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6"/>
  </p:notesMasterIdLst>
  <p:sldIdLst>
    <p:sldId id="259" r:id="rId2"/>
    <p:sldId id="354" r:id="rId3"/>
    <p:sldId id="353" r:id="rId4"/>
    <p:sldId id="356" r:id="rId5"/>
    <p:sldId id="357" r:id="rId6"/>
    <p:sldId id="358" r:id="rId7"/>
    <p:sldId id="359" r:id="rId8"/>
    <p:sldId id="431" r:id="rId9"/>
    <p:sldId id="361" r:id="rId10"/>
    <p:sldId id="432" r:id="rId11"/>
    <p:sldId id="362" r:id="rId12"/>
    <p:sldId id="434" r:id="rId13"/>
    <p:sldId id="363" r:id="rId14"/>
    <p:sldId id="435" r:id="rId15"/>
    <p:sldId id="436" r:id="rId16"/>
    <p:sldId id="364" r:id="rId17"/>
    <p:sldId id="366" r:id="rId18"/>
    <p:sldId id="437" r:id="rId19"/>
    <p:sldId id="438" r:id="rId20"/>
    <p:sldId id="369" r:id="rId21"/>
    <p:sldId id="370" r:id="rId22"/>
    <p:sldId id="439" r:id="rId23"/>
    <p:sldId id="371" r:id="rId24"/>
    <p:sldId id="440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441" r:id="rId34"/>
    <p:sldId id="380" r:id="rId35"/>
    <p:sldId id="386" r:id="rId36"/>
    <p:sldId id="388" r:id="rId37"/>
    <p:sldId id="387" r:id="rId38"/>
    <p:sldId id="442" r:id="rId39"/>
    <p:sldId id="391" r:id="rId40"/>
    <p:sldId id="392" r:id="rId41"/>
    <p:sldId id="390" r:id="rId42"/>
    <p:sldId id="393" r:id="rId43"/>
    <p:sldId id="397" r:id="rId44"/>
    <p:sldId id="398" r:id="rId45"/>
    <p:sldId id="443" r:id="rId46"/>
    <p:sldId id="395" r:id="rId47"/>
    <p:sldId id="399" r:id="rId48"/>
    <p:sldId id="401" r:id="rId49"/>
    <p:sldId id="402" r:id="rId50"/>
    <p:sldId id="444" r:id="rId51"/>
    <p:sldId id="403" r:id="rId52"/>
    <p:sldId id="404" r:id="rId53"/>
    <p:sldId id="406" r:id="rId54"/>
    <p:sldId id="405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6" r:id="rId63"/>
    <p:sldId id="419" r:id="rId64"/>
    <p:sldId id="420" r:id="rId65"/>
    <p:sldId id="421" r:id="rId66"/>
    <p:sldId id="422" r:id="rId67"/>
    <p:sldId id="424" r:id="rId68"/>
    <p:sldId id="426" r:id="rId69"/>
    <p:sldId id="425" r:id="rId70"/>
    <p:sldId id="427" r:id="rId71"/>
    <p:sldId id="428" r:id="rId72"/>
    <p:sldId id="430" r:id="rId73"/>
    <p:sldId id="445" r:id="rId74"/>
    <p:sldId id="38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F6D"/>
    <a:srgbClr val="CD4C49"/>
    <a:srgbClr val="383E5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0253" autoAdjust="0"/>
  </p:normalViewPr>
  <p:slideViewPr>
    <p:cSldViewPr>
      <p:cViewPr varScale="1">
        <p:scale>
          <a:sx n="70" d="100"/>
          <a:sy n="70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2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e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0.emf"/><Relationship Id="rId4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e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E035-42C0-44B7-A092-7CE8089955CB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E64B-EEB0-46E3-864B-FE1B8AA1B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2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2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71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92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1423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000099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rgbClr val="000099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rgbClr val="000099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rgbClr val="000099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rgbClr val="000099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6AAC700F-99C6-4276-B9F8-5BF4F3C1F9DA}" type="slidenum">
              <a:rPr lang="el-GR" b="0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36</a:t>
            </a:fld>
            <a:endParaRPr lang="el-GR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0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0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85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57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8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4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8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647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8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8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0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4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6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tiadis@cs.uo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png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4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7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kmanuals.com/home/bone_joint_and_muscle_disorders/biology_of_the_musculoskeletal_system/muscle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rckmanuals.com/home/bone_joint_and_muscle_disorders/biology_of_the_musculoskeletal_system/muscles.html" TargetMode="External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63.16.28.248/bio/activelearner/38/ch38c1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6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6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1" Type="http://schemas.openxmlformats.org/officeDocument/2006/relationships/image" Target="../media/image9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7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685800"/>
            <a:ext cx="7772400" cy="5181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00200"/>
            <a:ext cx="7772400" cy="42672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l-GR" sz="5800" b="1" dirty="0" smtClean="0">
                <a:solidFill>
                  <a:schemeClr val="bg1"/>
                </a:solidFill>
                <a:latin typeface="Calibri" pitchFamily="34" charset="0"/>
              </a:rPr>
              <a:t>ΒΑΣΙΚΑ ΣΤΟΙΧΕΙΑ ΜΗΧΑΝΙΚΗΣ 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51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5100" dirty="0" smtClean="0">
                <a:solidFill>
                  <a:schemeClr val="bg1"/>
                </a:solidFill>
                <a:latin typeface="Calibri" pitchFamily="34" charset="0"/>
              </a:rPr>
              <a:t>Δημήτριος Ι. Φωτιάδης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3800" dirty="0" smtClean="0">
                <a:solidFill>
                  <a:schemeClr val="bg1"/>
                </a:solidFill>
                <a:latin typeface="Calibri" pitchFamily="34" charset="0"/>
              </a:rPr>
              <a:t>Καθηγητής Βιοϊατρικής Τεχνολογίας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3800" dirty="0" smtClean="0">
              <a:solidFill>
                <a:schemeClr val="bg1"/>
              </a:solidFill>
              <a:latin typeface="Calibri" pitchFamily="34" charset="0"/>
              <a:hlinkClick r:id="rId3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8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fotiadis@cc.uoi.gr</a:t>
            </a:r>
            <a:endParaRPr lang="en-US" sz="3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4200" dirty="0" smtClean="0">
                <a:solidFill>
                  <a:schemeClr val="bg1"/>
                </a:solidFill>
                <a:latin typeface="Calibri" pitchFamily="34" charset="0"/>
              </a:rPr>
              <a:t>Πανεπιστήμ</a:t>
            </a:r>
            <a:r>
              <a:rPr lang="el-GR" sz="4200" dirty="0">
                <a:solidFill>
                  <a:schemeClr val="bg1"/>
                </a:solidFill>
                <a:latin typeface="Calibri" pitchFamily="34" charset="0"/>
              </a:rPr>
              <a:t>ι</a:t>
            </a:r>
            <a:r>
              <a:rPr lang="el-GR" sz="4200" dirty="0" smtClean="0">
                <a:solidFill>
                  <a:schemeClr val="bg1"/>
                </a:solidFill>
                <a:latin typeface="Calibri" pitchFamily="34" charset="0"/>
              </a:rPr>
              <a:t>ο Ιωαννίνων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4200" dirty="0" smtClean="0">
                <a:solidFill>
                  <a:schemeClr val="bg1"/>
                </a:solidFill>
                <a:latin typeface="Calibri" pitchFamily="34" charset="0"/>
              </a:rPr>
              <a:t> Τμήμα Μηχανικών Επιστήμης Υλικών</a:t>
            </a:r>
            <a:endParaRPr lang="en-US" sz="4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6172200"/>
            <a:ext cx="6019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kumimoji="0" lang="el-GR" sz="2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5256584" cy="45365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100000"/>
              <a:buNone/>
            </a:pPr>
            <a:r>
              <a:rPr lang="el-GR" sz="2000" dirty="0" smtClean="0">
                <a:cs typeface="Calibri" pitchFamily="34" charset="0"/>
              </a:rPr>
              <a:t>Στο σύστημα:</a:t>
            </a:r>
          </a:p>
          <a:p>
            <a:pPr marL="0" indent="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0" indent="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Οι </a:t>
            </a:r>
            <a:r>
              <a:rPr lang="el-GR" sz="2000" dirty="0" smtClean="0"/>
              <a:t>συντελεστές σ</a:t>
            </a:r>
            <a:r>
              <a:rPr lang="el-GR" sz="2000" baseline="-25000" dirty="0" smtClean="0"/>
              <a:t>11</a:t>
            </a:r>
            <a:r>
              <a:rPr lang="el-GR" sz="2000" dirty="0" smtClean="0"/>
              <a:t>, σ</a:t>
            </a:r>
            <a:r>
              <a:rPr lang="el-GR" sz="2000" baseline="-25000" dirty="0" smtClean="0"/>
              <a:t>12</a:t>
            </a:r>
            <a:r>
              <a:rPr lang="el-GR" sz="2000" dirty="0" smtClean="0"/>
              <a:t> ,…, σ</a:t>
            </a:r>
            <a:r>
              <a:rPr lang="el-GR" sz="2000" baseline="-25000" dirty="0" smtClean="0"/>
              <a:t>33</a:t>
            </a:r>
            <a:r>
              <a:rPr lang="el-GR" sz="2000" dirty="0" smtClean="0"/>
              <a:t> είναι γνωστοί ως </a:t>
            </a:r>
            <a:r>
              <a:rPr lang="el-GR" sz="2000" dirty="0" smtClean="0"/>
              <a:t>συνιστώσες τάσης</a:t>
            </a:r>
            <a:r>
              <a:rPr lang="el-GR" sz="2000" dirty="0" smtClean="0"/>
              <a:t>. Το σύνολο των συντελεστών αποτελεί τον </a:t>
            </a:r>
            <a:r>
              <a:rPr lang="el-GR" sz="2000" b="1" dirty="0" smtClean="0"/>
              <a:t>τανυστή τάσης</a:t>
            </a:r>
            <a:r>
              <a:rPr lang="el-GR" sz="2000" dirty="0" smtClean="0"/>
              <a:t>.</a:t>
            </a:r>
          </a:p>
          <a:p>
            <a:pPr marL="0" indent="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Οι </a:t>
            </a:r>
            <a:r>
              <a:rPr lang="el-GR" sz="2000" dirty="0" smtClean="0"/>
              <a:t>συνιστώσες του ακολουθούν τον νόμο μετασχηματισμού</a:t>
            </a:r>
            <a:r>
              <a:rPr lang="el-GR" sz="2000" dirty="0" smtClean="0"/>
              <a:t>:</a:t>
            </a:r>
          </a:p>
          <a:p>
            <a:pPr marL="0" indent="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0" indent="0"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800" dirty="0" smtClean="0"/>
              <a:t>όπου </a:t>
            </a:r>
            <a:r>
              <a:rPr lang="el-GR" sz="1800" dirty="0" smtClean="0"/>
              <a:t>λ</a:t>
            </a:r>
            <a:r>
              <a:rPr lang="en-US" sz="1800" baseline="-25000" dirty="0" err="1" smtClean="0"/>
              <a:t>ki</a:t>
            </a:r>
            <a:r>
              <a:rPr lang="en-US" sz="1800" baseline="-25000" dirty="0" smtClean="0"/>
              <a:t> </a:t>
            </a:r>
            <a:r>
              <a:rPr lang="el-GR" sz="1800" dirty="0" smtClean="0"/>
              <a:t>είναι οι συντελεστές κατεύθυνσης.</a:t>
            </a:r>
            <a:endParaRPr lang="el-GR" sz="1800" baseline="-25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Τάσεις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87722"/>
              </p:ext>
            </p:extLst>
          </p:nvPr>
        </p:nvGraphicFramePr>
        <p:xfrm>
          <a:off x="1046716" y="4979254"/>
          <a:ext cx="3021228" cy="3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4" name="Equation" r:id="rId3" imgW="1879600" imgH="241300" progId="Equation.DSMT4">
                  <p:embed/>
                </p:oleObj>
              </mc:Choice>
              <mc:Fallback>
                <p:oleObj name="Equation" r:id="rId3" imgW="187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716" y="4979254"/>
                        <a:ext cx="3021228" cy="393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518392"/>
              </p:ext>
            </p:extLst>
          </p:nvPr>
        </p:nvGraphicFramePr>
        <p:xfrm>
          <a:off x="5772770" y="3140968"/>
          <a:ext cx="3170624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5" r:id="rId5" imgW="6418903" imgH="3797760" progId="Visio.Drawing.6">
                  <p:embed/>
                </p:oleObj>
              </mc:Choice>
              <mc:Fallback>
                <p:oleObj r:id="rId5" imgW="6418903" imgH="379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770" y="3140968"/>
                        <a:ext cx="3170624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715008" y="6500834"/>
            <a:ext cx="3286148" cy="214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l-GR" sz="800" dirty="0" smtClean="0">
                <a:latin typeface="Calibri" pitchFamily="34" charset="0"/>
              </a:rPr>
              <a:t>  </a:t>
            </a:r>
            <a:r>
              <a:rPr lang="en-US" sz="800" dirty="0" smtClean="0">
                <a:latin typeface="Calibri" pitchFamily="34" charset="0"/>
              </a:rPr>
              <a:t>Cowin S.C. Bone Mechanics. 2</a:t>
            </a:r>
            <a:r>
              <a:rPr lang="en-US" sz="800" baseline="30000" dirty="0" smtClean="0">
                <a:latin typeface="Calibri" pitchFamily="34" charset="0"/>
              </a:rPr>
              <a:t>nd</a:t>
            </a:r>
            <a:r>
              <a:rPr lang="en-US" sz="800" dirty="0" smtClean="0">
                <a:latin typeface="Calibri" pitchFamily="34" charset="0"/>
              </a:rPr>
              <a:t> edition, CRC Press: Boca Raton, FL, 2001</a:t>
            </a:r>
            <a:endParaRPr lang="el-GR" sz="800" b="1" kern="0" dirty="0" smtClean="0"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49961" y="5198762"/>
            <a:ext cx="2025129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200" b="1" i="1" dirty="0" smtClean="0">
                <a:latin typeface="Calibri" pitchFamily="34" charset="0"/>
              </a:rPr>
              <a:t> Σχήμα 2: Συνιστώσες Τάσης</a:t>
            </a:r>
          </a:p>
        </p:txBody>
      </p:sp>
      <p:graphicFrame>
        <p:nvGraphicFramePr>
          <p:cNvPr id="13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627529"/>
              </p:ext>
            </p:extLst>
          </p:nvPr>
        </p:nvGraphicFramePr>
        <p:xfrm>
          <a:off x="2267744" y="1740907"/>
          <a:ext cx="2808312" cy="896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6" name="Equation" r:id="rId7" imgW="2146300" imgH="685800" progId="Equation.DSMT4">
                  <p:embed/>
                </p:oleObj>
              </mc:Choice>
              <mc:Fallback>
                <p:oleObj name="Equation" r:id="rId7" imgW="21463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740907"/>
                        <a:ext cx="2808312" cy="89600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8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Τάσεις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640960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Ο </a:t>
            </a:r>
            <a:r>
              <a:rPr lang="el-GR" sz="2000" dirty="0" smtClean="0"/>
              <a:t>τανυστής τάσης </a:t>
            </a:r>
            <a:r>
              <a:rPr lang="el-GR" sz="2000" dirty="0" smtClean="0"/>
              <a:t>είναι: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Ο δείκτης </a:t>
            </a:r>
            <a:r>
              <a:rPr lang="en-US" sz="2000" b="1" i="1" dirty="0" err="1" smtClean="0"/>
              <a:t>i</a:t>
            </a:r>
            <a:r>
              <a:rPr lang="el-GR" sz="2000" dirty="0"/>
              <a:t> </a:t>
            </a:r>
            <a:r>
              <a:rPr lang="el-GR" sz="2000" dirty="0" smtClean="0"/>
              <a:t>χρησιμοποιείται </a:t>
            </a:r>
            <a:r>
              <a:rPr lang="el-GR" sz="2000" dirty="0" smtClean="0"/>
              <a:t>για να δηλώσει ότι η δύναμη δρα σε επιφάνεια κάθετη στο μοναδιαίο διάνυσμα </a:t>
            </a:r>
            <a:r>
              <a:rPr lang="en-US" sz="2000" b="1" dirty="0" err="1" smtClean="0">
                <a:cs typeface="Calibri" pitchFamily="34" charset="0"/>
              </a:rPr>
              <a:t>e</a:t>
            </a:r>
            <a:r>
              <a:rPr lang="en-US" sz="2000" b="1" baseline="-25000" dirty="0" err="1" smtClean="0">
                <a:cs typeface="Calibri" pitchFamily="34" charset="0"/>
              </a:rPr>
              <a:t>i</a:t>
            </a:r>
            <a:r>
              <a:rPr lang="en-US" sz="2000" b="1" baseline="-25000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 και </a:t>
            </a:r>
            <a:r>
              <a:rPr lang="el-GR" sz="2000" dirty="0" smtClean="0">
                <a:cs typeface="Calibri" pitchFamily="34" charset="0"/>
              </a:rPr>
              <a:t>ο </a:t>
            </a:r>
            <a:r>
              <a:rPr lang="el-GR" sz="2000" dirty="0" smtClean="0">
                <a:cs typeface="Calibri" pitchFamily="34" charset="0"/>
              </a:rPr>
              <a:t>δείκτης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b="1" i="1" dirty="0" smtClean="0">
                <a:cs typeface="Calibri" pitchFamily="34" charset="0"/>
              </a:rPr>
              <a:t>j</a:t>
            </a:r>
            <a:r>
              <a:rPr lang="en-US" sz="2000" b="1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δηλώνει τη διεύθυνση</a:t>
            </a:r>
            <a:r>
              <a:rPr lang="en-US" sz="2000" b="1" dirty="0">
                <a:cs typeface="Calibri" pitchFamily="34" charset="0"/>
              </a:rPr>
              <a:t> e</a:t>
            </a:r>
            <a:r>
              <a:rPr lang="en-US" sz="2000" b="1" baseline="-25000" dirty="0">
                <a:cs typeface="Calibri" pitchFamily="34" charset="0"/>
              </a:rPr>
              <a:t>j</a:t>
            </a:r>
            <a:r>
              <a:rPr lang="el-GR" sz="2000" dirty="0" smtClean="0">
                <a:cs typeface="Calibri" pitchFamily="34" charset="0"/>
              </a:rPr>
              <a:t> της </a:t>
            </a:r>
            <a:r>
              <a:rPr lang="el-GR" sz="2000" dirty="0" smtClean="0">
                <a:cs typeface="Calibri" pitchFamily="34" charset="0"/>
              </a:rPr>
              <a:t>δύναμης.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Οι συνιστώσες </a:t>
            </a:r>
            <a:r>
              <a:rPr lang="el-GR" sz="2000" b="1" i="1" dirty="0" err="1" smtClean="0">
                <a:cs typeface="Calibri" pitchFamily="34" charset="0"/>
              </a:rPr>
              <a:t>σ</a:t>
            </a:r>
            <a:r>
              <a:rPr lang="el-GR" sz="2000" b="1" i="1" baseline="-25000" dirty="0" err="1" smtClean="0">
                <a:cs typeface="Calibri" pitchFamily="34" charset="0"/>
              </a:rPr>
              <a:t>κκ</a:t>
            </a:r>
            <a:r>
              <a:rPr lang="el-GR" sz="2000" dirty="0" smtClean="0">
                <a:cs typeface="Calibri" pitchFamily="34" charset="0"/>
              </a:rPr>
              <a:t> που είναι </a:t>
            </a:r>
            <a:r>
              <a:rPr lang="el-GR" sz="2000" dirty="0" smtClean="0">
                <a:cs typeface="Calibri" pitchFamily="34" charset="0"/>
              </a:rPr>
              <a:t>κάθετες στα επίπεδα, αποκαλούνται </a:t>
            </a:r>
            <a:r>
              <a:rPr lang="el-GR" sz="2000" b="1" dirty="0" smtClean="0">
                <a:cs typeface="Calibri" pitchFamily="34" charset="0"/>
              </a:rPr>
              <a:t>ορθές συνιστώσες </a:t>
            </a:r>
            <a:r>
              <a:rPr lang="el-GR" sz="2000" dirty="0" smtClean="0">
                <a:cs typeface="Calibri" pitchFamily="34" charset="0"/>
              </a:rPr>
              <a:t>και είναι θετικές όταν προκαλούν τάση και αρνητικές όταν προκαλούν συμπίεση</a:t>
            </a:r>
            <a:r>
              <a:rPr lang="el-GR" sz="2000" dirty="0" smtClean="0"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>
                <a:cs typeface="Calibri" pitchFamily="34" charset="0"/>
              </a:rPr>
              <a:t>Οι συνιστώσες </a:t>
            </a:r>
            <a:r>
              <a:rPr lang="el-GR" sz="2000" b="1" i="1" dirty="0">
                <a:cs typeface="Calibri" pitchFamily="34" charset="0"/>
              </a:rPr>
              <a:t>σ</a:t>
            </a:r>
            <a:r>
              <a:rPr lang="en-US" sz="2000" b="1" i="1" baseline="-25000" dirty="0" err="1">
                <a:cs typeface="Calibri" pitchFamily="34" charset="0"/>
              </a:rPr>
              <a:t>ij</a:t>
            </a:r>
            <a:r>
              <a:rPr lang="en-US" sz="2000" dirty="0">
                <a:cs typeface="Calibri" pitchFamily="34" charset="0"/>
              </a:rPr>
              <a:t>, </a:t>
            </a:r>
            <a:r>
              <a:rPr lang="en-US" sz="2000" dirty="0" err="1" smtClean="0">
                <a:cs typeface="Calibri" pitchFamily="34" charset="0"/>
              </a:rPr>
              <a:t>i≠j</a:t>
            </a:r>
            <a:r>
              <a:rPr lang="el-GR" sz="2000" dirty="0">
                <a:cs typeface="Calibri" pitchFamily="34" charset="0"/>
              </a:rPr>
              <a:t>, που ενεργούν στα επίπεδα, αποκαλούνται </a:t>
            </a:r>
            <a:r>
              <a:rPr lang="el-GR" sz="2000" b="1" dirty="0" err="1">
                <a:cs typeface="Calibri" pitchFamily="34" charset="0"/>
              </a:rPr>
              <a:t>διατμητικές</a:t>
            </a:r>
            <a:r>
              <a:rPr lang="el-GR" sz="2000" b="1" dirty="0">
                <a:cs typeface="Calibri" pitchFamily="34" charset="0"/>
              </a:rPr>
              <a:t> συνιστώσες</a:t>
            </a:r>
            <a:r>
              <a:rPr lang="el-GR" sz="2000" dirty="0">
                <a:cs typeface="Calibri" pitchFamily="34" charset="0"/>
              </a:rPr>
              <a:t>. </a:t>
            </a:r>
            <a:endParaRPr lang="el-GR" sz="2000" dirty="0" smtClean="0">
              <a:cs typeface="Calibri" pitchFamily="34" charset="0"/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09382"/>
              </p:ext>
            </p:extLst>
          </p:nvPr>
        </p:nvGraphicFramePr>
        <p:xfrm>
          <a:off x="3473905" y="1903184"/>
          <a:ext cx="2037456" cy="1018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9" name="Equation" r:id="rId3" imgW="1384300" imgH="711200" progId="Equation.DSMT4">
                  <p:embed/>
                </p:oleObj>
              </mc:Choice>
              <mc:Fallback>
                <p:oleObj name="Equation" r:id="rId3" imgW="1384300" imgH="711200" progId="Equation.DSMT4">
                  <p:embed/>
                  <p:pic>
                    <p:nvPicPr>
                      <p:cNvPr id="0" name="Αντικείμενο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905" y="1903184"/>
                        <a:ext cx="2037456" cy="1018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5445471" y="220486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, σ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ij</a:t>
            </a:r>
            <a:r>
              <a:rPr lang="el-GR" dirty="0">
                <a:latin typeface="Calibri" pitchFamily="34" charset="0"/>
                <a:cs typeface="Calibri" pitchFamily="34" charset="0"/>
              </a:rPr>
              <a:t>=σ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ji</a:t>
            </a:r>
            <a:r>
              <a:rPr lang="el-GR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4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Τάσεις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424936" cy="1584176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Η </a:t>
            </a:r>
            <a:r>
              <a:rPr lang="el-GR" sz="2000" dirty="0" smtClean="0">
                <a:cs typeface="Calibri" pitchFamily="34" charset="0"/>
              </a:rPr>
              <a:t>σχέση των </a:t>
            </a:r>
            <a:r>
              <a:rPr lang="el-GR" sz="2000" b="1" dirty="0" smtClean="0">
                <a:cs typeface="Calibri" pitchFamily="34" charset="0"/>
              </a:rPr>
              <a:t>σ</a:t>
            </a:r>
            <a:r>
              <a:rPr lang="en-US" sz="2000" b="1" baseline="-25000" dirty="0" err="1" smtClean="0">
                <a:cs typeface="Calibri" pitchFamily="34" charset="0"/>
              </a:rPr>
              <a:t>ij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και </a:t>
            </a:r>
            <a:r>
              <a:rPr lang="en-US" sz="2000" b="1" dirty="0" err="1" smtClean="0">
                <a:cs typeface="Calibri" pitchFamily="34" charset="0"/>
              </a:rPr>
              <a:t>t</a:t>
            </a:r>
            <a:r>
              <a:rPr lang="en-US" sz="2000" b="1" baseline="-25000" dirty="0" err="1" smtClean="0">
                <a:cs typeface="Calibri" pitchFamily="34" charset="0"/>
              </a:rPr>
              <a:t>i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σε ένα επίπεδο με </a:t>
            </a:r>
            <a:r>
              <a:rPr lang="el-GR" sz="2000" dirty="0" smtClean="0">
                <a:cs typeface="Calibri" pitchFamily="34" charset="0"/>
              </a:rPr>
              <a:t>αυθαίρετο προσανατολισμό </a:t>
            </a:r>
            <a:r>
              <a:rPr lang="en-US" sz="2000" b="1" dirty="0" smtClean="0">
                <a:cs typeface="Calibri" pitchFamily="34" charset="0"/>
              </a:rPr>
              <a:t>n</a:t>
            </a:r>
            <a:r>
              <a:rPr lang="en-US" sz="2000" dirty="0" smtClean="0">
                <a:cs typeface="Calibri" pitchFamily="34" charset="0"/>
              </a:rPr>
              <a:t>, </a:t>
            </a:r>
            <a:r>
              <a:rPr lang="el-GR" sz="2000" dirty="0" smtClean="0">
                <a:cs typeface="Calibri" pitchFamily="34" charset="0"/>
              </a:rPr>
              <a:t>σε ένα σημείο </a:t>
            </a:r>
            <a:r>
              <a:rPr lang="el-GR" sz="2000" b="1" dirty="0" smtClean="0">
                <a:cs typeface="Calibri" pitchFamily="34" charset="0"/>
              </a:rPr>
              <a:t>Ρ</a:t>
            </a:r>
            <a:r>
              <a:rPr lang="el-GR" sz="2000" dirty="0" smtClean="0">
                <a:cs typeface="Calibri" pitchFamily="34" charset="0"/>
              </a:rPr>
              <a:t> δίνεται ως:           </a:t>
            </a:r>
            <a:endParaRPr lang="el-GR" sz="2000" dirty="0" smtClean="0">
              <a:cs typeface="Calibri" pitchFamily="34" charset="0"/>
            </a:endParaRPr>
          </a:p>
          <a:p>
            <a:pPr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>
              <a:cs typeface="Calibri" pitchFamily="34" charset="0"/>
            </a:endParaRPr>
          </a:p>
          <a:p>
            <a:pPr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>
              <a:cs typeface="Calibri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93964"/>
              </p:ext>
            </p:extLst>
          </p:nvPr>
        </p:nvGraphicFramePr>
        <p:xfrm>
          <a:off x="1749309" y="2780928"/>
          <a:ext cx="1181696" cy="44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0" name="Equation" r:id="rId3" imgW="660240" imgH="253800" progId="Equation.DSMT4">
                  <p:embed/>
                </p:oleObj>
              </mc:Choice>
              <mc:Fallback>
                <p:oleObj name="Equation" r:id="rId3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309" y="2780928"/>
                        <a:ext cx="1181696" cy="447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8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94" y="2774262"/>
            <a:ext cx="1726206" cy="266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048961"/>
              </p:ext>
            </p:extLst>
          </p:nvPr>
        </p:nvGraphicFramePr>
        <p:xfrm>
          <a:off x="1749309" y="4797152"/>
          <a:ext cx="1094499" cy="38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1" name="Equation" r:id="rId6" imgW="596900" imgH="228600" progId="Equation.DSMT4">
                  <p:embed/>
                </p:oleObj>
              </mc:Choice>
              <mc:Fallback>
                <p:oleObj name="Equation" r:id="rId6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309" y="4797152"/>
                        <a:ext cx="1094499" cy="38440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6161144" y="6381328"/>
            <a:ext cx="2881873" cy="357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00" dirty="0" smtClean="0">
                <a:latin typeface="Calibri" pitchFamily="34" charset="0"/>
              </a:rPr>
              <a:t>     D.I.Fotiadis, V.C.Protopappas, C.V.Massalas, Elasticity,Wiley Encyclopedia of biomedical engineering </a:t>
            </a:r>
            <a:endParaRPr lang="el-GR" sz="800" b="1" kern="0" dirty="0" smtClean="0">
              <a:latin typeface="Calibri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236382" y="5753198"/>
            <a:ext cx="731395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200" b="1" i="1" dirty="0" smtClean="0">
                <a:latin typeface="Calibri" pitchFamily="34" charset="0"/>
              </a:rPr>
              <a:t>Σχήμα </a:t>
            </a:r>
            <a:r>
              <a:rPr lang="en-US" sz="1200" b="1" i="1" dirty="0" smtClean="0">
                <a:latin typeface="Calibri" pitchFamily="34" charset="0"/>
              </a:rPr>
              <a:t>3</a:t>
            </a:r>
            <a:endParaRPr lang="el-GR" sz="1200" b="1" i="1" dirty="0" smtClean="0">
              <a:latin typeface="Calibri" pitchFamily="34" charset="0"/>
            </a:endParaRPr>
          </a:p>
        </p:txBody>
      </p: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395536" y="3694468"/>
            <a:ext cx="5904656" cy="86754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Το </a:t>
            </a:r>
            <a:r>
              <a:rPr lang="el-GR" sz="2000" dirty="0">
                <a:cs typeface="Calibri" pitchFamily="34" charset="0"/>
              </a:rPr>
              <a:t>διάνυσμα τάσης </a:t>
            </a:r>
            <a:r>
              <a:rPr lang="en-US" sz="2000" b="1" dirty="0">
                <a:cs typeface="Calibri" pitchFamily="34" charset="0"/>
              </a:rPr>
              <a:t>t</a:t>
            </a:r>
            <a:r>
              <a:rPr lang="el-GR" sz="2000" b="1" dirty="0">
                <a:cs typeface="Calibri" pitchFamily="34" charset="0"/>
              </a:rPr>
              <a:t> </a:t>
            </a:r>
            <a:r>
              <a:rPr lang="el-GR" sz="2000" dirty="0">
                <a:cs typeface="Calibri" pitchFamily="34" charset="0"/>
              </a:rPr>
              <a:t>μπορεί να αναλυθεί σε μια ορθή </a:t>
            </a:r>
            <a:r>
              <a:rPr lang="en-US" sz="2000" b="1" dirty="0" err="1">
                <a:cs typeface="Calibri" pitchFamily="34" charset="0"/>
              </a:rPr>
              <a:t>t</a:t>
            </a:r>
            <a:r>
              <a:rPr lang="en-US" sz="2000" b="1" baseline="-25000" dirty="0" err="1">
                <a:cs typeface="Calibri" pitchFamily="34" charset="0"/>
              </a:rPr>
              <a:t>n</a:t>
            </a:r>
            <a:r>
              <a:rPr lang="en-US" sz="2000" b="1" baseline="-25000" dirty="0">
                <a:cs typeface="Calibri" pitchFamily="34" charset="0"/>
              </a:rPr>
              <a:t> </a:t>
            </a:r>
            <a:r>
              <a:rPr lang="el-GR" sz="2000" dirty="0">
                <a:cs typeface="Calibri" pitchFamily="34" charset="0"/>
              </a:rPr>
              <a:t>και μια </a:t>
            </a:r>
            <a:r>
              <a:rPr lang="el-GR" sz="2000" dirty="0" err="1">
                <a:cs typeface="Calibri" pitchFamily="34" charset="0"/>
              </a:rPr>
              <a:t>εφαπτομενική</a:t>
            </a:r>
            <a:r>
              <a:rPr lang="el-GR" sz="2000" dirty="0">
                <a:cs typeface="Calibri" pitchFamily="34" charset="0"/>
              </a:rPr>
              <a:t> τάση</a:t>
            </a:r>
            <a:r>
              <a:rPr lang="el-GR" sz="2000" baseline="-25000" dirty="0">
                <a:cs typeface="Calibri" pitchFamily="34" charset="0"/>
              </a:rPr>
              <a:t> </a:t>
            </a:r>
            <a:r>
              <a:rPr lang="en-US" sz="2000" b="1" dirty="0" err="1">
                <a:cs typeface="Calibri" pitchFamily="34" charset="0"/>
              </a:rPr>
              <a:t>t</a:t>
            </a:r>
            <a:r>
              <a:rPr lang="en-US" sz="2000" b="1" baseline="-25000" dirty="0" err="1">
                <a:cs typeface="Calibri" pitchFamily="34" charset="0"/>
              </a:rPr>
              <a:t>t</a:t>
            </a:r>
            <a:r>
              <a:rPr lang="el-GR" sz="2000" baseline="-25000" dirty="0">
                <a:cs typeface="Calibri" pitchFamily="34" charset="0"/>
              </a:rPr>
              <a:t>  </a:t>
            </a:r>
            <a:r>
              <a:rPr lang="el-GR" sz="2000" dirty="0">
                <a:cs typeface="Calibri" pitchFamily="34" charset="0"/>
              </a:rPr>
              <a:t>(Σχήμα 3):</a:t>
            </a:r>
            <a:endParaRPr lang="el-GR" sz="2000" baseline="-25000" dirty="0">
              <a:cs typeface="Calibri" pitchFamily="34" charset="0"/>
            </a:endParaRPr>
          </a:p>
          <a:p>
            <a:pPr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772817"/>
            <a:ext cx="8496944" cy="489654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Επειδή </a:t>
            </a:r>
            <a:r>
              <a:rPr lang="el-GR" sz="2000" dirty="0" smtClean="0"/>
              <a:t>ο τανυστής τάσης είναι ένας τανυστής δεύτερης τάξης, υπάρχει τουλάχιστον μια βάση, που αποκαλείται κύρια βάση του τανυστή τάσης, για την οποία ο πίνακας που παριστάνει τον </a:t>
            </a:r>
            <a:r>
              <a:rPr lang="el-GR" sz="2000" dirty="0" err="1" smtClean="0"/>
              <a:t>τανυστή</a:t>
            </a:r>
            <a:r>
              <a:rPr lang="el-GR" sz="2000" dirty="0" smtClean="0"/>
              <a:t> είναι </a:t>
            </a:r>
            <a:r>
              <a:rPr lang="el-GR" sz="2000" dirty="0" smtClean="0"/>
              <a:t>διαγώνιος: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Οι </a:t>
            </a:r>
            <a:r>
              <a:rPr lang="el-GR" sz="2000" dirty="0" smtClean="0"/>
              <a:t>τρεις συνιστώσες σ</a:t>
            </a:r>
            <a:r>
              <a:rPr lang="el-GR" sz="2000" baseline="-25000" dirty="0" smtClean="0"/>
              <a:t>1</a:t>
            </a:r>
            <a:r>
              <a:rPr lang="el-GR" sz="2000" dirty="0" smtClean="0"/>
              <a:t>, σ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, σ</a:t>
            </a:r>
            <a:r>
              <a:rPr lang="el-GR" sz="2000" baseline="-25000" dirty="0" smtClean="0"/>
              <a:t>3</a:t>
            </a:r>
            <a:r>
              <a:rPr lang="el-GR" sz="2000" dirty="0" smtClean="0"/>
              <a:t>, αποκαλούνται κύριες τάσεις.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Κύριες </a:t>
            </a:r>
            <a:r>
              <a:rPr lang="el-GR" sz="4000" b="1" dirty="0">
                <a:solidFill>
                  <a:srgbClr val="002060"/>
                </a:solidFill>
              </a:rPr>
              <a:t>Διευθύνσεις και </a:t>
            </a:r>
            <a:r>
              <a:rPr lang="el-GR" sz="4000" b="1" dirty="0" smtClean="0">
                <a:solidFill>
                  <a:srgbClr val="002060"/>
                </a:solidFill>
              </a:rPr>
              <a:t>Τάσεις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772073"/>
              </p:ext>
            </p:extLst>
          </p:nvPr>
        </p:nvGraphicFramePr>
        <p:xfrm>
          <a:off x="1547664" y="2924944"/>
          <a:ext cx="1537268" cy="98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6" name="Equation" r:id="rId4" imgW="1104840" imgH="711000" progId="Equation.DSMT4">
                  <p:embed/>
                </p:oleObj>
              </mc:Choice>
              <mc:Fallback>
                <p:oleObj name="Equation" r:id="rId4" imgW="110484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924944"/>
                        <a:ext cx="1537268" cy="9854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29828"/>
              </p:ext>
            </p:extLst>
          </p:nvPr>
        </p:nvGraphicFramePr>
        <p:xfrm>
          <a:off x="1547664" y="6136642"/>
          <a:ext cx="1512168" cy="337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7" name="Equation" r:id="rId6" imgW="1091726" imgH="241195" progId="Equation.DSMT4">
                  <p:embed/>
                </p:oleObj>
              </mc:Choice>
              <mc:Fallback>
                <p:oleObj name="Equation" r:id="rId6" imgW="1091726" imgH="24119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136642"/>
                        <a:ext cx="1512168" cy="33701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94" y="2774262"/>
            <a:ext cx="1726206" cy="266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161144" y="6381328"/>
            <a:ext cx="2881873" cy="357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00" dirty="0" smtClean="0">
                <a:latin typeface="Calibri" pitchFamily="34" charset="0"/>
              </a:rPr>
              <a:t>     D.I.Fotiadis, V.C.Protopappas, C.V.Massalas, Elasticity,Wiley Encyclopedia of biomedical engineering </a:t>
            </a:r>
            <a:endParaRPr lang="el-GR" sz="800" b="1" kern="0" dirty="0" smtClean="0">
              <a:latin typeface="Calibri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236382" y="5753198"/>
            <a:ext cx="731395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200" b="1" i="1" dirty="0" smtClean="0">
                <a:latin typeface="Calibri" pitchFamily="34" charset="0"/>
              </a:rPr>
              <a:t>Σχήμα </a:t>
            </a:r>
            <a:r>
              <a:rPr lang="en-US" sz="1200" b="1" i="1" dirty="0" smtClean="0">
                <a:latin typeface="Calibri" pitchFamily="34" charset="0"/>
              </a:rPr>
              <a:t>3</a:t>
            </a:r>
            <a:endParaRPr lang="el-GR" sz="1200" b="1" i="1" dirty="0" smtClean="0">
              <a:latin typeface="Calibri" pitchFamily="34" charset="0"/>
            </a:endParaRPr>
          </a:p>
        </p:txBody>
      </p:sp>
      <p:sp>
        <p:nvSpPr>
          <p:cNvPr id="19" name="Θέση περιεχομένου 2"/>
          <p:cNvSpPr txBox="1">
            <a:spLocks/>
          </p:cNvSpPr>
          <p:nvPr/>
        </p:nvSpPr>
        <p:spPr>
          <a:xfrm>
            <a:off x="323528" y="4945033"/>
            <a:ext cx="5837616" cy="122027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Αν </a:t>
            </a:r>
            <a:r>
              <a:rPr lang="el-GR" sz="2000" dirty="0"/>
              <a:t>ο </a:t>
            </a:r>
            <a:r>
              <a:rPr lang="el-GR" sz="2000" dirty="0" err="1"/>
              <a:t>τανυστής</a:t>
            </a:r>
            <a:r>
              <a:rPr lang="el-GR" sz="2000" dirty="0"/>
              <a:t> τάσης δίνεται σε κάποια μη-κύρια βάση, οι κύριες τάσεις προκύπτουν από τις ρίζες της εξίσωσης</a:t>
            </a:r>
            <a:r>
              <a:rPr lang="el-GR" sz="20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73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772818"/>
            <a:ext cx="8496944" cy="209109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Η </a:t>
            </a:r>
            <a:r>
              <a:rPr lang="el-GR" sz="2000" dirty="0" smtClean="0"/>
              <a:t>κύρια διεύθυνση τάσης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i</a:t>
            </a:r>
            <a:r>
              <a:rPr lang="en-US" sz="2000" baseline="30000" dirty="0" smtClean="0"/>
              <a:t>(k) </a:t>
            </a:r>
            <a:r>
              <a:rPr lang="el-GR" sz="2000" dirty="0" smtClean="0"/>
              <a:t>προκύπτει από την επίλυση της </a:t>
            </a:r>
            <a:r>
              <a:rPr lang="el-GR" sz="2000" dirty="0" smtClean="0"/>
              <a:t>εξίσωσης: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Τα </a:t>
            </a:r>
            <a:r>
              <a:rPr lang="el-GR" sz="2000" dirty="0" smtClean="0"/>
              <a:t>κύρια διανύσματα είναι αμοιβαίως ορθογώνια μεταξύ </a:t>
            </a:r>
            <a:r>
              <a:rPr lang="el-GR" sz="2000" dirty="0" smtClean="0"/>
              <a:t>τους.</a:t>
            </a:r>
            <a:endParaRPr lang="el-GR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Κύριες </a:t>
            </a:r>
            <a:r>
              <a:rPr lang="el-GR" sz="4000" b="1" dirty="0">
                <a:solidFill>
                  <a:srgbClr val="002060"/>
                </a:solidFill>
              </a:rPr>
              <a:t>Διευθύνσεις και </a:t>
            </a:r>
            <a:r>
              <a:rPr lang="el-GR" sz="4000" b="1" dirty="0" smtClean="0">
                <a:solidFill>
                  <a:srgbClr val="002060"/>
                </a:solidFill>
              </a:rPr>
              <a:t>Τάσεις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31347"/>
              </p:ext>
            </p:extLst>
          </p:nvPr>
        </p:nvGraphicFramePr>
        <p:xfrm>
          <a:off x="1547664" y="2358725"/>
          <a:ext cx="1930747" cy="42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0" name="Equation" r:id="rId4" imgW="1295280" imgH="279360" progId="Equation.DSMT4">
                  <p:embed/>
                </p:oleObj>
              </mc:Choice>
              <mc:Fallback>
                <p:oleObj name="Equation" r:id="rId4" imgW="1295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358725"/>
                        <a:ext cx="1930747" cy="42220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190492"/>
              </p:ext>
            </p:extLst>
          </p:nvPr>
        </p:nvGraphicFramePr>
        <p:xfrm>
          <a:off x="1547664" y="4725144"/>
          <a:ext cx="156617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1" name="Equation" r:id="rId6" imgW="1104900" imgH="457200" progId="Equation.DSMT4">
                  <p:embed/>
                </p:oleObj>
              </mc:Choice>
              <mc:Fallback>
                <p:oleObj name="Equation" r:id="rId6" imgW="1104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725144"/>
                        <a:ext cx="1566174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89" y="2849144"/>
            <a:ext cx="1726206" cy="266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298639" y="6456210"/>
            <a:ext cx="2881873" cy="357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00" dirty="0" smtClean="0">
                <a:latin typeface="Calibri" pitchFamily="34" charset="0"/>
              </a:rPr>
              <a:t>     D.I.Fotiadis, V.C.Protopappas, C.V.Massalas, Elasticity,Wiley Encyclopedia of biomedical engineering </a:t>
            </a:r>
            <a:endParaRPr lang="el-GR" sz="800" b="1" kern="0" dirty="0" smtClean="0">
              <a:latin typeface="Calibri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373877" y="5828080"/>
            <a:ext cx="731395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200" b="1" i="1" dirty="0" smtClean="0">
                <a:latin typeface="Calibri" pitchFamily="34" charset="0"/>
              </a:rPr>
              <a:t>Σχήμα </a:t>
            </a:r>
            <a:r>
              <a:rPr lang="en-US" sz="1200" b="1" i="1" dirty="0" smtClean="0">
                <a:latin typeface="Calibri" pitchFamily="34" charset="0"/>
              </a:rPr>
              <a:t>3</a:t>
            </a:r>
            <a:endParaRPr lang="el-GR" sz="1200" b="1" i="1" dirty="0" smtClean="0">
              <a:latin typeface="Calibri" pitchFamily="34" charset="0"/>
            </a:endParaRPr>
          </a:p>
        </p:txBody>
      </p:sp>
      <p:sp>
        <p:nvSpPr>
          <p:cNvPr id="19" name="Θέση περιεχομένου 2"/>
          <p:cNvSpPr txBox="1">
            <a:spLocks/>
          </p:cNvSpPr>
          <p:nvPr/>
        </p:nvSpPr>
        <p:spPr>
          <a:xfrm>
            <a:off x="323528" y="3863915"/>
            <a:ext cx="6192688" cy="123834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Στην περίπτωση όπου η επιφάνεια σε ένα σημείο Ρ είναι κάθετη σε μια κύρια διεύθυνση </a:t>
            </a:r>
            <a:r>
              <a:rPr lang="en-US" sz="2000" dirty="0" smtClean="0"/>
              <a:t>n</a:t>
            </a:r>
            <a:r>
              <a:rPr lang="en-US" sz="2000" baseline="30000" dirty="0" smtClean="0"/>
              <a:t>(</a:t>
            </a:r>
            <a:r>
              <a:rPr lang="en-US" sz="2000" baseline="30000" dirty="0" err="1" smtClean="0"/>
              <a:t>i</a:t>
            </a:r>
            <a:r>
              <a:rPr lang="en-US" sz="2000" baseline="30000" dirty="0" smtClean="0"/>
              <a:t>)</a:t>
            </a:r>
            <a:r>
              <a:rPr lang="el-GR" sz="2000" dirty="0" smtClean="0"/>
              <a:t> βρίσκουμε: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871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Κύριες </a:t>
            </a:r>
            <a:r>
              <a:rPr lang="el-GR" sz="4000" b="1" dirty="0">
                <a:solidFill>
                  <a:srgbClr val="002060"/>
                </a:solidFill>
              </a:rPr>
              <a:t>Διευθύνσεις και Τάσεις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700809"/>
            <a:ext cx="8424936" cy="46805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Για </a:t>
            </a:r>
            <a:r>
              <a:rPr lang="el-GR" sz="2000" dirty="0" smtClean="0"/>
              <a:t>μια κύρια διεύθυνση η διατμητική τάση είναι μηδέν. </a:t>
            </a:r>
            <a:r>
              <a:rPr lang="el-GR" sz="2000" dirty="0"/>
              <a:t>Ο</a:t>
            </a:r>
            <a:r>
              <a:rPr lang="el-GR" sz="2000" dirty="0" smtClean="0"/>
              <a:t>ι κύριες διευθύνσεις είναι τέτοιες ώστε τα διανύσματα </a:t>
            </a:r>
            <a:r>
              <a:rPr lang="en-US" sz="2000" b="1" dirty="0" smtClean="0">
                <a:cs typeface="Calibri" pitchFamily="34" charset="0"/>
              </a:rPr>
              <a:t>t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l-GR" sz="2000" dirty="0" smtClean="0"/>
              <a:t>και</a:t>
            </a:r>
            <a:r>
              <a:rPr lang="el-GR" sz="2000" b="1" dirty="0" smtClean="0"/>
              <a:t> </a:t>
            </a:r>
            <a:r>
              <a:rPr lang="en-US" sz="2000" b="1" dirty="0" smtClean="0"/>
              <a:t>n </a:t>
            </a:r>
            <a:r>
              <a:rPr lang="el-GR" sz="2000" dirty="0" smtClean="0"/>
              <a:t>να είναι συγγραμμικά.  </a:t>
            </a:r>
            <a:endParaRPr lang="en-US" sz="20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Στο χώρο των κύριων τάσεων έχουμε</a:t>
            </a:r>
            <a:r>
              <a:rPr lang="el-GR" sz="2000" dirty="0" smtClean="0"/>
              <a:t>: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και </a:t>
            </a:r>
            <a:r>
              <a:rPr lang="el-GR" sz="2000" dirty="0" smtClean="0"/>
              <a:t>λόγω της σχέσης</a:t>
            </a:r>
            <a:r>
              <a:rPr lang="el-GR" sz="2000" dirty="0" smtClean="0"/>
              <a:t>: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οδηγούμαστε </a:t>
            </a:r>
            <a:r>
              <a:rPr lang="el-GR" sz="2000" dirty="0" smtClean="0"/>
              <a:t>στην εξίσωση</a:t>
            </a:r>
            <a:r>
              <a:rPr lang="el-GR" sz="2000" dirty="0" smtClean="0"/>
              <a:t>: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506359"/>
              </p:ext>
            </p:extLst>
          </p:nvPr>
        </p:nvGraphicFramePr>
        <p:xfrm>
          <a:off x="1475656" y="3429228"/>
          <a:ext cx="3751589" cy="33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2" name="Equation" r:id="rId3" imgW="2565400" imgH="228600" progId="Equation.DSMT4">
                  <p:embed/>
                </p:oleObj>
              </mc:Choice>
              <mc:Fallback>
                <p:oleObj name="Equation" r:id="rId3" imgW="256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429228"/>
                        <a:ext cx="3751589" cy="3338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855301"/>
              </p:ext>
            </p:extLst>
          </p:nvPr>
        </p:nvGraphicFramePr>
        <p:xfrm>
          <a:off x="1475656" y="4428332"/>
          <a:ext cx="1412171" cy="44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3" name="Equation" r:id="rId5" imgW="977900" imgH="330200" progId="Equation.DSMT4">
                  <p:embed/>
                </p:oleObj>
              </mc:Choice>
              <mc:Fallback>
                <p:oleObj name="Equation" r:id="rId5" imgW="977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428332"/>
                        <a:ext cx="1412171" cy="44220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995953"/>
              </p:ext>
            </p:extLst>
          </p:nvPr>
        </p:nvGraphicFramePr>
        <p:xfrm>
          <a:off x="1475656" y="5554220"/>
          <a:ext cx="4445961" cy="40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4" name="Equation" r:id="rId7" imgW="2984500" imgH="279400" progId="Equation.DSMT4">
                  <p:embed/>
                </p:oleObj>
              </mc:Choice>
              <mc:Fallback>
                <p:oleObj name="Equation" r:id="rId7" imgW="298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554220"/>
                        <a:ext cx="4445961" cy="4086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2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Κύριες </a:t>
            </a:r>
            <a:r>
              <a:rPr lang="el-GR" sz="4000" b="1" dirty="0">
                <a:solidFill>
                  <a:srgbClr val="002060"/>
                </a:solidFill>
              </a:rPr>
              <a:t>Διευθύνσεις και Τάσεις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87524" y="1772816"/>
            <a:ext cx="8460940" cy="42484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Η </a:t>
            </a:r>
            <a:r>
              <a:rPr lang="el-GR" sz="2000" dirty="0" smtClean="0">
                <a:cs typeface="Calibri" pitchFamily="34" charset="0"/>
              </a:rPr>
              <a:t>μέγιστη και η </a:t>
            </a:r>
            <a:r>
              <a:rPr lang="el-GR" sz="2000" dirty="0" smtClean="0"/>
              <a:t>ελάχιστη τιμή </a:t>
            </a:r>
            <a:r>
              <a:rPr lang="el-GR" sz="2000" dirty="0" smtClean="0"/>
              <a:t>του </a:t>
            </a:r>
            <a:r>
              <a:rPr lang="en-US" sz="2000" dirty="0" err="1" smtClean="0">
                <a:cs typeface="Calibri" pitchFamily="34" charset="0"/>
              </a:rPr>
              <a:t>t</a:t>
            </a:r>
            <a:r>
              <a:rPr lang="en-US" sz="2000" baseline="-25000" dirty="0" err="1" smtClean="0">
                <a:cs typeface="Calibri" pitchFamily="34" charset="0"/>
              </a:rPr>
              <a:t>t</a:t>
            </a:r>
            <a:r>
              <a:rPr lang="el-GR" sz="2000" dirty="0" smtClean="0">
                <a:cs typeface="Calibri" pitchFamily="34" charset="0"/>
              </a:rPr>
              <a:t> προκύπτει </a:t>
            </a:r>
            <a:r>
              <a:rPr lang="el-GR" sz="2000" dirty="0" smtClean="0">
                <a:cs typeface="Calibri" pitchFamily="34" charset="0"/>
              </a:rPr>
              <a:t>από την </a:t>
            </a:r>
            <a:r>
              <a:rPr lang="el-GR" sz="2000" dirty="0" smtClean="0">
                <a:cs typeface="Calibri" pitchFamily="34" charset="0"/>
              </a:rPr>
              <a:t>εξίσωση: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>
                <a:cs typeface="Calibri" pitchFamily="34" charset="0"/>
              </a:rPr>
              <a:t>με </a:t>
            </a:r>
            <a:r>
              <a:rPr lang="el-GR" sz="2000" dirty="0" smtClean="0">
                <a:cs typeface="Calibri" pitchFamily="34" charset="0"/>
              </a:rPr>
              <a:t>τη μέθοδο των </a:t>
            </a:r>
            <a:r>
              <a:rPr lang="el-GR" sz="2000" dirty="0" smtClean="0">
                <a:cs typeface="Calibri" pitchFamily="34" charset="0"/>
              </a:rPr>
              <a:t>πολλαπλασιαστών </a:t>
            </a:r>
            <a:r>
              <a:rPr lang="en-US" sz="2000" dirty="0" smtClean="0">
                <a:cs typeface="Calibri" pitchFamily="34" charset="0"/>
              </a:rPr>
              <a:t>Lagrange </a:t>
            </a:r>
            <a:r>
              <a:rPr lang="el-GR" sz="2000" dirty="0" smtClean="0">
                <a:cs typeface="Calibri" pitchFamily="34" charset="0"/>
              </a:rPr>
              <a:t>από τη συνάρτηση</a:t>
            </a:r>
            <a:r>
              <a:rPr lang="el-GR" sz="2000" dirty="0" smtClean="0"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>
              <a:cs typeface="Calibri" pitchFamily="34" charset="0"/>
            </a:endParaRPr>
          </a:p>
          <a:p>
            <a:pPr marL="320040" lvl="1" indent="0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700" dirty="0" smtClean="0">
                <a:cs typeface="Calibri" pitchFamily="34" charset="0"/>
              </a:rPr>
              <a:t>όπου </a:t>
            </a:r>
            <a:r>
              <a:rPr lang="en-US" sz="1700" dirty="0" smtClean="0">
                <a:cs typeface="Calibri" pitchFamily="34" charset="0"/>
              </a:rPr>
              <a:t>n</a:t>
            </a:r>
            <a:r>
              <a:rPr lang="en-US" sz="1700" baseline="-25000" dirty="0" smtClean="0">
                <a:cs typeface="Calibri" pitchFamily="34" charset="0"/>
              </a:rPr>
              <a:t>i</a:t>
            </a:r>
            <a:r>
              <a:rPr lang="en-US" sz="1700" dirty="0" smtClean="0">
                <a:cs typeface="Calibri" pitchFamily="34" charset="0"/>
              </a:rPr>
              <a:t>n</a:t>
            </a:r>
            <a:r>
              <a:rPr lang="en-US" sz="1700" baseline="-25000" dirty="0" smtClean="0">
                <a:cs typeface="Calibri" pitchFamily="34" charset="0"/>
              </a:rPr>
              <a:t>i</a:t>
            </a:r>
            <a:r>
              <a:rPr lang="en-US" sz="1700" dirty="0" smtClean="0">
                <a:cs typeface="Calibri" pitchFamily="34" charset="0"/>
              </a:rPr>
              <a:t>=1 </a:t>
            </a:r>
            <a:r>
              <a:rPr lang="el-GR" sz="1700" dirty="0" smtClean="0">
                <a:cs typeface="Calibri" pitchFamily="34" charset="0"/>
              </a:rPr>
              <a:t>και </a:t>
            </a:r>
            <a:r>
              <a:rPr lang="el-GR" sz="1700" dirty="0" smtClean="0">
                <a:cs typeface="Calibri" pitchFamily="34" charset="0"/>
              </a:rPr>
              <a:t>λ</a:t>
            </a:r>
            <a:r>
              <a:rPr lang="en-US" sz="1700" dirty="0" smtClean="0">
                <a:cs typeface="Calibri" pitchFamily="34" charset="0"/>
              </a:rPr>
              <a:t> </a:t>
            </a:r>
            <a:r>
              <a:rPr lang="el-GR" sz="1700" dirty="0" smtClean="0">
                <a:cs typeface="Calibri" pitchFamily="34" charset="0"/>
              </a:rPr>
              <a:t>είναι βαθμωτό μέγεθος που ονομάζεται πολλαπλασιαστής </a:t>
            </a:r>
            <a:r>
              <a:rPr lang="en-US" sz="1700" dirty="0" smtClean="0">
                <a:cs typeface="Calibri" pitchFamily="34" charset="0"/>
              </a:rPr>
              <a:t>Lagrange.</a:t>
            </a:r>
            <a:endParaRPr lang="el-GR" sz="1700" dirty="0" smtClean="0">
              <a:cs typeface="Calibri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/>
              <a:t>Οι </a:t>
            </a:r>
            <a:r>
              <a:rPr lang="el-GR" sz="2000" dirty="0">
                <a:cs typeface="Calibri" pitchFamily="34" charset="0"/>
              </a:rPr>
              <a:t>σχέσεις μεταξύ των τάσεων σ</a:t>
            </a:r>
            <a:r>
              <a:rPr lang="en-US" sz="2000" baseline="-25000" dirty="0" err="1">
                <a:cs typeface="Calibri" pitchFamily="34" charset="0"/>
              </a:rPr>
              <a:t>ij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l-GR" sz="2000" dirty="0">
                <a:cs typeface="Calibri" pitchFamily="34" charset="0"/>
              </a:rPr>
              <a:t>εκφρασμένων στη βάση (</a:t>
            </a:r>
            <a:r>
              <a:rPr lang="en-US" sz="2000" dirty="0">
                <a:cs typeface="Calibri" pitchFamily="34" charset="0"/>
              </a:rPr>
              <a:t>e</a:t>
            </a:r>
            <a:r>
              <a:rPr lang="en-US" sz="2000" baseline="-25000" dirty="0">
                <a:cs typeface="Calibri" pitchFamily="34" charset="0"/>
              </a:rPr>
              <a:t>k</a:t>
            </a:r>
            <a:r>
              <a:rPr lang="en-US" sz="2000" dirty="0">
                <a:cs typeface="Calibri" pitchFamily="34" charset="0"/>
              </a:rPr>
              <a:t>, k=1,2,3) </a:t>
            </a:r>
            <a:r>
              <a:rPr lang="el-GR" sz="2000" dirty="0">
                <a:cs typeface="Calibri" pitchFamily="34" charset="0"/>
              </a:rPr>
              <a:t>και των τάσεων σ</a:t>
            </a:r>
            <a:r>
              <a:rPr lang="en-US" sz="2000" baseline="-25000" dirty="0" err="1" smtClean="0">
                <a:cs typeface="Calibri" pitchFamily="34" charset="0"/>
              </a:rPr>
              <a:t>kj</a:t>
            </a:r>
            <a:r>
              <a:rPr lang="el-GR" sz="2000" dirty="0" smtClean="0">
                <a:cs typeface="Calibri" pitchFamily="34" charset="0"/>
              </a:rPr>
              <a:t> </a:t>
            </a:r>
            <a:r>
              <a:rPr lang="el-GR" sz="2000" dirty="0">
                <a:cs typeface="Calibri" pitchFamily="34" charset="0"/>
              </a:rPr>
              <a:t>εκφρασμένων στη βάση (</a:t>
            </a:r>
            <a:r>
              <a:rPr lang="en-US" sz="2000" dirty="0">
                <a:cs typeface="Calibri" pitchFamily="34" charset="0"/>
              </a:rPr>
              <a:t>e</a:t>
            </a:r>
            <a:r>
              <a:rPr lang="en-US" sz="2000" baseline="-25000" dirty="0">
                <a:cs typeface="Calibri" pitchFamily="34" charset="0"/>
              </a:rPr>
              <a:t>k</a:t>
            </a:r>
            <a:r>
              <a:rPr lang="en-US" sz="2000" dirty="0">
                <a:cs typeface="Calibri" pitchFamily="34" charset="0"/>
              </a:rPr>
              <a:t>, k=1,2,3)</a:t>
            </a:r>
            <a:r>
              <a:rPr lang="el-GR" sz="2000" dirty="0">
                <a:cs typeface="Calibri" pitchFamily="34" charset="0"/>
              </a:rPr>
              <a:t> προκύπτουν σύμφωνα με τον </a:t>
            </a:r>
            <a:r>
              <a:rPr lang="el-GR" sz="2000" dirty="0" smtClean="0">
                <a:cs typeface="Calibri" pitchFamily="34" charset="0"/>
              </a:rPr>
              <a:t>κανόνα:</a:t>
            </a:r>
            <a:endParaRPr lang="el-GR" sz="20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17871"/>
              </p:ext>
            </p:extLst>
          </p:nvPr>
        </p:nvGraphicFramePr>
        <p:xfrm>
          <a:off x="1259632" y="3681028"/>
          <a:ext cx="153461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5" name="Equation" r:id="rId3" imgW="863225" imgH="241195" progId="Equation.DSMT4">
                  <p:embed/>
                </p:oleObj>
              </mc:Choice>
              <mc:Fallback>
                <p:oleObj name="Equation" r:id="rId3" imgW="863225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81028"/>
                        <a:ext cx="1534615" cy="4320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029761"/>
              </p:ext>
            </p:extLst>
          </p:nvPr>
        </p:nvGraphicFramePr>
        <p:xfrm>
          <a:off x="1259632" y="2348880"/>
          <a:ext cx="4445961" cy="40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6" name="Equation" r:id="rId5" imgW="2984500" imgH="279400" progId="Equation.DSMT4">
                  <p:embed/>
                </p:oleObj>
              </mc:Choice>
              <mc:Fallback>
                <p:oleObj name="Equation" r:id="rId5" imgW="298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348880"/>
                        <a:ext cx="4445961" cy="4086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046335"/>
              </p:ext>
            </p:extLst>
          </p:nvPr>
        </p:nvGraphicFramePr>
        <p:xfrm>
          <a:off x="1259632" y="6122977"/>
          <a:ext cx="3085685" cy="40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7" name="Equation" r:id="rId7" imgW="1879600" imgH="241300" progId="Equation.DSMT4">
                  <p:embed/>
                </p:oleObj>
              </mc:Choice>
              <mc:Fallback>
                <p:oleObj name="Equation" r:id="rId7" imgW="187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6122977"/>
                        <a:ext cx="3085685" cy="4023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21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Τροπή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59532" y="1694386"/>
            <a:ext cx="8412929" cy="187863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/>
              <a:buNone/>
            </a:pPr>
            <a:r>
              <a:rPr lang="el-GR" sz="2000" b="1" dirty="0" smtClean="0"/>
              <a:t>Παραμόρφωση</a:t>
            </a: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Ένα μέσο </a:t>
            </a:r>
            <a:r>
              <a:rPr lang="el-GR" sz="2000" dirty="0">
                <a:cs typeface="Calibri" pitchFamily="34" charset="0"/>
              </a:rPr>
              <a:t>τείνει να αλλάζει το σχήμα του όταν υπόκειται σε </a:t>
            </a:r>
            <a:r>
              <a:rPr lang="el-GR" sz="2000" dirty="0" smtClean="0">
                <a:cs typeface="Calibri" pitchFamily="34" charset="0"/>
              </a:rPr>
              <a:t>φορτία. </a:t>
            </a:r>
            <a:endParaRPr lang="el-GR" sz="2000" dirty="0" smtClean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Ένα </a:t>
            </a:r>
            <a:r>
              <a:rPr lang="el-GR" sz="2000" dirty="0" smtClean="0">
                <a:cs typeface="Calibri" pitchFamily="34" charset="0"/>
              </a:rPr>
              <a:t>από   τα σημαντικότερα προβλήματα της θεωρίας ελαστικότητας είναι ο καθορισμός της παραμόρφωσης ενός σώματος από κάποια σχέση αναφοράς</a:t>
            </a:r>
            <a:r>
              <a:rPr lang="el-GR" sz="2000" dirty="0" smtClean="0">
                <a:cs typeface="Calibri" pitchFamily="34" charset="0"/>
              </a:rPr>
              <a:t>.</a:t>
            </a:r>
          </a:p>
        </p:txBody>
      </p:sp>
      <p:pic>
        <p:nvPicPr>
          <p:cNvPr id="7" name="Picture 8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83" y="3898503"/>
            <a:ext cx="2629078" cy="20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642429" y="6021288"/>
            <a:ext cx="2025129" cy="2316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200" b="1" i="1" dirty="0" smtClean="0">
                <a:latin typeface="Calibri" pitchFamily="34" charset="0"/>
              </a:rPr>
              <a:t>Σχήμα  4:  Διάνυσμα μετατόπισης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61144" y="6381328"/>
            <a:ext cx="2881873" cy="357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00" dirty="0" smtClean="0">
                <a:latin typeface="Calibri" pitchFamily="34" charset="0"/>
              </a:rPr>
              <a:t>     D.I.Fotiadis, V.C.Protopappas, C.V.Massalas, Elasticity,Wiley Encyclopedia of biomedical engineering </a:t>
            </a:r>
            <a:endParaRPr lang="el-GR" sz="800" b="1" kern="0" dirty="0" smtClean="0">
              <a:latin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5" name="Θέση περιεχομένου 2"/>
          <p:cNvSpPr txBox="1">
            <a:spLocks/>
          </p:cNvSpPr>
          <p:nvPr/>
        </p:nvSpPr>
        <p:spPr>
          <a:xfrm>
            <a:off x="359532" y="3898503"/>
            <a:ext cx="5148572" cy="283999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>
                <a:cs typeface="Calibri" pitchFamily="34" charset="0"/>
              </a:rPr>
              <a:t>Τροπή</a:t>
            </a:r>
            <a:r>
              <a:rPr lang="el-GR" sz="2000" dirty="0" smtClean="0">
                <a:cs typeface="Calibri" pitchFamily="34" charset="0"/>
              </a:rPr>
              <a:t> </a:t>
            </a:r>
            <a:endParaRPr lang="el-GR" sz="2000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>
                <a:cs typeface="Calibri" pitchFamily="34" charset="0"/>
              </a:rPr>
              <a:t>Θεωρούμε την παραμορφωμένη και μη </a:t>
            </a:r>
            <a:r>
              <a:rPr lang="el-GR" sz="2000" dirty="0" smtClean="0">
                <a:cs typeface="Calibri" pitchFamily="34" charset="0"/>
              </a:rPr>
              <a:t>παραμορφωμένη </a:t>
            </a:r>
            <a:r>
              <a:rPr lang="el-GR" sz="2000" dirty="0">
                <a:cs typeface="Calibri" pitchFamily="34" charset="0"/>
              </a:rPr>
              <a:t>κατάσταση ενός συνεχούς </a:t>
            </a:r>
            <a:r>
              <a:rPr lang="el-GR" sz="2000" dirty="0" smtClean="0">
                <a:cs typeface="Calibri" pitchFamily="34" charset="0"/>
              </a:rPr>
              <a:t>μέσου</a:t>
            </a:r>
            <a:r>
              <a:rPr lang="en-US" sz="2000" dirty="0" smtClean="0">
                <a:cs typeface="Calibri" pitchFamily="34" charset="0"/>
              </a:rPr>
              <a:t>.</a:t>
            </a:r>
            <a:endParaRPr lang="el-GR" sz="2000" dirty="0"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>
                <a:cs typeface="Calibri" pitchFamily="34" charset="0"/>
              </a:rPr>
              <a:t>Θεωρούμε 2 συστήματα καρτεσιανών συντεταγμένων</a:t>
            </a:r>
            <a:r>
              <a:rPr lang="en-US" sz="2000" dirty="0">
                <a:cs typeface="Calibri" pitchFamily="34" charset="0"/>
              </a:rPr>
              <a:t> x</a:t>
            </a:r>
            <a:r>
              <a:rPr lang="en-US" sz="2000" baseline="-25000" dirty="0">
                <a:cs typeface="Calibri" pitchFamily="34" charset="0"/>
              </a:rPr>
              <a:t>i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l-GR" sz="2000" dirty="0">
                <a:cs typeface="Calibri" pitchFamily="34" charset="0"/>
              </a:rPr>
              <a:t>(αρχικό) και </a:t>
            </a:r>
            <a:r>
              <a:rPr lang="en-US" sz="2000" dirty="0">
                <a:cs typeface="Calibri" pitchFamily="34" charset="0"/>
              </a:rPr>
              <a:t>X</a:t>
            </a:r>
            <a:r>
              <a:rPr lang="en-US" sz="2000" baseline="-25000" dirty="0">
                <a:cs typeface="Calibri" pitchFamily="34" charset="0"/>
              </a:rPr>
              <a:t>i  </a:t>
            </a:r>
            <a:r>
              <a:rPr lang="en-US" sz="2000" dirty="0">
                <a:cs typeface="Calibri" pitchFamily="34" charset="0"/>
              </a:rPr>
              <a:t>(</a:t>
            </a:r>
            <a:r>
              <a:rPr lang="el-GR" sz="2000" dirty="0">
                <a:cs typeface="Calibri" pitchFamily="34" charset="0"/>
              </a:rPr>
              <a:t>τελικό</a:t>
            </a:r>
            <a:r>
              <a:rPr lang="el-GR" sz="2000" dirty="0" smtClean="0">
                <a:cs typeface="Calibri" pitchFamily="34" charset="0"/>
              </a:rPr>
              <a:t>), </a:t>
            </a:r>
            <a:r>
              <a:rPr lang="en-US" sz="2000" dirty="0" err="1" smtClean="0">
                <a:cs typeface="Calibri" pitchFamily="34" charset="0"/>
              </a:rPr>
              <a:t>i</a:t>
            </a:r>
            <a:r>
              <a:rPr lang="en-US" sz="2000" dirty="0" smtClean="0">
                <a:cs typeface="Calibri" pitchFamily="34" charset="0"/>
              </a:rPr>
              <a:t>=1,2,3</a:t>
            </a:r>
            <a:r>
              <a:rPr lang="en-US" sz="2000" dirty="0" smtClean="0">
                <a:cs typeface="Calibri" pitchFamily="34" charset="0"/>
              </a:rPr>
              <a:t>.</a:t>
            </a:r>
            <a:endParaRPr lang="el-GR" sz="200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Τροπή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2610" y="1772816"/>
            <a:ext cx="8820980" cy="202603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Τα </a:t>
            </a:r>
            <a:r>
              <a:rPr lang="el-GR" sz="2000" dirty="0" smtClean="0">
                <a:cs typeface="Calibri" pitchFamily="34" charset="0"/>
              </a:rPr>
              <a:t>γειτονικά σημεία </a:t>
            </a:r>
            <a:r>
              <a:rPr lang="en-US" sz="2000" dirty="0" smtClean="0">
                <a:cs typeface="Calibri" pitchFamily="34" charset="0"/>
              </a:rPr>
              <a:t>Q</a:t>
            </a:r>
            <a:r>
              <a:rPr lang="el-GR" sz="2000" dirty="0" smtClean="0">
                <a:cs typeface="Calibri" pitchFamily="34" charset="0"/>
              </a:rPr>
              <a:t> και </a:t>
            </a:r>
            <a:r>
              <a:rPr lang="en-US" sz="2000" dirty="0" smtClean="0">
                <a:cs typeface="Calibri" pitchFamily="34" charset="0"/>
              </a:rPr>
              <a:t>q </a:t>
            </a:r>
            <a:r>
              <a:rPr lang="el-GR" sz="2000" dirty="0" smtClean="0">
                <a:cs typeface="Calibri" pitchFamily="34" charset="0"/>
              </a:rPr>
              <a:t>απέχουν  από τα σημεία </a:t>
            </a:r>
            <a:r>
              <a:rPr lang="en-US" sz="2000" dirty="0" smtClean="0">
                <a:cs typeface="Calibri" pitchFamily="34" charset="0"/>
              </a:rPr>
              <a:t>P </a:t>
            </a:r>
            <a:r>
              <a:rPr lang="el-GR" sz="2000" dirty="0" smtClean="0">
                <a:cs typeface="Calibri" pitchFamily="34" charset="0"/>
              </a:rPr>
              <a:t>και </a:t>
            </a:r>
            <a:r>
              <a:rPr lang="en-US" sz="2000" dirty="0" smtClean="0">
                <a:cs typeface="Calibri" pitchFamily="34" charset="0"/>
              </a:rPr>
              <a:t>p </a:t>
            </a:r>
            <a:r>
              <a:rPr lang="el-GR" sz="2000" dirty="0" smtClean="0">
                <a:cs typeface="Calibri" pitchFamily="34" charset="0"/>
              </a:rPr>
              <a:t>κατά τις </a:t>
            </a:r>
            <a:r>
              <a:rPr lang="el-GR" sz="2000" dirty="0" smtClean="0">
                <a:cs typeface="Calibri" pitchFamily="34" charset="0"/>
              </a:rPr>
              <a:t>διαφορικές </a:t>
            </a:r>
            <a:r>
              <a:rPr lang="el-GR" sz="2000" dirty="0" smtClean="0">
                <a:cs typeface="Calibri" pitchFamily="34" charset="0"/>
              </a:rPr>
              <a:t>αποστάσεις:</a:t>
            </a:r>
            <a:endParaRPr lang="el-GR" sz="2000" dirty="0"/>
          </a:p>
        </p:txBody>
      </p:sp>
      <p:pic>
        <p:nvPicPr>
          <p:cNvPr id="7" name="Picture 8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83" y="3898503"/>
            <a:ext cx="2629078" cy="20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642429" y="6021288"/>
            <a:ext cx="2025129" cy="2316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200" b="1" i="1" dirty="0" smtClean="0">
                <a:latin typeface="Calibri" pitchFamily="34" charset="0"/>
              </a:rPr>
              <a:t>Σχήμα  4:  Διάνυσμα μετατόπισης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61144" y="6381328"/>
            <a:ext cx="2881873" cy="357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00" dirty="0" smtClean="0">
                <a:latin typeface="Calibri" pitchFamily="34" charset="0"/>
              </a:rPr>
              <a:t>     D.I.Fotiadis, V.C.Protopappas, C.V.Massalas, Elasticity,Wiley Encyclopedia of biomedical engineering </a:t>
            </a:r>
            <a:endParaRPr lang="el-GR" sz="800" b="1" kern="0" dirty="0" smtClean="0">
              <a:latin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141352"/>
              </p:ext>
            </p:extLst>
          </p:nvPr>
        </p:nvGraphicFramePr>
        <p:xfrm>
          <a:off x="1475656" y="2564904"/>
          <a:ext cx="1294255" cy="132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8" name="Equation" r:id="rId4" imgW="990360" imgH="1015920" progId="Equation.DSMT4">
                  <p:embed/>
                </p:oleObj>
              </mc:Choice>
              <mc:Fallback>
                <p:oleObj name="Equation" r:id="rId4" imgW="99036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564904"/>
                        <a:ext cx="1294255" cy="132546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085922"/>
              </p:ext>
            </p:extLst>
          </p:nvPr>
        </p:nvGraphicFramePr>
        <p:xfrm>
          <a:off x="1475656" y="5585106"/>
          <a:ext cx="213289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9" name="Equation" r:id="rId6" imgW="1485255" imgH="253890" progId="Equation.DSMT4">
                  <p:embed/>
                </p:oleObj>
              </mc:Choice>
              <mc:Fallback>
                <p:oleObj name="Equation" r:id="rId6" imgW="148525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585106"/>
                        <a:ext cx="2132895" cy="3600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452610" y="4005064"/>
            <a:ext cx="5415533" cy="19048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Στο Σχήμα 4 </a:t>
            </a:r>
            <a:r>
              <a:rPr lang="el-GR" sz="2000" dirty="0" smtClean="0"/>
              <a:t>το </a:t>
            </a:r>
            <a:r>
              <a:rPr lang="en-US" sz="2000" b="1" dirty="0" smtClean="0">
                <a:cs typeface="Calibri" pitchFamily="34" charset="0"/>
              </a:rPr>
              <a:t>u </a:t>
            </a:r>
            <a:r>
              <a:rPr lang="el-GR" sz="2000" dirty="0" smtClean="0">
                <a:cs typeface="Calibri" pitchFamily="34" charset="0"/>
              </a:rPr>
              <a:t>αναπαριστά την μετατόπιση του σημείου </a:t>
            </a:r>
            <a:r>
              <a:rPr lang="en-US" sz="2000" dirty="0" smtClean="0">
                <a:cs typeface="Calibri" pitchFamily="34" charset="0"/>
              </a:rPr>
              <a:t>P </a:t>
            </a:r>
            <a:r>
              <a:rPr lang="el-GR" sz="2000" dirty="0" smtClean="0">
                <a:cs typeface="Calibri" pitchFamily="34" charset="0"/>
              </a:rPr>
              <a:t>από το </a:t>
            </a:r>
            <a:r>
              <a:rPr lang="en-US" sz="2000" dirty="0" smtClean="0">
                <a:cs typeface="Calibri" pitchFamily="34" charset="0"/>
              </a:rPr>
              <a:t>p</a:t>
            </a:r>
            <a:r>
              <a:rPr lang="el-GR" sz="2000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και το </a:t>
            </a:r>
            <a:r>
              <a:rPr lang="el-GR" sz="2000" dirty="0" smtClean="0">
                <a:cs typeface="Calibri" pitchFamily="34" charset="0"/>
              </a:rPr>
              <a:t>άθροισμα  </a:t>
            </a:r>
            <a:r>
              <a:rPr lang="en-US" sz="2000" b="1" dirty="0" smtClean="0">
                <a:cs typeface="Calibri" pitchFamily="34" charset="0"/>
              </a:rPr>
              <a:t>u</a:t>
            </a:r>
            <a:r>
              <a:rPr lang="en-US" sz="2000" dirty="0" smtClean="0">
                <a:cs typeface="Calibri" pitchFamily="34" charset="0"/>
              </a:rPr>
              <a:t>+d</a:t>
            </a:r>
            <a:r>
              <a:rPr lang="en-US" sz="2000" b="1" dirty="0" smtClean="0">
                <a:cs typeface="Calibri" pitchFamily="34" charset="0"/>
              </a:rPr>
              <a:t>u </a:t>
            </a:r>
            <a:r>
              <a:rPr lang="el-GR" sz="2000" dirty="0" smtClean="0">
                <a:cs typeface="Calibri" pitchFamily="34" charset="0"/>
              </a:rPr>
              <a:t>την μετατόπιση του </a:t>
            </a:r>
            <a:r>
              <a:rPr lang="en-US" sz="2000" dirty="0" smtClean="0">
                <a:cs typeface="Calibri" pitchFamily="34" charset="0"/>
              </a:rPr>
              <a:t>Q </a:t>
            </a:r>
            <a:r>
              <a:rPr lang="el-GR" sz="2000" dirty="0" smtClean="0">
                <a:cs typeface="Calibri" pitchFamily="34" charset="0"/>
              </a:rPr>
              <a:t>από το σημείο </a:t>
            </a:r>
            <a:r>
              <a:rPr lang="en-US" sz="2000" dirty="0" smtClean="0">
                <a:cs typeface="Calibri" pitchFamily="34" charset="0"/>
              </a:rPr>
              <a:t>q.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Από το διάγραμμα προκύπτει</a:t>
            </a:r>
            <a:r>
              <a:rPr lang="el-GR" sz="2000" dirty="0" smtClean="0"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endParaRPr lang="el-GR" sz="2000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el-GR" sz="2000" dirty="0"/>
              <a:t>ή</a:t>
            </a:r>
            <a:r>
              <a:rPr lang="el-GR" sz="2000" dirty="0" smtClean="0"/>
              <a:t>		 και</a:t>
            </a:r>
            <a:endParaRPr lang="el-GR" sz="2000" dirty="0" smtClean="0"/>
          </a:p>
        </p:txBody>
      </p:sp>
      <p:graphicFrame>
        <p:nvGraphicFramePr>
          <p:cNvPr id="1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246945"/>
              </p:ext>
            </p:extLst>
          </p:nvPr>
        </p:nvGraphicFramePr>
        <p:xfrm>
          <a:off x="888535" y="6122807"/>
          <a:ext cx="126233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0" name="Equation" r:id="rId8" imgW="799753" imgH="177723" progId="Equation.DSMT4">
                  <p:embed/>
                </p:oleObj>
              </mc:Choice>
              <mc:Fallback>
                <p:oleObj name="Equation" r:id="rId8" imgW="799753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535" y="6122807"/>
                        <a:ext cx="1262330" cy="28803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442416"/>
              </p:ext>
            </p:extLst>
          </p:nvPr>
        </p:nvGraphicFramePr>
        <p:xfrm>
          <a:off x="3000248" y="6093296"/>
          <a:ext cx="2417349" cy="35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1" name="Equation" r:id="rId10" imgW="1930400" imgH="279400" progId="Equation.DSMT4">
                  <p:embed/>
                </p:oleObj>
              </mc:Choice>
              <mc:Fallback>
                <p:oleObj name="Equation" r:id="rId10" imgW="1930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248" y="6093296"/>
                        <a:ext cx="2417349" cy="3544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0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Θέση περιεχομένου 2"/>
          <p:cNvSpPr txBox="1">
            <a:spLocks/>
          </p:cNvSpPr>
          <p:nvPr/>
        </p:nvSpPr>
        <p:spPr>
          <a:xfrm>
            <a:off x="395535" y="3313944"/>
            <a:ext cx="5256586" cy="306738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Στην </a:t>
            </a:r>
            <a:r>
              <a:rPr lang="el-GR" sz="2000" dirty="0" smtClean="0">
                <a:cs typeface="Calibri" pitchFamily="34" charset="0"/>
              </a:rPr>
              <a:t>παραμορφωμένη κατάσταση τα σημεία </a:t>
            </a:r>
            <a:r>
              <a:rPr lang="en-US" sz="2000" i="1" dirty="0" smtClean="0">
                <a:cs typeface="Calibri" pitchFamily="34" charset="0"/>
              </a:rPr>
              <a:t>P</a:t>
            </a:r>
            <a:r>
              <a:rPr lang="en-US" sz="2000" dirty="0" smtClean="0">
                <a:cs typeface="Calibri" pitchFamily="34" charset="0"/>
              </a:rPr>
              <a:t>,</a:t>
            </a:r>
            <a:r>
              <a:rPr lang="el-GR" sz="2000" dirty="0" smtClean="0">
                <a:cs typeface="Calibri" pitchFamily="34" charset="0"/>
              </a:rPr>
              <a:t> </a:t>
            </a:r>
            <a:r>
              <a:rPr lang="en-US" sz="2000" i="1" dirty="0" smtClean="0">
                <a:cs typeface="Calibri" pitchFamily="34" charset="0"/>
              </a:rPr>
              <a:t>P</a:t>
            </a:r>
            <a:r>
              <a:rPr lang="en-US" sz="2000" baseline="-25000" dirty="0" smtClean="0">
                <a:cs typeface="Calibri" pitchFamily="34" charset="0"/>
              </a:rPr>
              <a:t>1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και </a:t>
            </a:r>
            <a:r>
              <a:rPr lang="en-US" sz="2000" dirty="0" smtClean="0">
                <a:cs typeface="Calibri" pitchFamily="34" charset="0"/>
              </a:rPr>
              <a:t>P</a:t>
            </a:r>
            <a:r>
              <a:rPr lang="en-US" sz="2000" baseline="-25000" dirty="0" smtClean="0">
                <a:cs typeface="Calibri" pitchFamily="34" charset="0"/>
              </a:rPr>
              <a:t>2</a:t>
            </a:r>
            <a:r>
              <a:rPr lang="el-GR" sz="2000" dirty="0" smtClean="0">
                <a:cs typeface="Calibri" pitchFamily="34" charset="0"/>
              </a:rPr>
              <a:t>, </a:t>
            </a:r>
            <a:r>
              <a:rPr lang="el-GR" sz="2000" dirty="0" smtClean="0"/>
              <a:t>αντιστοιχούν </a:t>
            </a:r>
            <a:r>
              <a:rPr lang="el-GR" sz="2000" dirty="0" smtClean="0"/>
              <a:t>στα</a:t>
            </a:r>
            <a:r>
              <a:rPr lang="en-US" sz="2000" dirty="0" smtClean="0"/>
              <a:t> </a:t>
            </a:r>
            <a:r>
              <a:rPr lang="en-US" sz="2000" i="1" dirty="0">
                <a:cs typeface="Calibri" pitchFamily="34" charset="0"/>
              </a:rPr>
              <a:t>P</a:t>
            </a:r>
            <a:r>
              <a:rPr lang="el-GR" sz="2000" dirty="0">
                <a:cs typeface="Calibri" pitchFamily="34" charset="0"/>
              </a:rPr>
              <a:t>΄</a:t>
            </a:r>
            <a:r>
              <a:rPr lang="en-US" sz="2000" dirty="0">
                <a:cs typeface="Calibri" pitchFamily="34" charset="0"/>
              </a:rPr>
              <a:t>, </a:t>
            </a:r>
            <a:r>
              <a:rPr lang="en-US" sz="2000" i="1" dirty="0">
                <a:cs typeface="Calibri" pitchFamily="34" charset="0"/>
              </a:rPr>
              <a:t>P</a:t>
            </a:r>
            <a:r>
              <a:rPr lang="en-US" sz="2000" baseline="-25000" dirty="0">
                <a:cs typeface="Calibri" pitchFamily="34" charset="0"/>
              </a:rPr>
              <a:t>1</a:t>
            </a:r>
            <a:r>
              <a:rPr lang="el-GR" sz="2000" dirty="0">
                <a:cs typeface="Calibri" pitchFamily="34" charset="0"/>
              </a:rPr>
              <a:t>΄</a:t>
            </a:r>
            <a:r>
              <a:rPr lang="en-US" sz="2000" dirty="0">
                <a:cs typeface="Calibri" pitchFamily="34" charset="0"/>
              </a:rPr>
              <a:t> and </a:t>
            </a:r>
            <a:r>
              <a:rPr lang="en-US" sz="2000" i="1" dirty="0">
                <a:cs typeface="Calibri" pitchFamily="34" charset="0"/>
              </a:rPr>
              <a:t>P</a:t>
            </a:r>
            <a:r>
              <a:rPr lang="en-US" sz="2000" baseline="-25000" dirty="0">
                <a:cs typeface="Calibri" pitchFamily="34" charset="0"/>
              </a:rPr>
              <a:t>2</a:t>
            </a:r>
            <a:r>
              <a:rPr lang="el-GR" sz="2000" dirty="0" smtClean="0">
                <a:cs typeface="Calibri" pitchFamily="34" charset="0"/>
              </a:rPr>
              <a:t>΄</a:t>
            </a:r>
            <a:r>
              <a:rPr lang="el-GR" sz="2000" dirty="0" smtClean="0"/>
              <a:t>.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Επομένως </a:t>
            </a:r>
            <a:r>
              <a:rPr lang="el-GR" sz="2000" dirty="0" smtClean="0"/>
              <a:t>προκύπτει:</a:t>
            </a: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</a:t>
            </a: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όπου</a:t>
            </a:r>
            <a:r>
              <a:rPr lang="el-GR" sz="2000" dirty="0" smtClean="0"/>
              <a:t>:</a:t>
            </a:r>
            <a:endParaRPr lang="el-GR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Φυσική </a:t>
            </a:r>
            <a:r>
              <a:rPr lang="el-GR" sz="4000" b="1" dirty="0">
                <a:solidFill>
                  <a:srgbClr val="002060"/>
                </a:solidFill>
              </a:rPr>
              <a:t>ερμηνεία </a:t>
            </a:r>
            <a:r>
              <a:rPr lang="el-GR" sz="4000" b="1" dirty="0" smtClean="0">
                <a:solidFill>
                  <a:srgbClr val="002060"/>
                </a:solidFill>
              </a:rPr>
              <a:t>συνιστωσών </a:t>
            </a:r>
            <a:r>
              <a:rPr lang="el-GR" sz="4000" b="1" dirty="0">
                <a:solidFill>
                  <a:srgbClr val="002060"/>
                </a:solidFill>
              </a:rPr>
              <a:t>τροπής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95534" y="1715884"/>
            <a:ext cx="8346351" cy="15691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Θεωρούμε </a:t>
            </a:r>
            <a:r>
              <a:rPr lang="el-GR" sz="2000" dirty="0" smtClean="0">
                <a:cs typeface="Calibri" pitchFamily="34" charset="0"/>
              </a:rPr>
              <a:t>δύο άπειρα στοιχεία ΡΡ</a:t>
            </a:r>
            <a:r>
              <a:rPr lang="el-GR" sz="2000" baseline="-25000" dirty="0" smtClean="0">
                <a:cs typeface="Calibri" pitchFamily="34" charset="0"/>
              </a:rPr>
              <a:t>1</a:t>
            </a:r>
            <a:r>
              <a:rPr lang="el-GR" sz="2000" dirty="0" smtClean="0">
                <a:cs typeface="Calibri" pitchFamily="34" charset="0"/>
              </a:rPr>
              <a:t> και ΡΡ</a:t>
            </a:r>
            <a:r>
              <a:rPr lang="el-GR" sz="2000" baseline="-25000" dirty="0" smtClean="0">
                <a:cs typeface="Calibri" pitchFamily="34" charset="0"/>
              </a:rPr>
              <a:t>2</a:t>
            </a:r>
            <a:r>
              <a:rPr lang="el-GR" sz="2000" dirty="0" smtClean="0">
                <a:cs typeface="Calibri" pitchFamily="34" charset="0"/>
              </a:rPr>
              <a:t> στο σημείο Ρ παράλληλα στον άξονα 0</a:t>
            </a:r>
            <a:r>
              <a:rPr lang="en-US" sz="2000" dirty="0" smtClean="0">
                <a:cs typeface="Calibri" pitchFamily="34" charset="0"/>
              </a:rPr>
              <a:t>x</a:t>
            </a:r>
            <a:r>
              <a:rPr lang="en-US" sz="2000" baseline="-25000" dirty="0" smtClean="0">
                <a:cs typeface="Calibri" pitchFamily="34" charset="0"/>
              </a:rPr>
              <a:t>1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και 0</a:t>
            </a:r>
            <a:r>
              <a:rPr lang="en-US" sz="2000" dirty="0" smtClean="0">
                <a:cs typeface="Calibri" pitchFamily="34" charset="0"/>
              </a:rPr>
              <a:t>x</a:t>
            </a:r>
            <a:r>
              <a:rPr lang="en-US" sz="2000" baseline="-25000" dirty="0" smtClean="0">
                <a:cs typeface="Calibri" pitchFamily="34" charset="0"/>
              </a:rPr>
              <a:t>2</a:t>
            </a:r>
            <a:r>
              <a:rPr lang="el-GR" sz="2000" baseline="-25000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αντίστοιχα </a:t>
            </a:r>
            <a:r>
              <a:rPr lang="el-GR" sz="2000" dirty="0" smtClean="0">
                <a:cs typeface="Calibri" pitchFamily="34" charset="0"/>
              </a:rPr>
              <a:t>(Σχήμα </a:t>
            </a:r>
            <a:r>
              <a:rPr lang="el-GR" sz="2000" dirty="0">
                <a:cs typeface="Calibri" pitchFamily="34" charset="0"/>
              </a:rPr>
              <a:t>5</a:t>
            </a:r>
            <a:r>
              <a:rPr lang="el-GR" sz="2000" dirty="0" smtClean="0">
                <a:cs typeface="Calibri" pitchFamily="34" charset="0"/>
              </a:rPr>
              <a:t>) ώστε </a:t>
            </a:r>
            <a:r>
              <a:rPr lang="el-GR" sz="2000" dirty="0" smtClean="0">
                <a:cs typeface="Calibri" pitchFamily="34" charset="0"/>
              </a:rPr>
              <a:t>:</a:t>
            </a:r>
            <a:endParaRPr lang="el-GR" sz="20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59276"/>
              </p:ext>
            </p:extLst>
          </p:nvPr>
        </p:nvGraphicFramePr>
        <p:xfrm>
          <a:off x="1259632" y="2622735"/>
          <a:ext cx="2774812" cy="39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8" name="Equation" r:id="rId4" imgW="1651000" imgH="241300" progId="Equation.DSMT4">
                  <p:embed/>
                </p:oleObj>
              </mc:Choice>
              <mc:Fallback>
                <p:oleObj name="Equation" r:id="rId4" imgW="165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622735"/>
                        <a:ext cx="2774812" cy="3967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6300192" y="5906233"/>
            <a:ext cx="2441694" cy="2462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el-GR" sz="1000" b="1" i="1" dirty="0">
                <a:latin typeface="Calibri" pitchFamily="34" charset="0"/>
              </a:rPr>
              <a:t>Σχήμα  </a:t>
            </a:r>
            <a:r>
              <a:rPr lang="el-GR" sz="1000" b="1" i="1" dirty="0" smtClean="0">
                <a:latin typeface="Calibri" pitchFamily="34" charset="0"/>
              </a:rPr>
              <a:t>5:  Παραμόρφωση σε ένα σημείο Ρ</a:t>
            </a:r>
            <a:endParaRPr lang="el-GR" sz="1000" b="1" i="1" dirty="0"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32150"/>
              </p:ext>
            </p:extLst>
          </p:nvPr>
        </p:nvGraphicFramePr>
        <p:xfrm>
          <a:off x="5868144" y="2821127"/>
          <a:ext cx="3174873" cy="305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9" r:id="rId6" imgW="7117911" imgH="6751872" progId="Visio.Drawing.6">
                  <p:embed/>
                </p:oleObj>
              </mc:Choice>
              <mc:Fallback>
                <p:oleObj r:id="rId6" imgW="7117911" imgH="675187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821127"/>
                        <a:ext cx="3174873" cy="3056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6161144" y="6381328"/>
            <a:ext cx="2881873" cy="357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00" dirty="0" smtClean="0">
                <a:latin typeface="Calibri" pitchFamily="34" charset="0"/>
              </a:rPr>
              <a:t>     D.I.Fotiadis, V.C.Protopappas, C.V.Massalas, Elasticity,Wiley Encyclopedia of biomedical engineering </a:t>
            </a:r>
            <a:endParaRPr lang="el-GR" sz="800" b="1" kern="0" dirty="0" smtClean="0">
              <a:latin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29763"/>
              </p:ext>
            </p:extLst>
          </p:nvPr>
        </p:nvGraphicFramePr>
        <p:xfrm>
          <a:off x="1245860" y="4810843"/>
          <a:ext cx="2056923" cy="41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0" name="Equation" r:id="rId8" imgW="1307532" imgH="266584" progId="Equation.DSMT4">
                  <p:embed/>
                </p:oleObj>
              </mc:Choice>
              <mc:Fallback>
                <p:oleObj name="Equation" r:id="rId8" imgW="1307532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860" y="4810843"/>
                        <a:ext cx="2056923" cy="4183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6" name="Αντικείμενο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80155"/>
              </p:ext>
            </p:extLst>
          </p:nvPr>
        </p:nvGraphicFramePr>
        <p:xfrm>
          <a:off x="1882640" y="5682536"/>
          <a:ext cx="2401328" cy="55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1" name="Equation" r:id="rId10" imgW="1879600" imgH="431800" progId="Equation.DSMT4">
                  <p:embed/>
                </p:oleObj>
              </mc:Choice>
              <mc:Fallback>
                <p:oleObj name="Equation" r:id="rId10" imgW="1879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640" y="5682536"/>
                        <a:ext cx="2401328" cy="554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7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87072" cy="4495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Θεωρία ελαστικότητας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Μηχανική των σκληρών </a:t>
            </a:r>
            <a:r>
              <a:rPr lang="el-GR" sz="2800" dirty="0" smtClean="0"/>
              <a:t>ιστών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Μηχανική των αιμοφόρων αγγείων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Μηχανική αρθρώσεων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Μηχανική των </a:t>
            </a:r>
            <a:r>
              <a:rPr lang="el-GR" sz="2800" dirty="0" err="1" smtClean="0"/>
              <a:t>μυοσκελετικών</a:t>
            </a:r>
            <a:r>
              <a:rPr lang="el-GR" sz="2800" dirty="0" smtClean="0"/>
              <a:t> μαλακών ιστών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Ανάλυση βάδισης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Φυσιολογία της άσκησης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Μ</a:t>
            </a:r>
            <a:r>
              <a:rPr lang="el-GR" sz="2800" dirty="0" smtClean="0"/>
              <a:t>ηχανικό έργο</a:t>
            </a:r>
            <a:endParaRPr lang="el-GR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Θεματικές ενότητες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περιεχομένου 2"/>
          <p:cNvSpPr txBox="1">
            <a:spLocks/>
          </p:cNvSpPr>
          <p:nvPr/>
        </p:nvSpPr>
        <p:spPr>
          <a:xfrm>
            <a:off x="251520" y="2953372"/>
            <a:ext cx="4961723" cy="34279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Επομένως</a:t>
            </a:r>
            <a:r>
              <a:rPr lang="el-GR" sz="2000" dirty="0">
                <a:cs typeface="Calibri" pitchFamily="34" charset="0"/>
              </a:rPr>
              <a:t>, η συνιστώσα ε</a:t>
            </a:r>
            <a:r>
              <a:rPr lang="el-GR" sz="2000" baseline="-25000" dirty="0">
                <a:cs typeface="Calibri" pitchFamily="34" charset="0"/>
              </a:rPr>
              <a:t>11</a:t>
            </a:r>
            <a:r>
              <a:rPr lang="el-GR" sz="2000" dirty="0">
                <a:cs typeface="Calibri" pitchFamily="34" charset="0"/>
              </a:rPr>
              <a:t> αναπαριστά την επιμήκυνση ανά μονάδα μήκους, που αποκαλείται </a:t>
            </a:r>
            <a:r>
              <a:rPr lang="el-GR" sz="2000" dirty="0" smtClean="0">
                <a:cs typeface="Calibri" pitchFamily="34" charset="0"/>
              </a:rPr>
              <a:t>ορθή </a:t>
            </a:r>
            <a:r>
              <a:rPr lang="el-GR" sz="2000" dirty="0">
                <a:cs typeface="Calibri" pitchFamily="34" charset="0"/>
              </a:rPr>
              <a:t>τροπή στο σημείο Ρ στη διεύθυνση</a:t>
            </a:r>
            <a:r>
              <a:rPr lang="en-US" sz="2000" b="1" dirty="0">
                <a:cs typeface="Calibri" pitchFamily="34" charset="0"/>
              </a:rPr>
              <a:t> e</a:t>
            </a:r>
            <a:r>
              <a:rPr lang="en-US" sz="2000" baseline="-25000" dirty="0">
                <a:cs typeface="Calibri" pitchFamily="34" charset="0"/>
              </a:rPr>
              <a:t>1</a:t>
            </a:r>
            <a:r>
              <a:rPr lang="el-GR" sz="2000" baseline="-25000" dirty="0" smtClean="0">
                <a:cs typeface="Calibri" pitchFamily="34" charset="0"/>
              </a:rPr>
              <a:t>. 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Παρόμοια</a:t>
            </a:r>
            <a:r>
              <a:rPr lang="el-GR" sz="2000" dirty="0">
                <a:cs typeface="Calibri" pitchFamily="34" charset="0"/>
              </a:rPr>
              <a:t>, ο όρος                  αναπαριστά την τροπή στο </a:t>
            </a:r>
            <a:r>
              <a:rPr lang="el-GR" sz="2000" dirty="0" smtClean="0">
                <a:cs typeface="Calibri" pitchFamily="34" charset="0"/>
              </a:rPr>
              <a:t>σημείο Ρ </a:t>
            </a:r>
            <a:r>
              <a:rPr lang="el-GR" sz="2000" dirty="0">
                <a:cs typeface="Calibri" pitchFamily="34" charset="0"/>
              </a:rPr>
              <a:t>στη διεύθυνση </a:t>
            </a:r>
            <a:r>
              <a:rPr lang="en-US" sz="2000" b="1" dirty="0">
                <a:cs typeface="Calibri" pitchFamily="34" charset="0"/>
              </a:rPr>
              <a:t>e</a:t>
            </a:r>
            <a:r>
              <a:rPr lang="el-GR" sz="2000" baseline="-25000" dirty="0">
                <a:cs typeface="Calibri" pitchFamily="34" charset="0"/>
              </a:rPr>
              <a:t>2.</a:t>
            </a:r>
            <a:endParaRPr lang="el-GR" sz="2000" dirty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>
              <a:cs typeface="Calibri" pitchFamily="34" charset="0"/>
            </a:endParaRPr>
          </a:p>
        </p:txBody>
      </p:sp>
      <p:sp>
        <p:nvSpPr>
          <p:cNvPr id="19" name="Θέση περιεχομένου 2"/>
          <p:cNvSpPr txBox="1">
            <a:spLocks/>
          </p:cNvSpPr>
          <p:nvPr/>
        </p:nvSpPr>
        <p:spPr>
          <a:xfrm>
            <a:off x="251520" y="1715884"/>
            <a:ext cx="8490366" cy="15691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Ο </a:t>
            </a:r>
            <a:r>
              <a:rPr lang="el-GR" sz="2000" dirty="0"/>
              <a:t>όρος                         αναπαριστά την προέκταση του στοιχείου </a:t>
            </a:r>
            <a:r>
              <a:rPr lang="el-GR" sz="2000" dirty="0">
                <a:cs typeface="Calibri" pitchFamily="34" charset="0"/>
              </a:rPr>
              <a:t>ΡΡ</a:t>
            </a:r>
            <a:r>
              <a:rPr lang="el-GR" sz="2000" baseline="-25000" dirty="0">
                <a:cs typeface="Calibri" pitchFamily="34" charset="0"/>
              </a:rPr>
              <a:t>1 </a:t>
            </a:r>
            <a:r>
              <a:rPr lang="el-GR" sz="2000" dirty="0">
                <a:cs typeface="Calibri" pitchFamily="34" charset="0"/>
              </a:rPr>
              <a:t>στη διεύθυνση </a:t>
            </a:r>
            <a:r>
              <a:rPr lang="en-US" sz="2000" b="1" dirty="0">
                <a:cs typeface="Calibri" pitchFamily="34" charset="0"/>
              </a:rPr>
              <a:t>e</a:t>
            </a:r>
            <a:r>
              <a:rPr lang="en-US" sz="2000" baseline="-25000" dirty="0">
                <a:cs typeface="Calibri" pitchFamily="34" charset="0"/>
              </a:rPr>
              <a:t>1</a:t>
            </a:r>
            <a:r>
              <a:rPr lang="el-GR" sz="2000" dirty="0">
                <a:cs typeface="Calibri" pitchFamily="34" charset="0"/>
              </a:rPr>
              <a:t>. </a:t>
            </a:r>
            <a:endParaRPr lang="el-GR" sz="2000" dirty="0" smtClean="0">
              <a:cs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Φυσική </a:t>
            </a:r>
            <a:r>
              <a:rPr lang="el-GR" sz="4000" b="1" dirty="0">
                <a:solidFill>
                  <a:srgbClr val="002060"/>
                </a:solidFill>
              </a:rPr>
              <a:t>ερμηνεία </a:t>
            </a:r>
            <a:r>
              <a:rPr lang="el-GR" sz="4000" b="1" dirty="0" smtClean="0">
                <a:solidFill>
                  <a:srgbClr val="002060"/>
                </a:solidFill>
              </a:rPr>
              <a:t>συνιστωσών </a:t>
            </a:r>
            <a:r>
              <a:rPr lang="el-GR" sz="4000" b="1" dirty="0">
                <a:solidFill>
                  <a:srgbClr val="002060"/>
                </a:solidFill>
              </a:rPr>
              <a:t>τροπής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6300192" y="5906233"/>
            <a:ext cx="2441694" cy="2462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el-GR" sz="1000" b="1" i="1" dirty="0">
                <a:latin typeface="Calibri" pitchFamily="34" charset="0"/>
              </a:rPr>
              <a:t>Σχήμα  </a:t>
            </a:r>
            <a:r>
              <a:rPr lang="el-GR" sz="1000" b="1" i="1" dirty="0" smtClean="0">
                <a:latin typeface="Calibri" pitchFamily="34" charset="0"/>
              </a:rPr>
              <a:t>5:  Παραμόρφωση σε ένα σημείο Ρ</a:t>
            </a:r>
            <a:endParaRPr lang="el-GR" sz="1000" b="1" i="1" dirty="0"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32150"/>
              </p:ext>
            </p:extLst>
          </p:nvPr>
        </p:nvGraphicFramePr>
        <p:xfrm>
          <a:off x="5868144" y="2821127"/>
          <a:ext cx="3174873" cy="305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1" r:id="rId4" imgW="7117911" imgH="6751872" progId="Visio.Drawing.6">
                  <p:embed/>
                </p:oleObj>
              </mc:Choice>
              <mc:Fallback>
                <p:oleObj r:id="rId4" imgW="7117911" imgH="675187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821127"/>
                        <a:ext cx="3174873" cy="3056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6161144" y="6381328"/>
            <a:ext cx="2881873" cy="357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00" dirty="0" smtClean="0">
                <a:latin typeface="Calibri" pitchFamily="34" charset="0"/>
              </a:rPr>
              <a:t>     D.I.Fotiadis, V.C.Protopappas, C.V.Massalas, Elasticity,Wiley Encyclopedia of biomedical engineering </a:t>
            </a:r>
            <a:endParaRPr lang="el-GR" sz="800" b="1" kern="0" dirty="0" smtClean="0">
              <a:latin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8" name="Αντικείμενο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273246"/>
              </p:ext>
            </p:extLst>
          </p:nvPr>
        </p:nvGraphicFramePr>
        <p:xfrm>
          <a:off x="1619672" y="1755400"/>
          <a:ext cx="1446720" cy="56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2" name="Equation" r:id="rId6" imgW="977900" imgH="431800" progId="Equation.DSMT4">
                  <p:embed/>
                </p:oleObj>
              </mc:Choice>
              <mc:Fallback>
                <p:oleObj name="Equation" r:id="rId6" imgW="977900" imgH="431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55400"/>
                        <a:ext cx="1446720" cy="5645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1" name="Αντικείμενο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424413"/>
              </p:ext>
            </p:extLst>
          </p:nvPr>
        </p:nvGraphicFramePr>
        <p:xfrm>
          <a:off x="2699792" y="4554557"/>
          <a:ext cx="1014672" cy="55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3" name="Equation" r:id="rId8" imgW="622030" imgH="431613" progId="Equation.DSMT4">
                  <p:embed/>
                </p:oleObj>
              </mc:Choice>
              <mc:Fallback>
                <p:oleObj name="Equation" r:id="rId8" imgW="622030" imgH="431613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554557"/>
                        <a:ext cx="1014672" cy="55792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8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Φυσική </a:t>
            </a:r>
            <a:r>
              <a:rPr lang="el-GR" sz="4000" b="1" dirty="0">
                <a:solidFill>
                  <a:srgbClr val="002060"/>
                </a:solidFill>
              </a:rPr>
              <a:t>ερμηνεία </a:t>
            </a:r>
            <a:r>
              <a:rPr lang="el-GR" sz="4000" b="1" dirty="0" smtClean="0">
                <a:solidFill>
                  <a:srgbClr val="002060"/>
                </a:solidFill>
              </a:rPr>
              <a:t>συνιστωσών </a:t>
            </a:r>
            <a:r>
              <a:rPr lang="el-GR" sz="4000" b="1" dirty="0">
                <a:solidFill>
                  <a:srgbClr val="002060"/>
                </a:solidFill>
              </a:rPr>
              <a:t>τροπής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23528" y="1844824"/>
            <a:ext cx="8352930" cy="46805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Από </a:t>
            </a:r>
            <a:r>
              <a:rPr lang="el-GR" sz="2000" dirty="0" smtClean="0">
                <a:cs typeface="Calibri" pitchFamily="34" charset="0"/>
              </a:rPr>
              <a:t>το σχήμα 5 έχουμε</a:t>
            </a:r>
            <a:r>
              <a:rPr lang="el-GR" sz="2000" dirty="0" smtClean="0">
                <a:cs typeface="Calibri" pitchFamily="34" charset="0"/>
              </a:rPr>
              <a:t>: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>
              <a:cs typeface="Calibri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Αφού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>
                <a:cs typeface="Calibri" pitchFamily="34" charset="0"/>
              </a:rPr>
              <a:t>μπορούμε </a:t>
            </a:r>
            <a:r>
              <a:rPr lang="el-GR" sz="2000" dirty="0" smtClean="0">
                <a:cs typeface="Calibri" pitchFamily="34" charset="0"/>
              </a:rPr>
              <a:t>να γράψουμε: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   </a:t>
            </a:r>
            <a:endParaRPr lang="el-GR" sz="2000" dirty="0" smtClean="0">
              <a:cs typeface="Calibri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l-GR" sz="2000" dirty="0">
              <a:cs typeface="Calibri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Παρόμοια </a:t>
            </a:r>
            <a:r>
              <a:rPr lang="el-GR" sz="2000" dirty="0" smtClean="0">
                <a:cs typeface="Calibri" pitchFamily="34" charset="0"/>
              </a:rPr>
              <a:t>για τη γωνία γ</a:t>
            </a:r>
            <a:r>
              <a:rPr lang="el-GR" sz="2000" baseline="-25000" dirty="0" smtClean="0">
                <a:cs typeface="Calibri" pitchFamily="34" charset="0"/>
              </a:rPr>
              <a:t>2</a:t>
            </a:r>
            <a:r>
              <a:rPr lang="el-GR" sz="2000" dirty="0" smtClean="0">
                <a:cs typeface="Calibri" pitchFamily="34" charset="0"/>
              </a:rPr>
              <a:t> ισχύει: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    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566032"/>
              </p:ext>
            </p:extLst>
          </p:nvPr>
        </p:nvGraphicFramePr>
        <p:xfrm>
          <a:off x="3491880" y="1562553"/>
          <a:ext cx="2088232" cy="1002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5" name="Equation" r:id="rId3" imgW="1714500" imgH="838200" progId="Equation.DSMT4">
                  <p:embed/>
                </p:oleObj>
              </mc:Choice>
              <mc:Fallback>
                <p:oleObj name="Equation" r:id="rId3" imgW="1714500" imgH="838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562553"/>
                        <a:ext cx="2088232" cy="10023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902568"/>
              </p:ext>
            </p:extLst>
          </p:nvPr>
        </p:nvGraphicFramePr>
        <p:xfrm>
          <a:off x="1619672" y="2636912"/>
          <a:ext cx="1080120" cy="35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6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636912"/>
                        <a:ext cx="1080120" cy="35502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653830"/>
              </p:ext>
            </p:extLst>
          </p:nvPr>
        </p:nvGraphicFramePr>
        <p:xfrm>
          <a:off x="1003040" y="3501008"/>
          <a:ext cx="904664" cy="588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7" name="Equation" r:id="rId7" imgW="571500" imgH="457200" progId="Equation.DSMT4">
                  <p:embed/>
                </p:oleObj>
              </mc:Choice>
              <mc:Fallback>
                <p:oleObj name="Equation" r:id="rId7" imgW="5715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040" y="3501008"/>
                        <a:ext cx="904664" cy="5881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51475"/>
              </p:ext>
            </p:extLst>
          </p:nvPr>
        </p:nvGraphicFramePr>
        <p:xfrm>
          <a:off x="1003040" y="4725144"/>
          <a:ext cx="1019471" cy="54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8" name="Equation" r:id="rId9" imgW="571252" imgH="431613" progId="Equation.DSMT4">
                  <p:embed/>
                </p:oleObj>
              </mc:Choice>
              <mc:Fallback>
                <p:oleObj name="Equation" r:id="rId9" imgW="571252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040" y="4725144"/>
                        <a:ext cx="1019471" cy="54970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Ορθογώνιο 8"/>
          <p:cNvSpPr/>
          <p:nvPr/>
        </p:nvSpPr>
        <p:spPr>
          <a:xfrm>
            <a:off x="6300192" y="5906233"/>
            <a:ext cx="2441694" cy="2462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el-GR" sz="1000" b="1" i="1" dirty="0">
                <a:latin typeface="Calibri" pitchFamily="34" charset="0"/>
              </a:rPr>
              <a:t>Σχήμα  </a:t>
            </a:r>
            <a:r>
              <a:rPr lang="el-GR" sz="1000" b="1" i="1" dirty="0" smtClean="0">
                <a:latin typeface="Calibri" pitchFamily="34" charset="0"/>
              </a:rPr>
              <a:t>5:  Παραμόρφωση σε ένα σημείο Ρ</a:t>
            </a:r>
            <a:endParaRPr lang="el-GR" sz="1000" b="1" i="1" dirty="0">
              <a:latin typeface="Calibri" pitchFamily="34" charset="0"/>
            </a:endParaRPr>
          </a:p>
        </p:txBody>
      </p:sp>
      <p:graphicFrame>
        <p:nvGraphicFramePr>
          <p:cNvPr id="24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083183"/>
              </p:ext>
            </p:extLst>
          </p:nvPr>
        </p:nvGraphicFramePr>
        <p:xfrm>
          <a:off x="5868144" y="2821127"/>
          <a:ext cx="3174873" cy="305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9" r:id="rId11" imgW="7117911" imgH="6751872" progId="Visio.Drawing.6">
                  <p:embed/>
                </p:oleObj>
              </mc:Choice>
              <mc:Fallback>
                <p:oleObj r:id="rId11" imgW="7117911" imgH="675187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821127"/>
                        <a:ext cx="3174873" cy="3056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6161144" y="6381328"/>
            <a:ext cx="2881873" cy="357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00" dirty="0" smtClean="0">
                <a:latin typeface="Calibri" pitchFamily="34" charset="0"/>
              </a:rPr>
              <a:t>     D.I.Fotiadis, V.C.Protopappas, C.V.Massalas, Elasticity,Wiley Encyclopedia of biomedical engineering </a:t>
            </a:r>
            <a:endParaRPr lang="el-GR" sz="800" b="1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Φυσική </a:t>
            </a:r>
            <a:r>
              <a:rPr lang="el-GR" sz="4000" b="1" dirty="0">
                <a:solidFill>
                  <a:srgbClr val="002060"/>
                </a:solidFill>
              </a:rPr>
              <a:t>ερμηνεία </a:t>
            </a:r>
            <a:r>
              <a:rPr lang="el-GR" sz="4000" b="1" dirty="0" smtClean="0">
                <a:solidFill>
                  <a:srgbClr val="002060"/>
                </a:solidFill>
              </a:rPr>
              <a:t>συνιστωσών </a:t>
            </a:r>
            <a:r>
              <a:rPr lang="el-GR" sz="4000" b="1" dirty="0">
                <a:solidFill>
                  <a:srgbClr val="002060"/>
                </a:solidFill>
              </a:rPr>
              <a:t>τροπής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23528" y="1844824"/>
            <a:ext cx="8352930" cy="432048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Από </a:t>
            </a:r>
            <a:r>
              <a:rPr lang="el-GR" sz="2000" dirty="0" smtClean="0">
                <a:cs typeface="Calibri" pitchFamily="34" charset="0"/>
              </a:rPr>
              <a:t>την προηγούμενη ανάλυση συμπεραίνουμε ότι η γωνία μεταξύ των διευθύνσεων          και         </a:t>
            </a:r>
            <a:r>
              <a:rPr lang="el-GR" sz="2000" dirty="0" smtClean="0">
                <a:cs typeface="Calibri" pitchFamily="34" charset="0"/>
              </a:rPr>
              <a:t>που φυσιολογικά </a:t>
            </a:r>
            <a:r>
              <a:rPr lang="el-GR" sz="2000" dirty="0" smtClean="0">
                <a:cs typeface="Calibri" pitchFamily="34" charset="0"/>
              </a:rPr>
              <a:t>ισούται με π/2 (στο σημείο Ρ πριν την παραμόρφωση), μειώνεται μετά την </a:t>
            </a:r>
            <a:r>
              <a:rPr lang="el-GR" sz="2000" dirty="0" smtClean="0">
                <a:cs typeface="Calibri" pitchFamily="34" charset="0"/>
              </a:rPr>
              <a:t>παραμόρφωση κατά </a:t>
            </a:r>
            <a:r>
              <a:rPr lang="el-GR" sz="2000" dirty="0" smtClean="0">
                <a:cs typeface="Calibri" pitchFamily="34" charset="0"/>
              </a:rPr>
              <a:t>τη γωνία                    </a:t>
            </a:r>
            <a:endParaRPr lang="el-GR" sz="2000" dirty="0" smtClean="0">
              <a:cs typeface="Calibri" pitchFamily="34" charset="0"/>
            </a:endParaRP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>
                <a:cs typeface="Calibri" pitchFamily="34" charset="0"/>
              </a:rPr>
              <a:t>			με 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Επομένως</a:t>
            </a:r>
            <a:r>
              <a:rPr lang="el-GR" sz="2000" dirty="0" smtClean="0">
                <a:cs typeface="Calibri" pitchFamily="34" charset="0"/>
              </a:rPr>
              <a:t>, η συνιστώσα </a:t>
            </a:r>
            <a:r>
              <a:rPr lang="el-GR" sz="2000" dirty="0" smtClean="0">
                <a:cs typeface="Calibri" pitchFamily="34" charset="0"/>
              </a:rPr>
              <a:t>ε</a:t>
            </a:r>
            <a:r>
              <a:rPr lang="el-GR" sz="2000" baseline="-25000" dirty="0" smtClean="0">
                <a:cs typeface="Calibri" pitchFamily="34" charset="0"/>
              </a:rPr>
              <a:t>12</a:t>
            </a:r>
            <a:r>
              <a:rPr lang="el-GR" sz="2000" dirty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αναπαριστά </a:t>
            </a:r>
            <a:r>
              <a:rPr lang="el-GR" sz="2000" dirty="0" smtClean="0">
                <a:cs typeface="Calibri" pitchFamily="34" charset="0"/>
              </a:rPr>
              <a:t>κατά το ήμισυ τη γωνιακή παραμόρφωση στο σημείο Ρ </a:t>
            </a:r>
            <a:r>
              <a:rPr lang="el-GR" sz="2000" dirty="0" smtClean="0">
                <a:cs typeface="Calibri" pitchFamily="34" charset="0"/>
              </a:rPr>
              <a:t>ανάμεσα </a:t>
            </a:r>
            <a:r>
              <a:rPr lang="el-GR" sz="2000" dirty="0" smtClean="0">
                <a:cs typeface="Calibri" pitchFamily="34" charset="0"/>
              </a:rPr>
              <a:t>στις διευθύνσεις   </a:t>
            </a:r>
            <a:r>
              <a:rPr lang="en-US" sz="2000" b="1" dirty="0" smtClean="0">
                <a:cs typeface="Calibri" pitchFamily="34" charset="0"/>
              </a:rPr>
              <a:t> </a:t>
            </a:r>
            <a:r>
              <a:rPr lang="el-GR" sz="2000" b="1" dirty="0" smtClean="0">
                <a:cs typeface="Calibri" pitchFamily="34" charset="0"/>
              </a:rPr>
              <a:t>      </a:t>
            </a:r>
            <a:r>
              <a:rPr lang="el-GR" sz="2000" dirty="0" smtClean="0">
                <a:cs typeface="Calibri" pitchFamily="34" charset="0"/>
              </a:rPr>
              <a:t>και   </a:t>
            </a:r>
            <a:r>
              <a:rPr lang="el-GR" sz="2000" baseline="-25000" dirty="0" smtClean="0">
                <a:cs typeface="Calibri" pitchFamily="34" charset="0"/>
              </a:rPr>
              <a:t>        </a:t>
            </a:r>
            <a:r>
              <a:rPr lang="el-GR" sz="2000" dirty="0" smtClean="0">
                <a:cs typeface="Calibri" pitchFamily="34" charset="0"/>
              </a:rPr>
              <a:t>.  </a:t>
            </a:r>
            <a:endParaRPr lang="el-GR" sz="2000" dirty="0" smtClean="0">
              <a:cs typeface="Calibri" pitchFamily="34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Η </a:t>
            </a:r>
            <a:r>
              <a:rPr lang="el-GR" sz="2000" dirty="0" smtClean="0">
                <a:cs typeface="Calibri" pitchFamily="34" charset="0"/>
              </a:rPr>
              <a:t>παραμόρφωση γ</a:t>
            </a:r>
            <a:r>
              <a:rPr lang="el-GR" sz="2000" baseline="-25000" dirty="0" smtClean="0">
                <a:cs typeface="Calibri" pitchFamily="34" charset="0"/>
              </a:rPr>
              <a:t>12</a:t>
            </a:r>
            <a:r>
              <a:rPr lang="el-GR" sz="2000" dirty="0" smtClean="0">
                <a:cs typeface="Calibri" pitchFamily="34" charset="0"/>
              </a:rPr>
              <a:t> αποκαλείται διατμητική τροπή στο </a:t>
            </a:r>
            <a:r>
              <a:rPr lang="el-GR" sz="2000" dirty="0" smtClean="0">
                <a:cs typeface="Calibri" pitchFamily="34" charset="0"/>
              </a:rPr>
              <a:t>σημείο </a:t>
            </a:r>
            <a:r>
              <a:rPr lang="el-GR" sz="2000" b="1" dirty="0" smtClean="0">
                <a:cs typeface="Calibri" pitchFamily="34" charset="0"/>
              </a:rPr>
              <a:t>Ρ</a:t>
            </a:r>
            <a:r>
              <a:rPr lang="el-GR" sz="2000" dirty="0" smtClean="0">
                <a:cs typeface="Calibri" pitchFamily="34" charset="0"/>
              </a:rPr>
              <a:t> ανάμεσα </a:t>
            </a:r>
            <a:r>
              <a:rPr lang="el-GR" sz="2000" dirty="0">
                <a:cs typeface="Calibri" pitchFamily="34" charset="0"/>
              </a:rPr>
              <a:t>στις διευθύνσεις </a:t>
            </a:r>
            <a:r>
              <a:rPr lang="en-US" sz="2000" b="1" dirty="0">
                <a:cs typeface="Calibri" pitchFamily="34" charset="0"/>
              </a:rPr>
              <a:t>e</a:t>
            </a:r>
            <a:r>
              <a:rPr lang="en-US" sz="2000" baseline="-25000" dirty="0">
                <a:cs typeface="Calibri" pitchFamily="34" charset="0"/>
              </a:rPr>
              <a:t>1</a:t>
            </a:r>
            <a:r>
              <a:rPr lang="en-US" sz="2000" b="1" dirty="0">
                <a:cs typeface="Calibri" pitchFamily="34" charset="0"/>
              </a:rPr>
              <a:t> </a:t>
            </a:r>
            <a:r>
              <a:rPr lang="el-GR" sz="2000" dirty="0">
                <a:cs typeface="Calibri" pitchFamily="34" charset="0"/>
              </a:rPr>
              <a:t>και </a:t>
            </a:r>
            <a:r>
              <a:rPr lang="en-US" sz="2000" b="1" dirty="0" smtClean="0">
                <a:cs typeface="Calibri" pitchFamily="34" charset="0"/>
              </a:rPr>
              <a:t>e</a:t>
            </a:r>
            <a:r>
              <a:rPr lang="en-US" sz="2000" baseline="-25000" dirty="0" smtClean="0">
                <a:cs typeface="Calibri" pitchFamily="34" charset="0"/>
              </a:rPr>
              <a:t>2</a:t>
            </a:r>
            <a:r>
              <a:rPr lang="el-GR" sz="2000" dirty="0">
                <a:cs typeface="Calibri" pitchFamily="34" charset="0"/>
              </a:rPr>
              <a:t>.</a:t>
            </a:r>
            <a:r>
              <a:rPr lang="el-GR" sz="2000" dirty="0" smtClean="0">
                <a:cs typeface="Calibri" pitchFamily="34" charset="0"/>
              </a:rPr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Αντικείμενο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31353"/>
              </p:ext>
            </p:extLst>
          </p:nvPr>
        </p:nvGraphicFramePr>
        <p:xfrm>
          <a:off x="1561802" y="3023692"/>
          <a:ext cx="1137990" cy="33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6" name="Equation" r:id="rId3" imgW="748975" imgH="215806" progId="Equation.DSMT4">
                  <p:embed/>
                </p:oleObj>
              </mc:Choice>
              <mc:Fallback>
                <p:oleObj name="Equation" r:id="rId3" imgW="748975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802" y="3023692"/>
                        <a:ext cx="1137990" cy="33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1" name="Αντικείμενο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03267"/>
              </p:ext>
            </p:extLst>
          </p:nvPr>
        </p:nvGraphicFramePr>
        <p:xfrm>
          <a:off x="3796060" y="3065016"/>
          <a:ext cx="928340" cy="291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7" name="Equation" r:id="rId5" imgW="609336" imgH="215806" progId="Equation.DSMT4">
                  <p:embed/>
                </p:oleObj>
              </mc:Choice>
              <mc:Fallback>
                <p:oleObj name="Equation" r:id="rId5" imgW="60933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6060" y="3065016"/>
                        <a:ext cx="928340" cy="29197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" name="Αντικείμενο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732641"/>
              </p:ext>
            </p:extLst>
          </p:nvPr>
        </p:nvGraphicFramePr>
        <p:xfrm>
          <a:off x="2247230" y="2158708"/>
          <a:ext cx="380554" cy="37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8" name="Equation" r:id="rId7" imgW="266469" imgH="241091" progId="Equation.DSMT4">
                  <p:embed/>
                </p:oleObj>
              </mc:Choice>
              <mc:Fallback>
                <p:oleObj name="Equation" r:id="rId7" imgW="266469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230" y="2158708"/>
                        <a:ext cx="380554" cy="375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Αντικείμενο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31512"/>
              </p:ext>
            </p:extLst>
          </p:nvPr>
        </p:nvGraphicFramePr>
        <p:xfrm>
          <a:off x="3203848" y="2181568"/>
          <a:ext cx="432048" cy="37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9" name="Equation" r:id="rId9" imgW="279360" imgH="253800" progId="Equation.DSMT4">
                  <p:embed/>
                </p:oleObj>
              </mc:Choice>
              <mc:Fallback>
                <p:oleObj name="Equation" r:id="rId9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181568"/>
                        <a:ext cx="432048" cy="375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Αντικείμενο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05424"/>
              </p:ext>
            </p:extLst>
          </p:nvPr>
        </p:nvGraphicFramePr>
        <p:xfrm>
          <a:off x="6588224" y="4026272"/>
          <a:ext cx="380554" cy="37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0" name="Equation" r:id="rId11" imgW="266469" imgH="241091" progId="Equation.DSMT4">
                  <p:embed/>
                </p:oleObj>
              </mc:Choice>
              <mc:Fallback>
                <p:oleObj name="Equation" r:id="rId11" imgW="266469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026272"/>
                        <a:ext cx="380554" cy="375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Αντικείμενο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29667"/>
              </p:ext>
            </p:extLst>
          </p:nvPr>
        </p:nvGraphicFramePr>
        <p:xfrm>
          <a:off x="7452320" y="4017764"/>
          <a:ext cx="432048" cy="37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1" name="Equation" r:id="rId12" imgW="279360" imgH="253800" progId="Equation.DSMT4">
                  <p:embed/>
                </p:oleObj>
              </mc:Choice>
              <mc:Fallback>
                <p:oleObj name="Equation" r:id="rId12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4017764"/>
                        <a:ext cx="432048" cy="375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1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87524" y="1700809"/>
            <a:ext cx="8532948" cy="4824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Αφού </a:t>
            </a:r>
            <a:r>
              <a:rPr lang="el-GR" sz="2000" dirty="0" smtClean="0"/>
              <a:t>οι τροπές έχουν τον ίδιο </a:t>
            </a:r>
            <a:r>
              <a:rPr lang="el-GR" sz="2000" dirty="0" err="1" smtClean="0"/>
              <a:t>τανυστή</a:t>
            </a:r>
            <a:r>
              <a:rPr lang="el-GR" sz="2000" dirty="0" smtClean="0"/>
              <a:t> </a:t>
            </a:r>
            <a:r>
              <a:rPr lang="el-GR" sz="2000" dirty="0" smtClean="0"/>
              <a:t>(2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τάξης) με τις τάσεις, το σύστημα των κύριων τροπών αποτελείται από τις ιδιοτιμές που προκύπτουν από </a:t>
            </a:r>
            <a:r>
              <a:rPr lang="el-GR" sz="2000" dirty="0" smtClean="0"/>
              <a:t>την εξίσωση: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Οι </a:t>
            </a:r>
            <a:r>
              <a:rPr lang="el-GR" sz="2000" dirty="0" smtClean="0"/>
              <a:t>τρεις ρίζες </a:t>
            </a:r>
            <a:r>
              <a:rPr lang="el-GR" sz="2000" dirty="0" smtClean="0">
                <a:cs typeface="Calibri" pitchFamily="34" charset="0"/>
              </a:rPr>
              <a:t>ε</a:t>
            </a:r>
            <a:r>
              <a:rPr lang="en-US" sz="2000" baseline="-25000" dirty="0" smtClean="0">
                <a:cs typeface="Calibri" pitchFamily="34" charset="0"/>
              </a:rPr>
              <a:t>k</a:t>
            </a:r>
            <a:r>
              <a:rPr lang="en-US" sz="2000" dirty="0" smtClean="0">
                <a:cs typeface="Calibri" pitchFamily="34" charset="0"/>
              </a:rPr>
              <a:t>, k=1,2,3 </a:t>
            </a:r>
            <a:r>
              <a:rPr lang="el-GR" sz="2000" dirty="0" smtClean="0"/>
              <a:t>είναι οι κύριες </a:t>
            </a:r>
            <a:r>
              <a:rPr lang="el-GR" sz="2000" dirty="0" smtClean="0"/>
              <a:t>τροπές.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Τα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αντίστοιχα ιδιοδιανύσματα προσδιορίζουν τις διευθύνσεις που σχετίζονται με κάθε μία από </a:t>
            </a:r>
            <a:r>
              <a:rPr lang="el-GR" sz="2000" dirty="0" smtClean="0">
                <a:cs typeface="Calibri" pitchFamily="34" charset="0"/>
              </a:rPr>
              <a:t>τις κύριες  </a:t>
            </a:r>
            <a:r>
              <a:rPr lang="el-GR" sz="2000" dirty="0" smtClean="0">
                <a:cs typeface="Calibri" pitchFamily="34" charset="0"/>
              </a:rPr>
              <a:t>τροπές και προκύπτουν από το αλγεβρικό σύστημα: </a:t>
            </a:r>
            <a:endParaRPr lang="el-GR" sz="2000" dirty="0" smtClean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Αυτές </a:t>
            </a:r>
            <a:r>
              <a:rPr lang="el-GR" sz="2000" dirty="0" smtClean="0">
                <a:cs typeface="Calibri" pitchFamily="34" charset="0"/>
              </a:rPr>
              <a:t>οι διευθύνσεις είναι αμοιβαία κάθετες και για ισότροπα ελαστικά υλικά συμπίπτουν με </a:t>
            </a:r>
            <a:r>
              <a:rPr lang="el-GR" sz="2000" dirty="0" smtClean="0">
                <a:cs typeface="Calibri" pitchFamily="34" charset="0"/>
              </a:rPr>
              <a:t>τις διευθύνσεις </a:t>
            </a:r>
            <a:r>
              <a:rPr lang="el-GR" sz="2000" dirty="0" smtClean="0">
                <a:cs typeface="Calibri" pitchFamily="34" charset="0"/>
              </a:rPr>
              <a:t>των κύριων </a:t>
            </a:r>
            <a:r>
              <a:rPr lang="el-GR" sz="2000" dirty="0" smtClean="0">
                <a:cs typeface="Calibri" pitchFamily="34" charset="0"/>
              </a:rPr>
              <a:t>τάσεων.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Κύριες Τροπές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27087"/>
              </p:ext>
            </p:extLst>
          </p:nvPr>
        </p:nvGraphicFramePr>
        <p:xfrm>
          <a:off x="1303088" y="2783108"/>
          <a:ext cx="1515789" cy="38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34" name="Equation" r:id="rId4" imgW="1117600" imgH="279400" progId="Equation.DSMT4">
                  <p:embed/>
                </p:oleObj>
              </mc:Choice>
              <mc:Fallback>
                <p:oleObj name="Equation" r:id="rId4" imgW="11176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088" y="2783108"/>
                        <a:ext cx="1515789" cy="382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926478"/>
              </p:ext>
            </p:extLst>
          </p:nvPr>
        </p:nvGraphicFramePr>
        <p:xfrm>
          <a:off x="1303088" y="5085184"/>
          <a:ext cx="2404816" cy="32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35" name="Equation" r:id="rId6" imgW="2070100" imgH="279400" progId="Equation.DSMT4">
                  <p:embed/>
                </p:oleObj>
              </mc:Choice>
              <mc:Fallback>
                <p:oleObj name="Equation" r:id="rId6" imgW="20701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088" y="5085184"/>
                        <a:ext cx="2404816" cy="327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0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87524" y="1700809"/>
            <a:ext cx="8532948" cy="37444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Ιδιαίτερα </a:t>
            </a:r>
            <a:r>
              <a:rPr lang="el-GR" sz="2000" dirty="0" smtClean="0">
                <a:cs typeface="Calibri" pitchFamily="34" charset="0"/>
              </a:rPr>
              <a:t>σημαντική φυσική σημασία έχει η σχέση</a:t>
            </a:r>
            <a:r>
              <a:rPr lang="el-GR" sz="2000" dirty="0" smtClean="0"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Από αυτήν προκύπτει </a:t>
            </a:r>
            <a:r>
              <a:rPr lang="el-GR" sz="2000" dirty="0" smtClean="0">
                <a:cs typeface="Calibri" pitchFamily="34" charset="0"/>
              </a:rPr>
              <a:t>η έννοια της </a:t>
            </a:r>
            <a:r>
              <a:rPr lang="el-GR" sz="2000" b="1" dirty="0" smtClean="0">
                <a:cs typeface="Calibri" pitchFamily="34" charset="0"/>
              </a:rPr>
              <a:t>διαστολής</a:t>
            </a:r>
            <a:r>
              <a:rPr lang="el-GR" sz="2000" dirty="0" smtClean="0">
                <a:cs typeface="Calibri" pitchFamily="34" charset="0"/>
              </a:rPr>
              <a:t> που σχετίζεται με τη μεταβολή του όγκου. </a:t>
            </a:r>
            <a:endParaRPr lang="el-GR" sz="2000" dirty="0" smtClean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Για </a:t>
            </a:r>
            <a:r>
              <a:rPr lang="el-GR" sz="2000" dirty="0" smtClean="0">
                <a:cs typeface="Calibri" pitchFamily="34" charset="0"/>
              </a:rPr>
              <a:t>την </a:t>
            </a:r>
            <a:r>
              <a:rPr lang="el-GR" sz="2000" dirty="0" smtClean="0">
                <a:cs typeface="Calibri" pitchFamily="34" charset="0"/>
              </a:rPr>
              <a:t>αλλαγή </a:t>
            </a:r>
            <a:r>
              <a:rPr lang="el-GR" sz="2000" dirty="0" smtClean="0">
                <a:cs typeface="Calibri" pitchFamily="34" charset="0"/>
              </a:rPr>
              <a:t>σχήματος υπεύθυνες είναι οι διατμητικές τροπές.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Σημειώνεται ότι </a:t>
            </a:r>
            <a:r>
              <a:rPr lang="el-GR" sz="2000" dirty="0" smtClean="0">
                <a:cs typeface="Calibri" pitchFamily="34" charset="0"/>
              </a:rPr>
              <a:t>αφού ο τανυστής τροπής αποτελείται από </a:t>
            </a:r>
            <a:r>
              <a:rPr lang="el-GR" sz="2000" dirty="0" smtClean="0">
                <a:cs typeface="Calibri" pitchFamily="34" charset="0"/>
              </a:rPr>
              <a:t>έναν </a:t>
            </a:r>
            <a:r>
              <a:rPr lang="el-GR" sz="2000" dirty="0" smtClean="0">
                <a:cs typeface="Calibri" pitchFamily="34" charset="0"/>
              </a:rPr>
              <a:t>πίνακα συνιστωσών παρόμοιο με </a:t>
            </a:r>
            <a:r>
              <a:rPr lang="el-GR" sz="2000" dirty="0" smtClean="0">
                <a:cs typeface="Calibri" pitchFamily="34" charset="0"/>
              </a:rPr>
              <a:t>αυτόν </a:t>
            </a:r>
            <a:r>
              <a:rPr lang="el-GR" sz="2000" dirty="0" smtClean="0">
                <a:cs typeface="Calibri" pitchFamily="34" charset="0"/>
              </a:rPr>
              <a:t>του τανυστή τάσης, οι εξισώσεις μετασχηματισμού εκφράζονται με τον ίδιο τρόπο. </a:t>
            </a:r>
          </a:p>
          <a:p>
            <a:pPr marL="0" indent="0" algn="just"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      </a:t>
            </a:r>
          </a:p>
          <a:p>
            <a:pPr marL="0" indent="0" algn="just"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                                                          </a:t>
            </a: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/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  </a:t>
            </a:r>
            <a:endParaRPr lang="en-US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 </a:t>
            </a:r>
            <a:endParaRPr lang="en-US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n-US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n-US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n-US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n-US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Κύριες Τροπές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23407"/>
              </p:ext>
            </p:extLst>
          </p:nvPr>
        </p:nvGraphicFramePr>
        <p:xfrm>
          <a:off x="1403648" y="2211773"/>
          <a:ext cx="936104" cy="35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3" name="Equation" r:id="rId4" imgW="508000" imgH="241300" progId="Equation.DSMT4">
                  <p:embed/>
                </p:oleObj>
              </mc:Choice>
              <mc:Fallback>
                <p:oleObj name="Equation" r:id="rId4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211773"/>
                        <a:ext cx="936104" cy="353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0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Θεωρία Ελαστικότητας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728193"/>
            <a:ext cx="8496944" cy="530120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/>
              <a:t>Η ελαστική συμπεριφορά των υλικών</a:t>
            </a: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Τα πεδία τροπών και τάσεων σε ένα μέσο σχετίζονται με </a:t>
            </a:r>
            <a:r>
              <a:rPr lang="el-GR" sz="2000" dirty="0" smtClean="0"/>
              <a:t>τους νόμους </a:t>
            </a:r>
            <a:r>
              <a:rPr lang="el-GR" sz="2000" dirty="0" smtClean="0"/>
              <a:t>των υλικών και χαρακτηρίζουν τη μηχανική συμπεριφορά του μέσου.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Οι </a:t>
            </a:r>
            <a:r>
              <a:rPr lang="el-GR" sz="2000" dirty="0" smtClean="0"/>
              <a:t>νόμοι των υλικών προκύπτουν από πειραματικές </a:t>
            </a:r>
            <a:r>
              <a:rPr lang="el-GR" sz="2000" dirty="0" smtClean="0"/>
              <a:t>παρατηρήσεις που έχουν </a:t>
            </a:r>
            <a:r>
              <a:rPr lang="el-GR" sz="2000" dirty="0" smtClean="0"/>
              <a:t>δείξει </a:t>
            </a:r>
            <a:r>
              <a:rPr lang="el-GR" sz="2000" dirty="0"/>
              <a:t>ότι πλήθος στερεών </a:t>
            </a:r>
            <a:r>
              <a:rPr lang="el-GR" sz="2000" dirty="0" smtClean="0"/>
              <a:t>όταν παραμορφώνονται </a:t>
            </a:r>
            <a:r>
              <a:rPr lang="el-GR" sz="2000" dirty="0" smtClean="0"/>
              <a:t>ακολουθούν </a:t>
            </a:r>
            <a:r>
              <a:rPr lang="el-GR" sz="2000" dirty="0" smtClean="0"/>
              <a:t>γραμμική ελαστική </a:t>
            </a:r>
            <a:r>
              <a:rPr lang="el-GR" sz="2000" dirty="0"/>
              <a:t>συμπεριφορά (σε </a:t>
            </a:r>
            <a:r>
              <a:rPr lang="el-GR" sz="2000" dirty="0" smtClean="0"/>
              <a:t>ορισμένη </a:t>
            </a:r>
            <a:r>
              <a:rPr lang="el-GR" sz="2000" dirty="0"/>
              <a:t>θερμοκρασία). </a:t>
            </a:r>
            <a:endParaRPr lang="el-GR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err="1" smtClean="0"/>
              <a:t>Μονοαξονική</a:t>
            </a:r>
            <a:r>
              <a:rPr lang="el-GR" sz="2000" b="1" dirty="0" smtClean="0"/>
              <a:t> </a:t>
            </a:r>
            <a:r>
              <a:rPr lang="el-GR" sz="2000" b="1" dirty="0" smtClean="0"/>
              <a:t>Συμπεριφορά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Η θεμελιώδης περιγραφή της συμπεριφοράς υλικών βασίζεται στον ευρέως </a:t>
            </a:r>
            <a:r>
              <a:rPr lang="el-GR" sz="2000" dirty="0" smtClean="0"/>
              <a:t>γνωστό </a:t>
            </a:r>
            <a:r>
              <a:rPr lang="el-GR" sz="2000" dirty="0" smtClean="0"/>
              <a:t>νόμο του </a:t>
            </a:r>
            <a:r>
              <a:rPr lang="en-US" sz="2000" dirty="0" smtClean="0">
                <a:cs typeface="Calibri" pitchFamily="34" charset="0"/>
              </a:rPr>
              <a:t>Hooke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</a:rPr>
              <a:t>,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ο </a:t>
            </a:r>
            <a:r>
              <a:rPr lang="el-GR" sz="2000" dirty="0" smtClean="0">
                <a:cs typeface="Calibri" pitchFamily="34" charset="0"/>
              </a:rPr>
              <a:t>οποίος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αναφέρεται </a:t>
            </a:r>
            <a:r>
              <a:rPr lang="el-GR" sz="2000" dirty="0">
                <a:cs typeface="Calibri" pitchFamily="34" charset="0"/>
              </a:rPr>
              <a:t>στη μονοδιάστατη επιμήκυνση του υλικού λόγω αξονικής φόρτισης</a:t>
            </a:r>
            <a:r>
              <a:rPr lang="el-GR" sz="2000" dirty="0" smtClean="0"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Το </a:t>
            </a:r>
            <a:r>
              <a:rPr lang="el-GR" sz="2000" b="1" dirty="0" smtClean="0">
                <a:cs typeface="Calibri" pitchFamily="34" charset="0"/>
              </a:rPr>
              <a:t>Ε</a:t>
            </a:r>
            <a:r>
              <a:rPr lang="en-US" sz="2000" baseline="-25000" dirty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καλείται </a:t>
            </a:r>
            <a:r>
              <a:rPr lang="el-GR" sz="2000" dirty="0">
                <a:cs typeface="Calibri" pitchFamily="34" charset="0"/>
              </a:rPr>
              <a:t>μέτρο ελαστικότητας ή μέτρο του </a:t>
            </a:r>
            <a:r>
              <a:rPr lang="en-US" sz="2000" dirty="0">
                <a:cs typeface="Calibri" pitchFamily="34" charset="0"/>
              </a:rPr>
              <a:t>Young </a:t>
            </a:r>
            <a:r>
              <a:rPr lang="el-GR" sz="2000" dirty="0" smtClean="0">
                <a:cs typeface="Calibri" pitchFamily="34" charset="0"/>
              </a:rPr>
              <a:t>του υλικού</a:t>
            </a:r>
            <a:r>
              <a:rPr lang="en-US" sz="2000" dirty="0" smtClean="0">
                <a:cs typeface="Calibri" pitchFamily="34" charset="0"/>
              </a:rPr>
              <a:t>. </a:t>
            </a:r>
            <a:endParaRPr lang="el-GR" sz="2000" dirty="0" smtClean="0"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000" dirty="0">
              <a:cs typeface="Calibri" pitchFamily="34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  </a:t>
            </a:r>
            <a:endParaRPr lang="en-US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 </a:t>
            </a:r>
            <a:endParaRPr lang="en-US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b="1" i="1" dirty="0" smtClean="0"/>
              <a:t>                                                                                                                                                     </a:t>
            </a:r>
            <a:endParaRPr lang="en-US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n-US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n-US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n-US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18122"/>
              </p:ext>
            </p:extLst>
          </p:nvPr>
        </p:nvGraphicFramePr>
        <p:xfrm>
          <a:off x="1475656" y="5629169"/>
          <a:ext cx="1008112" cy="32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7" name="Equation" r:id="rId3" imgW="672808" imgH="215806" progId="Equation.DSMT4">
                  <p:embed/>
                </p:oleObj>
              </mc:Choice>
              <mc:Fallback>
                <p:oleObj name="Equation" r:id="rId3" imgW="672808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629169"/>
                        <a:ext cx="1008112" cy="320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09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Θεωρία Ελαστικότητας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27310"/>
              </p:ext>
            </p:extLst>
          </p:nvPr>
        </p:nvGraphicFramePr>
        <p:xfrm>
          <a:off x="4728592" y="3245707"/>
          <a:ext cx="4151790" cy="312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0" r:id="rId3" imgW="5899081" imgH="4707840" progId="Visio.Drawing.6">
                  <p:embed/>
                </p:oleObj>
              </mc:Choice>
              <mc:Fallback>
                <p:oleObj r:id="rId3" imgW="5899081" imgH="470784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592" y="3245707"/>
                        <a:ext cx="4151790" cy="3124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5256600" y="6390952"/>
            <a:ext cx="3095774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000" b="1" i="1" dirty="0" smtClean="0">
                <a:latin typeface="Calibri" pitchFamily="34" charset="0"/>
              </a:rPr>
              <a:t>Σχήμα  6:  Καμπύλη τάσης-τροπής για χαλυβδοσίδηρο</a:t>
            </a:r>
          </a:p>
        </p:txBody>
      </p:sp>
      <p:sp>
        <p:nvSpPr>
          <p:cNvPr id="10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424936" cy="12241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Υλικά που μπορούν </a:t>
            </a:r>
            <a:r>
              <a:rPr lang="el-GR" sz="2000" dirty="0" smtClean="0"/>
              <a:t>να δεχτούν φόρτιση μέχρι ένα επίπεδο κάτω από την </a:t>
            </a:r>
            <a:r>
              <a:rPr lang="el-GR" sz="2000" b="1" dirty="0" smtClean="0"/>
              <a:t>τροπή διαρροής </a:t>
            </a:r>
            <a:r>
              <a:rPr lang="el-GR" sz="2000" dirty="0" smtClean="0"/>
              <a:t>και αποφορτίζονται ακολουθώντας την ίδια διαδρομή αποκαλούνται </a:t>
            </a:r>
            <a:r>
              <a:rPr lang="el-GR" sz="2000" b="1" dirty="0" smtClean="0"/>
              <a:t>ελαστικά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251520" y="3068960"/>
            <a:ext cx="4032448" cy="259228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Αν η «διαδρομή» αυτή είναι γραμμική, το υλικό αποκαλείται γραμμικά ελαστικό.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Η κλίση της καμπύλης αντιστοιχεί στο μέτρο του </a:t>
            </a:r>
            <a:r>
              <a:rPr lang="en-US" sz="2000" dirty="0" smtClean="0">
                <a:cs typeface="Calibri" pitchFamily="34" charset="0"/>
              </a:rPr>
              <a:t>Young </a:t>
            </a:r>
            <a:r>
              <a:rPr lang="el-GR" sz="2000" dirty="0" smtClean="0">
                <a:cs typeface="Calibri" pitchFamily="34" charset="0"/>
              </a:rPr>
              <a:t>του υλικού.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9449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Γενικευμένος </a:t>
            </a:r>
            <a:r>
              <a:rPr lang="el-GR" sz="4000" b="1" dirty="0">
                <a:solidFill>
                  <a:srgbClr val="002060"/>
                </a:solidFill>
              </a:rPr>
              <a:t>νόμος του </a:t>
            </a:r>
            <a:r>
              <a:rPr lang="en-US" sz="4000" b="1" dirty="0">
                <a:solidFill>
                  <a:srgbClr val="002060"/>
                </a:solidFill>
              </a:rPr>
              <a:t>Hooke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368698" cy="482453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Επιδιώκοντας </a:t>
            </a:r>
            <a:r>
              <a:rPr lang="el-GR" sz="2000" dirty="0" smtClean="0"/>
              <a:t>γραμμική σχέση μεταξύ κάθε συνιστώσας τάσης και τροπής, είναι απαραίτητο να </a:t>
            </a:r>
            <a:r>
              <a:rPr lang="el-GR" sz="2000" dirty="0" smtClean="0"/>
              <a:t>οριστεί η ενεργειακή πυκνότητα </a:t>
            </a:r>
            <a:r>
              <a:rPr lang="el-GR" sz="2000" dirty="0" smtClean="0"/>
              <a:t>τροπής</a:t>
            </a:r>
            <a:r>
              <a:rPr lang="en-US" sz="2000" dirty="0"/>
              <a:t> </a:t>
            </a:r>
            <a:r>
              <a:rPr lang="en-US" sz="2000" dirty="0" smtClean="0">
                <a:cs typeface="Calibri" pitchFamily="34" charset="0"/>
              </a:rPr>
              <a:t>W</a:t>
            </a:r>
            <a:r>
              <a:rPr lang="el-GR" sz="2000" dirty="0" smtClean="0"/>
              <a:t>, η οποία είναι ομογενής τετραγωνική συνάρτηση των συνιστωσών τροπής </a:t>
            </a:r>
            <a:r>
              <a:rPr lang="en-US" sz="2000" dirty="0" smtClean="0">
                <a:cs typeface="Calibri" pitchFamily="34" charset="0"/>
              </a:rPr>
              <a:t>W</a:t>
            </a:r>
            <a:r>
              <a:rPr lang="en-US" sz="2000" dirty="0" smtClean="0"/>
              <a:t>(</a:t>
            </a:r>
            <a:r>
              <a:rPr lang="el-GR" sz="2000" dirty="0" smtClean="0">
                <a:cs typeface="Calibri" pitchFamily="34" charset="0"/>
              </a:rPr>
              <a:t>ε</a:t>
            </a:r>
            <a:r>
              <a:rPr lang="en-US" sz="2000" baseline="-25000" dirty="0" err="1" smtClean="0">
                <a:cs typeface="Calibri" pitchFamily="34" charset="0"/>
              </a:rPr>
              <a:t>ij</a:t>
            </a:r>
            <a:r>
              <a:rPr lang="en-US" sz="2000" dirty="0" smtClean="0"/>
              <a:t>)</a:t>
            </a:r>
            <a:r>
              <a:rPr lang="el-GR" sz="20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Για ένα σώμα το οποίο παραμορφώνεται ελαφρώς όταν φορτίζεται βαθμιαία, ενώ η θερμοκρασία παραμένει σταθερή, παράγονται οι </a:t>
            </a:r>
            <a:r>
              <a:rPr lang="el-GR" sz="2000" dirty="0" smtClean="0"/>
              <a:t>συνιστώσες τάσης: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Η </a:t>
            </a:r>
            <a:r>
              <a:rPr lang="el-GR" sz="2000" dirty="0" smtClean="0"/>
              <a:t>συνάρτηση πρέπει να έχει συντελεστές τέτοιους </a:t>
            </a:r>
            <a:r>
              <a:rPr lang="el-GR" sz="2000" dirty="0"/>
              <a:t>ώ</a:t>
            </a:r>
            <a:r>
              <a:rPr lang="el-GR" sz="2000" dirty="0" smtClean="0"/>
              <a:t>στε </a:t>
            </a:r>
            <a:r>
              <a:rPr lang="en-US" sz="2000" dirty="0" smtClean="0">
                <a:cs typeface="Calibri" pitchFamily="34" charset="0"/>
              </a:rPr>
              <a:t>W</a:t>
            </a:r>
            <a:r>
              <a:rPr lang="el-GR" sz="2000" dirty="0"/>
              <a:t>≥</a:t>
            </a:r>
            <a:r>
              <a:rPr lang="el-GR" sz="2000" dirty="0" smtClean="0"/>
              <a:t>0, έτσι ώστε να επιβεβαιώνεται η σταθερότητα του υλικού, όπου </a:t>
            </a:r>
            <a:r>
              <a:rPr lang="en-US" sz="2000" dirty="0" smtClean="0">
                <a:cs typeface="Calibri" pitchFamily="34" charset="0"/>
              </a:rPr>
              <a:t>W(</a:t>
            </a:r>
            <a:r>
              <a:rPr lang="en-US" sz="2000" dirty="0" smtClean="0"/>
              <a:t>0)=0 </a:t>
            </a:r>
            <a:r>
              <a:rPr lang="el-GR" sz="2000" dirty="0" smtClean="0"/>
              <a:t>αντιστοιχεί σε μια φυσική ή μηδενική ενεργειακή κατάσταση.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Ο γενικευμένος νόμος του </a:t>
            </a:r>
            <a:r>
              <a:rPr lang="en-US" sz="2000" dirty="0"/>
              <a:t>Hooke</a:t>
            </a:r>
            <a:r>
              <a:rPr lang="el-GR" sz="2000" dirty="0" smtClean="0"/>
              <a:t> γράφεται ως</a:t>
            </a:r>
            <a:r>
              <a:rPr lang="el-GR" sz="2000" dirty="0" smtClean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όπου        </a:t>
            </a:r>
            <a:r>
              <a:rPr lang="el-GR" sz="2000" dirty="0" smtClean="0"/>
              <a:t>είναι ένας τανυστής τέταρτης τάξης (3</a:t>
            </a:r>
            <a:r>
              <a:rPr lang="el-GR" sz="2000" baseline="30000" dirty="0" smtClean="0"/>
              <a:t>4</a:t>
            </a:r>
            <a:r>
              <a:rPr lang="el-GR" sz="2000" dirty="0" smtClean="0"/>
              <a:t>=81 συνιστώσες</a:t>
            </a:r>
            <a:r>
              <a:rPr lang="el-GR" sz="2000" dirty="0" smtClean="0"/>
              <a:t>)</a:t>
            </a:r>
            <a:endParaRPr lang="el-GR" sz="20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66933"/>
              </p:ext>
            </p:extLst>
          </p:nvPr>
        </p:nvGraphicFramePr>
        <p:xfrm>
          <a:off x="3059832" y="3501008"/>
          <a:ext cx="1152128" cy="61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2" name="Equation" r:id="rId3" imgW="647419" imgH="444307" progId="Equation.DSMT4">
                  <p:embed/>
                </p:oleObj>
              </mc:Choice>
              <mc:Fallback>
                <p:oleObj name="Equation" r:id="rId3" imgW="647419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501008"/>
                        <a:ext cx="1152128" cy="616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055894"/>
              </p:ext>
            </p:extLst>
          </p:nvPr>
        </p:nvGraphicFramePr>
        <p:xfrm>
          <a:off x="5808836" y="5464814"/>
          <a:ext cx="1368152" cy="3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3" name="Equation" r:id="rId5" imgW="774364" imgH="241195" progId="Equation.DSMT4">
                  <p:embed/>
                </p:oleObj>
              </mc:Choice>
              <mc:Fallback>
                <p:oleObj name="Equation" r:id="rId5" imgW="774364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836" y="5464814"/>
                        <a:ext cx="1368152" cy="3870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34680"/>
              </p:ext>
            </p:extLst>
          </p:nvPr>
        </p:nvGraphicFramePr>
        <p:xfrm>
          <a:off x="1020748" y="6021288"/>
          <a:ext cx="360040" cy="33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4" name="Equation" r:id="rId7" imgW="266469" imgH="241091" progId="Equation.DSMT4">
                  <p:embed/>
                </p:oleObj>
              </mc:Choice>
              <mc:Fallback>
                <p:oleObj name="Equation" r:id="rId7" imgW="266469" imgH="2410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48" y="6021288"/>
                        <a:ext cx="360040" cy="330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1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Γενικευμένος </a:t>
            </a:r>
            <a:r>
              <a:rPr lang="el-GR" sz="4000" b="1" dirty="0">
                <a:solidFill>
                  <a:srgbClr val="002060"/>
                </a:solidFill>
              </a:rPr>
              <a:t>νόμος του </a:t>
            </a:r>
            <a:r>
              <a:rPr lang="en-US" sz="4000" b="1" dirty="0">
                <a:solidFill>
                  <a:srgbClr val="002060"/>
                </a:solidFill>
              </a:rPr>
              <a:t>Hooke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59532" y="1700809"/>
            <a:ext cx="8424936" cy="504055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Η </a:t>
            </a:r>
            <a:r>
              <a:rPr lang="el-GR" sz="2000" dirty="0" smtClean="0"/>
              <a:t>αντίστοιχη συνάρτηση ενέργειας τροπών θα είναι</a:t>
            </a:r>
            <a:r>
              <a:rPr lang="el-GR" sz="2000" dirty="0" smtClean="0"/>
              <a:t>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Ο γενικευμένος νόμος του</a:t>
            </a:r>
            <a:r>
              <a:rPr lang="el-GR" sz="2000" dirty="0" smtClean="0"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Hooke </a:t>
            </a:r>
            <a:r>
              <a:rPr lang="el-GR" sz="2000" dirty="0" smtClean="0">
                <a:cs typeface="Calibri" pitchFamily="34" charset="0"/>
              </a:rPr>
              <a:t>σε μορφή πίνακα θα είναι: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                                                                                           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                                                                        , όπου</a:t>
            </a:r>
            <a:r>
              <a:rPr lang="el-GR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C</a:t>
            </a:r>
            <a:r>
              <a:rPr lang="en-US" sz="2000" baseline="-25000" dirty="0" err="1" smtClean="0">
                <a:cs typeface="Calibri" pitchFamily="34" charset="0"/>
              </a:rPr>
              <a:t>ij</a:t>
            </a:r>
            <a:r>
              <a:rPr lang="en-US" sz="2000" dirty="0" smtClean="0">
                <a:cs typeface="Calibri" pitchFamily="34" charset="0"/>
              </a:rPr>
              <a:t>=</a:t>
            </a:r>
            <a:r>
              <a:rPr lang="en-US" sz="2000" dirty="0" err="1" smtClean="0">
                <a:cs typeface="Calibri" pitchFamily="34" charset="0"/>
              </a:rPr>
              <a:t>C</a:t>
            </a:r>
            <a:r>
              <a:rPr lang="en-US" sz="2000" baseline="-25000" dirty="0" err="1" smtClean="0">
                <a:cs typeface="Calibri" pitchFamily="34" charset="0"/>
              </a:rPr>
              <a:t>ji</a:t>
            </a:r>
            <a:endParaRPr lang="en-US" sz="2000" dirty="0" smtClean="0"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048463"/>
              </p:ext>
            </p:extLst>
          </p:nvPr>
        </p:nvGraphicFramePr>
        <p:xfrm>
          <a:off x="1259632" y="2182481"/>
          <a:ext cx="4896544" cy="196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3" name="Equation" r:id="rId3" imgW="4013200" imgH="1498600" progId="Equation.DSMT4">
                  <p:embed/>
                </p:oleObj>
              </mc:Choice>
              <mc:Fallback>
                <p:oleObj name="Equation" r:id="rId3" imgW="4013200" imgH="149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82481"/>
                        <a:ext cx="4896544" cy="1966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710434"/>
              </p:ext>
            </p:extLst>
          </p:nvPr>
        </p:nvGraphicFramePr>
        <p:xfrm>
          <a:off x="1161593" y="4947336"/>
          <a:ext cx="3770447" cy="15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4" name="Equation" r:id="rId5" imgW="3352800" imgH="1397000" progId="Equation.DSMT4">
                  <p:embed/>
                </p:oleObj>
              </mc:Choice>
              <mc:Fallback>
                <p:oleObj name="Equation" r:id="rId5" imgW="3352800" imgH="1397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593" y="4947336"/>
                        <a:ext cx="3770447" cy="150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5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Συμμετρίες </a:t>
            </a:r>
            <a:r>
              <a:rPr lang="el-GR" sz="4000" b="1" dirty="0">
                <a:solidFill>
                  <a:srgbClr val="002060"/>
                </a:solidFill>
              </a:rPr>
              <a:t>Υλικών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700809"/>
            <a:ext cx="8424936" cy="475252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Ο </a:t>
            </a:r>
            <a:r>
              <a:rPr lang="el-GR" sz="2000" dirty="0" smtClean="0"/>
              <a:t>προηγούμενος χαρακτηρισμός των υλικών είναι ο πιο γενικός και τα υλικά αυτά αποκαλούνται </a:t>
            </a:r>
            <a:r>
              <a:rPr lang="el-GR" sz="2000" b="1" dirty="0" err="1" smtClean="0"/>
              <a:t>ανισότροπα</a:t>
            </a:r>
            <a:r>
              <a:rPr lang="el-GR" sz="20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Τα περισσότερα υλικά που χρησιμοποιούνται στη μηχανική έχουν συμμετρικές ιδιότητες σε σχέση με ένα ή περισσότερα επίπεδα ή άξονες συμμετρίας, που επιτρέπουν να μειωθεί ο αριθμός των ανεξάρτητων ελαστικών σταθερών.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n-US" sz="2000" b="1" i="1" dirty="0" err="1" smtClean="0">
                <a:cs typeface="Calibri" pitchFamily="34" charset="0"/>
              </a:rPr>
              <a:t>i</a:t>
            </a:r>
            <a:r>
              <a:rPr lang="en-US" sz="2000" b="1" i="1" dirty="0" smtClean="0">
                <a:cs typeface="Calibri" pitchFamily="34" charset="0"/>
              </a:rPr>
              <a:t>)</a:t>
            </a:r>
            <a:r>
              <a:rPr lang="el-GR" sz="2000" b="1" i="1" dirty="0" smtClean="0">
                <a:cs typeface="Calibri" pitchFamily="34" charset="0"/>
              </a:rPr>
              <a:t> </a:t>
            </a:r>
            <a:r>
              <a:rPr lang="el-GR" sz="2000" b="1" i="1" dirty="0" err="1" smtClean="0">
                <a:cs typeface="Calibri" pitchFamily="34" charset="0"/>
              </a:rPr>
              <a:t>Μονοκλινικά</a:t>
            </a:r>
            <a:r>
              <a:rPr lang="el-GR" sz="2000" b="1" i="1" dirty="0" smtClean="0">
                <a:cs typeface="Calibri" pitchFamily="34" charset="0"/>
              </a:rPr>
              <a:t> </a:t>
            </a:r>
            <a:r>
              <a:rPr lang="el-GR" sz="2000" b="1" i="1" dirty="0" smtClean="0">
                <a:cs typeface="Calibri" pitchFamily="34" charset="0"/>
              </a:rPr>
              <a:t>Υλικά</a:t>
            </a:r>
            <a:r>
              <a:rPr lang="en-US" sz="2000" b="1" i="1" dirty="0" smtClean="0">
                <a:cs typeface="Calibri" pitchFamily="34" charset="0"/>
              </a:rPr>
              <a:t> </a:t>
            </a:r>
            <a:r>
              <a:rPr lang="el-GR" sz="1800" dirty="0" smtClean="0">
                <a:cs typeface="Calibri" pitchFamily="34" charset="0"/>
              </a:rPr>
              <a:t>(ένα </a:t>
            </a:r>
            <a:r>
              <a:rPr lang="el-GR" sz="1800" dirty="0" smtClean="0">
                <a:cs typeface="Calibri" pitchFamily="34" charset="0"/>
              </a:rPr>
              <a:t>επίπεδο </a:t>
            </a:r>
            <a:r>
              <a:rPr lang="el-GR" sz="1800" dirty="0" smtClean="0">
                <a:cs typeface="Calibri" pitchFamily="34" charset="0"/>
              </a:rPr>
              <a:t>συμμετρίας)</a:t>
            </a:r>
            <a:endParaRPr lang="el-GR" sz="2000" dirty="0" smtClean="0"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>
                <a:cs typeface="Calibri" pitchFamily="34" charset="0"/>
              </a:rPr>
              <a:t>Για </a:t>
            </a:r>
            <a:r>
              <a:rPr lang="el-GR" sz="2000" dirty="0" smtClean="0">
                <a:cs typeface="Calibri" pitchFamily="34" charset="0"/>
              </a:rPr>
              <a:t>την περίπτωση που το επίπεδο συμμετρίας </a:t>
            </a:r>
            <a:r>
              <a:rPr lang="el-GR" sz="2000" dirty="0" smtClean="0">
                <a:cs typeface="Calibri" pitchFamily="34" charset="0"/>
              </a:rPr>
              <a:t>είναι το </a:t>
            </a:r>
            <a:r>
              <a:rPr lang="el-GR" sz="2000" dirty="0" smtClean="0">
                <a:cs typeface="Calibri" pitchFamily="34" charset="0"/>
              </a:rPr>
              <a:t>(</a:t>
            </a:r>
            <a:r>
              <a:rPr lang="en-US" sz="2000" dirty="0" smtClean="0">
                <a:cs typeface="Calibri" pitchFamily="34" charset="0"/>
              </a:rPr>
              <a:t>x</a:t>
            </a:r>
            <a:r>
              <a:rPr lang="en-US" sz="2000" baseline="-25000" dirty="0" smtClean="0">
                <a:cs typeface="Calibri" pitchFamily="34" charset="0"/>
              </a:rPr>
              <a:t>1</a:t>
            </a:r>
            <a:r>
              <a:rPr lang="en-US" sz="2000" dirty="0" smtClean="0">
                <a:cs typeface="Calibri" pitchFamily="34" charset="0"/>
              </a:rPr>
              <a:t>, x</a:t>
            </a:r>
            <a:r>
              <a:rPr lang="en-US" sz="2000" baseline="-25000" dirty="0" smtClean="0">
                <a:cs typeface="Calibri" pitchFamily="34" charset="0"/>
              </a:rPr>
              <a:t>2</a:t>
            </a:r>
            <a:r>
              <a:rPr lang="en-US" sz="2000" dirty="0" smtClean="0">
                <a:cs typeface="Calibri" pitchFamily="34" charset="0"/>
              </a:rPr>
              <a:t>)</a:t>
            </a:r>
            <a:r>
              <a:rPr lang="el-GR" sz="2000" dirty="0" smtClean="0">
                <a:cs typeface="Calibri" pitchFamily="34" charset="0"/>
              </a:rPr>
              <a:t>, με τη βοήθεια των σχέσεων μετασχηματισμού, ο πίνακας</a:t>
            </a:r>
            <a:r>
              <a:rPr lang="el-GR" sz="2000" b="1" dirty="0" smtClean="0">
                <a:cs typeface="Calibri" pitchFamily="34" charset="0"/>
              </a:rPr>
              <a:t> </a:t>
            </a:r>
            <a:r>
              <a:rPr lang="en-US" sz="2000" b="1" dirty="0" smtClean="0">
                <a:cs typeface="Calibri" pitchFamily="34" charset="0"/>
              </a:rPr>
              <a:t>C</a:t>
            </a:r>
            <a:r>
              <a:rPr lang="el-GR" sz="2000" b="1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παίρνει τη μορφή</a:t>
            </a:r>
            <a:r>
              <a:rPr lang="el-GR" sz="2000" dirty="0" smtClean="0"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914831"/>
              </p:ext>
            </p:extLst>
          </p:nvPr>
        </p:nvGraphicFramePr>
        <p:xfrm>
          <a:off x="1043608" y="5064918"/>
          <a:ext cx="2320158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4" name="Equation" r:id="rId4" imgW="2235200" imgH="1524000" progId="Equation.DSMT4">
                  <p:embed/>
                </p:oleObj>
              </mc:Choice>
              <mc:Fallback>
                <p:oleObj name="Equation" r:id="rId4" imgW="2235200" imgH="152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064918"/>
                        <a:ext cx="2320158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673030" y="6002763"/>
            <a:ext cx="4957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chemeClr val="tx2">
                  <a:lumMod val="75000"/>
                </a:schemeClr>
              </a:buClr>
            </a:pPr>
            <a:r>
              <a:rPr lang="el-GR" dirty="0"/>
              <a:t>Ο αριθμός των ανεξάρτητων ελαστικών σταθερών μειώνεται σε </a:t>
            </a:r>
            <a:r>
              <a:rPr lang="el-GR" b="1" dirty="0"/>
              <a:t>δεκατρείς</a:t>
            </a:r>
            <a:r>
              <a:rPr lang="el-GR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88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431088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 smtClean="0"/>
              <a:t>θεωρία της </a:t>
            </a:r>
            <a:r>
              <a:rPr lang="el-GR" sz="2200" dirty="0"/>
              <a:t>ελαστικότητας ασχολείται με τη </a:t>
            </a:r>
            <a:r>
              <a:rPr lang="el-GR" sz="2200" b="1" dirty="0" smtClean="0"/>
              <a:t>μελέτη </a:t>
            </a:r>
            <a:r>
              <a:rPr lang="el-GR" sz="2200" b="1" dirty="0"/>
              <a:t>των τάσεων, τροπών και παραμορφώσεων</a:t>
            </a:r>
            <a:r>
              <a:rPr lang="el-GR" sz="2200" dirty="0"/>
              <a:t> σε ένα </a:t>
            </a:r>
            <a:r>
              <a:rPr lang="el-GR" sz="2200" dirty="0" smtClean="0"/>
              <a:t>ελαστικό σώμα </a:t>
            </a:r>
            <a:r>
              <a:rPr lang="el-GR" sz="2200" dirty="0"/>
              <a:t>υπό την επίδραση εξωτερικών </a:t>
            </a:r>
            <a:r>
              <a:rPr lang="el-GR" sz="2200" dirty="0" smtClean="0"/>
              <a:t>δυνάμεων</a:t>
            </a:r>
            <a:r>
              <a:rPr lang="en-US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ανάλυση γίνεται με ένα </a:t>
            </a:r>
            <a:r>
              <a:rPr lang="el-GR" sz="2200" b="1" dirty="0"/>
              <a:t>σύστημα τριών μερικών διαφορικών </a:t>
            </a:r>
            <a:r>
              <a:rPr lang="el-GR" sz="2200" b="1" dirty="0" smtClean="0"/>
              <a:t>εξισώσεων</a:t>
            </a:r>
            <a:r>
              <a:rPr lang="el-GR" sz="2200" dirty="0" smtClean="0"/>
              <a:t> για ελαστικό </a:t>
            </a:r>
            <a:r>
              <a:rPr lang="el-GR" sz="2200" dirty="0"/>
              <a:t>σώμα σε ισορροπία </a:t>
            </a:r>
            <a:r>
              <a:rPr lang="el-GR" sz="2200" dirty="0" smtClean="0"/>
              <a:t>που υπόκειται σε οποιοδήποτε </a:t>
            </a:r>
            <a:r>
              <a:rPr lang="el-GR" sz="2200" dirty="0"/>
              <a:t>εξωτερικό </a:t>
            </a:r>
            <a:r>
              <a:rPr lang="el-GR" sz="2200" dirty="0" smtClean="0"/>
              <a:t>σύστημα δυνάμεων</a:t>
            </a:r>
            <a:r>
              <a:rPr lang="en-US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αντίδραση ενός στερεού σώματος στην επίδραση εξωτερικών δυνάμεων επηρεάζεται όχι μόνο από τη </a:t>
            </a:r>
            <a:r>
              <a:rPr lang="el-GR" sz="2200" b="1" dirty="0"/>
              <a:t>γεωμετρική σύνθεση του σώματος</a:t>
            </a:r>
            <a:r>
              <a:rPr lang="el-GR" sz="2200" dirty="0"/>
              <a:t>, αλλά και </a:t>
            </a:r>
            <a:r>
              <a:rPr lang="el-GR" sz="2200" dirty="0" smtClean="0"/>
              <a:t>από τις </a:t>
            </a:r>
            <a:r>
              <a:rPr lang="el-GR" sz="2200" b="1" dirty="0"/>
              <a:t>μηχανικές ιδιότητες του </a:t>
            </a:r>
            <a:r>
              <a:rPr lang="el-GR" sz="2200" b="1" dirty="0" smtClean="0"/>
              <a:t>υλικού</a:t>
            </a:r>
            <a:r>
              <a:rPr lang="en-US" sz="2200" b="1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Αν </a:t>
            </a:r>
            <a:r>
              <a:rPr lang="el-GR" sz="2200" dirty="0"/>
              <a:t>και </a:t>
            </a:r>
            <a:r>
              <a:rPr lang="el-GR" sz="2200" b="1" dirty="0"/>
              <a:t>οι βιολογικοί οργανισμοί δεν είναι </a:t>
            </a:r>
            <a:r>
              <a:rPr lang="el-GR" sz="2200" b="1" dirty="0" smtClean="0"/>
              <a:t>ελαστικοί</a:t>
            </a:r>
            <a:r>
              <a:rPr lang="el-GR" sz="2200" dirty="0" smtClean="0"/>
              <a:t>, σε κάποιες περιπτώσεις </a:t>
            </a:r>
            <a:r>
              <a:rPr lang="el-GR" sz="2200" dirty="0"/>
              <a:t>τάσεων, τροπών και θερμοκρασιών μπορούμε να θεωρήσουμε ότι ακολουθούν ελαστική </a:t>
            </a:r>
            <a:r>
              <a:rPr lang="el-GR" sz="2200" dirty="0" smtClean="0"/>
              <a:t>συμπεριφορά</a:t>
            </a:r>
            <a:r>
              <a:rPr lang="en-US" sz="2200" dirty="0" smtClean="0"/>
              <a:t>.</a:t>
            </a: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Θεωρία Ελαστικότητας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Συμμετρίες </a:t>
            </a:r>
            <a:r>
              <a:rPr lang="el-GR" sz="4000" b="1" dirty="0">
                <a:solidFill>
                  <a:srgbClr val="002060"/>
                </a:solidFill>
              </a:rPr>
              <a:t>Υλικών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6964" y="1700808"/>
            <a:ext cx="8421500" cy="460851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ii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l-GR" sz="2000" b="1" i="1" dirty="0" smtClean="0">
                <a:latin typeface="Calibri" pitchFamily="34" charset="0"/>
                <a:cs typeface="Calibri" pitchFamily="34" charset="0"/>
              </a:rPr>
              <a:t> Ορθότροπα </a:t>
            </a:r>
            <a:r>
              <a:rPr lang="el-GR" sz="2000" b="1" i="1" dirty="0" smtClean="0">
                <a:latin typeface="Calibri" pitchFamily="34" charset="0"/>
                <a:cs typeface="Calibri" pitchFamily="34" charset="0"/>
              </a:rPr>
              <a:t>Υλικά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(τρία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επίπεδα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συμμετρίας)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ύπαρξη των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δύο ορθογώνιων συμμετρικών επιπέδων συνεπάγεται την ύπαρξη του τρίτου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. Ο πίνακας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προκύπτει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προσθέτοντας ένα επίπεδο συμμετρίας ορθογώνιο σε σχέση με το επίπεδο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συμμετρίας των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μονοκλινικών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υλικών και έχει τη μορφή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l-GR" sz="20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l-GR" sz="2000" dirty="0" smtClean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l-GR" sz="20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l-GR" sz="2000" dirty="0" smtClean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l-GR" sz="2000" dirty="0" smtClean="0">
              <a:latin typeface="Calibri" panose="020F05020202040302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>
                <a:latin typeface="Calibri" panose="020F0502020204030204" pitchFamily="34" charset="0"/>
              </a:rPr>
              <a:t>           Ο αριθμός των ανεξάρτητων ελαστικών σταθερών μειώνεται σε </a:t>
            </a:r>
            <a:r>
              <a:rPr lang="el-GR" sz="2000" b="1" dirty="0" smtClean="0">
                <a:latin typeface="Calibri" panose="020F0502020204030204" pitchFamily="34" charset="0"/>
              </a:rPr>
              <a:t>εννιά</a:t>
            </a:r>
            <a:r>
              <a:rPr lang="el-GR" sz="2000" dirty="0" smtClean="0">
                <a:latin typeface="Calibri" panose="020F0502020204030204" pitchFamily="34" charset="0"/>
              </a:rPr>
              <a:t>.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>
              <a:latin typeface="Calibri" panose="020F0502020204030204" pitchFamily="34" charset="0"/>
            </a:endParaRP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369309"/>
              </p:ext>
            </p:extLst>
          </p:nvPr>
        </p:nvGraphicFramePr>
        <p:xfrm>
          <a:off x="1115616" y="3717031"/>
          <a:ext cx="2880320" cy="1939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0" name="Equation" r:id="rId3" imgW="2260600" imgH="1524000" progId="Equation.DSMT4">
                  <p:embed/>
                </p:oleObj>
              </mc:Choice>
              <mc:Fallback>
                <p:oleObj name="Equation" r:id="rId3" imgW="2260600" imgH="152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717031"/>
                        <a:ext cx="2880320" cy="19390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0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Συμμετρίες </a:t>
            </a:r>
            <a:r>
              <a:rPr lang="el-GR" sz="4000" b="1" dirty="0">
                <a:solidFill>
                  <a:srgbClr val="002060"/>
                </a:solidFill>
              </a:rPr>
              <a:t>Υλικών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556793"/>
            <a:ext cx="8424936" cy="504055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iii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l-GR" sz="2000" b="1" i="1" dirty="0" smtClean="0">
                <a:latin typeface="Calibri" pitchFamily="34" charset="0"/>
                <a:cs typeface="Calibri" pitchFamily="34" charset="0"/>
              </a:rPr>
              <a:t> Σύνθετα υλικά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μορφή ενός σύνθετου υλικού απεικονίζεται στο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Σχήμα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7 και μπορεί να θεωρηθεί ότι αποτελείται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από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ίνες εμβαπτισμένες σε έναν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κύλινδρο.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Τα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υλικά αυτά συμπεριφέρονται όπως τα </a:t>
            </a:r>
            <a:r>
              <a:rPr lang="el-GR" sz="2000" b="1" dirty="0" err="1" smtClean="0">
                <a:latin typeface="Calibri" pitchFamily="34" charset="0"/>
                <a:cs typeface="Calibri" pitchFamily="34" charset="0"/>
              </a:rPr>
              <a:t>ορθότροπα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υλικά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, έχοντας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έναν ακόμα άξονα περιστροφής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. 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υλικό αποκαλείται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εγκάρσια ισότροπο υλικό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. 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αλλαγή στο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σύστημα αναφοράς που προκαλείται από την αυθαίρετη περιστροφή ως προς τον άξονα,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πρέπει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να αφήνει τον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αναλλοίωτο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,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οπότε: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784623"/>
              </p:ext>
            </p:extLst>
          </p:nvPr>
        </p:nvGraphicFramePr>
        <p:xfrm>
          <a:off x="1259632" y="4897028"/>
          <a:ext cx="2952328" cy="908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8" name="Equation" r:id="rId3" imgW="2082800" imgH="635000" progId="Equation.DSMT4">
                  <p:embed/>
                </p:oleObj>
              </mc:Choice>
              <mc:Fallback>
                <p:oleObj name="Equation" r:id="rId3" imgW="2082800" imgH="63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897028"/>
                        <a:ext cx="2952328" cy="908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06378"/>
              </p:ext>
            </p:extLst>
          </p:nvPr>
        </p:nvGraphicFramePr>
        <p:xfrm>
          <a:off x="6012160" y="4724003"/>
          <a:ext cx="2952328" cy="164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9" r:id="rId5" imgW="5588000" imgH="3029760" progId="Visio.Drawing.6">
                  <p:embed/>
                </p:oleObj>
              </mc:Choice>
              <mc:Fallback>
                <p:oleObj r:id="rId5" imgW="5588000" imgH="302976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724003"/>
                        <a:ext cx="2952328" cy="1641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6804248" y="6451302"/>
            <a:ext cx="1512168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000" b="1" i="1" dirty="0" smtClean="0">
                <a:latin typeface="Calibri" pitchFamily="34" charset="0"/>
              </a:rPr>
              <a:t>Σχήμα  7:  Σύνθετο υλικό</a:t>
            </a: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904893"/>
            <a:ext cx="5616624" cy="7847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latin typeface="Calibri" panose="020F0502020204030204" pitchFamily="34" charset="0"/>
              </a:rPr>
              <a:t>Οι ιδιότητες των σύνθετων υλικών καθορίζονται από </a:t>
            </a:r>
            <a:r>
              <a:rPr lang="el-GR" sz="2000" b="1" dirty="0" smtClean="0">
                <a:latin typeface="Calibri" panose="020F0502020204030204" pitchFamily="34" charset="0"/>
              </a:rPr>
              <a:t>πέντε</a:t>
            </a:r>
            <a:r>
              <a:rPr lang="el-GR" sz="2000" dirty="0" smtClean="0">
                <a:latin typeface="Calibri" panose="020F0502020204030204" pitchFamily="34" charset="0"/>
              </a:rPr>
              <a:t> ανεξάρτητες ελαστικές  σταθερές.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/>
              <a:buNone/>
            </a:pPr>
            <a:endParaRPr lang="el-GR" sz="20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/>
              <a:buNone/>
            </a:pPr>
            <a:endParaRPr lang="el-GR" sz="20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/>
              <a:buNone/>
            </a:pP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Συμμετρίες </a:t>
            </a:r>
            <a:r>
              <a:rPr lang="el-GR" sz="4000" b="1" dirty="0">
                <a:solidFill>
                  <a:srgbClr val="002060"/>
                </a:solidFill>
              </a:rPr>
              <a:t>Υλικών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628801"/>
            <a:ext cx="8424936" cy="482453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iv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l-GR" sz="2000" b="1" i="1" dirty="0" smtClean="0">
                <a:latin typeface="Calibri" pitchFamily="34" charset="0"/>
                <a:cs typeface="Calibri" pitchFamily="34" charset="0"/>
              </a:rPr>
              <a:t> Ισότροπα υλικά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Ένα  υλικό θεωρείται ισότροπο, αν οι ιδιότητές του είναι ανεξάρτητες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α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πό την επιλογή των αξόνων αναφοράς. 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Τα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συνήθη υλικά, με εξαίρεση το ξύλο, συνήθως ικανοποιούν αυτό το μοντέλο σε μακροσκοπικό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ε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πίπεδο.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Στην περίπτωση αυτή ο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πρέπει να παραμένει αμετάβλητος σε οποιαδήποτε αλλαγή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ορθοκανονικής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βάσης. Η εφαρμογή αυτής της ιδιότητας σε ένα σύνθετο υλικό οδηγεί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στις σχέσεις: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Ο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αριθμός των ανεξάρτητων σταθερών μειώνεται σε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ύ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6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48678"/>
              </p:ext>
            </p:extLst>
          </p:nvPr>
        </p:nvGraphicFramePr>
        <p:xfrm>
          <a:off x="1547664" y="4841870"/>
          <a:ext cx="3600400" cy="531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7" name="Equation" r:id="rId3" imgW="2692400" imgH="393700" progId="Equation.DSMT4">
                  <p:embed/>
                </p:oleObj>
              </mc:Choice>
              <mc:Fallback>
                <p:oleObj name="Equation" r:id="rId3" imgW="2692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841870"/>
                        <a:ext cx="3600400" cy="531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8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Συμμετρίες </a:t>
            </a:r>
            <a:r>
              <a:rPr lang="el-GR" sz="4000" b="1" dirty="0">
                <a:solidFill>
                  <a:srgbClr val="002060"/>
                </a:solidFill>
              </a:rPr>
              <a:t>Υλικών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628801"/>
            <a:ext cx="8424936" cy="511256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iv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l-GR" sz="2000" b="1" i="1" dirty="0" smtClean="0">
                <a:latin typeface="Calibri" pitchFamily="34" charset="0"/>
                <a:cs typeface="Calibri" pitchFamily="34" charset="0"/>
              </a:rPr>
              <a:t> Ισότροπα υλικά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Εισάγοντας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τους συντελεστές </a:t>
            </a:r>
            <a:r>
              <a:rPr lang="en-US" sz="2000" dirty="0" err="1" smtClean="0">
                <a:latin typeface="Calibri" panose="020F0502020204030204" pitchFamily="34" charset="0"/>
              </a:rPr>
              <a:t>Lamè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r>
              <a:rPr lang="el-GR" sz="2000" b="1" dirty="0" smtClean="0">
                <a:latin typeface="Calibri" panose="020F0502020204030204" pitchFamily="34" charset="0"/>
              </a:rPr>
              <a:t>λ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r>
              <a:rPr lang="el-GR" sz="2000" dirty="0" smtClean="0">
                <a:latin typeface="Calibri" panose="020F0502020204030204" pitchFamily="34" charset="0"/>
              </a:rPr>
              <a:t>και </a:t>
            </a:r>
            <a:r>
              <a:rPr lang="el-GR" sz="2000" b="1" dirty="0" smtClean="0">
                <a:latin typeface="Calibri" panose="020F0502020204030204" pitchFamily="34" charset="0"/>
              </a:rPr>
              <a:t>μ</a:t>
            </a:r>
            <a:r>
              <a:rPr lang="el-GR" sz="2000" dirty="0" smtClean="0">
                <a:latin typeface="Calibri" panose="020F0502020204030204" pitchFamily="34" charset="0"/>
              </a:rPr>
              <a:t>, έχουμε</a:t>
            </a:r>
            <a:r>
              <a:rPr lang="el-GR" sz="2000" dirty="0" smtClean="0">
                <a:latin typeface="Calibri" panose="020F0502020204030204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και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Σύμφωνα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με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τα παραπάνω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ο νόμος του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Hooke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γράφεται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ως: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όπου 	                         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διαστολή του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υλικού.</a:t>
            </a:r>
            <a:endParaRPr lang="el-GR" sz="2000" dirty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248674"/>
              </p:ext>
            </p:extLst>
          </p:nvPr>
        </p:nvGraphicFramePr>
        <p:xfrm>
          <a:off x="1300448" y="2492896"/>
          <a:ext cx="2407456" cy="57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6" name="Equation" r:id="rId3" imgW="1651000" imgH="393700" progId="Equation.DSMT4">
                  <p:embed/>
                </p:oleObj>
              </mc:Choice>
              <mc:Fallback>
                <p:oleObj name="Equation" r:id="rId3" imgW="1651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448" y="2492896"/>
                        <a:ext cx="2407456" cy="5776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973191"/>
              </p:ext>
            </p:extLst>
          </p:nvPr>
        </p:nvGraphicFramePr>
        <p:xfrm>
          <a:off x="1979712" y="3182707"/>
          <a:ext cx="1230447" cy="31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7" name="Equation" r:id="rId5" imgW="825142" imgH="215806" progId="Equation.DSMT4">
                  <p:embed/>
                </p:oleObj>
              </mc:Choice>
              <mc:Fallback>
                <p:oleObj name="Equation" r:id="rId5" imgW="82514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182707"/>
                        <a:ext cx="1230447" cy="318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782558"/>
              </p:ext>
            </p:extLst>
          </p:nvPr>
        </p:nvGraphicFramePr>
        <p:xfrm>
          <a:off x="1300448" y="4513087"/>
          <a:ext cx="2015119" cy="40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8" name="Equation" r:id="rId7" imgW="1206500" imgH="241300" progId="Equation.DSMT4">
                  <p:embed/>
                </p:oleObj>
              </mc:Choice>
              <mc:Fallback>
                <p:oleObj name="Equation" r:id="rId7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448" y="4513087"/>
                        <a:ext cx="2015119" cy="409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Αντικείμενο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19899"/>
              </p:ext>
            </p:extLst>
          </p:nvPr>
        </p:nvGraphicFramePr>
        <p:xfrm>
          <a:off x="2052282" y="5129808"/>
          <a:ext cx="1482475" cy="38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9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282" y="5129808"/>
                        <a:ext cx="1482475" cy="389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0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Συμμετρίες </a:t>
            </a:r>
            <a:r>
              <a:rPr lang="el-GR" sz="4000" b="1" dirty="0">
                <a:solidFill>
                  <a:srgbClr val="002060"/>
                </a:solidFill>
              </a:rPr>
              <a:t>Υλικών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89384" y="1988841"/>
            <a:ext cx="8359080" cy="41044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Οι </a:t>
            </a:r>
            <a:r>
              <a:rPr lang="el-GR" sz="2000" dirty="0" smtClean="0">
                <a:cs typeface="Calibri" pitchFamily="34" charset="0"/>
              </a:rPr>
              <a:t>εξισώσεις ελαστικότητας συνήθως γράφονται ως συναρτήσεις των σταθερ</a:t>
            </a:r>
            <a:r>
              <a:rPr lang="el-GR" sz="2000" dirty="0">
                <a:cs typeface="Calibri" pitchFamily="34" charset="0"/>
              </a:rPr>
              <a:t>ώ</a:t>
            </a:r>
            <a:r>
              <a:rPr lang="el-GR" sz="2000" dirty="0" smtClean="0">
                <a:cs typeface="Calibri" pitchFamily="34" charset="0"/>
              </a:rPr>
              <a:t>ν της μηχανικής. Για ένα ισότροπο υλικό αυτές οι σταθερές είναι: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2000" dirty="0" smtClean="0">
                <a:cs typeface="Calibri" pitchFamily="34" charset="0"/>
              </a:rPr>
              <a:t>Το μέτρο του </a:t>
            </a:r>
            <a:r>
              <a:rPr lang="en-US" sz="2000" dirty="0" smtClean="0">
                <a:cs typeface="Calibri" pitchFamily="34" charset="0"/>
              </a:rPr>
              <a:t>Young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2000" dirty="0" smtClean="0">
                <a:cs typeface="Calibri" pitchFamily="34" charset="0"/>
              </a:rPr>
              <a:t>Ο λόγος </a:t>
            </a:r>
            <a:r>
              <a:rPr lang="en-US" sz="2000" dirty="0" smtClean="0">
                <a:cs typeface="Calibri" pitchFamily="34" charset="0"/>
              </a:rPr>
              <a:t>Poisson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2000" dirty="0" smtClean="0">
                <a:cs typeface="Calibri" pitchFamily="34" charset="0"/>
              </a:rPr>
              <a:t>Το μέτρο διάτμησης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Αυτές </a:t>
            </a:r>
            <a:r>
              <a:rPr lang="el-GR" sz="2000" dirty="0" smtClean="0">
                <a:cs typeface="Calibri" pitchFamily="34" charset="0"/>
              </a:rPr>
              <a:t>οι σταθερές προκύπτουν σε απλές μηχανικές δοκιμές </a:t>
            </a:r>
            <a:r>
              <a:rPr lang="el-GR" sz="2000" dirty="0" smtClean="0">
                <a:cs typeface="Calibri" pitchFamily="34" charset="0"/>
              </a:rPr>
              <a:t>και πειράματα.</a:t>
            </a:r>
            <a:endParaRPr lang="el-GR" sz="2000" dirty="0" smtClean="0"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08520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Μηχανική των σκληρών ιστών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496944" cy="48965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Ο όρος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σκληρός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ιστός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κυρίως χρησιμοποιείται όταν περιγράφ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νται η 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δομή και οι ιδιότητες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του οστού 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ή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του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δοντιού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2200" b="1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>
                <a:latin typeface="Calibri" pitchFamily="34" charset="0"/>
                <a:cs typeface="Calibri" pitchFamily="34" charset="0"/>
              </a:rPr>
              <a:t>Το οστό είναι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ένα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ανισότροπο, ανομοιογενές,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μη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γραμμικό, σύνθετο </a:t>
            </a:r>
            <a:r>
              <a:rPr lang="el-GR" sz="2200" b="1" dirty="0" err="1">
                <a:latin typeface="Calibri" pitchFamily="34" charset="0"/>
                <a:cs typeface="Calibri" pitchFamily="34" charset="0"/>
              </a:rPr>
              <a:t>ιξωδοελαστικό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υλικό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22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>
                <a:latin typeface="Calibri" pitchFamily="34" charset="0"/>
                <a:cs typeface="Calibri" pitchFamily="34" charset="0"/>
              </a:rPr>
              <a:t>Παρουσιάζει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ηλεκτρομηχανικά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χαρακτηριστικά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22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Σε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ξηρή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κατάσταση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το οστό παρουσιάζει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πιεζοηλεκτρικές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ιδιότητες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22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Μακροσκοπικά το οστό αποτελείται από το φλοιώδες ή συμπαγές και το </a:t>
            </a:r>
            <a:r>
              <a:rPr lang="el-GR" sz="2200" dirty="0" err="1" smtClean="0">
                <a:latin typeface="Calibri" pitchFamily="34" charset="0"/>
                <a:cs typeface="Calibri" pitchFamily="34" charset="0"/>
              </a:rPr>
              <a:t>δοκιδώδες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 ή σπογγώδες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οστό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2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831" name="Text Box 63"/>
          <p:cNvSpPr txBox="1">
            <a:spLocks noChangeArrowheads="1"/>
          </p:cNvSpPr>
          <p:nvPr/>
        </p:nvSpPr>
        <p:spPr bwMode="auto">
          <a:xfrm>
            <a:off x="213340" y="6352872"/>
            <a:ext cx="2471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25463" indent="-342900" eaLnBrk="0" hangingPunct="0">
              <a:defRPr sz="1200" b="1">
                <a:solidFill>
                  <a:srgbClr val="000099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rgbClr val="000099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rgbClr val="000099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rgbClr val="000099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rgbClr val="000099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l-GR" b="0" dirty="0">
                <a:solidFill>
                  <a:schemeClr val="tx1"/>
                </a:solidFill>
                <a:latin typeface="Calibri" pitchFamily="34" charset="0"/>
              </a:rPr>
              <a:t>Lakes </a:t>
            </a:r>
            <a:r>
              <a:rPr lang="en-GB" altLang="el-GR" b="0" i="1" dirty="0">
                <a:solidFill>
                  <a:schemeClr val="tx1"/>
                </a:solidFill>
                <a:latin typeface="Calibri" pitchFamily="34" charset="0"/>
              </a:rPr>
              <a:t>et. al., J. </a:t>
            </a:r>
            <a:r>
              <a:rPr lang="en-GB" altLang="el-GR" b="0" i="1" dirty="0" err="1">
                <a:solidFill>
                  <a:schemeClr val="tx1"/>
                </a:solidFill>
                <a:latin typeface="Calibri" pitchFamily="34" charset="0"/>
              </a:rPr>
              <a:t>Biomech</a:t>
            </a:r>
            <a:r>
              <a:rPr lang="en-GB" altLang="el-GR" b="0" i="1" dirty="0">
                <a:solidFill>
                  <a:schemeClr val="tx1"/>
                </a:solidFill>
                <a:latin typeface="Calibri" pitchFamily="34" charset="0"/>
              </a:rPr>
              <a:t>., </a:t>
            </a:r>
            <a:r>
              <a:rPr lang="en-GB" altLang="el-GR" b="0" dirty="0">
                <a:solidFill>
                  <a:schemeClr val="tx1"/>
                </a:solidFill>
                <a:latin typeface="Calibri" pitchFamily="34" charset="0"/>
              </a:rPr>
              <a:t>1995</a:t>
            </a:r>
            <a:r>
              <a:rPr lang="en-GB" altLang="el-GR" b="0" dirty="0">
                <a:latin typeface="Calibri" pitchFamily="34" charset="0"/>
              </a:rPr>
              <a:t> </a:t>
            </a:r>
            <a:endParaRPr lang="en-US" altLang="el-GR" b="0" dirty="0">
              <a:latin typeface="Calibri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-108520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Μηχανική των σκληρών ιστών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35" y="2011110"/>
            <a:ext cx="7991837" cy="393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6355234"/>
            <a:ext cx="2307489" cy="2284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07904" y="6330969"/>
            <a:ext cx="194421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000" b="1" i="1" dirty="0" smtClean="0">
                <a:latin typeface="Calibri" pitchFamily="34" charset="0"/>
              </a:rPr>
              <a:t>Σχήμα  8:  Ιεραρχική δομή Οστού</a:t>
            </a:r>
          </a:p>
        </p:txBody>
      </p:sp>
    </p:spTree>
    <p:extLst>
      <p:ext uri="{BB962C8B-B14F-4D97-AF65-F5344CB8AC3E}">
        <p14:creationId xmlns:p14="http://schemas.microsoft.com/office/powerpoint/2010/main" val="35734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08520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Μηχανική των σκληρών ιστών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91923"/>
            <a:ext cx="7646046" cy="250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239642" y="2060848"/>
            <a:ext cx="45338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700" b="1" dirty="0" smtClean="0"/>
              <a:t>Ελαστικοί συντελεστές </a:t>
            </a:r>
            <a:r>
              <a:rPr lang="el-GR" sz="1700" b="1" dirty="0"/>
              <a:t>α</a:t>
            </a:r>
            <a:r>
              <a:rPr lang="el-GR" sz="1700" b="1" dirty="0" smtClean="0"/>
              <a:t>καμψίας για </a:t>
            </a:r>
            <a:r>
              <a:rPr lang="el-GR" sz="1700" b="1" dirty="0" smtClean="0"/>
              <a:t>διάφορα ανθρώπινα </a:t>
            </a:r>
            <a:r>
              <a:rPr lang="el-GR" sz="1700" b="1" dirty="0"/>
              <a:t>και </a:t>
            </a:r>
            <a:r>
              <a:rPr lang="el-GR" sz="1700" b="1" dirty="0" smtClean="0"/>
              <a:t>βοοειδή οστά</a:t>
            </a:r>
            <a:endParaRPr lang="el-GR" sz="1700" b="1" dirty="0"/>
          </a:p>
        </p:txBody>
      </p:sp>
    </p:spTree>
    <p:extLst>
      <p:ext uri="{BB962C8B-B14F-4D97-AF65-F5344CB8AC3E}">
        <p14:creationId xmlns:p14="http://schemas.microsoft.com/office/powerpoint/2010/main" val="21691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08520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Μηχανική των σκληρών ιστών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56" y="2924944"/>
            <a:ext cx="5670376" cy="2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889448" y="2109847"/>
            <a:ext cx="5328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700" b="1" dirty="0" smtClean="0"/>
              <a:t>Μέτρο ελαστικότητας σπογγώδους οστού μετρούμενο με διαφορετικές πειραματικές μεθόδους</a:t>
            </a:r>
            <a:endParaRPr lang="el-GR" sz="1700" b="1" dirty="0"/>
          </a:p>
        </p:txBody>
      </p:sp>
    </p:spTree>
    <p:extLst>
      <p:ext uri="{BB962C8B-B14F-4D97-AF65-F5344CB8AC3E}">
        <p14:creationId xmlns:p14="http://schemas.microsoft.com/office/powerpoint/2010/main" val="33250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08520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Μηχανική των </a:t>
            </a:r>
            <a:r>
              <a:rPr lang="el-GR" sz="4000" b="1" dirty="0" smtClean="0">
                <a:solidFill>
                  <a:srgbClr val="002060"/>
                </a:solidFill>
              </a:rPr>
              <a:t>αιμοφόρων αγγείων</a:t>
            </a: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772817"/>
            <a:ext cx="8424936" cy="44644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Η δομή του αγγειακού τοιχώματος φαίνεται </a:t>
            </a:r>
            <a:r>
              <a:rPr lang="el-GR" sz="2000" dirty="0">
                <a:cs typeface="Calibri" pitchFamily="34" charset="0"/>
              </a:rPr>
              <a:t>να είναι αρκετά </a:t>
            </a:r>
            <a:r>
              <a:rPr lang="el-GR" sz="2000" b="1" dirty="0" smtClean="0">
                <a:cs typeface="Calibri" pitchFamily="34" charset="0"/>
              </a:rPr>
              <a:t>ομοιογενής</a:t>
            </a:r>
            <a:r>
              <a:rPr lang="el-GR" sz="2000" dirty="0" smtClean="0">
                <a:cs typeface="Calibri" pitchFamily="34" charset="0"/>
              </a:rPr>
              <a:t>  σε σχέση με τους συνδετικούς ιστούς που το </a:t>
            </a:r>
            <a:r>
              <a:rPr lang="el-GR" sz="2000" dirty="0" smtClean="0">
                <a:cs typeface="Calibri" pitchFamily="34" charset="0"/>
              </a:rPr>
              <a:t>περιβάλλουν.</a:t>
            </a:r>
            <a:endParaRPr lang="el-GR" sz="2000" dirty="0" smtClean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Η</a:t>
            </a:r>
            <a:r>
              <a:rPr lang="el-GR" sz="2000" b="1" dirty="0" smtClean="0">
                <a:cs typeface="Calibri" pitchFamily="34" charset="0"/>
              </a:rPr>
              <a:t> ανομοιογένεια </a:t>
            </a:r>
            <a:r>
              <a:rPr lang="el-GR" sz="2000" dirty="0" smtClean="0">
                <a:cs typeface="Calibri" pitchFamily="34" charset="0"/>
              </a:rPr>
              <a:t>του αγγειακού τοιχώματος φαίνεται όταν κάποιος εξετάζει τους ιστούς με χρήση ενός χαμηλής ισχύος μικροσκόπιο, όπου </a:t>
            </a:r>
            <a:r>
              <a:rPr lang="el-GR" sz="2000" dirty="0" smtClean="0">
                <a:cs typeface="Calibri" pitchFamily="34" charset="0"/>
              </a:rPr>
              <a:t>εντοπίζεται η ύπαρξη </a:t>
            </a:r>
            <a:r>
              <a:rPr lang="el-GR" sz="2000" dirty="0" smtClean="0">
                <a:cs typeface="Calibri" pitchFamily="34" charset="0"/>
              </a:rPr>
              <a:t>τριών στρωμάτων</a:t>
            </a:r>
            <a:r>
              <a:rPr lang="el-GR" sz="2000" dirty="0" smtClean="0">
                <a:cs typeface="Calibri" pitchFamily="34" charset="0"/>
              </a:rPr>
              <a:t>:</a:t>
            </a:r>
            <a:endParaRPr lang="el-GR" sz="2000" dirty="0" smtClean="0">
              <a:cs typeface="Calibri" pitchFamily="34" charset="0"/>
            </a:endParaRPr>
          </a:p>
          <a:p>
            <a:pPr marL="777240" lvl="1" indent="-320040" algn="just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000" b="1" dirty="0"/>
              <a:t>Το εσωτερικό στρώμα (</a:t>
            </a:r>
            <a:r>
              <a:rPr lang="en-US" sz="2000" b="1" dirty="0"/>
              <a:t>intima)</a:t>
            </a:r>
          </a:p>
          <a:p>
            <a:pPr marL="777240" lvl="1" indent="-320040" algn="just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000" b="1" dirty="0" smtClean="0"/>
              <a:t>Το </a:t>
            </a:r>
            <a:r>
              <a:rPr lang="el-GR" sz="2000" b="1" dirty="0"/>
              <a:t>μεσαίο στρώμα (</a:t>
            </a:r>
            <a:r>
              <a:rPr lang="en-US" sz="2000" b="1" dirty="0"/>
              <a:t>media)</a:t>
            </a:r>
          </a:p>
          <a:p>
            <a:pPr marL="777240" lvl="1" indent="-320040" algn="just">
              <a:spcBef>
                <a:spcPts val="0"/>
              </a:spcBef>
              <a:spcAft>
                <a:spcPts val="24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b="1" dirty="0" smtClean="0"/>
              <a:t>T</a:t>
            </a:r>
            <a:r>
              <a:rPr lang="el-GR" sz="2000" b="1" dirty="0"/>
              <a:t>ο εξωτερικό στρώμα (</a:t>
            </a:r>
            <a:r>
              <a:rPr lang="en-US" sz="2000" b="1" dirty="0" smtClean="0"/>
              <a:t>adventitia)</a:t>
            </a:r>
            <a:endParaRPr lang="el-GR" sz="20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Η </a:t>
            </a:r>
            <a:r>
              <a:rPr lang="el-GR" sz="2000" dirty="0">
                <a:cs typeface="Calibri" pitchFamily="34" charset="0"/>
              </a:rPr>
              <a:t>παραδοχή της ομοιογένειας </a:t>
            </a:r>
            <a:r>
              <a:rPr lang="el-GR" sz="2000" dirty="0" smtClean="0">
                <a:cs typeface="Calibri" pitchFamily="34" charset="0"/>
              </a:rPr>
              <a:t>του αγγειακού τοιχώματος εφαρμόζεται </a:t>
            </a:r>
            <a:r>
              <a:rPr lang="el-GR" sz="2000" dirty="0">
                <a:cs typeface="Calibri" pitchFamily="34" charset="0"/>
              </a:rPr>
              <a:t>με </a:t>
            </a:r>
            <a:r>
              <a:rPr lang="el-GR" sz="2000" dirty="0" smtClean="0">
                <a:cs typeface="Calibri" pitchFamily="34" charset="0"/>
              </a:rPr>
              <a:t>προσοχή καθώς μπορεί </a:t>
            </a:r>
            <a:r>
              <a:rPr lang="el-GR" sz="2000" dirty="0">
                <a:cs typeface="Calibri" pitchFamily="34" charset="0"/>
              </a:rPr>
              <a:t>να ισχύει μόνο σε διακριτές μακροσκοπικές </a:t>
            </a:r>
            <a:r>
              <a:rPr lang="el-GR" sz="2000" dirty="0" smtClean="0">
                <a:cs typeface="Calibri" pitchFamily="34" charset="0"/>
              </a:rPr>
              <a:t>δομές.</a:t>
            </a:r>
            <a:endParaRPr lang="el-GR" sz="200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74980" cy="49685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Δύο </a:t>
            </a:r>
            <a:r>
              <a:rPr lang="el-GR" sz="2000" dirty="0" smtClean="0"/>
              <a:t>είναι τα σύμβολα  που βρίσκουν ευρεία χρήση στην αναπαράσταση χαρακτηριστικών εξισώσεων: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Το </a:t>
            </a:r>
            <a:r>
              <a:rPr lang="el-GR" sz="2000" b="1" dirty="0" smtClean="0">
                <a:cs typeface="Calibri" pitchFamily="34" charset="0"/>
              </a:rPr>
              <a:t>δέλτα του </a:t>
            </a:r>
            <a:r>
              <a:rPr lang="en-US" sz="2000" b="1" dirty="0" smtClean="0">
                <a:cs typeface="Calibri" pitchFamily="34" charset="0"/>
              </a:rPr>
              <a:t>Kronecker</a:t>
            </a:r>
            <a:r>
              <a:rPr lang="el-GR" sz="2000" b="1" dirty="0" smtClean="0">
                <a:cs typeface="Calibri" pitchFamily="34" charset="0"/>
              </a:rPr>
              <a:t> </a:t>
            </a:r>
            <a:r>
              <a:rPr lang="el-GR" sz="2000" dirty="0" smtClean="0">
                <a:cs typeface="Calibri" pitchFamily="34" charset="0"/>
              </a:rPr>
              <a:t>που ορίζεται ως:</a:t>
            </a: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 </a:t>
            </a: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Το </a:t>
            </a:r>
            <a:r>
              <a:rPr lang="el-GR" sz="2000" b="1" dirty="0" smtClean="0"/>
              <a:t>σύμβολο αντιμετάθεσης</a:t>
            </a:r>
            <a:r>
              <a:rPr lang="el-GR" sz="2000" dirty="0" smtClean="0"/>
              <a:t>:</a:t>
            </a: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  Για παράδειγμα έχουμε:</a:t>
            </a: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Θεωρία Ελαστικότητας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054312"/>
              </p:ext>
            </p:extLst>
          </p:nvPr>
        </p:nvGraphicFramePr>
        <p:xfrm>
          <a:off x="5508104" y="2492896"/>
          <a:ext cx="1224136" cy="56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60" name="Equation" r:id="rId3" imgW="990360" imgH="457200" progId="Equation.DSMT4">
                  <p:embed/>
                </p:oleObj>
              </mc:Choice>
              <mc:Fallback>
                <p:oleObj name="Equation" r:id="rId3" imgW="990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8104" y="2492896"/>
                        <a:ext cx="1224136" cy="564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49023"/>
              </p:ext>
            </p:extLst>
          </p:nvPr>
        </p:nvGraphicFramePr>
        <p:xfrm>
          <a:off x="4062101" y="3489930"/>
          <a:ext cx="4398331" cy="89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61" name="Equation" r:id="rId5" imgW="3492360" imgH="711000" progId="Equation.DSMT4">
                  <p:embed/>
                </p:oleObj>
              </mc:Choice>
              <mc:Fallback>
                <p:oleObj name="Equation" r:id="rId5" imgW="34923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2101" y="3489930"/>
                        <a:ext cx="4398331" cy="895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74678"/>
              </p:ext>
            </p:extLst>
          </p:nvPr>
        </p:nvGraphicFramePr>
        <p:xfrm>
          <a:off x="2915084" y="5013201"/>
          <a:ext cx="5695516" cy="1224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62" name="Equation" r:id="rId7" imgW="4254480" imgH="914400" progId="Equation.DSMT4">
                  <p:embed/>
                </p:oleObj>
              </mc:Choice>
              <mc:Fallback>
                <p:oleObj name="Equation" r:id="rId7" imgW="42544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5084" y="5013201"/>
                        <a:ext cx="5695516" cy="1224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7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76400"/>
            <a:ext cx="8515672" cy="5181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Τα </a:t>
            </a:r>
            <a:r>
              <a:rPr lang="el-GR" sz="2000" dirty="0" smtClean="0"/>
              <a:t>αγγεία </a:t>
            </a:r>
            <a:r>
              <a:rPr lang="el-GR" sz="2000" dirty="0" smtClean="0"/>
              <a:t>που ξεκινούν </a:t>
            </a:r>
            <a:r>
              <a:rPr lang="el-GR" sz="2000" dirty="0" smtClean="0"/>
              <a:t>από την καρδιά και κατευθύνονται στην περιφέρεια ονομάζονται </a:t>
            </a:r>
            <a:r>
              <a:rPr lang="el-GR" sz="2000" b="1" dirty="0" smtClean="0"/>
              <a:t>αρτηρίες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Εκείνα τα οποία ακολουθούν αντίθετη </a:t>
            </a:r>
            <a:r>
              <a:rPr lang="el-GR" sz="2000" dirty="0" smtClean="0"/>
              <a:t>κατεύθυνση</a:t>
            </a:r>
            <a:r>
              <a:rPr lang="el-GR" sz="2000" dirty="0"/>
              <a:t> </a:t>
            </a:r>
            <a:r>
              <a:rPr lang="el-GR" sz="2000" dirty="0" smtClean="0"/>
              <a:t>(από </a:t>
            </a:r>
            <a:r>
              <a:rPr lang="el-GR" sz="2000" dirty="0" smtClean="0"/>
              <a:t>την περιφέρεια προς την </a:t>
            </a:r>
            <a:r>
              <a:rPr lang="el-GR" sz="2000" dirty="0" smtClean="0"/>
              <a:t>καρδιά) </a:t>
            </a:r>
            <a:r>
              <a:rPr lang="el-GR" sz="2000" dirty="0" smtClean="0"/>
              <a:t>ονομάζονται </a:t>
            </a:r>
            <a:r>
              <a:rPr lang="el-GR" sz="2000" b="1" dirty="0" smtClean="0"/>
              <a:t>φλέβες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l-GR" sz="2000" dirty="0"/>
              <a:t>Οι </a:t>
            </a:r>
            <a:r>
              <a:rPr lang="el-GR" sz="2000" b="1" dirty="0"/>
              <a:t>φλέβες</a:t>
            </a:r>
            <a:r>
              <a:rPr lang="el-GR" sz="2000" dirty="0"/>
              <a:t> έχουν </a:t>
            </a:r>
            <a:r>
              <a:rPr lang="el-GR" sz="2000" dirty="0"/>
              <a:t>αντίστοιχη δομή </a:t>
            </a:r>
            <a:r>
              <a:rPr lang="el-GR" sz="2000" dirty="0"/>
              <a:t>με τις </a:t>
            </a:r>
            <a:r>
              <a:rPr lang="el-GR" sz="2000" dirty="0" smtClean="0"/>
              <a:t>αρτηρίες, αλλά το </a:t>
            </a:r>
            <a:r>
              <a:rPr lang="el-GR" sz="2000" dirty="0"/>
              <a:t>ελαστικό τους τμήμα είναι πολύ </a:t>
            </a:r>
            <a:r>
              <a:rPr lang="el-GR" sz="2000" dirty="0" smtClean="0"/>
              <a:t>λεπτότερο και έτσι έχουν </a:t>
            </a:r>
            <a:r>
              <a:rPr lang="el-GR" sz="2000" b="1" dirty="0"/>
              <a:t>μικρότερη </a:t>
            </a:r>
            <a:r>
              <a:rPr lang="el-GR" sz="2000" b="1" dirty="0" smtClean="0"/>
              <a:t>ελαστικότητα</a:t>
            </a:r>
            <a:r>
              <a:rPr lang="el-GR" sz="2000" dirty="0" smtClean="0"/>
              <a:t>.</a:t>
            </a:r>
            <a:endParaRPr lang="en-US" sz="20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l-GR" sz="2000" dirty="0" smtClean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192" y="4077072"/>
            <a:ext cx="348488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792" y="4077072"/>
            <a:ext cx="386640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108520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Μηχανική των </a:t>
            </a:r>
            <a:r>
              <a:rPr lang="el-GR" sz="4000" b="1" dirty="0" smtClean="0">
                <a:solidFill>
                  <a:srgbClr val="002060"/>
                </a:solidFill>
              </a:rPr>
              <a:t>αιμοφόρων αγγείων</a:t>
            </a: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7504" y="6495890"/>
            <a:ext cx="194421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000" b="1" i="1" dirty="0" smtClean="0">
                <a:latin typeface="Calibri" pitchFamily="34" charset="0"/>
              </a:rPr>
              <a:t>Σχήμα  </a:t>
            </a:r>
            <a:r>
              <a:rPr lang="el-GR" sz="1000" b="1" i="1" dirty="0">
                <a:latin typeface="Calibri" pitchFamily="34" charset="0"/>
              </a:rPr>
              <a:t>9</a:t>
            </a:r>
            <a:r>
              <a:rPr lang="el-GR" sz="1000" b="1" i="1" dirty="0" smtClean="0">
                <a:latin typeface="Calibri" pitchFamily="34" charset="0"/>
              </a:rPr>
              <a:t>:  Δομή αιμοφόρων αγγείων</a:t>
            </a:r>
          </a:p>
        </p:txBody>
      </p:sp>
    </p:spTree>
    <p:extLst>
      <p:ext uri="{BB962C8B-B14F-4D97-AF65-F5344CB8AC3E}">
        <p14:creationId xmlns:p14="http://schemas.microsoft.com/office/powerpoint/2010/main" val="8144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08520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Μηχανική των </a:t>
            </a:r>
            <a:r>
              <a:rPr lang="el-GR" sz="4000" b="1" dirty="0" smtClean="0">
                <a:solidFill>
                  <a:srgbClr val="002060"/>
                </a:solidFill>
              </a:rPr>
              <a:t>αιμοφόρων αγγείων</a:t>
            </a: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656185"/>
            <a:ext cx="8496944" cy="508518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Πειραματικές μελέτες </a:t>
            </a:r>
            <a:r>
              <a:rPr lang="el-GR" sz="2000" dirty="0" smtClean="0"/>
              <a:t>δείχνουν ότι </a:t>
            </a:r>
            <a:r>
              <a:rPr lang="el-GR" sz="2000" dirty="0"/>
              <a:t>το </a:t>
            </a:r>
            <a:r>
              <a:rPr lang="el-GR" sz="2000" dirty="0" smtClean="0"/>
              <a:t>αγγειακό τοίχωμα μπορεί να </a:t>
            </a:r>
            <a:r>
              <a:rPr lang="el-GR" sz="2000" dirty="0"/>
              <a:t>θεωρηθεί </a:t>
            </a:r>
            <a:r>
              <a:rPr lang="el-GR" sz="2000" b="1" dirty="0"/>
              <a:t>ασυμπίεστο </a:t>
            </a:r>
            <a:r>
              <a:rPr lang="el-GR" sz="2000" dirty="0"/>
              <a:t>όταν υποβάλλεται σε </a:t>
            </a:r>
            <a:r>
              <a:rPr lang="el-GR" sz="2000" b="1" dirty="0"/>
              <a:t>φυσιολογική πίεση και </a:t>
            </a:r>
            <a:r>
              <a:rPr lang="el-GR" sz="2000" b="1" dirty="0" smtClean="0"/>
              <a:t>φόρτιση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Η συμπιεστότητα </a:t>
            </a:r>
            <a:r>
              <a:rPr lang="el-GR" sz="2000" dirty="0"/>
              <a:t>είναι σημαντική για την κατανόηση </a:t>
            </a:r>
            <a:r>
              <a:rPr lang="el-GR" sz="2000" dirty="0" smtClean="0"/>
              <a:t>άλλων φυσιολογικών διεργασιών </a:t>
            </a:r>
            <a:r>
              <a:rPr lang="el-GR" sz="2000" dirty="0"/>
              <a:t>που σχετίζονται με τα αιμοφόρα </a:t>
            </a:r>
            <a:r>
              <a:rPr lang="el-GR" sz="2000" dirty="0" smtClean="0"/>
              <a:t>αγγεία όπως </a:t>
            </a:r>
            <a:r>
              <a:rPr lang="el-GR" sz="2000" dirty="0"/>
              <a:t>η μεταφορά των </a:t>
            </a:r>
            <a:r>
              <a:rPr lang="el-GR" sz="2000" dirty="0" smtClean="0"/>
              <a:t>διάμεσων </a:t>
            </a:r>
            <a:r>
              <a:rPr lang="el-GR" sz="2000" dirty="0" smtClean="0"/>
              <a:t>υγρών.</a:t>
            </a: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Τα </a:t>
            </a:r>
            <a:r>
              <a:rPr lang="el-GR" sz="2000" dirty="0"/>
              <a:t>τοιχώματα των αιμοφόρων </a:t>
            </a:r>
            <a:r>
              <a:rPr lang="el-GR" sz="2000" dirty="0" smtClean="0"/>
              <a:t>αγγείων: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παρουσιάζουν </a:t>
            </a:r>
            <a:r>
              <a:rPr lang="el-GR" sz="2000" b="1" dirty="0" smtClean="0"/>
              <a:t>ανελαστική </a:t>
            </a:r>
            <a:r>
              <a:rPr lang="el-GR" sz="2000" b="1" dirty="0" smtClean="0"/>
              <a:t>συμπεριφορά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δ</a:t>
            </a:r>
            <a:r>
              <a:rPr lang="el-GR" sz="2000" dirty="0" smtClean="0"/>
              <a:t>ιατηρούν </a:t>
            </a:r>
            <a:r>
              <a:rPr lang="el-GR" sz="2000" b="1" dirty="0" smtClean="0"/>
              <a:t>τη </a:t>
            </a:r>
            <a:r>
              <a:rPr lang="el-GR" sz="2000" b="1" dirty="0" smtClean="0"/>
              <a:t>σταθερότητά </a:t>
            </a:r>
            <a:r>
              <a:rPr lang="el-GR" sz="2000" b="1" dirty="0" smtClean="0"/>
              <a:t>τους, την </a:t>
            </a:r>
            <a:r>
              <a:rPr lang="el-GR" sz="2000" b="1" dirty="0" smtClean="0"/>
              <a:t>πίεση </a:t>
            </a:r>
            <a:r>
              <a:rPr lang="el-GR" sz="2000" b="1" dirty="0"/>
              <a:t>και τη ροή του αίματος </a:t>
            </a:r>
            <a:r>
              <a:rPr lang="el-GR" sz="2000" dirty="0"/>
              <a:t>υπό </a:t>
            </a:r>
            <a:r>
              <a:rPr lang="el-GR" sz="2000" dirty="0" smtClean="0"/>
              <a:t>φυσιολογικές </a:t>
            </a:r>
            <a:r>
              <a:rPr lang="el-GR" sz="2000" dirty="0" smtClean="0"/>
              <a:t>συνθήκες.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εμφανίζουν </a:t>
            </a:r>
            <a:r>
              <a:rPr lang="el-GR" sz="2000" b="1" dirty="0" err="1" smtClean="0"/>
              <a:t>ανισότροπη</a:t>
            </a:r>
            <a:r>
              <a:rPr lang="el-GR" sz="2000" dirty="0" smtClean="0"/>
              <a:t> </a:t>
            </a:r>
            <a:r>
              <a:rPr lang="el-GR" sz="2000" dirty="0"/>
              <a:t>συμπεριφορά </a:t>
            </a:r>
            <a:r>
              <a:rPr lang="el-GR" sz="2000" dirty="0" smtClean="0"/>
              <a:t>σε </a:t>
            </a:r>
            <a:r>
              <a:rPr lang="el-GR" sz="2000" dirty="0"/>
              <a:t>μεγάλες </a:t>
            </a:r>
            <a:r>
              <a:rPr lang="el-GR" sz="2000" dirty="0" smtClean="0"/>
              <a:t>διακυμάνσεις των εσωτερικών </a:t>
            </a:r>
            <a:r>
              <a:rPr lang="el-GR" sz="2000" dirty="0"/>
              <a:t>διαστολικών </a:t>
            </a:r>
            <a:r>
              <a:rPr lang="el-GR" sz="2000" b="1" dirty="0"/>
              <a:t>πιέσεων και </a:t>
            </a:r>
            <a:r>
              <a:rPr lang="el-GR" sz="2000" b="1" dirty="0" smtClean="0"/>
              <a:t>δυνάμεων</a:t>
            </a:r>
            <a:r>
              <a:rPr lang="el-GR" sz="2000" dirty="0" smtClean="0"/>
              <a:t>.</a:t>
            </a:r>
            <a:endParaRPr lang="el-GR" sz="20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Για μικρό </a:t>
            </a:r>
            <a:r>
              <a:rPr lang="el-GR" sz="2000" b="1" dirty="0" smtClean="0"/>
              <a:t>βαθμό </a:t>
            </a:r>
            <a:r>
              <a:rPr lang="el-GR" sz="2000" b="1" dirty="0" err="1" smtClean="0"/>
              <a:t>ανισοτροπίας</a:t>
            </a:r>
            <a:r>
              <a:rPr lang="el-GR" sz="2000" dirty="0" smtClean="0"/>
              <a:t> </a:t>
            </a:r>
            <a:r>
              <a:rPr lang="el-GR" sz="2000" dirty="0"/>
              <a:t>το αιμοφόρο αγγείο μπορεί να θεωρηθεί </a:t>
            </a:r>
            <a:r>
              <a:rPr lang="el-GR" sz="2000" b="1" dirty="0" smtClean="0"/>
              <a:t>ισότροπο</a:t>
            </a:r>
            <a:r>
              <a:rPr lang="el-GR" sz="2000" dirty="0" smtClean="0"/>
              <a:t>.</a:t>
            </a:r>
            <a:endParaRPr lang="el-GR" sz="2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08520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Μηχανική </a:t>
            </a:r>
            <a:r>
              <a:rPr lang="el-GR" sz="4000" b="1" dirty="0">
                <a:solidFill>
                  <a:srgbClr val="002060"/>
                </a:solidFill>
              </a:rPr>
              <a:t>αρθρώσεων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352928" cy="252027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200" dirty="0" smtClean="0"/>
              <a:t>Η μελέτη της μηχανικής αρθρώσεων είναι </a:t>
            </a:r>
            <a:r>
              <a:rPr lang="el-GR" sz="2200" dirty="0"/>
              <a:t>σημαντική </a:t>
            </a:r>
            <a:r>
              <a:rPr lang="el-GR" sz="2200" dirty="0" smtClean="0"/>
              <a:t>για: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 σχεδιασμό </a:t>
            </a:r>
            <a:r>
              <a:rPr lang="el-GR" sz="2000" b="1" dirty="0"/>
              <a:t>προσθετικών συσκευών </a:t>
            </a:r>
            <a:r>
              <a:rPr lang="el-GR" sz="2000" dirty="0"/>
              <a:t>για την αποκατάσταση </a:t>
            </a:r>
            <a:r>
              <a:rPr lang="el-GR" sz="2000" dirty="0" smtClean="0"/>
              <a:t>της λειτουργίας της    </a:t>
            </a:r>
            <a:r>
              <a:rPr lang="el-GR" sz="2000" dirty="0" smtClean="0"/>
              <a:t>κίνησης.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ην αξιολόγηση </a:t>
            </a:r>
            <a:r>
              <a:rPr lang="el-GR" sz="2000" b="1" dirty="0" smtClean="0"/>
              <a:t>της φθοράς</a:t>
            </a:r>
            <a:r>
              <a:rPr lang="el-GR" sz="2000" b="1" dirty="0"/>
              <a:t> </a:t>
            </a:r>
            <a:r>
              <a:rPr lang="el-GR" sz="2000" b="1" dirty="0" smtClean="0"/>
              <a:t>και της </a:t>
            </a:r>
            <a:r>
              <a:rPr lang="el-GR" sz="2000" dirty="0" smtClean="0"/>
              <a:t>σταθερότητας των </a:t>
            </a:r>
            <a:r>
              <a:rPr lang="el-GR" sz="2000" dirty="0" smtClean="0"/>
              <a:t>αρθρώσεων.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ην κατάλληλη </a:t>
            </a:r>
            <a:r>
              <a:rPr lang="el-GR" sz="2000" b="1" dirty="0" smtClean="0"/>
              <a:t>διάγνωση</a:t>
            </a:r>
            <a:r>
              <a:rPr lang="el-GR" sz="2000" dirty="0" smtClean="0"/>
              <a:t> και </a:t>
            </a:r>
            <a:r>
              <a:rPr lang="el-GR" sz="2000" b="1" dirty="0"/>
              <a:t>χειρουργική θεραπεία </a:t>
            </a:r>
            <a:r>
              <a:rPr lang="el-GR" sz="2000" b="1" dirty="0" smtClean="0"/>
              <a:t> </a:t>
            </a:r>
            <a:r>
              <a:rPr lang="el-GR" sz="2000" dirty="0" smtClean="0"/>
              <a:t>κοινών </a:t>
            </a:r>
            <a:r>
              <a:rPr lang="el-GR" sz="2000" dirty="0" smtClean="0"/>
              <a:t>ασθενειών.</a:t>
            </a:r>
            <a:endParaRPr lang="el-GR" sz="2000" dirty="0" smtClean="0"/>
          </a:p>
          <a:p>
            <a:pPr algn="just">
              <a:spcAft>
                <a:spcPts val="600"/>
              </a:spcAft>
            </a:pPr>
            <a:endParaRPr lang="el-GR" sz="1800" dirty="0" smtClean="0"/>
          </a:p>
          <a:p>
            <a:pPr algn="just"/>
            <a:endParaRPr lang="el-GR" sz="1750" dirty="0" smtClean="0"/>
          </a:p>
          <a:p>
            <a:pPr algn="just"/>
            <a:endParaRPr lang="el-GR" sz="1750" dirty="0"/>
          </a:p>
          <a:p>
            <a:pPr marL="0" indent="0" algn="just">
              <a:buNone/>
            </a:pPr>
            <a:endParaRPr lang="el-GR" sz="1750" dirty="0"/>
          </a:p>
          <a:p>
            <a:pPr algn="just"/>
            <a:endParaRPr lang="el-GR" sz="1900" dirty="0"/>
          </a:p>
          <a:p>
            <a:pPr marL="0" indent="0">
              <a:buNone/>
            </a:pPr>
            <a:endParaRPr lang="el-GR" sz="1800" dirty="0" smtClean="0"/>
          </a:p>
          <a:p>
            <a:endParaRPr lang="el-GR" sz="18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>
                <a:cs typeface="Calibri" pitchFamily="34" charset="0"/>
              </a:rPr>
              <a:t>    </a:t>
            </a:r>
            <a:r>
              <a:rPr lang="en-US" sz="2000" b="1" dirty="0" smtClean="0">
                <a:cs typeface="Calibri" pitchFamily="34" charset="0"/>
              </a:rPr>
              <a:t> </a:t>
            </a:r>
            <a:endParaRPr lang="el-GR" sz="2000" b="1" dirty="0">
              <a:cs typeface="Calibri" pitchFamily="34" charset="0"/>
            </a:endParaRPr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395536" y="4024401"/>
            <a:ext cx="3816678" cy="252027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</a:pPr>
            <a:r>
              <a:rPr lang="el-GR" sz="2200" b="1" dirty="0" smtClean="0"/>
              <a:t>Τύποι συνδέσμων: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200" dirty="0" smtClean="0"/>
              <a:t>σταθεροί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200" dirty="0" smtClean="0"/>
              <a:t>μερικής κίνησης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200" dirty="0" smtClean="0"/>
              <a:t>αρθρικοί</a:t>
            </a:r>
          </a:p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  <a:p>
            <a:pPr marL="0" indent="0" algn="just">
              <a:buFont typeface="Wingdings"/>
              <a:buNone/>
            </a:pPr>
            <a:endParaRPr lang="el-GR" sz="2200" dirty="0" smtClean="0"/>
          </a:p>
          <a:p>
            <a:pPr algn="just"/>
            <a:endParaRPr lang="el-GR" sz="2200" dirty="0" smtClean="0"/>
          </a:p>
          <a:p>
            <a:pPr marL="0" indent="0">
              <a:buFont typeface="Wingdings"/>
              <a:buNone/>
            </a:pPr>
            <a:endParaRPr lang="el-GR" sz="2200" dirty="0" smtClean="0"/>
          </a:p>
          <a:p>
            <a:endParaRPr lang="el-GR" sz="22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Font typeface="Wingdings"/>
              <a:buNone/>
            </a:pPr>
            <a:r>
              <a:rPr lang="el-GR" sz="2200" b="1" dirty="0" smtClean="0">
                <a:cs typeface="Calibri" pitchFamily="34" charset="0"/>
              </a:rPr>
              <a:t>    </a:t>
            </a:r>
            <a:r>
              <a:rPr lang="en-US" sz="2200" b="1" dirty="0" smtClean="0">
                <a:cs typeface="Calibri" pitchFamily="34" charset="0"/>
              </a:rPr>
              <a:t> </a:t>
            </a:r>
            <a:endParaRPr lang="el-GR" sz="2200" b="1" dirty="0">
              <a:cs typeface="Calibri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9479" r="4477"/>
          <a:stretch/>
        </p:blipFill>
        <p:spPr bwMode="auto">
          <a:xfrm>
            <a:off x="4212214" y="3854550"/>
            <a:ext cx="3528392" cy="260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020272" y="6237313"/>
            <a:ext cx="1944216" cy="3969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000" b="1" i="1" dirty="0" smtClean="0">
                <a:latin typeface="Calibri" pitchFamily="34" charset="0"/>
              </a:rPr>
              <a:t>Σχήμα  10: Αναπαράσταση αρθρικού συνδέσμου</a:t>
            </a:r>
          </a:p>
        </p:txBody>
      </p:sp>
    </p:spTree>
    <p:extLst>
      <p:ext uri="{BB962C8B-B14F-4D97-AF65-F5344CB8AC3E}">
        <p14:creationId xmlns:p14="http://schemas.microsoft.com/office/powerpoint/2010/main" val="8652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08520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Μηχανική </a:t>
            </a:r>
            <a:r>
              <a:rPr lang="el-GR" sz="4000" b="1" dirty="0">
                <a:solidFill>
                  <a:srgbClr val="002060"/>
                </a:solidFill>
              </a:rPr>
              <a:t>αρθρώσεων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31" y="1722822"/>
            <a:ext cx="3934341" cy="446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351166" y="6394326"/>
            <a:ext cx="5884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</a:rPr>
              <a:t>http://bioserv.fiu.edu/~walterm/human_online/muscle_skeletal/muscskel_lecture.htm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79512" y="2001029"/>
            <a:ext cx="45365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SzPct val="100000"/>
            </a:pPr>
            <a:r>
              <a:rPr lang="el-GR" b="1" dirty="0" smtClean="0"/>
              <a:t>Σταθεροί </a:t>
            </a:r>
            <a:r>
              <a:rPr lang="el-GR" b="1" dirty="0" smtClean="0"/>
              <a:t>σύνδεσμοι: </a:t>
            </a:r>
            <a:endParaRPr lang="el-GR" b="1" dirty="0" smtClean="0"/>
          </a:p>
          <a:p>
            <a:pPr algn="just">
              <a:buClr>
                <a:srgbClr val="002060"/>
              </a:buClr>
              <a:buSzPct val="100000"/>
            </a:pPr>
            <a:r>
              <a:rPr lang="el-GR" dirty="0" smtClean="0"/>
              <a:t>αυτοί </a:t>
            </a:r>
            <a:r>
              <a:rPr lang="el-GR" dirty="0"/>
              <a:t>που συνδέουν τα οστά του </a:t>
            </a:r>
            <a:r>
              <a:rPr lang="el-GR" dirty="0" smtClean="0"/>
              <a:t>κρανίου. </a:t>
            </a:r>
            <a:r>
              <a:rPr lang="el-GR" dirty="0"/>
              <a:t>Έ</a:t>
            </a:r>
            <a:r>
              <a:rPr lang="el-GR" dirty="0" smtClean="0"/>
              <a:t>χουν </a:t>
            </a:r>
            <a:r>
              <a:rPr lang="el-GR" dirty="0"/>
              <a:t>ακμές που </a:t>
            </a:r>
            <a:r>
              <a:rPr lang="el-GR" dirty="0"/>
              <a:t>αλληλοσυνδέονται σφιχτά.</a:t>
            </a:r>
            <a:endParaRPr lang="el-GR" dirty="0" smtClean="0"/>
          </a:p>
          <a:p>
            <a:pPr marL="285750" indent="-285750" algn="just">
              <a:buClr>
                <a:srgbClr val="474F6D"/>
              </a:buClr>
              <a:buSzPct val="70000"/>
              <a:buFont typeface="Wingdings" panose="05000000000000000000" pitchFamily="2" charset="2"/>
              <a:buChar char="q"/>
            </a:pPr>
            <a:endParaRPr lang="el-GR" dirty="0" smtClean="0"/>
          </a:p>
          <a:p>
            <a:pPr algn="just">
              <a:buClr>
                <a:srgbClr val="002060"/>
              </a:buClr>
            </a:pPr>
            <a:r>
              <a:rPr lang="el-GR" b="1" dirty="0" smtClean="0"/>
              <a:t>Μερικώς κινητοί σύνδεσμοι</a:t>
            </a:r>
            <a:r>
              <a:rPr lang="el-GR" dirty="0" smtClean="0"/>
              <a:t>: </a:t>
            </a:r>
            <a:endParaRPr lang="el-GR" dirty="0" smtClean="0"/>
          </a:p>
          <a:p>
            <a:pPr algn="just">
              <a:buClr>
                <a:srgbClr val="002060"/>
              </a:buClr>
            </a:pPr>
            <a:r>
              <a:rPr lang="el-GR" dirty="0" smtClean="0"/>
              <a:t>επιτρέπουν </a:t>
            </a:r>
            <a:r>
              <a:rPr lang="el-GR" dirty="0"/>
              <a:t>κάποιο βαθμό </a:t>
            </a:r>
            <a:r>
              <a:rPr lang="el-GR" dirty="0" smtClean="0"/>
              <a:t>ευελιξίας. Συνήθως </a:t>
            </a:r>
            <a:r>
              <a:rPr lang="el-GR" dirty="0"/>
              <a:t>έχουν χόνδρο μεταξύ των </a:t>
            </a:r>
            <a:r>
              <a:rPr lang="el-GR" dirty="0" smtClean="0"/>
              <a:t>οστών (π.χ. σπόνδυλοι</a:t>
            </a:r>
            <a:r>
              <a:rPr lang="el-GR" dirty="0" smtClean="0"/>
              <a:t>).</a:t>
            </a:r>
            <a:endParaRPr lang="el-GR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l-GR" dirty="0"/>
          </a:p>
          <a:p>
            <a:pPr algn="just">
              <a:buClr>
                <a:srgbClr val="002060"/>
              </a:buClr>
            </a:pPr>
            <a:r>
              <a:rPr lang="el-GR" b="1" dirty="0" smtClean="0"/>
              <a:t>Αρθρικοί σύνδεσμοι:</a:t>
            </a:r>
            <a:r>
              <a:rPr lang="el-GR" dirty="0" smtClean="0"/>
              <a:t> </a:t>
            </a:r>
          </a:p>
          <a:p>
            <a:pPr algn="just">
              <a:buClr>
                <a:srgbClr val="002060"/>
              </a:buClr>
            </a:pPr>
            <a:r>
              <a:rPr lang="el-GR" dirty="0" smtClean="0"/>
              <a:t>επιτρέπουν </a:t>
            </a:r>
            <a:r>
              <a:rPr lang="el-GR" dirty="0" smtClean="0"/>
              <a:t>το μεγαλύτερο βαθμό </a:t>
            </a:r>
            <a:r>
              <a:rPr lang="el-GR" dirty="0" smtClean="0"/>
              <a:t>ευελιξίας. Τα </a:t>
            </a:r>
            <a:r>
              <a:rPr lang="el-GR" dirty="0"/>
              <a:t>άκρα των οστών καλύπτονται με </a:t>
            </a:r>
            <a:r>
              <a:rPr lang="el-GR" dirty="0" smtClean="0"/>
              <a:t>ένα συνδετικό </a:t>
            </a:r>
            <a:r>
              <a:rPr lang="el-GR" dirty="0" smtClean="0"/>
              <a:t>ιστό γεμάτο </a:t>
            </a:r>
            <a:r>
              <a:rPr lang="el-GR" dirty="0"/>
              <a:t>με αρθρικό </a:t>
            </a:r>
            <a:r>
              <a:rPr lang="el-GR" dirty="0" smtClean="0"/>
              <a:t>υγρό (</a:t>
            </a:r>
            <a:r>
              <a:rPr lang="el-GR" dirty="0" smtClean="0"/>
              <a:t>π.χ. ισχίο).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92280" y="6396908"/>
            <a:ext cx="1728192" cy="28235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000" b="1" i="1" dirty="0" smtClean="0">
                <a:latin typeface="Calibri" pitchFamily="34" charset="0"/>
              </a:rPr>
              <a:t>Σχήμα  11: Τύποι συνδέσμων</a:t>
            </a:r>
          </a:p>
        </p:txBody>
      </p:sp>
    </p:spTree>
    <p:extLst>
      <p:ext uri="{BB962C8B-B14F-4D97-AF65-F5344CB8AC3E}">
        <p14:creationId xmlns:p14="http://schemas.microsoft.com/office/powerpoint/2010/main" val="6799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323527" y="1772814"/>
            <a:ext cx="8424937" cy="504056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l-GR" sz="2200" dirty="0" smtClean="0"/>
              <a:t>Διάφοροι </a:t>
            </a:r>
            <a:r>
              <a:rPr lang="el-GR" sz="2200" b="1" dirty="0" smtClean="0"/>
              <a:t>βαθμοί απλοποίησης </a:t>
            </a:r>
            <a:r>
              <a:rPr lang="el-GR" sz="2200" dirty="0" smtClean="0"/>
              <a:t>έχουν χρησιμοποιηθεί για την </a:t>
            </a:r>
            <a:r>
              <a:rPr lang="el-GR" sz="2200" b="1" dirty="0" smtClean="0"/>
              <a:t>κινηματική μοντελοποίηση </a:t>
            </a:r>
            <a:r>
              <a:rPr lang="el-GR" sz="2200" dirty="0" smtClean="0"/>
              <a:t>των </a:t>
            </a:r>
            <a:r>
              <a:rPr lang="el-GR" sz="2200" dirty="0" smtClean="0"/>
              <a:t>αρθρώσεων.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200" dirty="0" smtClean="0"/>
              <a:t>Πειραματικές </a:t>
            </a:r>
            <a:r>
              <a:rPr lang="el-GR" sz="2200" dirty="0" smtClean="0"/>
              <a:t>μέθοδοι έχουν αναπτυχθεί για τον προσδιορισμό του </a:t>
            </a:r>
            <a:r>
              <a:rPr lang="el-GR" sz="2200" b="1" dirty="0" smtClean="0"/>
              <a:t>στιγμιαίου κέντρου περιστροφής </a:t>
            </a:r>
            <a:r>
              <a:rPr lang="el-GR" sz="2200" dirty="0" smtClean="0"/>
              <a:t>σε επίπεδη </a:t>
            </a:r>
            <a:r>
              <a:rPr lang="el-GR" sz="2200" dirty="0" smtClean="0"/>
              <a:t>κίνηση.</a:t>
            </a:r>
            <a:endParaRPr lang="el-GR" sz="2200" dirty="0" smtClean="0"/>
          </a:p>
          <a:p>
            <a:pPr lvl="1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 στιγμιαίο κέντρο περιστροφής ορίζεται ως το </a:t>
            </a:r>
            <a:r>
              <a:rPr lang="el-GR" sz="2000" b="1" dirty="0" smtClean="0"/>
              <a:t>σημείο μηδενικής </a:t>
            </a:r>
            <a:r>
              <a:rPr lang="el-GR" sz="2000" b="1" dirty="0" smtClean="0"/>
              <a:t>ταχύτητας</a:t>
            </a:r>
            <a:r>
              <a:rPr lang="el-GR" sz="2000" dirty="0" smtClean="0"/>
              <a:t>.</a:t>
            </a:r>
            <a:endParaRPr lang="el-GR" sz="2000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200" dirty="0"/>
              <a:t>Το </a:t>
            </a:r>
            <a:r>
              <a:rPr lang="el-GR" sz="2200" b="1" dirty="0"/>
              <a:t>κέντρο καμπυλότητας</a:t>
            </a:r>
            <a:r>
              <a:rPr lang="el-GR" sz="2200" dirty="0"/>
              <a:t> έχει επίσης χρησιμοποιηθεί για τον προσδιορισμό της ανατομίας των </a:t>
            </a:r>
            <a:r>
              <a:rPr lang="el-GR" sz="2200" dirty="0" smtClean="0"/>
              <a:t>αρθρώσεων.</a:t>
            </a:r>
            <a:endParaRPr lang="el-GR" sz="2200" dirty="0"/>
          </a:p>
          <a:p>
            <a:pPr lvl="1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Το </a:t>
            </a:r>
            <a:r>
              <a:rPr lang="el-GR" sz="2000" b="1" dirty="0"/>
              <a:t>κέντρο καμπυλότητας</a:t>
            </a:r>
            <a:r>
              <a:rPr lang="el-GR" sz="2000" dirty="0"/>
              <a:t> ορίζεται ως το </a:t>
            </a:r>
            <a:r>
              <a:rPr lang="el-GR" sz="2000" b="1" dirty="0"/>
              <a:t>γεωμετρικό κέντρο </a:t>
            </a:r>
            <a:r>
              <a:rPr lang="el-GR" sz="2000" dirty="0" smtClean="0"/>
              <a:t>των συντεταγμένων </a:t>
            </a:r>
            <a:r>
              <a:rPr lang="el-GR" sz="2000" dirty="0"/>
              <a:t>της αρθρικής </a:t>
            </a:r>
            <a:r>
              <a:rPr lang="el-GR" sz="2000" dirty="0" smtClean="0"/>
              <a:t>επιφάνειας.</a:t>
            </a:r>
            <a:endParaRPr lang="el-GR" sz="2000" b="1" dirty="0"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08520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Μηχανική </a:t>
            </a:r>
            <a:r>
              <a:rPr lang="el-GR" sz="4000" b="1" dirty="0">
                <a:solidFill>
                  <a:srgbClr val="002060"/>
                </a:solidFill>
              </a:rPr>
              <a:t>αρθρώσεων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169677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Τύποι </a:t>
            </a:r>
            <a:r>
              <a:rPr lang="el-GR" sz="4000" b="1" dirty="0">
                <a:solidFill>
                  <a:srgbClr val="002060"/>
                </a:solidFill>
              </a:rPr>
              <a:t>κίνησης </a:t>
            </a:r>
            <a:r>
              <a:rPr lang="el-GR" sz="4000" b="1" dirty="0" smtClean="0">
                <a:solidFill>
                  <a:srgbClr val="002060"/>
                </a:solidFill>
              </a:rPr>
              <a:t>επιφάνειας αρθρώσεων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250" y="1556793"/>
            <a:ext cx="8892988" cy="5040559"/>
          </a:xfrm>
        </p:spPr>
        <p:txBody>
          <a:bodyPr>
            <a:noAutofit/>
          </a:bodyPr>
          <a:lstStyle/>
          <a:p>
            <a:pPr algn="just"/>
            <a:endParaRPr lang="el-GR" sz="1750" dirty="0">
              <a:latin typeface="Calibri" pitchFamily="34" charset="0"/>
            </a:endParaRPr>
          </a:p>
          <a:p>
            <a:pPr marL="0" indent="0" algn="just">
              <a:buNone/>
            </a:pPr>
            <a:endParaRPr lang="el-GR" sz="1750" dirty="0">
              <a:latin typeface="Calibri" pitchFamily="34" charset="0"/>
            </a:endParaRPr>
          </a:p>
          <a:p>
            <a:pPr algn="just"/>
            <a:endParaRPr lang="el-GR" sz="1900" dirty="0">
              <a:latin typeface="Calibri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92267"/>
            <a:ext cx="3744416" cy="234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15324" y="3991264"/>
            <a:ext cx="847683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Κίνηση ολίσθησης </a:t>
            </a:r>
            <a:r>
              <a:rPr lang="en-US" sz="2000" b="1" dirty="0" smtClean="0"/>
              <a:t>(sliding motion)</a:t>
            </a:r>
            <a:r>
              <a:rPr lang="el-GR" sz="2000" dirty="0" smtClean="0"/>
              <a:t>: </a:t>
            </a:r>
            <a:endParaRPr lang="el-GR" sz="2000" dirty="0" smtClean="0"/>
          </a:p>
          <a:p>
            <a:pPr algn="just">
              <a:spcAft>
                <a:spcPts val="600"/>
              </a:spcAft>
            </a:pPr>
            <a:r>
              <a:rPr lang="el-GR" sz="2000" dirty="0" smtClean="0"/>
              <a:t>ορίζεται </a:t>
            </a:r>
            <a:r>
              <a:rPr lang="el-GR" sz="2000" dirty="0"/>
              <a:t>ως η </a:t>
            </a:r>
            <a:r>
              <a:rPr lang="el-GR" sz="2000" dirty="0" smtClean="0"/>
              <a:t>μετατόπιση ενός κινούμενου σώματος </a:t>
            </a:r>
            <a:r>
              <a:rPr lang="el-GR" sz="2000" dirty="0"/>
              <a:t>ενάντια στην επιφάνεια ενός σταθερού </a:t>
            </a:r>
            <a:r>
              <a:rPr lang="el-GR" sz="2000" dirty="0" smtClean="0"/>
              <a:t>σώματος. </a:t>
            </a:r>
          </a:p>
          <a:p>
            <a:pPr marL="285750" indent="-285750" algn="just">
              <a:spcAft>
                <a:spcPts val="6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000" dirty="0" smtClean="0"/>
              <a:t>Το </a:t>
            </a:r>
            <a:r>
              <a:rPr lang="el-GR" sz="2000" dirty="0"/>
              <a:t>σημείο επαφής του κινούμενου </a:t>
            </a:r>
            <a:r>
              <a:rPr lang="el-GR" sz="2000" dirty="0" smtClean="0"/>
              <a:t>σώματος </a:t>
            </a:r>
            <a:r>
              <a:rPr lang="el-GR" sz="2000" dirty="0"/>
              <a:t>δεν </a:t>
            </a:r>
            <a:r>
              <a:rPr lang="el-GR" sz="2000" dirty="0" smtClean="0"/>
              <a:t>αλλάζει, ενώ </a:t>
            </a:r>
            <a:r>
              <a:rPr lang="el-GR" sz="2000" dirty="0"/>
              <a:t>το σημείο επαφής του σταθερού </a:t>
            </a:r>
            <a:r>
              <a:rPr lang="el-GR" sz="2000" dirty="0" smtClean="0"/>
              <a:t>σώματος </a:t>
            </a:r>
            <a:r>
              <a:rPr lang="el-GR" sz="2000" dirty="0" smtClean="0"/>
              <a:t>είναι συνεχώς μεταβαλλόμενο.</a:t>
            </a:r>
            <a:endParaRPr lang="el-GR" sz="2000" dirty="0" smtClean="0"/>
          </a:p>
          <a:p>
            <a:pPr marL="285750" indent="-285750" algn="just">
              <a:spcAft>
                <a:spcPts val="6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000" dirty="0" smtClean="0"/>
              <a:t>Εάν </a:t>
            </a:r>
            <a:r>
              <a:rPr lang="el-GR" sz="2000" dirty="0"/>
              <a:t>η επιφάνεια </a:t>
            </a:r>
            <a:r>
              <a:rPr lang="el-GR" sz="2000" dirty="0" smtClean="0"/>
              <a:t>του σταθερού τμήματος </a:t>
            </a:r>
            <a:r>
              <a:rPr lang="el-GR" sz="2000" dirty="0"/>
              <a:t>είναι </a:t>
            </a:r>
            <a:r>
              <a:rPr lang="el-GR" sz="2000" dirty="0" smtClean="0"/>
              <a:t>επίπεδη, </a:t>
            </a:r>
            <a:r>
              <a:rPr lang="el-GR" sz="2000" dirty="0"/>
              <a:t>το στιγμιαίο </a:t>
            </a:r>
            <a:r>
              <a:rPr lang="el-GR" sz="2000" dirty="0" smtClean="0"/>
              <a:t>κέντρο περιστροφής </a:t>
            </a:r>
            <a:r>
              <a:rPr lang="el-GR" sz="2000" dirty="0"/>
              <a:t>βρίσκεται στο </a:t>
            </a:r>
            <a:r>
              <a:rPr lang="el-GR" sz="2000" dirty="0" smtClean="0"/>
              <a:t>άπειρο, αλλιώς βρίσκεται </a:t>
            </a:r>
            <a:r>
              <a:rPr lang="el-GR" sz="2000" dirty="0" smtClean="0"/>
              <a:t>στο </a:t>
            </a:r>
            <a:r>
              <a:rPr lang="el-GR" sz="2000" dirty="0"/>
              <a:t>κέντρο της καμπυλότητας της σταθερής </a:t>
            </a:r>
            <a:r>
              <a:rPr lang="el-GR" sz="2000" dirty="0" smtClean="0"/>
              <a:t>επιφάνειας.</a:t>
            </a:r>
            <a:endParaRPr lang="el-GR" sz="2000" dirty="0"/>
          </a:p>
        </p:txBody>
      </p:sp>
      <p:sp>
        <p:nvSpPr>
          <p:cNvPr id="3" name="Ορθογώνιο 2"/>
          <p:cNvSpPr/>
          <p:nvPr/>
        </p:nvSpPr>
        <p:spPr>
          <a:xfrm>
            <a:off x="2699792" y="1823168"/>
            <a:ext cx="1315053" cy="1911862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1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250" y="1556793"/>
            <a:ext cx="8892988" cy="5040559"/>
          </a:xfrm>
        </p:spPr>
        <p:txBody>
          <a:bodyPr>
            <a:noAutofit/>
          </a:bodyPr>
          <a:lstStyle/>
          <a:p>
            <a:pPr algn="just"/>
            <a:endParaRPr lang="el-GR" sz="1750" dirty="0">
              <a:latin typeface="Calibri" pitchFamily="34" charset="0"/>
            </a:endParaRPr>
          </a:p>
          <a:p>
            <a:pPr marL="0" indent="0" algn="just">
              <a:buNone/>
            </a:pPr>
            <a:endParaRPr lang="el-GR" sz="1750" dirty="0">
              <a:latin typeface="Calibri" pitchFamily="34" charset="0"/>
            </a:endParaRPr>
          </a:p>
          <a:p>
            <a:pPr algn="just"/>
            <a:endParaRPr lang="el-GR" sz="1900" dirty="0">
              <a:latin typeface="Calibri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63802"/>
            <a:ext cx="4212963" cy="23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732240" y="3436035"/>
            <a:ext cx="1728192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000" b="1" i="1" dirty="0" smtClean="0">
                <a:latin typeface="Calibri" pitchFamily="34" charset="0"/>
              </a:rPr>
              <a:t>Σχήμα  12: Φθορά στον χόνδρο λόγω όλίσθησης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169677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Τύποι </a:t>
            </a:r>
            <a:r>
              <a:rPr lang="el-GR" sz="4000" b="1" dirty="0">
                <a:solidFill>
                  <a:srgbClr val="002060"/>
                </a:solidFill>
              </a:rPr>
              <a:t>κίνησης </a:t>
            </a:r>
            <a:r>
              <a:rPr lang="el-GR" sz="4000" b="1" dirty="0" smtClean="0">
                <a:solidFill>
                  <a:srgbClr val="002060"/>
                </a:solidFill>
              </a:rPr>
              <a:t>επιφάνειας αρθρώσεων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3" name="Ορθογώνιο 1"/>
          <p:cNvSpPr/>
          <p:nvPr/>
        </p:nvSpPr>
        <p:spPr>
          <a:xfrm>
            <a:off x="315324" y="3991264"/>
            <a:ext cx="847683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Κίνηση ολίσθησης </a:t>
            </a:r>
            <a:r>
              <a:rPr lang="en-US" sz="2000" b="1" dirty="0" smtClean="0"/>
              <a:t>(sliding motion)</a:t>
            </a:r>
            <a:r>
              <a:rPr lang="el-GR" sz="2000" dirty="0" smtClean="0"/>
              <a:t>: </a:t>
            </a:r>
            <a:endParaRPr lang="el-GR" sz="2000" dirty="0" smtClean="0"/>
          </a:p>
          <a:p>
            <a:pPr algn="just">
              <a:spcAft>
                <a:spcPts val="600"/>
              </a:spcAft>
            </a:pPr>
            <a:r>
              <a:rPr lang="el-GR" sz="2000" dirty="0" smtClean="0"/>
              <a:t>ορίζεται </a:t>
            </a:r>
            <a:r>
              <a:rPr lang="el-GR" sz="2000" dirty="0"/>
              <a:t>ως η </a:t>
            </a:r>
            <a:r>
              <a:rPr lang="el-GR" sz="2000" dirty="0" smtClean="0"/>
              <a:t>μετατόπιση ενός κινούμενου σώματος </a:t>
            </a:r>
            <a:r>
              <a:rPr lang="el-GR" sz="2000" dirty="0"/>
              <a:t>ενάντια στην επιφάνεια ενός σταθερού </a:t>
            </a:r>
            <a:r>
              <a:rPr lang="el-GR" sz="2000" dirty="0" smtClean="0"/>
              <a:t>σώματος. </a:t>
            </a:r>
          </a:p>
          <a:p>
            <a:pPr marL="285750" indent="-285750" algn="just">
              <a:spcAft>
                <a:spcPts val="6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000" dirty="0" smtClean="0"/>
              <a:t>Το </a:t>
            </a:r>
            <a:r>
              <a:rPr lang="el-GR" sz="2000" dirty="0"/>
              <a:t>σημείο επαφής του κινούμενου </a:t>
            </a:r>
            <a:r>
              <a:rPr lang="el-GR" sz="2000" dirty="0" smtClean="0"/>
              <a:t>σώματος </a:t>
            </a:r>
            <a:r>
              <a:rPr lang="el-GR" sz="2000" dirty="0"/>
              <a:t>δεν </a:t>
            </a:r>
            <a:r>
              <a:rPr lang="el-GR" sz="2000" dirty="0" smtClean="0"/>
              <a:t>αλλάζει, ενώ </a:t>
            </a:r>
            <a:r>
              <a:rPr lang="el-GR" sz="2000" dirty="0"/>
              <a:t>το σημείο επαφής του σταθερού </a:t>
            </a:r>
            <a:r>
              <a:rPr lang="el-GR" sz="2000" dirty="0" smtClean="0"/>
              <a:t>σώματος </a:t>
            </a:r>
            <a:r>
              <a:rPr lang="el-GR" sz="2000" dirty="0" smtClean="0"/>
              <a:t>είναι συνεχώς μεταβαλλόμενο.</a:t>
            </a:r>
            <a:endParaRPr lang="el-GR" sz="2000" dirty="0" smtClean="0"/>
          </a:p>
          <a:p>
            <a:pPr marL="285750" indent="-285750" algn="just">
              <a:spcAft>
                <a:spcPts val="6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000" dirty="0" smtClean="0"/>
              <a:t>Εάν </a:t>
            </a:r>
            <a:r>
              <a:rPr lang="el-GR" sz="2000" dirty="0"/>
              <a:t>η επιφάνεια </a:t>
            </a:r>
            <a:r>
              <a:rPr lang="el-GR" sz="2000" dirty="0" smtClean="0"/>
              <a:t>του σταθερού τμήματος </a:t>
            </a:r>
            <a:r>
              <a:rPr lang="el-GR" sz="2000" dirty="0"/>
              <a:t>είναι </a:t>
            </a:r>
            <a:r>
              <a:rPr lang="el-GR" sz="2000" dirty="0" smtClean="0"/>
              <a:t>επίπεδη, </a:t>
            </a:r>
            <a:r>
              <a:rPr lang="el-GR" sz="2000" dirty="0"/>
              <a:t>το στιγμιαίο </a:t>
            </a:r>
            <a:r>
              <a:rPr lang="el-GR" sz="2000" dirty="0" smtClean="0"/>
              <a:t>κέντρο περιστροφής </a:t>
            </a:r>
            <a:r>
              <a:rPr lang="el-GR" sz="2000" dirty="0"/>
              <a:t>βρίσκεται στο </a:t>
            </a:r>
            <a:r>
              <a:rPr lang="el-GR" sz="2000" dirty="0" smtClean="0"/>
              <a:t>άπειρο, αλλιώς βρίσκεται </a:t>
            </a:r>
            <a:r>
              <a:rPr lang="el-GR" sz="2000" dirty="0" smtClean="0"/>
              <a:t>στο </a:t>
            </a:r>
            <a:r>
              <a:rPr lang="el-GR" sz="2000" dirty="0"/>
              <a:t>κέντρο της καμπυλότητας της σταθερής </a:t>
            </a:r>
            <a:r>
              <a:rPr lang="el-GR" sz="2000" dirty="0" smtClean="0"/>
              <a:t>επιφάνειας.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758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4149080"/>
            <a:ext cx="83417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Περιστρεφόμενη κίνηση</a:t>
            </a:r>
            <a:r>
              <a:rPr lang="en-US" sz="2000" b="1" dirty="0" smtClean="0"/>
              <a:t> (spinning</a:t>
            </a:r>
            <a:r>
              <a:rPr lang="el-GR" sz="2000" b="1" dirty="0" smtClean="0"/>
              <a:t> </a:t>
            </a:r>
            <a:r>
              <a:rPr lang="en-US" sz="2000" b="1" dirty="0" smtClean="0"/>
              <a:t>motion)</a:t>
            </a:r>
            <a:r>
              <a:rPr lang="el-GR" sz="2000" dirty="0" smtClean="0"/>
              <a:t>: </a:t>
            </a:r>
            <a:endParaRPr lang="el-GR" sz="2000" dirty="0" smtClean="0"/>
          </a:p>
          <a:p>
            <a:pPr algn="just">
              <a:spcAft>
                <a:spcPts val="1200"/>
              </a:spcAft>
            </a:pPr>
            <a:r>
              <a:rPr lang="el-GR" sz="2000" dirty="0" smtClean="0"/>
              <a:t>είναι </a:t>
            </a:r>
            <a:r>
              <a:rPr lang="el-GR" sz="2000" dirty="0"/>
              <a:t>ακριβώς το αντίθετο της </a:t>
            </a:r>
            <a:r>
              <a:rPr lang="el-GR" sz="2000" dirty="0" smtClean="0"/>
              <a:t>ολίσθησης κίνησης. </a:t>
            </a:r>
            <a:r>
              <a:rPr lang="en-US" sz="2000" dirty="0" smtClean="0"/>
              <a:t>T</a:t>
            </a:r>
            <a:r>
              <a:rPr lang="el-GR" sz="2000" dirty="0" smtClean="0"/>
              <a:t>ο </a:t>
            </a:r>
            <a:r>
              <a:rPr lang="el-GR" sz="2000" dirty="0"/>
              <a:t>κινούμενο </a:t>
            </a:r>
            <a:r>
              <a:rPr lang="el-GR" sz="2000" dirty="0" smtClean="0"/>
              <a:t>σώμα περιστρέφεται, </a:t>
            </a:r>
            <a:r>
              <a:rPr lang="el-GR" sz="2000" dirty="0"/>
              <a:t>και τα σημεία επαφής </a:t>
            </a:r>
            <a:r>
              <a:rPr lang="el-GR" sz="2000" dirty="0" smtClean="0"/>
              <a:t>της σταθερής επιφάνειας δεν αλλάζουν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 marL="285750" indent="-285750" algn="just">
              <a:spcAft>
                <a:spcPts val="12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000" dirty="0" smtClean="0"/>
              <a:t>Το </a:t>
            </a:r>
            <a:r>
              <a:rPr lang="el-GR" sz="2000" dirty="0"/>
              <a:t>στιγμιαίο κέντρο περιστροφής βρίσκεται στο κέντρο καμπυλότητας του </a:t>
            </a:r>
            <a:r>
              <a:rPr lang="el-GR" sz="2000" dirty="0" smtClean="0"/>
              <a:t>περιστρεφόμενου σώματος που </a:t>
            </a:r>
            <a:r>
              <a:rPr lang="el-GR" sz="2000" dirty="0"/>
              <a:t>βρίσκεται σε </a:t>
            </a:r>
            <a:r>
              <a:rPr lang="el-GR" sz="2000" dirty="0" smtClean="0"/>
              <a:t>περιστροφή.</a:t>
            </a:r>
            <a:endParaRPr lang="el-GR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69677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Τύποι </a:t>
            </a:r>
            <a:r>
              <a:rPr lang="el-GR" sz="4000" b="1" dirty="0">
                <a:solidFill>
                  <a:srgbClr val="002060"/>
                </a:solidFill>
              </a:rPr>
              <a:t>κίνησης </a:t>
            </a:r>
            <a:r>
              <a:rPr lang="el-GR" sz="4000" b="1" dirty="0" smtClean="0">
                <a:solidFill>
                  <a:srgbClr val="002060"/>
                </a:solidFill>
              </a:rPr>
              <a:t>επιφάνειας αρθρώσεων</a:t>
            </a:r>
            <a:endParaRPr lang="el-GR" sz="4000" b="1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92267"/>
            <a:ext cx="3744416" cy="234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Ορθογώνιο 2"/>
          <p:cNvSpPr/>
          <p:nvPr/>
        </p:nvSpPr>
        <p:spPr>
          <a:xfrm>
            <a:off x="4067944" y="1823168"/>
            <a:ext cx="1008112" cy="1821856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0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250" y="1556793"/>
            <a:ext cx="8892988" cy="5040559"/>
          </a:xfrm>
        </p:spPr>
        <p:txBody>
          <a:bodyPr>
            <a:noAutofit/>
          </a:bodyPr>
          <a:lstStyle/>
          <a:p>
            <a:pPr algn="just"/>
            <a:endParaRPr lang="el-GR" sz="1750" dirty="0">
              <a:latin typeface="Calibri" pitchFamily="34" charset="0"/>
            </a:endParaRPr>
          </a:p>
          <a:p>
            <a:pPr marL="0" indent="0" algn="just">
              <a:buNone/>
            </a:pPr>
            <a:endParaRPr lang="el-GR" sz="1750" dirty="0">
              <a:latin typeface="Calibri" pitchFamily="34" charset="0"/>
            </a:endParaRPr>
          </a:p>
          <a:p>
            <a:pPr algn="just"/>
            <a:endParaRPr lang="el-GR" sz="1900" dirty="0">
              <a:latin typeface="Calibri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23528" y="4293096"/>
            <a:ext cx="84249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Κυλιόμενη  κίνηση (</a:t>
            </a:r>
            <a:r>
              <a:rPr lang="en-US" sz="2000" b="1" dirty="0" smtClean="0"/>
              <a:t>rolling motion):</a:t>
            </a:r>
            <a:r>
              <a:rPr lang="el-GR" sz="2000" b="1" dirty="0" smtClean="0"/>
              <a:t> </a:t>
            </a:r>
            <a:endParaRPr lang="el-GR" sz="2000" b="1" dirty="0" smtClean="0"/>
          </a:p>
          <a:p>
            <a:pPr algn="just">
              <a:spcAft>
                <a:spcPts val="600"/>
              </a:spcAft>
            </a:pPr>
            <a:r>
              <a:rPr lang="el-GR" sz="2000" dirty="0" smtClean="0"/>
              <a:t>μεταξύ </a:t>
            </a:r>
            <a:r>
              <a:rPr lang="el-GR" sz="2000" dirty="0"/>
              <a:t>κινούμενων και σταθερών </a:t>
            </a:r>
            <a:r>
              <a:rPr lang="el-GR" sz="2000" dirty="0" smtClean="0"/>
              <a:t>σωμάτων, </a:t>
            </a:r>
            <a:r>
              <a:rPr lang="el-GR" sz="2000" dirty="0"/>
              <a:t>όπου </a:t>
            </a:r>
            <a:r>
              <a:rPr lang="el-GR" sz="2000" dirty="0" smtClean="0"/>
              <a:t>τα</a:t>
            </a:r>
            <a:r>
              <a:rPr lang="en-US" sz="2000" dirty="0" smtClean="0"/>
              <a:t> </a:t>
            </a:r>
            <a:r>
              <a:rPr lang="el-GR" sz="2000" dirty="0" smtClean="0"/>
              <a:t>σημεία </a:t>
            </a:r>
            <a:r>
              <a:rPr lang="el-GR" sz="2000" dirty="0"/>
              <a:t>επαφής σε κάθε επιφάνεια αλλάζουν συνεχώς και τα μήκη </a:t>
            </a:r>
            <a:r>
              <a:rPr lang="el-GR" sz="2000" dirty="0" smtClean="0"/>
              <a:t>του τόξου </a:t>
            </a:r>
            <a:r>
              <a:rPr lang="el-GR" sz="2000" dirty="0"/>
              <a:t>επαφής είναι </a:t>
            </a:r>
            <a:r>
              <a:rPr lang="el-GR" sz="2000" dirty="0" smtClean="0"/>
              <a:t>ίσα </a:t>
            </a:r>
            <a:r>
              <a:rPr lang="el-GR" sz="2000" dirty="0"/>
              <a:t>σε </a:t>
            </a:r>
            <a:r>
              <a:rPr lang="el-GR" sz="2000" dirty="0" smtClean="0"/>
              <a:t>κάθε</a:t>
            </a:r>
            <a:r>
              <a:rPr lang="el-GR" sz="2000" dirty="0"/>
              <a:t> </a:t>
            </a:r>
            <a:r>
              <a:rPr lang="el-GR" sz="2000" dirty="0" smtClean="0"/>
              <a:t>σώμα.</a:t>
            </a:r>
            <a:endParaRPr lang="en-US" sz="2000" dirty="0" smtClean="0"/>
          </a:p>
          <a:p>
            <a:pPr marL="285750" indent="-285750" algn="just">
              <a:spcAft>
                <a:spcPts val="6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000" dirty="0" smtClean="0"/>
              <a:t>Το </a:t>
            </a:r>
            <a:r>
              <a:rPr lang="el-GR" sz="2000" dirty="0"/>
              <a:t>στιγμιαίο κέντρο της </a:t>
            </a:r>
            <a:r>
              <a:rPr lang="el-GR" sz="2000" dirty="0" smtClean="0"/>
              <a:t>κυκλικής κίνησης </a:t>
            </a:r>
            <a:r>
              <a:rPr lang="el-GR" sz="2000" dirty="0"/>
              <a:t>βρίσκεται στο σημείο </a:t>
            </a:r>
            <a:r>
              <a:rPr lang="el-GR" sz="2000" dirty="0" smtClean="0"/>
              <a:t>επαφής.</a:t>
            </a:r>
            <a:endParaRPr lang="el-GR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69677" y="397669"/>
            <a:ext cx="9324528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Τύποι </a:t>
            </a:r>
            <a:r>
              <a:rPr lang="el-GR" sz="4000" b="1" dirty="0">
                <a:solidFill>
                  <a:srgbClr val="002060"/>
                </a:solidFill>
              </a:rPr>
              <a:t>κίνησης </a:t>
            </a:r>
            <a:r>
              <a:rPr lang="el-GR" sz="4000" b="1" dirty="0" smtClean="0">
                <a:solidFill>
                  <a:srgbClr val="002060"/>
                </a:solidFill>
              </a:rPr>
              <a:t>επιφάνειας αρθρώσεων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92267"/>
            <a:ext cx="3744416" cy="234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Ορθογώνιο 2"/>
          <p:cNvSpPr/>
          <p:nvPr/>
        </p:nvSpPr>
        <p:spPr>
          <a:xfrm>
            <a:off x="5076056" y="1823168"/>
            <a:ext cx="1099029" cy="1893864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7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Μηχανική </a:t>
            </a:r>
            <a:r>
              <a:rPr lang="el-GR" sz="4000" b="1" dirty="0">
                <a:solidFill>
                  <a:srgbClr val="002060"/>
                </a:solidFill>
              </a:rPr>
              <a:t>των </a:t>
            </a:r>
            <a:r>
              <a:rPr lang="el-GR" sz="4000" b="1" dirty="0" err="1">
                <a:solidFill>
                  <a:srgbClr val="002060"/>
                </a:solidFill>
              </a:rPr>
              <a:t>μυοσκελετικών</a:t>
            </a:r>
            <a:r>
              <a:rPr lang="el-GR" sz="4000" b="1" dirty="0">
                <a:solidFill>
                  <a:srgbClr val="002060"/>
                </a:solidFill>
              </a:rPr>
              <a:t> μαλακών ιστών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250" y="1556793"/>
            <a:ext cx="8892988" cy="5040559"/>
          </a:xfrm>
        </p:spPr>
        <p:txBody>
          <a:bodyPr>
            <a:noAutofit/>
          </a:bodyPr>
          <a:lstStyle/>
          <a:p>
            <a:pPr algn="just"/>
            <a:endParaRPr lang="el-GR" sz="1750" dirty="0">
              <a:latin typeface="Calibri" pitchFamily="34" charset="0"/>
            </a:endParaRPr>
          </a:p>
          <a:p>
            <a:pPr marL="0" indent="0" algn="just">
              <a:buNone/>
            </a:pPr>
            <a:endParaRPr lang="el-GR" sz="1750" dirty="0">
              <a:latin typeface="Calibri" pitchFamily="34" charset="0"/>
            </a:endParaRPr>
          </a:p>
          <a:p>
            <a:pPr algn="just"/>
            <a:endParaRPr lang="el-GR" sz="1900" dirty="0">
              <a:latin typeface="Calibri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29432" y="1700808"/>
            <a:ext cx="849104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200" dirty="0" smtClean="0"/>
              <a:t>Οι </a:t>
            </a:r>
            <a:r>
              <a:rPr lang="el-GR" sz="2200" b="1" dirty="0"/>
              <a:t>σκελετικοί μύες </a:t>
            </a:r>
            <a:r>
              <a:rPr lang="el-GR" sz="2200" dirty="0" smtClean="0"/>
              <a:t>έχουν συνήθως </a:t>
            </a:r>
            <a:r>
              <a:rPr lang="el-GR" sz="2200" dirty="0" smtClean="0"/>
              <a:t>μεγάλο μήκος ανάλογα με την ταχύτητα που πρέπει να </a:t>
            </a:r>
            <a:r>
              <a:rPr lang="el-GR" sz="2200" dirty="0" err="1" smtClean="0"/>
              <a:t>παράξουν</a:t>
            </a:r>
            <a:r>
              <a:rPr lang="el-GR" sz="2200" dirty="0" smtClean="0"/>
              <a:t> την ισχύ τους.</a:t>
            </a:r>
            <a:endParaRPr lang="el-GR" sz="2200" dirty="0" smtClean="0"/>
          </a:p>
          <a:p>
            <a:pPr marL="285750" indent="-285750" algn="just">
              <a:spcAft>
                <a:spcPts val="18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200" dirty="0"/>
              <a:t>Ο</a:t>
            </a:r>
            <a:r>
              <a:rPr lang="el-GR" sz="2200" dirty="0" smtClean="0"/>
              <a:t>ι σκελετικοί μύες </a:t>
            </a:r>
            <a:r>
              <a:rPr lang="el-GR" sz="2200" dirty="0"/>
              <a:t>μεταδίδουν </a:t>
            </a:r>
            <a:r>
              <a:rPr lang="el-GR" sz="2200" dirty="0" smtClean="0"/>
              <a:t>δύναμη </a:t>
            </a:r>
            <a:r>
              <a:rPr lang="el-GR" sz="2200" dirty="0"/>
              <a:t>στα οστά </a:t>
            </a:r>
            <a:r>
              <a:rPr lang="el-GR" sz="2200" dirty="0" smtClean="0"/>
              <a:t>μέσω των </a:t>
            </a:r>
            <a:r>
              <a:rPr lang="el-GR" sz="2200" b="1" dirty="0" smtClean="0"/>
              <a:t>τενόντων</a:t>
            </a:r>
            <a:r>
              <a:rPr lang="el-GR" sz="2200" dirty="0" smtClean="0"/>
              <a:t>.</a:t>
            </a:r>
            <a:endParaRPr lang="el-GR" sz="2200" dirty="0" smtClean="0"/>
          </a:p>
          <a:p>
            <a:pPr marL="285750" indent="-285750" algn="just">
              <a:spcAft>
                <a:spcPts val="6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200" dirty="0" smtClean="0"/>
              <a:t>Πολυάριθμοι εξωγενείς και </a:t>
            </a:r>
            <a:r>
              <a:rPr lang="el-GR" sz="2200" dirty="0"/>
              <a:t>εγγενείς παράγοντες </a:t>
            </a:r>
            <a:r>
              <a:rPr lang="el-GR" sz="2200" dirty="0" smtClean="0"/>
              <a:t>καθορίζουν:</a:t>
            </a:r>
          </a:p>
          <a:p>
            <a:pPr marL="742950" lvl="1" indent="-285750" algn="just">
              <a:spcAft>
                <a:spcPts val="6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sz="2200" dirty="0" smtClean="0"/>
              <a:t>το </a:t>
            </a:r>
            <a:r>
              <a:rPr lang="el-GR" sz="2200" dirty="0"/>
              <a:t>μέγεθος της </a:t>
            </a:r>
            <a:r>
              <a:rPr lang="el-GR" sz="2200" b="1" dirty="0"/>
              <a:t>μυϊκής </a:t>
            </a:r>
            <a:r>
              <a:rPr lang="el-GR" sz="2200" b="1" dirty="0" smtClean="0"/>
              <a:t>δύναμης</a:t>
            </a:r>
            <a:r>
              <a:rPr lang="el-GR" sz="2200" dirty="0" smtClean="0"/>
              <a:t>.</a:t>
            </a:r>
            <a:endParaRPr lang="el-GR" sz="2200" dirty="0" smtClean="0"/>
          </a:p>
          <a:p>
            <a:pPr marL="742950" lvl="1" indent="-285750" algn="just">
              <a:spcAft>
                <a:spcPts val="6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sz="2200" dirty="0" smtClean="0"/>
              <a:t>τη μέγιστη </a:t>
            </a:r>
            <a:r>
              <a:rPr lang="el-GR" sz="2200" b="1" dirty="0"/>
              <a:t>μυϊκή </a:t>
            </a:r>
            <a:r>
              <a:rPr lang="el-GR" sz="2200" b="1" dirty="0" smtClean="0"/>
              <a:t>ταχύτητα </a:t>
            </a:r>
            <a:r>
              <a:rPr lang="el-GR" sz="2200" b="1" dirty="0" smtClean="0"/>
              <a:t>συστολής</a:t>
            </a:r>
            <a:r>
              <a:rPr lang="el-GR" sz="2200" dirty="0" smtClean="0"/>
              <a:t>.</a:t>
            </a:r>
            <a:endParaRPr lang="el-GR" sz="2200" dirty="0" smtClean="0"/>
          </a:p>
          <a:p>
            <a:pPr marL="742950" lvl="1" indent="-285750" algn="just">
              <a:spcAft>
                <a:spcPts val="24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sz="2200" dirty="0" smtClean="0"/>
              <a:t>την </a:t>
            </a:r>
            <a:r>
              <a:rPr lang="el-GR" sz="2200" b="1" dirty="0"/>
              <a:t>ευαισθησία της </a:t>
            </a:r>
            <a:r>
              <a:rPr lang="el-GR" sz="2200" b="1" dirty="0" smtClean="0"/>
              <a:t>δύναμης </a:t>
            </a:r>
            <a:r>
              <a:rPr lang="el-GR" sz="2200" dirty="0" smtClean="0"/>
              <a:t>ως προς </a:t>
            </a:r>
            <a:r>
              <a:rPr lang="el-GR" sz="2200" dirty="0"/>
              <a:t>το μήκος και </a:t>
            </a:r>
            <a:r>
              <a:rPr lang="el-GR" sz="2200" dirty="0" smtClean="0"/>
              <a:t>την </a:t>
            </a:r>
            <a:r>
              <a:rPr lang="el-GR" sz="2200" dirty="0" smtClean="0"/>
              <a:t>ταχύτητα.</a:t>
            </a:r>
            <a:endParaRPr lang="el-GR" sz="2200" dirty="0"/>
          </a:p>
          <a:p>
            <a:pPr marL="285750" indent="-285750" algn="just">
              <a:spcAft>
                <a:spcPts val="18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200" dirty="0" smtClean="0"/>
              <a:t> </a:t>
            </a:r>
            <a:r>
              <a:rPr lang="el-GR" sz="2200" dirty="0"/>
              <a:t>Οι πληροφορίες αυτές είναι απαραίτητες για την </a:t>
            </a:r>
            <a:r>
              <a:rPr lang="el-GR" sz="2200" dirty="0" smtClean="0"/>
              <a:t>δημιουργία ρεαλιστικών </a:t>
            </a:r>
            <a:r>
              <a:rPr lang="el-GR" sz="2200" dirty="0" err="1" smtClean="0"/>
              <a:t>μυοσκελετικών</a:t>
            </a:r>
            <a:r>
              <a:rPr lang="el-GR" sz="2200" dirty="0" smtClean="0"/>
              <a:t> </a:t>
            </a:r>
            <a:r>
              <a:rPr lang="el-GR" sz="2200" dirty="0" smtClean="0"/>
              <a:t>μοντέλων.</a:t>
            </a:r>
          </a:p>
        </p:txBody>
      </p:sp>
    </p:spTree>
    <p:extLst>
      <p:ext uri="{BB962C8B-B14F-4D97-AF65-F5344CB8AC3E}">
        <p14:creationId xmlns:p14="http://schemas.microsoft.com/office/powerpoint/2010/main" val="33949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Θεωρία Ελαστικότητας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496944" cy="44958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Ο </a:t>
            </a:r>
            <a:r>
              <a:rPr lang="el-GR" sz="2000" dirty="0" smtClean="0"/>
              <a:t>διαφορικός συμβολισμός θα υποδηλώνεται με ένα κόμμα ακολουθούμενο από έναν δείκτη</a:t>
            </a:r>
            <a:r>
              <a:rPr lang="el-GR" sz="2000" dirty="0" smtClean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Ένα σύνολο των κοινών διανυσματικών λειτουργιών μπορούν εύκολα να γραφτούν με συμβολισμούς δεικτών</a:t>
            </a:r>
            <a:r>
              <a:rPr lang="el-GR" sz="2000" dirty="0" smtClean="0"/>
              <a:t>:</a:t>
            </a: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880726"/>
              </p:ext>
            </p:extLst>
          </p:nvPr>
        </p:nvGraphicFramePr>
        <p:xfrm>
          <a:off x="2915816" y="2132856"/>
          <a:ext cx="224047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0" name="Equation" r:id="rId3" imgW="1536480" imgH="444240" progId="Equation.DSMT4">
                  <p:embed/>
                </p:oleObj>
              </mc:Choice>
              <mc:Fallback>
                <p:oleObj name="Equation" r:id="rId3" imgW="1536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2132856"/>
                        <a:ext cx="2240478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414894"/>
              </p:ext>
            </p:extLst>
          </p:nvPr>
        </p:nvGraphicFramePr>
        <p:xfrm>
          <a:off x="899592" y="3812503"/>
          <a:ext cx="1584176" cy="206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1" name="Equation" r:id="rId5" imgW="1130040" imgH="1473120" progId="Equation.DSMT4">
                  <p:embed/>
                </p:oleObj>
              </mc:Choice>
              <mc:Fallback>
                <p:oleObj name="Equation" r:id="rId5" imgW="113004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3812503"/>
                        <a:ext cx="1584176" cy="2064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626319"/>
              </p:ext>
            </p:extLst>
          </p:nvPr>
        </p:nvGraphicFramePr>
        <p:xfrm>
          <a:off x="5156294" y="5874585"/>
          <a:ext cx="2104478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92" name="Equation" r:id="rId7" imgW="1409400" imgH="241200" progId="Equation.DSMT4">
                  <p:embed/>
                </p:oleObj>
              </mc:Choice>
              <mc:Fallback>
                <p:oleObj name="Equation" r:id="rId7" imgW="1409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56294" y="5874585"/>
                        <a:ext cx="2104478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911584" y="508518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el-GR" dirty="0" smtClean="0"/>
              <a:t>Σημειώνεται </a:t>
            </a:r>
            <a:r>
              <a:rPr lang="el-GR" dirty="0"/>
              <a:t>ότι το σύμβολο αντιμετάθεσης και το δέλτα του </a:t>
            </a:r>
            <a:r>
              <a:rPr lang="en-US" dirty="0" err="1"/>
              <a:t>Kronecker</a:t>
            </a:r>
            <a:r>
              <a:rPr lang="en-US" dirty="0"/>
              <a:t> </a:t>
            </a:r>
            <a:r>
              <a:rPr lang="el-GR" dirty="0"/>
              <a:t>σχετίζονται </a:t>
            </a:r>
            <a:r>
              <a:rPr lang="el-GR" dirty="0" smtClean="0"/>
              <a:t>ως: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72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Μηχανική </a:t>
            </a:r>
            <a:r>
              <a:rPr lang="el-GR" sz="4000" b="1" dirty="0">
                <a:solidFill>
                  <a:srgbClr val="002060"/>
                </a:solidFill>
              </a:rPr>
              <a:t>των </a:t>
            </a:r>
            <a:r>
              <a:rPr lang="el-GR" sz="4000" b="1" dirty="0" err="1">
                <a:solidFill>
                  <a:srgbClr val="002060"/>
                </a:solidFill>
              </a:rPr>
              <a:t>μυοσκελετικών</a:t>
            </a:r>
            <a:r>
              <a:rPr lang="el-GR" sz="4000" b="1" dirty="0">
                <a:solidFill>
                  <a:srgbClr val="002060"/>
                </a:solidFill>
              </a:rPr>
              <a:t> μαλακών ιστών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250" y="1556793"/>
            <a:ext cx="8892988" cy="5040559"/>
          </a:xfrm>
        </p:spPr>
        <p:txBody>
          <a:bodyPr>
            <a:noAutofit/>
          </a:bodyPr>
          <a:lstStyle/>
          <a:p>
            <a:pPr algn="just"/>
            <a:endParaRPr lang="el-GR" sz="1750" dirty="0">
              <a:latin typeface="Calibri" pitchFamily="34" charset="0"/>
            </a:endParaRPr>
          </a:p>
          <a:p>
            <a:pPr marL="0" indent="0" algn="just">
              <a:buNone/>
            </a:pPr>
            <a:endParaRPr lang="el-GR" sz="1750" dirty="0">
              <a:latin typeface="Calibri" pitchFamily="34" charset="0"/>
            </a:endParaRPr>
          </a:p>
          <a:p>
            <a:pPr algn="just"/>
            <a:endParaRPr lang="el-GR" sz="1900" dirty="0">
              <a:latin typeface="Calibri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526720" y="6453916"/>
            <a:ext cx="83529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anose="020F0502020204030204" pitchFamily="34" charset="0"/>
                <a:hlinkClick r:id="rId3"/>
              </a:rPr>
              <a:t>http://www.merckmanuals.com/home/bone_joint_and_muscle_disorders/biology_of_the_musculoskeletal_system/muscles.html</a:t>
            </a:r>
            <a:endParaRPr lang="el-GR" sz="800" dirty="0">
              <a:latin typeface="Calibri" panose="020F0502020204030204" pitchFamily="34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556792"/>
            <a:ext cx="481207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516216" y="5909874"/>
            <a:ext cx="2160240" cy="2554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000" b="1" i="1" dirty="0" smtClean="0">
                <a:latin typeface="Calibri" pitchFamily="34" charset="0"/>
              </a:rPr>
              <a:t>Σχήμα  13: Μυοσκελετικό σύστημα</a:t>
            </a:r>
          </a:p>
        </p:txBody>
      </p:sp>
    </p:spTree>
    <p:extLst>
      <p:ext uri="{BB962C8B-B14F-4D97-AF65-F5344CB8AC3E}">
        <p14:creationId xmlns:p14="http://schemas.microsoft.com/office/powerpoint/2010/main" val="13006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Μηχανική </a:t>
            </a:r>
            <a:r>
              <a:rPr lang="el-GR" sz="4000" b="1" dirty="0">
                <a:solidFill>
                  <a:srgbClr val="002060"/>
                </a:solidFill>
              </a:rPr>
              <a:t>των </a:t>
            </a:r>
            <a:r>
              <a:rPr lang="el-GR" sz="4000" b="1" dirty="0" err="1">
                <a:solidFill>
                  <a:srgbClr val="002060"/>
                </a:solidFill>
              </a:rPr>
              <a:t>μυοσκελετικών</a:t>
            </a:r>
            <a:r>
              <a:rPr lang="el-GR" sz="4000" b="1" dirty="0">
                <a:solidFill>
                  <a:srgbClr val="002060"/>
                </a:solidFill>
              </a:rPr>
              <a:t> μαλακών ιστών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250" y="1556793"/>
            <a:ext cx="8892988" cy="5040559"/>
          </a:xfrm>
        </p:spPr>
        <p:txBody>
          <a:bodyPr>
            <a:noAutofit/>
          </a:bodyPr>
          <a:lstStyle/>
          <a:p>
            <a:pPr algn="just"/>
            <a:endParaRPr lang="el-GR" sz="1750" dirty="0">
              <a:latin typeface="Calibri" pitchFamily="34" charset="0"/>
            </a:endParaRPr>
          </a:p>
          <a:p>
            <a:pPr marL="0" indent="0" algn="just">
              <a:buNone/>
            </a:pPr>
            <a:endParaRPr lang="el-GR" sz="1750" dirty="0">
              <a:latin typeface="Calibri" pitchFamily="34" charset="0"/>
            </a:endParaRPr>
          </a:p>
          <a:p>
            <a:pPr algn="just"/>
            <a:endParaRPr lang="el-GR" sz="1900" dirty="0">
              <a:latin typeface="Calibri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556792"/>
            <a:ext cx="481207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556792"/>
            <a:ext cx="489654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516216" y="5909874"/>
            <a:ext cx="2160240" cy="2554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000" b="1" i="1" dirty="0" smtClean="0">
                <a:latin typeface="Calibri" pitchFamily="34" charset="0"/>
              </a:rPr>
              <a:t>Σχήμα  13: Μυοσκελετικό σύστημα</a:t>
            </a:r>
          </a:p>
        </p:txBody>
      </p:sp>
      <p:sp>
        <p:nvSpPr>
          <p:cNvPr id="8" name="Ορθογώνιο 1"/>
          <p:cNvSpPr/>
          <p:nvPr/>
        </p:nvSpPr>
        <p:spPr>
          <a:xfrm>
            <a:off x="526720" y="6453916"/>
            <a:ext cx="83529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anose="020F0502020204030204" pitchFamily="34" charset="0"/>
                <a:hlinkClick r:id="rId5"/>
              </a:rPr>
              <a:t>http://www.merckmanuals.com/home/bone_joint_and_muscle_disorders/biology_of_the_musculoskeletal_system/muscles.html</a:t>
            </a:r>
            <a:endParaRPr lang="el-GR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Μηχανική </a:t>
            </a:r>
            <a:r>
              <a:rPr lang="el-GR" sz="4000" b="1" dirty="0">
                <a:solidFill>
                  <a:srgbClr val="002060"/>
                </a:solidFill>
              </a:rPr>
              <a:t>των </a:t>
            </a:r>
            <a:r>
              <a:rPr lang="el-GR" sz="4000" b="1" dirty="0" err="1">
                <a:solidFill>
                  <a:srgbClr val="002060"/>
                </a:solidFill>
              </a:rPr>
              <a:t>μυοσκελετικών</a:t>
            </a:r>
            <a:r>
              <a:rPr lang="el-GR" sz="4000" b="1" dirty="0">
                <a:solidFill>
                  <a:srgbClr val="002060"/>
                </a:solidFill>
              </a:rPr>
              <a:t> μαλακών ιστών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1520" y="1700808"/>
            <a:ext cx="85071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200" dirty="0" smtClean="0"/>
              <a:t>Οι σκελετικοί </a:t>
            </a:r>
            <a:r>
              <a:rPr lang="el-GR" sz="2200" dirty="0"/>
              <a:t>μύες είναι </a:t>
            </a:r>
            <a:r>
              <a:rPr lang="el-GR" sz="2200" dirty="0" smtClean="0"/>
              <a:t>οργανωμένες </a:t>
            </a:r>
            <a:r>
              <a:rPr lang="el-GR" sz="2200" dirty="0"/>
              <a:t>συστοιχίες </a:t>
            </a:r>
            <a:r>
              <a:rPr lang="el-GR" sz="2200" b="1" dirty="0"/>
              <a:t>πολυπύρηνων </a:t>
            </a:r>
            <a:r>
              <a:rPr lang="el-GR" sz="2200" b="1" dirty="0" smtClean="0"/>
              <a:t>ινών</a:t>
            </a:r>
            <a:r>
              <a:rPr lang="el-GR" sz="2200" dirty="0" smtClean="0"/>
              <a:t>.</a:t>
            </a:r>
            <a:endParaRPr lang="el-GR" sz="2200" dirty="0" smtClean="0"/>
          </a:p>
          <a:p>
            <a:pPr marL="285750" indent="-285750" algn="just">
              <a:spcAft>
                <a:spcPts val="12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200" dirty="0" smtClean="0"/>
              <a:t>Οι μηχανικές </a:t>
            </a:r>
            <a:r>
              <a:rPr lang="el-GR" sz="2200" dirty="0"/>
              <a:t>τους ιδιότητες εξαρτώνται </a:t>
            </a:r>
            <a:r>
              <a:rPr lang="el-GR" sz="2200" dirty="0" smtClean="0"/>
              <a:t>τόσο από τις </a:t>
            </a:r>
            <a:r>
              <a:rPr lang="el-GR" sz="2200" dirty="0"/>
              <a:t>εγγενείς ιδιότητες αυτών των ινών </a:t>
            </a:r>
            <a:r>
              <a:rPr lang="el-GR" sz="2200" dirty="0" smtClean="0"/>
              <a:t>όσο και από εξωγενείς παράγοντες όπως η διάταξη και η αρχιτεκτονική </a:t>
            </a:r>
            <a:r>
              <a:rPr lang="el-GR" sz="2200" dirty="0" smtClean="0"/>
              <a:t>τους.</a:t>
            </a:r>
            <a:endParaRPr lang="el-GR" sz="22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545491"/>
            <a:ext cx="3614847" cy="32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2351432" y="6525924"/>
            <a:ext cx="66189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solidFill>
                  <a:srgbClr val="474F6D"/>
                </a:solidFill>
                <a:latin typeface="Calibri" panose="020F0502020204030204" pitchFamily="34" charset="0"/>
                <a:hlinkClick r:id="rId4"/>
              </a:rPr>
              <a:t>http://163.16.28.248/bio/activelearner/38/ch38c1.html</a:t>
            </a:r>
            <a:endParaRPr lang="el-GR" sz="800" dirty="0">
              <a:solidFill>
                <a:srgbClr val="474F6D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04310" y="6018300"/>
            <a:ext cx="2016224" cy="2554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000" b="1" i="1" dirty="0" smtClean="0">
                <a:latin typeface="Calibri" pitchFamily="34" charset="0"/>
              </a:rPr>
              <a:t>Σχήμα  14: Σύσταση σκελετικών μυών</a:t>
            </a:r>
          </a:p>
        </p:txBody>
      </p:sp>
    </p:spTree>
    <p:extLst>
      <p:ext uri="{BB962C8B-B14F-4D97-AF65-F5344CB8AC3E}">
        <p14:creationId xmlns:p14="http://schemas.microsoft.com/office/powerpoint/2010/main" val="13683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Μηχανική </a:t>
            </a:r>
            <a:r>
              <a:rPr lang="el-GR" sz="4000" b="1" dirty="0">
                <a:solidFill>
                  <a:srgbClr val="002060"/>
                </a:solidFill>
              </a:rPr>
              <a:t>των </a:t>
            </a:r>
            <a:r>
              <a:rPr lang="el-GR" sz="4000" b="1" dirty="0" err="1">
                <a:solidFill>
                  <a:srgbClr val="002060"/>
                </a:solidFill>
              </a:rPr>
              <a:t>μυοσκελετικών</a:t>
            </a:r>
            <a:r>
              <a:rPr lang="el-GR" sz="4000" b="1" dirty="0">
                <a:solidFill>
                  <a:srgbClr val="002060"/>
                </a:solidFill>
              </a:rPr>
              <a:t> μαλακών ιστών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250" y="1556793"/>
            <a:ext cx="8892988" cy="2952327"/>
          </a:xfrm>
        </p:spPr>
        <p:txBody>
          <a:bodyPr>
            <a:noAutofit/>
          </a:bodyPr>
          <a:lstStyle/>
          <a:p>
            <a:pPr algn="just"/>
            <a:endParaRPr lang="el-GR" sz="1750" dirty="0">
              <a:latin typeface="Calibri" pitchFamily="34" charset="0"/>
            </a:endParaRPr>
          </a:p>
          <a:p>
            <a:pPr marL="0" indent="0" algn="just">
              <a:buNone/>
            </a:pPr>
            <a:endParaRPr lang="el-GR" sz="1750" dirty="0">
              <a:latin typeface="Calibri" pitchFamily="34" charset="0"/>
            </a:endParaRPr>
          </a:p>
          <a:p>
            <a:pPr algn="just"/>
            <a:endParaRPr lang="el-GR" sz="1900" dirty="0">
              <a:latin typeface="Calibri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01440" y="1700808"/>
            <a:ext cx="849104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474F6D"/>
              </a:buClr>
              <a:buSzPct val="60000"/>
            </a:pPr>
            <a:r>
              <a:rPr lang="el-GR" sz="2200" dirty="0" smtClean="0"/>
              <a:t>Η </a:t>
            </a:r>
            <a:r>
              <a:rPr lang="el-GR" sz="2200" b="1" dirty="0" smtClean="0"/>
              <a:t>αρχιτεκτονική</a:t>
            </a:r>
            <a:r>
              <a:rPr lang="el-GR" sz="2200" dirty="0" smtClean="0"/>
              <a:t> των μυών περιγράφεται </a:t>
            </a:r>
            <a:r>
              <a:rPr lang="el-GR" sz="2200" dirty="0"/>
              <a:t>από </a:t>
            </a:r>
            <a:endParaRPr lang="el-GR" sz="2200" dirty="0" smtClean="0"/>
          </a:p>
          <a:p>
            <a:pPr marL="800100" lvl="1" indent="-342900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sz="2200" dirty="0" smtClean="0"/>
              <a:t>το </a:t>
            </a:r>
            <a:r>
              <a:rPr lang="el-GR" sz="2200" dirty="0"/>
              <a:t>μήκος των </a:t>
            </a:r>
            <a:r>
              <a:rPr lang="el-GR" sz="2200" dirty="0" smtClean="0"/>
              <a:t>μυών,</a:t>
            </a:r>
            <a:endParaRPr lang="el-GR" sz="2200" dirty="0" smtClean="0"/>
          </a:p>
          <a:p>
            <a:pPr marL="800100" lvl="1" indent="-342900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sz="2200" dirty="0" smtClean="0"/>
              <a:t>τη </a:t>
            </a:r>
            <a:r>
              <a:rPr lang="el-GR" sz="2200" dirty="0" smtClean="0"/>
              <a:t>μάζα,</a:t>
            </a:r>
            <a:endParaRPr lang="el-GR" sz="2200" dirty="0" smtClean="0"/>
          </a:p>
          <a:p>
            <a:pPr marL="800100" lvl="1" indent="-342900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sz="2200" dirty="0" smtClean="0"/>
              <a:t>το </a:t>
            </a:r>
            <a:r>
              <a:rPr lang="el-GR" sz="2200" dirty="0"/>
              <a:t>μήκος μυϊκών </a:t>
            </a:r>
            <a:r>
              <a:rPr lang="el-GR" sz="2200" dirty="0" smtClean="0"/>
              <a:t>ινών,</a:t>
            </a:r>
            <a:endParaRPr lang="el-GR" sz="2200" dirty="0" smtClean="0"/>
          </a:p>
          <a:p>
            <a:pPr marL="800100" lvl="1" indent="-342900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sz="2200" dirty="0" smtClean="0"/>
              <a:t>τη </a:t>
            </a:r>
            <a:r>
              <a:rPr lang="el-GR" sz="2200" dirty="0"/>
              <a:t>γωνία πρόσφυσης (η </a:t>
            </a:r>
            <a:r>
              <a:rPr lang="el-GR" sz="2200" dirty="0" smtClean="0"/>
              <a:t>γωνία μεταξύ </a:t>
            </a:r>
            <a:r>
              <a:rPr lang="el-GR" sz="2200" dirty="0"/>
              <a:t>της γραμμής δράσης μυϊκών ινών και του επιμήκη άξονα</a:t>
            </a:r>
            <a:r>
              <a:rPr lang="el-GR" sz="2200" dirty="0" smtClean="0"/>
              <a:t>),</a:t>
            </a:r>
            <a:endParaRPr lang="el-GR" sz="2200" dirty="0" smtClean="0"/>
          </a:p>
          <a:p>
            <a:pPr marL="800100" lvl="1" indent="-342900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sz="2200" dirty="0" smtClean="0"/>
              <a:t>τη φυσιολογική </a:t>
            </a:r>
            <a:r>
              <a:rPr lang="el-GR" sz="2200" dirty="0"/>
              <a:t>διατομή (</a:t>
            </a:r>
            <a:r>
              <a:rPr lang="el-GR" sz="2200" i="1" dirty="0" smtClean="0"/>
              <a:t>PCSA</a:t>
            </a:r>
            <a:r>
              <a:rPr lang="el-GR" sz="2200" dirty="0" smtClean="0"/>
              <a:t>) που είναι </a:t>
            </a:r>
            <a:r>
              <a:rPr lang="el-GR" sz="2200" dirty="0"/>
              <a:t>μια προσέγγιση του συνολικού εμβαδού διατομής όλων των μυϊκών </a:t>
            </a:r>
            <a:r>
              <a:rPr lang="el-GR" sz="2200" dirty="0" smtClean="0"/>
              <a:t>ινών:</a:t>
            </a:r>
            <a:endParaRPr lang="el-GR" sz="2200" dirty="0" smtClean="0"/>
          </a:p>
          <a:p>
            <a:pPr>
              <a:buClr>
                <a:srgbClr val="474F6D"/>
              </a:buClr>
              <a:buSzPct val="60000"/>
            </a:pPr>
            <a:endParaRPr lang="el-GR" sz="2200" dirty="0"/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111122"/>
              </p:ext>
            </p:extLst>
          </p:nvPr>
        </p:nvGraphicFramePr>
        <p:xfrm>
          <a:off x="3128404" y="4797152"/>
          <a:ext cx="2850680" cy="58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6" name="Equation" r:id="rId4" imgW="2247840" imgH="444240" progId="Equation.DSMT4">
                  <p:embed/>
                </p:oleObj>
              </mc:Choice>
              <mc:Fallback>
                <p:oleObj name="Equation" r:id="rId4" imgW="2247840" imgH="444240" progId="Equation.DSMT4">
                  <p:embed/>
                  <p:pic>
                    <p:nvPicPr>
                      <p:cNvPr id="0" name="Αντικείμενο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404" y="4797152"/>
                        <a:ext cx="2850680" cy="58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Στρογγυλεμένο ορθογώνιο 2"/>
          <p:cNvSpPr/>
          <p:nvPr/>
        </p:nvSpPr>
        <p:spPr>
          <a:xfrm>
            <a:off x="3086459" y="5724631"/>
            <a:ext cx="2952328" cy="10887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174246" y="5751770"/>
            <a:ext cx="3008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sz="1400" i="1" dirty="0" smtClean="0"/>
              <a:t>Μ</a:t>
            </a:r>
            <a:r>
              <a:rPr lang="el-GR" sz="1400" i="1" dirty="0"/>
              <a:t>: </a:t>
            </a:r>
            <a:r>
              <a:rPr lang="el-GR" sz="1400" dirty="0" smtClean="0"/>
              <a:t>μυϊκή </a:t>
            </a:r>
            <a:r>
              <a:rPr lang="el-GR" sz="1400" dirty="0"/>
              <a:t>μάζα</a:t>
            </a:r>
            <a:endParaRPr lang="el-GR" sz="1400" dirty="0" smtClean="0"/>
          </a:p>
          <a:p>
            <a:pPr marL="285750" indent="-285750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sz="1400" dirty="0"/>
              <a:t>θ: </a:t>
            </a:r>
            <a:r>
              <a:rPr lang="el-GR" sz="1400" dirty="0" smtClean="0"/>
              <a:t>γωνία </a:t>
            </a:r>
            <a:r>
              <a:rPr lang="el-GR" sz="1400" dirty="0"/>
              <a:t>πρόσφυσης </a:t>
            </a:r>
            <a:r>
              <a:rPr lang="el-GR" sz="1400" dirty="0" smtClean="0"/>
              <a:t>επιφάνειας</a:t>
            </a:r>
          </a:p>
          <a:p>
            <a:pPr marL="285750" indent="-285750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sz="1400" dirty="0"/>
              <a:t>ρ:  </a:t>
            </a:r>
            <a:r>
              <a:rPr lang="el-GR" sz="1400" dirty="0" smtClean="0"/>
              <a:t>πυκνότητα </a:t>
            </a:r>
            <a:r>
              <a:rPr lang="el-GR" sz="1400" dirty="0"/>
              <a:t>των </a:t>
            </a:r>
            <a:r>
              <a:rPr lang="el-GR" sz="1400" dirty="0" smtClean="0"/>
              <a:t>μυών</a:t>
            </a:r>
          </a:p>
          <a:p>
            <a:pPr marL="285750" indent="-285750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latin typeface="Calibri" panose="020F0502020204030204" pitchFamily="34" charset="0"/>
              </a:rPr>
              <a:t>L</a:t>
            </a:r>
            <a:r>
              <a:rPr lang="en-US" sz="1400" i="1" baseline="-25000" dirty="0" smtClean="0">
                <a:latin typeface="Calibri" panose="020F0502020204030204" pitchFamily="34" charset="0"/>
              </a:rPr>
              <a:t>f</a:t>
            </a:r>
            <a:r>
              <a:rPr lang="en-US" sz="1400" i="1" dirty="0" smtClean="0">
                <a:latin typeface="Calibri" panose="020F0502020204030204" pitchFamily="34" charset="0"/>
              </a:rPr>
              <a:t>:</a:t>
            </a:r>
            <a:r>
              <a:rPr lang="el-GR" sz="1400" i="1" dirty="0" smtClean="0">
                <a:latin typeface="Calibri" panose="020F0502020204030204" pitchFamily="34" charset="0"/>
              </a:rPr>
              <a:t> </a:t>
            </a:r>
            <a:r>
              <a:rPr lang="el-GR" sz="1400" dirty="0" smtClean="0">
                <a:latin typeface="Calibri" panose="020F0502020204030204" pitchFamily="34" charset="0"/>
              </a:rPr>
              <a:t>μήκος </a:t>
            </a:r>
            <a:r>
              <a:rPr lang="el-GR" sz="1400" dirty="0" err="1" smtClean="0">
                <a:latin typeface="Calibri" panose="020F0502020204030204" pitchFamily="34" charset="0"/>
              </a:rPr>
              <a:t>μυο</a:t>
            </a:r>
            <a:r>
              <a:rPr lang="el-GR" sz="1400" dirty="0" smtClean="0">
                <a:latin typeface="Calibri" panose="020F0502020204030204" pitchFamily="34" charset="0"/>
              </a:rPr>
              <a:t>-ινών</a:t>
            </a:r>
            <a:endParaRPr lang="el-G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Μηχανική </a:t>
            </a:r>
            <a:r>
              <a:rPr lang="el-GR" sz="4000" b="1" dirty="0">
                <a:solidFill>
                  <a:srgbClr val="002060"/>
                </a:solidFill>
              </a:rPr>
              <a:t>των </a:t>
            </a:r>
            <a:r>
              <a:rPr lang="el-GR" sz="4000" b="1" dirty="0" err="1">
                <a:solidFill>
                  <a:srgbClr val="002060"/>
                </a:solidFill>
              </a:rPr>
              <a:t>μυοσκελετικών</a:t>
            </a:r>
            <a:r>
              <a:rPr lang="el-GR" sz="4000" b="1" dirty="0">
                <a:solidFill>
                  <a:srgbClr val="002060"/>
                </a:solidFill>
              </a:rPr>
              <a:t> μαλακών ιστών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87525" y="1772816"/>
            <a:ext cx="84609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000" dirty="0" smtClean="0"/>
              <a:t>Η </a:t>
            </a:r>
            <a:r>
              <a:rPr lang="el-GR" sz="2000" dirty="0"/>
              <a:t>συμπεριφορά </a:t>
            </a:r>
            <a:r>
              <a:rPr lang="el-GR" sz="2000" dirty="0" smtClean="0"/>
              <a:t>των μυών </a:t>
            </a:r>
            <a:r>
              <a:rPr lang="el-GR" sz="2000" dirty="0"/>
              <a:t>είναι αρκετά διαφορετική όταν </a:t>
            </a:r>
            <a:r>
              <a:rPr lang="el-GR" sz="2000" dirty="0" smtClean="0"/>
              <a:t>συστέλλονται και όταν </a:t>
            </a:r>
            <a:r>
              <a:rPr lang="el-GR" sz="2000" dirty="0" smtClean="0"/>
              <a:t>διαστέλλονται.</a:t>
            </a:r>
            <a:endParaRPr lang="el-GR" sz="2000" dirty="0"/>
          </a:p>
          <a:p>
            <a:pPr marL="285750" indent="-285750" algn="just">
              <a:spcAft>
                <a:spcPts val="12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000" dirty="0" smtClean="0"/>
              <a:t>Η σχέση δύναμης- ταχύτητας κατά τη συστολή είναι: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737586" y="3356992"/>
            <a:ext cx="80108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474F6D"/>
              </a:buClr>
              <a:buSzPct val="60000"/>
            </a:pPr>
            <a:r>
              <a:rPr lang="el-GR" dirty="0"/>
              <a:t>ό</a:t>
            </a:r>
            <a:r>
              <a:rPr lang="el-GR" dirty="0" smtClean="0"/>
              <a:t>που</a:t>
            </a:r>
            <a:r>
              <a:rPr lang="el-GR" dirty="0" smtClean="0"/>
              <a:t>:</a:t>
            </a:r>
          </a:p>
          <a:p>
            <a:pPr marL="285750" indent="-285750" algn="just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dirty="0" smtClean="0"/>
              <a:t> α</a:t>
            </a:r>
            <a:r>
              <a:rPr lang="en-US" dirty="0" smtClean="0"/>
              <a:t>, b</a:t>
            </a:r>
            <a:r>
              <a:rPr lang="el-GR" dirty="0" smtClean="0"/>
              <a:t>: σταθερές που υπολογίζονται πειραματικά και λαμβάνουν τιμή </a:t>
            </a:r>
            <a:r>
              <a:rPr lang="el-GR" dirty="0" smtClean="0"/>
              <a:t>0.25.</a:t>
            </a:r>
            <a:endParaRPr lang="el-GR" dirty="0" smtClean="0"/>
          </a:p>
          <a:p>
            <a:pPr marL="285750" indent="-285750" algn="just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dirty="0" smtClean="0"/>
              <a:t> Ρ: είναι η μυϊκή </a:t>
            </a:r>
            <a:r>
              <a:rPr lang="el-GR" dirty="0" smtClean="0"/>
              <a:t>δύναμη.</a:t>
            </a:r>
            <a:endParaRPr lang="el-GR" dirty="0" smtClean="0"/>
          </a:p>
          <a:p>
            <a:pPr marL="285750" indent="-285750" algn="just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dirty="0" smtClean="0"/>
              <a:t> ν: ταχύτητα </a:t>
            </a:r>
            <a:r>
              <a:rPr lang="el-GR" dirty="0" smtClean="0"/>
              <a:t>μυών.</a:t>
            </a:r>
            <a:endParaRPr lang="el-GR" dirty="0" smtClean="0"/>
          </a:p>
          <a:p>
            <a:pPr marL="285750" indent="-285750" algn="just">
              <a:buClr>
                <a:srgbClr val="474F6D"/>
              </a:buClr>
              <a:buSzPct val="60000"/>
              <a:buFont typeface="Wingdings" panose="05000000000000000000" pitchFamily="2" charset="2"/>
              <a:buChar char="§"/>
            </a:pPr>
            <a:r>
              <a:rPr lang="el-GR" dirty="0" smtClean="0"/>
              <a:t> Ρ</a:t>
            </a:r>
            <a:r>
              <a:rPr lang="el-GR" baseline="-25000" dirty="0" smtClean="0"/>
              <a:t>0</a:t>
            </a:r>
            <a:r>
              <a:rPr lang="el-GR" dirty="0" smtClean="0"/>
              <a:t>: μέγιστη ένταση </a:t>
            </a:r>
            <a:r>
              <a:rPr lang="el-GR" dirty="0" smtClean="0"/>
              <a:t>φόρτισης.</a:t>
            </a:r>
            <a:endParaRPr lang="el-GR" dirty="0" smtClean="0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87560"/>
              </p:ext>
            </p:extLst>
          </p:nvPr>
        </p:nvGraphicFramePr>
        <p:xfrm>
          <a:off x="3347864" y="3068960"/>
          <a:ext cx="1896417" cy="30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99" name="Equation" r:id="rId4" imgW="1295280" imgH="203040" progId="Equation.DSMT4">
                  <p:embed/>
                </p:oleObj>
              </mc:Choice>
              <mc:Fallback>
                <p:oleObj name="Equation" r:id="rId4" imgW="1295280" imgH="203040" progId="Equation.DSMT4">
                  <p:embed/>
                  <p:pic>
                    <p:nvPicPr>
                      <p:cNvPr id="0" name="Αντικείμενο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068960"/>
                        <a:ext cx="1896417" cy="307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467833"/>
              </p:ext>
            </p:extLst>
          </p:nvPr>
        </p:nvGraphicFramePr>
        <p:xfrm>
          <a:off x="3203848" y="5526557"/>
          <a:ext cx="2232248" cy="644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0" name="Equation" r:id="rId6" imgW="1549080" imgH="431640" progId="Equation.DSMT4">
                  <p:embed/>
                </p:oleObj>
              </mc:Choice>
              <mc:Fallback>
                <p:oleObj name="Equation" r:id="rId6" imgW="1549080" imgH="431640" progId="Equation.DSMT4">
                  <p:embed/>
                  <p:pic>
                    <p:nvPicPr>
                      <p:cNvPr id="0" name="Αντικείμενο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526557"/>
                        <a:ext cx="2232248" cy="644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Ορθογώνιο 14"/>
          <p:cNvSpPr/>
          <p:nvPr/>
        </p:nvSpPr>
        <p:spPr>
          <a:xfrm>
            <a:off x="287525" y="5048309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000" dirty="0" smtClean="0"/>
              <a:t>Η σχέση δύναμης- ταχύτητας κατά τη διαστολή είναι: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575701" y="6300028"/>
            <a:ext cx="8334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474F6D"/>
              </a:buClr>
              <a:buSzPct val="60000"/>
            </a:pPr>
            <a:r>
              <a:rPr lang="el-GR" dirty="0"/>
              <a:t>ό</a:t>
            </a:r>
            <a:r>
              <a:rPr lang="el-GR" dirty="0" smtClean="0"/>
              <a:t>που</a:t>
            </a:r>
            <a:r>
              <a:rPr lang="el-GR" dirty="0" smtClean="0"/>
              <a:t>: </a:t>
            </a:r>
            <a:r>
              <a:rPr lang="en-US" i="1" dirty="0" smtClean="0">
                <a:latin typeface="Calibri" panose="020F0502020204030204" pitchFamily="34" charset="0"/>
              </a:rPr>
              <a:t>V, </a:t>
            </a:r>
            <a:r>
              <a:rPr lang="en-US" i="1" dirty="0" err="1" smtClean="0">
                <a:latin typeface="Calibri" panose="020F0502020204030204" pitchFamily="34" charset="0"/>
              </a:rPr>
              <a:t>V</a:t>
            </a:r>
            <a:r>
              <a:rPr lang="en-US" i="1" baseline="-25000" dirty="0" err="1" smtClean="0">
                <a:latin typeface="Calibri" panose="020F0502020204030204" pitchFamily="34" charset="0"/>
              </a:rPr>
              <a:t>max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l-GR" dirty="0" smtClean="0"/>
              <a:t>δυναμικές παράμετροι </a:t>
            </a:r>
            <a:r>
              <a:rPr lang="el-GR" dirty="0" smtClean="0"/>
              <a:t>ανάλογες </a:t>
            </a:r>
            <a:r>
              <a:rPr lang="el-GR" dirty="0" smtClean="0"/>
              <a:t>με το είδος και τον τύπο των </a:t>
            </a:r>
            <a:r>
              <a:rPr lang="el-GR" dirty="0" smtClean="0"/>
              <a:t>ινών.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296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Μηχανική </a:t>
            </a:r>
            <a:r>
              <a:rPr lang="el-GR" sz="4000" b="1" dirty="0">
                <a:solidFill>
                  <a:srgbClr val="002060"/>
                </a:solidFill>
              </a:rPr>
              <a:t>των </a:t>
            </a:r>
            <a:r>
              <a:rPr lang="el-GR" sz="4000" b="1" dirty="0" err="1">
                <a:solidFill>
                  <a:srgbClr val="002060"/>
                </a:solidFill>
              </a:rPr>
              <a:t>μυοσκελετικών</a:t>
            </a:r>
            <a:r>
              <a:rPr lang="el-GR" sz="4000" b="1" dirty="0">
                <a:solidFill>
                  <a:srgbClr val="002060"/>
                </a:solidFill>
              </a:rPr>
              <a:t> μαλακών ιστών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250" y="1556793"/>
            <a:ext cx="8892988" cy="5040559"/>
          </a:xfrm>
        </p:spPr>
        <p:txBody>
          <a:bodyPr>
            <a:noAutofit/>
          </a:bodyPr>
          <a:lstStyle/>
          <a:p>
            <a:pPr algn="just"/>
            <a:endParaRPr lang="el-GR" sz="1750" dirty="0">
              <a:latin typeface="Calibri" pitchFamily="34" charset="0"/>
            </a:endParaRPr>
          </a:p>
          <a:p>
            <a:pPr marL="0" indent="0" algn="just">
              <a:buNone/>
            </a:pPr>
            <a:endParaRPr lang="el-GR" sz="1750" dirty="0">
              <a:latin typeface="Calibri" pitchFamily="34" charset="0"/>
            </a:endParaRPr>
          </a:p>
          <a:p>
            <a:pPr algn="just"/>
            <a:endParaRPr lang="el-GR" sz="1900" dirty="0">
              <a:latin typeface="Calibri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895218" cy="41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1763688" y="1628800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Μηχανικές ιδιότητες τένοντα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49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Ανάλυση βάδισης</a:t>
            </a: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80920" cy="494290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Ο όρος 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α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νάλυση βάδισης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αναφέρεται στην 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ποσοτική μέτρηση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και αξιολόγηση της ανθρώπινης κίνησης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κατά τη διάρκεια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περπατήματος 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τρεξίματος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Με την ανάλυση της βάδισης επιδιώκεται: 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καλύτερη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κατανόηση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των μηχανισμών που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μεταφράζουν τη μυϊκή συστολή των αρθρώσεων σε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κίνηση.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κατανόηση της σχέσης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μεταξύ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του συστήματος ελέγχου της κίνησης και της δυναμική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ς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του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βαδίσματος.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Οι αθλητές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οι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προπονητές τους χρησιμοποιούν τεχνικές ανάλυσης βάδισης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για να επιτύχουν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βελτιώσεις στην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απόδοση και την αποφυγή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τραυματισμών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772817"/>
            <a:ext cx="8208912" cy="4536504"/>
          </a:xfrm>
        </p:spPr>
        <p:txBody>
          <a:bodyPr>
            <a:noAutofit/>
          </a:bodyPr>
          <a:lstStyle/>
          <a:p>
            <a:pPr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Μερικές από τις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κλινικές παθήσεις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που συσχετίζονται με την ανάλυση βάδισης είναι:</a:t>
            </a:r>
          </a:p>
          <a:p>
            <a:pPr lvl="1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Ακρωτηριασμοί.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Ε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γκεφαλική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παράλυση.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Εκφυλιστικοί νόσοι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των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αρθρώσεων.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Πολιομυελίτιδα.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Μυϊκή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δυστροφία.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Ρευματοειδής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αρθρίτιδα.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Εγκεφαλικά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επεισόδια.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lvl="1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Τραυματική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εγκεφαλική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βλάβη.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Ανάλυση βάδισης</a:t>
            </a: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7" y="1772817"/>
            <a:ext cx="8424937" cy="4752527"/>
          </a:xfrm>
        </p:spPr>
        <p:txBody>
          <a:bodyPr>
            <a:noAutofit/>
          </a:bodyPr>
          <a:lstStyle/>
          <a:p>
            <a:pPr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000" dirty="0">
                <a:cs typeface="Calibri" pitchFamily="34" charset="0"/>
              </a:rPr>
              <a:t>Ο</a:t>
            </a:r>
            <a:r>
              <a:rPr lang="el-GR" sz="2000" dirty="0" smtClean="0">
                <a:cs typeface="Calibri" pitchFamily="34" charset="0"/>
              </a:rPr>
              <a:t> </a:t>
            </a:r>
            <a:r>
              <a:rPr lang="el-GR" sz="2000" b="1" dirty="0" smtClean="0">
                <a:cs typeface="Calibri" pitchFamily="34" charset="0"/>
              </a:rPr>
              <a:t>κύκλος βάδισης </a:t>
            </a:r>
            <a:r>
              <a:rPr lang="el-GR" sz="2000" dirty="0" smtClean="0">
                <a:cs typeface="Calibri" pitchFamily="34" charset="0"/>
              </a:rPr>
              <a:t>ορίζεται </a:t>
            </a:r>
            <a:r>
              <a:rPr lang="el-GR" sz="2000" dirty="0">
                <a:cs typeface="Calibri" pitchFamily="34" charset="0"/>
              </a:rPr>
              <a:t>ως το χρονικό διάστημα από το σημείο της αρχικής επαφής του </a:t>
            </a:r>
            <a:r>
              <a:rPr lang="el-GR" sz="2000" dirty="0" smtClean="0">
                <a:cs typeface="Calibri" pitchFamily="34" charset="0"/>
              </a:rPr>
              <a:t>υποκειμένου ποδιού με </a:t>
            </a:r>
            <a:r>
              <a:rPr lang="el-GR" sz="2000" dirty="0">
                <a:cs typeface="Calibri" pitchFamily="34" charset="0"/>
              </a:rPr>
              <a:t>το έδαφος </a:t>
            </a:r>
            <a:r>
              <a:rPr lang="el-GR" sz="2000" dirty="0" smtClean="0">
                <a:cs typeface="Calibri" pitchFamily="34" charset="0"/>
              </a:rPr>
              <a:t>μέχρι το επόμενο </a:t>
            </a:r>
            <a:r>
              <a:rPr lang="el-GR" sz="2000" dirty="0">
                <a:cs typeface="Calibri" pitchFamily="34" charset="0"/>
              </a:rPr>
              <a:t>σημείο της αρχικής επαφής για το ίδιο </a:t>
            </a:r>
            <a:r>
              <a:rPr lang="el-GR" sz="2000" dirty="0" smtClean="0">
                <a:cs typeface="Calibri" pitchFamily="34" charset="0"/>
              </a:rPr>
              <a:t>σκέλος.</a:t>
            </a:r>
            <a:endParaRPr lang="el-GR" sz="2000" dirty="0" smtClean="0">
              <a:cs typeface="Calibri" pitchFamily="34" charset="0"/>
            </a:endParaRPr>
          </a:p>
          <a:p>
            <a:pPr algn="just"/>
            <a:endParaRPr lang="el-GR" sz="2000" dirty="0" smtClean="0"/>
          </a:p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000" dirty="0" smtClean="0"/>
              <a:t>Τα </a:t>
            </a:r>
            <a:r>
              <a:rPr lang="el-GR" sz="2000" dirty="0"/>
              <a:t>βήματα που εμπλέκονται στη </a:t>
            </a:r>
            <a:r>
              <a:rPr lang="el-GR" sz="2000" b="1" dirty="0"/>
              <a:t>συλλογή των δεδομένων</a:t>
            </a:r>
            <a:r>
              <a:rPr lang="el-GR" sz="2000" dirty="0"/>
              <a:t> για την </a:t>
            </a:r>
            <a:r>
              <a:rPr lang="el-GR" sz="2000" dirty="0" smtClean="0"/>
              <a:t> ερμηνεία</a:t>
            </a:r>
            <a:r>
              <a:rPr lang="el-GR" sz="2000" dirty="0"/>
              <a:t> </a:t>
            </a:r>
            <a:r>
              <a:rPr lang="el-GR" sz="2000" dirty="0" smtClean="0"/>
              <a:t>των παθολογιών</a:t>
            </a:r>
            <a:r>
              <a:rPr lang="el-GR" sz="2000" dirty="0"/>
              <a:t> βάδισης </a:t>
            </a:r>
            <a:r>
              <a:rPr lang="el-GR" sz="2000" dirty="0" smtClean="0"/>
              <a:t>περιλαμβάνουν: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000" dirty="0" smtClean="0"/>
              <a:t>μια πλήρη </a:t>
            </a:r>
            <a:r>
              <a:rPr lang="el-GR" sz="2000" dirty="0" smtClean="0"/>
              <a:t>φυσική εξέταση,</a:t>
            </a:r>
            <a:endParaRPr lang="el-GR" sz="20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000" dirty="0"/>
              <a:t>β</a:t>
            </a:r>
            <a:r>
              <a:rPr lang="el-GR" sz="2000" dirty="0" smtClean="0"/>
              <a:t>ιντεοσκόπηση,</a:t>
            </a:r>
            <a:endParaRPr lang="el-GR" sz="20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000" dirty="0" smtClean="0"/>
              <a:t>πολλαπλές</a:t>
            </a:r>
            <a:r>
              <a:rPr lang="el-GR" sz="2000" dirty="0"/>
              <a:t> διαδρομές </a:t>
            </a:r>
            <a:r>
              <a:rPr lang="el-GR" sz="2000" dirty="0" smtClean="0"/>
              <a:t>κατά </a:t>
            </a:r>
            <a:r>
              <a:rPr lang="el-GR" sz="2000" dirty="0"/>
              <a:t>μήκος ενός </a:t>
            </a:r>
            <a:r>
              <a:rPr lang="el-GR" sz="2000" dirty="0" smtClean="0"/>
              <a:t>επίπεδου</a:t>
            </a:r>
            <a:r>
              <a:rPr lang="el-GR" sz="2000" dirty="0"/>
              <a:t> και </a:t>
            </a:r>
            <a:r>
              <a:rPr lang="el-GR" sz="2000" dirty="0" smtClean="0"/>
              <a:t>λείου </a:t>
            </a:r>
            <a:r>
              <a:rPr lang="el-GR" sz="2000" dirty="0" smtClean="0"/>
              <a:t>διαδρόμου</a:t>
            </a:r>
            <a:r>
              <a:rPr lang="el-GR" sz="2000" dirty="0"/>
              <a:t>.</a:t>
            </a:r>
            <a:endParaRPr lang="el-GR" sz="20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l-GR" sz="2000" dirty="0"/>
          </a:p>
          <a:p>
            <a:pPr algn="just">
              <a:buClr>
                <a:srgbClr val="474F6D"/>
              </a:buClr>
              <a:buFont typeface="Wingdings" panose="05000000000000000000" pitchFamily="2" charset="2"/>
              <a:buChar char="q"/>
            </a:pPr>
            <a:r>
              <a:rPr lang="el-GR" sz="2000" dirty="0"/>
              <a:t>Ο χρόνος για να </a:t>
            </a:r>
            <a:r>
              <a:rPr lang="el-GR" sz="2000" dirty="0" smtClean="0"/>
              <a:t>ολοκληρωθεί η διαδικασία συλλογής δεδομένων</a:t>
            </a:r>
            <a:r>
              <a:rPr lang="el-GR" sz="2000" dirty="0"/>
              <a:t> μπορεί να κυμαίνεται από </a:t>
            </a:r>
            <a:r>
              <a:rPr lang="el-GR" sz="2000" dirty="0" smtClean="0"/>
              <a:t>τρεις έως </a:t>
            </a:r>
            <a:r>
              <a:rPr lang="el-GR" sz="2000" dirty="0"/>
              <a:t>πέντε </a:t>
            </a:r>
            <a:r>
              <a:rPr lang="el-GR" sz="2000" dirty="0" smtClean="0"/>
              <a:t>ώρες.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/>
            </a:r>
            <a:br>
              <a:rPr lang="el-GR" sz="2000" dirty="0"/>
            </a:br>
            <a:endParaRPr lang="el-GR" sz="2000" dirty="0" smtClean="0"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Ανάλυση βάδισης</a:t>
            </a: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Ανάλυση βάδισης</a:t>
            </a: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1" y="2564904"/>
            <a:ext cx="872913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763688" y="178501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Τυπικό πρωτόκολλο για τη συλλογή</a:t>
            </a:r>
            <a:endParaRPr lang="el-GR" sz="2000" b="1" dirty="0"/>
          </a:p>
          <a:p>
            <a:pPr algn="ctr"/>
            <a:r>
              <a:rPr lang="el-GR" sz="2000" b="1" dirty="0"/>
              <a:t>δ</a:t>
            </a:r>
            <a:r>
              <a:rPr lang="el-GR" sz="2000" b="1" dirty="0" smtClean="0"/>
              <a:t>εδομένων βάδισης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2170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Θεωρία Ελαστικότητας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424936" cy="48965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Ένας </a:t>
            </a:r>
            <a:r>
              <a:rPr lang="el-GR" sz="2000" b="1" dirty="0" smtClean="0"/>
              <a:t>τανυστής τάξεως </a:t>
            </a:r>
            <a:r>
              <a:rPr lang="en-US" sz="2000" b="1" dirty="0" smtClean="0"/>
              <a:t>n</a:t>
            </a:r>
            <a:r>
              <a:rPr lang="el-GR" sz="2000" dirty="0" smtClean="0"/>
              <a:t>, στον τρισδιάστατο χώρο, είναι ένα πλήθος </a:t>
            </a:r>
            <a:r>
              <a:rPr lang="en-US" sz="2000" dirty="0" smtClean="0"/>
              <a:t>3</a:t>
            </a:r>
            <a:r>
              <a:rPr lang="en-US" sz="2000" baseline="30000" dirty="0" smtClean="0"/>
              <a:t>n </a:t>
            </a:r>
            <a:r>
              <a:rPr lang="el-GR" sz="2000" dirty="0" smtClean="0"/>
              <a:t>συνιστωσών οι οποίες μετασχηματίζονται από ένα σύστημα συντεταγμένων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i</a:t>
            </a:r>
            <a:r>
              <a:rPr lang="el-GR" sz="2000" dirty="0" smtClean="0"/>
              <a:t>, με βάση ένα συγκεκριμένο νόμο:</a:t>
            </a:r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n-US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n-US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n-US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n-US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Όπου:				    είναι </a:t>
            </a:r>
            <a:r>
              <a:rPr lang="el-GR" sz="2000" dirty="0" smtClean="0"/>
              <a:t>οι </a:t>
            </a:r>
            <a:r>
              <a:rPr lang="el-GR" sz="2000" b="1" dirty="0" smtClean="0"/>
              <a:t>συντελεστές </a:t>
            </a:r>
            <a:r>
              <a:rPr lang="el-GR" sz="2000" b="1" dirty="0" smtClean="0"/>
              <a:t>κατεύθυνσης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63168"/>
              </p:ext>
            </p:extLst>
          </p:nvPr>
        </p:nvGraphicFramePr>
        <p:xfrm>
          <a:off x="1303611" y="2909251"/>
          <a:ext cx="648072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order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Transformation law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00700" algn="r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00700" algn="r"/>
                        </a:tabLs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zero (scalar)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00700" algn="r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00700" algn="r"/>
                        </a:tabLs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one (vector)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600700" algn="r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00700" algn="r"/>
                        </a:tabLs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two (dyadic)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00700" algn="r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00700" algn="r"/>
                        </a:tabLs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three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00700" algn="r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00700" algn="r"/>
                        </a:tabLs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</a:rPr>
                        <a:t>four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71" y="3419475"/>
            <a:ext cx="407406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61" y="3737767"/>
            <a:ext cx="54320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21" y="4144954"/>
            <a:ext cx="72144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41" y="4437112"/>
            <a:ext cx="104397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09" y="4801418"/>
            <a:ext cx="124768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99" y="5054327"/>
            <a:ext cx="132406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Ορθογώνιο 13"/>
          <p:cNvSpPr/>
          <p:nvPr/>
        </p:nvSpPr>
        <p:spPr>
          <a:xfrm>
            <a:off x="1247288" y="2852936"/>
            <a:ext cx="6609051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" name="Αντικείμενο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396277"/>
              </p:ext>
            </p:extLst>
          </p:nvPr>
        </p:nvGraphicFramePr>
        <p:xfrm>
          <a:off x="1247288" y="5575592"/>
          <a:ext cx="301766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3" name="Equation" r:id="rId10" imgW="2298700" imgH="279400" progId="Equation.DSMT4">
                  <p:embed/>
                </p:oleObj>
              </mc:Choice>
              <mc:Fallback>
                <p:oleObj name="Equation" r:id="rId10" imgW="2298700" imgH="279400" progId="Equation.DSMT4">
                  <p:embed/>
                  <p:pic>
                    <p:nvPicPr>
                      <p:cNvPr id="0" name="Αντικείμενο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288" y="5575592"/>
                        <a:ext cx="3017667" cy="3600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9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Ανάλυση βάδισης</a:t>
            </a: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907704" y="1628800"/>
            <a:ext cx="67687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000" dirty="0" smtClean="0"/>
              <a:t>Η συλλογή </a:t>
            </a:r>
            <a:r>
              <a:rPr lang="el-GR" sz="2000" dirty="0"/>
              <a:t>των κλινικών δεδομένων </a:t>
            </a:r>
            <a:r>
              <a:rPr lang="el-GR" sz="2000" dirty="0" smtClean="0"/>
              <a:t>βάδισης περιλαμβάνει </a:t>
            </a:r>
            <a:r>
              <a:rPr lang="el-GR" sz="2000" dirty="0"/>
              <a:t>την </a:t>
            </a:r>
            <a:r>
              <a:rPr lang="el-GR" sz="2000" b="1" dirty="0"/>
              <a:t>τοποθέτηση </a:t>
            </a:r>
            <a:r>
              <a:rPr lang="el-GR" sz="2000" b="1" dirty="0" smtClean="0"/>
              <a:t>εξωτερικών δεικτών </a:t>
            </a:r>
            <a:r>
              <a:rPr lang="el-GR" sz="2000" dirty="0" smtClean="0"/>
              <a:t>επί του εξεταζόμενου τμήματος </a:t>
            </a:r>
            <a:r>
              <a:rPr lang="el-GR" sz="2000" dirty="0"/>
              <a:t>του σώματος </a:t>
            </a:r>
            <a:r>
              <a:rPr lang="el-GR" sz="2000" dirty="0" smtClean="0"/>
              <a:t>είτε ως ανεξάρτητες μονάδες είτε ως ενός σταθερά συνδεδεμένου συμπλέγματος μονάδων </a:t>
            </a:r>
          </a:p>
          <a:p>
            <a:pPr algn="just">
              <a:buClr>
                <a:srgbClr val="474F6D"/>
              </a:buClr>
              <a:buSzPct val="60000"/>
            </a:pPr>
            <a:endParaRPr lang="el-GR" sz="20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926"/>
            <a:ext cx="1895883" cy="531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72" y="2852936"/>
            <a:ext cx="2231244" cy="352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2136546" y="5110152"/>
            <a:ext cx="3947622" cy="16312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>
                <a:solidFill>
                  <a:srgbClr val="474F6D"/>
                </a:solidFill>
              </a:rPr>
              <a:t>Μέτρηση </a:t>
            </a:r>
            <a:r>
              <a:rPr lang="el-GR" sz="2000" b="1" dirty="0" smtClean="0">
                <a:solidFill>
                  <a:srgbClr val="474F6D"/>
                </a:solidFill>
              </a:rPr>
              <a:t>κίνησης με βιντεοκάμερα που ελέγχει τη </a:t>
            </a:r>
            <a:r>
              <a:rPr lang="el-GR" sz="2000" b="1" dirty="0">
                <a:solidFill>
                  <a:srgbClr val="474F6D"/>
                </a:solidFill>
              </a:rPr>
              <a:t>μετατόπιση των εξωτερικών </a:t>
            </a:r>
            <a:r>
              <a:rPr lang="el-GR" sz="2000" b="1" dirty="0" smtClean="0">
                <a:solidFill>
                  <a:srgbClr val="474F6D"/>
                </a:solidFill>
              </a:rPr>
              <a:t>δεικτών οι οποίοι ευθυγραμμίζονται </a:t>
            </a:r>
            <a:r>
              <a:rPr lang="el-GR" sz="2000" b="1" dirty="0">
                <a:solidFill>
                  <a:srgbClr val="474F6D"/>
                </a:solidFill>
              </a:rPr>
              <a:t>με </a:t>
            </a:r>
            <a:r>
              <a:rPr lang="el-GR" sz="2000" b="1" dirty="0" smtClean="0">
                <a:solidFill>
                  <a:srgbClr val="474F6D"/>
                </a:solidFill>
              </a:rPr>
              <a:t>ειδικά στηρίγματα στο </a:t>
            </a:r>
            <a:r>
              <a:rPr lang="el-GR" sz="2000" b="1" dirty="0" smtClean="0">
                <a:solidFill>
                  <a:srgbClr val="474F6D"/>
                </a:solidFill>
              </a:rPr>
              <a:t>οστό.</a:t>
            </a:r>
            <a:endParaRPr lang="el-GR" sz="2000" b="1" dirty="0">
              <a:solidFill>
                <a:srgbClr val="474F6D"/>
              </a:solidFill>
            </a:endParaRPr>
          </a:p>
        </p:txBody>
      </p:sp>
      <p:sp>
        <p:nvSpPr>
          <p:cNvPr id="3" name="Δεξιό βέλος 2"/>
          <p:cNvSpPr/>
          <p:nvPr/>
        </p:nvSpPr>
        <p:spPr>
          <a:xfrm rot="10800000">
            <a:off x="1475656" y="5661012"/>
            <a:ext cx="576064" cy="510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/>
          <p:cNvSpPr/>
          <p:nvPr/>
        </p:nvSpPr>
        <p:spPr>
          <a:xfrm>
            <a:off x="5508104" y="3466799"/>
            <a:ext cx="576064" cy="510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1907704" y="3152580"/>
            <a:ext cx="3456383" cy="16312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solidFill>
                  <a:srgbClr val="474F6D"/>
                </a:solidFill>
              </a:rPr>
              <a:t>Ένα </a:t>
            </a:r>
            <a:r>
              <a:rPr lang="el-GR" sz="2000" b="1" dirty="0" smtClean="0">
                <a:solidFill>
                  <a:srgbClr val="474F6D"/>
                </a:solidFill>
              </a:rPr>
              <a:t>σταθερό σύστημα συντεταγμένων υπολογίζεται για </a:t>
            </a:r>
            <a:r>
              <a:rPr lang="el-GR" sz="2000" b="1" dirty="0">
                <a:solidFill>
                  <a:srgbClr val="474F6D"/>
                </a:solidFill>
              </a:rPr>
              <a:t>κάθε </a:t>
            </a:r>
            <a:r>
              <a:rPr lang="el-GR" sz="2000" b="1" dirty="0" smtClean="0">
                <a:solidFill>
                  <a:srgbClr val="474F6D"/>
                </a:solidFill>
              </a:rPr>
              <a:t>ομάδα </a:t>
            </a:r>
            <a:r>
              <a:rPr lang="el-GR" sz="2000" b="1" dirty="0">
                <a:solidFill>
                  <a:srgbClr val="474F6D"/>
                </a:solidFill>
              </a:rPr>
              <a:t>από τρεις ή περισσότερους </a:t>
            </a:r>
            <a:r>
              <a:rPr lang="el-GR" sz="2000" b="1" dirty="0" smtClean="0">
                <a:solidFill>
                  <a:srgbClr val="474F6D"/>
                </a:solidFill>
              </a:rPr>
              <a:t>εξωτερικούς </a:t>
            </a:r>
            <a:r>
              <a:rPr lang="el-GR" sz="2000" b="1" dirty="0" smtClean="0">
                <a:solidFill>
                  <a:srgbClr val="474F6D"/>
                </a:solidFill>
              </a:rPr>
              <a:t>δείκτες.</a:t>
            </a:r>
            <a:endParaRPr lang="el-GR" sz="2000" b="1" dirty="0">
              <a:solidFill>
                <a:srgbClr val="474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Φυσιολογία </a:t>
            </a:r>
            <a:r>
              <a:rPr lang="el-GR" sz="4000" b="1" dirty="0">
                <a:solidFill>
                  <a:srgbClr val="002060"/>
                </a:solidFill>
              </a:rPr>
              <a:t>της άσκησης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51520" y="1720843"/>
            <a:ext cx="849694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μελέτη </a:t>
            </a:r>
            <a:r>
              <a:rPr lang="el-GR" sz="2200" b="1" dirty="0"/>
              <a:t>της οξείας και χρόνιας απόκρισης </a:t>
            </a:r>
            <a:r>
              <a:rPr lang="el-GR" sz="2200" dirty="0"/>
              <a:t>κατά τη διάρκεια της άσκησης διευκολύνει την κατανόηση των φυσιολογικών καταπονήσεων στις οποίες </a:t>
            </a:r>
            <a:r>
              <a:rPr lang="el-GR" sz="2200" dirty="0"/>
              <a:t>υποβάλλεται το σώμα</a:t>
            </a:r>
            <a:r>
              <a:rPr lang="el-GR" sz="2200" dirty="0" smtClean="0"/>
              <a:t>.</a:t>
            </a:r>
            <a:endParaRPr lang="el-GR" sz="2200" dirty="0"/>
          </a:p>
          <a:p>
            <a:pPr marL="285750" indent="-285750" algn="just">
              <a:spcAft>
                <a:spcPts val="18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μελέτη της φυσιολογίας της </a:t>
            </a:r>
            <a:r>
              <a:rPr lang="el-GR" sz="2200" dirty="0" smtClean="0"/>
              <a:t>άσκησης οδηγεί </a:t>
            </a:r>
            <a:r>
              <a:rPr lang="el-GR" sz="2200" dirty="0"/>
              <a:t>σε </a:t>
            </a:r>
            <a:r>
              <a:rPr lang="el-GR" sz="2200" dirty="0" smtClean="0"/>
              <a:t>καλύτερη </a:t>
            </a:r>
            <a:r>
              <a:rPr lang="el-GR" sz="2200" dirty="0"/>
              <a:t>κατανόηση του τρόπου με </a:t>
            </a:r>
            <a:r>
              <a:rPr lang="el-GR" sz="2200" dirty="0" smtClean="0"/>
              <a:t>τον οποίο το </a:t>
            </a:r>
            <a:r>
              <a:rPr lang="el-GR" sz="2200" dirty="0"/>
              <a:t>σώμα </a:t>
            </a:r>
            <a:r>
              <a:rPr lang="el-GR" sz="2200" dirty="0" smtClean="0"/>
              <a:t>«εργάζεται» σε υγιή </a:t>
            </a:r>
            <a:r>
              <a:rPr lang="el-GR" sz="2200" dirty="0" smtClean="0"/>
              <a:t>κατάσταση.</a:t>
            </a:r>
            <a:endParaRPr lang="el-GR" sz="2200" dirty="0"/>
          </a:p>
          <a:p>
            <a:pPr marL="285750" indent="-285750" algn="just">
              <a:spcAft>
                <a:spcPts val="18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200" dirty="0"/>
              <a:t>Το </a:t>
            </a:r>
            <a:r>
              <a:rPr lang="el-GR" sz="2200" b="1" dirty="0"/>
              <a:t>κεντρικό νευρικό </a:t>
            </a:r>
            <a:r>
              <a:rPr lang="el-GR" sz="2200" b="1" dirty="0" smtClean="0"/>
              <a:t>σύστημα </a:t>
            </a:r>
            <a:r>
              <a:rPr lang="el-GR" sz="2200" dirty="0" smtClean="0"/>
              <a:t>εξετάζει μια εργασία πριν την υλοποίησή της ώστε να αξιολογήσει πόση </a:t>
            </a:r>
            <a:r>
              <a:rPr lang="el-GR" sz="2200" b="1" dirty="0" smtClean="0"/>
              <a:t>μυϊκή </a:t>
            </a:r>
            <a:r>
              <a:rPr lang="el-GR" sz="2200" b="1" dirty="0"/>
              <a:t>δύναμη </a:t>
            </a:r>
            <a:r>
              <a:rPr lang="el-GR" sz="2200" dirty="0" smtClean="0"/>
              <a:t>απαιτείται και να  υπολογίσει την </a:t>
            </a:r>
            <a:r>
              <a:rPr lang="el-GR" sz="2200" b="1" dirty="0" smtClean="0"/>
              <a:t>τροχιά</a:t>
            </a:r>
            <a:r>
              <a:rPr lang="el-GR" sz="2200" dirty="0" smtClean="0"/>
              <a:t> για να επιτευχθεί </a:t>
            </a:r>
            <a:r>
              <a:rPr lang="el-GR" sz="2200" dirty="0"/>
              <a:t>η απαιτούμενη </a:t>
            </a:r>
            <a:r>
              <a:rPr lang="el-GR" sz="2200" dirty="0" smtClean="0"/>
              <a:t>κίνηση.</a:t>
            </a:r>
            <a:endParaRPr lang="el-GR" sz="2200" dirty="0"/>
          </a:p>
          <a:p>
            <a:pPr marL="285750" indent="-285750" algn="just">
              <a:spcAft>
                <a:spcPts val="1800"/>
              </a:spcAft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l-GR" sz="2200" dirty="0"/>
              <a:t>Ο </a:t>
            </a:r>
            <a:r>
              <a:rPr lang="el-GR" sz="2200" b="1" dirty="0"/>
              <a:t>καρδιακός ρυθμός </a:t>
            </a:r>
            <a:r>
              <a:rPr lang="el-GR" sz="2200" dirty="0" smtClean="0"/>
              <a:t>και ο </a:t>
            </a:r>
            <a:r>
              <a:rPr lang="el-GR" sz="2200" b="1" dirty="0" smtClean="0"/>
              <a:t>ρυθμός αναπνοής </a:t>
            </a:r>
            <a:r>
              <a:rPr lang="el-GR" sz="2200" dirty="0" smtClean="0"/>
              <a:t>αυξάνονται λόγω των αυξημένων απαιτήσεων </a:t>
            </a:r>
            <a:r>
              <a:rPr lang="el-GR" sz="2200" dirty="0"/>
              <a:t>σε </a:t>
            </a:r>
            <a:r>
              <a:rPr lang="el-GR" sz="2200" dirty="0" smtClean="0"/>
              <a:t>οξυγόνο.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8415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Φυσιολογία </a:t>
            </a:r>
            <a:r>
              <a:rPr lang="el-GR" sz="4000" b="1" dirty="0">
                <a:solidFill>
                  <a:srgbClr val="002060"/>
                </a:solidFill>
              </a:rPr>
              <a:t>της άσκησης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51520" y="1723455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74F6D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alibri" panose="020F0502020204030204" pitchFamily="34" charset="0"/>
              </a:rPr>
              <a:t>T</a:t>
            </a:r>
            <a:r>
              <a:rPr lang="el-GR" sz="2200" dirty="0" smtClean="0">
                <a:latin typeface="Calibri" panose="020F0502020204030204" pitchFamily="34" charset="0"/>
              </a:rPr>
              <a:t>α πιο έντονα </a:t>
            </a:r>
            <a:r>
              <a:rPr lang="el-GR" sz="2200" dirty="0">
                <a:latin typeface="Calibri" panose="020F0502020204030204" pitchFamily="34" charset="0"/>
              </a:rPr>
              <a:t>επίπεδα άσκησης </a:t>
            </a:r>
            <a:r>
              <a:rPr lang="el-GR" sz="2200" dirty="0" smtClean="0">
                <a:latin typeface="Calibri" panose="020F0502020204030204" pitchFamily="34" charset="0"/>
              </a:rPr>
              <a:t>εμφανίζονται στην αναερόβια άσκηση και μπορούν </a:t>
            </a:r>
            <a:r>
              <a:rPr lang="el-GR" sz="2200" dirty="0">
                <a:latin typeface="Calibri" panose="020F0502020204030204" pitchFamily="34" charset="0"/>
              </a:rPr>
              <a:t>να </a:t>
            </a:r>
            <a:r>
              <a:rPr lang="el-GR" sz="2200" dirty="0" smtClean="0">
                <a:latin typeface="Calibri" panose="020F0502020204030204" pitchFamily="34" charset="0"/>
              </a:rPr>
              <a:t>διατηρηθούν </a:t>
            </a:r>
            <a:r>
              <a:rPr lang="el-GR" sz="2200" dirty="0">
                <a:latin typeface="Calibri" panose="020F0502020204030204" pitchFamily="34" charset="0"/>
              </a:rPr>
              <a:t>μόνο </a:t>
            </a:r>
            <a:r>
              <a:rPr lang="el-GR" sz="2200" dirty="0" smtClean="0">
                <a:latin typeface="Calibri" panose="020F0502020204030204" pitchFamily="34" charset="0"/>
              </a:rPr>
              <a:t>για ένα </a:t>
            </a:r>
            <a:r>
              <a:rPr lang="el-GR" sz="2200" dirty="0">
                <a:latin typeface="Calibri" panose="020F0502020204030204" pitchFamily="34" charset="0"/>
              </a:rPr>
              <a:t>ή δύο </a:t>
            </a:r>
            <a:r>
              <a:rPr lang="el-GR" sz="2200" dirty="0" smtClean="0">
                <a:latin typeface="Calibri" panose="020F0502020204030204" pitchFamily="34" charset="0"/>
              </a:rPr>
              <a:t>λεπτά.</a:t>
            </a:r>
            <a:endParaRPr lang="el-GR" sz="2200" dirty="0">
              <a:latin typeface="Calibri" panose="020F0502020204030204" pitchFamily="34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032448" cy="410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44518" y="3946186"/>
            <a:ext cx="194421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474F6D"/>
                </a:solidFill>
              </a:rPr>
              <a:t>Πηγές ενέργειας των μυών κατά την έναρξη της </a:t>
            </a:r>
            <a:r>
              <a:rPr lang="el-GR" b="1" dirty="0" smtClean="0">
                <a:solidFill>
                  <a:srgbClr val="474F6D"/>
                </a:solidFill>
              </a:rPr>
              <a:t>άσκησης</a:t>
            </a:r>
          </a:p>
        </p:txBody>
      </p:sp>
    </p:spTree>
    <p:extLst>
      <p:ext uri="{BB962C8B-B14F-4D97-AF65-F5344CB8AC3E}">
        <p14:creationId xmlns:p14="http://schemas.microsoft.com/office/powerpoint/2010/main" val="19954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Φυσιολογία </a:t>
            </a:r>
            <a:r>
              <a:rPr lang="el-GR" sz="4000" b="1" dirty="0">
                <a:solidFill>
                  <a:srgbClr val="002060"/>
                </a:solidFill>
              </a:rPr>
              <a:t>της άσκησης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l-GR" sz="4000" b="1" dirty="0">
              <a:solidFill>
                <a:srgbClr val="002060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7" y="2020676"/>
            <a:ext cx="819037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102784" y="5733256"/>
            <a:ext cx="72008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474F6D"/>
                </a:solidFill>
              </a:rPr>
              <a:t>Οι </a:t>
            </a:r>
            <a:r>
              <a:rPr lang="el-GR" b="1" dirty="0">
                <a:solidFill>
                  <a:srgbClr val="474F6D"/>
                </a:solidFill>
              </a:rPr>
              <a:t>διακεκομμένες γραμμές υποδεικνύουν νευρική </a:t>
            </a:r>
            <a:r>
              <a:rPr lang="el-GR" b="1" dirty="0" smtClean="0">
                <a:solidFill>
                  <a:srgbClr val="474F6D"/>
                </a:solidFill>
              </a:rPr>
              <a:t>επικοινωνία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474F6D"/>
                </a:solidFill>
              </a:rPr>
              <a:t>Οι συμπαγείς </a:t>
            </a:r>
            <a:r>
              <a:rPr lang="el-GR" b="1" dirty="0">
                <a:solidFill>
                  <a:srgbClr val="474F6D"/>
                </a:solidFill>
              </a:rPr>
              <a:t>γραμμές υποδεικνύουν </a:t>
            </a:r>
            <a:r>
              <a:rPr lang="el-GR" b="1" dirty="0" smtClean="0">
                <a:solidFill>
                  <a:srgbClr val="474F6D"/>
                </a:solidFill>
              </a:rPr>
              <a:t>άμεσο </a:t>
            </a:r>
            <a:r>
              <a:rPr lang="el-GR" b="1" dirty="0">
                <a:solidFill>
                  <a:srgbClr val="474F6D"/>
                </a:solidFill>
              </a:rPr>
              <a:t>μηχανικό </a:t>
            </a:r>
            <a:r>
              <a:rPr lang="el-GR" b="1" dirty="0" smtClean="0">
                <a:solidFill>
                  <a:srgbClr val="474F6D"/>
                </a:solidFill>
              </a:rPr>
              <a:t>αποτέλεσμα</a:t>
            </a:r>
            <a:endParaRPr lang="el-GR" b="1" dirty="0">
              <a:solidFill>
                <a:srgbClr val="474F6D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699792" y="1628800"/>
            <a:ext cx="424847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>
                <a:solidFill>
                  <a:srgbClr val="002060"/>
                </a:solidFill>
              </a:rPr>
              <a:t>Ρύθμιση </a:t>
            </a:r>
            <a:r>
              <a:rPr lang="el-GR" sz="2000" b="1" dirty="0">
                <a:solidFill>
                  <a:srgbClr val="002060"/>
                </a:solidFill>
              </a:rPr>
              <a:t>της αρτηριακής </a:t>
            </a:r>
            <a:r>
              <a:rPr lang="el-GR" sz="2000" b="1" dirty="0" smtClean="0">
                <a:solidFill>
                  <a:srgbClr val="002060"/>
                </a:solidFill>
              </a:rPr>
              <a:t>πίεσης</a:t>
            </a:r>
          </a:p>
        </p:txBody>
      </p:sp>
    </p:spTree>
    <p:extLst>
      <p:ext uri="{BB962C8B-B14F-4D97-AF65-F5344CB8AC3E}">
        <p14:creationId xmlns:p14="http://schemas.microsoft.com/office/powerpoint/2010/main" val="42084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Φυσιολογία </a:t>
            </a:r>
            <a:r>
              <a:rPr lang="el-GR" sz="4000" b="1" dirty="0">
                <a:solidFill>
                  <a:srgbClr val="002060"/>
                </a:solidFill>
              </a:rPr>
              <a:t>της άσκησης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23528" y="162880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Τ</a:t>
            </a:r>
            <a:r>
              <a:rPr lang="el-GR" b="1" dirty="0" smtClean="0">
                <a:solidFill>
                  <a:srgbClr val="002060"/>
                </a:solidFill>
              </a:rPr>
              <a:t>υπικές </a:t>
            </a:r>
            <a:r>
              <a:rPr lang="el-GR" b="1" dirty="0">
                <a:solidFill>
                  <a:srgbClr val="002060"/>
                </a:solidFill>
              </a:rPr>
              <a:t>μεταβολές στο αίμα και </a:t>
            </a:r>
            <a:r>
              <a:rPr lang="el-GR" b="1" dirty="0" smtClean="0">
                <a:solidFill>
                  <a:srgbClr val="002060"/>
                </a:solidFill>
              </a:rPr>
              <a:t>τις αναπνευστικές παραμέτρους από την  ανάπαυση σε μέγιστους ρυθμούς άσκησης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1" y="2348880"/>
            <a:ext cx="5835377" cy="404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6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Φυσιολογία </a:t>
            </a:r>
            <a:r>
              <a:rPr lang="el-GR" sz="4000" b="1" dirty="0">
                <a:solidFill>
                  <a:srgbClr val="002060"/>
                </a:solidFill>
              </a:rPr>
              <a:t>της άσκησης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23528" y="162880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Τ</a:t>
            </a:r>
            <a:r>
              <a:rPr lang="el-GR" b="1" dirty="0" smtClean="0">
                <a:solidFill>
                  <a:srgbClr val="002060"/>
                </a:solidFill>
              </a:rPr>
              <a:t>υπικές </a:t>
            </a:r>
            <a:r>
              <a:rPr lang="el-GR" b="1" dirty="0">
                <a:solidFill>
                  <a:srgbClr val="002060"/>
                </a:solidFill>
              </a:rPr>
              <a:t>μεταβολές στο αίμα και </a:t>
            </a:r>
            <a:r>
              <a:rPr lang="el-GR" b="1" dirty="0" smtClean="0">
                <a:solidFill>
                  <a:srgbClr val="002060"/>
                </a:solidFill>
              </a:rPr>
              <a:t>τις αναπνευστικές παραμέτρους από την  ανάπαυση σε μέγιστους ρυθμούς άσκησης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61" y="2341235"/>
            <a:ext cx="6002854" cy="42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Φυσιολογία </a:t>
            </a:r>
            <a:r>
              <a:rPr lang="el-GR" sz="4000" b="1" dirty="0">
                <a:solidFill>
                  <a:srgbClr val="002060"/>
                </a:solidFill>
              </a:rPr>
              <a:t>της άσκησης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3" y="1772816"/>
            <a:ext cx="84201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11561" y="5517232"/>
            <a:ext cx="770485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dirty="0"/>
              <a:t>Η πρόσληψη οξυγόνου κατά την έναρξη </a:t>
            </a:r>
            <a:r>
              <a:rPr lang="el-GR" dirty="0" smtClean="0"/>
              <a:t>της άσκησης </a:t>
            </a:r>
            <a:r>
              <a:rPr lang="el-GR" dirty="0"/>
              <a:t>αυξάνει σταδιακά, συσσωρεύοντας έλλειμμα </a:t>
            </a:r>
            <a:r>
              <a:rPr lang="el-GR" dirty="0" smtClean="0"/>
              <a:t>οξυγόνου που </a:t>
            </a:r>
            <a:r>
              <a:rPr lang="el-GR" dirty="0"/>
              <a:t>πρέπει να επιστραφεί στο τέλος της άσκησης</a:t>
            </a:r>
          </a:p>
        </p:txBody>
      </p:sp>
    </p:spTree>
    <p:extLst>
      <p:ext uri="{BB962C8B-B14F-4D97-AF65-F5344CB8AC3E}">
        <p14:creationId xmlns:p14="http://schemas.microsoft.com/office/powerpoint/2010/main" val="15530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9512" y="1628800"/>
            <a:ext cx="511256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2000" b="1" dirty="0" smtClean="0"/>
              <a:t>Χημικές και μηχανικές </a:t>
            </a:r>
            <a:r>
              <a:rPr lang="el-GR" sz="2000" b="1" dirty="0" smtClean="0"/>
              <a:t>διεργασίες</a:t>
            </a:r>
            <a:endParaRPr lang="el-GR" sz="2000" b="1" dirty="0" smtClean="0"/>
          </a:p>
          <a:p>
            <a:pPr marL="285750" indent="-285750" algn="just">
              <a:spcAft>
                <a:spcPts val="1800"/>
              </a:spcAft>
              <a:buClr>
                <a:srgbClr val="474F6D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1900" dirty="0" smtClean="0"/>
              <a:t>Στα φυτά η μετατροπή </a:t>
            </a:r>
            <a:r>
              <a:rPr lang="el-GR" sz="1900" dirty="0"/>
              <a:t>της ενέργειας </a:t>
            </a:r>
            <a:r>
              <a:rPr lang="el-GR" sz="1900" dirty="0" smtClean="0"/>
              <a:t>αρχίζει </a:t>
            </a:r>
            <a:r>
              <a:rPr lang="el-GR" sz="1900" dirty="0"/>
              <a:t>με τη </a:t>
            </a:r>
            <a:r>
              <a:rPr lang="el-GR" sz="1900" dirty="0" smtClean="0"/>
              <a:t>διαδικασία της </a:t>
            </a:r>
            <a:r>
              <a:rPr lang="el-GR" sz="1900" b="1" dirty="0"/>
              <a:t>φωτοσύνθεσης</a:t>
            </a:r>
            <a:r>
              <a:rPr lang="el-GR" sz="1900" dirty="0"/>
              <a:t> </a:t>
            </a:r>
            <a:r>
              <a:rPr lang="el-GR" sz="1900" dirty="0" smtClean="0"/>
              <a:t>και τελειώνει </a:t>
            </a:r>
            <a:r>
              <a:rPr lang="el-GR" sz="1900" dirty="0"/>
              <a:t>με την παραγωγή </a:t>
            </a:r>
            <a:r>
              <a:rPr lang="el-GR" sz="1900" b="1" dirty="0" smtClean="0"/>
              <a:t>μηχανικού </a:t>
            </a:r>
            <a:r>
              <a:rPr lang="el-GR" sz="1900" b="1" dirty="0" smtClean="0"/>
              <a:t>έργου</a:t>
            </a:r>
            <a:r>
              <a:rPr lang="el-GR" sz="1900" dirty="0" smtClean="0"/>
              <a:t>.</a:t>
            </a:r>
          </a:p>
          <a:p>
            <a:pPr marL="285750" indent="-285750" algn="just">
              <a:spcAft>
                <a:spcPts val="1800"/>
              </a:spcAft>
              <a:buClr>
                <a:srgbClr val="474F6D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1900" dirty="0" smtClean="0"/>
              <a:t>Με την ηλιακή ακτινοβολία το φυτό μετασχηματίζει </a:t>
            </a:r>
            <a:r>
              <a:rPr lang="el-GR" sz="1900" dirty="0" smtClean="0"/>
              <a:t>το  διοξείδιο </a:t>
            </a:r>
            <a:r>
              <a:rPr lang="el-GR" sz="1900" dirty="0"/>
              <a:t>του άνθρακα και το νερό σε οξυγόνο και γλυκόζη μέσω της </a:t>
            </a:r>
            <a:r>
              <a:rPr lang="el-GR" sz="1900" dirty="0" smtClean="0"/>
              <a:t>φωτοσύνθεσης.</a:t>
            </a:r>
            <a:endParaRPr lang="el-GR" sz="1900" b="1" dirty="0" smtClean="0"/>
          </a:p>
          <a:p>
            <a:pPr marL="285750" indent="-285750" algn="just">
              <a:spcAft>
                <a:spcPts val="1800"/>
              </a:spcAft>
              <a:buClr>
                <a:srgbClr val="474F6D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1900" dirty="0" smtClean="0"/>
              <a:t>Στον άνθρωπο </a:t>
            </a:r>
            <a:r>
              <a:rPr lang="el-GR" sz="1900" dirty="0" smtClean="0"/>
              <a:t>η </a:t>
            </a:r>
            <a:r>
              <a:rPr lang="el-GR" sz="1900" dirty="0" smtClean="0"/>
              <a:t>ενέργεια </a:t>
            </a:r>
            <a:r>
              <a:rPr lang="el-GR" sz="1900" dirty="0" smtClean="0"/>
              <a:t>παράγεται μέσω </a:t>
            </a:r>
            <a:r>
              <a:rPr lang="el-GR" sz="1900" dirty="0" smtClean="0"/>
              <a:t>της </a:t>
            </a:r>
            <a:r>
              <a:rPr lang="el-GR" sz="1900" b="1" dirty="0" smtClean="0"/>
              <a:t>κυτταρικής αναπνοής </a:t>
            </a:r>
            <a:r>
              <a:rPr lang="el-GR" sz="1900" dirty="0" smtClean="0"/>
              <a:t>από </a:t>
            </a:r>
            <a:r>
              <a:rPr lang="el-GR" sz="1900" b="1" dirty="0" smtClean="0"/>
              <a:t>χημική </a:t>
            </a:r>
            <a:r>
              <a:rPr lang="el-GR" sz="1900" b="1" dirty="0"/>
              <a:t>ενέργεια</a:t>
            </a:r>
            <a:r>
              <a:rPr lang="el-GR" sz="1900" dirty="0"/>
              <a:t> υπό τη μορφή </a:t>
            </a:r>
            <a:r>
              <a:rPr lang="el-GR" sz="1900" dirty="0" err="1" smtClean="0"/>
              <a:t>τριφωσφορικής</a:t>
            </a:r>
            <a:r>
              <a:rPr lang="el-GR" sz="1900" dirty="0" smtClean="0"/>
              <a:t> </a:t>
            </a:r>
            <a:r>
              <a:rPr lang="el-GR" sz="1900" dirty="0" err="1" smtClean="0"/>
              <a:t>αδενοσίνης</a:t>
            </a:r>
            <a:r>
              <a:rPr lang="el-GR" sz="1900" dirty="0" smtClean="0"/>
              <a:t> </a:t>
            </a:r>
            <a:r>
              <a:rPr lang="el-GR" sz="1900" dirty="0"/>
              <a:t>(ATP</a:t>
            </a:r>
            <a:r>
              <a:rPr lang="el-GR" sz="1900" dirty="0" smtClean="0"/>
              <a:t>).</a:t>
            </a:r>
            <a:endParaRPr lang="el-GR" sz="19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49838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" y="260648"/>
            <a:ext cx="915485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</a:t>
            </a:r>
            <a:r>
              <a:rPr lang="el-GR" sz="4000" b="1" dirty="0" smtClean="0">
                <a:solidFill>
                  <a:srgbClr val="002060"/>
                </a:solidFill>
              </a:rPr>
              <a:t>ηχανικό έργο</a:t>
            </a:r>
            <a:endParaRPr lang="el-G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9512" y="1628800"/>
            <a:ext cx="51125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Χημικές και μηχανικές διεργασίες στο ανθρώπινο σώμα</a:t>
            </a:r>
          </a:p>
          <a:p>
            <a:endParaRPr lang="el-GR" sz="2000" b="1" dirty="0" smtClean="0"/>
          </a:p>
          <a:p>
            <a:pPr marL="285750" indent="-285750" algn="just">
              <a:buClr>
                <a:srgbClr val="474F6D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dirty="0" smtClean="0"/>
              <a:t>Η ενέργεια </a:t>
            </a:r>
            <a:r>
              <a:rPr lang="el-GR" dirty="0"/>
              <a:t>που απορροφάται από το </a:t>
            </a:r>
            <a:r>
              <a:rPr lang="el-GR" dirty="0" smtClean="0"/>
              <a:t>περιβάλλον και παράγει </a:t>
            </a:r>
            <a:r>
              <a:rPr lang="el-GR" dirty="0" err="1"/>
              <a:t>τριφωσφορική</a:t>
            </a:r>
            <a:r>
              <a:rPr lang="el-GR" dirty="0"/>
              <a:t> </a:t>
            </a:r>
            <a:r>
              <a:rPr lang="el-GR" dirty="0" err="1" smtClean="0"/>
              <a:t>αδενοσίνη</a:t>
            </a:r>
            <a:r>
              <a:rPr lang="el-GR" dirty="0"/>
              <a:t> </a:t>
            </a:r>
            <a:r>
              <a:rPr lang="el-GR" dirty="0" smtClean="0"/>
              <a:t>δίνει </a:t>
            </a:r>
            <a:r>
              <a:rPr lang="el-GR" dirty="0" smtClean="0"/>
              <a:t>την απαραίτητη ενέργεια για να υλοποιηθούν οι  </a:t>
            </a:r>
            <a:r>
              <a:rPr lang="el-GR" dirty="0"/>
              <a:t>χημικές και μηχανικές </a:t>
            </a:r>
            <a:r>
              <a:rPr lang="el-GR" dirty="0" smtClean="0"/>
              <a:t>διεργασίες </a:t>
            </a:r>
            <a:r>
              <a:rPr lang="el-GR" dirty="0"/>
              <a:t>στο ανθρώπινο </a:t>
            </a:r>
            <a:r>
              <a:rPr lang="el-GR" dirty="0" smtClean="0"/>
              <a:t>σώμα.</a:t>
            </a:r>
            <a:endParaRPr lang="el-GR" dirty="0" smtClean="0"/>
          </a:p>
          <a:p>
            <a:pPr marL="285750" indent="-285750" algn="just">
              <a:buClr>
                <a:srgbClr val="474F6D"/>
              </a:buClr>
              <a:buSzPct val="80000"/>
              <a:buFont typeface="Wingdings" panose="05000000000000000000" pitchFamily="2" charset="2"/>
              <a:buChar char="q"/>
            </a:pPr>
            <a:endParaRPr lang="el-GR" b="1" dirty="0"/>
          </a:p>
          <a:p>
            <a:pPr marL="285750" indent="-285750" algn="just">
              <a:buClr>
                <a:srgbClr val="474F6D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dirty="0" smtClean="0"/>
              <a:t>Ακολουθώντας τα βήματα για τη </a:t>
            </a:r>
            <a:r>
              <a:rPr lang="el-GR" dirty="0"/>
              <a:t>σύνθεση και την κατανομή των υδατανθράκων, λιπών και πρωτεϊνών </a:t>
            </a:r>
            <a:r>
              <a:rPr lang="el-GR" dirty="0" smtClean="0"/>
              <a:t>παράγεται χημικό έργο και στη συνέχεια μηχανικό έργο μέσω των μυϊκών </a:t>
            </a:r>
            <a:r>
              <a:rPr lang="el-GR" dirty="0" smtClean="0"/>
              <a:t>συστολών.</a:t>
            </a:r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" y="260648"/>
            <a:ext cx="915485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</a:t>
            </a:r>
            <a:r>
              <a:rPr lang="el-GR" sz="4000" b="1" dirty="0" smtClean="0">
                <a:solidFill>
                  <a:srgbClr val="002060"/>
                </a:solidFill>
              </a:rPr>
              <a:t>ηχανικό έργο</a:t>
            </a:r>
            <a:endParaRPr lang="el-GR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27" y="1844824"/>
            <a:ext cx="362560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2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323529" y="1772816"/>
            <a:ext cx="8496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80000"/>
              <a:buFont typeface="Wingdings" panose="05000000000000000000" pitchFamily="2" charset="2"/>
              <a:buChar char="q"/>
            </a:pPr>
            <a:r>
              <a:rPr lang="el-GR" sz="2200" dirty="0" smtClean="0"/>
              <a:t>Η μυϊκή απόδοση συνδέεται </a:t>
            </a:r>
            <a:r>
              <a:rPr lang="el-GR" sz="2200" dirty="0"/>
              <a:t>με </a:t>
            </a:r>
            <a:r>
              <a:rPr lang="el-GR" sz="2200" dirty="0" smtClean="0"/>
              <a:t>το εξωτερικό </a:t>
            </a:r>
            <a:r>
              <a:rPr lang="el-GR" sz="2200" dirty="0"/>
              <a:t>ή </a:t>
            </a:r>
            <a:r>
              <a:rPr lang="el-GR" sz="2200" dirty="0" smtClean="0"/>
              <a:t>σωματικό </a:t>
            </a:r>
            <a:r>
              <a:rPr lang="el-GR" sz="2200" dirty="0"/>
              <a:t>έργο που παράγεται </a:t>
            </a:r>
            <a:r>
              <a:rPr lang="el-GR" sz="2200" dirty="0" smtClean="0"/>
              <a:t>προς την χημική ενέργεια που καταναλώνεται: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260648"/>
            <a:ext cx="915485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</a:t>
            </a:r>
            <a:r>
              <a:rPr lang="el-GR" sz="4000" b="1" dirty="0" smtClean="0">
                <a:solidFill>
                  <a:srgbClr val="002060"/>
                </a:solidFill>
              </a:rPr>
              <a:t>ηχανικό έργο</a:t>
            </a:r>
            <a:endParaRPr lang="el-GR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591729"/>
              </p:ext>
            </p:extLst>
          </p:nvPr>
        </p:nvGraphicFramePr>
        <p:xfrm>
          <a:off x="2824163" y="2718247"/>
          <a:ext cx="35083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2" name="Equation" r:id="rId4" imgW="2768400" imgH="431640" progId="Equation.DSMT4">
                  <p:embed/>
                </p:oleObj>
              </mc:Choice>
              <mc:Fallback>
                <p:oleObj name="Equation" r:id="rId4" imgW="2768400" imgH="431640" progId="Equation.DSMT4">
                  <p:embed/>
                  <p:pic>
                    <p:nvPicPr>
                      <p:cNvPr id="0" name="Αντικείμενο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718247"/>
                        <a:ext cx="35083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323529" y="3611339"/>
            <a:ext cx="849694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SzPct val="80000"/>
              <a:buFont typeface="Wingdings" panose="05000000000000000000" pitchFamily="2" charset="2"/>
              <a:buChar char="q"/>
            </a:pPr>
            <a:r>
              <a:rPr lang="el-GR" sz="2200" dirty="0" smtClean="0"/>
              <a:t>Το εύρος της μυϊκής απόδοσης κυμαίνεται από περίπου </a:t>
            </a:r>
            <a:r>
              <a:rPr lang="el-GR" sz="2200" dirty="0" smtClean="0"/>
              <a:t>μηδέν έως </a:t>
            </a:r>
            <a:r>
              <a:rPr lang="el-GR" sz="2200" dirty="0" smtClean="0"/>
              <a:t>20-25%. </a:t>
            </a:r>
            <a:endParaRPr lang="el-GR" sz="2200" dirty="0" smtClean="0"/>
          </a:p>
          <a:p>
            <a:pPr marL="285750" indent="-285750" algn="just">
              <a:spcAft>
                <a:spcPts val="1200"/>
              </a:spcAft>
              <a:buSzPct val="80000"/>
              <a:buFont typeface="Wingdings" panose="05000000000000000000" pitchFamily="2" charset="2"/>
              <a:buChar char="q"/>
            </a:pPr>
            <a:r>
              <a:rPr lang="el-GR" sz="2200" dirty="0" smtClean="0"/>
              <a:t>Τα </a:t>
            </a:r>
            <a:r>
              <a:rPr lang="el-GR" sz="2200" dirty="0" smtClean="0"/>
              <a:t>μεγαλύτερα ποσοστά αντιστοιχούν σε </a:t>
            </a:r>
            <a:r>
              <a:rPr lang="el-GR" sz="2200" dirty="0"/>
              <a:t>ασκήσεις </a:t>
            </a:r>
            <a:r>
              <a:rPr lang="el-GR" sz="2200" dirty="0" smtClean="0"/>
              <a:t>των ποδιών </a:t>
            </a:r>
            <a:r>
              <a:rPr lang="el-GR" sz="2200" dirty="0"/>
              <a:t>που </a:t>
            </a:r>
            <a:r>
              <a:rPr lang="el-GR" sz="2200" dirty="0" smtClean="0"/>
              <a:t>περιλαμβάνουν </a:t>
            </a:r>
            <a:r>
              <a:rPr lang="el-GR" sz="2200" dirty="0"/>
              <a:t>την </a:t>
            </a:r>
            <a:r>
              <a:rPr lang="el-GR" sz="2200" dirty="0" smtClean="0"/>
              <a:t>ανύψωση του </a:t>
            </a:r>
            <a:r>
              <a:rPr lang="el-GR" sz="2200" dirty="0"/>
              <a:t>βάρους </a:t>
            </a:r>
            <a:r>
              <a:rPr lang="el-GR" sz="2200" dirty="0" smtClean="0"/>
              <a:t>του </a:t>
            </a:r>
            <a:r>
              <a:rPr lang="el-GR" sz="2200" dirty="0" smtClean="0"/>
              <a:t>σώματος.</a:t>
            </a:r>
            <a:endParaRPr lang="el-GR" sz="2200" dirty="0"/>
          </a:p>
          <a:p>
            <a:pPr marL="285750" indent="-285750" algn="just">
              <a:spcAft>
                <a:spcPts val="1200"/>
              </a:spcAft>
              <a:buSzPct val="80000"/>
              <a:buFont typeface="Wingdings" panose="05000000000000000000" pitchFamily="2" charset="2"/>
              <a:buChar char="q"/>
            </a:pPr>
            <a:r>
              <a:rPr lang="el-GR" sz="2200" dirty="0"/>
              <a:t>Σε </a:t>
            </a:r>
            <a:r>
              <a:rPr lang="el-GR" sz="2200" dirty="0" smtClean="0"/>
              <a:t>βαριές </a:t>
            </a:r>
            <a:r>
              <a:rPr lang="el-GR" sz="2200" dirty="0" smtClean="0"/>
              <a:t>εργασίες, </a:t>
            </a:r>
            <a:r>
              <a:rPr lang="el-GR" sz="2200" dirty="0"/>
              <a:t>όπου </a:t>
            </a:r>
            <a:r>
              <a:rPr lang="el-GR" sz="2200" dirty="0"/>
              <a:t>χρησιμοποιούνται </a:t>
            </a:r>
            <a:r>
              <a:rPr lang="el-GR" sz="2200" dirty="0" smtClean="0"/>
              <a:t>έντονα και </a:t>
            </a:r>
            <a:r>
              <a:rPr lang="el-GR" sz="2200" dirty="0"/>
              <a:t>τα </a:t>
            </a:r>
            <a:r>
              <a:rPr lang="el-GR" sz="2200" dirty="0" smtClean="0"/>
              <a:t>χέρια </a:t>
            </a:r>
            <a:r>
              <a:rPr lang="el-GR" sz="2200" dirty="0" smtClean="0"/>
              <a:t>και </a:t>
            </a:r>
            <a:r>
              <a:rPr lang="el-GR" sz="2200" dirty="0" smtClean="0"/>
              <a:t>τα πόδια, </a:t>
            </a:r>
            <a:r>
              <a:rPr lang="el-GR" sz="2200" dirty="0" smtClean="0"/>
              <a:t>η μέση </a:t>
            </a:r>
            <a:r>
              <a:rPr lang="el-GR" sz="2200" dirty="0"/>
              <a:t>μηχανική απόδοση είναι περίπου </a:t>
            </a:r>
            <a:r>
              <a:rPr lang="el-GR" sz="2200" dirty="0" smtClean="0"/>
              <a:t>10</a:t>
            </a:r>
            <a:r>
              <a:rPr lang="el-GR" sz="2200" dirty="0" smtClean="0"/>
              <a:t>%.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8667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Τάσεις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7264" y="1730287"/>
            <a:ext cx="8563208" cy="112264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Η </a:t>
            </a:r>
            <a:r>
              <a:rPr lang="el-GR" sz="2000" dirty="0" smtClean="0"/>
              <a:t>τάση</a:t>
            </a:r>
            <a:r>
              <a:rPr lang="el-GR" sz="2000" dirty="0"/>
              <a:t> είναι η</a:t>
            </a:r>
            <a:r>
              <a:rPr lang="el-GR" sz="2000" dirty="0" smtClean="0"/>
              <a:t> κεντρική</a:t>
            </a:r>
            <a:r>
              <a:rPr lang="el-GR" sz="2000" dirty="0"/>
              <a:t> φυσική έννοια της μηχανικής συνεχούς μέσου και της </a:t>
            </a:r>
            <a:r>
              <a:rPr lang="el-GR" sz="2000" dirty="0" smtClean="0"/>
              <a:t>θεωρίας ελαστικότητας</a:t>
            </a:r>
            <a:r>
              <a:rPr lang="el-GR" sz="2000" dirty="0"/>
              <a:t> και εξηγεί τη </a:t>
            </a:r>
            <a:r>
              <a:rPr lang="el-GR" sz="2000" dirty="0" smtClean="0"/>
              <a:t>διάδοση</a:t>
            </a:r>
            <a:r>
              <a:rPr lang="el-GR" sz="2000" dirty="0"/>
              <a:t> της δύναμης </a:t>
            </a:r>
            <a:r>
              <a:rPr lang="el-GR" sz="2000" dirty="0" smtClean="0"/>
              <a:t>σε</a:t>
            </a:r>
            <a:r>
              <a:rPr lang="el-GR" sz="2000" dirty="0"/>
              <a:t> </a:t>
            </a:r>
            <a:r>
              <a:rPr lang="el-GR" sz="2000" dirty="0" smtClean="0"/>
              <a:t>συνεχές </a:t>
            </a:r>
            <a:r>
              <a:rPr lang="el-GR" sz="2000" dirty="0" smtClean="0"/>
              <a:t>μέσο.</a:t>
            </a:r>
          </a:p>
        </p:txBody>
      </p:sp>
      <p:pic>
        <p:nvPicPr>
          <p:cNvPr id="6" name="Picture 5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14" y="2852936"/>
            <a:ext cx="2171245" cy="14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58" y="4653136"/>
            <a:ext cx="1224800" cy="128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61144" y="6381328"/>
            <a:ext cx="2881873" cy="357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00" dirty="0" smtClean="0">
                <a:latin typeface="Calibri" pitchFamily="34" charset="0"/>
              </a:rPr>
              <a:t>     D.I.Fotiadis, V.C.Protopappas, C.V.Massalas, Elasticity,Wiley Encyclopedia of biomedical engineering </a:t>
            </a:r>
            <a:endParaRPr lang="el-GR" sz="800" b="1" kern="0" dirty="0" smtClean="0"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17889" y="5953584"/>
            <a:ext cx="1940070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200" b="1" i="1" dirty="0" smtClean="0">
                <a:latin typeface="Calibri" pitchFamily="34" charset="0"/>
              </a:rPr>
              <a:t> Σχήμα </a:t>
            </a:r>
            <a:r>
              <a:rPr lang="el-GR" sz="1200" b="1" i="1" dirty="0">
                <a:latin typeface="Calibri" pitchFamily="34" charset="0"/>
              </a:rPr>
              <a:t>1</a:t>
            </a:r>
            <a:r>
              <a:rPr lang="el-GR" sz="1200" b="1" i="1" dirty="0" smtClean="0">
                <a:latin typeface="Calibri" pitchFamily="34" charset="0"/>
              </a:rPr>
              <a:t>: Διάνυσμα Τάσης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632" y="2708920"/>
            <a:ext cx="583264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l-GR" sz="2000" b="1" dirty="0"/>
              <a:t>Η έννοια του διανύσματος τάσης</a:t>
            </a:r>
          </a:p>
          <a:p>
            <a:pPr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l-GR" sz="2000" dirty="0"/>
              <a:t>Δύο είναι οι κατηγορίες των δυνάμεων που δρουν σε ένα συνεχές μέσο:</a:t>
            </a:r>
          </a:p>
          <a:p>
            <a:pPr marL="400050" indent="-4000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romanLcPeriod"/>
            </a:pPr>
            <a:r>
              <a:rPr lang="el-GR" sz="2000" dirty="0" smtClean="0"/>
              <a:t>αυτές </a:t>
            </a:r>
            <a:r>
              <a:rPr lang="el-GR" sz="2000" dirty="0"/>
              <a:t>που εφαρμόζονται στην επιφάνεια του μέσου - </a:t>
            </a:r>
            <a:r>
              <a:rPr lang="el-GR" sz="2000" i="1" dirty="0"/>
              <a:t>δυνάμεις </a:t>
            </a:r>
            <a:r>
              <a:rPr lang="el-GR" sz="2000" i="1" dirty="0" err="1" smtClean="0"/>
              <a:t>εξ’επαφής</a:t>
            </a:r>
            <a:r>
              <a:rPr lang="el-GR" sz="2000" i="1" dirty="0" smtClean="0"/>
              <a:t>.</a:t>
            </a:r>
            <a:endParaRPr lang="el-GR" sz="2000" dirty="0"/>
          </a:p>
          <a:p>
            <a:pPr marL="400050" indent="-400050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80000"/>
              <a:buFont typeface="+mj-lt"/>
              <a:buAutoNum type="romanLcPeriod"/>
            </a:pPr>
            <a:r>
              <a:rPr lang="el-GR" sz="2000" dirty="0" smtClean="0"/>
              <a:t>αυτές </a:t>
            </a:r>
            <a:r>
              <a:rPr lang="el-GR" sz="2000" dirty="0"/>
              <a:t>που δρουν στην εσωτερική ύλη του συνεχούς μέσου – </a:t>
            </a:r>
            <a:r>
              <a:rPr lang="el-GR" sz="2000" i="1" dirty="0"/>
              <a:t>δυνάμεις </a:t>
            </a:r>
            <a:r>
              <a:rPr lang="el-GR" sz="2000" i="1" dirty="0" err="1"/>
              <a:t>εξ’αποστάσεως</a:t>
            </a:r>
            <a:r>
              <a:rPr lang="el-GR" sz="2000" dirty="0"/>
              <a:t> (βάρος, μαγνητική έλξη ή απώθηση</a:t>
            </a:r>
            <a:r>
              <a:rPr lang="el-GR" sz="2000" dirty="0" smtClean="0"/>
              <a:t>).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367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51520" y="1754227"/>
            <a:ext cx="46805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SzPct val="80000"/>
              <a:buFont typeface="Wingdings" panose="05000000000000000000" pitchFamily="2" charset="2"/>
              <a:buChar char="q"/>
            </a:pPr>
            <a:r>
              <a:rPr lang="el-GR" sz="2000" dirty="0"/>
              <a:t>Οι μύες είναι </a:t>
            </a:r>
            <a:r>
              <a:rPr lang="el-GR" sz="2000" dirty="0" smtClean="0"/>
              <a:t>σε </a:t>
            </a:r>
            <a:r>
              <a:rPr lang="el-GR" sz="2000" dirty="0"/>
              <a:t>θέση να </a:t>
            </a:r>
            <a:r>
              <a:rPr lang="el-GR" sz="2000" dirty="0" smtClean="0"/>
              <a:t>ασκήσουν </a:t>
            </a:r>
            <a:r>
              <a:rPr lang="el-GR" sz="2000" dirty="0" smtClean="0"/>
              <a:t>μεγαλύτερη </a:t>
            </a:r>
            <a:r>
              <a:rPr lang="el-GR" sz="2000" dirty="0" smtClean="0"/>
              <a:t>δύναμη, </a:t>
            </a:r>
            <a:r>
              <a:rPr lang="el-GR" sz="2000" dirty="0" smtClean="0"/>
              <a:t>όσο η </a:t>
            </a:r>
            <a:r>
              <a:rPr lang="el-GR" sz="2000" dirty="0"/>
              <a:t>ταχύτητα της συστολής </a:t>
            </a:r>
            <a:r>
              <a:rPr lang="el-GR" sz="2000" dirty="0" smtClean="0"/>
              <a:t>τους τείνει προς το μηδέν.</a:t>
            </a:r>
            <a:endParaRPr lang="el-GR" sz="2000" dirty="0"/>
          </a:p>
          <a:p>
            <a:pPr marL="285750" indent="-285750" algn="just">
              <a:spcAft>
                <a:spcPts val="1200"/>
              </a:spcAft>
              <a:buSzPct val="80000"/>
              <a:buFont typeface="Wingdings" panose="05000000000000000000" pitchFamily="2" charset="2"/>
              <a:buChar char="q"/>
            </a:pPr>
            <a:r>
              <a:rPr lang="el-GR" sz="2000" dirty="0" smtClean="0"/>
              <a:t>Η ισχύς σε αυτή την περίπτωση θα είναι </a:t>
            </a:r>
            <a:r>
              <a:rPr lang="el-GR" sz="2000" dirty="0" smtClean="0"/>
              <a:t>μηδέν.</a:t>
            </a:r>
            <a:endParaRPr lang="el-GR" sz="2000" dirty="0"/>
          </a:p>
          <a:p>
            <a:pPr marL="285750" indent="-285750" algn="just">
              <a:spcAft>
                <a:spcPts val="1200"/>
              </a:spcAft>
              <a:buSzPct val="80000"/>
              <a:buFont typeface="Wingdings" panose="05000000000000000000" pitchFamily="2" charset="2"/>
              <a:buChar char="q"/>
            </a:pPr>
            <a:r>
              <a:rPr lang="el-GR" sz="2000" dirty="0"/>
              <a:t>Όταν η ταχύτητα της συστολής των μυών είναι περίπου 8 </a:t>
            </a:r>
            <a:r>
              <a:rPr lang="el-GR" sz="2000" dirty="0" smtClean="0"/>
              <a:t>m/s, η </a:t>
            </a:r>
            <a:r>
              <a:rPr lang="el-GR" sz="2000" dirty="0"/>
              <a:t>δύναμη που παράγεται από </a:t>
            </a:r>
            <a:r>
              <a:rPr lang="el-GR" sz="2000" dirty="0" smtClean="0"/>
              <a:t>τους μύες είναι μηδενική καθώς και η </a:t>
            </a:r>
            <a:r>
              <a:rPr lang="el-GR" sz="2000" dirty="0" smtClean="0"/>
              <a:t>ισχύς.</a:t>
            </a:r>
            <a:endParaRPr lang="el-GR" sz="2000" dirty="0"/>
          </a:p>
          <a:p>
            <a:pPr marL="285750" indent="-285750" algn="just">
              <a:spcAft>
                <a:spcPts val="1200"/>
              </a:spcAft>
              <a:buSzPct val="80000"/>
              <a:buFont typeface="Wingdings" panose="05000000000000000000" pitchFamily="2" charset="2"/>
              <a:buChar char="q"/>
            </a:pPr>
            <a:r>
              <a:rPr lang="el-GR" sz="2000" dirty="0" smtClean="0"/>
              <a:t>Για ταχύτητες μεταξύ </a:t>
            </a:r>
            <a:r>
              <a:rPr lang="el-GR" sz="2000" dirty="0"/>
              <a:t>0-8 </a:t>
            </a:r>
            <a:r>
              <a:rPr lang="en-US" sz="2000" dirty="0" smtClean="0"/>
              <a:t>m/s </a:t>
            </a:r>
            <a:r>
              <a:rPr lang="el-GR" sz="2000" dirty="0" smtClean="0"/>
              <a:t>η μυϊκή δύναμη και απόδοση εμφανίζουν μια μέγιστη τιμή (</a:t>
            </a:r>
            <a:r>
              <a:rPr lang="el-GR" sz="2000" dirty="0"/>
              <a:t>περίπου για ταχύτητα 2.5</a:t>
            </a:r>
            <a:r>
              <a:rPr lang="en-US" sz="2000" dirty="0"/>
              <a:t> m/s) </a:t>
            </a:r>
            <a:endParaRPr lang="el-GR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260648"/>
            <a:ext cx="915485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</a:t>
            </a:r>
            <a:r>
              <a:rPr lang="el-GR" sz="4000" b="1" dirty="0" smtClean="0">
                <a:solidFill>
                  <a:srgbClr val="002060"/>
                </a:solidFill>
              </a:rPr>
              <a:t>ηχανικό έργο</a:t>
            </a:r>
            <a:endParaRPr lang="el-GR" sz="4000" b="1" dirty="0">
              <a:solidFill>
                <a:srgbClr val="002060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3188"/>
            <a:ext cx="3816424" cy="425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1556792"/>
            <a:ext cx="8856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el-GR" b="1" dirty="0">
                <a:solidFill>
                  <a:srgbClr val="474F6D"/>
                </a:solidFill>
              </a:rPr>
              <a:t>Ισχύς που απαιτείται </a:t>
            </a:r>
            <a:r>
              <a:rPr lang="el-GR" b="1" dirty="0" smtClean="0">
                <a:solidFill>
                  <a:srgbClr val="474F6D"/>
                </a:solidFill>
              </a:rPr>
              <a:t>για </a:t>
            </a:r>
            <a:r>
              <a:rPr lang="el-GR" b="1" dirty="0">
                <a:solidFill>
                  <a:srgbClr val="474F6D"/>
                </a:solidFill>
              </a:rPr>
              <a:t>περπάτημα, </a:t>
            </a:r>
            <a:r>
              <a:rPr lang="el-GR" b="1" dirty="0" smtClean="0">
                <a:solidFill>
                  <a:srgbClr val="474F6D"/>
                </a:solidFill>
              </a:rPr>
              <a:t>τρέξιμο και</a:t>
            </a:r>
            <a:r>
              <a:rPr lang="en-US" b="1" dirty="0" smtClean="0">
                <a:solidFill>
                  <a:srgbClr val="474F6D"/>
                </a:solidFill>
              </a:rPr>
              <a:t> </a:t>
            </a:r>
            <a:r>
              <a:rPr lang="el-GR" b="1" dirty="0" smtClean="0">
                <a:solidFill>
                  <a:srgbClr val="474F6D"/>
                </a:solidFill>
              </a:rPr>
              <a:t>ποδηλασία από </a:t>
            </a:r>
            <a:r>
              <a:rPr lang="el-GR" b="1" dirty="0">
                <a:solidFill>
                  <a:srgbClr val="474F6D"/>
                </a:solidFill>
              </a:rPr>
              <a:t>έναν ενήλικο </a:t>
            </a:r>
            <a:r>
              <a:rPr lang="el-GR" b="1" dirty="0" smtClean="0">
                <a:solidFill>
                  <a:srgbClr val="474F6D"/>
                </a:solidFill>
              </a:rPr>
              <a:t>άντρα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260648"/>
            <a:ext cx="915485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</a:t>
            </a:r>
            <a:r>
              <a:rPr lang="el-GR" sz="4000" b="1" dirty="0" smtClean="0">
                <a:solidFill>
                  <a:srgbClr val="002060"/>
                </a:solidFill>
              </a:rPr>
              <a:t>ηχανικό έργο</a:t>
            </a:r>
            <a:endParaRPr lang="el-GR" sz="4000" b="1" dirty="0">
              <a:solidFill>
                <a:srgbClr val="002060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22" y="1916832"/>
            <a:ext cx="4948518" cy="36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229816" y="5733256"/>
            <a:ext cx="859065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l-GR" dirty="0" smtClean="0"/>
              <a:t>Οι καμπύλες </a:t>
            </a:r>
            <a:r>
              <a:rPr lang="el-GR" dirty="0"/>
              <a:t>για περπάτημα και </a:t>
            </a:r>
            <a:r>
              <a:rPr lang="el-GR" dirty="0" smtClean="0"/>
              <a:t>τρέξιμο αλληλεπιδρούν περίπου στα 2.3 </a:t>
            </a:r>
            <a:r>
              <a:rPr lang="el-GR" dirty="0" smtClean="0"/>
              <a:t>m/s.</a:t>
            </a:r>
            <a:endParaRPr lang="el-GR" dirty="0" smtClean="0"/>
          </a:p>
          <a:p>
            <a:pPr marL="285750" indent="-285750" algn="just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περπάτημα είναι πιο </a:t>
            </a:r>
            <a:r>
              <a:rPr lang="el-GR" dirty="0" smtClean="0"/>
              <a:t>αποτελεσματικό </a:t>
            </a:r>
            <a:r>
              <a:rPr lang="el-GR" dirty="0"/>
              <a:t>κάτω από </a:t>
            </a:r>
            <a:r>
              <a:rPr lang="el-GR" dirty="0" smtClean="0"/>
              <a:t>το σημείο αλληλεπίδρασης </a:t>
            </a:r>
            <a:r>
              <a:rPr lang="el-GR" dirty="0"/>
              <a:t>και το τρέξιμο είναι πιο </a:t>
            </a:r>
            <a:r>
              <a:rPr lang="el-GR" dirty="0" smtClean="0"/>
              <a:t>αποτελεσματικό πάνω από το σημείο </a:t>
            </a:r>
            <a:r>
              <a:rPr lang="el-GR" dirty="0" smtClean="0"/>
              <a:t>αυτό.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717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" y="260648"/>
            <a:ext cx="915485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</a:t>
            </a:r>
            <a:r>
              <a:rPr lang="el-GR" sz="4000" b="1" dirty="0" smtClean="0">
                <a:solidFill>
                  <a:srgbClr val="002060"/>
                </a:solidFill>
              </a:rPr>
              <a:t>ηχανικό έργο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1520" y="1675644"/>
            <a:ext cx="867153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en-US" sz="2000" b="1" dirty="0" smtClean="0">
                <a:solidFill>
                  <a:srgbClr val="474F6D"/>
                </a:solidFill>
                <a:latin typeface="Calibri" panose="020F0502020204030204" pitchFamily="34" charset="0"/>
              </a:rPr>
              <a:t>M</a:t>
            </a:r>
            <a:r>
              <a:rPr lang="el-GR" sz="2000" b="1" dirty="0" err="1" smtClean="0">
                <a:solidFill>
                  <a:srgbClr val="474F6D"/>
                </a:solidFill>
                <a:latin typeface="Calibri" panose="020F0502020204030204" pitchFamily="34" charset="0"/>
              </a:rPr>
              <a:t>υϊκή</a:t>
            </a:r>
            <a:r>
              <a:rPr lang="el-GR" sz="2000" b="1" dirty="0" smtClean="0">
                <a:solidFill>
                  <a:srgbClr val="474F6D"/>
                </a:solidFill>
                <a:latin typeface="Calibri" panose="020F0502020204030204" pitchFamily="34" charset="0"/>
              </a:rPr>
              <a:t> </a:t>
            </a:r>
            <a:r>
              <a:rPr lang="el-GR" sz="2000" b="1" dirty="0" smtClean="0">
                <a:solidFill>
                  <a:srgbClr val="474F6D"/>
                </a:solidFill>
              </a:rPr>
              <a:t>κίνηση</a:t>
            </a:r>
            <a:endParaRPr lang="en-US" sz="1050" b="1" dirty="0" smtClean="0">
              <a:solidFill>
                <a:srgbClr val="474F6D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474F6D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2000" dirty="0" smtClean="0"/>
              <a:t>Η μηχανική κίνηση είναι αποτέλεσμα της </a:t>
            </a:r>
            <a:r>
              <a:rPr lang="el-GR" sz="2000" b="1" dirty="0" smtClean="0"/>
              <a:t>σύσπασης των μυών </a:t>
            </a:r>
            <a:r>
              <a:rPr lang="el-GR" sz="2000" dirty="0" smtClean="0"/>
              <a:t>που </a:t>
            </a:r>
            <a:r>
              <a:rPr lang="el-GR" sz="2000" dirty="0" err="1" smtClean="0"/>
              <a:t>πρόσκεινται</a:t>
            </a:r>
            <a:r>
              <a:rPr lang="el-GR" sz="2000" dirty="0" smtClean="0"/>
              <a:t> στα οστά και επιτρέπουν την σχετική κίνηση μεταξύ τους.</a:t>
            </a:r>
          </a:p>
          <a:p>
            <a:pPr marL="285750" indent="-285750" algn="just">
              <a:buClr>
                <a:srgbClr val="474F6D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2000" dirty="0" smtClean="0"/>
              <a:t>Αυτός </a:t>
            </a:r>
            <a:r>
              <a:rPr lang="el-GR" sz="2000" dirty="0" smtClean="0"/>
              <a:t>ο τύπος κίνησης είναι </a:t>
            </a:r>
            <a:r>
              <a:rPr lang="el-GR" sz="2000" dirty="0"/>
              <a:t>κοινώς </a:t>
            </a:r>
            <a:r>
              <a:rPr lang="el-GR" sz="2000" dirty="0" smtClean="0"/>
              <a:t>γνωστός </a:t>
            </a:r>
            <a:r>
              <a:rPr lang="el-GR" sz="2000" dirty="0"/>
              <a:t>ως </a:t>
            </a:r>
            <a:r>
              <a:rPr lang="el-GR" sz="2000" b="1" dirty="0" smtClean="0"/>
              <a:t>«τάξης 3» </a:t>
            </a:r>
            <a:r>
              <a:rPr lang="el-GR" sz="2000" dirty="0"/>
              <a:t>όπου ένας </a:t>
            </a:r>
            <a:r>
              <a:rPr lang="el-GR" sz="2000" dirty="0" smtClean="0"/>
              <a:t>σύνδεσμος </a:t>
            </a:r>
            <a:r>
              <a:rPr lang="el-GR" sz="2000" dirty="0"/>
              <a:t>ενεργεί ως </a:t>
            </a:r>
            <a:r>
              <a:rPr lang="el-GR" sz="2000" dirty="0" smtClean="0"/>
              <a:t>υπομόχλιο, το οστό  λειτουργεί όπως </a:t>
            </a:r>
            <a:r>
              <a:rPr lang="el-GR" sz="2000" dirty="0"/>
              <a:t>το φορτίο, και ο</a:t>
            </a:r>
            <a:r>
              <a:rPr lang="el-GR" sz="2000" dirty="0" smtClean="0"/>
              <a:t> μυς </a:t>
            </a:r>
            <a:r>
              <a:rPr lang="el-GR" sz="2000" dirty="0"/>
              <a:t>παρέχει τη δύναμη </a:t>
            </a:r>
            <a:r>
              <a:rPr lang="el-GR" sz="2000" dirty="0" smtClean="0"/>
              <a:t>μεταξύ του </a:t>
            </a:r>
            <a:r>
              <a:rPr lang="el-GR" sz="2000" dirty="0" err="1" smtClean="0"/>
              <a:t>υπομόχλιου</a:t>
            </a:r>
            <a:r>
              <a:rPr lang="el-GR" sz="2000" dirty="0" smtClean="0"/>
              <a:t> </a:t>
            </a:r>
            <a:r>
              <a:rPr lang="el-GR" sz="2000" dirty="0"/>
              <a:t>και το </a:t>
            </a:r>
            <a:r>
              <a:rPr lang="el-GR" sz="2000" dirty="0" smtClean="0"/>
              <a:t>φορτίου.</a:t>
            </a:r>
            <a:endParaRPr lang="el-GR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61" y="3933056"/>
            <a:ext cx="4625168" cy="289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" y="260648"/>
            <a:ext cx="915485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</a:t>
            </a:r>
            <a:r>
              <a:rPr lang="el-GR" sz="4000" b="1" dirty="0" smtClean="0">
                <a:solidFill>
                  <a:srgbClr val="002060"/>
                </a:solidFill>
              </a:rPr>
              <a:t>ηχανικό έργο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1520" y="1675644"/>
            <a:ext cx="867153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en-US" sz="2000" b="1" dirty="0" smtClean="0">
                <a:solidFill>
                  <a:srgbClr val="474F6D"/>
                </a:solidFill>
                <a:latin typeface="Calibri" panose="020F0502020204030204" pitchFamily="34" charset="0"/>
              </a:rPr>
              <a:t>M</a:t>
            </a:r>
            <a:r>
              <a:rPr lang="el-GR" sz="2000" b="1" dirty="0" err="1" smtClean="0">
                <a:solidFill>
                  <a:srgbClr val="474F6D"/>
                </a:solidFill>
                <a:latin typeface="Calibri" panose="020F0502020204030204" pitchFamily="34" charset="0"/>
              </a:rPr>
              <a:t>υϊκή</a:t>
            </a:r>
            <a:r>
              <a:rPr lang="el-GR" sz="2000" b="1" dirty="0" smtClean="0">
                <a:solidFill>
                  <a:srgbClr val="474F6D"/>
                </a:solidFill>
                <a:latin typeface="Calibri" panose="020F0502020204030204" pitchFamily="34" charset="0"/>
              </a:rPr>
              <a:t> </a:t>
            </a:r>
            <a:r>
              <a:rPr lang="el-GR" sz="2000" b="1" dirty="0" smtClean="0">
                <a:solidFill>
                  <a:srgbClr val="474F6D"/>
                </a:solidFill>
              </a:rPr>
              <a:t>κίνηση</a:t>
            </a:r>
            <a:endParaRPr lang="en-US" sz="1050" b="1" dirty="0" smtClean="0">
              <a:solidFill>
                <a:srgbClr val="474F6D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474F6D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2000" dirty="0" smtClean="0"/>
              <a:t>Η μηχανική κίνηση είναι αποτέλεσμα της </a:t>
            </a:r>
            <a:r>
              <a:rPr lang="el-GR" sz="2000" b="1" dirty="0" smtClean="0"/>
              <a:t>σύσπασης των μυών </a:t>
            </a:r>
            <a:r>
              <a:rPr lang="el-GR" sz="2000" dirty="0" smtClean="0"/>
              <a:t>που </a:t>
            </a:r>
            <a:r>
              <a:rPr lang="el-GR" sz="2000" dirty="0" err="1" smtClean="0"/>
              <a:t>πρόσκεινται</a:t>
            </a:r>
            <a:r>
              <a:rPr lang="el-GR" sz="2000" dirty="0" smtClean="0"/>
              <a:t> στα οστά και επιτρέπουν την σχετική κίνηση μεταξύ τους.</a:t>
            </a:r>
          </a:p>
          <a:p>
            <a:pPr marL="285750" indent="-285750" algn="just">
              <a:buClr>
                <a:srgbClr val="474F6D"/>
              </a:buClr>
              <a:buSzPct val="80000"/>
              <a:buFont typeface="Wingdings" panose="05000000000000000000" pitchFamily="2" charset="2"/>
              <a:buChar char="q"/>
            </a:pPr>
            <a:r>
              <a:rPr lang="el-GR" sz="2000" dirty="0" smtClean="0"/>
              <a:t>Αυτός </a:t>
            </a:r>
            <a:r>
              <a:rPr lang="el-GR" sz="2000" dirty="0" smtClean="0"/>
              <a:t>ο τύπος κίνησης είναι </a:t>
            </a:r>
            <a:r>
              <a:rPr lang="el-GR" sz="2000" dirty="0"/>
              <a:t>κοινώς </a:t>
            </a:r>
            <a:r>
              <a:rPr lang="el-GR" sz="2000" dirty="0" smtClean="0"/>
              <a:t>γνωστός </a:t>
            </a:r>
            <a:r>
              <a:rPr lang="el-GR" sz="2000" dirty="0"/>
              <a:t>ως </a:t>
            </a:r>
            <a:r>
              <a:rPr lang="el-GR" sz="2000" b="1" dirty="0" smtClean="0"/>
              <a:t>«τάξης 3» </a:t>
            </a:r>
            <a:r>
              <a:rPr lang="el-GR" sz="2000" dirty="0"/>
              <a:t>όπου ένας </a:t>
            </a:r>
            <a:r>
              <a:rPr lang="el-GR" sz="2000" dirty="0" smtClean="0"/>
              <a:t>σύνδεσμος </a:t>
            </a:r>
            <a:r>
              <a:rPr lang="el-GR" sz="2000" dirty="0"/>
              <a:t>ενεργεί ως </a:t>
            </a:r>
            <a:r>
              <a:rPr lang="el-GR" sz="2000" dirty="0" smtClean="0"/>
              <a:t>υπομόχλιο, το οστό  λειτουργεί όπως </a:t>
            </a:r>
            <a:r>
              <a:rPr lang="el-GR" sz="2000" dirty="0"/>
              <a:t>το φορτίο, και ο</a:t>
            </a:r>
            <a:r>
              <a:rPr lang="el-GR" sz="2000" dirty="0" smtClean="0"/>
              <a:t> μυς </a:t>
            </a:r>
            <a:r>
              <a:rPr lang="el-GR" sz="2000" dirty="0"/>
              <a:t>παρέχει τη δύναμη </a:t>
            </a:r>
            <a:r>
              <a:rPr lang="el-GR" sz="2000" dirty="0" smtClean="0"/>
              <a:t>μεταξύ του </a:t>
            </a:r>
            <a:r>
              <a:rPr lang="el-GR" sz="2000" dirty="0" err="1" smtClean="0"/>
              <a:t>υπομόχλιου</a:t>
            </a:r>
            <a:r>
              <a:rPr lang="el-GR" sz="2000" dirty="0" smtClean="0"/>
              <a:t> </a:t>
            </a:r>
            <a:r>
              <a:rPr lang="el-GR" sz="2000" dirty="0"/>
              <a:t>και το </a:t>
            </a:r>
            <a:r>
              <a:rPr lang="el-GR" sz="2000" dirty="0" smtClean="0"/>
              <a:t>φορτίου.</a:t>
            </a:r>
            <a:endParaRPr lang="el-GR" sz="20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168352" cy="31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Ορθογώνιο 10"/>
          <p:cNvSpPr/>
          <p:nvPr/>
        </p:nvSpPr>
        <p:spPr>
          <a:xfrm>
            <a:off x="1115616" y="4365104"/>
            <a:ext cx="352839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474F6D"/>
                </a:solidFill>
              </a:rPr>
              <a:t>Ο</a:t>
            </a:r>
            <a:r>
              <a:rPr lang="el-GR" b="1" dirty="0" smtClean="0">
                <a:solidFill>
                  <a:srgbClr val="474F6D"/>
                </a:solidFill>
              </a:rPr>
              <a:t> δικέφαλος μυς </a:t>
            </a:r>
            <a:r>
              <a:rPr lang="el-GR" b="1" dirty="0">
                <a:solidFill>
                  <a:srgbClr val="474F6D"/>
                </a:solidFill>
              </a:rPr>
              <a:t>του βραχίονα </a:t>
            </a:r>
            <a:r>
              <a:rPr lang="el-GR" b="1" dirty="0" smtClean="0">
                <a:solidFill>
                  <a:srgbClr val="474F6D"/>
                </a:solidFill>
              </a:rPr>
              <a:t>ανήκει στην κίνηση «τάξης 3». </a:t>
            </a:r>
            <a:endParaRPr lang="el-GR" b="1" dirty="0" smtClean="0">
              <a:solidFill>
                <a:srgbClr val="474F6D"/>
              </a:solidFill>
            </a:endParaRPr>
          </a:p>
          <a:p>
            <a:pPr algn="ctr"/>
            <a:r>
              <a:rPr lang="el-GR" b="1" dirty="0" smtClean="0">
                <a:solidFill>
                  <a:srgbClr val="474F6D"/>
                </a:solidFill>
              </a:rPr>
              <a:t>Το </a:t>
            </a:r>
            <a:r>
              <a:rPr lang="el-GR" b="1" dirty="0">
                <a:solidFill>
                  <a:srgbClr val="474F6D"/>
                </a:solidFill>
              </a:rPr>
              <a:t>φορτίο βρίσκεται στο χέρι και το υπομόχλιο στον αγκώνα</a:t>
            </a:r>
          </a:p>
        </p:txBody>
      </p:sp>
    </p:spTree>
    <p:extLst>
      <p:ext uri="{BB962C8B-B14F-4D97-AF65-F5344CB8AC3E}">
        <p14:creationId xmlns:p14="http://schemas.microsoft.com/office/powerpoint/2010/main" val="19034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Βιβλιογραφία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14282" y="1490755"/>
            <a:ext cx="88222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 </a:t>
            </a:r>
            <a:endParaRPr lang="el-GR" dirty="0" smtClean="0">
              <a:latin typeface="Calibri" pitchFamily="34" charset="0"/>
            </a:endParaRPr>
          </a:p>
          <a:p>
            <a:pPr algn="just">
              <a:buSzPct val="70000"/>
              <a:buBlip>
                <a:blip r:embed="rId2"/>
              </a:buBlip>
            </a:pPr>
            <a:r>
              <a:rPr lang="el-GR" dirty="0" smtClean="0"/>
              <a:t> 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Cowin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S.C. Bone Mechanics. 2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edition, CRC Press: Boca Raton, FL, 2001</a:t>
            </a:r>
          </a:p>
          <a:p>
            <a:pPr algn="just"/>
            <a:endParaRPr lang="el-GR" b="1" dirty="0">
              <a:latin typeface="Calibri" pitchFamily="34" charset="0"/>
              <a:cs typeface="Calibri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Dimitrios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Fotiadis,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Vasilios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C.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Protopappas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Christos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Massalas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Elasticity, Encyclopedia of Biomedical Engineering ,2006 </a:t>
            </a:r>
          </a:p>
          <a:p>
            <a:pPr algn="just">
              <a:buBlip>
                <a:blip r:embed="rId2"/>
              </a:buBlip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Biomedical Engineering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HandBook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Second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Edition,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Joseph D. 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Bronzino, 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Boca Raton: CRC Press LLC, 2000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just">
              <a:buBlip>
                <a:blip r:embed="rId2"/>
              </a:buBlip>
            </a:pPr>
            <a:endParaRPr lang="en-US" b="1" dirty="0" smtClean="0"/>
          </a:p>
          <a:p>
            <a:pPr algn="just"/>
            <a:endParaRPr lang="en-US" b="1" kern="0" dirty="0" smtClean="0"/>
          </a:p>
          <a:p>
            <a:pPr algn="just">
              <a:buBlip>
                <a:blip r:embed="rId2"/>
              </a:buBlip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32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Τάσεις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6637786" cy="369389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l-GR" sz="2200" dirty="0" smtClean="0"/>
              <a:t>Έστω </a:t>
            </a:r>
            <a:r>
              <a:rPr lang="el-GR" sz="2200" dirty="0"/>
              <a:t>μια </a:t>
            </a:r>
            <a:r>
              <a:rPr lang="el-GR" sz="2200" dirty="0" err="1" smtClean="0"/>
              <a:t>υποπεριοχή</a:t>
            </a:r>
            <a:r>
              <a:rPr lang="el-GR" sz="2200" dirty="0" smtClean="0"/>
              <a:t> </a:t>
            </a:r>
            <a:r>
              <a:rPr lang="el-GR" sz="2200" dirty="0"/>
              <a:t>Α ενός συνεχούς μέσου Β σε κατάσταση </a:t>
            </a:r>
            <a:r>
              <a:rPr lang="el-GR" sz="2200" dirty="0" smtClean="0"/>
              <a:t>στατικής ισορροπίας</a:t>
            </a:r>
            <a:r>
              <a:rPr lang="el-GR" sz="2200" dirty="0"/>
              <a:t>, </a:t>
            </a:r>
            <a:r>
              <a:rPr lang="el-GR" sz="2200" dirty="0" smtClean="0"/>
              <a:t>που </a:t>
            </a:r>
            <a:r>
              <a:rPr lang="el-GR" sz="2200" dirty="0"/>
              <a:t>υπόκειται σε δυνάμεις </a:t>
            </a:r>
            <a:r>
              <a:rPr lang="el-GR" sz="2200" dirty="0" err="1"/>
              <a:t>εξ’επαφής</a:t>
            </a:r>
            <a:r>
              <a:rPr lang="en-US" sz="2200" dirty="0"/>
              <a:t> </a:t>
            </a:r>
            <a:r>
              <a:rPr lang="el-GR" sz="2200" dirty="0"/>
              <a:t>(υποθετική επιφάνεια </a:t>
            </a:r>
            <a:r>
              <a:rPr lang="en-US" sz="2200" dirty="0"/>
              <a:t>S)</a:t>
            </a:r>
            <a:r>
              <a:rPr lang="el-GR" sz="2200" dirty="0"/>
              <a:t> και </a:t>
            </a:r>
            <a:r>
              <a:rPr lang="el-GR" sz="2200" dirty="0" smtClean="0"/>
              <a:t>δυνάμεις </a:t>
            </a:r>
            <a:r>
              <a:rPr lang="el-GR" sz="2200" dirty="0"/>
              <a:t>εξ’αποστάσεως (σε όλη την </a:t>
            </a:r>
            <a:r>
              <a:rPr lang="el-GR" sz="2200" dirty="0" err="1" smtClean="0"/>
              <a:t>υποπεριοχή</a:t>
            </a:r>
            <a:r>
              <a:rPr lang="el-GR" sz="2200" dirty="0" smtClean="0"/>
              <a:t> </a:t>
            </a:r>
            <a:r>
              <a:rPr lang="el-GR" sz="2200" dirty="0"/>
              <a:t>Α</a:t>
            </a:r>
            <a:r>
              <a:rPr lang="el-GR" sz="2200" dirty="0" smtClean="0"/>
              <a:t>):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l-GR" sz="2000" dirty="0"/>
              <a:t>Το σημείο </a:t>
            </a:r>
            <a:r>
              <a:rPr lang="en-US" sz="2000" dirty="0"/>
              <a:t>P </a:t>
            </a:r>
            <a:r>
              <a:rPr lang="el-GR" sz="2000" dirty="0"/>
              <a:t>ανήκει στην επιφάνεια της </a:t>
            </a:r>
            <a:r>
              <a:rPr lang="el-GR" sz="2000" dirty="0" err="1" smtClean="0"/>
              <a:t>υποπεριοχής</a:t>
            </a:r>
            <a:r>
              <a:rPr lang="el-GR" sz="2000" dirty="0" smtClean="0"/>
              <a:t> </a:t>
            </a:r>
            <a:r>
              <a:rPr lang="el-GR" sz="2000" dirty="0"/>
              <a:t>Α και της συμπληρωματικής περιοχής </a:t>
            </a:r>
            <a:r>
              <a:rPr lang="el-GR" sz="2000" dirty="0" smtClean="0"/>
              <a:t>Β.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Θεωρούμε </a:t>
            </a:r>
            <a:r>
              <a:rPr lang="el-GR" sz="2000" dirty="0"/>
              <a:t>ότι η διάδοση δυνάμεων από την περιοχή Β στην </a:t>
            </a:r>
            <a:r>
              <a:rPr lang="el-GR" sz="2000" dirty="0" smtClean="0"/>
              <a:t>περιοχή </a:t>
            </a:r>
            <a:r>
              <a:rPr lang="el-GR" sz="2000" dirty="0" smtClean="0"/>
              <a:t>Α γίνεται </a:t>
            </a:r>
            <a:r>
              <a:rPr lang="el-GR" sz="2000" dirty="0"/>
              <a:t>κάθετα στην εφαπτομένη π στην γειτονιά του </a:t>
            </a:r>
            <a:r>
              <a:rPr lang="el-GR" sz="2000" dirty="0" smtClean="0"/>
              <a:t>Ρ.</a:t>
            </a:r>
            <a:endParaRPr lang="en-US" sz="2000" dirty="0"/>
          </a:p>
          <a:p>
            <a:pPr marL="0" indent="0" algn="just"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</p:txBody>
      </p:sp>
      <p:pic>
        <p:nvPicPr>
          <p:cNvPr id="6" name="Picture 5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14" y="2852936"/>
            <a:ext cx="2171245" cy="14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58" y="4653136"/>
            <a:ext cx="1224800" cy="128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61144" y="6381328"/>
            <a:ext cx="2881873" cy="3571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00" dirty="0" smtClean="0">
                <a:latin typeface="Calibri" pitchFamily="34" charset="0"/>
              </a:rPr>
              <a:t>     D.I.Fotiadis, V.C.Protopappas, C.V.Massalas, Elasticity,Wiley Encyclopedia of biomedical engineering </a:t>
            </a:r>
            <a:endParaRPr lang="el-GR" sz="800" b="1" kern="0" dirty="0" smtClean="0"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17889" y="5953584"/>
            <a:ext cx="1940070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200" b="1" i="1" dirty="0" smtClean="0">
                <a:latin typeface="Calibri" pitchFamily="34" charset="0"/>
              </a:rPr>
              <a:t> Σχήμα </a:t>
            </a:r>
            <a:r>
              <a:rPr lang="el-GR" sz="1200" b="1" i="1" dirty="0">
                <a:latin typeface="Calibri" pitchFamily="34" charset="0"/>
              </a:rPr>
              <a:t>1</a:t>
            </a:r>
            <a:r>
              <a:rPr lang="el-GR" sz="1200" b="1" i="1" dirty="0" smtClean="0">
                <a:latin typeface="Calibri" pitchFamily="34" charset="0"/>
              </a:rPr>
              <a:t>: Διάνυσμα Τάσης</a:t>
            </a:r>
          </a:p>
        </p:txBody>
      </p:sp>
    </p:spTree>
    <p:extLst>
      <p:ext uri="{BB962C8B-B14F-4D97-AF65-F5344CB8AC3E}">
        <p14:creationId xmlns:p14="http://schemas.microsoft.com/office/powerpoint/2010/main" val="10869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0199"/>
              </p:ext>
            </p:extLst>
          </p:nvPr>
        </p:nvGraphicFramePr>
        <p:xfrm>
          <a:off x="5721856" y="3933056"/>
          <a:ext cx="3170624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0" r:id="rId3" imgW="6418903" imgH="3797760" progId="Visio.Drawing.6">
                  <p:embed/>
                </p:oleObj>
              </mc:Choice>
              <mc:Fallback>
                <p:oleObj r:id="rId3" imgW="6418903" imgH="3797760" progId="Visio.Drawing.6">
                  <p:embed/>
                  <p:pic>
                    <p:nvPicPr>
                      <p:cNvPr id="0" name="Αντικείμενο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856" y="3933056"/>
                        <a:ext cx="3170624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89384" y="1772816"/>
            <a:ext cx="8287072" cy="45365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100000"/>
              <a:buNone/>
            </a:pPr>
            <a:r>
              <a:rPr lang="el-GR" sz="2000" dirty="0" smtClean="0"/>
              <a:t>Για </a:t>
            </a:r>
            <a:r>
              <a:rPr lang="el-GR" sz="2000" dirty="0"/>
              <a:t>να καθοριστεί κάθε ζεύγος (</a:t>
            </a:r>
            <a:r>
              <a:rPr lang="en-US" sz="2000" b="1" dirty="0">
                <a:cs typeface="Calibri" pitchFamily="34" charset="0"/>
              </a:rPr>
              <a:t>t</a:t>
            </a:r>
            <a:r>
              <a:rPr lang="el-GR" sz="2000" dirty="0"/>
              <a:t>,</a:t>
            </a:r>
            <a:r>
              <a:rPr lang="en-US" sz="2000" b="1" dirty="0"/>
              <a:t>n</a:t>
            </a:r>
            <a:r>
              <a:rPr lang="el-GR" sz="2000" dirty="0"/>
              <a:t>)</a:t>
            </a:r>
            <a:r>
              <a:rPr lang="en-US" sz="2000" dirty="0"/>
              <a:t> </a:t>
            </a:r>
            <a:r>
              <a:rPr lang="el-GR" sz="2000" dirty="0"/>
              <a:t>πρέπει να καθοριστεί το διάνυσμα τάσης σε κάθε ένα από τα τρία κάθετα επίπεδα στο σημείο </a:t>
            </a:r>
            <a:r>
              <a:rPr lang="en-US" sz="2000" dirty="0" smtClean="0"/>
              <a:t>P</a:t>
            </a:r>
            <a:r>
              <a:rPr lang="el-GR" sz="2000" dirty="0" smtClean="0"/>
              <a:t>.</a:t>
            </a:r>
            <a:endParaRPr lang="en-US" sz="2000" dirty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/>
              <a:t>Εξετάζουμε ένα άπειρο παραλληλεπίπεδο στο σημείο P και θεωρούμε ένα σύνολο καρτεσιανών συντεταγμένων</a:t>
            </a:r>
            <a:r>
              <a:rPr lang="en-US" sz="2000" dirty="0"/>
              <a:t> x</a:t>
            </a:r>
            <a:r>
              <a:rPr lang="en-US" sz="2000" baseline="-25000" dirty="0"/>
              <a:t>i</a:t>
            </a:r>
            <a:r>
              <a:rPr lang="el-GR" sz="2000" dirty="0"/>
              <a:t> παράλληλων προς τις </a:t>
            </a:r>
            <a:r>
              <a:rPr lang="el-GR" sz="2000" dirty="0" smtClean="0"/>
              <a:t>πλευρές</a:t>
            </a:r>
            <a:r>
              <a:rPr lang="el-GR" sz="2000" dirty="0"/>
              <a:t> </a:t>
            </a:r>
            <a:r>
              <a:rPr lang="el-GR" sz="2000" dirty="0" smtClean="0"/>
              <a:t>(</a:t>
            </a:r>
            <a:r>
              <a:rPr lang="el-GR" sz="2000" dirty="0" smtClean="0"/>
              <a:t>Σ</a:t>
            </a:r>
            <a:r>
              <a:rPr lang="el-GR" sz="2000" dirty="0" smtClean="0"/>
              <a:t>χήμα 2).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Σε </a:t>
            </a:r>
            <a:r>
              <a:rPr lang="el-GR" sz="2000" dirty="0"/>
              <a:t>κάθε άξονα συντεταγμένων αντιστοιχεί ένα μοναδιαίο διάνυσμα </a:t>
            </a:r>
            <a:r>
              <a:rPr lang="en-US" sz="2000" b="1" dirty="0">
                <a:cs typeface="Calibri" pitchFamily="34" charset="0"/>
              </a:rPr>
              <a:t>e</a:t>
            </a:r>
            <a:r>
              <a:rPr lang="en-US" sz="2000" baseline="-25000" dirty="0">
                <a:cs typeface="Calibri" pitchFamily="34" charset="0"/>
              </a:rPr>
              <a:t>i</a:t>
            </a:r>
            <a:r>
              <a:rPr lang="en-US" sz="2000" dirty="0"/>
              <a:t>, </a:t>
            </a:r>
            <a:r>
              <a:rPr lang="el-GR" sz="2000" dirty="0">
                <a:cs typeface="Calibri" pitchFamily="34" charset="0"/>
              </a:rPr>
              <a:t>όπου </a:t>
            </a:r>
            <a:r>
              <a:rPr lang="en-US" sz="2000" dirty="0" err="1" smtClean="0">
                <a:cs typeface="Calibri" pitchFamily="34" charset="0"/>
              </a:rPr>
              <a:t>i</a:t>
            </a:r>
            <a:r>
              <a:rPr lang="en-US" sz="2000" dirty="0" smtClean="0">
                <a:cs typeface="Calibri" pitchFamily="34" charset="0"/>
              </a:rPr>
              <a:t>=1,2,3</a:t>
            </a:r>
            <a:r>
              <a:rPr lang="el-GR" sz="2000" dirty="0" smtClean="0">
                <a:cs typeface="Calibri" pitchFamily="34" charset="0"/>
              </a:rPr>
              <a:t>.</a:t>
            </a:r>
            <a:endParaRPr lang="el-GR" sz="2000" dirty="0" smtClean="0"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>
                <a:cs typeface="Calibri" pitchFamily="34" charset="0"/>
              </a:rPr>
              <a:t>Επομένως, σε καρτεσιανές </a:t>
            </a:r>
            <a:r>
              <a:rPr lang="el-GR" sz="2000" dirty="0" smtClean="0">
                <a:cs typeface="Calibri" pitchFamily="34" charset="0"/>
              </a:rPr>
              <a:t>συντεταγμένες: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>
              <a:cs typeface="Calibri" pitchFamily="34" charset="0"/>
            </a:endParaRPr>
          </a:p>
          <a:p>
            <a:pPr marL="0" indent="0" algn="just">
              <a:spcBef>
                <a:spcPts val="1200"/>
              </a:spcBef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>
                <a:cs typeface="Calibri" pitchFamily="34" charset="0"/>
              </a:rPr>
              <a:t>που αναλύεται </a:t>
            </a:r>
            <a:r>
              <a:rPr lang="el-GR" sz="2000" dirty="0">
                <a:cs typeface="Calibri" pitchFamily="34" charset="0"/>
              </a:rPr>
              <a:t>στις τρεις παρακάτω εξισώσεις: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Τάσεις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125664"/>
              </p:ext>
            </p:extLst>
          </p:nvPr>
        </p:nvGraphicFramePr>
        <p:xfrm>
          <a:off x="1043608" y="4864122"/>
          <a:ext cx="853430" cy="36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1" name="Equation" r:id="rId5" imgW="571252" imgH="241195" progId="Equation.DSMT4">
                  <p:embed/>
                </p:oleObj>
              </mc:Choice>
              <mc:Fallback>
                <p:oleObj name="Equation" r:id="rId5" imgW="571252" imgH="241195" progId="Equation.DSMT4">
                  <p:embed/>
                  <p:pic>
                    <p:nvPicPr>
                      <p:cNvPr id="0" name="Αντικείμενο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864122"/>
                        <a:ext cx="853430" cy="36507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15008" y="6500834"/>
            <a:ext cx="3286148" cy="214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l-GR" sz="800" dirty="0" smtClean="0">
                <a:latin typeface="Calibri" pitchFamily="34" charset="0"/>
              </a:rPr>
              <a:t>  </a:t>
            </a:r>
            <a:r>
              <a:rPr lang="en-US" sz="800" dirty="0" smtClean="0">
                <a:latin typeface="Calibri" pitchFamily="34" charset="0"/>
              </a:rPr>
              <a:t>Cowin S.C. Bone Mechanics. 2</a:t>
            </a:r>
            <a:r>
              <a:rPr lang="en-US" sz="800" baseline="30000" dirty="0" smtClean="0">
                <a:latin typeface="Calibri" pitchFamily="34" charset="0"/>
              </a:rPr>
              <a:t>nd</a:t>
            </a:r>
            <a:r>
              <a:rPr lang="en-US" sz="800" dirty="0" smtClean="0">
                <a:latin typeface="Calibri" pitchFamily="34" charset="0"/>
              </a:rPr>
              <a:t> edition, CRC Press: Boca Raton, FL, 2001</a:t>
            </a:r>
            <a:endParaRPr lang="el-GR" sz="800" b="1" kern="0" dirty="0" smtClean="0"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45517" y="5911685"/>
            <a:ext cx="2025129" cy="288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200" b="1" i="1" dirty="0" smtClean="0">
                <a:latin typeface="Calibri" pitchFamily="34" charset="0"/>
              </a:rPr>
              <a:t> Σχήμα 2: Συνιστώσες Τάσης</a:t>
            </a:r>
          </a:p>
        </p:txBody>
      </p:sp>
      <p:graphicFrame>
        <p:nvGraphicFramePr>
          <p:cNvPr id="13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4485"/>
              </p:ext>
            </p:extLst>
          </p:nvPr>
        </p:nvGraphicFramePr>
        <p:xfrm>
          <a:off x="1043608" y="5845363"/>
          <a:ext cx="2808312" cy="896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2" name="Equation" r:id="rId7" imgW="2146300" imgH="685800" progId="Equation.DSMT4">
                  <p:embed/>
                </p:oleObj>
              </mc:Choice>
              <mc:Fallback>
                <p:oleObj name="Equation" r:id="rId7" imgW="21463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845363"/>
                        <a:ext cx="2808312" cy="89600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1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10509</TotalTime>
  <Words>4411</Words>
  <Application>Microsoft Office PowerPoint</Application>
  <PresentationFormat>On-screen Show (4:3)</PresentationFormat>
  <Paragraphs>634</Paragraphs>
  <Slides>74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Equation</vt:lpstr>
      <vt:lpstr>Microsoft Visio 2000/2002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baso</dc:creator>
  <cp:lastModifiedBy>user</cp:lastModifiedBy>
  <cp:revision>1170</cp:revision>
  <dcterms:created xsi:type="dcterms:W3CDTF">2006-08-16T00:00:00Z</dcterms:created>
  <dcterms:modified xsi:type="dcterms:W3CDTF">2017-10-17T17:53:26Z</dcterms:modified>
</cp:coreProperties>
</file>