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3"/>
  </p:notesMasterIdLst>
  <p:sldIdLst>
    <p:sldId id="259" r:id="rId2"/>
    <p:sldId id="354" r:id="rId3"/>
    <p:sldId id="353" r:id="rId4"/>
    <p:sldId id="447" r:id="rId5"/>
    <p:sldId id="448" r:id="rId6"/>
    <p:sldId id="449" r:id="rId7"/>
    <p:sldId id="450" r:id="rId8"/>
    <p:sldId id="452" r:id="rId9"/>
    <p:sldId id="451" r:id="rId10"/>
    <p:sldId id="453" r:id="rId11"/>
    <p:sldId id="454" r:id="rId12"/>
    <p:sldId id="456" r:id="rId13"/>
    <p:sldId id="457" r:id="rId14"/>
    <p:sldId id="458" r:id="rId15"/>
    <p:sldId id="459" r:id="rId16"/>
    <p:sldId id="461" r:id="rId17"/>
    <p:sldId id="460" r:id="rId18"/>
    <p:sldId id="477" r:id="rId19"/>
    <p:sldId id="463" r:id="rId20"/>
    <p:sldId id="465" r:id="rId21"/>
    <p:sldId id="464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5" r:id="rId31"/>
    <p:sldId id="474" r:id="rId32"/>
    <p:sldId id="480" r:id="rId33"/>
    <p:sldId id="479" r:id="rId34"/>
    <p:sldId id="481" r:id="rId35"/>
    <p:sldId id="497" r:id="rId36"/>
    <p:sldId id="502" r:id="rId37"/>
    <p:sldId id="503" r:id="rId38"/>
    <p:sldId id="501" r:id="rId39"/>
    <p:sldId id="500" r:id="rId40"/>
    <p:sldId id="498" r:id="rId41"/>
    <p:sldId id="505" r:id="rId42"/>
    <p:sldId id="508" r:id="rId43"/>
    <p:sldId id="506" r:id="rId44"/>
    <p:sldId id="509" r:id="rId45"/>
    <p:sldId id="511" r:id="rId46"/>
    <p:sldId id="512" r:id="rId47"/>
    <p:sldId id="516" r:id="rId48"/>
    <p:sldId id="517" r:id="rId49"/>
    <p:sldId id="514" r:id="rId50"/>
    <p:sldId id="518" r:id="rId51"/>
    <p:sldId id="476" r:id="rId52"/>
    <p:sldId id="478" r:id="rId53"/>
    <p:sldId id="482" r:id="rId54"/>
    <p:sldId id="521" r:id="rId55"/>
    <p:sldId id="483" r:id="rId56"/>
    <p:sldId id="522" r:id="rId57"/>
    <p:sldId id="523" r:id="rId58"/>
    <p:sldId id="524" r:id="rId59"/>
    <p:sldId id="525" r:id="rId60"/>
    <p:sldId id="526" r:id="rId61"/>
    <p:sldId id="487" r:id="rId62"/>
    <p:sldId id="488" r:id="rId63"/>
    <p:sldId id="490" r:id="rId64"/>
    <p:sldId id="489" r:id="rId65"/>
    <p:sldId id="493" r:id="rId66"/>
    <p:sldId id="519" r:id="rId67"/>
    <p:sldId id="520" r:id="rId68"/>
    <p:sldId id="495" r:id="rId69"/>
    <p:sldId id="496" r:id="rId70"/>
    <p:sldId id="492" r:id="rId71"/>
    <p:sldId id="38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F6D"/>
    <a:srgbClr val="CD4C49"/>
    <a:srgbClr val="383E5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0253" autoAdjust="0"/>
  </p:normalViewPr>
  <p:slideViewPr>
    <p:cSldViewPr>
      <p:cViewPr>
        <p:scale>
          <a:sx n="75" d="100"/>
          <a:sy n="75" d="100"/>
        </p:scale>
        <p:origin x="-7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E035-42C0-44B7-A092-7CE8089955C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E64B-EEB0-46E3-864B-FE1B8AA1B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21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9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7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6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8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9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0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4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50.png"/><Relationship Id="rId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microsoft.com/office/2007/relationships/hdphoto" Target="../media/hdphoto1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04664"/>
            <a:ext cx="7772400" cy="54627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504" y="1600200"/>
            <a:ext cx="8640960" cy="4267200"/>
          </a:xfrm>
          <a:prstGeom prst="rect">
            <a:avLst/>
          </a:prstGeom>
        </p:spPr>
        <p:txBody>
          <a:bodyPr vert="horz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l-GR" sz="16000" b="1" dirty="0" smtClean="0">
                <a:solidFill>
                  <a:schemeClr val="bg1"/>
                </a:solidFill>
                <a:latin typeface="Calibri" pitchFamily="34" charset="0"/>
              </a:rPr>
              <a:t>ΒΑΣΙΚΑ ΣΤΟΙΧΕΙΑ ΜΗΧΑΝΙΚΗΣ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1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2800" dirty="0" smtClean="0">
                <a:solidFill>
                  <a:schemeClr val="bg1"/>
                </a:solidFill>
                <a:latin typeface="Calibri" pitchFamily="34" charset="0"/>
              </a:rPr>
              <a:t>Χρήστος Β. Μασσαλάς,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2800" dirty="0" smtClean="0">
                <a:solidFill>
                  <a:schemeClr val="bg1"/>
                </a:solidFill>
                <a:latin typeface="Calibri" pitchFamily="34" charset="0"/>
              </a:rPr>
              <a:t>Βασιλική Θ. Ποτσίκα,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2800" dirty="0" smtClean="0">
                <a:solidFill>
                  <a:schemeClr val="bg1"/>
                </a:solidFill>
                <a:latin typeface="Calibri" pitchFamily="34" charset="0"/>
              </a:rPr>
              <a:t>Δημήτριος Ι. Φωτιάδης</a:t>
            </a:r>
            <a:endParaRPr lang="en-US" sz="1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6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6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2800" dirty="0">
                <a:solidFill>
                  <a:schemeClr val="bg1"/>
                </a:solidFill>
                <a:latin typeface="Calibri" pitchFamily="34" charset="0"/>
              </a:rPr>
              <a:t>Πανεπιστήμιο Ιωαννίνων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2800" dirty="0">
                <a:solidFill>
                  <a:schemeClr val="bg1"/>
                </a:solidFill>
                <a:latin typeface="Calibri" pitchFamily="34" charset="0"/>
              </a:rPr>
              <a:t> Τμήμα Μηχανικών Επιστήμης Υλικών</a:t>
            </a:r>
            <a:endParaRPr lang="en-US" sz="128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3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6172200"/>
            <a:ext cx="6019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kumimoji="0" lang="el-GR" sz="2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 err="1"/>
              <a:t>εμβιομηχανική</a:t>
            </a:r>
            <a:r>
              <a:rPr lang="el-GR" sz="2200" dirty="0"/>
              <a:t> </a:t>
            </a:r>
            <a:r>
              <a:rPr lang="el-GR" sz="2200" dirty="0" smtClean="0"/>
              <a:t>αποτελεί τον κλάδο της μηχανικής που </a:t>
            </a:r>
            <a:r>
              <a:rPr lang="el-GR" sz="2200" dirty="0"/>
              <a:t>ασχολείται με την εφαρμογή των αρχών της </a:t>
            </a:r>
            <a:r>
              <a:rPr lang="el-GR" sz="2200" dirty="0" smtClean="0"/>
              <a:t> </a:t>
            </a:r>
            <a:r>
              <a:rPr lang="el-GR" sz="2200" dirty="0"/>
              <a:t>στο </a:t>
            </a:r>
            <a:r>
              <a:rPr lang="el-GR" sz="2200" b="1" dirty="0"/>
              <a:t>ανθρώπινο </a:t>
            </a:r>
            <a:r>
              <a:rPr lang="el-GR" sz="2200" b="1" dirty="0" smtClean="0"/>
              <a:t>σώμα, </a:t>
            </a:r>
            <a:r>
              <a:rPr lang="el-GR" sz="2200" dirty="0"/>
              <a:t>σε κίνηση και σε κατάσταση </a:t>
            </a:r>
            <a:r>
              <a:rPr lang="el-GR" sz="2200" dirty="0" smtClean="0"/>
              <a:t>ηρεμίας, π.χ.: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b="1" dirty="0"/>
              <a:t>αρχές </a:t>
            </a:r>
            <a:r>
              <a:rPr lang="el-GR" sz="1900" b="1" dirty="0" smtClean="0"/>
              <a:t>στατικής, </a:t>
            </a:r>
            <a:r>
              <a:rPr lang="el-GR" sz="1900" dirty="0"/>
              <a:t>για την ανάλυση των δυνάμεων στις αρθρώσεις και στους μύες του </a:t>
            </a:r>
            <a:r>
              <a:rPr lang="el-GR" sz="1900" dirty="0" err="1"/>
              <a:t>μυοσκελετικού</a:t>
            </a:r>
            <a:r>
              <a:rPr lang="el-GR" sz="1900" dirty="0"/>
              <a:t> </a:t>
            </a:r>
            <a:r>
              <a:rPr lang="el-GR" sz="1900" dirty="0" smtClean="0"/>
              <a:t>συστήματος, </a:t>
            </a:r>
            <a:endParaRPr lang="el-GR" sz="1900" dirty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b="1" dirty="0"/>
              <a:t>αρχές </a:t>
            </a:r>
            <a:r>
              <a:rPr lang="el-GR" sz="1900" b="1" dirty="0" smtClean="0"/>
              <a:t>δυναμικής, </a:t>
            </a:r>
            <a:r>
              <a:rPr lang="el-GR" sz="1900" dirty="0"/>
              <a:t>για την περιγραφή της κίνησης στη μηχανική της </a:t>
            </a:r>
            <a:r>
              <a:rPr lang="el-GR" sz="1900" dirty="0" smtClean="0"/>
              <a:t>άθλησης,</a:t>
            </a:r>
            <a:endParaRPr lang="el-GR" sz="1900" dirty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b="1" dirty="0"/>
              <a:t>αρχές της μηχανικής του </a:t>
            </a:r>
            <a:r>
              <a:rPr lang="el-GR" sz="1900" b="1" dirty="0" err="1"/>
              <a:t>παραμορφώσιμου</a:t>
            </a:r>
            <a:r>
              <a:rPr lang="el-GR" sz="1900" b="1" dirty="0"/>
              <a:t> </a:t>
            </a:r>
            <a:r>
              <a:rPr lang="el-GR" sz="1900" b="1" dirty="0" smtClean="0"/>
              <a:t>σώματος, </a:t>
            </a:r>
            <a:r>
              <a:rPr lang="el-GR" sz="1900" dirty="0"/>
              <a:t>για την ανάπτυξη των καταστατικών εξισώσεων των βιολογικών  υλικών και τη μελέτη των </a:t>
            </a:r>
            <a:r>
              <a:rPr lang="el-GR" sz="1900" dirty="0" err="1"/>
              <a:t>υπερστατικών</a:t>
            </a:r>
            <a:r>
              <a:rPr lang="el-GR" sz="1900" dirty="0"/>
              <a:t> </a:t>
            </a:r>
            <a:r>
              <a:rPr lang="el-GR" sz="1900" dirty="0" smtClean="0"/>
              <a:t>συστημάτων,</a:t>
            </a:r>
            <a:endParaRPr lang="el-GR" sz="1900" dirty="0"/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b="1" dirty="0"/>
              <a:t>αρχές της </a:t>
            </a:r>
            <a:r>
              <a:rPr lang="el-GR" sz="1900" b="1" dirty="0" err="1"/>
              <a:t>ρευστομηχανικής</a:t>
            </a:r>
            <a:r>
              <a:rPr lang="el-GR" sz="1900" b="1" dirty="0"/>
              <a:t> </a:t>
            </a:r>
            <a:r>
              <a:rPr lang="el-GR" sz="1900" dirty="0"/>
              <a:t>(</a:t>
            </a:r>
            <a:r>
              <a:rPr lang="el-GR" sz="1900" dirty="0" err="1"/>
              <a:t>fluid</a:t>
            </a:r>
            <a:r>
              <a:rPr lang="el-GR" sz="1900" dirty="0"/>
              <a:t> </a:t>
            </a:r>
            <a:r>
              <a:rPr lang="el-GR" sz="1900" dirty="0" err="1"/>
              <a:t>mechanics</a:t>
            </a:r>
            <a:r>
              <a:rPr lang="el-GR" sz="1900" dirty="0" smtClean="0"/>
              <a:t>), </a:t>
            </a:r>
            <a:r>
              <a:rPr lang="el-GR" sz="1900" dirty="0"/>
              <a:t>για την μελέτη της ροής του αίματος στο κυκλοφοριακό σύστημα και της ροής του αέρα στους πνεύμονες</a:t>
            </a:r>
            <a:r>
              <a:rPr lang="el-GR" sz="19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dirty="0" err="1"/>
              <a:t>εμβιομηχανική</a:t>
            </a:r>
            <a:r>
              <a:rPr lang="el-GR" sz="2200" dirty="0"/>
              <a:t> </a:t>
            </a:r>
            <a:r>
              <a:rPr lang="el-GR" sz="2200" b="1" dirty="0"/>
              <a:t>συνδυάζει</a:t>
            </a:r>
            <a:r>
              <a:rPr lang="el-GR" sz="2200" dirty="0"/>
              <a:t> το πεδίο της </a:t>
            </a:r>
            <a:r>
              <a:rPr lang="el-GR" sz="2200" b="1" dirty="0"/>
              <a:t>εφαρμοσμένης μηχανικής </a:t>
            </a:r>
            <a:r>
              <a:rPr lang="el-GR" sz="2200" dirty="0"/>
              <a:t>με τα πεδία της </a:t>
            </a:r>
            <a:r>
              <a:rPr lang="el-GR" sz="2200" b="1" dirty="0"/>
              <a:t>βιολογίας</a:t>
            </a:r>
            <a:r>
              <a:rPr lang="el-GR" sz="2200" dirty="0"/>
              <a:t> και της </a:t>
            </a:r>
            <a:r>
              <a:rPr lang="el-GR" sz="2200" b="1" dirty="0"/>
              <a:t>φυσιολογίας</a:t>
            </a:r>
            <a:r>
              <a:rPr lang="el-GR" sz="2200" dirty="0"/>
              <a:t>. </a:t>
            </a: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err="1">
                <a:solidFill>
                  <a:srgbClr val="002060"/>
                </a:solidFill>
              </a:rPr>
              <a:t>Εμβιομηχανική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ανάπτυξη της </a:t>
            </a:r>
            <a:r>
              <a:rPr lang="el-GR" sz="2200" dirty="0" err="1"/>
              <a:t>εμβιομηχανικής</a:t>
            </a:r>
            <a:r>
              <a:rPr lang="el-GR" sz="2200" dirty="0"/>
              <a:t> έχει συμβάλλει στην κατανόηση πολλών </a:t>
            </a:r>
            <a:r>
              <a:rPr lang="el-GR" sz="2200" dirty="0" smtClean="0"/>
              <a:t>φυσιολογικών</a:t>
            </a:r>
            <a:r>
              <a:rPr lang="en-US" sz="2200" dirty="0" smtClean="0"/>
              <a:t> </a:t>
            </a:r>
            <a:r>
              <a:rPr lang="el-GR" sz="2200" dirty="0" smtClean="0"/>
              <a:t>(και παθολογικών) </a:t>
            </a:r>
            <a:r>
              <a:rPr lang="el-GR" sz="2200" dirty="0"/>
              <a:t>λειτουργιών του ανθρωπίνου </a:t>
            </a:r>
            <a:r>
              <a:rPr lang="el-GR" sz="2200" dirty="0" smtClean="0"/>
              <a:t>σώματος μέσα από την ανάλυση: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του </a:t>
            </a:r>
            <a:r>
              <a:rPr lang="el-GR" sz="2000" dirty="0" err="1"/>
              <a:t>μυοσκελετικού</a:t>
            </a:r>
            <a:r>
              <a:rPr lang="el-GR" sz="2000" dirty="0"/>
              <a:t> (</a:t>
            </a:r>
            <a:r>
              <a:rPr lang="el-GR" sz="2000" dirty="0" err="1"/>
              <a:t>musculoskeletal</a:t>
            </a:r>
            <a:r>
              <a:rPr lang="el-GR" sz="2000" dirty="0"/>
              <a:t>) συστήματος,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της </a:t>
            </a:r>
            <a:r>
              <a:rPr lang="el-GR" sz="2000" dirty="0"/>
              <a:t>ροής του αίματος στη </a:t>
            </a:r>
            <a:r>
              <a:rPr lang="el-GR" sz="2000" dirty="0" err="1"/>
              <a:t>μικροκυκλοφορία</a:t>
            </a:r>
            <a:r>
              <a:rPr lang="el-GR" sz="2000" dirty="0"/>
              <a:t>,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της </a:t>
            </a:r>
            <a:r>
              <a:rPr lang="el-GR" sz="2000" dirty="0"/>
              <a:t>ροής του αέρα στους πνεύμονες,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της </a:t>
            </a:r>
            <a:r>
              <a:rPr lang="el-GR" sz="2000" dirty="0"/>
              <a:t>ανάπτυξης και διάπλασης των οστών,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της βάδισης,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ης λειτουργίας των διάφορων οργάνων, κ.α.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err="1" smtClean="0">
                <a:solidFill>
                  <a:srgbClr val="002060"/>
                </a:solidFill>
              </a:rPr>
              <a:t>Εμβιομηχανική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Τα </a:t>
            </a:r>
            <a:r>
              <a:rPr lang="el-GR" sz="2200" dirty="0"/>
              <a:t>προβλήματα </a:t>
            </a:r>
            <a:r>
              <a:rPr lang="el-GR" sz="2200" dirty="0" smtClean="0"/>
              <a:t>της </a:t>
            </a:r>
            <a:r>
              <a:rPr lang="el-GR" sz="2200" dirty="0" err="1" smtClean="0"/>
              <a:t>εμβιομηχανικής</a:t>
            </a:r>
            <a:r>
              <a:rPr lang="el-GR" sz="2200" dirty="0" smtClean="0"/>
              <a:t> </a:t>
            </a:r>
            <a:r>
              <a:rPr lang="el-GR" sz="2200" dirty="0"/>
              <a:t>είναι </a:t>
            </a:r>
            <a:r>
              <a:rPr lang="el-GR" sz="2200" dirty="0" smtClean="0"/>
              <a:t>πολύπλοκα τόσο ως </a:t>
            </a:r>
            <a:r>
              <a:rPr lang="el-GR" sz="2200" dirty="0"/>
              <a:t>προς τη </a:t>
            </a:r>
            <a:r>
              <a:rPr lang="el-GR" sz="2200" b="1" dirty="0"/>
              <a:t>μαθηματική </a:t>
            </a:r>
            <a:r>
              <a:rPr lang="el-GR" sz="2200" b="1" dirty="0" smtClean="0"/>
              <a:t>τους περιγραφή</a:t>
            </a:r>
            <a:r>
              <a:rPr lang="el-GR" sz="2200" dirty="0" smtClean="0"/>
              <a:t> όσο και ως προς τη </a:t>
            </a:r>
            <a:r>
              <a:rPr lang="el-GR" sz="2200" dirty="0"/>
              <a:t>διατύπωση των </a:t>
            </a:r>
            <a:r>
              <a:rPr lang="el-GR" sz="2200" b="1" dirty="0"/>
              <a:t>καταστατικών νόμων </a:t>
            </a:r>
            <a:r>
              <a:rPr lang="el-GR" sz="2200" dirty="0"/>
              <a:t>που διέπουν τη συμπεριφορά των βιολογικών υλικών.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προσέγγιση των προβλημάτων </a:t>
            </a:r>
            <a:r>
              <a:rPr lang="el-GR" sz="2200" dirty="0" smtClean="0"/>
              <a:t>αυτών είναι </a:t>
            </a:r>
            <a:r>
              <a:rPr lang="el-GR" sz="2200" dirty="0"/>
              <a:t>σκόπιμο να γίνεται με την υιοθέτηση </a:t>
            </a:r>
            <a:r>
              <a:rPr lang="el-GR" sz="2200" dirty="0" smtClean="0"/>
              <a:t>αρχικά απλών </a:t>
            </a:r>
            <a:r>
              <a:rPr lang="el-GR" sz="2200" dirty="0"/>
              <a:t>μοντέλων που συνεχώς θα βελτιώνονται με βάση τα πειραματικά δεδομένα.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επανάληψη της </a:t>
            </a:r>
            <a:r>
              <a:rPr lang="el-GR" sz="2200" dirty="0" smtClean="0"/>
              <a:t>διαδικασίας μοντελοποίησης </a:t>
            </a:r>
            <a:r>
              <a:rPr lang="el-GR" sz="2200" dirty="0"/>
              <a:t>του πραγματικού </a:t>
            </a:r>
            <a:r>
              <a:rPr lang="el-GR" sz="2200" dirty="0" smtClean="0"/>
              <a:t>προβλήματος πρέπει να συνεχίζεται μέχρι να προκύψει μια ανεκτή προσέγγιση </a:t>
            </a:r>
            <a:r>
              <a:rPr lang="el-GR" sz="2200" dirty="0"/>
              <a:t>της πραγματικής συμπεριφοράς του </a:t>
            </a:r>
            <a:r>
              <a:rPr lang="el-GR" sz="2200" dirty="0" smtClean="0"/>
              <a:t>βιολογικού συστήματος</a:t>
            </a:r>
            <a:r>
              <a:rPr lang="el-GR" sz="2200" dirty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Προβλήματα </a:t>
            </a:r>
            <a:r>
              <a:rPr lang="el-GR" sz="3600" b="1" dirty="0" err="1" smtClean="0">
                <a:solidFill>
                  <a:srgbClr val="002060"/>
                </a:solidFill>
              </a:rPr>
              <a:t>εμβιομηχανικής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Τα </a:t>
            </a:r>
            <a:r>
              <a:rPr lang="el-GR" sz="2200" dirty="0"/>
              <a:t>βήματα αντιμετώπισης ενός προβλήματος της </a:t>
            </a:r>
            <a:r>
              <a:rPr lang="el-GR" sz="2200" dirty="0" err="1"/>
              <a:t>εμβιομηχανικής</a:t>
            </a:r>
            <a:r>
              <a:rPr lang="el-GR" sz="2200" dirty="0"/>
              <a:t> προτείνονται να είναι τα ακόλουθα: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α) επιλογή του φυσικού συστήματος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β) προσδιορισμός των χαρακτηριστικών του (φυσικών και γεωμετρικών)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γ) παραδοχές απλούστευσής του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δ</a:t>
            </a:r>
            <a:r>
              <a:rPr lang="el-GR" sz="2000" dirty="0"/>
              <a:t>) εξομοίωσή του με μηχανικό σύστημα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ε) εφαρμογή των αρχών της μηχανικής για τη μαθηματική του περιγραφή 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σ) επίλυση του προβλήματος</a:t>
            </a:r>
          </a:p>
          <a:p>
            <a:pPr marL="365760" lvl="1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ζ) σύγκριση των αποτελεσμάτων με πειραματικά δεδομένα.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Προβλήματα </a:t>
            </a:r>
            <a:r>
              <a:rPr lang="el-GR" sz="3600" b="1" dirty="0" err="1">
                <a:solidFill>
                  <a:srgbClr val="002060"/>
                </a:solidFill>
              </a:rPr>
              <a:t>εμβιομηχανικής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εφαρμοσμένη μηχανική βασίζεται στη </a:t>
            </a:r>
            <a:r>
              <a:rPr lang="el-GR" sz="2200" b="1" dirty="0"/>
              <a:t>Νευτώνεια μηχανική </a:t>
            </a:r>
            <a:r>
              <a:rPr lang="el-GR" sz="2200" dirty="0"/>
              <a:t>στην οποία οι βασικές έννοιες είναι</a:t>
            </a:r>
            <a:r>
              <a:rPr lang="el-GR" sz="2200" dirty="0" smtClean="0"/>
              <a:t>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μήκος,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 χρόνος, και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η μάζα.</a:t>
            </a:r>
            <a:endParaRPr lang="el-GR" sz="20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έννοιες αυτές είναι </a:t>
            </a:r>
            <a:r>
              <a:rPr lang="el-GR" sz="2200" b="1" dirty="0"/>
              <a:t>απόλυτες έννοιες </a:t>
            </a:r>
            <a:r>
              <a:rPr lang="el-GR" sz="2200" dirty="0"/>
              <a:t>γιατί είναι ανεξάρτητες μεταξύ τους</a:t>
            </a:r>
            <a:r>
              <a:rPr lang="el-GR" sz="2200" dirty="0" smtClean="0"/>
              <a:t>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Οι υπόλοιπες σημαντικές </a:t>
            </a:r>
            <a:r>
              <a:rPr lang="el-GR" sz="2200" dirty="0"/>
              <a:t>έννοιες της μηχανικής </a:t>
            </a:r>
            <a:r>
              <a:rPr lang="el-GR" sz="2200" dirty="0" smtClean="0"/>
              <a:t>(όπως η δύναμη</a:t>
            </a:r>
            <a:r>
              <a:rPr lang="el-GR" sz="2200" dirty="0"/>
              <a:t>, </a:t>
            </a:r>
            <a:r>
              <a:rPr lang="el-GR" sz="2200" dirty="0" smtClean="0"/>
              <a:t>η ροπή</a:t>
            </a:r>
            <a:r>
              <a:rPr lang="el-GR" sz="2200" dirty="0"/>
              <a:t>, </a:t>
            </a:r>
            <a:r>
              <a:rPr lang="el-GR" sz="2200" dirty="0" smtClean="0"/>
              <a:t>η ταχύτητα</a:t>
            </a:r>
            <a:r>
              <a:rPr lang="el-GR" sz="2200" dirty="0"/>
              <a:t>, </a:t>
            </a:r>
            <a:r>
              <a:rPr lang="el-GR" sz="2200" dirty="0" smtClean="0"/>
              <a:t>η επιτάχυνση</a:t>
            </a:r>
            <a:r>
              <a:rPr lang="el-GR" sz="2200" dirty="0"/>
              <a:t>, </a:t>
            </a:r>
            <a:r>
              <a:rPr lang="el-GR" sz="2200" dirty="0" smtClean="0"/>
              <a:t>το έργο</a:t>
            </a:r>
            <a:r>
              <a:rPr lang="el-GR" sz="2200" dirty="0"/>
              <a:t>, </a:t>
            </a:r>
            <a:r>
              <a:rPr lang="el-GR" sz="2200" dirty="0" smtClean="0"/>
              <a:t>η ενέργεια</a:t>
            </a:r>
            <a:r>
              <a:rPr lang="el-GR" sz="2200" dirty="0"/>
              <a:t>, </a:t>
            </a:r>
            <a:r>
              <a:rPr lang="el-GR" sz="2200" dirty="0" smtClean="0"/>
              <a:t>η ορμή</a:t>
            </a:r>
            <a:r>
              <a:rPr lang="el-GR" sz="2200" dirty="0"/>
              <a:t>, </a:t>
            </a:r>
            <a:r>
              <a:rPr lang="el-GR" sz="2200" dirty="0" smtClean="0"/>
              <a:t>η ισχύς, κ.α.) προσδιορίζονται </a:t>
            </a:r>
            <a:r>
              <a:rPr lang="el-GR" sz="2200" dirty="0"/>
              <a:t>από τις παραπάνω βασικές έννοιες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23762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/>
              <a:t>Το Καρτεσιανό ή ορθογώνιο σύστημα </a:t>
            </a:r>
            <a:r>
              <a:rPr lang="el-GR" sz="2200" b="1" dirty="0" smtClean="0"/>
              <a:t>συντεταγμένων</a:t>
            </a:r>
            <a:endParaRPr lang="en-US" sz="2200" b="1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Για </a:t>
            </a:r>
            <a:r>
              <a:rPr lang="el-GR" sz="2200" dirty="0"/>
              <a:t>να οριστεί η θέση ενός σώματος </a:t>
            </a:r>
            <a:r>
              <a:rPr lang="el-GR" sz="2200" dirty="0" smtClean="0"/>
              <a:t>στο </a:t>
            </a:r>
            <a:r>
              <a:rPr lang="el-GR" sz="2200" dirty="0"/>
              <a:t>χώρο </a:t>
            </a:r>
            <a:r>
              <a:rPr lang="el-GR" sz="2200" dirty="0" smtClean="0"/>
              <a:t>είναι </a:t>
            </a:r>
            <a:r>
              <a:rPr lang="el-GR" sz="2200" dirty="0"/>
              <a:t>αναγκαίο να υπάρχει ένα σύστημα αναφοράς </a:t>
            </a:r>
            <a:r>
              <a:rPr lang="en-US" sz="2200" dirty="0" smtClean="0"/>
              <a:t>(</a:t>
            </a:r>
            <a:r>
              <a:rPr lang="el-GR" sz="2200" dirty="0" smtClean="0"/>
              <a:t>σύστημα συντεταγμένων</a:t>
            </a:r>
            <a:r>
              <a:rPr lang="en-US" sz="2200" dirty="0" smtClean="0"/>
              <a:t>)</a:t>
            </a:r>
            <a:r>
              <a:rPr lang="el-GR" sz="2200" dirty="0" smtClean="0"/>
              <a:t>. </a:t>
            </a:r>
            <a:endParaRPr lang="en-US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 smtClean="0"/>
              <a:t>T</a:t>
            </a:r>
            <a:r>
              <a:rPr lang="el-GR" sz="2200" dirty="0" smtClean="0"/>
              <a:t>ο </a:t>
            </a:r>
            <a:r>
              <a:rPr lang="el-GR" sz="2200" dirty="0"/>
              <a:t>Καρτεσιανό </a:t>
            </a:r>
            <a:r>
              <a:rPr lang="el-GR" sz="2200" dirty="0" smtClean="0"/>
              <a:t>σύστημα συντεταγμένων</a:t>
            </a:r>
            <a:r>
              <a:rPr lang="en-US" sz="2200" dirty="0" smtClean="0"/>
              <a:t> </a:t>
            </a:r>
            <a:r>
              <a:rPr lang="el-GR" sz="2200" dirty="0" smtClean="0"/>
              <a:t>αποτελείται από ένα </a:t>
            </a:r>
            <a:r>
              <a:rPr lang="el-GR" sz="2200" dirty="0"/>
              <a:t>σύνολο τριών κάθετων μεταξύ τους </a:t>
            </a:r>
            <a:r>
              <a:rPr lang="el-GR" sz="2200" dirty="0" smtClean="0"/>
              <a:t>αξόνων.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251520" y="4137342"/>
            <a:ext cx="4536504" cy="1736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Η θέση ενός σημείου Ρ στο σύστημα αυτό ορίζεται από τρεις αριθμούς ή συντεταγμένες x,</a:t>
            </a:r>
            <a:r>
              <a:rPr lang="en-US" sz="2200" dirty="0" smtClean="0"/>
              <a:t> </a:t>
            </a:r>
            <a:r>
              <a:rPr lang="el-GR" sz="2200" dirty="0" smtClean="0"/>
              <a:t>y,</a:t>
            </a:r>
            <a:r>
              <a:rPr lang="en-US" sz="2200" dirty="0" smtClean="0"/>
              <a:t> </a:t>
            </a:r>
            <a:r>
              <a:rPr lang="el-GR" sz="2200" dirty="0" smtClean="0"/>
              <a:t>z.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946" y="3861048"/>
            <a:ext cx="35242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49685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/>
              <a:t>Το Καρτεσιανό ή ορθογώνιο σύστημα συντεταγμένων</a:t>
            </a:r>
            <a:endParaRPr lang="en-US" sz="2200" b="1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Ένα </a:t>
            </a:r>
            <a:r>
              <a:rPr lang="el-GR" sz="2200" dirty="0"/>
              <a:t>διανυσματικό μέγεθος μπορεί </a:t>
            </a:r>
            <a:r>
              <a:rPr lang="el-GR" sz="2200" dirty="0" smtClean="0"/>
              <a:t>επίσης να </a:t>
            </a:r>
            <a:r>
              <a:rPr lang="el-GR" sz="2200" dirty="0"/>
              <a:t>οριστεί από τις τρεις συνιστώσες του ως προς τους άξονες </a:t>
            </a:r>
            <a:r>
              <a:rPr lang="el-GR" sz="2200" dirty="0" smtClean="0"/>
              <a:t>συντεταγμένων</a:t>
            </a:r>
            <a:r>
              <a:rPr lang="el-GR" sz="2200" dirty="0"/>
              <a:t>:</a:t>
            </a:r>
            <a:r>
              <a:rPr lang="el-GR" sz="2200" dirty="0" smtClean="0"/>
              <a:t>                   </a:t>
            </a:r>
            <a:endParaRPr lang="el-GR" sz="2200" dirty="0"/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357188" lvl="3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dirty="0" smtClean="0"/>
              <a:t>όπου </a:t>
            </a:r>
            <a:r>
              <a:rPr lang="en-US" dirty="0"/>
              <a:t>x</a:t>
            </a:r>
            <a:r>
              <a:rPr lang="el-GR" dirty="0"/>
              <a:t>, </a:t>
            </a:r>
            <a:r>
              <a:rPr lang="en-US" dirty="0"/>
              <a:t>y</a:t>
            </a:r>
            <a:r>
              <a:rPr lang="el-GR" dirty="0"/>
              <a:t>, </a:t>
            </a:r>
            <a:r>
              <a:rPr lang="en-US" dirty="0"/>
              <a:t>z</a:t>
            </a:r>
            <a:r>
              <a:rPr lang="el-GR" dirty="0"/>
              <a:t> οι συντεταγμένες του  </a:t>
            </a:r>
            <a:r>
              <a:rPr lang="en-US" dirty="0"/>
              <a:t>P</a:t>
            </a:r>
            <a:r>
              <a:rPr lang="el-GR" dirty="0"/>
              <a:t>(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r>
              <a:rPr lang="el-GR" dirty="0"/>
              <a:t>=</a:t>
            </a:r>
            <a:r>
              <a:rPr lang="en-US" dirty="0"/>
              <a:t>x</a:t>
            </a:r>
            <a:r>
              <a:rPr lang="el-GR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r>
              <a:rPr lang="el-GR" dirty="0"/>
              <a:t>=</a:t>
            </a:r>
            <a:r>
              <a:rPr lang="en-US" dirty="0"/>
              <a:t>y</a:t>
            </a:r>
            <a:r>
              <a:rPr lang="el-GR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l-GR" dirty="0"/>
              <a:t>=</a:t>
            </a:r>
            <a:r>
              <a:rPr lang="en-US" dirty="0"/>
              <a:t>z</a:t>
            </a:r>
            <a:r>
              <a:rPr lang="el-GR" dirty="0"/>
              <a:t>).</a:t>
            </a:r>
            <a:endParaRPr lang="en-US" dirty="0"/>
          </a:p>
          <a:p>
            <a:pPr marL="1143000" lvl="3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13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31" y="4005064"/>
            <a:ext cx="3235960" cy="27809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31605" y="3034447"/>
                <a:ext cx="2808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m:t>r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m:t>r</m:t>
                    </m:r>
                    <m:r>
                      <m:rPr>
                        <m:nor/>
                      </m:rPr>
                      <a:rPr lang="en-US" baseline="-25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m:t>x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m:t>i</m:t>
                    </m:r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+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r</m:t>
                    </m:r>
                    <m:r>
                      <m:rPr>
                        <m:nor/>
                      </m:rPr>
                      <a:rPr lang="en-US" baseline="-25000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y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j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 +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r</m:t>
                    </m:r>
                    <m:r>
                      <m:rPr>
                        <m:nor/>
                      </m:rPr>
                      <a:rPr lang="en-US" baseline="-25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z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k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x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i</m:t>
                    </m:r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+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y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j</m:t>
                    </m:r>
                    <m:r>
                      <m:rPr>
                        <m:nor/>
                      </m:rPr>
                      <a:rPr lang="el-GR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 +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z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m:t>k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ar-SA" dirty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٫</a:t>
                </a:r>
                <a:r>
                  <a:rPr lang="el-GR" b="1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605" y="3034447"/>
                <a:ext cx="2808782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6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49685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 smtClean="0"/>
              <a:t>Το </a:t>
            </a:r>
            <a:r>
              <a:rPr lang="el-GR" sz="2200" b="1" dirty="0"/>
              <a:t>Διεθνές Συστήμα Μονάδων (International </a:t>
            </a:r>
            <a:r>
              <a:rPr lang="el-GR" sz="2200" b="1" dirty="0" err="1"/>
              <a:t>System</a:t>
            </a:r>
            <a:r>
              <a:rPr lang="el-GR" sz="2200" b="1" dirty="0"/>
              <a:t> of </a:t>
            </a:r>
            <a:r>
              <a:rPr lang="el-GR" sz="2200" b="1" dirty="0" err="1"/>
              <a:t>Units</a:t>
            </a:r>
            <a:r>
              <a:rPr lang="el-GR" sz="2200" b="1" dirty="0"/>
              <a:t>, SI</a:t>
            </a:r>
            <a:r>
              <a:rPr lang="el-GR" sz="2200" b="1" dirty="0" smtClean="0"/>
              <a:t>)</a:t>
            </a:r>
            <a:endParaRPr lang="el-GR" sz="2200" b="1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 SI  οι </a:t>
            </a:r>
            <a:r>
              <a:rPr lang="el-GR" sz="2200" dirty="0" smtClean="0"/>
              <a:t>απόλυτες μονάδες </a:t>
            </a:r>
            <a:r>
              <a:rPr lang="el-GR" sz="2200" dirty="0"/>
              <a:t>του μήκους, του χρόνου και της μάζας είναι: μήκος (</a:t>
            </a:r>
            <a:r>
              <a:rPr lang="el-GR" sz="2200" dirty="0" err="1"/>
              <a:t>meter</a:t>
            </a:r>
            <a:r>
              <a:rPr lang="el-GR" sz="2200" dirty="0"/>
              <a:t>, m), χρόνος (</a:t>
            </a:r>
            <a:r>
              <a:rPr lang="el-GR" sz="2200" dirty="0" err="1"/>
              <a:t>second</a:t>
            </a:r>
            <a:r>
              <a:rPr lang="el-GR" sz="2200" dirty="0"/>
              <a:t>, s), μάζα (</a:t>
            </a:r>
            <a:r>
              <a:rPr lang="el-GR" sz="2200" dirty="0" err="1"/>
              <a:t>kilogram</a:t>
            </a:r>
            <a:r>
              <a:rPr lang="el-GR" sz="2200" dirty="0"/>
              <a:t>, </a:t>
            </a:r>
            <a:r>
              <a:rPr lang="el-GR" sz="2200" dirty="0" err="1"/>
              <a:t>kg</a:t>
            </a:r>
            <a:r>
              <a:rPr lang="el-GR" sz="2200" dirty="0"/>
              <a:t>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σχέση μεταξύ των </a:t>
            </a:r>
            <a:r>
              <a:rPr lang="el-GR" sz="2200" dirty="0" smtClean="0"/>
              <a:t>απόλυτων και </a:t>
            </a:r>
            <a:r>
              <a:rPr lang="el-GR" sz="2200" dirty="0"/>
              <a:t>παράγωγων </a:t>
            </a:r>
            <a:r>
              <a:rPr lang="el-GR" sz="2200" dirty="0" smtClean="0"/>
              <a:t>εννοιών είναι: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35083"/>
              </p:ext>
            </p:extLst>
          </p:nvPr>
        </p:nvGraphicFramePr>
        <p:xfrm>
          <a:off x="1403648" y="3655608"/>
          <a:ext cx="6096000" cy="30857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  <a:gridCol w="2032000"/>
              </a:tblGrid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>
                          <a:latin typeface="+mn-lt"/>
                        </a:rPr>
                        <a:t>Επιφάνεια</a:t>
                      </a:r>
                      <a:endParaRPr lang="el-GR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m</a:t>
                      </a:r>
                      <a:r>
                        <a:rPr lang="en-US" sz="1600" b="0" baseline="30000" dirty="0" smtClean="0">
                          <a:latin typeface="+mn-lt"/>
                        </a:rPr>
                        <a:t>2</a:t>
                      </a:r>
                      <a:endParaRPr lang="el-GR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b="0" dirty="0">
                        <a:latin typeface="+mn-lt"/>
                      </a:endParaRPr>
                    </a:p>
                  </a:txBody>
                  <a:tcPr/>
                </a:tc>
              </a:tr>
              <a:tr h="3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+mn-lt"/>
                        </a:rPr>
                        <a:t>Όγκος</a:t>
                      </a:r>
                      <a:endParaRPr lang="el-GR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m</a:t>
                      </a:r>
                      <a:r>
                        <a:rPr lang="en-US" sz="1600" b="0" baseline="30000" dirty="0" smtClean="0">
                          <a:latin typeface="+mn-lt"/>
                        </a:rPr>
                        <a:t>3</a:t>
                      </a:r>
                      <a:endParaRPr lang="el-GR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latin typeface="+mn-lt"/>
                      </a:endParaRPr>
                    </a:p>
                  </a:txBody>
                  <a:tcPr/>
                </a:tc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+mn-lt"/>
                        </a:rPr>
                        <a:t>Ταχύτητα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m/s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>
                        <a:latin typeface="+mn-lt"/>
                      </a:endParaRPr>
                    </a:p>
                  </a:txBody>
                  <a:tcPr/>
                </a:tc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+mn-lt"/>
                        </a:rPr>
                        <a:t>Επιτάχυνση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</a:rPr>
                        <a:t>m/</a:t>
                      </a:r>
                      <a:r>
                        <a:rPr lang="en-US" sz="1800" b="0" dirty="0" smtClean="0">
                          <a:latin typeface="+mn-lt"/>
                        </a:rPr>
                        <a:t>s</a:t>
                      </a:r>
                      <a:r>
                        <a:rPr lang="en-US" sz="1800" b="0" baseline="30000" dirty="0" smtClean="0">
                          <a:latin typeface="+mn-lt"/>
                        </a:rPr>
                        <a:t>2</a:t>
                      </a:r>
                      <a:endParaRPr lang="el-GR" sz="18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+mn-lt"/>
                        </a:rPr>
                        <a:t>Δύναμη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n-lt"/>
                        </a:rPr>
                        <a:t>kg•m</a:t>
                      </a:r>
                      <a:r>
                        <a:rPr lang="en-US" sz="1600" dirty="0" smtClean="0">
                          <a:latin typeface="+mn-lt"/>
                        </a:rPr>
                        <a:t>/</a:t>
                      </a:r>
                      <a:r>
                        <a:rPr lang="en-US" sz="1600" b="0" dirty="0" smtClean="0">
                          <a:latin typeface="+mn-lt"/>
                        </a:rPr>
                        <a:t>s</a:t>
                      </a:r>
                      <a:r>
                        <a:rPr lang="en-US" sz="1600" b="0" baseline="30000" dirty="0" smtClean="0">
                          <a:latin typeface="+mn-lt"/>
                        </a:rPr>
                        <a:t>2</a:t>
                      </a:r>
                      <a:endParaRPr lang="el-GR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Newton (N)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+mn-lt"/>
                        </a:rPr>
                        <a:t>Πίεση και</a:t>
                      </a:r>
                      <a:r>
                        <a:rPr lang="el-GR" sz="1600" baseline="0" dirty="0" smtClean="0">
                          <a:latin typeface="+mn-lt"/>
                        </a:rPr>
                        <a:t> Τάση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N/</a:t>
                      </a:r>
                      <a:r>
                        <a:rPr lang="en-US" sz="1600" b="0" dirty="0" smtClean="0">
                          <a:latin typeface="+mn-lt"/>
                        </a:rPr>
                        <a:t>m</a:t>
                      </a:r>
                      <a:r>
                        <a:rPr lang="en-US" sz="1600" b="0" baseline="30000" dirty="0" smtClean="0">
                          <a:latin typeface="+mn-lt"/>
                        </a:rPr>
                        <a:t>2</a:t>
                      </a:r>
                      <a:endParaRPr lang="el-GR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 Pascal (Pa)</a:t>
                      </a:r>
                    </a:p>
                  </a:txBody>
                  <a:tcPr/>
                </a:tc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+mn-lt"/>
                        </a:rPr>
                        <a:t>Ροπή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n-lt"/>
                        </a:rPr>
                        <a:t>N•m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+mn-lt"/>
                        </a:rPr>
                        <a:t>Έργο και Ενέργεια 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n-lt"/>
                        </a:rPr>
                        <a:t>N•m</a:t>
                      </a:r>
                      <a:endParaRPr lang="el-GR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Joule</a:t>
                      </a:r>
                      <a:r>
                        <a:rPr lang="el-GR" sz="1600" dirty="0" smtClean="0"/>
                        <a:t> (</a:t>
                      </a:r>
                      <a:r>
                        <a:rPr lang="en-US" sz="1600" dirty="0" smtClean="0"/>
                        <a:t>J</a:t>
                      </a:r>
                      <a:r>
                        <a:rPr lang="el-GR" sz="1600" dirty="0" smtClean="0"/>
                        <a:t>)</a:t>
                      </a:r>
                      <a:endParaRPr lang="el-GR" sz="1400" dirty="0" smtClean="0"/>
                    </a:p>
                  </a:txBody>
                  <a:tcPr/>
                </a:tc>
              </a:tr>
              <a:tr h="34000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+mn-lt"/>
                        </a:rPr>
                        <a:t>Ισχύς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J/s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Watt (W)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556792"/>
                <a:ext cx="8568952" cy="496855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18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200" b="1" dirty="0" smtClean="0"/>
                  <a:t>Το υλικό σημείο</a:t>
                </a:r>
                <a:endParaRPr lang="el-GR" sz="2200" b="1" dirty="0"/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Μια </a:t>
                </a:r>
                <a:r>
                  <a:rPr lang="el-GR" sz="2200" dirty="0"/>
                  <a:t>κυρίαρχη </a:t>
                </a:r>
                <a:r>
                  <a:rPr lang="el-GR" sz="2200" dirty="0" smtClean="0"/>
                  <a:t>έννοια στη </a:t>
                </a:r>
                <a:r>
                  <a:rPr lang="el-GR" sz="2200" dirty="0"/>
                  <a:t>μηχανική είναι αυτή του υλικού σημείου (</a:t>
                </a:r>
                <a:r>
                  <a:rPr lang="el-GR" sz="2200" i="1" dirty="0" err="1"/>
                  <a:t>particle</a:t>
                </a:r>
                <a:r>
                  <a:rPr lang="el-GR" sz="2200" dirty="0" smtClean="0"/>
                  <a:t>), το οποίο έχει </a:t>
                </a:r>
                <a:r>
                  <a:rPr lang="el-GR" sz="2200" b="1" dirty="0"/>
                  <a:t>μάζα</a:t>
                </a:r>
                <a:r>
                  <a:rPr lang="el-GR" sz="2200" dirty="0"/>
                  <a:t>, αλλά όχι </a:t>
                </a:r>
                <a:r>
                  <a:rPr lang="el-GR" sz="2200" b="1" dirty="0"/>
                  <a:t>διαστάσεις</a:t>
                </a:r>
                <a:r>
                  <a:rPr lang="el-GR" sz="2200" dirty="0"/>
                  <a:t>. </a:t>
                </a:r>
                <a:endParaRPr lang="el-GR" sz="2200" dirty="0" smtClean="0"/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Στην </a:t>
                </a:r>
                <a:r>
                  <a:rPr lang="el-GR" sz="2200" dirty="0"/>
                  <a:t>πραγματικότητα είναι ιδανική θεώρηση </a:t>
                </a:r>
                <a:r>
                  <a:rPr lang="el-GR" sz="2200" dirty="0" smtClean="0"/>
                  <a:t>αλλά </a:t>
                </a:r>
                <a:r>
                  <a:rPr lang="el-GR" sz="2200" dirty="0"/>
                  <a:t>χρήσιμη έννοια για τους σκοπούς </a:t>
                </a:r>
                <a:r>
                  <a:rPr lang="el-GR" sz="2200" dirty="0" smtClean="0"/>
                  <a:t>της </a:t>
                </a:r>
                <a:r>
                  <a:rPr lang="el-GR" sz="2200" dirty="0"/>
                  <a:t>μηχανικής</a:t>
                </a:r>
                <a:r>
                  <a:rPr lang="el-GR" sz="2200" dirty="0" smtClean="0"/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Η θέση ενός σημείου </a:t>
                </a:r>
                <a:r>
                  <a:rPr lang="el-GR" sz="2200" dirty="0" smtClean="0"/>
                  <a:t>στο </a:t>
                </a:r>
                <a:r>
                  <a:rPr lang="el-GR" sz="2200" dirty="0"/>
                  <a:t>χώρο </a:t>
                </a:r>
                <a:r>
                  <a:rPr lang="el-GR" sz="2200" dirty="0" smtClean="0"/>
                  <a:t>ως προς την αρχή των συντεταγμένων</a:t>
                </a:r>
                <a:r>
                  <a:rPr lang="el-GR" sz="2200" dirty="0"/>
                  <a:t>, </a:t>
                </a:r>
                <a:r>
                  <a:rPr lang="el-GR" sz="2200" dirty="0" smtClean="0"/>
                  <a:t>ορίζ</a:t>
                </a:r>
                <a:r>
                  <a:rPr lang="el-GR" sz="2200" dirty="0"/>
                  <a:t>ε</a:t>
                </a:r>
                <a:r>
                  <a:rPr lang="el-GR" sz="2200" dirty="0" smtClean="0"/>
                  <a:t>ται </a:t>
                </a:r>
                <a:r>
                  <a:rPr lang="el-GR" sz="2200" dirty="0"/>
                  <a:t>από το διάνυσμα </a:t>
                </a:r>
                <a:r>
                  <a:rPr lang="en-US" sz="2200" b="1" dirty="0" smtClean="0">
                    <a:latin typeface="Calibri" panose="020F0502020204030204" pitchFamily="34" charset="0"/>
                  </a:rPr>
                  <a:t>r</a:t>
                </a:r>
                <a:r>
                  <a:rPr lang="el-GR" sz="2200" dirty="0" smtClean="0"/>
                  <a:t>, που ονομάζεται </a:t>
                </a:r>
                <a:r>
                  <a:rPr lang="el-GR" sz="2200" b="1" dirty="0" smtClean="0"/>
                  <a:t>διάνυσμα θέσης</a:t>
                </a:r>
                <a:r>
                  <a:rPr lang="el-GR" sz="2200" dirty="0" smtClean="0"/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Στο καρτεσιανό σύστημα: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b="1">
                        <a:latin typeface="Calibri" panose="020F050202020403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de-DE" sz="2200" b="1">
                        <a:latin typeface="Calibri" panose="020F05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x</m:t>
                    </m:r>
                    <m:r>
                      <a:rPr lang="de-DE" sz="22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2200">
                        <a:latin typeface="Cambria Math"/>
                      </a:rPr>
                      <m:t>t</m:t>
                    </m:r>
                    <m:r>
                      <a:rPr lang="de-DE" sz="2200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de-DE" sz="2200" b="1">
                        <a:latin typeface="Calibri" panose="020F0502020204030204" pitchFamily="34" charset="0"/>
                      </a:rPr>
                      <m:t>j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y</m:t>
                    </m:r>
                    <m:r>
                      <a:rPr lang="de-DE" sz="22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2200">
                        <a:latin typeface="Cambria Math"/>
                      </a:rPr>
                      <m:t>t</m:t>
                    </m:r>
                    <m:r>
                      <a:rPr lang="de-DE" sz="2200">
                        <a:latin typeface="Cambria Math"/>
                      </a:rPr>
                      <m:t>)+</m:t>
                    </m:r>
                    <m:r>
                      <m:rPr>
                        <m:nor/>
                      </m:rPr>
                      <a:rPr lang="de-DE" sz="2200" b="1">
                        <a:latin typeface="Calibri" panose="020F050202020403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z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de-DE" sz="2200">
                        <a:latin typeface="Calibri" panose="020F0502020204030204" pitchFamily="34" charset="0"/>
                      </a:rPr>
                      <m:t>)</m:t>
                    </m:r>
                  </m:oMath>
                </a14:m>
                <a:endParaRPr lang="el-GR" sz="2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556792"/>
                <a:ext cx="8568952" cy="4968552"/>
              </a:xfrm>
              <a:blipFill rotWithShape="1">
                <a:blip r:embed="rId3"/>
                <a:stretch>
                  <a:fillRect l="-853"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δύναμη μπορεί </a:t>
            </a:r>
            <a:r>
              <a:rPr lang="el-GR" sz="2200" dirty="0"/>
              <a:t>να οριστεί ως μηχανική διατάραξη ή φορτίο.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Όταν </a:t>
            </a:r>
            <a:r>
              <a:rPr lang="el-GR" sz="2200" dirty="0"/>
              <a:t>μια δύναμη ασκείται σε ένα σώμα προκαλεί σ’ αυτό </a:t>
            </a:r>
            <a:r>
              <a:rPr lang="el-GR" sz="2200" b="1" dirty="0"/>
              <a:t>παραμόρφωση</a:t>
            </a:r>
            <a:r>
              <a:rPr lang="el-GR" sz="2200" dirty="0"/>
              <a:t> ή </a:t>
            </a:r>
            <a:r>
              <a:rPr lang="el-GR" sz="2200" b="1" dirty="0"/>
              <a:t>μεταβάλλει την κινητική του κατάσταση </a:t>
            </a:r>
            <a:r>
              <a:rPr lang="el-GR" sz="2200" dirty="0"/>
              <a:t>ή και τα </a:t>
            </a:r>
            <a:r>
              <a:rPr lang="el-GR" sz="2200" dirty="0" smtClean="0"/>
              <a:t>δύο.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dirty="0" smtClean="0"/>
              <a:t>δύναμη</a:t>
            </a:r>
            <a:r>
              <a:rPr lang="en-US" sz="2200" dirty="0" smtClean="0"/>
              <a:t> (</a:t>
            </a:r>
            <a:r>
              <a:rPr lang="en-US" sz="2200" b="1" dirty="0" smtClean="0"/>
              <a:t>F</a:t>
            </a:r>
            <a:r>
              <a:rPr lang="en-US" sz="2200" dirty="0" smtClean="0"/>
              <a:t>) </a:t>
            </a:r>
            <a:r>
              <a:rPr lang="el-GR" sz="2200" dirty="0" smtClean="0"/>
              <a:t>είναι </a:t>
            </a:r>
            <a:r>
              <a:rPr lang="el-GR" sz="2200" dirty="0"/>
              <a:t>διανυσματικό </a:t>
            </a:r>
            <a:r>
              <a:rPr lang="el-GR" sz="2200" dirty="0" smtClean="0"/>
              <a:t>μέγεθος</a:t>
            </a:r>
            <a:r>
              <a:rPr lang="el-GR" sz="2200" dirty="0"/>
              <a:t> </a:t>
            </a:r>
            <a:r>
              <a:rPr lang="el-GR" sz="2200" dirty="0" smtClean="0"/>
              <a:t>και περιγράφεται από το </a:t>
            </a:r>
            <a:r>
              <a:rPr lang="el-GR" sz="2200" b="1" dirty="0"/>
              <a:t>μέτρο</a:t>
            </a:r>
            <a:r>
              <a:rPr lang="el-GR" sz="2200" dirty="0"/>
              <a:t>, </a:t>
            </a:r>
            <a:r>
              <a:rPr lang="el-GR" sz="2200" dirty="0" smtClean="0"/>
              <a:t>τη </a:t>
            </a:r>
            <a:r>
              <a:rPr lang="el-GR" sz="2200" b="1" dirty="0" smtClean="0"/>
              <a:t>διεύθυνση</a:t>
            </a:r>
            <a:r>
              <a:rPr lang="el-GR" sz="2200" dirty="0" smtClean="0"/>
              <a:t> </a:t>
            </a:r>
            <a:r>
              <a:rPr lang="el-GR" sz="2200" dirty="0"/>
              <a:t>και </a:t>
            </a:r>
            <a:r>
              <a:rPr lang="el-GR" sz="2200" dirty="0" smtClean="0"/>
              <a:t>τη </a:t>
            </a:r>
            <a:r>
              <a:rPr lang="el-GR" sz="2200" b="1" dirty="0"/>
              <a:t>φορά</a:t>
            </a:r>
            <a:r>
              <a:rPr lang="el-GR" sz="2200" dirty="0"/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Δύναμη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 b="8171"/>
          <a:stretch/>
        </p:blipFill>
        <p:spPr bwMode="auto">
          <a:xfrm>
            <a:off x="2483768" y="4509120"/>
            <a:ext cx="4125713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2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87072" cy="4495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Εισαγωγή στη Μηχανική και </a:t>
            </a:r>
            <a:r>
              <a:rPr lang="el-GR" sz="2800" dirty="0" err="1" smtClean="0"/>
              <a:t>Εμβιομηχανική</a:t>
            </a:r>
            <a:endParaRPr lang="el-GR" sz="28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Δύναμη, Τριβή και Ροπή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Ταχύτητα και Επιτάχυνση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Μηχανική Ενέργεια, Έργο και Ισχύς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Ορμή, </a:t>
            </a:r>
            <a:r>
              <a:rPr lang="el-GR" sz="2800" dirty="0" err="1" smtClean="0"/>
              <a:t>Στροφορμή</a:t>
            </a:r>
            <a:r>
              <a:rPr lang="el-GR" sz="2800" dirty="0" smtClean="0"/>
              <a:t> και Ροπή αδράνειας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Κίνηση στο επίπεδο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Περιστροφική κίνηση</a:t>
            </a:r>
            <a:endParaRPr lang="el-GR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Θεματικές ενότητες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Όταν μια </a:t>
            </a:r>
            <a:r>
              <a:rPr lang="el-GR" sz="2200" dirty="0"/>
              <a:t>δύναμη </a:t>
            </a:r>
            <a:r>
              <a:rPr lang="el-GR" sz="2200" dirty="0" smtClean="0"/>
              <a:t>ενεργεί </a:t>
            </a:r>
            <a:r>
              <a:rPr lang="el-GR" sz="2200" dirty="0"/>
              <a:t>στην κάθετη </a:t>
            </a:r>
            <a:r>
              <a:rPr lang="el-GR" sz="2200" dirty="0" smtClean="0"/>
              <a:t>διεύθυνση μιας </a:t>
            </a:r>
            <a:r>
              <a:rPr lang="el-GR" sz="2200" dirty="0"/>
              <a:t>επιφάνειας </a:t>
            </a:r>
            <a:r>
              <a:rPr lang="el-GR" sz="2200" dirty="0" smtClean="0"/>
              <a:t>λέγεται </a:t>
            </a:r>
            <a:r>
              <a:rPr lang="el-GR" sz="2200" dirty="0"/>
              <a:t>ορθή-κάθετη </a:t>
            </a:r>
            <a:r>
              <a:rPr lang="el-GR" sz="2200" dirty="0" smtClean="0"/>
              <a:t>δύναμη (</a:t>
            </a:r>
            <a:r>
              <a:rPr lang="el-GR" sz="2200" i="1" dirty="0" err="1" smtClean="0"/>
              <a:t>normal</a:t>
            </a:r>
            <a:r>
              <a:rPr lang="el-GR" sz="2200" i="1" dirty="0" smtClean="0"/>
              <a:t> </a:t>
            </a:r>
            <a:r>
              <a:rPr lang="el-GR" sz="2200" i="1" dirty="0" err="1"/>
              <a:t>force</a:t>
            </a:r>
            <a:r>
              <a:rPr lang="el-GR" sz="2200" dirty="0" smtClean="0"/>
              <a:t>), ενώ όταν ενεργεί στη </a:t>
            </a:r>
            <a:r>
              <a:rPr lang="el-GR" sz="2200" dirty="0"/>
              <a:t>διεύθυνση της εφαπτομένης της επιφάνειας </a:t>
            </a:r>
            <a:r>
              <a:rPr lang="el-GR" sz="2200" dirty="0" smtClean="0"/>
              <a:t>λέγεται </a:t>
            </a:r>
            <a:r>
              <a:rPr lang="el-GR" sz="2200" dirty="0" err="1"/>
              <a:t>εφαπτομενική</a:t>
            </a:r>
            <a:r>
              <a:rPr lang="el-GR" sz="2200" dirty="0"/>
              <a:t> δύναμη (</a:t>
            </a:r>
            <a:r>
              <a:rPr lang="el-GR" sz="2200" i="1" dirty="0" err="1"/>
              <a:t>tangential</a:t>
            </a:r>
            <a:r>
              <a:rPr lang="el-GR" sz="2200" i="1" dirty="0"/>
              <a:t> </a:t>
            </a:r>
            <a:r>
              <a:rPr lang="el-GR" sz="2200" i="1" dirty="0" err="1"/>
              <a:t>force</a:t>
            </a:r>
            <a:r>
              <a:rPr lang="el-GR" sz="2200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Μια δύναμη λοξής διεύθυνσης μπορεί να </a:t>
            </a:r>
            <a:r>
              <a:rPr lang="el-GR" sz="2200" b="1" dirty="0" smtClean="0"/>
              <a:t>αναλυθεί</a:t>
            </a:r>
            <a:r>
              <a:rPr lang="el-GR" sz="2200" dirty="0" smtClean="0"/>
              <a:t> </a:t>
            </a:r>
            <a:r>
              <a:rPr lang="el-GR" sz="2200" dirty="0"/>
              <a:t>σ</a:t>
            </a:r>
            <a:r>
              <a:rPr lang="el-GR" sz="2200" dirty="0" smtClean="0"/>
              <a:t>την κάθετη (</a:t>
            </a:r>
            <a:r>
              <a:rPr lang="en-US" sz="2200" b="1" dirty="0" smtClean="0"/>
              <a:t>F</a:t>
            </a:r>
            <a:r>
              <a:rPr lang="en-US" sz="2200" b="1" baseline="-25000" dirty="0" smtClean="0"/>
              <a:t>n</a:t>
            </a:r>
            <a:r>
              <a:rPr lang="el-GR" sz="2200" dirty="0" smtClean="0"/>
              <a:t>) και την </a:t>
            </a:r>
            <a:r>
              <a:rPr lang="el-GR" sz="2200" dirty="0" err="1" smtClean="0"/>
              <a:t>εφαπτομενική</a:t>
            </a:r>
            <a:r>
              <a:rPr lang="el-GR" sz="2200" dirty="0" smtClean="0"/>
              <a:t> </a:t>
            </a:r>
            <a:r>
              <a:rPr lang="en-US" sz="2200" dirty="0" smtClean="0"/>
              <a:t>(</a:t>
            </a:r>
            <a:r>
              <a:rPr lang="en-US" sz="2200" b="1" dirty="0" smtClean="0"/>
              <a:t>F</a:t>
            </a:r>
            <a:r>
              <a:rPr lang="en-US" sz="2200" b="1" baseline="-25000" dirty="0" smtClean="0"/>
              <a:t>t</a:t>
            </a:r>
            <a:r>
              <a:rPr lang="en-US" sz="2200" dirty="0" smtClean="0"/>
              <a:t>) </a:t>
            </a:r>
            <a:r>
              <a:rPr lang="el-GR" sz="2200" dirty="0" smtClean="0"/>
              <a:t>συνιστώσα της: 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Δύναμη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7"/>
          <a:stretch/>
        </p:blipFill>
        <p:spPr bwMode="auto">
          <a:xfrm>
            <a:off x="3167844" y="4365104"/>
            <a:ext cx="2628292" cy="2281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8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Οι δυνάμεις διακρίνονται σε: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Δ</a:t>
            </a:r>
            <a:r>
              <a:rPr lang="el-GR" sz="2000" b="1" dirty="0" smtClean="0"/>
              <a:t>υνάμεις εφελκυσμού </a:t>
            </a:r>
            <a:r>
              <a:rPr lang="el-GR" sz="2000" dirty="0" smtClean="0"/>
              <a:t>(</a:t>
            </a:r>
            <a:r>
              <a:rPr lang="el-GR" sz="2000" i="1" dirty="0" err="1" smtClean="0"/>
              <a:t>tensile</a:t>
            </a:r>
            <a:r>
              <a:rPr lang="el-GR" sz="2000" dirty="0" smtClean="0"/>
              <a:t>), που τείνουν να επιμηκύνουν ένα σώμα.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Δ</a:t>
            </a:r>
            <a:r>
              <a:rPr lang="el-GR" sz="2000" b="1" dirty="0" smtClean="0"/>
              <a:t>υνάμεις θλίψης </a:t>
            </a:r>
            <a:r>
              <a:rPr lang="el-GR" sz="2000" dirty="0" smtClean="0"/>
              <a:t>(</a:t>
            </a:r>
            <a:r>
              <a:rPr lang="el-GR" sz="2000" i="1" dirty="0" err="1" smtClean="0"/>
              <a:t>compressive</a:t>
            </a:r>
            <a:r>
              <a:rPr lang="el-GR" sz="2000" dirty="0" smtClean="0"/>
              <a:t>), που τείνουν να συρρικνώσουν ένα σώμα. </a:t>
            </a:r>
          </a:p>
          <a:p>
            <a:pPr marL="4572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4572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4572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000" dirty="0" smtClean="0"/>
          </a:p>
          <a:p>
            <a:pPr marL="388620" indent="-34290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Κάποια υλικά μπορούν να καταπονηθούν μόνο σε δυνάμεις εφελκυσμού, π.χ. σκοινιά, καλώδια, ή σε </a:t>
            </a:r>
            <a:r>
              <a:rPr lang="el-GR" sz="2200" b="1" dirty="0" smtClean="0"/>
              <a:t>βιολογικά συστήματα </a:t>
            </a:r>
            <a:r>
              <a:rPr lang="el-GR" sz="2200" dirty="0" smtClean="0"/>
              <a:t>οι </a:t>
            </a:r>
            <a:r>
              <a:rPr lang="el-GR" sz="2200" b="1" dirty="0" smtClean="0"/>
              <a:t>μύες</a:t>
            </a:r>
            <a:r>
              <a:rPr lang="el-GR" sz="2200" dirty="0" smtClean="0"/>
              <a:t> που συστέλλονται για να παράγουν δυνάμεις εφελκυσμού που ελκύουν τα οστά στα οποία είναι προσκολλημένοι.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Δύναμη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6385"/>
          <a:stretch/>
        </p:blipFill>
        <p:spPr>
          <a:xfrm>
            <a:off x="2051720" y="3523692"/>
            <a:ext cx="2238375" cy="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2287" b="7732"/>
          <a:stretch/>
        </p:blipFill>
        <p:spPr>
          <a:xfrm>
            <a:off x="5436096" y="3559696"/>
            <a:ext cx="2238375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95379" y="4345359"/>
            <a:ext cx="176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Δύναμη </a:t>
            </a:r>
            <a:r>
              <a:rPr lang="el-GR" sz="1400" dirty="0"/>
              <a:t>εφελκυσμού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3478" y="4345358"/>
            <a:ext cx="1324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Δύναμη θλίψης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5624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Οι </a:t>
            </a:r>
            <a:r>
              <a:rPr lang="el-GR" sz="2200" dirty="0"/>
              <a:t>δυνάμεις που επενεργούν σε ένα σώμα </a:t>
            </a:r>
            <a:r>
              <a:rPr lang="el-GR" sz="2200" dirty="0" smtClean="0"/>
              <a:t>μπορεί </a:t>
            </a:r>
            <a:r>
              <a:rPr lang="el-GR" sz="2200" dirty="0"/>
              <a:t>να </a:t>
            </a:r>
            <a:r>
              <a:rPr lang="el-GR" sz="2200" dirty="0" smtClean="0"/>
              <a:t>είναι:</a:t>
            </a:r>
            <a:endParaRPr lang="el-GR" sz="2200" dirty="0"/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α</a:t>
            </a:r>
            <a:r>
              <a:rPr lang="el-GR" sz="2000" dirty="0" smtClean="0"/>
              <a:t>) </a:t>
            </a:r>
            <a:r>
              <a:rPr lang="el-GR" sz="2000" dirty="0" err="1" smtClean="0"/>
              <a:t>συγγραμμικές</a:t>
            </a:r>
            <a:r>
              <a:rPr lang="el-GR" sz="2000" dirty="0" smtClean="0"/>
              <a:t> </a:t>
            </a:r>
            <a:r>
              <a:rPr lang="el-GR" sz="2000" dirty="0"/>
              <a:t>(</a:t>
            </a:r>
            <a:r>
              <a:rPr lang="el-GR" sz="2000" i="1" dirty="0" err="1"/>
              <a:t>collinear</a:t>
            </a:r>
            <a:r>
              <a:rPr lang="el-GR" sz="2000" dirty="0"/>
              <a:t>), </a:t>
            </a:r>
            <a:endParaRPr lang="el-GR" sz="2000" dirty="0" smtClean="0"/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β</a:t>
            </a:r>
            <a:r>
              <a:rPr lang="el-GR" sz="2000" dirty="0" smtClean="0"/>
              <a:t>) παράλληλες </a:t>
            </a:r>
            <a:r>
              <a:rPr lang="el-GR" sz="2000" dirty="0"/>
              <a:t>(</a:t>
            </a:r>
            <a:r>
              <a:rPr lang="el-GR" sz="2000" i="1" dirty="0" err="1"/>
              <a:t>parallel</a:t>
            </a:r>
            <a:r>
              <a:rPr lang="el-GR" sz="2000" dirty="0"/>
              <a:t>), 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γ) κάθετες </a:t>
            </a:r>
            <a:r>
              <a:rPr lang="el-GR" sz="2000" dirty="0"/>
              <a:t>(</a:t>
            </a:r>
            <a:r>
              <a:rPr lang="el-GR" sz="2000" i="1" dirty="0" err="1"/>
              <a:t>orthogonal</a:t>
            </a:r>
            <a:r>
              <a:rPr lang="el-GR" sz="2000" dirty="0"/>
              <a:t>), </a:t>
            </a:r>
            <a:endParaRPr lang="el-GR" sz="2000" dirty="0" smtClean="0"/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δ</a:t>
            </a:r>
            <a:r>
              <a:rPr lang="el-GR" sz="2000" dirty="0" smtClean="0"/>
              <a:t>) λοξές </a:t>
            </a:r>
            <a:r>
              <a:rPr lang="el-GR" sz="2000" dirty="0"/>
              <a:t>(</a:t>
            </a:r>
            <a:r>
              <a:rPr lang="el-GR" sz="2000" i="1" dirty="0" err="1"/>
              <a:t>inclined</a:t>
            </a:r>
            <a:r>
              <a:rPr lang="el-GR" sz="2000" dirty="0" smtClean="0"/>
              <a:t>), </a:t>
            </a:r>
            <a:r>
              <a:rPr lang="el-GR" sz="2000" dirty="0"/>
              <a:t>ή </a:t>
            </a:r>
            <a:endParaRPr lang="el-GR" sz="2000" dirty="0" smtClean="0"/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ε</a:t>
            </a:r>
            <a:r>
              <a:rPr lang="el-GR" sz="2000" dirty="0" smtClean="0"/>
              <a:t>) να </a:t>
            </a:r>
            <a:r>
              <a:rPr lang="el-GR" sz="2000" dirty="0"/>
              <a:t>συμβάλουν σε κοινό </a:t>
            </a:r>
            <a:r>
              <a:rPr lang="el-GR" sz="1900" dirty="0"/>
              <a:t>σημείο (</a:t>
            </a:r>
            <a:r>
              <a:rPr lang="el-GR" sz="1900" i="1" dirty="0" err="1"/>
              <a:t>concurrent</a:t>
            </a:r>
            <a:r>
              <a:rPr lang="el-GR" sz="1900" dirty="0" smtClean="0"/>
              <a:t>).</a:t>
            </a:r>
            <a:endParaRPr lang="el-GR" sz="17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Δύναμη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1"/>
          <a:stretch/>
        </p:blipFill>
        <p:spPr bwMode="auto">
          <a:xfrm>
            <a:off x="1929594" y="4509120"/>
            <a:ext cx="4450715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1" r="55750"/>
          <a:stretch/>
        </p:blipFill>
        <p:spPr bwMode="auto">
          <a:xfrm>
            <a:off x="4427984" y="4509120"/>
            <a:ext cx="1969429" cy="551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0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Οι </a:t>
            </a:r>
            <a:r>
              <a:rPr lang="el-GR" sz="2200" b="1" dirty="0"/>
              <a:t>δυνάμεις τριβής </a:t>
            </a:r>
            <a:r>
              <a:rPr lang="el-GR" sz="2200" dirty="0"/>
              <a:t>(</a:t>
            </a:r>
            <a:r>
              <a:rPr lang="el-GR" sz="2200" i="1" dirty="0" err="1"/>
              <a:t>friction</a:t>
            </a:r>
            <a:r>
              <a:rPr lang="el-GR" sz="2200" dirty="0"/>
              <a:t>) αναπτύσσονται όταν δύο επιφάνειες που βρίσκονται σε επαφή </a:t>
            </a:r>
            <a:r>
              <a:rPr lang="el-GR" sz="2200" dirty="0" smtClean="0"/>
              <a:t>ολισθαίνουν </a:t>
            </a:r>
            <a:r>
              <a:rPr lang="el-GR" sz="2200" dirty="0"/>
              <a:t>ή τείνουν να </a:t>
            </a:r>
            <a:r>
              <a:rPr lang="el-GR" sz="2200" dirty="0" err="1" smtClean="0"/>
              <a:t>ολισθήσουν</a:t>
            </a:r>
            <a:r>
              <a:rPr lang="el-GR" sz="2200" dirty="0" smtClean="0"/>
              <a:t> </a:t>
            </a:r>
            <a:r>
              <a:rPr lang="el-GR" sz="2200" dirty="0"/>
              <a:t>η </a:t>
            </a:r>
            <a:r>
              <a:rPr lang="el-GR" sz="2200" dirty="0" smtClean="0"/>
              <a:t>μια </a:t>
            </a:r>
            <a:r>
              <a:rPr lang="el-GR" sz="2200" dirty="0"/>
              <a:t>πάνω στην </a:t>
            </a:r>
            <a:r>
              <a:rPr lang="el-GR" sz="2200" dirty="0" smtClean="0"/>
              <a:t>άλλη.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τριβή αποτελεί την αντίσταση ενός σώματος </a:t>
            </a:r>
            <a:r>
              <a:rPr lang="el-GR" sz="2200" dirty="0"/>
              <a:t>στην κίνηση λόγω της αλληλεπίδρασης του σώματος με το </a:t>
            </a:r>
            <a:r>
              <a:rPr lang="el-GR" sz="2200" dirty="0" smtClean="0"/>
              <a:t>περιβάλλον του.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τριβή διαχωρίζεται σε: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b="1" dirty="0" smtClean="0"/>
              <a:t>Στατική τριβή</a:t>
            </a:r>
            <a:r>
              <a:rPr lang="el-GR" sz="2000" dirty="0" smtClean="0"/>
              <a:t> (</a:t>
            </a:r>
            <a:r>
              <a:rPr lang="en-US" sz="2000" i="1" dirty="0" smtClean="0"/>
              <a:t>static friction</a:t>
            </a:r>
            <a:r>
              <a:rPr lang="el-GR" sz="2000" dirty="0" smtClean="0"/>
              <a:t>), αναπτύσσ</a:t>
            </a:r>
            <a:r>
              <a:rPr lang="el-GR" sz="2000" dirty="0"/>
              <a:t>ε</a:t>
            </a:r>
            <a:r>
              <a:rPr lang="el-GR" sz="2000" dirty="0" smtClean="0"/>
              <a:t>ται λόγω εφαρμογής δυνάμεων όταν το σώμα είναι ακίνητο.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b="1" dirty="0" smtClean="0"/>
              <a:t>κινητική ή δυναμική</a:t>
            </a:r>
            <a:r>
              <a:rPr lang="el-GR" sz="2000" b="1" dirty="0"/>
              <a:t> </a:t>
            </a:r>
            <a:r>
              <a:rPr lang="el-GR" sz="2000" b="1" dirty="0" smtClean="0"/>
              <a:t>τριβή</a:t>
            </a:r>
            <a:r>
              <a:rPr lang="en-US" sz="2000" dirty="0" smtClean="0"/>
              <a:t>(</a:t>
            </a:r>
            <a:r>
              <a:rPr lang="el-GR" sz="2000" dirty="0" smtClean="0"/>
              <a:t> </a:t>
            </a:r>
            <a:r>
              <a:rPr lang="en-US" sz="2000" i="1" dirty="0" smtClean="0"/>
              <a:t>kinetic</a:t>
            </a:r>
            <a:r>
              <a:rPr lang="en-US" sz="2000" dirty="0" smtClean="0"/>
              <a:t> or </a:t>
            </a:r>
            <a:r>
              <a:rPr lang="en-US" sz="2000" i="1" dirty="0" smtClean="0"/>
              <a:t>dynamic friction</a:t>
            </a:r>
            <a:r>
              <a:rPr lang="en-US" sz="2000" dirty="0"/>
              <a:t>)</a:t>
            </a:r>
            <a:r>
              <a:rPr lang="el-GR" sz="2000" dirty="0" smtClean="0"/>
              <a:t>, αναπτύσσεται λόγω εφαρμογής δυνάμεων όταν το σώμα είναι σε κίνηση.</a:t>
            </a:r>
            <a:endParaRPr lang="el-GR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Τριβή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4077072"/>
            <a:ext cx="8568952" cy="25202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Αν ασκήσουμε στο σώμα </a:t>
            </a:r>
            <a:r>
              <a:rPr lang="el-GR" sz="2200" dirty="0"/>
              <a:t>μια οριζόντια δύναμη </a:t>
            </a:r>
            <a:r>
              <a:rPr lang="el-GR" sz="2200" dirty="0" smtClean="0"/>
              <a:t>(</a:t>
            </a:r>
            <a:r>
              <a:rPr lang="el-GR" sz="2200" b="1" dirty="0" smtClean="0"/>
              <a:t>F</a:t>
            </a:r>
            <a:r>
              <a:rPr lang="el-GR" sz="2200" dirty="0" smtClean="0"/>
              <a:t>) θα </a:t>
            </a:r>
            <a:r>
              <a:rPr lang="el-GR" sz="2200" dirty="0"/>
              <a:t>προκληθεί μία </a:t>
            </a:r>
            <a:r>
              <a:rPr lang="el-GR" sz="2200" dirty="0" smtClean="0"/>
              <a:t>αντίθετη δύναμη τριβής (</a:t>
            </a:r>
            <a:r>
              <a:rPr lang="en-US" sz="2200" b="1" dirty="0" smtClean="0"/>
              <a:t>f</a:t>
            </a:r>
            <a:r>
              <a:rPr lang="el-GR" sz="2200" dirty="0" smtClean="0"/>
              <a:t>) </a:t>
            </a:r>
            <a:r>
              <a:rPr lang="el-GR" sz="2200" dirty="0"/>
              <a:t>μεταξύ του </a:t>
            </a:r>
            <a:r>
              <a:rPr lang="el-GR" sz="2200" dirty="0" smtClean="0"/>
              <a:t>σώματος και </a:t>
            </a:r>
            <a:r>
              <a:rPr lang="el-GR" sz="2200" dirty="0"/>
              <a:t>της επιφάνειας</a:t>
            </a:r>
            <a:r>
              <a:rPr lang="el-GR" sz="2200" dirty="0" smtClean="0"/>
              <a:t>. </a:t>
            </a:r>
            <a:r>
              <a:rPr lang="el-GR" sz="2200" dirty="0"/>
              <a:t>Η δύναμη αυτή είναι η </a:t>
            </a:r>
            <a:r>
              <a:rPr lang="el-GR" sz="2200" b="1" dirty="0"/>
              <a:t>στατική τριβή</a:t>
            </a:r>
            <a:r>
              <a:rPr lang="el-GR" sz="2200" dirty="0"/>
              <a:t>.</a:t>
            </a:r>
            <a:r>
              <a:rPr lang="el-GR" sz="2200" dirty="0" smtClean="0"/>
              <a:t> 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Όσο </a:t>
            </a:r>
            <a:r>
              <a:rPr lang="el-GR" sz="2200" dirty="0"/>
              <a:t>το κιβώτιο παραμένει σε κατάσταση στατικής </a:t>
            </a:r>
            <a:r>
              <a:rPr lang="el-GR" sz="2200" dirty="0" smtClean="0"/>
              <a:t>ισορροπίας</a:t>
            </a:r>
            <a:r>
              <a:rPr lang="el-GR" sz="2200" dirty="0"/>
              <a:t>,</a:t>
            </a:r>
            <a:r>
              <a:rPr lang="el-GR" sz="2200" dirty="0" smtClean="0"/>
              <a:t> </a:t>
            </a:r>
            <a:r>
              <a:rPr lang="el-GR" sz="2200" dirty="0"/>
              <a:t>το μέτρο της δύναμης </a:t>
            </a:r>
            <a:r>
              <a:rPr lang="el-GR" sz="2200" dirty="0" smtClean="0"/>
              <a:t>τριβής </a:t>
            </a:r>
            <a:r>
              <a:rPr lang="en-US" sz="2200" b="1" dirty="0" smtClean="0"/>
              <a:t>f</a:t>
            </a:r>
            <a:r>
              <a:rPr lang="el-GR" sz="2200" dirty="0" smtClean="0"/>
              <a:t> είναι </a:t>
            </a:r>
            <a:r>
              <a:rPr lang="el-GR" sz="2200" dirty="0"/>
              <a:t>ίσο με το μέτρο της </a:t>
            </a:r>
            <a:r>
              <a:rPr lang="el-GR" sz="2200" dirty="0" smtClean="0"/>
              <a:t>δύναμης </a:t>
            </a:r>
            <a:r>
              <a:rPr lang="el-GR" sz="2200" b="1" dirty="0"/>
              <a:t>F</a:t>
            </a:r>
            <a:r>
              <a:rPr lang="el-GR" sz="2200" dirty="0"/>
              <a:t>. </a:t>
            </a: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Τριβή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03512"/>
            <a:ext cx="2627784" cy="16382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57232" y="1700808"/>
            <a:ext cx="6114968" cy="22322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Ένα σώμα που εδράζεται πάνω σε μια επιφάνεια ασκεί σε αυτή ορθή δύναμη (</a:t>
            </a:r>
            <a:r>
              <a:rPr lang="el-GR" sz="2200" b="1" dirty="0" smtClean="0"/>
              <a:t>W</a:t>
            </a:r>
            <a:r>
              <a:rPr lang="el-GR" sz="2200" dirty="0" smtClean="0"/>
              <a:t>) ίση με το βάρος του.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Από τον 3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 νόμο του Νεύτωνα, η επιφάνεια ασκεί μία ίση και αντίθετη δύναμη (</a:t>
            </a:r>
            <a:r>
              <a:rPr lang="el-GR" sz="2200" b="1" dirty="0" smtClean="0"/>
              <a:t>Ν</a:t>
            </a:r>
            <a:r>
              <a:rPr lang="en-US" sz="2200" b="1" dirty="0" smtClean="0"/>
              <a:t> </a:t>
            </a:r>
            <a:r>
              <a:rPr lang="el-GR" sz="2200" b="1" dirty="0" smtClean="0"/>
              <a:t>= </a:t>
            </a:r>
            <a:r>
              <a:rPr lang="en-US" sz="2200" b="1" dirty="0" smtClean="0"/>
              <a:t> </a:t>
            </a:r>
            <a:r>
              <a:rPr lang="el-GR" sz="2200" b="1" dirty="0" smtClean="0"/>
              <a:t>̶ W</a:t>
            </a:r>
            <a:r>
              <a:rPr lang="el-GR" sz="2200" dirty="0" smtClean="0"/>
              <a:t>) επί του σώματος. </a:t>
            </a:r>
          </a:p>
        </p:txBody>
      </p:sp>
    </p:spTree>
    <p:extLst>
      <p:ext uri="{BB962C8B-B14F-4D97-AF65-F5344CB8AC3E}">
        <p14:creationId xmlns:p14="http://schemas.microsoft.com/office/powerpoint/2010/main" val="22566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Αν </a:t>
                </a:r>
                <a:r>
                  <a:rPr lang="el-GR" sz="2200" dirty="0"/>
                  <a:t>το μέτρο </a:t>
                </a:r>
                <a:r>
                  <a:rPr lang="el-GR" sz="2200" dirty="0" smtClean="0"/>
                  <a:t>της </a:t>
                </a:r>
                <a:r>
                  <a:rPr lang="el-GR" sz="2200" dirty="0"/>
                  <a:t>δύναμης </a:t>
                </a:r>
                <a:r>
                  <a:rPr lang="el-GR" sz="2200" b="1" dirty="0"/>
                  <a:t>F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αυξηθεί</a:t>
                </a:r>
                <a:r>
                  <a:rPr lang="el-GR" sz="2200" dirty="0"/>
                  <a:t>, το </a:t>
                </a:r>
                <a:r>
                  <a:rPr lang="el-GR" sz="2200" dirty="0" smtClean="0"/>
                  <a:t>σώμα σταδιακά </a:t>
                </a:r>
                <a:r>
                  <a:rPr lang="el-GR" sz="2200" dirty="0"/>
                  <a:t>θα </a:t>
                </a:r>
                <a:r>
                  <a:rPr lang="el-GR" sz="2200" dirty="0" smtClean="0"/>
                  <a:t>μπει σε κίνηση και θα αρχίσει να ολισθαίνει επί </a:t>
                </a:r>
                <a:r>
                  <a:rPr lang="el-GR" sz="2200" dirty="0"/>
                  <a:t>της επιφάνειας</a:t>
                </a:r>
                <a:r>
                  <a:rPr lang="el-GR" sz="2200" dirty="0" smtClean="0"/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Τη </a:t>
                </a:r>
                <a:r>
                  <a:rPr lang="el-GR" sz="2200" dirty="0"/>
                  <a:t>στιγμή πριν ακριβώς την ολίσθηση, το μέτρο της τριβής </a:t>
                </a:r>
                <a:r>
                  <a:rPr lang="el-GR" sz="2200" b="1" dirty="0"/>
                  <a:t>f</a:t>
                </a:r>
                <a:r>
                  <a:rPr lang="el-GR" sz="2200" dirty="0"/>
                  <a:t>, λαμβάνει τη μέγιστη τιμή</a:t>
                </a:r>
                <a:r>
                  <a:rPr lang="el-GR" sz="2200" dirty="0" smtClean="0"/>
                  <a:t>:</a:t>
                </a:r>
                <a:endParaRPr lang="en-US" sz="2200" dirty="0" smtClean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2400" dirty="0" smtClean="0"/>
                  <a:t>	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f</m:t>
                    </m:r>
                    <m:r>
                      <m:rPr>
                        <m:nor/>
                      </m:rPr>
                      <a:rPr lang="en-US" sz="2400" baseline="-25000"/>
                      <m:t>max</m:t>
                    </m:r>
                    <m:r>
                      <m:rPr>
                        <m:nor/>
                      </m:rPr>
                      <a:rPr lang="en-US" sz="2400"/>
                      <m:t> = </m:t>
                    </m:r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/>
                          <m:t>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/>
                          <m:t>s</m:t>
                        </m:r>
                      </m:sub>
                    </m:sSub>
                    <m:r>
                      <m:rPr>
                        <m:nor/>
                      </m:rPr>
                      <a:rPr lang="en-US" sz="2400"/>
                      <m:t>N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n-US" sz="2400" dirty="0" smtClean="0"/>
                  <a:t>=</a:t>
                </a:r>
                <a:r>
                  <a:rPr lang="el-G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/>
                          <m:t>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/>
                          <m:t>s</m:t>
                        </m:r>
                      </m:sub>
                    </m:sSub>
                    <m:r>
                      <m:rPr>
                        <m:nor/>
                      </m:rPr>
                      <a:rPr lang="en-US" sz="2400"/>
                      <m:t>W</m:t>
                    </m:r>
                    <m:r>
                      <m:rPr>
                        <m:nor/>
                      </m:rPr>
                      <a:rPr lang="en-US" sz="2400"/>
                      <m:t>,</m:t>
                    </m:r>
                  </m:oMath>
                </a14:m>
                <a:endParaRPr lang="en-US" sz="2200" dirty="0" smtClean="0"/>
              </a:p>
              <a:p>
                <a:pPr marL="0" indent="0" algn="just">
                  <a:spcBef>
                    <a:spcPts val="0"/>
                  </a:spcBef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000" dirty="0" smtClean="0"/>
                  <a:t>     </a:t>
                </a:r>
                <a:r>
                  <a:rPr lang="el-GR" sz="1800" dirty="0" smtClean="0"/>
                  <a:t>όπου μ</a:t>
                </a:r>
                <a:r>
                  <a:rPr lang="el-GR" sz="1800" baseline="-25000" dirty="0" smtClean="0"/>
                  <a:t>s</a:t>
                </a:r>
                <a:r>
                  <a:rPr lang="el-GR" sz="1800" dirty="0" smtClean="0"/>
                  <a:t> ο </a:t>
                </a:r>
                <a:r>
                  <a:rPr lang="el-GR" sz="1800" b="1" dirty="0"/>
                  <a:t>συντελεστής στατικής </a:t>
                </a:r>
                <a:r>
                  <a:rPr lang="el-GR" sz="1800" b="1" dirty="0" smtClean="0"/>
                  <a:t>τριβής </a:t>
                </a:r>
                <a:r>
                  <a:rPr lang="el-GR" sz="1800" dirty="0"/>
                  <a:t>μεταξύ των </a:t>
                </a:r>
                <a:r>
                  <a:rPr lang="el-GR" sz="1800" dirty="0" err="1" smtClean="0"/>
                  <a:t>τριβομένων</a:t>
                </a:r>
                <a:r>
                  <a:rPr lang="el-GR" sz="1800" dirty="0" smtClean="0"/>
                  <a:t> επιφανειών,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b="0" i="0" smtClean="0"/>
                      <m:t>      </m:t>
                    </m:r>
                    <m:r>
                      <m:rPr>
                        <m:nor/>
                      </m:rPr>
                      <a:rPr lang="en-US" sz="1800"/>
                      <m:t>W</m:t>
                    </m:r>
                  </m:oMath>
                </a14:m>
                <a:r>
                  <a:rPr lang="el-GR" sz="1800" dirty="0" smtClean="0"/>
                  <a:t> το βάρος και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/>
                      <m:t>N</m:t>
                    </m:r>
                  </m:oMath>
                </a14:m>
                <a:r>
                  <a:rPr lang="el-GR" sz="1800" dirty="0" smtClean="0"/>
                  <a:t> η αντίδραση της επιφάνειας.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200" dirty="0"/>
                  <a:t>Για να τεθεί σε κίνηση το </a:t>
                </a:r>
                <a:r>
                  <a:rPr lang="el-GR" sz="2200" dirty="0" smtClean="0"/>
                  <a:t>σώμα θα πρέπει η εφαρμοζόμενη δύναμη να υπερνικήσει τη μέγιστη τιμή της στατικής τριβής:</a:t>
                </a:r>
              </a:p>
              <a:p>
                <a:pPr marL="365760" lvl="1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1900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             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000" i="1"/>
                      <m:t> </m:t>
                    </m:r>
                    <m:r>
                      <m:rPr>
                        <m:nor/>
                      </m:rPr>
                      <a:rPr lang="el-GR" sz="2000"/>
                      <m:t>&gt; 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/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 smtClean="0"/>
                          <m:t>max</m:t>
                        </m:r>
                      </m:sub>
                    </m:sSub>
                  </m:oMath>
                </a14:m>
                <a:r>
                  <a:rPr lang="el-GR" sz="2000" dirty="0"/>
                  <a:t> </a:t>
                </a:r>
                <a:endParaRPr lang="el-GR" sz="20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2"/>
                <a:stretch>
                  <a:fillRect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Τριβή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>
                    <a:solidFill>
                      <a:schemeClr val="tx1"/>
                    </a:solidFill>
                  </a:rPr>
                  <a:t>Όταν </a:t>
                </a:r>
                <a:r>
                  <a:rPr lang="el-GR" sz="2200" dirty="0">
                    <a:solidFill>
                      <a:schemeClr val="tx1"/>
                    </a:solidFill>
                  </a:rPr>
                  <a:t>το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σώμα τεθεί σε </a:t>
                </a:r>
                <a:r>
                  <a:rPr lang="el-GR" sz="2200" dirty="0">
                    <a:solidFill>
                      <a:schemeClr val="tx1"/>
                    </a:solidFill>
                  </a:rPr>
                  <a:t>κίνηση η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στατική τριβή αντικαθίσταται από τη</a:t>
                </a:r>
                <a:r>
                  <a:rPr lang="el-GR" sz="2200" dirty="0">
                    <a:solidFill>
                      <a:schemeClr val="tx1"/>
                    </a:solidFill>
                  </a:rPr>
                  <a:t>ν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200" b="1" dirty="0" smtClean="0">
                    <a:solidFill>
                      <a:schemeClr val="tx1"/>
                    </a:solidFill>
                  </a:rPr>
                  <a:t>κινητική τριβή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 η οποία προκαλεί την </a:t>
                </a:r>
                <a:r>
                  <a:rPr lang="el-GR" sz="2200" b="1" dirty="0" smtClean="0">
                    <a:solidFill>
                      <a:schemeClr val="tx1"/>
                    </a:solidFill>
                  </a:rPr>
                  <a:t>αντίσταση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200" dirty="0">
                    <a:solidFill>
                      <a:schemeClr val="tx1"/>
                    </a:solidFill>
                  </a:rPr>
                  <a:t>στην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κίνηση.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>
                    <a:solidFill>
                      <a:schemeClr val="tx1"/>
                    </a:solidFill>
                  </a:rPr>
                  <a:t>Η κινητική τριβή περιγράφεται </a:t>
                </a:r>
                <a:r>
                  <a:rPr lang="el-GR" sz="2200" dirty="0">
                    <a:solidFill>
                      <a:schemeClr val="tx1"/>
                    </a:solidFill>
                  </a:rPr>
                  <a:t>από τη δύναμη με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μέτρο: 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40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>
                            <a:solidFill>
                              <a:schemeClr val="tx1"/>
                            </a:solidFill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>
                            <a:solidFill>
                              <a:schemeClr val="tx1"/>
                            </a:solidFill>
                          </a:rPr>
                          <m:t>k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>
                            <a:solidFill>
                              <a:schemeClr val="tx1"/>
                            </a:solidFill>
                          </a:rPr>
                          <m:t>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</a:rPr>
                      <m:t>W</m:t>
                    </m:r>
                  </m:oMath>
                </a14:m>
                <a:endParaRPr lang="el-GR" sz="22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    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800">
                            <a:solidFill>
                              <a:schemeClr val="tx1"/>
                            </a:solidFill>
                          </a:rPr>
                          <m:t>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800">
                            <a:solidFill>
                              <a:schemeClr val="tx1"/>
                            </a:solidFill>
                          </a:rPr>
                          <m:t>k</m:t>
                        </m:r>
                      </m:sub>
                    </m:sSub>
                  </m:oMath>
                </a14:m>
                <a:r>
                  <a:rPr lang="el-GR" sz="1800" dirty="0">
                    <a:solidFill>
                      <a:schemeClr val="tx1"/>
                    </a:solidFill>
                  </a:rPr>
                  <a:t> είναι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πλέον ο </a:t>
                </a:r>
                <a:r>
                  <a:rPr lang="el-GR" sz="1800" b="1" dirty="0">
                    <a:solidFill>
                      <a:schemeClr val="tx1"/>
                    </a:solidFill>
                  </a:rPr>
                  <a:t>συντελεστής κινητικής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τριβής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200" dirty="0" smtClean="0">
                    <a:solidFill>
                      <a:schemeClr val="tx1"/>
                    </a:solidFill>
                  </a:rPr>
                  <a:t>Γενικά ισχύει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chemeClr val="tx1"/>
                            </a:solidFill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>
                            <a:solidFill>
                              <a:schemeClr val="tx1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l-GR" sz="2000"/>
                      <m:t>&lt;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/>
                          <m:t> </m:t>
                        </m:r>
                        <m:r>
                          <m:rPr>
                            <m:nor/>
                          </m:rPr>
                          <a:rPr lang="el-GR" sz="2000"/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/>
                          <m:t>max</m:t>
                        </m:r>
                      </m:sub>
                    </m:sSub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l-GR" sz="20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2"/>
                <a:stretch>
                  <a:fillRect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Τριβή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47596"/>
            <a:ext cx="3706180" cy="212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6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3960440" cy="49685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b="1" dirty="0" smtClean="0"/>
              <a:t>Συντελεστές </a:t>
            </a:r>
            <a:r>
              <a:rPr lang="el-GR" sz="2000" b="1" dirty="0"/>
              <a:t>τριβής για </a:t>
            </a:r>
            <a:r>
              <a:rPr lang="el-GR" sz="2000" b="1" dirty="0" smtClean="0"/>
              <a:t>διάφορα υλικά που έρχονται </a:t>
            </a:r>
            <a:r>
              <a:rPr lang="el-GR" sz="2000" b="1" dirty="0"/>
              <a:t>σε </a:t>
            </a:r>
            <a:r>
              <a:rPr lang="el-GR" sz="2000" b="1" dirty="0" smtClean="0"/>
              <a:t>επαφή.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Πρέπει να σημειωθεί ότι η τιμή του συντελεστή τριβής για την περίπτωση χόνδρου-χόνδρου είναι πολύ μικρότερη από τις άλλες </a:t>
            </a:r>
            <a:r>
              <a:rPr lang="el-GR" sz="2000" dirty="0" smtClean="0"/>
              <a:t>περιπτώσεις.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Αυτό </a:t>
            </a:r>
            <a:r>
              <a:rPr lang="el-GR" sz="2000" dirty="0"/>
              <a:t>οφείλεται στο ότι η επιφάνεια επαφής λιπαίνεται με αρθρικό υγρό που ενεργεί ως λιπαντικό, μειώνοντας υπερβολικά την </a:t>
            </a:r>
            <a:r>
              <a:rPr lang="el-GR" sz="2000" dirty="0" smtClean="0"/>
              <a:t>τριβή.</a:t>
            </a: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Τριβή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25170"/>
              </p:ext>
            </p:extLst>
          </p:nvPr>
        </p:nvGraphicFramePr>
        <p:xfrm>
          <a:off x="4537207" y="2060848"/>
          <a:ext cx="4067944" cy="35256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86171"/>
                <a:gridCol w="1681773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Επιφάνειες σε επαφή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Συντελεστής τριβής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Ξύλο-Ξύλο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0.25-0.50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Μέταλλο-Μέταλλο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0.30-0.80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Πλαστικό-Πλαστικό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0.10-0.30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Μέταλλο-Πλαστικό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0.10-0.20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Ελαστικό-Κεραμικό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0.20-0.40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Ελαστικό-Σκυρόδεμα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0.60-0.70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Ελαστικό-Ξύλο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0.70-0.75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Οστό-Μέταλλο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0.10-0.20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Χόνδρος-Χόνδρος</a:t>
                      </a:r>
                      <a:endParaRPr lang="el-G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0.001-0.002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 smtClean="0"/>
              <a:t>Μία </a:t>
            </a:r>
            <a:r>
              <a:rPr lang="el-GR" sz="2000" dirty="0"/>
              <a:t>δύναμη που ασκείται σε ένα αντικείμενο μπορεί να προκαλέσει σ’ αυτό </a:t>
            </a:r>
            <a:r>
              <a:rPr lang="el-GR" sz="2000" b="1" dirty="0"/>
              <a:t>μεταφορά</a:t>
            </a:r>
            <a:r>
              <a:rPr lang="el-GR" sz="2000" dirty="0"/>
              <a:t>, </a:t>
            </a:r>
            <a:r>
              <a:rPr lang="el-GR" sz="2000" b="1" dirty="0"/>
              <a:t>περιστροφή </a:t>
            </a:r>
            <a:r>
              <a:rPr lang="el-GR" sz="2000" dirty="0"/>
              <a:t>και </a:t>
            </a:r>
            <a:r>
              <a:rPr lang="el-GR" sz="2000" b="1" dirty="0" smtClean="0"/>
              <a:t>παραμόρφωση. </a:t>
            </a:r>
            <a:r>
              <a:rPr lang="el-GR" sz="2000" dirty="0" smtClean="0"/>
              <a:t>Το αποτέλεσμα εξαρτάται από το </a:t>
            </a:r>
            <a:r>
              <a:rPr lang="el-GR" sz="2000" dirty="0"/>
              <a:t>πώς ασκείται η δύναμη και από το πώς στηρίζεται το αντικείμενο.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Η ροπή </a:t>
            </a:r>
            <a:r>
              <a:rPr lang="el-GR" sz="2000" dirty="0" smtClean="0"/>
              <a:t>σχετίζεται με τη δράση μιας δύναμης σε ένα σώμα και μπορεί να είναι: περιστροφική (</a:t>
            </a:r>
            <a:r>
              <a:rPr lang="el-GR" sz="2000" b="1" dirty="0"/>
              <a:t>ροπή </a:t>
            </a:r>
            <a:r>
              <a:rPr lang="el-GR" sz="2000" b="1" dirty="0" smtClean="0"/>
              <a:t>στρέψης, </a:t>
            </a:r>
            <a:r>
              <a:rPr lang="el-GR" sz="2000" i="1" dirty="0" err="1" smtClean="0"/>
              <a:t>torque</a:t>
            </a:r>
            <a:r>
              <a:rPr lang="el-GR" sz="2000" i="1" dirty="0" smtClean="0"/>
              <a:t> </a:t>
            </a:r>
            <a:r>
              <a:rPr lang="el-GR" sz="2000" i="1" dirty="0" err="1" smtClean="0"/>
              <a:t>moment</a:t>
            </a:r>
            <a:r>
              <a:rPr lang="el-GR" sz="2000" dirty="0" smtClean="0"/>
              <a:t>) ή </a:t>
            </a:r>
            <a:r>
              <a:rPr lang="el-GR" sz="2000" dirty="0" err="1" smtClean="0"/>
              <a:t>καμπτική</a:t>
            </a:r>
            <a:r>
              <a:rPr lang="el-GR" sz="2000" dirty="0" smtClean="0"/>
              <a:t> (</a:t>
            </a:r>
            <a:r>
              <a:rPr lang="el-GR" sz="2000" b="1" dirty="0" smtClean="0"/>
              <a:t>ροπή κάμψης, </a:t>
            </a:r>
            <a:r>
              <a:rPr lang="el-GR" sz="2000" i="1" dirty="0" err="1" smtClean="0"/>
              <a:t>bending</a:t>
            </a:r>
            <a:r>
              <a:rPr lang="el-GR" sz="2000" i="1" dirty="0" smtClean="0"/>
              <a:t> </a:t>
            </a:r>
            <a:r>
              <a:rPr lang="el-GR" sz="2000" i="1" dirty="0" err="1"/>
              <a:t>moment</a:t>
            </a:r>
            <a:r>
              <a:rPr lang="el-GR" sz="2000" dirty="0" smtClean="0"/>
              <a:t>). Ο μαθηματικός ορισμός τους είναι ίδιος.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Ροπή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25" y="3874547"/>
            <a:ext cx="4094341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56040" y="6391027"/>
            <a:ext cx="14908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400" dirty="0" smtClean="0"/>
              <a:t>(α) Ροπή </a:t>
            </a:r>
            <a:r>
              <a:rPr lang="el-GR" sz="1400" dirty="0"/>
              <a:t>στρέψης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024" y="6375082"/>
            <a:ext cx="142410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400" dirty="0" smtClean="0"/>
              <a:t>(β) Ροπή κάμψης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9743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ροπή είναι </a:t>
            </a:r>
            <a:r>
              <a:rPr lang="el-GR" sz="2200" b="1" dirty="0"/>
              <a:t>διανυσματικό </a:t>
            </a:r>
            <a:r>
              <a:rPr lang="el-GR" sz="2200" b="1" dirty="0" smtClean="0"/>
              <a:t>μέγεθος. </a:t>
            </a:r>
            <a:r>
              <a:rPr lang="el-GR" sz="2200" dirty="0"/>
              <a:t>Τ</a:t>
            </a:r>
            <a:r>
              <a:rPr lang="el-GR" sz="2200" dirty="0" smtClean="0"/>
              <a:t>ο </a:t>
            </a:r>
            <a:r>
              <a:rPr lang="el-GR" sz="2200" dirty="0"/>
              <a:t>μέτρο </a:t>
            </a:r>
            <a:r>
              <a:rPr lang="el-GR" sz="2200" dirty="0" smtClean="0"/>
              <a:t>της ροπής μιας δύναμης ως προς ένα σημείο</a:t>
            </a:r>
            <a:r>
              <a:rPr lang="en-US" sz="2200" dirty="0" smtClean="0"/>
              <a:t> </a:t>
            </a:r>
            <a:r>
              <a:rPr lang="el-GR" sz="2200" dirty="0" smtClean="0"/>
              <a:t>είναι </a:t>
            </a:r>
            <a:r>
              <a:rPr lang="el-GR" sz="2200" dirty="0"/>
              <a:t>ίσο με το γινόμενο του μέτρου της δύναμης </a:t>
            </a:r>
            <a:r>
              <a:rPr lang="el-GR" sz="2200" dirty="0" smtClean="0"/>
              <a:t> επί </a:t>
            </a:r>
            <a:r>
              <a:rPr lang="el-GR" sz="2200" dirty="0"/>
              <a:t>τη μικρότερη απόσταση </a:t>
            </a:r>
            <a:r>
              <a:rPr lang="en-US" sz="2200" dirty="0" smtClean="0"/>
              <a:t> </a:t>
            </a:r>
            <a:r>
              <a:rPr lang="el-GR" sz="2200" dirty="0" smtClean="0"/>
              <a:t>του </a:t>
            </a:r>
            <a:r>
              <a:rPr lang="el-GR" sz="2200" dirty="0"/>
              <a:t>σημείου από το φορέα </a:t>
            </a:r>
            <a:r>
              <a:rPr lang="el-GR" sz="2200" dirty="0" smtClean="0"/>
              <a:t>της.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</a:t>
            </a:r>
            <a:r>
              <a:rPr lang="el-GR" sz="2200" b="1" dirty="0"/>
              <a:t>διάνυσμα της ροπής </a:t>
            </a:r>
            <a:r>
              <a:rPr lang="el-GR" sz="2200" dirty="0"/>
              <a:t>είναι κάθετο στο επίπεδο που ορίζεται από το σημείο και το φορέα της </a:t>
            </a:r>
            <a:r>
              <a:rPr lang="el-GR" sz="2200" dirty="0" smtClean="0"/>
              <a:t>δύναμης</a:t>
            </a:r>
            <a:r>
              <a:rPr lang="en-US" sz="2200" dirty="0" smtClean="0"/>
              <a:t> </a:t>
            </a:r>
            <a:r>
              <a:rPr lang="el-GR" sz="2200" dirty="0" smtClean="0"/>
              <a:t>και η κατεύθυνσή του ορίζεται από τον κανόνα του δεξιού χεριού.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Ροπή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23" y="4038531"/>
            <a:ext cx="3110461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2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μηχανική</a:t>
            </a:r>
            <a:r>
              <a:rPr lang="el-GR" sz="2200" b="1" dirty="0" smtClean="0"/>
              <a:t> </a:t>
            </a:r>
            <a:r>
              <a:rPr lang="el-GR" sz="2200" dirty="0"/>
              <a:t>είναι </a:t>
            </a:r>
            <a:r>
              <a:rPr lang="el-GR" sz="2200" dirty="0" smtClean="0"/>
              <a:t>ο κλάδος </a:t>
            </a:r>
            <a:r>
              <a:rPr lang="el-GR" sz="2200" dirty="0"/>
              <a:t>της φυσικής και ασχολείται με την </a:t>
            </a:r>
            <a:r>
              <a:rPr lang="el-GR" sz="2200" b="1" dirty="0"/>
              <a:t>κίνηση </a:t>
            </a:r>
            <a:r>
              <a:rPr lang="el-GR" sz="2200" dirty="0"/>
              <a:t>και την </a:t>
            </a:r>
            <a:r>
              <a:rPr lang="el-GR" sz="2200" b="1" dirty="0"/>
              <a:t>παραμόρφωση </a:t>
            </a:r>
            <a:r>
              <a:rPr lang="el-GR" sz="2200" dirty="0" smtClean="0"/>
              <a:t>σωμάτων </a:t>
            </a:r>
            <a:r>
              <a:rPr lang="el-GR" sz="2200" dirty="0"/>
              <a:t>που υπόκεινται σε μηχανικές διαταραχές ή φορτία</a:t>
            </a:r>
            <a:r>
              <a:rPr lang="el-GR" sz="2200" dirty="0" smtClean="0"/>
              <a:t>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</a:t>
            </a:r>
            <a:r>
              <a:rPr lang="el-GR" sz="2200" dirty="0" smtClean="0"/>
              <a:t> όρος «</a:t>
            </a:r>
            <a:r>
              <a:rPr lang="el-GR" sz="2200" i="1" dirty="0" smtClean="0"/>
              <a:t>μηχανική</a:t>
            </a:r>
            <a:r>
              <a:rPr lang="el-GR" sz="2200" dirty="0" smtClean="0"/>
              <a:t>» εισήχθηκε </a:t>
            </a:r>
            <a:r>
              <a:rPr lang="el-GR" sz="2200" dirty="0"/>
              <a:t>από </a:t>
            </a:r>
            <a:r>
              <a:rPr lang="el-GR" sz="2200" dirty="0" smtClean="0"/>
              <a:t>τον </a:t>
            </a:r>
            <a:r>
              <a:rPr lang="el-GR" sz="2200" dirty="0" err="1"/>
              <a:t>Galileo</a:t>
            </a:r>
            <a:r>
              <a:rPr lang="el-GR" sz="2200" dirty="0"/>
              <a:t> (1564-1642) </a:t>
            </a:r>
            <a:r>
              <a:rPr lang="el-GR" sz="2200" dirty="0" smtClean="0"/>
              <a:t>για </a:t>
            </a:r>
            <a:r>
              <a:rPr lang="el-GR" sz="2200" dirty="0"/>
              <a:t>να περιγράψει τη </a:t>
            </a:r>
            <a:r>
              <a:rPr lang="el-GR" sz="2200" b="1" dirty="0"/>
              <a:t>δύναμη</a:t>
            </a:r>
            <a:r>
              <a:rPr lang="el-GR" sz="2200" dirty="0"/>
              <a:t>, την </a:t>
            </a:r>
            <a:r>
              <a:rPr lang="el-GR" sz="2200" b="1" dirty="0"/>
              <a:t>κίνηση</a:t>
            </a:r>
            <a:r>
              <a:rPr lang="el-GR" sz="2200" dirty="0"/>
              <a:t> και την </a:t>
            </a:r>
            <a:r>
              <a:rPr lang="el-GR" sz="2200" b="1" dirty="0"/>
              <a:t>αντοχή</a:t>
            </a:r>
            <a:r>
              <a:rPr lang="el-GR" sz="2200" dirty="0"/>
              <a:t> των υλικών.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 </a:t>
            </a:r>
            <a:r>
              <a:rPr lang="el-GR" sz="2200" dirty="0"/>
              <a:t>όρος αυτός </a:t>
            </a:r>
            <a:r>
              <a:rPr lang="el-GR" sz="2200" dirty="0" smtClean="0"/>
              <a:t>επεκτάθηκε για </a:t>
            </a:r>
            <a:r>
              <a:rPr lang="el-GR" sz="2200" dirty="0"/>
              <a:t>να συμπεριλάβει τη μελέτη όλων των ειδών </a:t>
            </a:r>
            <a:r>
              <a:rPr lang="el-GR" sz="2200" dirty="0" smtClean="0"/>
              <a:t>τις κινήσεις των </a:t>
            </a:r>
            <a:r>
              <a:rPr lang="el-GR" sz="2200" dirty="0"/>
              <a:t>δυναμικών συστημάτων.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Στον </a:t>
            </a:r>
            <a:r>
              <a:rPr lang="el-GR" sz="2200" dirty="0" err="1"/>
              <a:t>Galileo</a:t>
            </a:r>
            <a:r>
              <a:rPr lang="el-GR" sz="2200" dirty="0"/>
              <a:t> οφείλονται οι πρώτες βασικές αναλύσεις και πειράματα </a:t>
            </a:r>
            <a:r>
              <a:rPr lang="el-GR" sz="2200" dirty="0" smtClean="0"/>
              <a:t>στη δυναμική, ενώ στον </a:t>
            </a:r>
            <a:r>
              <a:rPr lang="el-GR" sz="2200" dirty="0" err="1"/>
              <a:t>Newton</a:t>
            </a:r>
            <a:r>
              <a:rPr lang="el-GR" sz="2200" dirty="0"/>
              <a:t> η διατύπωση των νόμων της κίνησης και της βαρύτητας.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Μηχανική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875017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Τα διανύσματα της ροπής και της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δύναμης στο Καρτεσιανό σύστημα ορίζονται </a:t>
                </a:r>
                <a:r>
                  <a:rPr lang="el-GR" sz="2200" dirty="0">
                    <a:solidFill>
                      <a:schemeClr val="tx1"/>
                    </a:solidFill>
                  </a:rPr>
                  <a:t>από τις συνιστώσες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τους</a:t>
                </a:r>
                <a14:m>
                  <m:oMath xmlns:m="http://schemas.openxmlformats.org/officeDocument/2006/math">
                    <m:r>
                      <a:rPr lang="el-GR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0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x</m:t>
                        </m:r>
                      </m:sub>
                    </m:sSub>
                  </m:oMath>
                </a14:m>
                <a:r>
                  <a:rPr lang="el-GR" sz="1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y</m:t>
                        </m:r>
                      </m:sub>
                    </m:sSub>
                  </m:oMath>
                </a14:m>
                <a:r>
                  <a:rPr lang="el-GR" sz="1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z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1900" dirty="0" smtClean="0">
                    <a:solidFill>
                      <a:schemeClr val="tx1"/>
                    </a:solidFill>
                    <a:latin typeface="+mj-lt"/>
                  </a:rPr>
                  <a:t>και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x</m:t>
                        </m:r>
                      </m:sub>
                    </m:sSub>
                  </m:oMath>
                </a14:m>
                <a:r>
                  <a:rPr lang="el-GR" sz="2000" dirty="0">
                    <a:latin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</m:t>
                    </m:r>
                    <m:r>
                      <a:rPr lang="en-US" sz="2000" b="1" i="1" baseline="-25000" smtClean="0">
                        <a:latin typeface="Cambria Math"/>
                      </a:rPr>
                      <m:t>𝒚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z</m:t>
                        </m:r>
                      </m:sub>
                    </m:sSub>
                  </m:oMath>
                </a14:m>
                <a:r>
                  <a:rPr lang="el-GR" sz="19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>
                    <a:solidFill>
                      <a:schemeClr val="tx1"/>
                    </a:solidFill>
                  </a:rPr>
                  <a:t>Το διάνυσμα της ροπής μιας δύναμης </a:t>
                </a:r>
                <a:r>
                  <a:rPr lang="en-US" sz="22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en-US" sz="2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ως προς ένα σημείο Ο δίνεται από το εξωτερικό γινόμενο των διανυσμάτων </a:t>
                </a:r>
                <a:r>
                  <a:rPr lang="el-GR" sz="2200" b="1" dirty="0" smtClean="0">
                    <a:solidFill>
                      <a:schemeClr val="tx1"/>
                    </a:solidFill>
                  </a:rPr>
                  <a:t>r 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και </a:t>
                </a:r>
                <a:r>
                  <a:rPr lang="el-GR" sz="2200" b="1" dirty="0" smtClean="0">
                    <a:solidFill>
                      <a:schemeClr val="tx1"/>
                    </a:solidFill>
                  </a:rPr>
                  <a:t>F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(</a:t>
                </a:r>
                <a:r>
                  <a:rPr lang="el-GR" sz="2200" b="1" dirty="0" smtClean="0">
                    <a:solidFill>
                      <a:schemeClr val="tx1"/>
                    </a:solidFill>
                  </a:rPr>
                  <a:t>r</a:t>
                </a:r>
                <a:r>
                  <a:rPr lang="el-GR" sz="2200" dirty="0" smtClean="0">
                    <a:solidFill>
                      <a:schemeClr val="tx1"/>
                    </a:solidFill>
                  </a:rPr>
                  <a:t> το διάνυσμα θέσης ενός σημείου του φορέα της δύναμης από το Ο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365760" lvl="1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2400" b="1" dirty="0" smtClean="0"/>
                  <a:t>		</a:t>
                </a:r>
                <a:r>
                  <a:rPr lang="el-GR" sz="2400" b="1" dirty="0" smtClean="0"/>
                  <a:t>                         </a:t>
                </a:r>
                <a:r>
                  <a:rPr lang="el-GR" sz="2400" b="1" dirty="0" smtClean="0">
                    <a:latin typeface="Calibri" panose="020F0502020204030204" pitchFamily="34" charset="0"/>
                  </a:rPr>
                  <a:t>Μ</a:t>
                </a:r>
                <a:r>
                  <a:rPr lang="en-US" sz="2400" b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400" b="1" dirty="0">
                    <a:latin typeface="Calibri" panose="020F0502020204030204" pitchFamily="34" charset="0"/>
                  </a:rPr>
                  <a:t>= r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×</m:t>
                    </m:r>
                  </m:oMath>
                </a14:m>
                <a:r>
                  <a:rPr lang="en-US" sz="2400" b="1" dirty="0">
                    <a:latin typeface="Calibri" panose="020F0502020204030204" pitchFamily="34" charset="0"/>
                  </a:rPr>
                  <a:t> </a:t>
                </a:r>
                <a:r>
                  <a:rPr lang="en-US" sz="2400" b="1" dirty="0" smtClean="0">
                    <a:latin typeface="Calibri" panose="020F0502020204030204" pitchFamily="34" charset="0"/>
                  </a:rPr>
                  <a:t>F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</a:t>
                </a:r>
                <a:r>
                  <a:rPr lang="el-GR" sz="2400" dirty="0" smtClean="0"/>
                  <a:t>               </a:t>
                </a:r>
                <a:r>
                  <a:rPr lang="en-US" sz="2400" dirty="0" smtClean="0"/>
                  <a:t>    </a:t>
                </a:r>
                <a:r>
                  <a:rPr lang="el-GR" sz="2400" dirty="0" smtClean="0"/>
                  <a:t>  </a:t>
                </a:r>
                <a:r>
                  <a:rPr lang="el-GR" sz="2000" dirty="0" smtClean="0">
                    <a:latin typeface="Calibri" panose="020F0502020204030204" pitchFamily="34" charset="0"/>
                  </a:rPr>
                  <a:t>όπου</a:t>
                </a:r>
                <a:r>
                  <a:rPr lang="en-US" sz="2000" b="1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200" b="1" dirty="0">
                    <a:latin typeface="Calibri" panose="020F0502020204030204" pitchFamily="34" charset="0"/>
                  </a:rPr>
                  <a:t>r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=</a:t>
                </a:r>
                <a:r>
                  <a:rPr lang="en-US" sz="2200" i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</m:oMath>
                </a14:m>
                <a:r>
                  <a:rPr lang="en-US" sz="2200" b="1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i</a:t>
                </a:r>
                <a:r>
                  <a:rPr lang="en-US" sz="2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j </a:t>
                </a:r>
                <a:r>
                  <a:rPr lang="en-US" sz="2200" b="1" dirty="0">
                    <a:latin typeface="Calibri" panose="020F0502020204030204" pitchFamily="34" charset="0"/>
                  </a:rPr>
                  <a:t>+</a:t>
                </a:r>
                <a:r>
                  <a:rPr lang="en-US" sz="2200" dirty="0" err="1">
                    <a:latin typeface="Calibri" panose="020F0502020204030204" pitchFamily="34" charset="0"/>
                  </a:rPr>
                  <a:t>z</a:t>
                </a:r>
                <a:r>
                  <a:rPr lang="en-US" sz="2200" b="1" dirty="0" err="1">
                    <a:latin typeface="Calibri" panose="020F0502020204030204" pitchFamily="34" charset="0"/>
                  </a:rPr>
                  <a:t>k</a:t>
                </a:r>
                <a:r>
                  <a:rPr lang="en-US" sz="2200" b="1" i="1" dirty="0" smtClean="0">
                    <a:latin typeface="Calibri" panose="020F0502020204030204" pitchFamily="34" charset="0"/>
                  </a:rPr>
                  <a:t>,</a:t>
                </a:r>
                <a:r>
                  <a:rPr lang="en-US" sz="2200" b="1" i="1" dirty="0" smtClean="0"/>
                  <a:t>   </a:t>
                </a:r>
                <a:r>
                  <a:rPr lang="en-US" sz="2200" b="1" dirty="0">
                    <a:latin typeface="Calibri" panose="020F0502020204030204" pitchFamily="34" charset="0"/>
                  </a:rPr>
                  <a:t>F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200" b="1" dirty="0" err="1"/>
                  <a:t>i</a:t>
                </a:r>
                <a:r>
                  <a:rPr lang="en-US" sz="2200" b="1" dirty="0">
                    <a:latin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sz="2200" b="1" dirty="0">
                    <a:latin typeface="Calibri" panose="020F0502020204030204" pitchFamily="34" charset="0"/>
                  </a:rPr>
                  <a:t>j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z</m:t>
                        </m:r>
                      </m:sub>
                    </m:sSub>
                  </m:oMath>
                </a14:m>
                <a:r>
                  <a:rPr lang="en-US" sz="2200" b="1" dirty="0">
                    <a:latin typeface="Calibri" panose="020F0502020204030204" pitchFamily="34" charset="0"/>
                  </a:rPr>
                  <a:t>k </a:t>
                </a:r>
                <a:endParaRPr lang="el-GR" sz="2200" dirty="0">
                  <a:latin typeface="Calibri" panose="020F0502020204030204" pitchFamily="34" charset="0"/>
                </a:endParaRPr>
              </a:p>
              <a:p>
                <a:pPr marL="365760" lvl="1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4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875017"/>
                <a:ext cx="8568952" cy="4968552"/>
              </a:xfrm>
              <a:blipFill rotWithShape="1">
                <a:blip r:embed="rId2"/>
                <a:stretch>
                  <a:fillRect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Ροπή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Για </a:t>
            </a:r>
            <a:r>
              <a:rPr lang="el-GR" sz="2200" dirty="0"/>
              <a:t>να βρίσκεται σε </a:t>
            </a:r>
            <a:r>
              <a:rPr lang="el-GR" sz="2200" b="1" dirty="0"/>
              <a:t>ισορροπία</a:t>
            </a:r>
            <a:r>
              <a:rPr lang="el-GR" sz="2200" dirty="0"/>
              <a:t> ένα </a:t>
            </a:r>
            <a:r>
              <a:rPr lang="el-GR" sz="2200" dirty="0" smtClean="0"/>
              <a:t>σώμα </a:t>
            </a:r>
            <a:r>
              <a:rPr lang="el-GR" sz="2200" dirty="0"/>
              <a:t>υπό την επίδραση </a:t>
            </a:r>
            <a:r>
              <a:rPr lang="el-GR" sz="2200" dirty="0" smtClean="0"/>
              <a:t>δυνάμεων θα πρέπει: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άθροισμα των </a:t>
            </a:r>
            <a:r>
              <a:rPr lang="el-GR" sz="2000" b="1" dirty="0"/>
              <a:t>συνιστωσών των δυνάμεων </a:t>
            </a:r>
            <a:r>
              <a:rPr lang="el-GR" sz="2000" dirty="0"/>
              <a:t>ως προς τους άξονες συντεταγμένων να είναι </a:t>
            </a:r>
            <a:r>
              <a:rPr lang="el-GR" sz="2000" b="1" dirty="0" smtClean="0"/>
              <a:t>μηδέν</a:t>
            </a:r>
            <a:r>
              <a:rPr lang="el-GR" sz="2000" dirty="0" smtClean="0"/>
              <a:t>, και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αντίστοιχες </a:t>
            </a:r>
            <a:r>
              <a:rPr lang="el-GR" sz="2000" b="1" dirty="0"/>
              <a:t>συνιστώσες των ροπών </a:t>
            </a:r>
            <a:r>
              <a:rPr lang="el-GR" sz="2000" dirty="0"/>
              <a:t>τους ως προς κάθε σημείο του χώρου (ή ως προς τους τρεις άξονες συντεταγμένων) να είναι ίσες με το </a:t>
            </a:r>
            <a:r>
              <a:rPr lang="el-GR" sz="2000" b="1" dirty="0" smtClean="0"/>
              <a:t>μηδέν</a:t>
            </a:r>
            <a:r>
              <a:rPr lang="el-GR" sz="2000" dirty="0" smtClean="0"/>
              <a:t>.</a:t>
            </a:r>
          </a:p>
          <a:p>
            <a:pPr marL="388620" indent="-34290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Δηλαδή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Ροπή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50792"/>
            <a:ext cx="4176464" cy="69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9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Η κινηματική είναι ο κλάδος της δυναμικής που έχει ως αντικείμενο τη σχέση μεταξύ των διανυσμάτων: θέσης, ταχύτητας  και επιτάχυνσης.</a:t>
                </a:r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Στο καρτεσιανό σύστημα </a:t>
                </a:r>
                <a:r>
                  <a:rPr lang="el-GR" sz="2200" dirty="0" smtClean="0"/>
                  <a:t>αναφοράς, η θέση </a:t>
                </a:r>
                <a:r>
                  <a:rPr lang="en-US" sz="2200" dirty="0" smtClean="0"/>
                  <a:t>(</a:t>
                </a:r>
                <a:r>
                  <a:rPr lang="en-US" sz="2200" b="1" dirty="0" smtClean="0">
                    <a:latin typeface="Calibri" panose="020F0502020204030204" pitchFamily="34" charset="0"/>
                  </a:rPr>
                  <a:t>r</a:t>
                </a:r>
                <a:r>
                  <a:rPr lang="en-US" sz="2200" dirty="0" smtClean="0"/>
                  <a:t>) </a:t>
                </a:r>
                <a:r>
                  <a:rPr lang="el-GR" sz="2200" dirty="0" smtClean="0"/>
                  <a:t>ενός σημείου του σώματος με το χρόνο (</a:t>
                </a:r>
                <a:r>
                  <a:rPr lang="en-US" sz="2200" dirty="0" smtClean="0">
                    <a:latin typeface="Calibri" panose="020F0502020204030204" pitchFamily="34" charset="0"/>
                  </a:rPr>
                  <a:t>t</a:t>
                </a:r>
                <a:r>
                  <a:rPr lang="el-GR" sz="2200" dirty="0" smtClean="0"/>
                  <a:t>)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είναι:</a:t>
                </a:r>
                <a:endParaRPr lang="en-US" sz="2200" dirty="0" smtClean="0"/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2200" b="1" dirty="0"/>
                  <a:t> </a:t>
                </a:r>
                <a:r>
                  <a:rPr lang="en-US" sz="2200" b="1" dirty="0" smtClean="0"/>
                  <a:t>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b="1"/>
                      <m:t>r</m:t>
                    </m:r>
                    <m:r>
                      <m:rPr>
                        <m:nor/>
                      </m:rPr>
                      <a:rPr lang="el-GR" sz="2400" b="1"/>
                      <m:t> = </m:t>
                    </m:r>
                    <m:r>
                      <m:rPr>
                        <m:nor/>
                      </m:rPr>
                      <a:rPr lang="el-GR" sz="2400" b="1"/>
                      <m:t>r</m:t>
                    </m:r>
                    <m:r>
                      <m:rPr>
                        <m:nor/>
                      </m:rPr>
                      <a:rPr lang="el-GR" sz="2400" b="1"/>
                      <m:t> </m:t>
                    </m:r>
                    <m:r>
                      <m:rPr>
                        <m:nor/>
                      </m:rPr>
                      <a:rPr lang="el-GR" sz="2400"/>
                      <m:t>(</m:t>
                    </m:r>
                    <m:r>
                      <m:rPr>
                        <m:nor/>
                      </m:rPr>
                      <a:rPr lang="el-GR" sz="2400"/>
                      <m:t>t</m:t>
                    </m:r>
                    <m:r>
                      <m:rPr>
                        <m:nor/>
                      </m:rPr>
                      <a:rPr lang="el-GR" sz="2400"/>
                      <m:t>)</m:t>
                    </m:r>
                  </m:oMath>
                </a14:m>
                <a:endParaRPr lang="el-GR" sz="2400" dirty="0">
                  <a:solidFill>
                    <a:srgbClr val="FF0000"/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200" dirty="0" smtClean="0"/>
                  <a:t> 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968552"/>
              </a:xfrm>
              <a:blipFill rotWithShape="1">
                <a:blip r:embed="rId2"/>
                <a:stretch>
                  <a:fillRect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Ταχύτητα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104866" cy="3079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695643" y="4291072"/>
            <a:ext cx="2706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/>
              <a:t>Το οριακό διάνυσμα:  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43" y="4968934"/>
            <a:ext cx="5196904" cy="89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33871" y="5969756"/>
            <a:ext cx="7758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λέγεται ταχύτητα του </a:t>
            </a:r>
            <a:r>
              <a:rPr lang="el-GR" sz="2200" dirty="0">
                <a:latin typeface="Calibri" panose="020F0502020204030204" pitchFamily="34" charset="0"/>
              </a:rPr>
              <a:t>υλικού σημείου στη θέση </a:t>
            </a:r>
            <a:r>
              <a:rPr lang="en-US" sz="2200" dirty="0">
                <a:latin typeface="Calibri" panose="020F0502020204030204" pitchFamily="34" charset="0"/>
              </a:rPr>
              <a:t>P</a:t>
            </a:r>
            <a:r>
              <a:rPr lang="el-GR" sz="2200" dirty="0">
                <a:latin typeface="Calibri" panose="020F0502020204030204" pitchFamily="34" charset="0"/>
              </a:rPr>
              <a:t>. </a:t>
            </a:r>
            <a:r>
              <a:rPr lang="en-US" sz="2200" dirty="0">
                <a:latin typeface="Calibri" panose="020F0502020204030204" pitchFamily="34" charset="0"/>
              </a:rPr>
              <a:t>To</a:t>
            </a:r>
            <a:r>
              <a:rPr lang="el-GR" sz="2200" dirty="0">
                <a:latin typeface="Calibri" panose="020F0502020204030204" pitchFamily="34" charset="0"/>
              </a:rPr>
              <a:t> διάνυσμα </a:t>
            </a:r>
            <a:r>
              <a:rPr lang="en-US" sz="2200" b="1" dirty="0">
                <a:latin typeface="Calibri" panose="020F0502020204030204" pitchFamily="34" charset="0"/>
              </a:rPr>
              <a:t>v</a:t>
            </a:r>
            <a:r>
              <a:rPr lang="el-GR" sz="2200" dirty="0">
                <a:latin typeface="Calibri" panose="020F0502020204030204" pitchFamily="34" charset="0"/>
              </a:rPr>
              <a:t> έχει τη διεύθυνση της εφαπτομένης </a:t>
            </a:r>
            <a:r>
              <a:rPr lang="en-US" sz="2200" b="1" dirty="0">
                <a:latin typeface="Calibri" panose="020F0502020204030204" pitchFamily="34" charset="0"/>
              </a:rPr>
              <a:t>t</a:t>
            </a:r>
            <a:r>
              <a:rPr lang="el-GR" sz="2200" dirty="0">
                <a:latin typeface="Calibri" panose="020F0502020204030204" pitchFamily="34" charset="0"/>
              </a:rPr>
              <a:t> στο </a:t>
            </a:r>
            <a:r>
              <a:rPr lang="en-US" sz="2200" dirty="0">
                <a:latin typeface="Calibri" panose="020F0502020204030204" pitchFamily="34" charset="0"/>
              </a:rPr>
              <a:t>P</a:t>
            </a:r>
            <a:r>
              <a:rPr lang="el-GR" sz="2200" dirty="0">
                <a:latin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ταχύτητα </a:t>
            </a:r>
            <a:r>
              <a:rPr lang="en-US" sz="2200" b="1" dirty="0" smtClean="0">
                <a:latin typeface="Calibri" panose="020F0502020204030204" pitchFamily="34" charset="0"/>
              </a:rPr>
              <a:t>v</a:t>
            </a:r>
            <a:r>
              <a:rPr lang="en-US" sz="2200" dirty="0" smtClean="0"/>
              <a:t> </a:t>
            </a:r>
            <a:r>
              <a:rPr lang="el-GR" sz="2200" dirty="0" smtClean="0"/>
              <a:t>είναι η παράγωγος του διανύσματος θέσης </a:t>
            </a:r>
            <a:r>
              <a:rPr lang="en-US" sz="2200" b="1" dirty="0" smtClean="0">
                <a:latin typeface="Calibri" panose="020F0502020204030204" pitchFamily="34" charset="0"/>
              </a:rPr>
              <a:t>r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l-GR" sz="2200" dirty="0" smtClean="0"/>
              <a:t>και είναι η στιγμιαία </a:t>
            </a:r>
            <a:r>
              <a:rPr lang="el-GR" sz="2200" dirty="0"/>
              <a:t>ταχύτητα </a:t>
            </a:r>
            <a:r>
              <a:rPr lang="el-GR" sz="2200" dirty="0" smtClean="0"/>
              <a:t>ενός σημείου </a:t>
            </a:r>
            <a:r>
              <a:rPr lang="en-US" sz="2200" dirty="0" smtClean="0"/>
              <a:t>P</a:t>
            </a:r>
            <a:r>
              <a:rPr lang="el-GR" sz="2200" dirty="0" smtClean="0"/>
              <a:t> τη χρονική στιγμή </a:t>
            </a:r>
            <a:r>
              <a:rPr lang="en-US" sz="2200" dirty="0" smtClean="0">
                <a:latin typeface="Calibri" panose="020F0502020204030204" pitchFamily="34" charset="0"/>
              </a:rPr>
              <a:t>t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μέτρο της ταχύτητας </a:t>
            </a:r>
            <a:r>
              <a:rPr lang="el-GR" sz="2200" dirty="0" smtClean="0"/>
              <a:t>υπολογίζεται ως:                   </a:t>
            </a:r>
            <a:endParaRPr lang="el-GR" sz="22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 smtClean="0"/>
          </a:p>
          <a:p>
            <a:pPr marL="365760" lvl="1" indent="0" algn="just">
              <a:spcBef>
                <a:spcPts val="180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dirty="0"/>
              <a:t>όπου </a:t>
            </a:r>
            <a:r>
              <a:rPr lang="en-US" sz="2200" dirty="0" smtClean="0">
                <a:latin typeface="Calibri" panose="020F0502020204030204" pitchFamily="34" charset="0"/>
              </a:rPr>
              <a:t>s </a:t>
            </a:r>
            <a:r>
              <a:rPr lang="el-GR" sz="2200" dirty="0" smtClean="0"/>
              <a:t>συμβολίζει το τόξο κατά μήκος της τροχιάς από κάποια αρχή μέχρι το </a:t>
            </a:r>
            <a:r>
              <a:rPr lang="en-US" sz="2200" dirty="0" smtClean="0"/>
              <a:t>P.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</a:t>
            </a:r>
            <a:r>
              <a:rPr lang="el-GR" sz="2200" dirty="0"/>
              <a:t>διάνυσμα της ταχύτητας </a:t>
            </a:r>
            <a:r>
              <a:rPr lang="el-GR" sz="2200" dirty="0" smtClean="0"/>
              <a:t>έχει τη διεύθυνση της εφαπτομένης της τροχιάς στο </a:t>
            </a:r>
            <a:r>
              <a:rPr lang="en-US" sz="2200" dirty="0" smtClean="0"/>
              <a:t>P.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Ταχύτητα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55776" y="3219782"/>
                <a:ext cx="3961534" cy="641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0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de-DE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e-DE" sz="20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de-DE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dt</m:t>
                            </m:r>
                          </m:den>
                        </m:f>
                      </m:e>
                    </m:d>
                  </m:oMath>
                </a14:m>
                <a:r>
                  <a:rPr lang="el-GR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l-G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de-DE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acc>
                          </m:e>
                          <m:sup>
                            <m:r>
                              <a:rPr lang="el-GR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l-G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de-DE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</m:acc>
                          </m:e>
                          <m:sup>
                            <m:r>
                              <a:rPr lang="el-GR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l-G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de-DE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</m:acc>
                          </m:e>
                          <m:sup>
                            <m:r>
                              <a:rPr lang="el-GR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l-G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ds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m:rPr>
                        <m:nor/>
                      </m:rPr>
                      <a:rPr lang="de-DE" sz="2000"/>
                      <m:t>= </m:t>
                    </m:r>
                    <m:acc>
                      <m:accPr>
                        <m:chr m:val="̇"/>
                        <m:ctrlPr>
                          <a:rPr lang="en-US" sz="2000" b="1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2000">
                            <a:latin typeface="Calibri" panose="020F0502020204030204" pitchFamily="34" charset="0"/>
                          </a:rPr>
                          <m:t>s</m:t>
                        </m:r>
                      </m:e>
                    </m:acc>
                    <m:r>
                      <m:rPr>
                        <m:nor/>
                      </m:rPr>
                      <a:rPr lang="de-DE" sz="2000">
                        <a:latin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2000">
                        <a:latin typeface="Calibri" panose="020F050202020403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de-DE" sz="2000">
                        <a:latin typeface="Calibri" panose="020F050202020403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de-DE" sz="2000" b="1">
                        <a:latin typeface="Calibri" panose="020F0502020204030204" pitchFamily="34" charset="0"/>
                      </a:rPr>
                      <m:t>,</m:t>
                    </m:r>
                  </m:oMath>
                </a14:m>
                <a:endParaRPr lang="el-GR" dirty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219782"/>
                <a:ext cx="3961534" cy="641266"/>
              </a:xfrm>
              <a:prstGeom prst="rect">
                <a:avLst/>
              </a:prstGeom>
              <a:blipFill rotWithShape="1">
                <a:blip r:embed="rId2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0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91308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επιτάχυνση </a:t>
            </a:r>
            <a:r>
              <a:rPr lang="el-GR" sz="2200" b="1" dirty="0" smtClean="0">
                <a:latin typeface="Calibri" panose="020F0502020204030204" pitchFamily="34" charset="0"/>
              </a:rPr>
              <a:t>α</a:t>
            </a:r>
            <a:r>
              <a:rPr lang="en-US" sz="2200" dirty="0" smtClean="0"/>
              <a:t> </a:t>
            </a:r>
            <a:r>
              <a:rPr lang="el-GR" sz="2200" dirty="0" smtClean="0"/>
              <a:t>δηλώνει </a:t>
            </a:r>
            <a:r>
              <a:rPr lang="el-GR" sz="2200" dirty="0"/>
              <a:t>τ</a:t>
            </a:r>
            <a:r>
              <a:rPr lang="el-GR" sz="2200" dirty="0" smtClean="0"/>
              <a:t>η </a:t>
            </a:r>
            <a:r>
              <a:rPr lang="el-GR" sz="2200" dirty="0"/>
              <a:t>στιγμιαία μεταβολή της </a:t>
            </a:r>
            <a:r>
              <a:rPr lang="el-GR" sz="2200" dirty="0" smtClean="0"/>
              <a:t>ταχύτητας</a:t>
            </a:r>
            <a:r>
              <a:rPr lang="en-US" sz="2200" dirty="0" smtClean="0"/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200" dirty="0" smtClean="0"/>
              <a:t>: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επιτάχυνση είναι </a:t>
            </a:r>
            <a:r>
              <a:rPr lang="el-GR" sz="2200" b="1" dirty="0"/>
              <a:t>διανυσματικό </a:t>
            </a:r>
            <a:r>
              <a:rPr lang="el-GR" sz="2200" b="1" dirty="0" smtClean="0"/>
              <a:t>μέγεθος</a:t>
            </a:r>
            <a:r>
              <a:rPr lang="el-GR" sz="2200" dirty="0" smtClean="0"/>
              <a:t>, επομένως εμφανίζεται όταν μεταβάλλεται είτε </a:t>
            </a:r>
            <a:r>
              <a:rPr lang="el-GR" sz="2200" dirty="0"/>
              <a:t>το </a:t>
            </a:r>
            <a:r>
              <a:rPr lang="el-GR" sz="2200" b="1" dirty="0" smtClean="0"/>
              <a:t>μέτρο</a:t>
            </a:r>
            <a:r>
              <a:rPr lang="el-GR" sz="2200" dirty="0" smtClean="0"/>
              <a:t> </a:t>
            </a:r>
            <a:r>
              <a:rPr lang="el-GR" sz="2200" dirty="0"/>
              <a:t>της </a:t>
            </a:r>
            <a:r>
              <a:rPr lang="el-GR" sz="2200" dirty="0" smtClean="0"/>
              <a:t>ταχύτητας (το </a:t>
            </a:r>
            <a:r>
              <a:rPr lang="el-GR" sz="2200" dirty="0"/>
              <a:t>σώμα κινείται γρηγορότερα ή αργότερα) είτε η </a:t>
            </a:r>
            <a:r>
              <a:rPr lang="el-GR" sz="2200" b="1" dirty="0"/>
              <a:t>φορά</a:t>
            </a:r>
            <a:r>
              <a:rPr lang="el-GR" sz="2200" dirty="0"/>
              <a:t> της </a:t>
            </a:r>
            <a:r>
              <a:rPr lang="el-GR" sz="2200" dirty="0" smtClean="0"/>
              <a:t>ταχύτητας (το </a:t>
            </a:r>
            <a:r>
              <a:rPr lang="el-GR" sz="2200" dirty="0"/>
              <a:t>σώμα </a:t>
            </a:r>
            <a:r>
              <a:rPr lang="el-GR" sz="2200" dirty="0" smtClean="0"/>
              <a:t>αλλάζει </a:t>
            </a:r>
            <a:r>
              <a:rPr lang="el-GR" sz="2200" dirty="0"/>
              <a:t>κατεύθυνση</a:t>
            </a:r>
            <a:r>
              <a:rPr lang="el-GR" sz="2200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Σύμφωνα με την </a:t>
            </a:r>
            <a:r>
              <a:rPr lang="el-GR" sz="2200" b="1" dirty="0"/>
              <a:t>αρχή της αδράνειας</a:t>
            </a:r>
            <a:r>
              <a:rPr lang="el-GR" sz="2200" dirty="0"/>
              <a:t>, η ταχύτητα ενός σώματος που δεν δέχεται καμιά επίδραση παραμένει σταθερή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Επιτάχυνση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46" y="2441877"/>
            <a:ext cx="5524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4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 </a:t>
            </a:r>
            <a:r>
              <a:rPr lang="el-GR" sz="2200" dirty="0"/>
              <a:t>όρος ενέργεια </a:t>
            </a:r>
            <a:r>
              <a:rPr lang="el-GR" sz="2200" dirty="0" smtClean="0"/>
              <a:t>(</a:t>
            </a:r>
            <a:r>
              <a:rPr lang="en-US" sz="2200" i="1" dirty="0" smtClean="0"/>
              <a:t>energy</a:t>
            </a:r>
            <a:r>
              <a:rPr lang="el-GR" sz="2200" dirty="0" smtClean="0"/>
              <a:t>) </a:t>
            </a:r>
            <a:r>
              <a:rPr lang="el-GR" sz="2200" dirty="0"/>
              <a:t>χρησιμοποιείται για να περιγράψει τη δυνατότητα ενός συστήματος να επιτελέσει </a:t>
            </a:r>
            <a:r>
              <a:rPr lang="el-GR" sz="2200" dirty="0" smtClean="0"/>
              <a:t>έργο</a:t>
            </a:r>
            <a:r>
              <a:rPr lang="en-US" sz="2200" dirty="0"/>
              <a:t> </a:t>
            </a:r>
            <a:r>
              <a:rPr lang="el-GR" sz="2200" dirty="0" smtClean="0"/>
              <a:t>επί ενός άλλου συστήματος.</a:t>
            </a:r>
            <a:endParaRPr lang="en-US" sz="2200" dirty="0" smtClean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ενέργεια είναι </a:t>
            </a:r>
            <a:r>
              <a:rPr lang="el-GR" sz="2200" dirty="0" err="1" smtClean="0"/>
              <a:t>βαθμωτό</a:t>
            </a:r>
            <a:r>
              <a:rPr lang="el-GR" sz="2200" dirty="0" smtClean="0"/>
              <a:t> μέγεθος.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ενέργεια μπορεί να πάρει πολλές μορφές: μηχανική, θερμική, χημική, πυρηνική, κ. ά.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</a:t>
            </a:r>
            <a:r>
              <a:rPr lang="el-GR" sz="2200" dirty="0" smtClean="0"/>
              <a:t>ονάδα μέτρησης </a:t>
            </a:r>
            <a:r>
              <a:rPr lang="el-GR" sz="2200" dirty="0"/>
              <a:t>της </a:t>
            </a:r>
            <a:r>
              <a:rPr lang="el-GR" sz="2200" dirty="0" smtClean="0"/>
              <a:t>ενέργειας στο </a:t>
            </a:r>
            <a:r>
              <a:rPr lang="en-US" sz="2200" dirty="0" smtClean="0"/>
              <a:t>SI </a:t>
            </a:r>
            <a:r>
              <a:rPr lang="el-GR" sz="2200" dirty="0" smtClean="0"/>
              <a:t>είναι το </a:t>
            </a:r>
            <a:r>
              <a:rPr lang="el-GR" sz="2200" i="1" dirty="0" err="1" smtClean="0"/>
              <a:t>Joule</a:t>
            </a:r>
            <a:r>
              <a:rPr lang="el-GR" sz="2200" dirty="0" smtClean="0"/>
              <a:t> (</a:t>
            </a:r>
            <a:r>
              <a:rPr lang="en-US" sz="2200" dirty="0" smtClean="0"/>
              <a:t>J</a:t>
            </a:r>
            <a:r>
              <a:rPr lang="el-GR" sz="2200" dirty="0" smtClean="0"/>
              <a:t>)</a:t>
            </a:r>
            <a:r>
              <a:rPr lang="en-US" sz="2200" dirty="0" smtClean="0"/>
              <a:t>.</a:t>
            </a: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Ενέργεια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Μια δύναμη </a:t>
            </a:r>
            <a:r>
              <a:rPr lang="el-GR" sz="2200" dirty="0"/>
              <a:t>μπορεί να είναι </a:t>
            </a:r>
            <a:r>
              <a:rPr lang="el-GR" sz="2200" dirty="0" smtClean="0"/>
              <a:t>συντηρητική (</a:t>
            </a:r>
            <a:r>
              <a:rPr lang="el-GR" sz="2200" i="1" dirty="0" err="1" smtClean="0"/>
              <a:t>conservative</a:t>
            </a:r>
            <a:r>
              <a:rPr lang="el-GR" sz="2200" dirty="0"/>
              <a:t>) ή </a:t>
            </a:r>
            <a:r>
              <a:rPr lang="el-GR" sz="2200" dirty="0" smtClean="0"/>
              <a:t>μη-συντηρητική </a:t>
            </a:r>
            <a:r>
              <a:rPr lang="el-GR" sz="2200" dirty="0"/>
              <a:t>(</a:t>
            </a:r>
            <a:r>
              <a:rPr lang="el-GR" sz="2200" i="1" dirty="0"/>
              <a:t>non-</a:t>
            </a:r>
            <a:r>
              <a:rPr lang="el-GR" sz="2200" i="1" dirty="0" err="1"/>
              <a:t>conservative</a:t>
            </a:r>
            <a:r>
              <a:rPr lang="el-GR" sz="2200" dirty="0"/>
              <a:t>).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Στις συντηρητικές δυνάμεις το </a:t>
            </a:r>
            <a:r>
              <a:rPr lang="el-GR" sz="2200" dirty="0"/>
              <a:t>έργο που </a:t>
            </a:r>
            <a:r>
              <a:rPr lang="el-GR" sz="2200" dirty="0" smtClean="0"/>
              <a:t>επιτελείται </a:t>
            </a:r>
            <a:r>
              <a:rPr lang="el-GR" sz="2200" dirty="0"/>
              <a:t>για να </a:t>
            </a:r>
            <a:r>
              <a:rPr lang="el-GR" sz="2200" dirty="0" smtClean="0"/>
              <a:t>μετακινηθεί ένα </a:t>
            </a:r>
            <a:r>
              <a:rPr lang="el-GR" sz="2200" dirty="0"/>
              <a:t>αντικείμενο μεταξύ δύο θέσεων είναι ανεξάρτητο του ακολουθούμενου δρόμου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έργο </a:t>
            </a:r>
            <a:r>
              <a:rPr lang="el-GR" sz="2200" dirty="0" smtClean="0"/>
              <a:t>στις </a:t>
            </a:r>
            <a:r>
              <a:rPr lang="el-GR" sz="2200" dirty="0"/>
              <a:t>συντηρητικές δυνάμεις </a:t>
            </a:r>
            <a:r>
              <a:rPr lang="el-GR" sz="2200" dirty="0" smtClean="0"/>
              <a:t>ανταλλάσσεται μεταξύ κινητικής </a:t>
            </a:r>
            <a:r>
              <a:rPr lang="el-GR" sz="2200" dirty="0"/>
              <a:t>και </a:t>
            </a:r>
            <a:r>
              <a:rPr lang="el-GR" sz="2200" dirty="0" smtClean="0"/>
              <a:t>δυναμικής ενέργειας </a:t>
            </a:r>
            <a:r>
              <a:rPr lang="el-GR" sz="2200" dirty="0"/>
              <a:t>με τέτοιο τρόπο ώστε η συνολική </a:t>
            </a:r>
            <a:r>
              <a:rPr lang="el-GR" sz="2200" dirty="0" smtClean="0"/>
              <a:t>μηχανική ενέργεια </a:t>
            </a:r>
            <a:r>
              <a:rPr lang="el-GR" sz="2200" dirty="0"/>
              <a:t>να παραμένει </a:t>
            </a:r>
            <a:r>
              <a:rPr lang="el-GR" sz="2200" dirty="0" smtClean="0"/>
              <a:t>σταθερή κατά την κίνηση. 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Ένα </a:t>
            </a:r>
            <a:r>
              <a:rPr lang="el-GR" sz="2200" dirty="0"/>
              <a:t>τυπικό παράδειγμα συντηρητικής δύναμης είναι </a:t>
            </a:r>
            <a:r>
              <a:rPr lang="el-GR" sz="2200" dirty="0" smtClean="0"/>
              <a:t>η βαρύτητα.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Ενέργεια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6085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Οι </a:t>
            </a:r>
            <a:r>
              <a:rPr lang="el-GR" sz="2200" dirty="0"/>
              <a:t>μη συντηρητικές </a:t>
            </a:r>
            <a:r>
              <a:rPr lang="el-GR" sz="2200" dirty="0" smtClean="0"/>
              <a:t>δυνάμεις σπαταλούν ενέργεια σε θερμότητα.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Λόγω των απωλειών, σε μια κλειστή διαδρομή </a:t>
            </a:r>
            <a:r>
              <a:rPr lang="el-GR" sz="2200" dirty="0"/>
              <a:t>το σύστημα δεν επανέρχεται στην </a:t>
            </a:r>
            <a:r>
              <a:rPr lang="el-GR" sz="2200" dirty="0" smtClean="0"/>
              <a:t>αρχική κατάσταση.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Ένα </a:t>
            </a:r>
            <a:r>
              <a:rPr lang="el-GR" sz="2200" dirty="0"/>
              <a:t>τυπικό παράδειγμα </a:t>
            </a:r>
            <a:r>
              <a:rPr lang="el-GR" sz="2200" dirty="0" smtClean="0"/>
              <a:t>μη συντηρητικής </a:t>
            </a:r>
            <a:r>
              <a:rPr lang="el-GR" sz="2200" dirty="0"/>
              <a:t>δύναμης είναι </a:t>
            </a:r>
            <a:r>
              <a:rPr lang="el-GR" sz="2200" dirty="0" smtClean="0"/>
              <a:t>η δύναμη της τριβής.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Ενέργεια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520535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Η </a:t>
                </a:r>
                <a:r>
                  <a:rPr lang="el-GR" sz="2200" b="1" dirty="0" smtClean="0"/>
                  <a:t>μηχανική ενέργεια </a:t>
                </a:r>
                <a:r>
                  <a:rPr lang="el-GR" sz="2200" dirty="0"/>
                  <a:t>διακρίνεται σε δυναμική </a:t>
                </a:r>
                <a:r>
                  <a:rPr lang="el-GR" sz="2200" dirty="0" smtClean="0"/>
                  <a:t>και κινητική.</a:t>
                </a:r>
                <a:endParaRPr lang="el-GR" sz="2200" dirty="0"/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Η </a:t>
                </a:r>
                <a:r>
                  <a:rPr lang="el-GR" sz="2200" b="1" dirty="0"/>
                  <a:t>δυναμική ενέργεια </a:t>
                </a:r>
                <a:r>
                  <a:rPr lang="el-GR" sz="2200" dirty="0"/>
                  <a:t>είναι το μέτρο της δυνατότητας σώματος να εκτελέσει έργο </a:t>
                </a:r>
                <a:r>
                  <a:rPr lang="el-GR" sz="2200" dirty="0" smtClean="0"/>
                  <a:t>δυνάμει</a:t>
                </a:r>
                <a:r>
                  <a:rPr lang="el-GR" sz="2200" dirty="0"/>
                  <a:t>:</a:t>
                </a:r>
                <a:endParaRPr lang="en-US" sz="2200" dirty="0" smtClean="0"/>
              </a:p>
              <a:p>
                <a:pPr lvl="1" algn="just">
                  <a:spcBef>
                    <a:spcPts val="0"/>
                  </a:spcBef>
                  <a:spcAft>
                    <a:spcPts val="6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l-GR" sz="2000" b="1" dirty="0" smtClean="0"/>
                  <a:t>της </a:t>
                </a:r>
                <a:r>
                  <a:rPr lang="el-GR" sz="2000" b="1" dirty="0"/>
                  <a:t>θέσης </a:t>
                </a:r>
                <a:r>
                  <a:rPr lang="el-GR" sz="2000" b="1" dirty="0" smtClean="0"/>
                  <a:t>του</a:t>
                </a:r>
                <a:r>
                  <a:rPr lang="el-GR" sz="2000" dirty="0" smtClean="0"/>
                  <a:t>, π.χ</a:t>
                </a:r>
                <a:r>
                  <a:rPr lang="el-GR" sz="2000" dirty="0"/>
                  <a:t>. ένα υπερυψωμένο </a:t>
                </a:r>
                <a:r>
                  <a:rPr lang="el-GR" sz="2000" dirty="0" smtClean="0"/>
                  <a:t>βάρος,</a:t>
                </a:r>
              </a:p>
              <a:p>
                <a:pPr lvl="1"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l-GR" sz="2000" b="1" dirty="0" smtClean="0"/>
                  <a:t>της παραμόρφωσής του</a:t>
                </a:r>
                <a:r>
                  <a:rPr lang="el-GR" sz="2000" dirty="0" smtClean="0"/>
                  <a:t>, π.χ. </a:t>
                </a:r>
                <a:r>
                  <a:rPr lang="el-GR" sz="2000" dirty="0"/>
                  <a:t>ένα τεντωμένο </a:t>
                </a:r>
                <a:r>
                  <a:rPr lang="el-GR" sz="2000" dirty="0" smtClean="0"/>
                  <a:t>ελατήριο. </a:t>
                </a:r>
                <a:endParaRPr lang="en-US" sz="2000" dirty="0" smtClean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Η </a:t>
                </a:r>
                <a:r>
                  <a:rPr lang="el-GR" sz="2200" b="1" dirty="0"/>
                  <a:t>κινητική ενέργεια </a:t>
                </a:r>
                <a:r>
                  <a:rPr lang="el-GR" sz="2200" dirty="0"/>
                  <a:t>είναι το μέτρο της δυνατότητας  </a:t>
                </a:r>
                <a:r>
                  <a:rPr lang="el-GR" sz="2200" dirty="0" smtClean="0"/>
                  <a:t>ενός σώματος </a:t>
                </a:r>
                <a:r>
                  <a:rPr lang="el-GR" sz="2200" dirty="0"/>
                  <a:t>να </a:t>
                </a:r>
                <a:r>
                  <a:rPr lang="el-GR" sz="2200" dirty="0" smtClean="0"/>
                  <a:t>παράγει έργο δυνάμει της κίνησής του.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Το </a:t>
                </a:r>
                <a:r>
                  <a:rPr lang="el-GR" sz="2200" dirty="0"/>
                  <a:t>έργο που απαιτείται για τη μετακίνηση ενός αντικειμένου από τη θέση 1 στη θέση 2,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>
                            <a:latin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aseline="-25000">
                            <a:latin typeface="Calibri" panose="020F0502020204030204" pitchFamily="34" charset="0"/>
                          </a:rPr>
                          <m:t>12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), </m:t>
                    </m:r>
                  </m:oMath>
                </a14:m>
                <a:r>
                  <a:rPr lang="el-GR" sz="2200" dirty="0"/>
                  <a:t>είναι ίσο με τη μεταβολή της κινητικής του ενέργειας, δηλαδή:</a:t>
                </a:r>
                <a:endParaRPr lang="en-US" sz="2200" dirty="0"/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520535"/>
              </a:xfrm>
              <a:blipFill rotWithShape="1">
                <a:blip r:embed="rId2"/>
                <a:stretch>
                  <a:fillRect t="-809" r="-996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Μηχανική Ενέργεια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02220" y="6028315"/>
                <a:ext cx="28191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l-GR" sz="2000" b="0" i="1" baseline="-2500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l-GR" sz="2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Ε</m:t>
                    </m:r>
                    <m:r>
                      <m:rPr>
                        <m:sty m:val="p"/>
                      </m:rPr>
                      <a:rPr lang="en-US" sz="2000" b="0" i="0" baseline="-2500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000" b="0" i="0" baseline="-2500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Ε</m:t>
                    </m:r>
                    <m:r>
                      <m:rPr>
                        <m:sty m:val="p"/>
                      </m:rP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Ek</m:t>
                    </m:r>
                    <m:r>
                      <a:rPr lang="en-US" sz="2000" b="0" i="0" baseline="-25000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l-GR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20" y="6028315"/>
                <a:ext cx="2819105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r="-194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Μια </a:t>
            </a:r>
            <a:r>
              <a:rPr lang="el-GR" sz="2200" dirty="0"/>
              <a:t>δύναμη που ενεργεί σε ένα σώμα λέμε ότι επιτελεί </a:t>
            </a:r>
            <a:r>
              <a:rPr lang="el-GR" sz="2200" dirty="0" smtClean="0"/>
              <a:t>έργο, αν </a:t>
            </a:r>
            <a:r>
              <a:rPr lang="el-GR" sz="2200" dirty="0"/>
              <a:t>το σώμα υπόκειται σε μετατόπιση και το διάνυσμα της δύναμης έχει μη μηδενική συνιστώσα στη διεύθυνση της μετατόπισης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Αν </a:t>
            </a:r>
            <a:r>
              <a:rPr lang="el-GR" sz="2200" dirty="0"/>
              <a:t>η διεύθυνση της συνιστώσας έχει την ίδια φορά με το διάνυσμα της μετατόπισης το έργο είναι θετικό</a:t>
            </a:r>
            <a:r>
              <a:rPr lang="el-GR" sz="2200" dirty="0" smtClean="0"/>
              <a:t>, ενώ </a:t>
            </a:r>
            <a:r>
              <a:rPr lang="el-GR" sz="2200" dirty="0"/>
              <a:t>στην αντίθετη περίπτωση </a:t>
            </a:r>
            <a:r>
              <a:rPr lang="el-GR" sz="2200" dirty="0" smtClean="0"/>
              <a:t>το έργο είναι </a:t>
            </a:r>
            <a:r>
              <a:rPr lang="el-GR" sz="2200" dirty="0"/>
              <a:t>αρνητικό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Αν η </a:t>
            </a:r>
            <a:r>
              <a:rPr lang="el-GR" sz="2200" dirty="0"/>
              <a:t>συνιστώσα της δύναμης </a:t>
            </a:r>
            <a:r>
              <a:rPr lang="el-GR" sz="2200" dirty="0" smtClean="0"/>
              <a:t>είναι </a:t>
            </a:r>
            <a:r>
              <a:rPr lang="el-GR" sz="2200" dirty="0"/>
              <a:t>κάθετη στο διάνυσμα </a:t>
            </a:r>
            <a:r>
              <a:rPr lang="el-GR" sz="2200" dirty="0" smtClean="0"/>
              <a:t>μετατόπισης, τότε η δύναμη αυτή </a:t>
            </a:r>
            <a:r>
              <a:rPr lang="el-GR" sz="2200" dirty="0"/>
              <a:t>επιτελεί μηδενικό </a:t>
            </a:r>
            <a:r>
              <a:rPr lang="el-GR" sz="2200" dirty="0" smtClean="0"/>
              <a:t>έργο.</a:t>
            </a:r>
            <a:endParaRPr lang="en-US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έργο εκφράζει </a:t>
            </a:r>
            <a:r>
              <a:rPr lang="el-GR" sz="2200" dirty="0"/>
              <a:t>την </a:t>
            </a:r>
            <a:r>
              <a:rPr lang="el-GR" sz="2200" b="1" dirty="0"/>
              <a:t>ποσότητα της ενέργειας </a:t>
            </a:r>
            <a:r>
              <a:rPr lang="el-GR" sz="2200" dirty="0"/>
              <a:t>που παράγεται ή καταναλώνεται από ένα σώμα κατά τη διάρκεια μιας μεταβολής στην κινητική του </a:t>
            </a:r>
            <a:r>
              <a:rPr lang="el-GR" sz="2200" dirty="0" smtClean="0"/>
              <a:t>κατάσταση και μετριέται σε </a:t>
            </a:r>
            <a:r>
              <a:rPr lang="en-US" sz="2200" i="1" dirty="0" smtClean="0"/>
              <a:t>Joule</a:t>
            </a:r>
            <a:r>
              <a:rPr lang="en-US" sz="2200" dirty="0" smtClean="0"/>
              <a:t> (J).</a:t>
            </a: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Έργο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b="1" dirty="0" smtClean="0"/>
              <a:t>εφαρμοσμένη μηχανική </a:t>
            </a:r>
            <a:r>
              <a:rPr lang="el-GR" sz="2200" dirty="0"/>
              <a:t>(</a:t>
            </a:r>
            <a:r>
              <a:rPr lang="el-GR" sz="2200" i="1" dirty="0" err="1"/>
              <a:t>applied</a:t>
            </a:r>
            <a:r>
              <a:rPr lang="el-GR" sz="2200" i="1" dirty="0"/>
              <a:t> </a:t>
            </a:r>
            <a:r>
              <a:rPr lang="el-GR" sz="2200" i="1" dirty="0" err="1"/>
              <a:t>mechanics</a:t>
            </a:r>
            <a:r>
              <a:rPr lang="el-GR" sz="2200" dirty="0" smtClean="0"/>
              <a:t>) αποτελεί τον κλάδο της μηχανικής που ασχολείται με το σχεδιασμό </a:t>
            </a:r>
            <a:r>
              <a:rPr lang="el-GR" sz="2200" dirty="0"/>
              <a:t>και </a:t>
            </a:r>
            <a:r>
              <a:rPr lang="el-GR" sz="2200" dirty="0" smtClean="0"/>
              <a:t>την </a:t>
            </a:r>
            <a:r>
              <a:rPr lang="el-GR" sz="2200" dirty="0"/>
              <a:t>ανάλυση των μηχανικών </a:t>
            </a:r>
            <a:r>
              <a:rPr lang="el-GR" sz="2200" dirty="0" smtClean="0"/>
              <a:t>συστημάτων.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</a:t>
            </a:r>
            <a:r>
              <a:rPr lang="el-GR" sz="2200" dirty="0"/>
              <a:t>ευρύ </a:t>
            </a:r>
            <a:r>
              <a:rPr lang="el-GR" sz="2200" dirty="0" smtClean="0"/>
              <a:t>πεδίο της εφαρμοσμένης μηχανικής χωρίζεται σε: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μηχανική </a:t>
            </a:r>
            <a:r>
              <a:rPr lang="el-GR" sz="2000" dirty="0"/>
              <a:t>του </a:t>
            </a:r>
            <a:r>
              <a:rPr lang="el-GR" sz="2000" b="1" dirty="0"/>
              <a:t>στερεού σώματος </a:t>
            </a:r>
            <a:r>
              <a:rPr lang="el-GR" sz="2000" dirty="0"/>
              <a:t>(</a:t>
            </a:r>
            <a:r>
              <a:rPr lang="el-GR" sz="2000" i="1" dirty="0" err="1"/>
              <a:t>rigid</a:t>
            </a:r>
            <a:r>
              <a:rPr lang="el-GR" sz="2000" i="1" dirty="0"/>
              <a:t> </a:t>
            </a:r>
            <a:r>
              <a:rPr lang="el-GR" sz="2000" i="1" dirty="0" err="1"/>
              <a:t>body</a:t>
            </a:r>
            <a:r>
              <a:rPr lang="el-GR" sz="2000" i="1" dirty="0"/>
              <a:t> </a:t>
            </a:r>
            <a:r>
              <a:rPr lang="el-GR" sz="2000" i="1" dirty="0" err="1"/>
              <a:t>mechanics</a:t>
            </a:r>
            <a:r>
              <a:rPr lang="el-GR" sz="2000" dirty="0"/>
              <a:t>),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μηχανική </a:t>
            </a:r>
            <a:r>
              <a:rPr lang="el-GR" sz="2000" dirty="0"/>
              <a:t>του </a:t>
            </a:r>
            <a:r>
              <a:rPr lang="el-GR" sz="2000" b="1" dirty="0" err="1"/>
              <a:t>παραμορφώσιμου</a:t>
            </a:r>
            <a:r>
              <a:rPr lang="el-GR" sz="2000" b="1" dirty="0"/>
              <a:t> σώματος </a:t>
            </a:r>
            <a:r>
              <a:rPr lang="el-GR" sz="2000" dirty="0"/>
              <a:t>(</a:t>
            </a:r>
            <a:r>
              <a:rPr lang="el-GR" sz="2000" i="1" dirty="0" err="1"/>
              <a:t>deformable</a:t>
            </a:r>
            <a:r>
              <a:rPr lang="el-GR" sz="2000" i="1" dirty="0"/>
              <a:t> </a:t>
            </a:r>
            <a:r>
              <a:rPr lang="el-GR" sz="2000" i="1" dirty="0" err="1"/>
              <a:t>body</a:t>
            </a:r>
            <a:r>
              <a:rPr lang="el-GR" sz="2000" i="1" dirty="0"/>
              <a:t> </a:t>
            </a:r>
            <a:r>
              <a:rPr lang="el-GR" sz="2000" i="1" dirty="0" err="1"/>
              <a:t>mechanics</a:t>
            </a:r>
            <a:r>
              <a:rPr lang="el-GR" sz="2000" dirty="0" smtClean="0"/>
              <a:t>),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μηχανική </a:t>
            </a:r>
            <a:r>
              <a:rPr lang="el-GR" sz="2000" dirty="0"/>
              <a:t>των </a:t>
            </a:r>
            <a:r>
              <a:rPr lang="el-GR" sz="2000" b="1" dirty="0"/>
              <a:t>ρευστών</a:t>
            </a:r>
            <a:r>
              <a:rPr lang="el-GR" sz="2000" dirty="0"/>
              <a:t> (</a:t>
            </a:r>
            <a:r>
              <a:rPr lang="el-GR" sz="2000" i="1" dirty="0" err="1"/>
              <a:t>fluid</a:t>
            </a:r>
            <a:r>
              <a:rPr lang="el-GR" sz="2000" i="1" dirty="0"/>
              <a:t> </a:t>
            </a:r>
            <a:r>
              <a:rPr lang="el-GR" sz="2000" i="1" dirty="0" err="1"/>
              <a:t>mechanics</a:t>
            </a:r>
            <a:r>
              <a:rPr lang="el-GR" sz="2000" dirty="0"/>
              <a:t>).</a:t>
            </a:r>
            <a:endParaRPr lang="el-GR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Μηχανική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6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Η </a:t>
                </a:r>
                <a:r>
                  <a:rPr lang="el-GR" sz="2200" dirty="0"/>
                  <a:t>μαθηματική διατύπωση του έργου είναι: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n-US" sz="2200" dirty="0" smtClean="0"/>
              </a:p>
              <a:p>
                <a:pPr marL="0" indent="0"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</a:t>
                </a:r>
                <a:r>
                  <a:rPr lang="el-GR" sz="22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l-GR" sz="2200" dirty="0" smtClean="0"/>
                  <a:t> το διάνυσμα της δύναμης και s το </a:t>
                </a:r>
                <a:r>
                  <a:rPr lang="el-GR" sz="2200" dirty="0"/>
                  <a:t>διάνυσμα </a:t>
                </a:r>
                <a:r>
                  <a:rPr lang="el-GR" sz="2200" dirty="0" smtClean="0"/>
                  <a:t>της μετατόπισης.</a:t>
                </a:r>
              </a:p>
              <a:p>
                <a:pPr algn="just">
                  <a:spcBef>
                    <a:spcPts val="0"/>
                  </a:spcBef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Αν </a:t>
                </a:r>
                <a:r>
                  <a:rPr lang="el-GR" sz="2200" dirty="0"/>
                  <a:t>η δύναμη </a:t>
                </a:r>
                <a:r>
                  <a:rPr lang="el-GR" sz="2200" dirty="0" smtClean="0"/>
                  <a:t>σχηματίζει </a:t>
                </a:r>
                <a:r>
                  <a:rPr lang="el-GR" sz="2200" dirty="0"/>
                  <a:t>γωνία </a:t>
                </a:r>
                <a:r>
                  <a:rPr lang="el-GR" sz="2200" dirty="0" smtClean="0"/>
                  <a:t>θ με </a:t>
                </a:r>
                <a:r>
                  <a:rPr lang="el-GR" sz="2200" dirty="0"/>
                  <a:t>τη </a:t>
                </a:r>
                <a:r>
                  <a:rPr lang="el-GR" sz="2200" dirty="0" smtClean="0"/>
                  <a:t>μετατόπιση,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el-GR" sz="2200" dirty="0" smtClean="0"/>
              </a:p>
              <a:p>
                <a:pPr marL="0" indent="0" algn="just">
                  <a:spcBef>
                    <a:spcPts val="180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000" dirty="0" smtClean="0"/>
                  <a:t>     </a:t>
                </a:r>
                <a:r>
                  <a:rPr lang="el-GR" sz="2200" dirty="0" smtClean="0"/>
                  <a:t>Στο καρτεσιανό σύστημα η γενικευμένη μορφή έργου είναι:</a:t>
                </a:r>
              </a:p>
              <a:p>
                <a:pPr marL="0" indent="0" algn="just">
                  <a:spcBef>
                    <a:spcPts val="300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000" dirty="0"/>
                  <a:t> </a:t>
                </a:r>
                <a:r>
                  <a:rPr lang="el-GR" sz="2000" dirty="0" smtClean="0"/>
                  <a:t>   </a:t>
                </a:r>
                <a:r>
                  <a:rPr lang="el-GR" sz="2200" dirty="0" smtClean="0"/>
                  <a:t>όπου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l-GR" sz="2200" dirty="0" smtClean="0"/>
                  <a:t> είναι η μετατόπιση του σημείου εφαρμογής της δύναμης.</a:t>
                </a:r>
                <a:endParaRPr lang="el-GR" sz="2200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2"/>
                <a:stretch>
                  <a:fillRect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Έργο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94158" y="2247255"/>
                <a:ext cx="13762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l-GR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𝐬</m:t>
                    </m:r>
                  </m:oMath>
                </a14:m>
                <a:endParaRPr lang="el-GR" sz="2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58" y="2247255"/>
                <a:ext cx="137627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663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143916" y="4075459"/>
                <a:ext cx="27417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W</a:t>
                </a:r>
                <a:r>
                  <a:rPr lang="el-GR" sz="2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l-GR" sz="2400" b="0" i="0" smtClean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𝐬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l-G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l-G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916" y="4075459"/>
                <a:ext cx="274171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9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14804" y="5229200"/>
                <a:ext cx="33658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l-G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sz="2400" b="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400" b="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l-G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l-G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endParaRPr lang="el-GR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804" y="5229200"/>
                <a:ext cx="336585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71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9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b="1" dirty="0" smtClean="0"/>
              <a:t>ισχύς</a:t>
            </a:r>
            <a:r>
              <a:rPr lang="el-GR" sz="2200" dirty="0" smtClean="0"/>
              <a:t> (</a:t>
            </a:r>
            <a:r>
              <a:rPr lang="el-GR" sz="2200" i="1" dirty="0" smtClean="0"/>
              <a:t>power</a:t>
            </a:r>
            <a:r>
              <a:rPr lang="el-GR" sz="2200" dirty="0"/>
              <a:t>) ορίζεται ως η </a:t>
            </a:r>
            <a:r>
              <a:rPr lang="el-GR" sz="2200" b="1" dirty="0"/>
              <a:t>χρονική μεταβολή του </a:t>
            </a:r>
            <a:r>
              <a:rPr lang="el-GR" sz="2200" b="1" dirty="0" smtClean="0"/>
              <a:t>έργου, </a:t>
            </a:r>
            <a:r>
              <a:rPr lang="el-GR" sz="2200" dirty="0" smtClean="0"/>
              <a:t>δηλαδή το </a:t>
            </a:r>
            <a:r>
              <a:rPr lang="el-GR" sz="2200" dirty="0"/>
              <a:t>ποσό της ενέργειας που καταναλώνεται στη μονάδα του </a:t>
            </a:r>
            <a:r>
              <a:rPr lang="el-GR" sz="2200" dirty="0" smtClean="0"/>
              <a:t>χρόνου.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ισχύς περιγράφεται από την εξίσωση: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  <a:p>
            <a:pPr algn="just">
              <a:spcBef>
                <a:spcPts val="120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Υπάρχουν διάφοροι τύποι ισχύος όπως μηχανική, θερμική, ηλεκτρική, υδραυλική.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ισχύς </a:t>
            </a:r>
            <a:r>
              <a:rPr lang="el-GR" sz="2200" dirty="0" smtClean="0"/>
              <a:t>είναι </a:t>
            </a:r>
            <a:r>
              <a:rPr lang="el-GR" sz="2200" dirty="0" err="1"/>
              <a:t>βαθμωτό</a:t>
            </a:r>
            <a:r>
              <a:rPr lang="el-GR" sz="2200" dirty="0"/>
              <a:t> μέγεθος και η μονάδα μέτρησης </a:t>
            </a:r>
            <a:r>
              <a:rPr lang="el-GR" sz="2200" dirty="0" smtClean="0"/>
              <a:t>στο </a:t>
            </a:r>
            <a:r>
              <a:rPr lang="el-GR" sz="2200" dirty="0"/>
              <a:t>σύστημα </a:t>
            </a:r>
            <a:r>
              <a:rPr lang="el-GR" sz="2200" dirty="0" smtClean="0"/>
              <a:t>SI είναι </a:t>
            </a:r>
            <a:r>
              <a:rPr lang="el-GR" sz="2200" dirty="0"/>
              <a:t>το </a:t>
            </a:r>
            <a:r>
              <a:rPr lang="en-US" sz="2200" dirty="0" smtClean="0"/>
              <a:t>Watt</a:t>
            </a:r>
            <a:r>
              <a:rPr lang="el-GR" sz="2200" dirty="0" smtClean="0"/>
              <a:t> (</a:t>
            </a:r>
            <a:r>
              <a:rPr lang="el-GR" sz="2200" b="1" dirty="0" smtClean="0"/>
              <a:t>J/s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Ισχύς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65286" y="3356992"/>
                <a:ext cx="2141420" cy="598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dW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00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286" y="3356992"/>
                <a:ext cx="2141420" cy="598690"/>
              </a:xfrm>
              <a:prstGeom prst="rect">
                <a:avLst/>
              </a:prstGeom>
              <a:blipFill rotWithShape="1">
                <a:blip r:embed="rId2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5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Έργο </a:t>
            </a:r>
            <a:r>
              <a:rPr lang="el-GR" sz="2200" dirty="0" smtClean="0"/>
              <a:t>παράγουν τόσο </a:t>
            </a:r>
            <a:r>
              <a:rPr lang="el-GR" sz="2200" dirty="0"/>
              <a:t>οι δυνάμεις όσο και οι ροπές </a:t>
            </a:r>
            <a:r>
              <a:rPr lang="el-GR" sz="2200" dirty="0" smtClean="0"/>
              <a:t>που ενεργούν σε ένα σώμα και </a:t>
            </a:r>
            <a:r>
              <a:rPr lang="el-GR" sz="2200" dirty="0"/>
              <a:t>είναι ίσο με το αίτιο που προκαλεί το έργο επί το προκαλούμενο </a:t>
            </a:r>
            <a:r>
              <a:rPr lang="el-GR" sz="2200" dirty="0" smtClean="0"/>
              <a:t>αποτέλεσμα.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μηχανική ισχύς που προσδίδεται σε ένα </a:t>
            </a:r>
            <a:r>
              <a:rPr lang="el-GR" sz="2200" dirty="0" smtClean="0"/>
              <a:t>σώμα που </a:t>
            </a:r>
            <a:r>
              <a:rPr lang="el-GR" sz="2200" dirty="0"/>
              <a:t>κινείται σε </a:t>
            </a:r>
            <a:r>
              <a:rPr lang="el-GR" sz="2200" b="1" dirty="0" smtClean="0"/>
              <a:t>γραμμική, μεταφορική </a:t>
            </a:r>
            <a:r>
              <a:rPr lang="el-GR" sz="2200" b="1" dirty="0"/>
              <a:t>κίνηση </a:t>
            </a:r>
            <a:r>
              <a:rPr lang="el-GR" sz="2200" dirty="0"/>
              <a:t>ισούται με το γινόμενο της ταχύτητας </a:t>
            </a:r>
            <a:r>
              <a:rPr lang="el-GR" sz="2200" dirty="0" smtClean="0"/>
              <a:t>επί </a:t>
            </a:r>
            <a:r>
              <a:rPr lang="el-GR" sz="2200" dirty="0"/>
              <a:t>τη </a:t>
            </a:r>
            <a:r>
              <a:rPr lang="el-GR" sz="2200" dirty="0" smtClean="0"/>
              <a:t>δύναμη που ενεργεί σε αυτό:</a:t>
            </a:r>
            <a:endParaRPr lang="en-US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Αντίστοιχα, η </a:t>
            </a:r>
            <a:r>
              <a:rPr lang="el-GR" sz="2200" dirty="0"/>
              <a:t>μηχανική ισχύς που προσδίδεται σε ένα </a:t>
            </a:r>
            <a:r>
              <a:rPr lang="el-GR" sz="2200" dirty="0" smtClean="0"/>
              <a:t>σώμα που εκτελεί </a:t>
            </a:r>
            <a:r>
              <a:rPr lang="el-GR" sz="2200" b="1" dirty="0" smtClean="0"/>
              <a:t>περιστροφική </a:t>
            </a:r>
            <a:r>
              <a:rPr lang="el-GR" sz="2200" b="1" dirty="0"/>
              <a:t>κίνηση </a:t>
            </a:r>
            <a:r>
              <a:rPr lang="el-GR" sz="2200" dirty="0"/>
              <a:t>ισούται με το γινόμενο της γωνιακής ταχύτητας του επί τη </a:t>
            </a:r>
            <a:r>
              <a:rPr lang="el-GR" sz="2200" dirty="0" smtClean="0"/>
              <a:t>ροπή</a:t>
            </a:r>
            <a:r>
              <a:rPr lang="el-GR" sz="2200" dirty="0"/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Μηχανική Ισχύς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51041" y="4236050"/>
                <a:ext cx="133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l-GR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2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41" y="4236050"/>
                <a:ext cx="133459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55617" y="5989819"/>
                <a:ext cx="13607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l-GR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4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617" y="5989819"/>
                <a:ext cx="136075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93" t="-10667" r="-535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3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ορμή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/>
              <a:t> </a:t>
            </a:r>
            <a:r>
              <a:rPr lang="el-GR" sz="2200" dirty="0" smtClean="0">
                <a:latin typeface="Calibri" panose="020F0502020204030204" pitchFamily="34" charset="0"/>
              </a:rPr>
              <a:t>(</a:t>
            </a:r>
            <a:r>
              <a:rPr lang="en-US" sz="2200" i="1" dirty="0" smtClean="0">
                <a:latin typeface="Calibri" panose="020F0502020204030204" pitchFamily="34" charset="0"/>
              </a:rPr>
              <a:t>momentum</a:t>
            </a:r>
            <a:r>
              <a:rPr lang="el-GR" sz="2200" dirty="0" smtClean="0">
                <a:latin typeface="Calibri" panose="020F0502020204030204" pitchFamily="34" charset="0"/>
              </a:rPr>
              <a:t>) </a:t>
            </a:r>
            <a:r>
              <a:rPr lang="el-GR" sz="2200" dirty="0" smtClean="0"/>
              <a:t>ορίζεται </a:t>
            </a:r>
            <a:r>
              <a:rPr lang="el-GR" sz="2200" dirty="0"/>
              <a:t>ως το γινόμενο της </a:t>
            </a:r>
            <a:r>
              <a:rPr lang="el-GR" sz="2200" dirty="0" smtClean="0"/>
              <a:t>μάζας </a:t>
            </a:r>
            <a:r>
              <a:rPr lang="el-GR" sz="2200" dirty="0"/>
              <a:t>του </a:t>
            </a:r>
            <a:r>
              <a:rPr lang="el-GR" sz="2200" dirty="0" smtClean="0"/>
              <a:t>σώματος </a:t>
            </a:r>
            <a:r>
              <a:rPr lang="el-GR" sz="2200" dirty="0"/>
              <a:t>επί την ταχύτητά </a:t>
            </a:r>
            <a:r>
              <a:rPr lang="el-GR" sz="2200" dirty="0" smtClean="0"/>
              <a:t>(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200" dirty="0" smtClean="0"/>
              <a:t> του: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ορμή ε</a:t>
            </a:r>
            <a:r>
              <a:rPr lang="el-GR" sz="2200" dirty="0" smtClean="0"/>
              <a:t>ίναι </a:t>
            </a:r>
            <a:r>
              <a:rPr lang="el-GR" sz="2200" b="1" dirty="0"/>
              <a:t>διανυσματικό </a:t>
            </a:r>
            <a:r>
              <a:rPr lang="el-GR" sz="2200" b="1" dirty="0" smtClean="0"/>
              <a:t>μέγεθος </a:t>
            </a:r>
            <a:r>
              <a:rPr lang="el-GR" sz="2200" dirty="0"/>
              <a:t>και έχει </a:t>
            </a:r>
            <a:r>
              <a:rPr lang="el-GR" sz="2200" dirty="0" smtClean="0"/>
              <a:t>φορά </a:t>
            </a:r>
            <a:r>
              <a:rPr lang="el-GR" sz="2200" dirty="0"/>
              <a:t>και </a:t>
            </a:r>
            <a:r>
              <a:rPr lang="el-GR" sz="2200" dirty="0" smtClean="0"/>
              <a:t>διεύθυνση ίδια με αυτή της ταχύτητας.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μονάδα </a:t>
            </a:r>
            <a:r>
              <a:rPr lang="el-GR" sz="2200" dirty="0" smtClean="0"/>
              <a:t>μέτρησης της ορμής στο SI </a:t>
            </a:r>
            <a:r>
              <a:rPr lang="el-GR" sz="2200" dirty="0"/>
              <a:t>είναι το </a:t>
            </a:r>
            <a:r>
              <a:rPr lang="el-GR" sz="2200" b="1" dirty="0" err="1" smtClean="0"/>
              <a:t>kg</a:t>
            </a:r>
            <a:r>
              <a:rPr lang="el-GR" sz="2200" b="1" dirty="0" smtClean="0"/>
              <a:t> m/s</a:t>
            </a:r>
            <a:r>
              <a:rPr lang="el-GR" sz="22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Ορμή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01848" y="2572073"/>
                <a:ext cx="11929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l-GR" sz="24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l-GR" sz="24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l-GR" sz="2400" b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</m:oMath>
                  </m:oMathPara>
                </a14:m>
                <a:endParaRPr lang="el-GR" sz="24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848" y="2572073"/>
                <a:ext cx="119295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707904" y="5134302"/>
            <a:ext cx="1944215" cy="1032369"/>
            <a:chOff x="2788069" y="5276951"/>
            <a:chExt cx="1621627" cy="816345"/>
          </a:xfrm>
        </p:grpSpPr>
        <p:grpSp>
          <p:nvGrpSpPr>
            <p:cNvPr id="20" name="Group 19"/>
            <p:cNvGrpSpPr/>
            <p:nvPr/>
          </p:nvGrpSpPr>
          <p:grpSpPr>
            <a:xfrm>
              <a:off x="2788069" y="5435932"/>
              <a:ext cx="1316567" cy="657364"/>
              <a:chOff x="2788069" y="5435932"/>
              <a:chExt cx="1316567" cy="65736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3454290" y="5777456"/>
                <a:ext cx="65034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761450" y="572396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v</a:t>
                </a:r>
                <a:endParaRPr lang="el-GR" b="1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788069" y="5435932"/>
                <a:ext cx="666220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</a:t>
                </a:r>
                <a:endParaRPr lang="el-GR" dirty="0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3457524" y="5724112"/>
              <a:ext cx="9521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67365" y="527695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l-G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823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Από τον 2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 νόμο του Νεύτωνα, η συνολική δύναμη που ασκείται σε ένα σώμα ισούται με τον ρυθμό μεταβολής της ορμής του</a:t>
            </a:r>
            <a:r>
              <a:rPr lang="en-US" sz="2200" dirty="0" smtClean="0"/>
              <a:t> (</a:t>
            </a:r>
            <a:r>
              <a:rPr lang="el-GR" sz="2200" dirty="0" smtClean="0"/>
              <a:t>για </a:t>
            </a:r>
            <a:r>
              <a:rPr lang="en-US" sz="2200" dirty="0" smtClean="0"/>
              <a:t>m</a:t>
            </a:r>
            <a:r>
              <a:rPr lang="el-GR" sz="2200" dirty="0" smtClean="0"/>
              <a:t>=σταθερή</a:t>
            </a:r>
            <a:r>
              <a:rPr lang="en-US" sz="2200" dirty="0" smtClean="0"/>
              <a:t>)</a:t>
            </a:r>
            <a:r>
              <a:rPr lang="el-GR" sz="2200" dirty="0" smtClean="0"/>
              <a:t>: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παραπάνω εξίσωση εκφράζει το θεώρημα μεταβολής της ορμής.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ορμή ενός συστήματος </a:t>
            </a:r>
            <a:r>
              <a:rPr lang="el-GR" sz="2200" dirty="0" smtClean="0"/>
              <a:t>σωμάτων ορίζεται </a:t>
            </a:r>
            <a:r>
              <a:rPr lang="el-GR" sz="2200" dirty="0"/>
              <a:t>ως το διανυσματικό άθροισμα των επιμέρους ορμών </a:t>
            </a:r>
            <a:r>
              <a:rPr lang="el-GR" sz="2200" dirty="0" smtClean="0"/>
              <a:t>κάθε σώματος: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Ορμή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4725" y="2780928"/>
                <a:ext cx="2992999" cy="634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400" b="1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𝛂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endParaRPr lang="el-GR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725" y="2780928"/>
                <a:ext cx="2992999" cy="6341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19304" y="5301208"/>
                <a:ext cx="60333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l-G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400" b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l-GR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m:rPr>
                        <m:nor/>
                      </m:rPr>
                      <a:rPr lang="en-US" sz="2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sSub>
                      <m:sSubPr>
                        <m:ctrlPr>
                          <a:rPr lang="el-GR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el-GR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04" y="5301208"/>
                <a:ext cx="603338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15" t="-129333" b="-20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3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Όταν το διανυσματικό άθροισμα των εξωτερικών δυνάμεων ενός συστήματος ισούται με μηδέν (απομονωμένο σύστημα), η ορμή του συστήματος παραμένει σταθερή.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Για δύο </a:t>
                </a:r>
                <a:r>
                  <a:rPr lang="el-GR" sz="2200" dirty="0"/>
                  <a:t>σώματα </a:t>
                </a:r>
                <a:r>
                  <a:rPr lang="el-GR" sz="2200" dirty="0" smtClean="0"/>
                  <a:t>που αλληλεπιδρούν, από </a:t>
                </a:r>
                <a:r>
                  <a:rPr lang="el-GR" sz="2200" dirty="0"/>
                  <a:t>τον </a:t>
                </a:r>
                <a:r>
                  <a:rPr lang="el-GR" sz="2200" dirty="0" smtClean="0"/>
                  <a:t>3</a:t>
                </a:r>
                <a:r>
                  <a:rPr lang="el-GR" sz="2200" baseline="30000" dirty="0" smtClean="0"/>
                  <a:t>ο</a:t>
                </a:r>
                <a:r>
                  <a:rPr lang="el-GR" sz="2200" dirty="0" smtClean="0"/>
                  <a:t> νόμο </a:t>
                </a:r>
                <a:r>
                  <a:rPr lang="el-GR" sz="2200" dirty="0"/>
                  <a:t>του Νεύτωνα έχουμε</a:t>
                </a:r>
                <a:r>
                  <a:rPr lang="el-GR" sz="2200" dirty="0" smtClean="0"/>
                  <a:t>:</a:t>
                </a:r>
                <a:endParaRPr lang="el-GR" sz="2200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d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400" b="1" baseline="-25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2400"/>
                          <m:t>dt</m:t>
                        </m:r>
                      </m:den>
                    </m:f>
                    <m:r>
                      <m:rPr>
                        <m:nor/>
                      </m:rPr>
                      <a:rPr lang="el-GR" sz="2400"/>
                      <m:t> =</m:t>
                    </m:r>
                    <m:r>
                      <a:rPr lang="el-GR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d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400" b="1" baseline="-25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2400"/>
                          <m:t>dt</m:t>
                        </m:r>
                      </m:den>
                    </m:f>
                  </m:oMath>
                </a14:m>
                <a:endParaRPr lang="el-GR" sz="2200" dirty="0" smtClean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n-US" sz="2400" dirty="0"/>
                  <a:t>H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παραπάνω σχέση εκφράζει </a:t>
                </a:r>
                <a:r>
                  <a:rPr lang="el-GR" sz="2400" dirty="0"/>
                  <a:t>την </a:t>
                </a:r>
                <a:r>
                  <a:rPr lang="el-GR" sz="2400" i="1" dirty="0"/>
                  <a:t>αρχή διατήρησης της ορμής </a:t>
                </a:r>
                <a:r>
                  <a:rPr lang="el-GR" sz="2400" dirty="0"/>
                  <a:t>δηλαδή η συνολική ορμή των σωμάτων 1 και 2 παραμένει σταθερή.</a:t>
                </a:r>
                <a:endParaRPr lang="en-US" sz="2400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n-US" sz="22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3"/>
                <a:stretch>
                  <a:fillRect l="-1067" t="-736" r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Διατήρηση Ορμής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3568" y="4149079"/>
                <a:ext cx="19810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0" i="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l-GR" sz="2400" b="1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el-GR" sz="2400" b="1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l-GR" sz="24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l-GR" sz="2400"/>
                      <m:t>→</m:t>
                    </m:r>
                  </m:oMath>
                </a14:m>
                <a:endPara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49079"/>
                <a:ext cx="1981055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308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54156" y="4130180"/>
                <a:ext cx="7920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400"/>
                        <m:t>→</m:t>
                      </m:r>
                    </m:oMath>
                  </m:oMathPara>
                </a14:m>
                <a:endPara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56" y="4130180"/>
                <a:ext cx="79208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16408" y="4113252"/>
                <a:ext cx="431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b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l-GR" sz="24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 b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l-G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 </m:t>
                    </m:r>
                    <m:r>
                      <m:rPr>
                        <m:nor/>
                      </m:rPr>
                      <a:rPr lang="el-G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l-G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(σταθερό διάνυσμα)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08" y="4113252"/>
                <a:ext cx="431445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82" t="-10667" r="-127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5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err="1" smtClean="0">
                <a:solidFill>
                  <a:srgbClr val="002060"/>
                </a:solidFill>
              </a:rPr>
              <a:t>Στροφορμή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9081" y="1628800"/>
                <a:ext cx="836981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l-GR" sz="2000" dirty="0">
                    <a:latin typeface="Calibri" panose="020F0502020204030204" pitchFamily="34" charset="0"/>
                  </a:rPr>
                  <a:t>Το διανυσματικό γινόμενο της ορμής, </a:t>
                </a:r>
                <a:r>
                  <a:rPr lang="en-US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l-GR" sz="2000" b="1" i="1" dirty="0">
                    <a:latin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</a:rPr>
                  <a:t>με το διάνυσμα θέσης </a:t>
                </a:r>
                <a:r>
                  <a:rPr lang="en-US" sz="20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l-GR" sz="2000" b="1" dirty="0">
                    <a:latin typeface="Calibri" panose="020F0502020204030204" pitchFamily="34" charset="0"/>
                  </a:rPr>
                  <a:t>, </a:t>
                </a:r>
                <a:r>
                  <a:rPr lang="el-GR" sz="2000" b="1" i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l-GR" sz="2000" b="1"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m:t> =  </m:t>
                    </m:r>
                    <m:r>
                      <m:rPr>
                        <m:nor/>
                      </m:rPr>
                      <a:rPr lang="el-GR" sz="2000" b="1"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l-GR" sz="2000" b="1" i="1">
                        <a:latin typeface="Cambria Math"/>
                      </a:rPr>
                      <m:t>×</m:t>
                    </m:r>
                    <m:r>
                      <m:rPr>
                        <m:nor/>
                      </m:rPr>
                      <a:rPr lang="el-GR" sz="2000" b="1">
                        <a:latin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el-GR" sz="20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</a:rPr>
                  <a:t>λέγεται </a:t>
                </a:r>
                <a:r>
                  <a:rPr lang="el-GR" sz="2000" i="1" dirty="0">
                    <a:latin typeface="Calibri" panose="020F0502020204030204" pitchFamily="34" charset="0"/>
                  </a:rPr>
                  <a:t>στροφορμή </a:t>
                </a:r>
                <a:r>
                  <a:rPr lang="el-GR" sz="2000" dirty="0">
                    <a:latin typeface="Calibri" panose="020F0502020204030204" pitchFamily="34" charset="0"/>
                  </a:rPr>
                  <a:t>(</a:t>
                </a:r>
                <a:r>
                  <a:rPr lang="en-US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moment of momentum</a:t>
                </a:r>
                <a:r>
                  <a:rPr lang="el-GR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l-GR" sz="2000" dirty="0">
                    <a:latin typeface="Calibri" panose="020F0502020204030204" pitchFamily="34" charset="0"/>
                  </a:rPr>
                  <a:t> και μ</a:t>
                </a:r>
                <a:r>
                  <a:rPr lang="el-GR" sz="2000" dirty="0" smtClean="0">
                    <a:latin typeface="Calibri" panose="020F0502020204030204" pitchFamily="34" charset="0"/>
                  </a:rPr>
                  <a:t>εταβάλλεται </a:t>
                </a:r>
                <a:r>
                  <a:rPr lang="el-GR" sz="2000" dirty="0">
                    <a:latin typeface="Calibri" panose="020F0502020204030204" pitchFamily="34" charset="0"/>
                  </a:rPr>
                  <a:t>κατά τη διάρκεια της κίνησης με το χρόνο:</a:t>
                </a:r>
                <a:endParaRPr 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1" y="1628800"/>
                <a:ext cx="8369814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65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240360" cy="60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5085" y="347216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όπου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000" dirty="0">
                <a:latin typeface="Calibri" panose="020F0502020204030204" pitchFamily="34" charset="0"/>
              </a:rPr>
              <a:t> είναι η ροπή της δύναμης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dirty="0">
                <a:latin typeface="Calibri" panose="020F0502020204030204" pitchFamily="34" charset="0"/>
              </a:rPr>
              <a:t> ως προς την αρχή του συστήματος αναφοράς. </a:t>
            </a:r>
            <a:endParaRPr lang="el-GR" sz="2000" dirty="0" smtClean="0">
              <a:latin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</a:endParaRPr>
          </a:p>
          <a:p>
            <a:r>
              <a:rPr lang="el-GR" sz="2000" dirty="0" smtClean="0">
                <a:latin typeface="Calibri" panose="020F0502020204030204" pitchFamily="34" charset="0"/>
              </a:rPr>
              <a:t>Η παραπάνω σχέση εκφράζει </a:t>
            </a:r>
            <a:r>
              <a:rPr lang="el-GR" sz="2000" dirty="0">
                <a:latin typeface="Calibri" panose="020F0502020204030204" pitchFamily="34" charset="0"/>
              </a:rPr>
              <a:t>την </a:t>
            </a:r>
            <a:r>
              <a:rPr lang="el-GR" sz="2000" i="1" dirty="0">
                <a:latin typeface="Calibri" panose="020F0502020204030204" pitchFamily="34" charset="0"/>
              </a:rPr>
              <a:t>αρχή μεταβολής της στροφορμής</a:t>
            </a:r>
            <a:r>
              <a:rPr lang="el-GR" sz="2000" dirty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  <a:p>
            <a:endParaRPr lang="el-GR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Calibri" panose="020F0502020204030204" pitchFamily="34" charset="0"/>
              </a:rPr>
              <a:t>Αν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ή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(κεντρική δύναμη) </a:t>
            </a:r>
            <a:r>
              <a:rPr lang="el-GR" sz="2000" dirty="0" smtClean="0">
                <a:latin typeface="Calibri" panose="020F0502020204030204" pitchFamily="34" charset="0"/>
              </a:rPr>
              <a:t>τότε: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32576"/>
            <a:ext cx="3456384" cy="47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9081" y="6138902"/>
            <a:ext cx="7577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Η σχέση αυτή εκφράζει την </a:t>
            </a:r>
            <a:r>
              <a:rPr lang="el-GR" sz="2000" i="1" dirty="0">
                <a:latin typeface="Calibri" panose="020F0502020204030204" pitchFamily="34" charset="0"/>
              </a:rPr>
              <a:t>αρχή διατήρησης της στροφορμής.</a:t>
            </a:r>
            <a:endParaRPr lang="en-US" sz="2000" i="1" dirty="0">
              <a:latin typeface="Calibri" panose="020F0502020204030204" pitchFamily="34" charset="0"/>
            </a:endParaRPr>
          </a:p>
          <a:p>
            <a:endParaRPr lang="en-US" sz="2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n-US" sz="2400" dirty="0" smtClean="0"/>
                  <a:t>H</a:t>
                </a:r>
                <a:r>
                  <a:rPr lang="el-GR" sz="2400" dirty="0"/>
                  <a:t> ροπή </a:t>
                </a:r>
                <a:r>
                  <a:rPr lang="el-GR" sz="2400" dirty="0" smtClean="0"/>
                  <a:t>αδρανείας </a:t>
                </a:r>
                <a:r>
                  <a:rPr lang="en-US" sz="2400" dirty="0" smtClean="0"/>
                  <a:t>(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moment of inertia)</a:t>
                </a:r>
                <a:r>
                  <a:rPr lang="el-GR" sz="2400" dirty="0" smtClean="0"/>
                  <a:t>, </a:t>
                </a:r>
                <a:r>
                  <a:rPr lang="en-US" sz="2400" dirty="0"/>
                  <a:t>I</a:t>
                </a:r>
                <a:r>
                  <a:rPr lang="el-GR" sz="2400" dirty="0"/>
                  <a:t>, </a:t>
                </a:r>
                <a:r>
                  <a:rPr lang="el-GR" sz="2400" dirty="0" smtClean="0"/>
                  <a:t>είναι </a:t>
                </a:r>
                <a:r>
                  <a:rPr lang="el-GR" sz="2400" dirty="0"/>
                  <a:t>μια οντότητα που χαρακτηρίζει τη διασπορά των σωματίων ενός συστήματος. Για ένα σωμάτιο </a:t>
                </a:r>
                <a:r>
                  <a:rPr lang="el-GR" sz="2400" dirty="0" smtClean="0"/>
                  <a:t>μάζας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m</a:t>
                </a:r>
                <a:r>
                  <a:rPr lang="el-GR" sz="2400" dirty="0" smtClean="0"/>
                  <a:t> η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I</a:t>
                </a:r>
                <a:r>
                  <a:rPr lang="el-GR" sz="2400" dirty="0" smtClean="0"/>
                  <a:t> </a:t>
                </a:r>
                <a:r>
                  <a:rPr lang="el-GR" sz="2400" dirty="0"/>
                  <a:t>ως προς έναν άξονα δίνεται από τη σχέση:</a:t>
                </a:r>
                <a:endParaRPr lang="en-US" sz="2400" dirty="0"/>
              </a:p>
              <a:p>
                <a:pPr marL="0" indent="0" algn="just">
                  <a:spcBef>
                    <a:spcPts val="0"/>
                  </a:spcBef>
                  <a:buClr>
                    <a:schemeClr val="tx2">
                      <a:lumMod val="75000"/>
                    </a:schemeClr>
                  </a:buClr>
                  <a:buNone/>
                </a:pPr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pPr marL="320040" lvl="1" indent="0"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400" dirty="0" smtClean="0"/>
                  <a:t>όπου </a:t>
                </a:r>
                <a:r>
                  <a:rPr lang="en-US" sz="2400" dirty="0"/>
                  <a:t>r</a:t>
                </a:r>
                <a:r>
                  <a:rPr lang="el-GR" sz="2400" dirty="0"/>
                  <a:t> η μικρότερη απόσταση του σωματίου από τον άξονα.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400" dirty="0" smtClean="0"/>
                  <a:t>Κατ</a:t>
                </a:r>
                <a:r>
                  <a:rPr lang="el-GR" sz="2400" dirty="0"/>
                  <a:t>’ αναλογία, για ένα σύστημα</a:t>
                </a:r>
                <a:r>
                  <a:rPr lang="el-GR" sz="2400" dirty="0">
                    <a:latin typeface="Calibri" panose="020F0502020204030204" pitchFamily="34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sz="2400" dirty="0"/>
                  <a:t>-σωματίων έχουμε</a:t>
                </a:r>
                <a:r>
                  <a:rPr lang="el-GR" sz="2400" dirty="0" smtClean="0"/>
                  <a:t>:</a:t>
                </a:r>
                <a:endParaRPr lang="en-US" sz="2400" dirty="0" smtClean="0"/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en-US" sz="2400" dirty="0"/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400" dirty="0"/>
                  <a:t>Όπ</a:t>
                </a:r>
                <a:r>
                  <a:rPr lang="en-US" sz="2400" dirty="0"/>
                  <a:t>o</a:t>
                </a:r>
                <a:r>
                  <a:rPr lang="el-GR" sz="2400" dirty="0"/>
                  <a:t>υ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sz="2400" dirty="0"/>
                  <a:t> η μάζα και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r</m:t>
                    </m:r>
                    <m:r>
                      <m:rPr>
                        <m:sty m:val="p"/>
                      </m:rPr>
                      <a:rPr lang="en-US" sz="2400" b="0" i="0" baseline="-25000" smtClean="0">
                        <a:latin typeface="Cambria Math"/>
                      </a:rPr>
                      <m:t>n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l-GR" sz="2400" dirty="0"/>
                  <a:t>η απόσταση κάθε σωματιδίου από τον άξονα περιστροφής</a:t>
                </a:r>
                <a:r>
                  <a:rPr lang="el-GR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628800"/>
                <a:ext cx="8568952" cy="4968552"/>
              </a:xfrm>
              <a:blipFill rotWithShape="1">
                <a:blip r:embed="rId3"/>
                <a:stretch>
                  <a:fillRect l="-71" t="-982" r="-1138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Ροπή αδράνειας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3536" y="2924944"/>
                <a:ext cx="12282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2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endParaRPr lang="el-G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536" y="2924944"/>
                <a:ext cx="1228221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571" r="-544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4725143"/>
                <a:ext cx="1678023" cy="87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l-GR" sz="2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1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l-GR" sz="21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21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l-GR" sz="21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1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1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  <m:sup>
                              <m:r>
                                <m:rPr>
                                  <m:nor/>
                                </m:rPr>
                                <a:rPr lang="el-GR" sz="21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725143"/>
                <a:ext cx="1678023" cy="8747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ροπή αδράνειας </a:t>
            </a:r>
            <a:r>
              <a:rPr lang="el-GR" sz="2200" dirty="0" smtClean="0"/>
              <a:t>στην περιστροφική </a:t>
            </a:r>
            <a:r>
              <a:rPr lang="el-GR" sz="2200" dirty="0"/>
              <a:t>κίνηση </a:t>
            </a:r>
            <a:r>
              <a:rPr lang="el-GR" sz="2200" dirty="0" smtClean="0"/>
              <a:t>έχει το </a:t>
            </a:r>
            <a:r>
              <a:rPr lang="el-GR" sz="2200" dirty="0"/>
              <a:t>ρόλο </a:t>
            </a:r>
            <a:r>
              <a:rPr lang="el-GR" sz="2200" dirty="0" smtClean="0"/>
              <a:t>της </a:t>
            </a:r>
            <a:r>
              <a:rPr lang="el-GR" sz="2200" dirty="0"/>
              <a:t>μάζας </a:t>
            </a:r>
            <a:r>
              <a:rPr lang="el-GR" sz="2200" dirty="0" smtClean="0"/>
              <a:t>στη μεταφορική κίνηση.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φυσική </a:t>
            </a:r>
            <a:r>
              <a:rPr lang="el-GR" sz="2200" dirty="0" smtClean="0"/>
              <a:t>της σημασία: δηλώνει </a:t>
            </a:r>
            <a:r>
              <a:rPr lang="el-GR" sz="2200" dirty="0"/>
              <a:t>την ικανότητα που έχουν τα σώματα να αντιστέκονται σε μεταβολές της περιστροφικής τους κατάστασης.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Κατ’ αντιστοιχία με την αδράνεια στη μεταφορική  κίνηση, όσο </a:t>
            </a:r>
            <a:r>
              <a:rPr lang="el-GR" sz="2200" dirty="0"/>
              <a:t>μεγαλύτερη ροπή αδράνειας έχει ένα σώμα, τόσο δυσκολότερα περιστρέφεται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dirty="0"/>
              <a:t>Η μονάδα μέτρησης της </a:t>
            </a:r>
            <a:r>
              <a:rPr lang="el-GR" sz="2000" dirty="0" smtClean="0"/>
              <a:t>ροπής αδράνειας στο </a:t>
            </a:r>
            <a:r>
              <a:rPr lang="el-GR" sz="2000" dirty="0"/>
              <a:t>SI είναι το </a:t>
            </a:r>
            <a:r>
              <a:rPr lang="el-GR" sz="2000" b="1" dirty="0" err="1"/>
              <a:t>kg</a:t>
            </a:r>
            <a:r>
              <a:rPr lang="el-GR" sz="2000" b="1" dirty="0"/>
              <a:t> </a:t>
            </a:r>
            <a:r>
              <a:rPr lang="el-GR" sz="2000" b="1" dirty="0" smtClean="0"/>
              <a:t>m</a:t>
            </a:r>
            <a:r>
              <a:rPr lang="el-GR" sz="2000" b="1" baseline="30000" dirty="0" smtClean="0"/>
              <a:t>2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Ροπή αδράνειας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400" b="1" i="1" dirty="0"/>
                  <a:t>Θεώρημα του </a:t>
                </a:r>
                <a:r>
                  <a:rPr lang="en-US" sz="2400" b="1" i="1" dirty="0"/>
                  <a:t>Steiner</a:t>
                </a:r>
                <a:r>
                  <a:rPr lang="el-GR" sz="2400" b="1" i="1" dirty="0"/>
                  <a:t>: </a:t>
                </a:r>
                <a:endParaRPr lang="en-US" sz="2200" b="1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000" dirty="0"/>
                  <a:t>Έστω Ι η ροπή αδράνειας ενός συστήματος σωματίων ως προς άξονα Ο-ο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l-GR" sz="2000" dirty="0"/>
                  <a:t> η ροπή αδρανείας του ως προς άξονα παράλληλο του Ο-ο και διερχόμενο από το κέντρο μάζας του συστήματος. Αν  </a:t>
                </a:r>
                <a:r>
                  <a:rPr lang="en-US" sz="2000" dirty="0"/>
                  <a:t>b </a:t>
                </a:r>
                <a:r>
                  <a:rPr lang="el-GR" sz="2000" dirty="0"/>
                  <a:t>είναι η απόσταση μεταξύ των δύο αξόνων και </a:t>
                </a:r>
                <a:r>
                  <a:rPr lang="en-US" sz="2000" dirty="0"/>
                  <a:t>m </a:t>
                </a:r>
                <a:r>
                  <a:rPr lang="el-GR" sz="2000" dirty="0"/>
                  <a:t>είναι η μάζα του συστήματος θα έχουμε:</a:t>
                </a:r>
                <a:endParaRPr lang="en-US" sz="2000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n-US" sz="2000" dirty="0" smtClean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 smtClean="0"/>
                  <a:t> </a:t>
                </a:r>
                <a:r>
                  <a:rPr lang="el-GR" sz="2000" dirty="0"/>
                  <a:t>πιο απλός τύπος κίνησης στερεού σώματος, εκτός της μεταφοράς, είναι εκείνος κατά τον οποίο το σώμα υποχρεώνεται να περιστραφεί περί έναν άξονα, π.χ. τον </a:t>
                </a:r>
                <a:r>
                  <a:rPr lang="en-US" sz="2000" dirty="0"/>
                  <a:t>z</a:t>
                </a:r>
                <a:r>
                  <a:rPr lang="el-GR" sz="2000" dirty="0"/>
                  <a:t>-άξονα</a:t>
                </a:r>
                <a:r>
                  <a:rPr lang="en-US" sz="2000" dirty="0"/>
                  <a:t>: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000" dirty="0"/>
                  <a:t>Η ταχύτητα του </a:t>
                </a:r>
                <a:r>
                  <a:rPr lang="en-US" sz="2000" dirty="0" err="1"/>
                  <a:t>i</a:t>
                </a:r>
                <a:r>
                  <a:rPr lang="el-GR" sz="2000" dirty="0"/>
                  <a:t>-σωματίου είναι:</a:t>
                </a:r>
                <a:endParaRPr lang="en-US" sz="2000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 smtClean="0"/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3"/>
                <a:stretch>
                  <a:fillRect l="-1067" t="-982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Ροπή αδράνειας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88502"/>
            <a:ext cx="2520280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2" y="5628904"/>
            <a:ext cx="9396536" cy="74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79912" y="3861048"/>
                <a:ext cx="16498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Ic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en-US" sz="22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l-GR" sz="2200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861048"/>
                <a:ext cx="1649811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40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11560" y="6362164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όπου ω είναι η γωνιακή ταχύτητα περιστροφής.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66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 smtClean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υλικά από τα οποία συντίθενται τα </a:t>
            </a:r>
            <a:r>
              <a:rPr lang="el-GR" sz="2200" dirty="0" smtClean="0"/>
              <a:t>σώματα διακρίνονται: </a:t>
            </a:r>
            <a:r>
              <a:rPr lang="el-GR" sz="2200" dirty="0"/>
              <a:t>σε </a:t>
            </a:r>
            <a:r>
              <a:rPr lang="el-GR" sz="2200" b="1" dirty="0"/>
              <a:t>στερεά </a:t>
            </a:r>
            <a:r>
              <a:rPr lang="el-GR" sz="2200" dirty="0"/>
              <a:t>(</a:t>
            </a:r>
            <a:r>
              <a:rPr lang="el-GR" sz="2200" i="1" dirty="0" err="1"/>
              <a:t>solids</a:t>
            </a:r>
            <a:r>
              <a:rPr lang="el-GR" sz="2200" dirty="0"/>
              <a:t>) και </a:t>
            </a:r>
            <a:r>
              <a:rPr lang="el-GR" sz="2200" b="1" dirty="0"/>
              <a:t>ρευστά </a:t>
            </a:r>
            <a:r>
              <a:rPr lang="el-GR" sz="2200" dirty="0"/>
              <a:t>(</a:t>
            </a:r>
            <a:r>
              <a:rPr lang="el-GR" sz="2200" i="1" dirty="0" err="1"/>
              <a:t>fluids</a:t>
            </a:r>
            <a:r>
              <a:rPr lang="el-GR" sz="2200" dirty="0"/>
              <a:t>).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Τα </a:t>
            </a:r>
            <a:r>
              <a:rPr lang="el-GR" sz="2200" dirty="0"/>
              <a:t>στερεά χωρίζονται στα </a:t>
            </a:r>
            <a:r>
              <a:rPr lang="el-GR" sz="2200" b="1" dirty="0"/>
              <a:t>απολύτως στερεά </a:t>
            </a:r>
            <a:r>
              <a:rPr lang="el-GR" sz="2200" dirty="0"/>
              <a:t>(</a:t>
            </a:r>
            <a:r>
              <a:rPr lang="el-GR" sz="2200" i="1" dirty="0" err="1"/>
              <a:t>rigid</a:t>
            </a:r>
            <a:r>
              <a:rPr lang="el-GR" sz="2200" i="1" dirty="0"/>
              <a:t> </a:t>
            </a:r>
            <a:r>
              <a:rPr lang="el-GR" sz="2200" i="1" dirty="0" err="1"/>
              <a:t>bodies</a:t>
            </a:r>
            <a:r>
              <a:rPr lang="el-GR" sz="2200" dirty="0"/>
              <a:t>) και τα </a:t>
            </a:r>
            <a:r>
              <a:rPr lang="el-GR" sz="2200" b="1" dirty="0" err="1"/>
              <a:t>παραμορφώσιμα</a:t>
            </a:r>
            <a:r>
              <a:rPr lang="el-GR" sz="2200" dirty="0"/>
              <a:t> (</a:t>
            </a:r>
            <a:r>
              <a:rPr lang="el-GR" sz="2200" i="1" dirty="0" err="1"/>
              <a:t>deformable</a:t>
            </a:r>
            <a:r>
              <a:rPr lang="el-GR" sz="2200" i="1" dirty="0"/>
              <a:t> </a:t>
            </a:r>
            <a:r>
              <a:rPr lang="el-GR" sz="2200" i="1" dirty="0" err="1"/>
              <a:t>bodies</a:t>
            </a:r>
            <a:r>
              <a:rPr lang="el-GR" sz="2200" dirty="0" smtClean="0"/>
              <a:t>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Μηχανική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l-GR" sz="2200" dirty="0"/>
                  <a:t>Η κινητική  ενέργεια της περιστροφής του σώματος είναι</a:t>
                </a:r>
                <a:r>
                  <a:rPr lang="el-GR" sz="2200" dirty="0" smtClean="0"/>
                  <a:t>:</a:t>
                </a:r>
                <a:endParaRPr lang="en-US" sz="2200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2200" dirty="0" smtClean="0"/>
              </a:p>
              <a:p>
                <a:pPr>
                  <a:spcBef>
                    <a:spcPts val="2400"/>
                  </a:spcBef>
                  <a:buFont typeface="Wingdings" panose="05000000000000000000" pitchFamily="2" charset="2"/>
                  <a:buChar char="q"/>
                </a:pPr>
                <a:r>
                  <a:rPr lang="el-GR" sz="2200" dirty="0" smtClean="0"/>
                  <a:t>Η </a:t>
                </a:r>
                <a:r>
                  <a:rPr lang="el-GR" sz="2200" dirty="0"/>
                  <a:t>στροφορμή του </a:t>
                </a:r>
                <a:r>
                  <a:rPr lang="en-US" sz="2200" dirty="0" err="1"/>
                  <a:t>i</a:t>
                </a:r>
                <a:r>
                  <a:rPr lang="el-GR" sz="2200" dirty="0"/>
                  <a:t>-σωματίου ως προς  άξονα περιστροφής είναι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r>
                      <a:rPr lang="el-GR" sz="220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="1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sz="2200" dirty="0"/>
                  <a:t>και η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-συνιστώσα </a:t>
                </a:r>
                <a:r>
                  <a:rPr lang="el-GR" sz="2200" dirty="0"/>
                  <a:t>της είναι</a:t>
                </a:r>
                <a:r>
                  <a:rPr lang="el-GR" sz="2200" dirty="0" smtClean="0"/>
                  <a:t>:</a:t>
                </a:r>
                <a:endParaRPr lang="en-US" sz="220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sz="220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l-GR" sz="2200" dirty="0" smtClean="0"/>
                  <a:t>Η </a:t>
                </a:r>
                <a:r>
                  <a:rPr lang="el-GR" sz="2200" dirty="0"/>
                  <a:t>συνολική </a:t>
                </a:r>
                <a:r>
                  <a:rPr lang="en-US" sz="2200" dirty="0"/>
                  <a:t>z</a:t>
                </a:r>
                <a:r>
                  <a:rPr lang="el-GR" sz="2200" dirty="0"/>
                  <a:t>-συνιστώσα της στροφορμής δίνεται από την έκφραση</a:t>
                </a:r>
                <a:r>
                  <a:rPr lang="el-GR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3"/>
                <a:stretch>
                  <a:fillRect t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Ροπή αδράνειας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26714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25" y="3450368"/>
            <a:ext cx="3828141" cy="6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1998"/>
            <a:ext cx="4337588" cy="150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1752" y="5868012"/>
            <a:ext cx="7908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όπου Μ η συνολική ροπή των εξωτερικών δυνάμεων ως προς τον άξονα περιστροφής.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55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δυναμική </a:t>
            </a:r>
            <a:r>
              <a:rPr lang="el-GR" sz="2200" dirty="0"/>
              <a:t>έχει </a:t>
            </a:r>
            <a:r>
              <a:rPr lang="el-GR" sz="2200" dirty="0" smtClean="0"/>
              <a:t>ως αντικείμενο μελέτης την κίνηση των σωμάτων και </a:t>
            </a:r>
            <a:r>
              <a:rPr lang="el-GR" sz="2200" dirty="0"/>
              <a:t>τη σχέση της με το αίτιο που προκαλεί τη μεταβολή </a:t>
            </a:r>
            <a:r>
              <a:rPr lang="el-GR" sz="2200" dirty="0" smtClean="0"/>
              <a:t>της.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Εξετάζει την </a:t>
            </a:r>
            <a:r>
              <a:rPr lang="el-GR" sz="2200" dirty="0"/>
              <a:t>κίνηση του υλικού σημείου, συστήματος υλικών σημείων και </a:t>
            </a:r>
            <a:r>
              <a:rPr lang="el-GR" sz="2200" dirty="0" smtClean="0"/>
              <a:t>στερεών σωμάτων με βασικές έννοιες όπως: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Ένας κλάδος της δυναμικής με εφαρμογές στην </a:t>
            </a:r>
            <a:r>
              <a:rPr lang="el-GR" sz="2200" dirty="0" err="1" smtClean="0"/>
              <a:t>εμβιομηχανική</a:t>
            </a:r>
            <a:r>
              <a:rPr lang="el-GR" sz="2200" dirty="0" smtClean="0"/>
              <a:t> είναι </a:t>
            </a:r>
            <a:r>
              <a:rPr lang="el-GR" sz="2200" dirty="0"/>
              <a:t>αυτός της </a:t>
            </a:r>
            <a:r>
              <a:rPr lang="el-GR" sz="2200" b="1" dirty="0"/>
              <a:t>κινησιολογίας</a:t>
            </a:r>
            <a:r>
              <a:rPr lang="el-GR" sz="2200" dirty="0"/>
              <a:t> </a:t>
            </a:r>
            <a:r>
              <a:rPr lang="el-GR" sz="2200" dirty="0" smtClean="0"/>
              <a:t>που </a:t>
            </a:r>
            <a:r>
              <a:rPr lang="el-GR" sz="2200" dirty="0"/>
              <a:t>ασχολείται με </a:t>
            </a:r>
            <a:r>
              <a:rPr lang="el-GR" sz="2200" dirty="0" smtClean="0"/>
              <a:t>τη </a:t>
            </a:r>
            <a:r>
              <a:rPr lang="el-GR" sz="2200" dirty="0"/>
              <a:t>μελέτη της κίνησης του ανθρωπίνου σώματος.</a:t>
            </a: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429000"/>
            <a:ext cx="7666620" cy="25173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ταχύτητα </a:t>
            </a:r>
            <a:r>
              <a:rPr lang="el-GR" dirty="0"/>
              <a:t>(</a:t>
            </a:r>
            <a:r>
              <a:rPr lang="en-US" i="1" dirty="0"/>
              <a:t>velocity</a:t>
            </a:r>
            <a:r>
              <a:rPr lang="en-US" dirty="0" smtClean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επιτάχυνση </a:t>
            </a:r>
            <a:r>
              <a:rPr lang="el-GR" dirty="0"/>
              <a:t>(</a:t>
            </a:r>
            <a:r>
              <a:rPr lang="en-US" i="1" dirty="0"/>
              <a:t>acceleration</a:t>
            </a:r>
            <a:r>
              <a:rPr lang="en-US" dirty="0" smtClean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ροπή </a:t>
            </a:r>
            <a:r>
              <a:rPr lang="el-GR" dirty="0"/>
              <a:t>(</a:t>
            </a:r>
            <a:r>
              <a:rPr lang="en-US" i="1" dirty="0"/>
              <a:t>moment</a:t>
            </a:r>
            <a:r>
              <a:rPr lang="en-US" dirty="0" smtClean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έργο </a:t>
            </a:r>
            <a:r>
              <a:rPr lang="el-GR" dirty="0"/>
              <a:t>(</a:t>
            </a:r>
            <a:r>
              <a:rPr lang="en-US" i="1" dirty="0"/>
              <a:t>work</a:t>
            </a:r>
            <a:r>
              <a:rPr lang="en-US" dirty="0" smtClean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ενέργεια </a:t>
            </a:r>
            <a:r>
              <a:rPr lang="el-GR" dirty="0"/>
              <a:t>(</a:t>
            </a:r>
            <a:r>
              <a:rPr lang="en-US" i="1" dirty="0"/>
              <a:t>energy</a:t>
            </a:r>
            <a:r>
              <a:rPr lang="en-US" dirty="0" smtClean="0"/>
              <a:t>)</a:t>
            </a:r>
            <a:endParaRPr lang="el-GR" dirty="0" smtClean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ορμή </a:t>
            </a:r>
            <a:r>
              <a:rPr lang="el-GR" dirty="0"/>
              <a:t>(</a:t>
            </a:r>
            <a:r>
              <a:rPr lang="en-US" i="1" dirty="0"/>
              <a:t>momentum</a:t>
            </a:r>
            <a:r>
              <a:rPr lang="en-US" dirty="0" smtClean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 err="1"/>
              <a:t>στροφορμή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n-US" i="1" dirty="0"/>
              <a:t>moment of momentum</a:t>
            </a:r>
            <a:r>
              <a:rPr lang="en-US" dirty="0" smtClean="0"/>
              <a:t>)</a:t>
            </a:r>
            <a:endParaRPr lang="el-GR" dirty="0"/>
          </a:p>
          <a:p>
            <a:pPr marL="800100" lvl="1" indent="-342900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b="1" dirty="0"/>
              <a:t>ισχύς </a:t>
            </a:r>
            <a:r>
              <a:rPr lang="el-GR" dirty="0"/>
              <a:t>(</a:t>
            </a:r>
            <a:r>
              <a:rPr lang="en-US" i="1" dirty="0"/>
              <a:t>power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88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κίνηση ενός σώματος διακρίνεται σε: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smtClean="0"/>
              <a:t>Μεταφορική </a:t>
            </a:r>
            <a:r>
              <a:rPr lang="el-GR" sz="2000" b="1" dirty="0"/>
              <a:t>ή γραμμική </a:t>
            </a:r>
            <a:r>
              <a:rPr lang="el-GR" sz="2000" dirty="0"/>
              <a:t>(</a:t>
            </a:r>
            <a:r>
              <a:rPr lang="el-GR" sz="2000" i="1" dirty="0" err="1"/>
              <a:t>translational</a:t>
            </a:r>
            <a:r>
              <a:rPr lang="el-GR" sz="2000" i="1" dirty="0"/>
              <a:t> </a:t>
            </a:r>
            <a:r>
              <a:rPr lang="el-GR" sz="2000" i="1" dirty="0" err="1"/>
              <a:t>or</a:t>
            </a:r>
            <a:r>
              <a:rPr lang="el-GR" sz="2000" i="1" dirty="0"/>
              <a:t> </a:t>
            </a:r>
            <a:r>
              <a:rPr lang="el-GR" sz="2000" i="1" dirty="0" err="1"/>
              <a:t>linear</a:t>
            </a:r>
            <a:r>
              <a:rPr lang="el-GR" sz="2000" dirty="0"/>
              <a:t>), </a:t>
            </a:r>
            <a:r>
              <a:rPr lang="el-GR" sz="2000" dirty="0" smtClean="0"/>
              <a:t>όταν όλα </a:t>
            </a:r>
            <a:r>
              <a:rPr lang="el-GR" sz="2000" dirty="0"/>
              <a:t>τα σημεία του σώματος διανύουν την ίδια απόσταση, στον ίδιο χρόνο και στην ίδια </a:t>
            </a:r>
            <a:r>
              <a:rPr lang="el-GR" sz="2000" dirty="0" smtClean="0"/>
              <a:t>διεύθυνση.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Π</a:t>
            </a:r>
            <a:r>
              <a:rPr lang="el-GR" sz="2000" b="1" dirty="0" smtClean="0"/>
              <a:t>εριστροφική </a:t>
            </a:r>
            <a:r>
              <a:rPr lang="el-GR" sz="2000" b="1" dirty="0"/>
              <a:t>ή γωνιακή </a:t>
            </a:r>
            <a:r>
              <a:rPr lang="el-GR" sz="2000" dirty="0"/>
              <a:t>(</a:t>
            </a:r>
            <a:r>
              <a:rPr lang="el-GR" sz="2000" i="1" dirty="0" err="1"/>
              <a:t>rotational</a:t>
            </a:r>
            <a:r>
              <a:rPr lang="el-GR" sz="2000" i="1" dirty="0"/>
              <a:t> </a:t>
            </a:r>
            <a:r>
              <a:rPr lang="el-GR" sz="2000" i="1" dirty="0" err="1"/>
              <a:t>or</a:t>
            </a:r>
            <a:r>
              <a:rPr lang="el-GR" sz="2000" i="1" dirty="0"/>
              <a:t> </a:t>
            </a:r>
            <a:r>
              <a:rPr lang="el-GR" sz="2000" i="1" dirty="0" err="1"/>
              <a:t>angular</a:t>
            </a:r>
            <a:r>
              <a:rPr lang="el-GR" sz="2000" dirty="0" smtClean="0"/>
              <a:t>), όταν όλα </a:t>
            </a:r>
            <a:r>
              <a:rPr lang="el-GR" sz="2000" dirty="0"/>
              <a:t>τα σημεία </a:t>
            </a:r>
            <a:r>
              <a:rPr lang="el-GR" sz="2000" dirty="0" smtClean="0"/>
              <a:t>του</a:t>
            </a:r>
            <a:r>
              <a:rPr lang="en-US" sz="2000" dirty="0" smtClean="0"/>
              <a:t> </a:t>
            </a:r>
            <a:r>
              <a:rPr lang="el-GR" sz="2000" dirty="0" smtClean="0"/>
              <a:t>σώματος κινούνται </a:t>
            </a:r>
            <a:r>
              <a:rPr lang="el-GR" sz="2000" dirty="0"/>
              <a:t>σε κυκλική </a:t>
            </a:r>
            <a:r>
              <a:rPr lang="el-GR" sz="2000" dirty="0" smtClean="0"/>
              <a:t>τροχιά, διαγράφοντας </a:t>
            </a:r>
            <a:r>
              <a:rPr lang="el-GR" sz="2000" dirty="0"/>
              <a:t>ίση γωνία στον ίδιο </a:t>
            </a:r>
            <a:r>
              <a:rPr lang="el-GR" sz="2000" dirty="0" smtClean="0"/>
              <a:t>χρόνο.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smtClean="0"/>
              <a:t>Γενική </a:t>
            </a:r>
            <a:r>
              <a:rPr lang="el-GR" sz="2000" dirty="0"/>
              <a:t>(</a:t>
            </a:r>
            <a:r>
              <a:rPr lang="el-GR" sz="2000" i="1" dirty="0" err="1"/>
              <a:t>general</a:t>
            </a:r>
            <a:r>
              <a:rPr lang="el-GR" sz="2000" dirty="0" smtClean="0"/>
              <a:t>), </a:t>
            </a:r>
            <a:r>
              <a:rPr lang="el-GR" sz="2000" dirty="0"/>
              <a:t>όταν το σώμα υπόκειται συγχρόνως σε μεταφορική και περιστροφική κίνηση</a:t>
            </a:r>
            <a:r>
              <a:rPr lang="el-GR" sz="2000" dirty="0" smtClean="0"/>
              <a:t>. </a:t>
            </a:r>
          </a:p>
          <a:p>
            <a:pPr marL="388620" indent="-34290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Ένα </a:t>
            </a:r>
            <a:r>
              <a:rPr lang="el-GR" sz="2200" dirty="0"/>
              <a:t>ελεύθερο </a:t>
            </a:r>
            <a:r>
              <a:rPr lang="el-GR" sz="2200" dirty="0" smtClean="0"/>
              <a:t>σώμα έχει </a:t>
            </a:r>
            <a:r>
              <a:rPr lang="el-GR" sz="2200" b="1" dirty="0"/>
              <a:t>6-βαθμούς ελευθερίας</a:t>
            </a:r>
            <a:r>
              <a:rPr lang="el-GR" sz="2200" dirty="0"/>
              <a:t> κίνησης (</a:t>
            </a:r>
            <a:r>
              <a:rPr lang="el-GR" sz="2200" i="1" dirty="0" err="1"/>
              <a:t>degrees</a:t>
            </a:r>
            <a:r>
              <a:rPr lang="el-GR" sz="2200" i="1" dirty="0"/>
              <a:t> of </a:t>
            </a:r>
            <a:r>
              <a:rPr lang="el-GR" sz="2200" i="1" dirty="0" err="1"/>
              <a:t>freedom</a:t>
            </a:r>
            <a:r>
              <a:rPr lang="el-GR" sz="2200" dirty="0"/>
              <a:t>): </a:t>
            </a:r>
            <a:endParaRPr lang="el-GR" sz="22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smtClean="0"/>
              <a:t>3 μεταφορικές κινήσεις </a:t>
            </a:r>
            <a:r>
              <a:rPr lang="el-GR" sz="2000" dirty="0" smtClean="0"/>
              <a:t>στους </a:t>
            </a:r>
            <a:r>
              <a:rPr lang="el-GR" sz="2000" dirty="0"/>
              <a:t>άξονες συντεταγμένων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smtClean="0"/>
              <a:t>3 περιστροφικές </a:t>
            </a:r>
            <a:r>
              <a:rPr lang="el-GR" sz="2000" b="1" dirty="0"/>
              <a:t>κινήσεις </a:t>
            </a:r>
            <a:r>
              <a:rPr lang="el-GR" sz="2000" dirty="0"/>
              <a:t>περί τους τρεις αυτούς άξονες.</a:t>
            </a:r>
            <a:endParaRPr lang="el-GR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484784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400" dirty="0" smtClean="0"/>
                  <a:t>Για την ευθύγραμμη κίνηση: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/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dx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dt</m:t>
                          </m:r>
                        </m:den>
                      </m:f>
                      <m:r>
                        <m:rPr>
                          <m:nor/>
                        </m:rPr>
                        <a:rPr lang="el-G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→ </m:t>
                      </m:r>
                      <m:r>
                        <m:rPr>
                          <m:nor/>
                        </m:rPr>
                        <a:rPr lang="el-G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1800" i="1"/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dv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8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r>
                  <a:rPr lang="el-GR" sz="2400" dirty="0"/>
                  <a:t>και</a:t>
                </a:r>
                <a14:m>
                  <m:oMath xmlns:m="http://schemas.openxmlformats.org/officeDocument/2006/math">
                    <m:r>
                      <a:rPr lang="el-GR" sz="1800" b="0" i="0" smtClean="0">
                        <a:latin typeface="Cambria Math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</m:t>
                    </m:r>
                    <m:r>
                      <m:rPr>
                        <m:nor/>
                      </m:rPr>
                      <a:rPr lang="de-DE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de-DE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de-DE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de-DE" sz="1800" i="1"/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de-DE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subSup"/>
                        <m:ctrlPr>
                          <a:rPr lang="en-US" sz="1800" i="1"/>
                        </m:ctrlPr>
                      </m:naryPr>
                      <m:sub>
                        <m:sSub>
                          <m:sSubPr>
                            <m:ctrlPr>
                              <a:rPr lang="en-US" sz="1800" i="1"/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de-DE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m:rPr>
                            <m:nor/>
                          </m:rPr>
                          <a:rPr lang="de-DE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  <m:e>
                        <m:r>
                          <m:rPr>
                            <m:nor/>
                          </m:rPr>
                          <a:rPr lang="de-DE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vdt</m:t>
                        </m:r>
                      </m:e>
                    </m:nary>
                  </m:oMath>
                </a14:m>
                <a:endParaRPr lang="el-G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m:rPr>
                        <m:nor/>
                      </m:rPr>
                      <a:rPr lang="el-GR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nary>
                      <m:naryPr>
                        <m:limLoc m:val="subSup"/>
                        <m:ctrlPr>
                          <a:rPr lang="en-US" sz="1800" i="1"/>
                        </m:ctrlPr>
                      </m:naryPr>
                      <m:sub>
                        <m:sSub>
                          <m:sSubPr>
                            <m:ctrlPr>
                              <a:rPr lang="en-US" sz="1800" i="1"/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dt</m:t>
                        </m:r>
                      </m:e>
                    </m:nary>
                  </m:oMath>
                </a14:m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m:rPr>
                        <m:nor/>
                      </m:rPr>
                      <a:rPr lang="el-GR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nary>
                      <m:naryPr>
                        <m:limLoc m:val="subSup"/>
                        <m:ctrlPr>
                          <a:rPr lang="en-US" sz="1800" i="1"/>
                        </m:ctrlPr>
                      </m:naryPr>
                      <m:sub>
                        <m:sSub>
                          <m:sSubPr>
                            <m:ctrlPr>
                              <a:rPr lang="en-US" sz="1800" i="1"/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18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  <m:e>
                        <m:r>
                          <m:rPr>
                            <m:nor/>
                          </m:rPr>
                          <a:rPr lang="el-GR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dt</m:t>
                        </m:r>
                      </m:e>
                    </m:nary>
                  </m:oMath>
                </a14:m>
                <a:r>
                  <a:rPr lang="el-GR" sz="2000" dirty="0"/>
                  <a:t>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400" dirty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 smtClean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 smtClean="0"/>
              </a:p>
              <a:p>
                <a:pPr algn="just">
                  <a:spcBef>
                    <a:spcPts val="300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 smtClean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484784"/>
                <a:ext cx="8568952" cy="4968552"/>
              </a:xfrm>
              <a:blipFill rotWithShape="1">
                <a:blip r:embed="rId2"/>
                <a:stretch>
                  <a:fillRect l="-1067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332656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Ευθύγραμμη </a:t>
            </a:r>
            <a:r>
              <a:rPr lang="el-GR" sz="3600" b="1" dirty="0">
                <a:solidFill>
                  <a:srgbClr val="002060"/>
                </a:solidFill>
              </a:rPr>
              <a:t>και επίπεδη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15882" y="4389460"/>
                <a:ext cx="8205452" cy="248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SzPct val="60000"/>
                  <a:buFont typeface="Wingdings" pitchFamily="2" charset="2"/>
                  <a:buChar char="q"/>
                </a:pPr>
                <a:r>
                  <a:rPr lang="el-GR" sz="2400" dirty="0" smtClean="0"/>
                  <a:t> Αν </a:t>
                </a:r>
                <a:r>
                  <a:rPr lang="el-GR" sz="2400" dirty="0"/>
                  <a:t>α=σταθερο και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sz="2400" dirty="0"/>
                  <a:t> </a:t>
                </a:r>
                <a:r>
                  <a:rPr lang="el-GR" sz="2400" dirty="0"/>
                  <a:t>προκύπτει</a:t>
                </a:r>
              </a:p>
              <a:p>
                <a:pPr algn="just"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el-G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de-DE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</a:pPr>
                <a:r>
                  <a:rPr lang="el-GR" sz="2400" dirty="0"/>
                  <a:t>και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/>
                        <a:cs typeface="Times New Roman" panose="02020603050405020304" pitchFamily="18" charset="0"/>
                      </a:rPr>
                      <m:t>                                    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de-DE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dt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de-DE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</a:pPr>
                <a:r>
                  <a:rPr lang="el-GR" sz="2400" dirty="0"/>
                  <a:t>αντίστοιχα.</a:t>
                </a:r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82" y="4389460"/>
                <a:ext cx="8205452" cy="2487861"/>
              </a:xfrm>
              <a:prstGeom prst="rect">
                <a:avLst/>
              </a:prstGeom>
              <a:blipFill rotWithShape="1">
                <a:blip r:embed="rId3"/>
                <a:stretch>
                  <a:fillRect l="-1114" t="-2206" b="-4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400" dirty="0"/>
                  <a:t>Για κίνηση στο επίπεδο έχουμε</a:t>
                </a:r>
                <a:r>
                  <a:rPr lang="el-GR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l-GR" sz="2400" dirty="0" smtClean="0"/>
                  <a:t>-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διεύθυνση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l-GR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l-G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l-GR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l-GR" sz="2000" i="1"/>
                        <m:t> </m:t>
                      </m:r>
                    </m:oMath>
                  </m:oMathPara>
                </a14:m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l-GR" sz="2000" dirty="0" smtClean="0">
                    <a:cs typeface="Times New Roman" panose="020206030504050203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 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  <m:sub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l-GR" sz="2400" dirty="0"/>
                  <a:t>διεύθυνση: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l-G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de-DE" sz="2000" i="1"/>
                        <m:t> </m:t>
                      </m:r>
                    </m:oMath>
                  </m:oMathPara>
                </a14:m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000" i="1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/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sz="20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l-GR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DE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de-DE" sz="2000" i="1"/>
                        <m:t> 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/>
              </a:p>
              <a:p>
                <a:r>
                  <a:rPr lang="el-GR" sz="2400" dirty="0" smtClean="0"/>
                  <a:t>Την </a:t>
                </a:r>
                <a:r>
                  <a:rPr lang="el-GR" sz="2400" dirty="0"/>
                  <a:t>ανάλυση που προηγήθηκε μπορούμε να την εφαρμόσουμε σε αθλήματα και καθημερινές δραστηριότητες του ανθρώπου.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 smtClean="0"/>
              </a:p>
              <a:p>
                <a:pPr marL="0" indent="0" algn="just">
                  <a:spcBef>
                    <a:spcPts val="300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00808"/>
                <a:ext cx="8568952" cy="4968552"/>
              </a:xfrm>
              <a:blipFill rotWithShape="1">
                <a:blip r:embed="rId2"/>
                <a:stretch>
                  <a:fillRect l="-1067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658" y="332656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Ευθύγραμμη </a:t>
            </a:r>
            <a:r>
              <a:rPr lang="el-GR" sz="3600" b="1" dirty="0">
                <a:solidFill>
                  <a:srgbClr val="002060"/>
                </a:solidFill>
              </a:rPr>
              <a:t>και επίπεδη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11009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200" dirty="0">
                <a:latin typeface="Calibri" panose="020F0502020204030204" pitchFamily="34" charset="0"/>
              </a:rPr>
              <a:t>H</a:t>
            </a:r>
            <a:r>
              <a:rPr lang="el-GR" sz="2200" dirty="0">
                <a:latin typeface="Calibri" panose="020F0502020204030204" pitchFamily="34" charset="0"/>
              </a:rPr>
              <a:t> μελέτη του αθλήματος αυτού θα βασιστεί στη μελέτη της κίνησης του κέντρου βάρους του αθλητή, θεωρώντας ότι η αντίσταση του αέρα δεν επηρεάζει τα χαρακτηριστικά της </a:t>
            </a:r>
            <a:r>
              <a:rPr lang="el-GR" sz="2200" dirty="0" smtClean="0">
                <a:latin typeface="Calibri" panose="020F0502020204030204" pitchFamily="34" charset="0"/>
              </a:rPr>
              <a:t>κίνησης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  <a:r>
              <a:rPr lang="el-GR" sz="2200" dirty="0" smtClean="0">
                <a:latin typeface="Calibri" panose="020F0502020204030204" pitchFamily="34" charset="0"/>
              </a:rPr>
              <a:t> 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 smtClean="0"/>
          </a:p>
        </p:txBody>
      </p:sp>
      <p:pic>
        <p:nvPicPr>
          <p:cNvPr id="9" name="Εικόνα 1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240" y="2636912"/>
            <a:ext cx="3431960" cy="19667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Άλμα </a:t>
            </a:r>
            <a:r>
              <a:rPr lang="el-GR" sz="3600" b="1" dirty="0">
                <a:solidFill>
                  <a:srgbClr val="002060"/>
                </a:solidFill>
              </a:rPr>
              <a:t>εις </a:t>
            </a:r>
            <a:r>
              <a:rPr lang="el-GR" sz="3600" b="1" dirty="0" smtClean="0">
                <a:solidFill>
                  <a:srgbClr val="002060"/>
                </a:solidFill>
              </a:rPr>
              <a:t>μήκος 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long jump)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498" y="4603660"/>
            <a:ext cx="6850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</a:rPr>
              <a:t>Έστω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latin typeface="Calibri" panose="020F0502020204030204" pitchFamily="34" charset="0"/>
              </a:rPr>
              <a:t>η ταχύτητα εκτίναξης (</a:t>
            </a:r>
            <a:r>
              <a:rPr lang="en-US" sz="2200" dirty="0">
                <a:latin typeface="Calibri" panose="020F0502020204030204" pitchFamily="34" charset="0"/>
              </a:rPr>
              <a:t>fling</a:t>
            </a:r>
            <a:r>
              <a:rPr lang="el-GR" sz="2200" dirty="0">
                <a:latin typeface="Calibri" panose="020F0502020204030204" pitchFamily="34" charset="0"/>
              </a:rPr>
              <a:t>) του </a:t>
            </a:r>
            <a:r>
              <a:rPr lang="el-GR" sz="2200" dirty="0" smtClean="0">
                <a:latin typeface="Calibri" panose="020F0502020204030204" pitchFamily="34" charset="0"/>
              </a:rPr>
              <a:t>άλτη</a:t>
            </a:r>
            <a:r>
              <a:rPr lang="en-US" sz="2200" dirty="0">
                <a:latin typeface="Calibri" panose="020F0502020204030204" pitchFamily="34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095739" y="4827898"/>
                <a:ext cx="940193" cy="81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m:t>x</m:t>
                      </m:r>
                      <m:r>
                        <m:rPr>
                          <m:nor/>
                        </m:rPr>
                        <a:rPr lang="el-GR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m:t>v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l-GR">
                                  <a:solidFill>
                                    <a:srgbClr val="000000"/>
                                  </a:solidFill>
                                  <a:effectLst/>
                                  <a:latin typeface="Times New Roman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l-GR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m:t>t</m:t>
                      </m:r>
                    </m:oMath>
                  </m:oMathPara>
                </a14:m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39" y="4827898"/>
                <a:ext cx="940193" cy="8180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6690" y="5451891"/>
            <a:ext cx="6850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latin typeface="Calibri" panose="020F0502020204030204" pitchFamily="34" charset="0"/>
              </a:rPr>
              <a:t>και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96810" y="5792924"/>
                <a:ext cx="1538050" cy="533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l-G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l-GR" i="1"/>
                      <m:t>−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</m:e>
                      <m:sup>
                        <m:r>
                          <a:rPr lang="el-GR"/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810" y="5792924"/>
                <a:ext cx="1538050" cy="533479"/>
              </a:xfrm>
              <a:prstGeom prst="rect">
                <a:avLst/>
              </a:prstGeom>
              <a:blipFill rotWithShape="1">
                <a:blip r:embed="rId4"/>
                <a:stretch>
                  <a:fillRect r="-357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1498" y="6237312"/>
            <a:ext cx="6850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</a:rPr>
              <a:t>α</a:t>
            </a:r>
            <a:r>
              <a:rPr lang="el-GR" sz="2200" dirty="0" smtClean="0">
                <a:latin typeface="Calibri" panose="020F0502020204030204" pitchFamily="34" charset="0"/>
              </a:rPr>
              <a:t>ντίστοιχα.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11009"/>
            <a:ext cx="8568952" cy="4968552"/>
          </a:xfrm>
        </p:spPr>
        <p:txBody>
          <a:bodyPr>
            <a:noAutofit/>
          </a:bodyPr>
          <a:lstStyle/>
          <a:p>
            <a:r>
              <a:rPr lang="el-GR" sz="2400" dirty="0"/>
              <a:t>Για τα σημεία Β και Α έχουμε:</a:t>
            </a:r>
            <a:endParaRPr lang="en-US" sz="24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 smtClean="0"/>
          </a:p>
        </p:txBody>
      </p:sp>
      <p:pic>
        <p:nvPicPr>
          <p:cNvPr id="9" name="Εικόνα 1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96" y="2276872"/>
            <a:ext cx="3431960" cy="196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66679" y="5718447"/>
            <a:ext cx="6850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</a:rPr>
              <a:t>και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33" y="5172913"/>
            <a:ext cx="8946770" cy="4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09" y="4543873"/>
            <a:ext cx="8709569" cy="71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396" y="6004817"/>
            <a:ext cx="9330080" cy="8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Άλμα </a:t>
            </a:r>
            <a:r>
              <a:rPr lang="el-GR" sz="3600" b="1" dirty="0">
                <a:solidFill>
                  <a:srgbClr val="002060"/>
                </a:solidFill>
              </a:rPr>
              <a:t>εις </a:t>
            </a:r>
            <a:r>
              <a:rPr lang="el-GR" sz="3600" b="1" dirty="0" smtClean="0">
                <a:solidFill>
                  <a:srgbClr val="002060"/>
                </a:solidFill>
              </a:rPr>
              <a:t>μήκος 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long jump)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11009"/>
            <a:ext cx="856895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Αν ο άλτης βρίσκεται στον αέρα </a:t>
            </a:r>
            <a:r>
              <a:rPr lang="el-GR" sz="2200" dirty="0">
                <a:latin typeface="Calibri" panose="020F0502020204030204" pitchFamily="34" charset="0"/>
              </a:rPr>
              <a:t>(</a:t>
            </a:r>
            <a:r>
              <a:rPr lang="en-US" sz="2200" dirty="0">
                <a:latin typeface="Calibri" panose="020F0502020204030204" pitchFamily="34" charset="0"/>
              </a:rPr>
              <a:t>airborne</a:t>
            </a:r>
            <a:r>
              <a:rPr lang="el-GR" sz="2200" dirty="0">
                <a:latin typeface="Calibri" panose="020F0502020204030204" pitchFamily="34" charset="0"/>
              </a:rPr>
              <a:t>) </a:t>
            </a:r>
            <a:r>
              <a:rPr lang="el-GR" sz="2200" dirty="0"/>
              <a:t>για 1 δευτερόλεπτο και έχει στόχο ένα άλμα στα 8.4 </a:t>
            </a:r>
            <a:r>
              <a:rPr lang="en-US" sz="2200" dirty="0"/>
              <a:t>m</a:t>
            </a:r>
            <a:r>
              <a:rPr lang="el-GR" sz="2200" dirty="0"/>
              <a:t>, τότε πρέπει:</a:t>
            </a:r>
            <a:endParaRPr lang="en-US" sz="2200" dirty="0"/>
          </a:p>
          <a:p>
            <a:endParaRPr lang="en-US" sz="24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7" y="2393378"/>
            <a:ext cx="8576278" cy="365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3789040"/>
            <a:ext cx="720080" cy="54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6184" y="3775337"/>
            <a:ext cx="6850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latin typeface="Calibri" panose="020F0502020204030204" pitchFamily="34" charset="0"/>
              </a:rPr>
              <a:t>και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436413" y="5661755"/>
            <a:ext cx="8153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Το μεγαλύτερο ύψος από το έδαφος που θα βρεθεί το κέντρο βάρους του αθλητή είναι:</a:t>
            </a:r>
            <a:endParaRPr lang="en-US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1" y="6069522"/>
            <a:ext cx="8614522" cy="101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Άλμα </a:t>
            </a:r>
            <a:r>
              <a:rPr lang="el-GR" sz="3600" b="1" dirty="0">
                <a:solidFill>
                  <a:srgbClr val="002060"/>
                </a:solidFill>
              </a:rPr>
              <a:t>εις </a:t>
            </a:r>
            <a:r>
              <a:rPr lang="el-GR" sz="3600" b="1" dirty="0" smtClean="0">
                <a:solidFill>
                  <a:srgbClr val="002060"/>
                </a:solidFill>
              </a:rPr>
              <a:t>μήκος 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long jump)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789040"/>
            <a:ext cx="720080" cy="54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Σφαιροβολία 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shot putting)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79956"/>
            <a:ext cx="4394690" cy="2715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95016" y="1772816"/>
            <a:ext cx="812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Έστω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/>
              <a:t>η αρχική ταχύτητα της σφαίρας. </a:t>
            </a:r>
            <a:r>
              <a:rPr lang="el-GR" sz="2400" dirty="0" smtClean="0"/>
              <a:t>Στο σημείο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/>
              <a:t> </a:t>
            </a:r>
            <a:r>
              <a:rPr lang="el-GR" sz="2400" dirty="0" smtClean="0"/>
              <a:t>έχουμε: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430" y="2278312"/>
            <a:ext cx="10148852" cy="68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5016" y="2622599"/>
            <a:ext cx="6850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</a:rPr>
              <a:t>και</a:t>
            </a:r>
            <a:endParaRPr lang="el-GR" sz="2400" dirty="0">
              <a:latin typeface="Calibri" panose="020F0502020204030204" pitchFamily="34" charset="0"/>
            </a:endParaRPr>
          </a:p>
          <a:p>
            <a:endParaRPr lang="el-GR" sz="2400" dirty="0" smtClean="0">
              <a:latin typeface="Calibri" panose="020F0502020204030204" pitchFamily="34" charset="0"/>
            </a:endParaRPr>
          </a:p>
          <a:p>
            <a:r>
              <a:rPr lang="el-GR" sz="2400" dirty="0"/>
              <a:t>αντίστοιχα.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353" y="2946400"/>
            <a:ext cx="9547054" cy="84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4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789040"/>
            <a:ext cx="720080" cy="54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Σφαιροβολία 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shot putting)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79956"/>
            <a:ext cx="4394690" cy="2715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95016" y="1772816"/>
            <a:ext cx="812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Στο σημείο Β </a:t>
            </a:r>
            <a:r>
              <a:rPr lang="el-GR" sz="2400" dirty="0" smtClean="0"/>
              <a:t>έχουμε: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0658" y="2746961"/>
            <a:ext cx="6850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</a:rPr>
              <a:t>και</a:t>
            </a:r>
            <a:endParaRPr lang="el-GR" sz="2400" dirty="0">
              <a:latin typeface="Calibri" panose="020F0502020204030204" pitchFamily="34" charset="0"/>
            </a:endParaRPr>
          </a:p>
          <a:p>
            <a:endParaRPr lang="el-GR" sz="2400" dirty="0" smtClean="0">
              <a:latin typeface="Calibri" panose="020F0502020204030204" pitchFamily="34" charset="0"/>
            </a:endParaRPr>
          </a:p>
          <a:p>
            <a:r>
              <a:rPr lang="el-GR" sz="2400" dirty="0"/>
              <a:t>αντίστοιχα.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89" y="3134656"/>
            <a:ext cx="8733131" cy="4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90" y="2234481"/>
            <a:ext cx="9235286" cy="58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456231" y="2351796"/>
            <a:ext cx="2584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(</a:t>
            </a:r>
            <a:r>
              <a:rPr lang="en-US" sz="2000" dirty="0" err="1" smtClean="0">
                <a:latin typeface="Calibri" panose="020F0502020204030204" pitchFamily="34" charset="0"/>
              </a:rPr>
              <a:t>i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431823" y="3147070"/>
            <a:ext cx="2584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(</a:t>
            </a:r>
            <a:r>
              <a:rPr lang="en-US" sz="2000" dirty="0" smtClean="0">
                <a:latin typeface="Calibri" panose="020F0502020204030204" pitchFamily="34" charset="0"/>
              </a:rPr>
              <a:t>ii)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11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μηχανική του στερεού σώματος περιλαμβάνει: </a:t>
            </a:r>
            <a:endParaRPr lang="el-GR" sz="22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τη </a:t>
            </a:r>
            <a:r>
              <a:rPr lang="el-GR" sz="2000" b="1" dirty="0"/>
              <a:t>στατική </a:t>
            </a:r>
            <a:r>
              <a:rPr lang="el-GR" sz="2000" dirty="0"/>
              <a:t>(</a:t>
            </a:r>
            <a:r>
              <a:rPr lang="el-GR" sz="2000" i="1" dirty="0" err="1"/>
              <a:t>statics</a:t>
            </a:r>
            <a:r>
              <a:rPr lang="el-GR" sz="2000" dirty="0" smtClean="0"/>
              <a:t>), που αναλύει και περιγράφει τις </a:t>
            </a:r>
            <a:r>
              <a:rPr lang="el-GR" sz="2000" dirty="0"/>
              <a:t>δυνάμεων που τείνουν να προκαλέσουν </a:t>
            </a:r>
            <a:r>
              <a:rPr lang="el-GR" sz="2000" dirty="0" smtClean="0"/>
              <a:t>κίνηση και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τη </a:t>
            </a:r>
            <a:r>
              <a:rPr lang="el-GR" sz="2000" b="1" dirty="0"/>
              <a:t>δυναμική </a:t>
            </a:r>
            <a:r>
              <a:rPr lang="el-GR" sz="2000" dirty="0"/>
              <a:t>(</a:t>
            </a:r>
            <a:r>
              <a:rPr lang="el-GR" sz="2000" i="1" dirty="0" err="1"/>
              <a:t>dynamics</a:t>
            </a:r>
            <a:r>
              <a:rPr lang="el-GR" sz="2000" dirty="0"/>
              <a:t>) με δύο </a:t>
            </a:r>
            <a:r>
              <a:rPr lang="el-GR" sz="2000" dirty="0" smtClean="0"/>
              <a:t>υποκατηγορίες: 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800" dirty="0" smtClean="0"/>
              <a:t>την </a:t>
            </a:r>
            <a:r>
              <a:rPr lang="el-GR" sz="1800" b="1" dirty="0" smtClean="0"/>
              <a:t>κινηματική (</a:t>
            </a:r>
            <a:r>
              <a:rPr lang="en-US" sz="1800" i="1" dirty="0" smtClean="0"/>
              <a:t>kinematics</a:t>
            </a:r>
            <a:r>
              <a:rPr lang="en-US" sz="1800" b="1" dirty="0" smtClean="0"/>
              <a:t>)</a:t>
            </a:r>
            <a:r>
              <a:rPr lang="el-GR" sz="1800" dirty="0" smtClean="0"/>
              <a:t>, που περιγράφει τη γεωμετρία </a:t>
            </a:r>
            <a:r>
              <a:rPr lang="el-GR" sz="1800" dirty="0"/>
              <a:t>της κίνησης </a:t>
            </a:r>
            <a:r>
              <a:rPr lang="el-GR" sz="1800" dirty="0" smtClean="0"/>
              <a:t>στο χρόνο κα</a:t>
            </a:r>
            <a:r>
              <a:rPr lang="el-GR" sz="1800" i="1" dirty="0" smtClean="0"/>
              <a:t>ι</a:t>
            </a:r>
          </a:p>
          <a:p>
            <a:pPr lvl="2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800" i="1" dirty="0" smtClean="0"/>
              <a:t>την </a:t>
            </a:r>
            <a:r>
              <a:rPr lang="el-GR" sz="1800" b="1" i="1" dirty="0" smtClean="0"/>
              <a:t>κινητική</a:t>
            </a:r>
            <a:r>
              <a:rPr lang="en-US" sz="1800" i="1" dirty="0" smtClean="0"/>
              <a:t>(kinetics)</a:t>
            </a:r>
            <a:r>
              <a:rPr lang="el-GR" sz="1800" i="1" dirty="0" smtClean="0"/>
              <a:t> που ενσωματώνει </a:t>
            </a:r>
            <a:r>
              <a:rPr lang="el-GR" sz="1800" i="1" dirty="0"/>
              <a:t>στις αναλύσεις </a:t>
            </a:r>
            <a:r>
              <a:rPr lang="el-GR" sz="1800" i="1" dirty="0" smtClean="0"/>
              <a:t>της κινηματικής </a:t>
            </a:r>
            <a:r>
              <a:rPr lang="el-GR" sz="1800" dirty="0" smtClean="0"/>
              <a:t>τα αποτελέσματα </a:t>
            </a:r>
            <a:r>
              <a:rPr lang="el-GR" sz="1800" dirty="0"/>
              <a:t>των δυνάμεων και των ροπών που προκαλούν την κίνηση</a:t>
            </a:r>
            <a:r>
              <a:rPr lang="el-GR" sz="1800" dirty="0" smtClean="0"/>
              <a:t>.</a:t>
            </a:r>
          </a:p>
          <a:p>
            <a:pPr marL="434340" indent="-34290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Στην </a:t>
            </a:r>
            <a:r>
              <a:rPr lang="el-GR" sz="2200" dirty="0" smtClean="0"/>
              <a:t>πραγματικότητα </a:t>
            </a:r>
            <a:r>
              <a:rPr lang="el-GR" sz="2200" b="1" dirty="0"/>
              <a:t>όλα τα σώματα παραμορφώνονται</a:t>
            </a:r>
            <a:r>
              <a:rPr lang="el-GR" sz="2200" dirty="0"/>
              <a:t> </a:t>
            </a:r>
            <a:r>
              <a:rPr lang="el-GR" sz="2200" dirty="0" smtClean="0"/>
              <a:t>υπό </a:t>
            </a:r>
            <a:r>
              <a:rPr lang="el-GR" sz="2200" dirty="0"/>
              <a:t>την επίδραση εξωτερικών </a:t>
            </a:r>
            <a:r>
              <a:rPr lang="el-GR" sz="2200" dirty="0" smtClean="0"/>
              <a:t>δυνάμεων.</a:t>
            </a:r>
          </a:p>
          <a:p>
            <a:pPr marL="434340" indent="-34290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Σε πολλές περιπτώσεις </a:t>
            </a:r>
            <a:r>
              <a:rPr lang="el-GR" sz="2200" dirty="0"/>
              <a:t>η παραμόρφωση </a:t>
            </a:r>
            <a:r>
              <a:rPr lang="el-GR" sz="2200" dirty="0" smtClean="0"/>
              <a:t>είναι αμελητέα </a:t>
            </a:r>
            <a:r>
              <a:rPr lang="el-GR" sz="2200" dirty="0"/>
              <a:t>και τα σώματα </a:t>
            </a:r>
            <a:r>
              <a:rPr lang="el-GR" sz="2200" dirty="0" smtClean="0"/>
              <a:t>θεωρούνται ως </a:t>
            </a:r>
            <a:r>
              <a:rPr lang="el-GR" sz="2200" dirty="0"/>
              <a:t>απολύτως στερεά, γεγονός που απλουστεύει τη μελέτη της συμπεριφοράς </a:t>
            </a:r>
            <a:r>
              <a:rPr lang="el-GR" sz="2200" dirty="0" smtClean="0"/>
              <a:t>τους.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Μηχανική στερεού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789040"/>
            <a:ext cx="720080" cy="54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Σφαιροβολία 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shot putting)</a:t>
            </a:r>
            <a:r>
              <a:rPr lang="el-GR" sz="36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95016" y="1772816"/>
                <a:ext cx="8126317" cy="1209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dirty="0">
                    <a:latin typeface="+mj-lt"/>
                  </a:rPr>
                  <a:t>Αν εισάγουμε την (</a:t>
                </a:r>
                <a:r>
                  <a:rPr lang="en-US" sz="2400" dirty="0" err="1">
                    <a:latin typeface="+mj-lt"/>
                  </a:rPr>
                  <a:t>i</a:t>
                </a:r>
                <a:r>
                  <a:rPr lang="el-GR" sz="2400" dirty="0">
                    <a:latin typeface="+mj-lt"/>
                  </a:rPr>
                  <a:t>) στην (</a:t>
                </a:r>
                <a:r>
                  <a:rPr lang="en-US" sz="2400" dirty="0">
                    <a:latin typeface="+mj-lt"/>
                  </a:rPr>
                  <a:t>ii</a:t>
                </a:r>
                <a:r>
                  <a:rPr lang="el-GR" sz="2400" dirty="0">
                    <a:latin typeface="+mj-lt"/>
                  </a:rPr>
                  <a:t>) θα πάρουμε μια έκφραση για τη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+mj-lt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400" dirty="0">
                    <a:latin typeface="+mj-lt"/>
                  </a:rPr>
                  <a:t> ως συνάρτηση των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+mj-lt"/>
                      </a:rPr>
                      <m:t>l</m:t>
                    </m:r>
                    <m:r>
                      <a:rPr lang="el-GR" sz="2400">
                        <a:latin typeface="+mj-lt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+mj-lt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+mj-lt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+mj-lt"/>
                          </a:rPr>
                          <m:t>A</m:t>
                        </m:r>
                      </m:sub>
                    </m:sSub>
                  </m:oMath>
                </a14:m>
                <a:r>
                  <a:rPr lang="el-GR" sz="2400" dirty="0">
                    <a:latin typeface="+mj-lt"/>
                  </a:rPr>
                  <a:t> και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sz="2400" dirty="0">
                    <a:latin typeface="+mj-lt"/>
                  </a:rPr>
                  <a:t>, δηλαδή:</a:t>
                </a:r>
                <a:endParaRPr lang="en-US" sz="2400" dirty="0">
                  <a:latin typeface="+mj-lt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16" y="1772816"/>
                <a:ext cx="8126317" cy="1209434"/>
              </a:xfrm>
              <a:prstGeom prst="rect">
                <a:avLst/>
              </a:prstGeom>
              <a:blipFill rotWithShape="1">
                <a:blip r:embed="rId2"/>
                <a:stretch>
                  <a:fillRect l="-1125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98572"/>
            <a:ext cx="10828829" cy="36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0658" y="3212976"/>
            <a:ext cx="6850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</a:rPr>
              <a:t>ή</a:t>
            </a:r>
            <a:endParaRPr lang="el-GR" sz="2400" dirty="0">
              <a:latin typeface="Calibri" panose="020F0502020204030204" pitchFamily="34" charset="0"/>
            </a:endParaRPr>
          </a:p>
          <a:p>
            <a:endParaRPr lang="el-GR" sz="2400" dirty="0" smtClean="0">
              <a:latin typeface="Calibri" panose="020F0502020204030204" pitchFamily="34" charset="0"/>
            </a:endParaRPr>
          </a:p>
          <a:p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56" y="3767875"/>
            <a:ext cx="9870901" cy="86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619672" y="4063897"/>
            <a:ext cx="2584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(</a:t>
            </a:r>
            <a:r>
              <a:rPr lang="en-US" sz="2000" dirty="0" smtClean="0">
                <a:latin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</a:rPr>
              <a:t>i</a:t>
            </a:r>
            <a:r>
              <a:rPr lang="en-US" sz="2000" dirty="0" smtClean="0">
                <a:latin typeface="Calibri" panose="020F0502020204030204" pitchFamily="34" charset="0"/>
              </a:rPr>
              <a:t>i)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74192" y="5085184"/>
            <a:ext cx="8126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j-lt"/>
              </a:rPr>
              <a:t>Η</a:t>
            </a:r>
            <a:r>
              <a:rPr lang="en-US" sz="2400" dirty="0" smtClean="0">
                <a:latin typeface="+mj-lt"/>
              </a:rPr>
              <a:t> (iii)</a:t>
            </a:r>
            <a:r>
              <a:rPr lang="el-GR" sz="2400" dirty="0" smtClean="0">
                <a:latin typeface="+mj-lt"/>
              </a:rPr>
              <a:t> μπορεί να αποτελέσει μια βάση μελέτης της τεχνικής της σφαιροβολίας.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8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12961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Περιστροφική ονομάζεται η κίνηση ενός σώματος γύρω από έναν </a:t>
            </a:r>
            <a:r>
              <a:rPr lang="el-GR" sz="2200" b="1" dirty="0" smtClean="0"/>
              <a:t>άξονα</a:t>
            </a:r>
            <a:r>
              <a:rPr lang="el-GR" sz="2200" dirty="0" smtClean="0"/>
              <a:t>. Κάθε σημείο του σώματος κινείται </a:t>
            </a:r>
            <a:r>
              <a:rPr lang="el-GR" sz="2200" b="1" dirty="0" smtClean="0"/>
              <a:t>κυκλικά</a:t>
            </a:r>
            <a:r>
              <a:rPr lang="el-GR" sz="2200" dirty="0" smtClean="0"/>
              <a:t> γύρω από τον άξονα.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04" y="2996952"/>
            <a:ext cx="2038064" cy="3376244"/>
          </a:xfrm>
          <a:prstGeom prst="rect">
            <a:avLst/>
          </a:prstGeom>
        </p:spPr>
      </p:pic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251520" y="3001528"/>
            <a:ext cx="6120680" cy="33716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Όλα τα σημεία του σώματος που βρίσκονται πάνω στην ευθεία  που ενώνει ένα σημείο Ρ με τον άξονα περιστροφής Ο διαγράφουν ίση γωνία θ στον ίδιο χρόνο περιστροφής.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μήκος της τροχιάς κάθε σημείου είναι διαφορετικό και εξαρτάται από την απόστασή του από τον άξονα περιστροφής.</a:t>
            </a:r>
            <a:endParaRPr lang="en-US" sz="2200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68952" cy="17281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 smtClean="0"/>
              <a:t>Πολικές Συντεταγμένες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Οι περιστροφικές κινήσεις μελετώνται συνήθως στο σύστημα πολικών συντεταγμένων.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251520" y="3191006"/>
            <a:ext cx="8280920" cy="331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θέση ενός σημείου Ρ</a:t>
            </a:r>
            <a:r>
              <a:rPr lang="el-GR" sz="2200" dirty="0" smtClean="0"/>
              <a:t> </a:t>
            </a:r>
            <a:r>
              <a:rPr lang="el-GR" sz="2200" dirty="0"/>
              <a:t>στο επίπεδο μπορεί να οριστεί από την πολική απόσταση </a:t>
            </a:r>
            <a:r>
              <a:rPr lang="en-US" sz="2200" dirty="0"/>
              <a:t>r</a:t>
            </a:r>
            <a:r>
              <a:rPr lang="el-GR" sz="2200" dirty="0"/>
              <a:t> και τη γωνία θ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διάνυσμα θέσης </a:t>
            </a:r>
            <a:r>
              <a:rPr lang="en-US" sz="2200" dirty="0" smtClean="0"/>
              <a:t> </a:t>
            </a:r>
            <a:r>
              <a:rPr lang="el-GR" sz="2200" dirty="0" smtClean="0"/>
              <a:t>του Ρ είναι: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59632" y="4873303"/>
                <a:ext cx="2442848" cy="430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l-GR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func>
                        <m:funcPr>
                          <m:ctrlPr>
                            <a:rPr lang="el-G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l-GR" sz="2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l-GR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func>
                            <m:funcPr>
                              <m:ctrlPr>
                                <a:rPr lang="el-G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l-G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l-GR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eqArr>
                                <m:eqArrPr>
                                  <m:ctrlPr>
                                    <a:rPr lang="el-GR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l-G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l-GR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func>
                        </m:e>
                      </m:func>
                    </m:oMath>
                  </m:oMathPara>
                </a14:m>
                <a:endParaRPr lang="el-GR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73303"/>
                <a:ext cx="2442848" cy="430695"/>
              </a:xfrm>
              <a:prstGeom prst="rect">
                <a:avLst/>
              </a:prstGeom>
              <a:blipFill rotWithShape="1">
                <a:blip r:embed="rId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81" y="3779171"/>
            <a:ext cx="3024336" cy="2386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6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68952" cy="17281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 smtClean="0"/>
              <a:t>Πολικές Συντεταγμένες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σχέση μεταξύ πολικών (</a:t>
            </a:r>
            <a:r>
              <a:rPr lang="el-GR" sz="2200" dirty="0" err="1"/>
              <a:t>r,θ</a:t>
            </a:r>
            <a:r>
              <a:rPr lang="el-GR" sz="2200" dirty="0"/>
              <a:t>) και καρτεσιανών (</a:t>
            </a:r>
            <a:r>
              <a:rPr lang="el-GR" sz="2200" dirty="0" err="1"/>
              <a:t>x,y</a:t>
            </a:r>
            <a:r>
              <a:rPr lang="el-GR" sz="2200" dirty="0"/>
              <a:t>) συντεταγμένων στο επίπεδο δίνεται από τις σχέσεις: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Θέση περιεχομένου 2"/>
              <p:cNvSpPr txBox="1">
                <a:spLocks/>
              </p:cNvSpPr>
              <p:nvPr/>
            </p:nvSpPr>
            <p:spPr>
              <a:xfrm>
                <a:off x="251521" y="4764069"/>
                <a:ext cx="4896543" cy="1329227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180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el-GR" sz="2200" dirty="0" smtClean="0"/>
                  <a:t>Τα </a:t>
                </a:r>
                <a:r>
                  <a:rPr lang="el-GR" sz="2200" dirty="0" err="1" smtClean="0"/>
                  <a:t>μοναδιαία</a:t>
                </a:r>
                <a:r>
                  <a:rPr lang="el-GR" sz="2200" dirty="0" smtClean="0"/>
                  <a:t> διανύσματα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l-G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200" dirty="0" smtClean="0"/>
                  <a:t>είναι </a:t>
                </a:r>
                <a:r>
                  <a:rPr lang="el-GR" sz="2200" dirty="0"/>
                  <a:t>κάθετα μεταξύ τους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l-GR" sz="20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  <m:sub>
                        <m:r>
                          <a:rPr lang="el-GR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200" dirty="0" smtClean="0"/>
                  <a:t>). 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10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4764069"/>
                <a:ext cx="4896543" cy="1329227"/>
              </a:xfrm>
              <a:prstGeom prst="rect">
                <a:avLst/>
              </a:prstGeom>
              <a:blipFill rotWithShape="1">
                <a:blip r:embed="rId2"/>
                <a:stretch>
                  <a:fillRect t="-2752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9592" y="2935084"/>
                <a:ext cx="3066417" cy="430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l-G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l-G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 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= </m:t>
                          </m:r>
                          <m:func>
                            <m:funcPr>
                              <m:ctrlPr>
                                <a:rPr lang="el-G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l-GR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  <m:eqArr>
                                <m:eqArrPr>
                                  <m:ctrlPr>
                                    <a:rPr lang="el-G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l-GR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l-GR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func>
                        </m:e>
                      </m:func>
                    </m:oMath>
                  </m:oMathPara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35084"/>
                <a:ext cx="3066417" cy="430695"/>
              </a:xfrm>
              <a:prstGeom prst="rect">
                <a:avLst/>
              </a:prstGeom>
              <a:blipFill rotWithShape="0"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71056" y="3434664"/>
                <a:ext cx="16520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56" y="3434664"/>
                <a:ext cx="1652055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99592" y="3903659"/>
                <a:ext cx="14189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el-GR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03659"/>
                <a:ext cx="141897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92" y="3834774"/>
            <a:ext cx="3024336" cy="2386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2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γωνιακή θέση του P στη χρονική στιγμή t ορίζεται από τη γωνιακή </a:t>
            </a:r>
            <a:r>
              <a:rPr lang="el-GR" sz="2200" dirty="0" smtClean="0"/>
              <a:t>μετατόπιση </a:t>
            </a:r>
            <a:r>
              <a:rPr lang="el-GR" sz="2200" dirty="0"/>
              <a:t>θ(t). </a:t>
            </a:r>
            <a:r>
              <a:rPr lang="el-GR" sz="2200" dirty="0" smtClean="0"/>
              <a:t>Αν r=σταθερό </a:t>
            </a:r>
            <a:r>
              <a:rPr lang="el-GR" sz="2200" dirty="0"/>
              <a:t>τότε</a:t>
            </a:r>
            <a:r>
              <a:rPr lang="el-GR" sz="2200" dirty="0" smtClean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  <a:p>
            <a:pPr marL="0" indent="0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dirty="0" smtClean="0"/>
              <a:t>όπου s είναι το </a:t>
            </a:r>
            <a:r>
              <a:rPr lang="el-GR" sz="2200" dirty="0"/>
              <a:t>διάστημα </a:t>
            </a:r>
            <a:r>
              <a:rPr lang="el-GR" sz="2200" dirty="0" smtClean="0"/>
              <a:t>που διανύει το σημείο στο </a:t>
            </a:r>
            <a:r>
              <a:rPr lang="el-GR" sz="2200" dirty="0"/>
              <a:t>χρόνο t επί της </a:t>
            </a:r>
            <a:r>
              <a:rPr lang="el-GR" sz="2200" dirty="0" smtClean="0"/>
              <a:t>κυκλικής τροχιάς</a:t>
            </a:r>
            <a:r>
              <a:rPr lang="el-GR" sz="2200" dirty="0"/>
              <a:t> </a:t>
            </a:r>
            <a:r>
              <a:rPr lang="el-GR" sz="2200" dirty="0" smtClean="0"/>
              <a:t> </a:t>
            </a:r>
          </a:p>
          <a:p>
            <a:pPr algn="just">
              <a:spcBef>
                <a:spcPts val="120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Γωνιακή ταχύτητα: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Γωνιακή επιτάχυνση:</a:t>
            </a:r>
            <a:endParaRPr lang="en-US" sz="22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46622" y="2596842"/>
                <a:ext cx="19787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l-G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rθ</m:t>
                      </m:r>
                      <m: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l-G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l-GR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22" y="2596842"/>
                <a:ext cx="1978747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113636" r="-27160" b="-1803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67844" y="4249225"/>
                <a:ext cx="4860540" cy="65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m:rPr>
                        <m:nor/>
                      </m:rPr>
                      <a:rPr lang="de-DE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de-DE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(t)  (rad/s)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844" y="4249225"/>
                <a:ext cx="4860540" cy="6510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71413" y="5533446"/>
                <a:ext cx="4307911" cy="651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l-GR" sz="2000" b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el-G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l-GR" sz="200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l-G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de-DE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(t) </a:t>
                </a:r>
                <a:r>
                  <a:rPr lang="el-GR" sz="200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00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de-DE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rad/s</a:t>
                </a:r>
                <a:r>
                  <a:rPr lang="de-DE" sz="2000" baseline="30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de-DE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).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13" y="5533446"/>
                <a:ext cx="4307911" cy="651076"/>
              </a:xfrm>
              <a:prstGeom prst="rect">
                <a:avLst/>
              </a:prstGeom>
              <a:blipFill rotWithShape="1">
                <a:blip r:embed="rId4"/>
                <a:stretch>
                  <a:fillRect r="-7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8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700808"/>
            <a:ext cx="7937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Φυσικές </a:t>
            </a:r>
            <a:r>
              <a:rPr lang="el-GR" sz="2000" dirty="0" smtClean="0">
                <a:latin typeface="Calibri" panose="020F0502020204030204" pitchFamily="34" charset="0"/>
              </a:rPr>
              <a:t>συντεταγμένες:</a:t>
            </a:r>
          </a:p>
          <a:p>
            <a:r>
              <a:rPr lang="el-GR" sz="2000" dirty="0" smtClean="0">
                <a:latin typeface="Calibri" panose="020F0502020204030204" pitchFamily="34" charset="0"/>
              </a:rPr>
              <a:t>Σύστημα </a:t>
            </a:r>
            <a:r>
              <a:rPr lang="el-GR" sz="2000" dirty="0">
                <a:latin typeface="Calibri" panose="020F0502020204030204" pitchFamily="34" charset="0"/>
              </a:rPr>
              <a:t>φυσικών συντεταγμένων καμπύλης σε ένα σημείο </a:t>
            </a:r>
            <a:r>
              <a:rPr lang="en-US" sz="2000" dirty="0">
                <a:latin typeface="Calibri" panose="020F0502020204030204" pitchFamily="34" charset="0"/>
              </a:rPr>
              <a:t>P</a:t>
            </a:r>
            <a:r>
              <a:rPr lang="el-GR" sz="2000" dirty="0">
                <a:latin typeface="Calibri" panose="020F0502020204030204" pitchFamily="34" charset="0"/>
              </a:rPr>
              <a:t> λέγεται το τρισορθογώνιο (δεξιόστροφο) σύστημα που ορίζεται από τα μοναδιαία διανύσματα </a:t>
            </a:r>
            <a:r>
              <a:rPr lang="en-US" sz="2000" b="1" dirty="0">
                <a:latin typeface="Calibri" panose="020F0502020204030204" pitchFamily="34" charset="0"/>
              </a:rPr>
              <a:t>t </a:t>
            </a:r>
            <a:r>
              <a:rPr lang="el-GR" sz="2000" dirty="0">
                <a:latin typeface="Calibri" panose="020F0502020204030204" pitchFamily="34" charset="0"/>
              </a:rPr>
              <a:t>(εφαπτόμενο),</a:t>
            </a:r>
            <a:r>
              <a:rPr lang="el-GR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</a:rPr>
              <a:t>n</a:t>
            </a:r>
            <a:r>
              <a:rPr lang="el-GR" sz="2000" dirty="0">
                <a:latin typeface="Calibri" panose="020F0502020204030204" pitchFamily="34" charset="0"/>
              </a:rPr>
              <a:t> (πρώτη κάθετος) και </a:t>
            </a:r>
            <a:r>
              <a:rPr lang="en-US" sz="2000" b="1" dirty="0">
                <a:latin typeface="Calibri" panose="020F0502020204030204" pitchFamily="34" charset="0"/>
              </a:rPr>
              <a:t>b</a:t>
            </a:r>
            <a:r>
              <a:rPr lang="el-GR" sz="2000" dirty="0">
                <a:latin typeface="Calibri" panose="020F0502020204030204" pitchFamily="34" charset="0"/>
              </a:rPr>
              <a:t> (δεύτερη κάθετος</a:t>
            </a:r>
            <a:r>
              <a:rPr lang="el-GR" sz="2000" dirty="0" smtClean="0">
                <a:latin typeface="Calibri" panose="020F0502020204030204" pitchFamily="34" charset="0"/>
              </a:rPr>
              <a:t>):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9" name="Εικόνα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2520280" cy="24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2954249" cy="8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4057047"/>
                <a:ext cx="5550524" cy="797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/>
                  <a:t>όπου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/>
                  <a:t> </a:t>
                </a:r>
                <a:r>
                  <a:rPr lang="el-GR" sz="2000" dirty="0"/>
                  <a:t>είναι η ακτίνα καμπυλότητας της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/>
                  <a:t> </a:t>
                </a:r>
                <a:r>
                  <a:rPr lang="el-GR" sz="2000" dirty="0"/>
                  <a:t>στο σημείο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l-GR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l-GR" sz="2000" dirty="0"/>
                  <a:t> η καμπυλότητα.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57047"/>
                <a:ext cx="5550524" cy="797591"/>
              </a:xfrm>
              <a:prstGeom prst="rect">
                <a:avLst/>
              </a:prstGeom>
              <a:blipFill rotWithShape="1">
                <a:blip r:embed="rId4"/>
                <a:stretch>
                  <a:fillRect l="-1098" t="-39231" b="-1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9210" y="5096092"/>
                <a:ext cx="4942869" cy="800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Τα δ</a:t>
                </a:r>
                <a:r>
                  <a:rPr lang="el-GR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ιανύσματα</a:t>
                </a:r>
                <a:r>
                  <a: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l-GR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και</a:t>
                </a:r>
                <a:r>
                  <a: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dt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είναι μεταξύ τους κάθετα:</a:t>
                </a:r>
                <a:endParaRPr lang="en-US" sz="20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0" y="5096092"/>
                <a:ext cx="4942869" cy="800989"/>
              </a:xfrm>
              <a:prstGeom prst="rect">
                <a:avLst/>
              </a:prstGeom>
              <a:blipFill rotWithShape="1">
                <a:blip r:embed="rId5"/>
                <a:stretch>
                  <a:fillRect l="-1233" t="-77099" b="-80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65" y="5801937"/>
            <a:ext cx="2036755" cy="72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700808"/>
            <a:ext cx="7937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Στο σύστημα φυσικών συντεταγμένων </a:t>
            </a:r>
            <a:r>
              <a:rPr lang="el-GR" sz="2000" dirty="0" smtClean="0"/>
              <a:t>έχουμε:</a:t>
            </a:r>
          </a:p>
          <a:p>
            <a:endParaRPr lang="el-GR" sz="2000" dirty="0">
              <a:latin typeface="Calibri" panose="020F0502020204030204" pitchFamily="34" charset="0"/>
            </a:endParaRPr>
          </a:p>
          <a:p>
            <a:endParaRPr lang="el-GR" sz="2000" dirty="0" smtClean="0">
              <a:latin typeface="Calibri" panose="020F0502020204030204" pitchFamily="34" charset="0"/>
            </a:endParaRPr>
          </a:p>
          <a:p>
            <a:r>
              <a:rPr lang="el-GR" sz="2000" dirty="0" smtClean="0">
                <a:latin typeface="Calibri" panose="020F0502020204030204" pitchFamily="34" charset="0"/>
              </a:rPr>
              <a:t>και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9" name="Εικόνα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933056"/>
            <a:ext cx="2520280" cy="2462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84" y="2100918"/>
            <a:ext cx="1444872" cy="48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79" y="3088441"/>
            <a:ext cx="4453634" cy="6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5686" y="4324521"/>
                <a:ext cx="5650490" cy="1086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Η συνιστώσα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/>
                  <a:t>λέγεται εφαπτομενική επιτάχυνση </a:t>
                </a:r>
                <a:r>
                  <a:rPr lang="de-DE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(tangential acceleration</a:t>
                </a:r>
                <a:r>
                  <a:rPr lang="de-DE" dirty="0"/>
                  <a:t>) </a:t>
                </a:r>
                <a:r>
                  <a:rPr lang="el-GR" dirty="0"/>
                  <a:t>και η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e-DE" sz="16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l-GR" sz="1600" b="0" i="0" smtClean="0"/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de-DE" sz="1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>
                    <a:latin typeface="+mj-lt"/>
                  </a:rPr>
                  <a:t>κεντρομόλος επιτάχυνση </a:t>
                </a:r>
                <a:r>
                  <a:rPr lang="de-DE" dirty="0">
                    <a:latin typeface="Calibri" panose="020F0502020204030204" pitchFamily="34" charset="0"/>
                  </a:rPr>
                  <a:t>(centripetal  acceleration</a:t>
                </a:r>
                <a:r>
                  <a:rPr lang="de-DE" dirty="0" smtClean="0">
                    <a:latin typeface="Calibri" panose="020F0502020204030204" pitchFamily="34" charset="0"/>
                  </a:rPr>
                  <a:t>).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86" y="4324521"/>
                <a:ext cx="5650490" cy="1086067"/>
              </a:xfrm>
              <a:prstGeom prst="rect">
                <a:avLst/>
              </a:prstGeom>
              <a:blipFill rotWithShape="1">
                <a:blip r:embed="rId5"/>
                <a:stretch>
                  <a:fillRect l="-971" t="-2793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1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700808"/>
            <a:ext cx="7937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Στην κυκλική κίνηση έχουμε:</a:t>
            </a:r>
            <a:endParaRPr lang="en-US" sz="2000" dirty="0"/>
          </a:p>
          <a:p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5746323" cy="24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772" y="4509120"/>
            <a:ext cx="8243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όπου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/>
              <a:t>συμβολίζει την αλλαγή της γωνιακής θέσης του σημείου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000" dirty="0"/>
              <a:t> με το χρόνο και ω είναι η γωνιακή ταχύτητα. Στην περίπτωση της κυκλικής κίνησης </a:t>
            </a:r>
            <a:r>
              <a:rPr lang="el-GR" sz="2000" dirty="0" smtClean="0"/>
              <a:t>έχουμε:</a:t>
            </a:r>
            <a:endParaRPr lang="en-US" sz="2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61" y="5661248"/>
            <a:ext cx="1758804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Υπεύθυνη για την επιτάχυνση της κυκλικής κίνησης είναι η </a:t>
            </a:r>
            <a:r>
              <a:rPr lang="el-GR" sz="2200" b="1" dirty="0" smtClean="0"/>
              <a:t>γραμμική επιτάχυνση</a:t>
            </a:r>
            <a:r>
              <a:rPr lang="el-GR" sz="2200" dirty="0" smtClean="0"/>
              <a:t> (</a:t>
            </a:r>
            <a:r>
              <a:rPr lang="el-GR" sz="2200" b="1" dirty="0" smtClean="0"/>
              <a:t>α</a:t>
            </a:r>
            <a:r>
              <a:rPr lang="en-US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200" dirty="0" smtClean="0"/>
              <a:t>),</a:t>
            </a:r>
            <a:r>
              <a:rPr lang="el-GR" sz="2200" b="1" dirty="0" smtClean="0"/>
              <a:t> </a:t>
            </a:r>
            <a:r>
              <a:rPr lang="el-GR" sz="2200" dirty="0" smtClean="0"/>
              <a:t>που μεταβάλλει τη γραμμική/περιστροφική ταχύτητα.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γραμμική επιτάχυνση </a:t>
            </a:r>
            <a:r>
              <a:rPr lang="el-GR" sz="2200" dirty="0" smtClean="0"/>
              <a:t>εφάπτεται </a:t>
            </a:r>
            <a:r>
              <a:rPr lang="el-GR" sz="2200" dirty="0"/>
              <a:t>της κυκλικής </a:t>
            </a:r>
            <a:r>
              <a:rPr lang="el-GR" sz="2200" dirty="0" smtClean="0"/>
              <a:t>τροχιάς </a:t>
            </a:r>
            <a:r>
              <a:rPr lang="el-GR" sz="2200" dirty="0"/>
              <a:t>και έχει </a:t>
            </a:r>
            <a:r>
              <a:rPr lang="el-GR" sz="2200" dirty="0" smtClean="0"/>
              <a:t>φορά: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ίδια με τη </a:t>
            </a:r>
            <a:r>
              <a:rPr lang="el-GR" sz="2000" dirty="0"/>
              <a:t>φορά της </a:t>
            </a:r>
            <a:r>
              <a:rPr lang="el-GR" sz="2000" dirty="0" smtClean="0"/>
              <a:t>κίνησης όταν </a:t>
            </a:r>
            <a:r>
              <a:rPr lang="el-GR" sz="2000" dirty="0"/>
              <a:t>το μέτρο της γραμμικής ταχύτητας </a:t>
            </a:r>
            <a:r>
              <a:rPr lang="el-GR" sz="2000" dirty="0" smtClean="0"/>
              <a:t>αυξάνεται,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αντίθετη </a:t>
            </a:r>
            <a:r>
              <a:rPr lang="el-GR" sz="2000" dirty="0"/>
              <a:t>από τη φορά </a:t>
            </a:r>
            <a:r>
              <a:rPr lang="el-GR" sz="2000" dirty="0" smtClean="0"/>
              <a:t>της κίνησης</a:t>
            </a:r>
            <a:r>
              <a:rPr lang="el-GR" sz="2000" dirty="0"/>
              <a:t>, όταν το μέτρο της γραμμικής ταχύτητας ελαττώνεται. </a:t>
            </a:r>
            <a:endParaRPr lang="el-GR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"/>
          <a:stretch/>
        </p:blipFill>
        <p:spPr bwMode="auto">
          <a:xfrm>
            <a:off x="3497771" y="4841728"/>
            <a:ext cx="2076450" cy="2003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</a:t>
            </a:r>
            <a:r>
              <a:rPr lang="el-GR" sz="2200" dirty="0"/>
              <a:t>διανυσματικό άθροισμα της γραμμικής </a:t>
            </a:r>
            <a:r>
              <a:rPr lang="el-GR" sz="2200" dirty="0" smtClean="0"/>
              <a:t>και </a:t>
            </a:r>
            <a:r>
              <a:rPr lang="el-GR" sz="2200" dirty="0"/>
              <a:t>της </a:t>
            </a:r>
            <a:r>
              <a:rPr lang="el-GR" sz="2200" dirty="0" smtClean="0"/>
              <a:t>κεντρομόλου επιτάχυνσης δίνει </a:t>
            </a:r>
            <a:r>
              <a:rPr lang="el-GR" sz="2200" dirty="0"/>
              <a:t>την συνισταμένη </a:t>
            </a:r>
            <a:r>
              <a:rPr lang="el-GR" sz="2200" dirty="0" smtClean="0"/>
              <a:t>επιτάχυνση σε </a:t>
            </a:r>
            <a:r>
              <a:rPr lang="el-GR" sz="2200" dirty="0"/>
              <a:t>κάθε </a:t>
            </a:r>
            <a:r>
              <a:rPr lang="el-GR" sz="2200" dirty="0" smtClean="0"/>
              <a:t>σημείο.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Στην </a:t>
            </a:r>
            <a:r>
              <a:rPr lang="el-GR" sz="2200" dirty="0"/>
              <a:t>περίπτωση της ομοιόμορφης κυκλικής κίνησης (ω=σταθερά</a:t>
            </a:r>
            <a:r>
              <a:rPr lang="el-GR" sz="2200" dirty="0" smtClean="0"/>
              <a:t>):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Όταν η κίνηση δεν είναι ομοιόμορφη: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marL="365760" lvl="1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19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Περιστροφική κίνηση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"/>
          <a:stretch/>
        </p:blipFill>
        <p:spPr bwMode="auto">
          <a:xfrm>
            <a:off x="5364088" y="3573016"/>
            <a:ext cx="2730413" cy="25393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6735" y="3068960"/>
                <a:ext cx="2138727" cy="612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rω</m:t>
                    </m:r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(σταθερά)</a:t>
                </a:r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35" y="3068960"/>
                <a:ext cx="2138727" cy="612347"/>
              </a:xfrm>
              <a:prstGeom prst="rect">
                <a:avLst/>
              </a:prstGeom>
              <a:blipFill rotWithShape="1">
                <a:blip r:embed="rId3"/>
                <a:stretch>
                  <a:fillRect r="-2571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8399" y="3681307"/>
                <a:ext cx="8076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9" y="3681307"/>
                <a:ext cx="80765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8399" y="4078861"/>
                <a:ext cx="2406877" cy="453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sSup>
                      <m:sSup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(σταθερά)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9" y="4078861"/>
                <a:ext cx="2406877" cy="453779"/>
              </a:xfrm>
              <a:prstGeom prst="rect">
                <a:avLst/>
              </a:prstGeom>
              <a:blipFill rotWithShape="1">
                <a:blip r:embed="rId5"/>
                <a:stretch>
                  <a:fillRect r="-1772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32156" y="5912307"/>
            <a:ext cx="470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όπου α συμβολίζει τη γωνιακή επιτάχυνση.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2" y="5229200"/>
            <a:ext cx="1784504" cy="49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μηχανική του </a:t>
            </a:r>
            <a:r>
              <a:rPr lang="el-GR" sz="2200" dirty="0" err="1"/>
              <a:t>παραμορφώσιμου</a:t>
            </a:r>
            <a:r>
              <a:rPr lang="el-GR" sz="2200" dirty="0"/>
              <a:t> σώματος ασχολείται με τη μελέτη της σχέσης μεταξύ των εξωτερικών δράσεων και των αποτελεσμάτων που αυτές προκαλούν </a:t>
            </a:r>
            <a:r>
              <a:rPr lang="el-GR" sz="2200" dirty="0" smtClean="0"/>
              <a:t>στο εσωτερικό </a:t>
            </a:r>
            <a:r>
              <a:rPr lang="el-GR" sz="2200" dirty="0"/>
              <a:t>του </a:t>
            </a:r>
            <a:r>
              <a:rPr lang="el-GR" sz="2200" dirty="0" smtClean="0"/>
              <a:t>σώματος και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υποδιαιρείται στη μηχανική: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των ελαστικών (</a:t>
            </a:r>
            <a:r>
              <a:rPr lang="el-GR" sz="2000" i="1" dirty="0" err="1"/>
              <a:t>elastic</a:t>
            </a:r>
            <a:r>
              <a:rPr lang="el-GR" sz="2000" dirty="0" smtClean="0"/>
              <a:t>) σωμάτων (οι </a:t>
            </a:r>
            <a:r>
              <a:rPr lang="el-GR" sz="2000" dirty="0"/>
              <a:t>παραμορφώσεις </a:t>
            </a:r>
            <a:r>
              <a:rPr lang="el-GR" sz="2000" dirty="0" smtClean="0"/>
              <a:t>αίρονται </a:t>
            </a:r>
            <a:r>
              <a:rPr lang="el-GR" sz="2000" dirty="0"/>
              <a:t>με την άρση των </a:t>
            </a:r>
            <a:r>
              <a:rPr lang="el-GR" sz="2000" dirty="0" smtClean="0"/>
              <a:t>δυνάμεων που </a:t>
            </a:r>
            <a:r>
              <a:rPr lang="el-GR" sz="2000" dirty="0"/>
              <a:t>τις </a:t>
            </a:r>
            <a:r>
              <a:rPr lang="el-GR" sz="2000" dirty="0" smtClean="0"/>
              <a:t>προκάλεσαν).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των πλαστικών (</a:t>
            </a:r>
            <a:r>
              <a:rPr lang="el-GR" sz="2000" i="1" dirty="0" err="1" smtClean="0"/>
              <a:t>plastic</a:t>
            </a:r>
            <a:r>
              <a:rPr lang="el-GR" sz="2000" dirty="0" smtClean="0"/>
              <a:t>) σωμάτων (παραμένουν παραμορφώσεις και μετά </a:t>
            </a:r>
            <a:r>
              <a:rPr lang="el-GR" sz="2000" dirty="0"/>
              <a:t>την άρση των </a:t>
            </a:r>
            <a:r>
              <a:rPr lang="el-GR" sz="2000" dirty="0" smtClean="0"/>
              <a:t>δυνάμεων που </a:t>
            </a:r>
            <a:r>
              <a:rPr lang="el-GR" sz="2000" dirty="0"/>
              <a:t>τις </a:t>
            </a:r>
            <a:r>
              <a:rPr lang="el-GR" sz="2000" dirty="0" smtClean="0"/>
              <a:t>προκάλεσαν).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των </a:t>
            </a:r>
            <a:r>
              <a:rPr lang="el-GR" sz="2000" dirty="0" err="1" smtClean="0"/>
              <a:t>ιξωδοελαστικών</a:t>
            </a:r>
            <a:r>
              <a:rPr lang="el-GR" sz="2000" dirty="0" smtClean="0"/>
              <a:t> (</a:t>
            </a:r>
            <a:r>
              <a:rPr lang="el-GR" sz="2000" i="1" dirty="0" err="1" smtClean="0"/>
              <a:t>viscoelastic</a:t>
            </a:r>
            <a:r>
              <a:rPr lang="el-GR" sz="2000" dirty="0"/>
              <a:t>) </a:t>
            </a:r>
            <a:r>
              <a:rPr lang="el-GR" sz="2000" dirty="0" smtClean="0"/>
              <a:t>υλικών (εμφανίζουν τόσο ιδιότητες στερεού </a:t>
            </a:r>
            <a:r>
              <a:rPr lang="el-GR" sz="2000" dirty="0"/>
              <a:t>όσο και </a:t>
            </a:r>
            <a:r>
              <a:rPr lang="el-GR" sz="2000" dirty="0" smtClean="0"/>
              <a:t>ρευστού. Ο </a:t>
            </a:r>
            <a:r>
              <a:rPr lang="el-GR" sz="2000" dirty="0"/>
              <a:t>όρος </a:t>
            </a:r>
            <a:r>
              <a:rPr lang="el-GR" sz="2000" b="1" dirty="0"/>
              <a:t>ιξώδες</a:t>
            </a:r>
            <a:r>
              <a:rPr lang="el-GR" sz="2000" dirty="0"/>
              <a:t> (</a:t>
            </a:r>
            <a:r>
              <a:rPr lang="el-GR" sz="2000" i="1" dirty="0" err="1"/>
              <a:t>viscosity</a:t>
            </a:r>
            <a:r>
              <a:rPr lang="el-GR" sz="2000" dirty="0"/>
              <a:t>)  περιγράφει την αντίσταση του ρευστού στη </a:t>
            </a:r>
            <a:r>
              <a:rPr lang="el-GR" sz="2000" dirty="0" smtClean="0"/>
              <a:t>ροή).</a:t>
            </a:r>
            <a:endParaRPr lang="el-GR" sz="20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Μηχανική </a:t>
            </a:r>
            <a:r>
              <a:rPr lang="el-GR" sz="3600" b="1" dirty="0" err="1">
                <a:solidFill>
                  <a:srgbClr val="002060"/>
                </a:solidFill>
              </a:rPr>
              <a:t>παραμορφώσιμου</a:t>
            </a:r>
            <a:r>
              <a:rPr lang="el-GR" sz="3600" b="1" dirty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smtClean="0"/>
              <a:t>Στον </a:t>
            </a:r>
            <a:r>
              <a:rPr lang="el-GR" sz="2200" dirty="0"/>
              <a:t>π</a:t>
            </a:r>
            <a:r>
              <a:rPr lang="el-GR" sz="2200" smtClean="0"/>
              <a:t>ίνακα </a:t>
            </a:r>
            <a:r>
              <a:rPr lang="el-GR" sz="2200" dirty="0" smtClean="0"/>
              <a:t>απεικονίζονται </a:t>
            </a:r>
            <a:r>
              <a:rPr lang="el-GR" sz="2200" dirty="0"/>
              <a:t>οι αναλογίες μεταξύ μεταφορικής και περιστροφικής </a:t>
            </a:r>
            <a:r>
              <a:rPr lang="el-GR" sz="2200" dirty="0" smtClean="0"/>
              <a:t>κίνησης: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120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l-GR" sz="2000" dirty="0" smtClean="0"/>
              <a:t>Ο ρόλος της </a:t>
            </a:r>
            <a:r>
              <a:rPr lang="el-GR" sz="2000" b="1" dirty="0" smtClean="0"/>
              <a:t>μάζας</a:t>
            </a:r>
            <a:r>
              <a:rPr lang="el-GR" sz="2000" dirty="0" smtClean="0"/>
              <a:t> </a:t>
            </a:r>
            <a:r>
              <a:rPr lang="el-GR" sz="2000" dirty="0"/>
              <a:t>στη μεταφορική κίνηση </a:t>
            </a:r>
            <a:r>
              <a:rPr lang="el-GR" sz="2000" dirty="0" smtClean="0"/>
              <a:t>αντικαθίσταται από την </a:t>
            </a:r>
            <a:r>
              <a:rPr lang="el-GR" sz="2000" b="1" dirty="0" smtClean="0"/>
              <a:t>ροπή αδράνειας </a:t>
            </a:r>
            <a:r>
              <a:rPr lang="el-GR" sz="2000" dirty="0" smtClean="0"/>
              <a:t>στην </a:t>
            </a:r>
            <a:r>
              <a:rPr lang="el-GR" sz="2000" dirty="0"/>
              <a:t>περιστροφική </a:t>
            </a:r>
            <a:r>
              <a:rPr lang="el-GR" sz="2000" dirty="0" smtClean="0"/>
              <a:t>κίνηση. </a:t>
            </a:r>
            <a:endParaRPr lang="en-US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658" y="260648"/>
            <a:ext cx="8170676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Αναλογία Τύπων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457896"/>
                  </p:ext>
                </p:extLst>
              </p:nvPr>
            </p:nvGraphicFramePr>
            <p:xfrm>
              <a:off x="1940116" y="2489276"/>
              <a:ext cx="5191760" cy="3391615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2607945"/>
                    <a:gridCol w="2583815"/>
                  </a:tblGrid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l-GR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Μεταφορική</a:t>
                          </a:r>
                          <a:endParaRPr lang="el-GR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l-GR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Περιστροφική</a:t>
                          </a:r>
                          <a:endParaRPr lang="el-GR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ds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dv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l-GR" sz="1400" b="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400" b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dt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l-GR" sz="1400" b="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b="0" dirty="0"/>
                            <a:t>W = </a:t>
                          </a:r>
                          <a:r>
                            <a:rPr lang="en-US" sz="1400" b="0" dirty="0" smtClean="0"/>
                            <a:t>F s  </a:t>
                          </a:r>
                          <a:endParaRPr lang="el-GR" sz="1400" b="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l-GR" sz="1400" b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US" sz="1400" b="0" i="0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l-GR" sz="1400" b="0" baseline="3000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l-GR" sz="1400" b="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l-GR" sz="1400" b="0" i="0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lang="el-GR" sz="1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l-GR" sz="1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l-GR" sz="1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l-GR" sz="1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l-GR" sz="1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400" b="0" dirty="0"/>
                            <a:t> = p2 </a:t>
                          </a:r>
                          <a:r>
                            <a:rPr lang="el-GR" sz="1400" b="0" dirty="0"/>
                            <a:t>-</a:t>
                          </a:r>
                          <a:r>
                            <a:rPr lang="en-US" sz="1400" b="0" dirty="0"/>
                            <a:t> p1</a:t>
                          </a:r>
                          <a:endParaRPr lang="el-GR" sz="1400" b="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lang="el-GR" sz="1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l-GR" sz="1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l-GR" sz="1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l-GR" sz="1400" b="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l-GR" sz="1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en-US" sz="1400" b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>
                                      <a:latin typeface="Cambria Math" panose="02040503050406030204" pitchFamily="18" charset="0"/>
                                    </a:rPr>
                                    <m:t>dt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400" dirty="0"/>
                            <a:t> = L2 </a:t>
                          </a:r>
                          <a:r>
                            <a:rPr lang="el-GR" sz="1400" dirty="0"/>
                            <a:t>- </a:t>
                          </a:r>
                          <a:r>
                            <a:rPr lang="en-US" sz="1400" dirty="0"/>
                            <a:t>L1</a:t>
                          </a:r>
                          <a:endParaRPr lang="el-GR" sz="1400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457896"/>
                  </p:ext>
                </p:extLst>
              </p:nvPr>
            </p:nvGraphicFramePr>
            <p:xfrm>
              <a:off x="1940116" y="2489276"/>
              <a:ext cx="5191760" cy="3391615"/>
            </p:xfrm>
            <a:graphic>
              <a:graphicData uri="http://schemas.openxmlformats.org/drawingml/2006/table">
                <a:tbl>
                  <a:tblPr firstRow="1" firstCol="1" bandRow="1">
                    <a:tableStyleId>{9DCAF9ED-07DC-4A11-8D7F-57B35C25682E}</a:tableStyleId>
                  </a:tblPr>
                  <a:tblGrid>
                    <a:gridCol w="2607945"/>
                    <a:gridCol w="2583815"/>
                  </a:tblGrid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l-GR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Μεταφορική</a:t>
                          </a:r>
                          <a:endParaRPr lang="el-GR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l-GR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Περιστροφική</a:t>
                          </a:r>
                          <a:endParaRPr lang="el-GR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234" t="-76056" r="-99766" b="-738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101179" t="-76056" r="-708" b="-738028"/>
                          </a:stretch>
                        </a:blipFill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176056" r="-99766" b="-638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176056" r="-708" b="-638028"/>
                          </a:stretch>
                        </a:blipFil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369811" r="-99766" b="-75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369811" r="-708" b="-754717"/>
                          </a:stretch>
                        </a:blipFil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461111" r="-99766" b="-64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461111" r="-708" b="-640741"/>
                          </a:stretch>
                        </a:blipFil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b="0" dirty="0"/>
                            <a:t>W = </a:t>
                          </a:r>
                          <a:r>
                            <a:rPr lang="en-US" sz="1400" b="0" dirty="0" smtClean="0"/>
                            <a:t>F s  </a:t>
                          </a:r>
                          <a:endParaRPr lang="el-GR" sz="1400" b="0" dirty="0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571698" r="-708" b="-552830"/>
                          </a:stretch>
                        </a:blipFill>
                      </a:tcPr>
                    </a:tc>
                  </a:tr>
                  <a:tr h="324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671698" r="-99766" b="-45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671698" r="-708" b="-452830"/>
                          </a:stretch>
                        </a:blipFill>
                      </a:tcPr>
                    </a:tc>
                  </a:tr>
                  <a:tr h="47561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524359" r="-99766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524359" r="-708" b="-207692"/>
                          </a:stretch>
                        </a:blipFill>
                      </a:tcPr>
                    </a:tc>
                  </a:tr>
                  <a:tr h="432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2"/>
                          <a:stretch>
                            <a:fillRect l="-234" t="-685915" r="-99766" b="-128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2"/>
                          <a:stretch>
                            <a:fillRect l="-101179" t="-685915" r="-708" b="-1281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44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Βιβλιογραφία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51520" y="1556792"/>
            <a:ext cx="860619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 </a:t>
            </a:r>
            <a:endParaRPr lang="el-GR" dirty="0" smtClean="0">
              <a:latin typeface="Calibri" pitchFamily="34" charset="0"/>
            </a:endParaRPr>
          </a:p>
          <a:p>
            <a:pPr algn="just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Christos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Massalas</a:t>
            </a:r>
            <a:r>
              <a:rPr lang="el-GR" b="1" dirty="0" smtClean="0">
                <a:latin typeface="Calibri" panose="020F0502020204030204" pitchFamily="34" charset="0"/>
                <a:cs typeface="Calibri" pitchFamily="34" charset="0"/>
              </a:rPr>
              <a:t>, </a:t>
            </a:r>
            <a:r>
              <a:rPr lang="en-US" b="1" dirty="0" err="1" smtClean="0">
                <a:latin typeface="Calibri" panose="020F0502020204030204" pitchFamily="34" charset="0"/>
                <a:cs typeface="Calibri" pitchFamily="34" charset="0"/>
              </a:rPr>
              <a:t>Vasiliki</a:t>
            </a:r>
            <a:r>
              <a:rPr lang="en-US" b="1" dirty="0" smtClean="0"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itchFamily="34" charset="0"/>
              </a:rPr>
              <a:t>Potsika</a:t>
            </a:r>
            <a:r>
              <a:rPr lang="en-US" b="1" dirty="0" smtClean="0">
                <a:latin typeface="Calibri" panose="020F0502020204030204" pitchFamily="34" charset="0"/>
                <a:cs typeface="Calibri" pitchFamily="34" charset="0"/>
              </a:rPr>
              <a:t>,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Dimitrios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Fotiadis</a:t>
            </a:r>
            <a:r>
              <a:rPr lang="el-GR" b="1" dirty="0" smtClean="0">
                <a:latin typeface="Calibri" panose="020F0502020204030204" pitchFamily="34" charset="0"/>
                <a:cs typeface="Calibri" pitchFamily="34" charset="0"/>
              </a:rPr>
              <a:t>, </a:t>
            </a:r>
            <a:r>
              <a:rPr lang="el-GR" b="1" dirty="0">
                <a:latin typeface="Calibri" panose="020F0502020204030204" pitchFamily="34" charset="0"/>
                <a:cs typeface="Calibri" pitchFamily="34" charset="0"/>
              </a:rPr>
              <a:t>Εισαγωγή στην </a:t>
            </a:r>
            <a:r>
              <a:rPr lang="el-GR" b="1" dirty="0" err="1">
                <a:latin typeface="Calibri" panose="020F0502020204030204" pitchFamily="34" charset="0"/>
                <a:cs typeface="Calibri" pitchFamily="34" charset="0"/>
              </a:rPr>
              <a:t>Εμβιομηχανική</a:t>
            </a:r>
            <a:r>
              <a:rPr lang="el-GR" b="1" dirty="0">
                <a:latin typeface="Calibri" panose="020F0502020204030204" pitchFamily="34" charset="0"/>
                <a:cs typeface="Calibri" pitchFamily="34" charset="0"/>
              </a:rPr>
              <a:t>, Εκδόσεις </a:t>
            </a:r>
            <a:r>
              <a:rPr lang="el-GR" b="1" dirty="0" err="1">
                <a:latin typeface="Calibri" panose="020F0502020204030204" pitchFamily="34" charset="0"/>
                <a:cs typeface="Calibri" pitchFamily="34" charset="0"/>
              </a:rPr>
              <a:t>Gutenberg</a:t>
            </a:r>
            <a:r>
              <a:rPr lang="el-GR" b="1" dirty="0">
                <a:latin typeface="Calibri" panose="020F0502020204030204" pitchFamily="34" charset="0"/>
                <a:cs typeface="Calibri" pitchFamily="34" charset="0"/>
              </a:rPr>
              <a:t>, </a:t>
            </a:r>
            <a:r>
              <a:rPr lang="el-GR" b="1" dirty="0" smtClean="0">
                <a:latin typeface="Calibri" panose="020F0502020204030204" pitchFamily="34" charset="0"/>
                <a:cs typeface="Calibri" pitchFamily="34" charset="0"/>
              </a:rPr>
              <a:t>Αθήνα, 2018</a:t>
            </a:r>
            <a:endParaRPr lang="el-GR" dirty="0" smtClean="0"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el-GR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Cowin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S.C., Bone Mechanics, Second Edition, CRC Press: Boca Raton, FL, 2001</a:t>
            </a:r>
            <a:endParaRPr lang="el-GR" b="1" dirty="0"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Dimitrios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Fotiadis, Vasilios C.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Protopappas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Christos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Massalas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Elasticity, Encyclopedia of Biomedical Engineering,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2006 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Joseph </a:t>
            </a:r>
            <a:r>
              <a:rPr lang="es-ES" b="1" dirty="0" err="1" smtClean="0">
                <a:latin typeface="Calibri" pitchFamily="34" charset="0"/>
                <a:cs typeface="Calibri" pitchFamily="34" charset="0"/>
              </a:rPr>
              <a:t>Bronzino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Biomedical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Engineering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HandBook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Second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Edition,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 CRC </a:t>
            </a:r>
            <a:r>
              <a:rPr lang="es-ES" b="1" dirty="0" err="1">
                <a:latin typeface="Calibri" pitchFamily="34" charset="0"/>
                <a:cs typeface="Calibri" pitchFamily="34" charset="0"/>
              </a:rPr>
              <a:t>Press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 Boca </a:t>
            </a:r>
            <a:r>
              <a:rPr lang="es-ES" b="1" dirty="0" err="1" smtClean="0">
                <a:latin typeface="Calibri" pitchFamily="34" charset="0"/>
                <a:cs typeface="Calibri" pitchFamily="34" charset="0"/>
              </a:rPr>
              <a:t>Raton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b="1" dirty="0">
                <a:latin typeface="Calibri" pitchFamily="34" charset="0"/>
                <a:cs typeface="Calibri" pitchFamily="34" charset="0"/>
              </a:rPr>
              <a:t>LLC, 2000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just">
              <a:buBlip>
                <a:blip r:embed="rId2"/>
              </a:buBlip>
            </a:pPr>
            <a:endParaRPr lang="en-US" b="1" dirty="0" smtClean="0">
              <a:latin typeface="Calibri" panose="020F0502020204030204" pitchFamily="34" charset="0"/>
            </a:endParaRPr>
          </a:p>
          <a:p>
            <a:pPr algn="just"/>
            <a:endParaRPr lang="en-US" b="1" kern="0" dirty="0" smtClean="0">
              <a:latin typeface="Calibri" panose="020F0502020204030204" pitchFamily="34" charset="0"/>
            </a:endParaRPr>
          </a:p>
          <a:p>
            <a:pPr algn="just">
              <a:buBlip>
                <a:blip r:embed="rId2"/>
              </a:buBlip>
            </a:pP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μηχανική </a:t>
            </a:r>
            <a:r>
              <a:rPr lang="el-GR" sz="2200" dirty="0" smtClean="0"/>
              <a:t>των ρευστών ασχολείται </a:t>
            </a:r>
            <a:r>
              <a:rPr lang="el-GR" sz="2200" dirty="0"/>
              <a:t>με τη μελέτη της </a:t>
            </a:r>
            <a:r>
              <a:rPr lang="el-GR" sz="2200" dirty="0" smtClean="0"/>
              <a:t>συμπεριφοράς των ρευστών υπό την επίδραση  </a:t>
            </a:r>
            <a:r>
              <a:rPr lang="el-GR" sz="2200" dirty="0"/>
              <a:t>εξωτερικών </a:t>
            </a:r>
            <a:r>
              <a:rPr lang="el-GR" sz="2200" dirty="0" smtClean="0"/>
              <a:t>δυνάμεων.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Σε αντίθεση με τα στερεά, η συνεχής εφαρμογή δύναμης σε ένα ρευστό σώμα θα προκαλέσει συνεχή παραμόρφωση (ροή, </a:t>
            </a:r>
            <a:r>
              <a:rPr lang="en-US" sz="2200" dirty="0" smtClean="0"/>
              <a:t>flow)</a:t>
            </a:r>
            <a:r>
              <a:rPr lang="en-US" sz="2200" dirty="0"/>
              <a:t>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</a:t>
            </a:r>
            <a:r>
              <a:rPr lang="el-GR" sz="2200" dirty="0" smtClean="0"/>
              <a:t>ρευστά </a:t>
            </a:r>
            <a:r>
              <a:rPr lang="el-GR" sz="2200" dirty="0"/>
              <a:t>είναι πρακτικά </a:t>
            </a:r>
            <a:r>
              <a:rPr lang="el-GR" sz="2200" b="1" dirty="0" smtClean="0"/>
              <a:t>ασυμπίεστα</a:t>
            </a:r>
            <a:r>
              <a:rPr lang="el-GR" sz="2200" dirty="0"/>
              <a:t> </a:t>
            </a:r>
            <a:r>
              <a:rPr lang="el-GR" sz="2200" dirty="0" smtClean="0"/>
              <a:t>(</a:t>
            </a:r>
            <a:r>
              <a:rPr lang="en-US" sz="2200" i="1" dirty="0" smtClean="0"/>
              <a:t>incompressible</a:t>
            </a:r>
            <a:r>
              <a:rPr lang="el-GR" sz="2200" dirty="0" smtClean="0"/>
              <a:t>) λόγω των απωθητικών δυνάμεων που </a:t>
            </a:r>
            <a:r>
              <a:rPr lang="el-GR" sz="2200" dirty="0"/>
              <a:t>ενεργούν μεταξύ των μορίων όταν </a:t>
            </a:r>
            <a:r>
              <a:rPr lang="el-GR" sz="2200" dirty="0" smtClean="0"/>
              <a:t>αυτά αναγκάζονται </a:t>
            </a:r>
            <a:r>
              <a:rPr lang="el-GR" sz="2200" dirty="0"/>
              <a:t>να πλησιάσουν μεταξύ τους.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Τα </a:t>
            </a:r>
            <a:r>
              <a:rPr lang="el-GR" sz="2200" dirty="0"/>
              <a:t>πραγματικά ρευστά έχουν </a:t>
            </a:r>
            <a:r>
              <a:rPr lang="el-GR" sz="2200" b="1" dirty="0"/>
              <a:t>ιξώδες</a:t>
            </a:r>
            <a:r>
              <a:rPr lang="el-GR" sz="2200" dirty="0"/>
              <a:t>, δηλαδή την ιδιότητα να ανθίστανται σε </a:t>
            </a:r>
            <a:r>
              <a:rPr lang="el-GR" sz="2200" dirty="0" err="1"/>
              <a:t>διατμητικές</a:t>
            </a:r>
            <a:r>
              <a:rPr lang="el-GR" sz="2200" dirty="0"/>
              <a:t> τάσεις. Τα </a:t>
            </a:r>
            <a:r>
              <a:rPr lang="el-GR" sz="2200" b="1" dirty="0"/>
              <a:t>ιδανικά ρευστά </a:t>
            </a:r>
            <a:r>
              <a:rPr lang="el-GR" sz="2200" dirty="0"/>
              <a:t>έχουν μηδενικό </a:t>
            </a:r>
            <a:r>
              <a:rPr lang="el-GR" sz="2200" dirty="0" smtClean="0"/>
              <a:t>ιξώδες.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Μηχανική </a:t>
            </a:r>
            <a:r>
              <a:rPr lang="el-GR" sz="3600" b="1" dirty="0" smtClean="0">
                <a:solidFill>
                  <a:srgbClr val="002060"/>
                </a:solidFill>
              </a:rPr>
              <a:t>ρευστών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Στη </a:t>
            </a:r>
            <a:r>
              <a:rPr lang="el-GR" sz="2200" dirty="0"/>
              <a:t>μηχανική του </a:t>
            </a:r>
            <a:r>
              <a:rPr lang="el-GR" sz="2200" dirty="0" smtClean="0"/>
              <a:t>στερεού </a:t>
            </a:r>
            <a:r>
              <a:rPr lang="el-GR" sz="2200" dirty="0"/>
              <a:t>σώματος οι βασικές έννοιες είναι: </a:t>
            </a:r>
            <a:endParaRPr lang="el-GR" sz="22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</a:t>
            </a:r>
            <a:r>
              <a:rPr lang="el-GR" sz="2000" dirty="0" smtClean="0"/>
              <a:t> μάζα,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η δύναμη</a:t>
            </a:r>
            <a:r>
              <a:rPr lang="el-GR" sz="2000" dirty="0"/>
              <a:t>,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η τριβή.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Στη μηχανική του </a:t>
            </a:r>
            <a:r>
              <a:rPr lang="el-GR" sz="2200" dirty="0" err="1"/>
              <a:t>παραμορφώσιμου</a:t>
            </a:r>
            <a:r>
              <a:rPr lang="el-GR" sz="2200" dirty="0"/>
              <a:t> σώματος κυριαρχούν οι έννοιες</a:t>
            </a:r>
            <a:r>
              <a:rPr lang="el-GR" sz="2200" dirty="0" smtClean="0"/>
              <a:t>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</a:t>
            </a:r>
            <a:r>
              <a:rPr lang="el-GR" sz="2000" dirty="0" smtClean="0"/>
              <a:t> τάση,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</a:t>
            </a:r>
            <a:r>
              <a:rPr lang="el-GR" sz="2000" dirty="0" smtClean="0"/>
              <a:t> παραμόρφωση</a:t>
            </a:r>
            <a:r>
              <a:rPr lang="el-GR" sz="2000" dirty="0"/>
              <a:t>,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</a:t>
            </a:r>
            <a:r>
              <a:rPr lang="el-GR" sz="2000" dirty="0" smtClean="0"/>
              <a:t> ελαστικότητα</a:t>
            </a:r>
            <a:r>
              <a:rPr lang="el-GR" sz="2000" dirty="0"/>
              <a:t>. </a:t>
            </a: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Στη </a:t>
            </a:r>
            <a:r>
              <a:rPr lang="el-GR" sz="2200" dirty="0"/>
              <a:t>μηχανική των ρευστών οι θεμελιώδεις έννοιες είναι: </a:t>
            </a:r>
            <a:endParaRPr lang="el-GR" sz="22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</a:t>
            </a:r>
            <a:r>
              <a:rPr lang="el-GR" sz="2000" dirty="0" smtClean="0"/>
              <a:t> πυκνότητα</a:t>
            </a:r>
            <a:r>
              <a:rPr lang="el-GR" sz="2000" dirty="0"/>
              <a:t>,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</a:t>
            </a:r>
            <a:r>
              <a:rPr lang="el-GR" sz="2000" dirty="0" smtClean="0"/>
              <a:t> πίεση</a:t>
            </a:r>
            <a:r>
              <a:rPr lang="el-GR" sz="2000" dirty="0"/>
              <a:t>,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ιξώδες</a:t>
            </a:r>
            <a:r>
              <a:rPr lang="el-GR" sz="20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9796" y="26064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Βασικές έννοιες μηχανικής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20350</TotalTime>
  <Words>5414</Words>
  <Application>Microsoft Office PowerPoint</Application>
  <PresentationFormat>On-screen Show (4:3)</PresentationFormat>
  <Paragraphs>556</Paragraphs>
  <Slides>71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baso</dc:creator>
  <cp:lastModifiedBy>baso</cp:lastModifiedBy>
  <cp:revision>1412</cp:revision>
  <dcterms:created xsi:type="dcterms:W3CDTF">2006-08-16T00:00:00Z</dcterms:created>
  <dcterms:modified xsi:type="dcterms:W3CDTF">2018-10-15T13:31:48Z</dcterms:modified>
</cp:coreProperties>
</file>