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5"/>
  </p:notesMasterIdLst>
  <p:sldIdLst>
    <p:sldId id="259" r:id="rId2"/>
    <p:sldId id="354" r:id="rId3"/>
    <p:sldId id="353" r:id="rId4"/>
    <p:sldId id="520" r:id="rId5"/>
    <p:sldId id="521" r:id="rId6"/>
    <p:sldId id="522" r:id="rId7"/>
    <p:sldId id="573" r:id="rId8"/>
    <p:sldId id="523" r:id="rId9"/>
    <p:sldId id="575" r:id="rId10"/>
    <p:sldId id="576" r:id="rId11"/>
    <p:sldId id="527" r:id="rId12"/>
    <p:sldId id="528" r:id="rId13"/>
    <p:sldId id="530" r:id="rId14"/>
    <p:sldId id="529" r:id="rId15"/>
    <p:sldId id="531" r:id="rId16"/>
    <p:sldId id="532" r:id="rId17"/>
    <p:sldId id="535" r:id="rId18"/>
    <p:sldId id="536" r:id="rId19"/>
    <p:sldId id="534" r:id="rId20"/>
    <p:sldId id="538" r:id="rId21"/>
    <p:sldId id="539" r:id="rId22"/>
    <p:sldId id="533" r:id="rId23"/>
    <p:sldId id="541" r:id="rId24"/>
    <p:sldId id="542" r:id="rId25"/>
    <p:sldId id="525" r:id="rId26"/>
    <p:sldId id="526" r:id="rId27"/>
    <p:sldId id="540" r:id="rId28"/>
    <p:sldId id="545" r:id="rId29"/>
    <p:sldId id="543" r:id="rId30"/>
    <p:sldId id="544" r:id="rId31"/>
    <p:sldId id="546" r:id="rId32"/>
    <p:sldId id="547" r:id="rId33"/>
    <p:sldId id="548" r:id="rId34"/>
    <p:sldId id="549" r:id="rId35"/>
    <p:sldId id="550" r:id="rId36"/>
    <p:sldId id="551" r:id="rId37"/>
    <p:sldId id="552" r:id="rId38"/>
    <p:sldId id="553" r:id="rId39"/>
    <p:sldId id="555" r:id="rId40"/>
    <p:sldId id="554" r:id="rId41"/>
    <p:sldId id="557" r:id="rId42"/>
    <p:sldId id="558" r:id="rId43"/>
    <p:sldId id="559" r:id="rId44"/>
    <p:sldId id="560" r:id="rId45"/>
    <p:sldId id="562" r:id="rId46"/>
    <p:sldId id="577" r:id="rId47"/>
    <p:sldId id="568" r:id="rId48"/>
    <p:sldId id="578" r:id="rId49"/>
    <p:sldId id="579" r:id="rId50"/>
    <p:sldId id="580" r:id="rId51"/>
    <p:sldId id="581" r:id="rId52"/>
    <p:sldId id="582" r:id="rId53"/>
    <p:sldId id="383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E56"/>
    <a:srgbClr val="474F6D"/>
    <a:srgbClr val="CD4C49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Σκούρο στυλ 1 - Έμφαση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2" autoAdjust="0"/>
    <p:restoredTop sz="96756" autoAdjust="0"/>
  </p:normalViewPr>
  <p:slideViewPr>
    <p:cSldViewPr>
      <p:cViewPr>
        <p:scale>
          <a:sx n="75" d="100"/>
          <a:sy n="75" d="100"/>
        </p:scale>
        <p:origin x="-84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47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FE035-42C0-44B7-A092-7CE8089955CB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3E64B-EEB0-46E3-864B-FE1B8AA1B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6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21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52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685800"/>
            <a:ext cx="7772400" cy="5181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62200" y="6172200"/>
            <a:ext cx="60198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kumimoji="0" lang="el-GR" sz="28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7504" y="1600200"/>
            <a:ext cx="8640960" cy="4267200"/>
          </a:xfrm>
          <a:prstGeom prst="rect">
            <a:avLst/>
          </a:prstGeom>
        </p:spPr>
        <p:txBody>
          <a:bodyPr vert="horz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l-GR" sz="16000" b="1" dirty="0" smtClean="0">
                <a:solidFill>
                  <a:schemeClr val="bg1"/>
                </a:solidFill>
                <a:latin typeface="Calibri" pitchFamily="34" charset="0"/>
              </a:rPr>
              <a:t>ΣΤΑΤΙΚΗ ΚΑΙ ΑΝΘΡΩΠΙΝΟ ΣΩΜΑ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n-US" sz="14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l-GR" sz="12800" dirty="0" smtClean="0">
                <a:solidFill>
                  <a:schemeClr val="bg1"/>
                </a:solidFill>
                <a:latin typeface="Calibri" pitchFamily="34" charset="0"/>
              </a:rPr>
              <a:t>Χρήστος Β. Μασσαλάς, 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l-GR" sz="12800" dirty="0" smtClean="0">
                <a:solidFill>
                  <a:schemeClr val="bg1"/>
                </a:solidFill>
                <a:latin typeface="Calibri" pitchFamily="34" charset="0"/>
              </a:rPr>
              <a:t>Βασιλική Θ. Ποτσίκα, 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l-GR" sz="12800" dirty="0" smtClean="0">
                <a:solidFill>
                  <a:schemeClr val="bg1"/>
                </a:solidFill>
                <a:latin typeface="Calibri" pitchFamily="34" charset="0"/>
              </a:rPr>
              <a:t>Δημήτριος Ι. Φωτιάδης</a:t>
            </a:r>
            <a:endParaRPr lang="en-US" sz="1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l-GR" sz="6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l-GR" sz="6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n-US" sz="4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l-GR" sz="12800" dirty="0">
                <a:solidFill>
                  <a:schemeClr val="bg1"/>
                </a:solidFill>
                <a:latin typeface="Calibri" pitchFamily="34" charset="0"/>
              </a:rPr>
              <a:t>Πανεπιστήμιο Ιωαννίνων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l-GR" sz="12800" dirty="0">
                <a:solidFill>
                  <a:schemeClr val="bg1"/>
                </a:solidFill>
                <a:latin typeface="Calibri" pitchFamily="34" charset="0"/>
              </a:rPr>
              <a:t> Τμήμα Μηχανικών Επιστήμης Υλικών</a:t>
            </a:r>
            <a:endParaRPr lang="en-US" sz="128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l-GR" sz="3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el-GR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Ελεύθερο </a:t>
            </a:r>
            <a:r>
              <a:rPr lang="el-GR" sz="3600" b="1" dirty="0" smtClean="0">
                <a:solidFill>
                  <a:srgbClr val="002060"/>
                </a:solidFill>
              </a:rPr>
              <a:t>Σώμα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79" y="1772815"/>
            <a:ext cx="8555474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9029" y="3789040"/>
            <a:ext cx="80174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200" dirty="0"/>
              <a:t>Τα αποτελέσματα της προηγούμενης ανάλυσης μπορούν να ελεγχθούν, γιατί πρέπει να ικανοποιούν τη συνθήκη ισορροπίας στην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l-GR" sz="2200" dirty="0"/>
              <a:t>διεύθυνση, δηλαδή:</a:t>
            </a:r>
            <a:endParaRPr lang="en-US" sz="2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78" y="5229200"/>
            <a:ext cx="8885943" cy="63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Το </a:t>
            </a:r>
            <a:r>
              <a:rPr lang="el-GR" sz="2200" b="1" dirty="0"/>
              <a:t>κέντρο βάρους </a:t>
            </a:r>
            <a:r>
              <a:rPr lang="el-GR" sz="2200" dirty="0" smtClean="0"/>
              <a:t>(</a:t>
            </a:r>
            <a:r>
              <a:rPr lang="el-GR" sz="2200" b="1" dirty="0" smtClean="0"/>
              <a:t>Κ.Β.</a:t>
            </a:r>
            <a:r>
              <a:rPr lang="el-GR" sz="2200" dirty="0" smtClean="0"/>
              <a:t>)</a:t>
            </a:r>
            <a:r>
              <a:rPr lang="el-GR" sz="2200" b="1" dirty="0" smtClean="0"/>
              <a:t> </a:t>
            </a:r>
            <a:r>
              <a:rPr lang="el-GR" sz="2200" dirty="0" smtClean="0"/>
              <a:t>ενός </a:t>
            </a:r>
            <a:r>
              <a:rPr lang="el-GR" sz="2200" dirty="0"/>
              <a:t>αντικειμένου είναι </a:t>
            </a:r>
            <a:r>
              <a:rPr lang="el-GR" sz="2200" dirty="0" smtClean="0"/>
              <a:t>το σημείο από το οποίο </a:t>
            </a:r>
            <a:r>
              <a:rPr lang="el-GR" sz="2200" dirty="0"/>
              <a:t>περνάει ένα κατακόρυφο επίπεδο </a:t>
            </a:r>
            <a:r>
              <a:rPr lang="el-GR" sz="2200" dirty="0" smtClean="0"/>
              <a:t>που κόβει τα σώμα σε </a:t>
            </a:r>
            <a:r>
              <a:rPr lang="el-GR" sz="2200" dirty="0"/>
              <a:t>δύο μέρη </a:t>
            </a:r>
            <a:r>
              <a:rPr lang="el-GR" sz="2200" dirty="0" smtClean="0"/>
              <a:t>με ίσα βάρη.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Στα </a:t>
            </a:r>
            <a:r>
              <a:rPr lang="el-GR" sz="2200" b="1" dirty="0"/>
              <a:t>συμμετρικά αντικείμενα </a:t>
            </a:r>
            <a:r>
              <a:rPr lang="el-GR" sz="2200" dirty="0"/>
              <a:t>που έχουν ομοιόμορφη σύνθεση το κέντρο βάρους τους συμπίπτει με το κέντρο συμμετρίας τους</a:t>
            </a:r>
            <a:r>
              <a:rPr lang="el-GR" sz="22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θέση του κέντρου βάρους </a:t>
            </a:r>
            <a:r>
              <a:rPr lang="el-GR" sz="2200" dirty="0" smtClean="0"/>
              <a:t>σε ένα ομογενές σώμα με </a:t>
            </a:r>
            <a:r>
              <a:rPr lang="el-GR" sz="2200" dirty="0"/>
              <a:t>σταθερή μάζα και σταθερό σχήμα είναι </a:t>
            </a:r>
            <a:r>
              <a:rPr lang="el-GR" sz="2200" b="1" dirty="0"/>
              <a:t>αμετάθετη</a:t>
            </a:r>
            <a:r>
              <a:rPr lang="el-GR" sz="2200" dirty="0"/>
              <a:t> όπως και να </a:t>
            </a:r>
            <a:r>
              <a:rPr lang="el-GR" sz="2200" dirty="0" smtClean="0"/>
              <a:t>μετακινηθεί.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Ο υπολογισμός του Κ.Β. ενός συστήματος μπορεί να γίνει τόσο γραφικά (για επίπεδα συστήματα), όσο και αναλυτικά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Κέντρο Βάρους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Στα </a:t>
            </a:r>
            <a:r>
              <a:rPr lang="el-GR" sz="2200" dirty="0"/>
              <a:t>ομοιογενή σώματα το κέντρο βάρους εξαρτάται από το γεωμετρικό </a:t>
            </a:r>
            <a:r>
              <a:rPr lang="el-GR" sz="2200" dirty="0" smtClean="0"/>
              <a:t>τους σχήμα.</a:t>
            </a:r>
            <a:endParaRPr lang="el-GR" sz="2200" dirty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Για παράδειγμα, σε ορισμένα βασικά γεωμετρικά σχήματα το Κ.Β. υπολογίζεται γραφικά ως: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το </a:t>
            </a:r>
            <a:r>
              <a:rPr lang="el-GR" sz="2000" dirty="0"/>
              <a:t>γεωμετρικό </a:t>
            </a:r>
            <a:r>
              <a:rPr lang="el-GR" sz="2000" dirty="0" smtClean="0"/>
              <a:t>κέντρο</a:t>
            </a:r>
            <a:r>
              <a:rPr lang="el-GR" sz="2000" dirty="0"/>
              <a:t> </a:t>
            </a:r>
            <a:r>
              <a:rPr lang="el-GR" sz="2000" dirty="0" smtClean="0"/>
              <a:t>μιας σφαίρας,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το </a:t>
            </a:r>
            <a:r>
              <a:rPr lang="el-GR" sz="2000" dirty="0"/>
              <a:t>κέντρο </a:t>
            </a:r>
            <a:r>
              <a:rPr lang="el-GR" sz="2000" dirty="0" smtClean="0"/>
              <a:t>ενός κύκλου,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το </a:t>
            </a:r>
            <a:r>
              <a:rPr lang="el-GR" sz="2000" dirty="0"/>
              <a:t>σημείο τομής των τριών διαμέσων </a:t>
            </a:r>
            <a:r>
              <a:rPr lang="el-GR" sz="2000" dirty="0" smtClean="0"/>
              <a:t>ενός τριγώνου,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το </a:t>
            </a:r>
            <a:r>
              <a:rPr lang="el-GR" sz="2000" dirty="0"/>
              <a:t>σημείο τομής των </a:t>
            </a:r>
            <a:r>
              <a:rPr lang="el-GR" sz="2000" dirty="0" smtClean="0"/>
              <a:t>διαγώνιών </a:t>
            </a:r>
            <a:r>
              <a:rPr lang="el-GR" sz="2000" dirty="0"/>
              <a:t>σε ένα </a:t>
            </a:r>
            <a:r>
              <a:rPr lang="el-GR" sz="2000" dirty="0" smtClean="0"/>
              <a:t>παραλληλόγραμμο.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Κέντρο Βάρους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1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772816"/>
                <a:ext cx="8568952" cy="4968552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 smtClean="0"/>
                  <a:t>Για σώματα με ακανόνιστο γεωμετρικό σχήμα, το </a:t>
                </a:r>
                <a:r>
                  <a:rPr lang="el-GR" sz="2200" dirty="0"/>
                  <a:t>σύστημα χωρίζεται σε μέρη των οποίων </a:t>
                </a:r>
                <a:r>
                  <a:rPr lang="el-GR" sz="2200" dirty="0" smtClean="0"/>
                  <a:t>μπορούμε να βρούμε τα Κ.Β. </a:t>
                </a:r>
              </a:p>
              <a:p>
                <a:pPr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 smtClean="0"/>
                  <a:t>Στα </a:t>
                </a:r>
                <a:r>
                  <a:rPr lang="el-GR" sz="2200" dirty="0"/>
                  <a:t>κέντρα βάρους των μερών εφαρμόζουμε προς την ίδια κατεύθυνση δυνάμεις όσες το βάρος του κάθε μέρους. </a:t>
                </a:r>
                <a:endParaRPr lang="el-GR" sz="2200" dirty="0" smtClean="0"/>
              </a:p>
              <a:p>
                <a:pPr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/>
                  <a:t>Προσδιορίζουμε τη συνισταμένη τους για δύο τυχαίες διευθύνσεις και το σημείο </a:t>
                </a:r>
                <a:r>
                  <a:rPr lang="el-GR" sz="2200" dirty="0" smtClean="0"/>
                  <a:t>τομής τους είναι το Κ.Β. του συστήματος.</a:t>
                </a:r>
              </a:p>
              <a:p>
                <a:pPr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i="1" dirty="0"/>
                  <a:t>Αναλυτικά: </a:t>
                </a:r>
                <a:r>
                  <a:rPr lang="el-GR" sz="2200" dirty="0"/>
                  <a:t>Το βάρος του συστήματος είναι:</a:t>
                </a:r>
                <a:endParaRPr lang="en-US" sz="2200" dirty="0"/>
              </a:p>
              <a:p>
                <a:pPr marL="0" indent="0"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        </m:t>
                    </m:r>
                    <m:r>
                      <m:rPr>
                        <m:nor/>
                      </m:rPr>
                      <a:rPr lang="el-G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W</m:t>
                    </m:r>
                    <m:r>
                      <m:rPr>
                        <m:nor/>
                      </m:rPr>
                      <a:rPr lang="el-G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20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 sz="20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</m:sub>
                        </m:sSub>
                      </m:e>
                    </m:nary>
                  </m:oMath>
                </a14:m>
                <a:r>
                  <a:rPr lang="el-G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l-GR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=1,2,3,…</a:t>
                </a:r>
                <a:endPara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772816"/>
                <a:ext cx="8568952" cy="4968552"/>
              </a:xfrm>
              <a:blipFill rotWithShape="1">
                <a:blip r:embed="rId2"/>
                <a:stretch>
                  <a:fillRect t="-736" r="-996" b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Κέντρο Βάρους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4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Το </a:t>
            </a:r>
            <a:r>
              <a:rPr lang="el-GR" sz="2200" dirty="0"/>
              <a:t>άθροισμα των ροπών των βαρών των </a:t>
            </a:r>
            <a:r>
              <a:rPr lang="el-GR" sz="2200" dirty="0" smtClean="0"/>
              <a:t>μερών του </a:t>
            </a:r>
            <a:r>
              <a:rPr lang="el-GR" sz="2200" dirty="0"/>
              <a:t>ως προς ένα σημείο πρέπει να είναι ίσο με τη ροπή του βάρους του συστήματος συγκεντρωμένο στο Κ.Β ως προς το σημείο αυτό</a:t>
            </a:r>
            <a:r>
              <a:rPr lang="el-GR" sz="22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Επιλέγοντας την αρχή του συστήματος συντεταγμένων τότε:</a:t>
            </a:r>
            <a:endParaRPr lang="en-US" sz="2200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n-US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n-US" sz="2200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sz="2200" dirty="0" smtClean="0"/>
              <a:t>O</a:t>
            </a:r>
            <a:r>
              <a:rPr lang="el-GR" sz="2200" dirty="0" smtClean="0"/>
              <a:t>ι </a:t>
            </a:r>
            <a:r>
              <a:rPr lang="el-GR" sz="2200" dirty="0"/>
              <a:t>συντεταγμένες του κέντρου βάρους είναι: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Κέντρο Βάρους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32040" y="3712964"/>
                <a:ext cx="1884234" cy="7269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20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W</m:t>
                    </m:r>
                    <m:sSub>
                      <m:sSubPr>
                        <m:ctrlPr>
                          <a:rPr lang="el-GR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ΚΒ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l-GR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l-G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l-GR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l-GR" sz="2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712964"/>
                <a:ext cx="1884234" cy="726994"/>
              </a:xfrm>
              <a:prstGeom prst="rect">
                <a:avLst/>
              </a:prstGeom>
              <a:blipFill rotWithShape="1">
                <a:blip r:embed="rId2"/>
                <a:stretch>
                  <a:fillRect t="-36134" r="-13916" b="-8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64558" y="3712964"/>
                <a:ext cx="2046522" cy="640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20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W</m:t>
                    </m:r>
                    <m:sSub>
                      <m:sSubPr>
                        <m:ctrlPr>
                          <a:rPr lang="el-GR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ΚΒ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l-GR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l-G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l-GR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</m:sSub>
                    <m:r>
                      <a:rPr lang="el-GR" sz="2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,</m:t>
                    </m:r>
                  </m:oMath>
                </a14:m>
                <a:endParaRPr lang="el-GR" sz="2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558" y="3712964"/>
                <a:ext cx="2046522" cy="640688"/>
              </a:xfrm>
              <a:prstGeom prst="rect">
                <a:avLst/>
              </a:prstGeom>
              <a:blipFill rotWithShape="1">
                <a:blip r:embed="rId3"/>
                <a:stretch>
                  <a:fillRect t="-40952" r="-4776" b="-1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07924" y="5733255"/>
                <a:ext cx="3808350" cy="628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en-US" sz="2000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KB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l-GR" sz="20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l-GR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l-GR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W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</m:den>
                    </m:f>
                    <m:r>
                      <a:rPr lang="el-GR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l-GR" sz="2000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 και </a:t>
                </a:r>
                <a:r>
                  <a:rPr lang="en-US" sz="2000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el-GR" sz="20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m:rPr>
                        <m:sty m:val="p"/>
                      </m:rPr>
                      <a:rPr lang="en-US" sz="2000" b="0" i="0" baseline="-250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KB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l-GR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l-G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l-GR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l-GR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W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</m:den>
                    </m:f>
                  </m:oMath>
                </a14:m>
                <a:endParaRPr lang="el-G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924" y="5733255"/>
                <a:ext cx="3808350" cy="628377"/>
              </a:xfrm>
              <a:prstGeom prst="rect">
                <a:avLst/>
              </a:prstGeom>
              <a:blipFill rotWithShape="1">
                <a:blip r:embed="rId4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Το </a:t>
            </a:r>
            <a:r>
              <a:rPr lang="el-GR" sz="2200" dirty="0"/>
              <a:t>κέντρο μάζας ενός σώματος </a:t>
            </a:r>
            <a:r>
              <a:rPr lang="el-GR" sz="2200" dirty="0" smtClean="0"/>
              <a:t>είναι </a:t>
            </a:r>
            <a:r>
              <a:rPr lang="el-GR" sz="2200" dirty="0"/>
              <a:t>το σημείο </a:t>
            </a:r>
            <a:r>
              <a:rPr lang="el-GR" sz="2200" dirty="0" smtClean="0"/>
              <a:t>στο οποίο </a:t>
            </a:r>
            <a:r>
              <a:rPr lang="el-GR" sz="2200" dirty="0"/>
              <a:t>θεωρείται </a:t>
            </a:r>
            <a:r>
              <a:rPr lang="el-GR" sz="2200" dirty="0" smtClean="0"/>
              <a:t>ότι η </a:t>
            </a:r>
            <a:r>
              <a:rPr lang="el-GR" sz="2200" dirty="0"/>
              <a:t>συνολική μάζα </a:t>
            </a:r>
            <a:r>
              <a:rPr lang="el-GR" sz="2200" dirty="0" smtClean="0"/>
              <a:t>του σώματος είναι συγκεντρωμένη.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Το </a:t>
            </a:r>
            <a:r>
              <a:rPr lang="el-GR" sz="2200" dirty="0"/>
              <a:t>κέντρο μάζας </a:t>
            </a:r>
            <a:r>
              <a:rPr lang="el-GR" sz="2200" dirty="0" smtClean="0"/>
              <a:t>αποτελεί συνάρτηση της </a:t>
            </a:r>
            <a:r>
              <a:rPr lang="el-GR" sz="2200" dirty="0"/>
              <a:t>θέσης </a:t>
            </a:r>
            <a:r>
              <a:rPr lang="el-GR" sz="2200" dirty="0" smtClean="0"/>
              <a:t>κάθε μέρους  </a:t>
            </a:r>
            <a:r>
              <a:rPr lang="el-GR" sz="2200" dirty="0"/>
              <a:t>που </a:t>
            </a:r>
            <a:r>
              <a:rPr lang="el-GR" sz="2200" dirty="0" smtClean="0"/>
              <a:t>απαρτίζει το σώμα.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Σε στερεά σώματα </a:t>
            </a:r>
            <a:r>
              <a:rPr lang="el-GR" sz="2200" dirty="0"/>
              <a:t>η θέση του κέντρου μάζας </a:t>
            </a:r>
            <a:r>
              <a:rPr lang="el-GR" sz="2200" dirty="0" smtClean="0"/>
              <a:t>είναι </a:t>
            </a:r>
            <a:r>
              <a:rPr lang="el-GR" sz="2200" dirty="0"/>
              <a:t>σταθερή σε σχέση με το σώμα, αλλά όχι αναγκαία πάνω σε αυτό. </a:t>
            </a:r>
            <a:endParaRPr lang="el-GR" sz="2200" dirty="0" smtClean="0"/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b="1" dirty="0" smtClean="0"/>
              <a:t>Στην </a:t>
            </a:r>
            <a:r>
              <a:rPr lang="el-GR" sz="2200" b="1" dirty="0"/>
              <a:t>περίπτωση ενός ομοιογενούς </a:t>
            </a:r>
            <a:r>
              <a:rPr lang="el-GR" sz="2200" b="1" dirty="0" err="1"/>
              <a:t>βαρυτικού</a:t>
            </a:r>
            <a:r>
              <a:rPr lang="el-GR" sz="2200" b="1" dirty="0"/>
              <a:t> πεδίου, το κέντρο μάζας </a:t>
            </a:r>
            <a:r>
              <a:rPr lang="el-GR" sz="2200" b="1" dirty="0" smtClean="0"/>
              <a:t>και το </a:t>
            </a:r>
            <a:r>
              <a:rPr lang="el-GR" sz="2200" b="1" dirty="0"/>
              <a:t>κέντρο </a:t>
            </a:r>
            <a:r>
              <a:rPr lang="el-GR" sz="2200" b="1" dirty="0" smtClean="0"/>
              <a:t>βάρους συμπίπτουν</a:t>
            </a:r>
            <a:r>
              <a:rPr lang="el-GR" sz="22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Κέντρο Μάζας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08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Στην περίπτωση στερεών και εύκαμπτων αντικειμένων, όπως και το ανθρώπινο σώμα, το σημείο του κέντρου μάζας μετατοπίζεται ανάλογα με τη στάση του σώματος.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120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ευκαμψία του </a:t>
            </a:r>
            <a:r>
              <a:rPr lang="el-GR" sz="2200" dirty="0" smtClean="0"/>
              <a:t>ανθρώπινου σώματος οφείλεται </a:t>
            </a:r>
            <a:r>
              <a:rPr lang="el-GR" sz="2200" dirty="0"/>
              <a:t>στις αρθρώσεις </a:t>
            </a:r>
            <a:r>
              <a:rPr lang="el-GR" sz="2200" dirty="0" smtClean="0"/>
              <a:t>του </a:t>
            </a:r>
            <a:r>
              <a:rPr lang="el-GR" sz="2200" dirty="0"/>
              <a:t>σκελετικού </a:t>
            </a:r>
            <a:r>
              <a:rPr lang="el-GR" sz="2200" dirty="0" smtClean="0"/>
              <a:t>συστήματος</a:t>
            </a:r>
            <a:r>
              <a:rPr lang="el-GR" sz="2200" dirty="0"/>
              <a:t> (</a:t>
            </a:r>
            <a:r>
              <a:rPr lang="el-GR" sz="2200" i="1" dirty="0" err="1"/>
              <a:t>joints</a:t>
            </a:r>
            <a:r>
              <a:rPr lang="el-GR" sz="2200" dirty="0" smtClean="0"/>
              <a:t>), </a:t>
            </a:r>
            <a:r>
              <a:rPr lang="el-GR" sz="2200" dirty="0"/>
              <a:t>που </a:t>
            </a:r>
            <a:r>
              <a:rPr lang="el-GR" sz="2200" dirty="0" smtClean="0"/>
              <a:t>παρέχουν </a:t>
            </a:r>
            <a:r>
              <a:rPr lang="el-GR" sz="2200" dirty="0"/>
              <a:t>κινητικότητα και κάποιο βαθμό ευστάθειας.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Κέντρο Μάζας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65939" y="2875715"/>
            <a:ext cx="2762245" cy="2209466"/>
            <a:chOff x="6378828" y="4149080"/>
            <a:chExt cx="2254195" cy="16784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8828" y="4163696"/>
              <a:ext cx="2215303" cy="166385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696919" y="4149080"/>
              <a:ext cx="936104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6941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Το υψηλό επίπεδο </a:t>
            </a:r>
            <a:r>
              <a:rPr lang="el-GR" sz="2200" dirty="0"/>
              <a:t>κινητικότητας </a:t>
            </a:r>
            <a:r>
              <a:rPr lang="el-GR" sz="2200" dirty="0" smtClean="0"/>
              <a:t>από τις αρθρώσεις του ανθρώπινου σώματος επιτυγχάνεται εις </a:t>
            </a:r>
            <a:r>
              <a:rPr lang="el-GR" sz="2200" dirty="0"/>
              <a:t>βάρος της ευστάθειας και </a:t>
            </a:r>
            <a:r>
              <a:rPr lang="el-GR" sz="2200" dirty="0" smtClean="0"/>
              <a:t>ευπάθειας σε </a:t>
            </a:r>
            <a:r>
              <a:rPr lang="el-GR" sz="2200" dirty="0"/>
              <a:t>τραυματισμούς, π.χ. εξαρθρώσεις. </a:t>
            </a:r>
            <a:endParaRPr lang="el-GR" sz="2200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Μεγάλη </a:t>
            </a:r>
            <a:r>
              <a:rPr lang="el-GR" sz="2200" dirty="0"/>
              <a:t>ευστάθεια </a:t>
            </a:r>
            <a:r>
              <a:rPr lang="el-GR" sz="2200" dirty="0" smtClean="0"/>
              <a:t>εμφανίζεται σε </a:t>
            </a:r>
            <a:r>
              <a:rPr lang="el-GR" sz="2200" dirty="0"/>
              <a:t>αρθρώσεις που δεν </a:t>
            </a:r>
            <a:r>
              <a:rPr lang="el-GR" sz="2200" dirty="0" smtClean="0"/>
              <a:t>επιτρέπουν μεγάλες σχετικές </a:t>
            </a:r>
            <a:r>
              <a:rPr lang="el-GR" sz="2200" dirty="0"/>
              <a:t>κινήσεις μεταξύ των οστών που συνιστούν την </a:t>
            </a:r>
            <a:r>
              <a:rPr lang="el-GR" sz="2200" dirty="0" smtClean="0"/>
              <a:t>άρθρωση, όπως στα οστά του κρανίου.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κίνηση </a:t>
            </a:r>
            <a:r>
              <a:rPr lang="el-GR" sz="2200" dirty="0" smtClean="0"/>
              <a:t>του </a:t>
            </a:r>
            <a:r>
              <a:rPr lang="el-GR" sz="2200" dirty="0"/>
              <a:t>σώματος είναι αποτέλεσμα των δυνάμεων που οφείλονται στους σκελετικούς μύες που μετατρέπουν χημική ενέργεια σε μηχανικό έργο</a:t>
            </a:r>
            <a:r>
              <a:rPr lang="el-GR" sz="22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Οι αρχές της στατικής εφαρμόζονται </a:t>
            </a:r>
            <a:r>
              <a:rPr lang="el-GR" sz="2200" dirty="0" smtClean="0"/>
              <a:t>και για </a:t>
            </a:r>
            <a:r>
              <a:rPr lang="el-GR" sz="2200" dirty="0"/>
              <a:t>την κατανόηση λειτουργιών του ανθρωπίνου σώματος.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Κέντρο Μάζας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</a:t>
            </a:r>
            <a:r>
              <a:rPr lang="el-GR" sz="2200" dirty="0" err="1" smtClean="0"/>
              <a:t>γραμμοσκιασμένη</a:t>
            </a:r>
            <a:r>
              <a:rPr lang="el-GR" sz="2200" dirty="0" smtClean="0"/>
              <a:t> επιφάνεια μεταξύ των επιφανειών στήριξης (πέλματα ποδιών) ονομάζεται βάση στήριξης: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Ισορροπία στο ανθρώπινο σώμα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62434" t="44047" r="4435" b="25863"/>
          <a:stretch/>
        </p:blipFill>
        <p:spPr>
          <a:xfrm>
            <a:off x="2932031" y="2762569"/>
            <a:ext cx="1526867" cy="111044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789251" y="3877033"/>
            <a:ext cx="11564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/>
              <a:t>κέντρο </a:t>
            </a:r>
            <a:r>
              <a:rPr lang="el-GR" sz="1400" dirty="0"/>
              <a:t>μάζας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17438" y="3615698"/>
            <a:ext cx="3374534" cy="2880699"/>
            <a:chOff x="3444663" y="4905200"/>
            <a:chExt cx="2332832" cy="1822424"/>
          </a:xfrm>
        </p:grpSpPr>
        <p:grpSp>
          <p:nvGrpSpPr>
            <p:cNvPr id="17" name="Group 16"/>
            <p:cNvGrpSpPr/>
            <p:nvPr/>
          </p:nvGrpSpPr>
          <p:grpSpPr>
            <a:xfrm>
              <a:off x="3444663" y="4905200"/>
              <a:ext cx="2332832" cy="1822424"/>
              <a:chOff x="3369579" y="3068961"/>
              <a:chExt cx="2332832" cy="182242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369579" y="3068961"/>
                <a:ext cx="2332832" cy="1750479"/>
                <a:chOff x="6300191" y="4077073"/>
                <a:chExt cx="2332832" cy="1750479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00191" y="4077073"/>
                  <a:ext cx="2330638" cy="1750479"/>
                </a:xfrm>
                <a:prstGeom prst="rect">
                  <a:avLst/>
                </a:prstGeom>
              </p:spPr>
            </p:pic>
            <p:sp>
              <p:nvSpPr>
                <p:cNvPr id="4" name="Rectangle 3"/>
                <p:cNvSpPr/>
                <p:nvPr/>
              </p:nvSpPr>
              <p:spPr>
                <a:xfrm>
                  <a:off x="7696919" y="4149080"/>
                  <a:ext cx="936104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3620021" y="4819377"/>
                <a:ext cx="216024" cy="72008"/>
              </a:xfrm>
              <a:prstGeom prst="rect">
                <a:avLst/>
              </a:prstGeom>
              <a:pattFill prst="pct50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108711" y="4819377"/>
                <a:ext cx="216024" cy="72008"/>
              </a:xfrm>
              <a:prstGeom prst="rect">
                <a:avLst/>
              </a:prstGeom>
              <a:pattFill prst="pct50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856857" y="4819377"/>
                <a:ext cx="216024" cy="72008"/>
              </a:xfrm>
              <a:prstGeom prst="rect">
                <a:avLst/>
              </a:prstGeom>
              <a:pattFill prst="pct50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V="1">
                <a:off x="3836045" y="3944961"/>
                <a:ext cx="0" cy="9429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3619229" y="3944960"/>
                <a:ext cx="0" cy="9429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4325023" y="3947343"/>
                <a:ext cx="0" cy="9429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108207" y="3947342"/>
                <a:ext cx="0" cy="9429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5076056" y="3944962"/>
                <a:ext cx="0" cy="9429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4859240" y="3944961"/>
                <a:ext cx="0" cy="9429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 flipV="1">
              <a:off x="3773562" y="5885217"/>
              <a:ext cx="0" cy="77930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274443" y="5805771"/>
              <a:ext cx="0" cy="857239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072881" y="5994183"/>
              <a:ext cx="0" cy="64405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Θέση περιεχομένου 2"/>
          <p:cNvSpPr txBox="1">
            <a:spLocks/>
          </p:cNvSpPr>
          <p:nvPr/>
        </p:nvSpPr>
        <p:spPr>
          <a:xfrm>
            <a:off x="247448" y="4644266"/>
            <a:ext cx="5083607" cy="1693193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Όσο το σημείο του κέντρου μάζας βρίσκεται εντός της βάσης στήριξης  το ανθρώπινο σώμα ισορροπεί.</a:t>
            </a:r>
          </a:p>
        </p:txBody>
      </p:sp>
    </p:spTree>
    <p:extLst>
      <p:ext uri="{BB962C8B-B14F-4D97-AF65-F5344CB8AC3E}">
        <p14:creationId xmlns:p14="http://schemas.microsoft.com/office/powerpoint/2010/main" val="42256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Όταν το κέντρο μάζας βρεθεί εκτός της βάσης στήριξης η ισορροπία του ανθρώπινου σώματος διαταράσσεται: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Αν το άτομο δεν είναι σε θέση να επαναφέρει το βάρος του εντός της βάσης στήριξης θα επακολουθήσει πτώση.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Ισορροπία στο ανθρώπινο σώμα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345648" y="2639318"/>
            <a:ext cx="6530863" cy="3021930"/>
            <a:chOff x="1497521" y="3501008"/>
            <a:chExt cx="6530863" cy="3021930"/>
          </a:xfrm>
        </p:grpSpPr>
        <p:grpSp>
          <p:nvGrpSpPr>
            <p:cNvPr id="26" name="Group 25"/>
            <p:cNvGrpSpPr/>
            <p:nvPr/>
          </p:nvGrpSpPr>
          <p:grpSpPr>
            <a:xfrm>
              <a:off x="1497521" y="3501008"/>
              <a:ext cx="6076950" cy="3021930"/>
              <a:chOff x="1331640" y="3754019"/>
              <a:chExt cx="6076950" cy="302193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1626"/>
              <a:stretch/>
            </p:blipFill>
            <p:spPr>
              <a:xfrm>
                <a:off x="1331640" y="3754019"/>
                <a:ext cx="6076950" cy="3021930"/>
              </a:xfrm>
              <a:prstGeom prst="rect">
                <a:avLst/>
              </a:prstGeom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1663105" y="6591006"/>
                <a:ext cx="1224136" cy="131984"/>
              </a:xfrm>
              <a:prstGeom prst="rect">
                <a:avLst/>
              </a:prstGeom>
              <a:pattFill prst="pct50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421634" y="6578037"/>
                <a:ext cx="1011683" cy="131984"/>
              </a:xfrm>
              <a:prstGeom prst="rect">
                <a:avLst/>
              </a:prstGeom>
              <a:pattFill prst="pct50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516001" y="6601944"/>
                <a:ext cx="836102" cy="131984"/>
              </a:xfrm>
              <a:prstGeom prst="rect">
                <a:avLst/>
              </a:prstGeom>
              <a:pattFill prst="pct50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6942365" y="4867609"/>
              <a:ext cx="65947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l-GR" sz="1200" dirty="0"/>
                <a:t>Κ</a:t>
              </a:r>
              <a:r>
                <a:rPr lang="el-GR" sz="1200" dirty="0" smtClean="0"/>
                <a:t>έντρο </a:t>
              </a:r>
            </a:p>
            <a:p>
              <a:pPr algn="ctr"/>
              <a:r>
                <a:rPr lang="el-GR" sz="1200" dirty="0" smtClean="0"/>
                <a:t>Μάζας</a:t>
              </a:r>
              <a:endParaRPr lang="el-GR" sz="12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65076" y="5364130"/>
              <a:ext cx="79258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l-GR" sz="1200" dirty="0" smtClean="0"/>
                <a:t>Προβολή </a:t>
              </a:r>
            </a:p>
            <a:p>
              <a:pPr algn="ctr"/>
              <a:r>
                <a:rPr lang="el-GR" sz="1200" dirty="0" smtClean="0"/>
                <a:t>βάρους</a:t>
              </a:r>
              <a:endParaRPr lang="el-GR" sz="12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931649" y="6245939"/>
              <a:ext cx="109673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l-GR" sz="1200" dirty="0" smtClean="0"/>
                <a:t>Βάση στήριξης</a:t>
              </a:r>
              <a:endParaRPr lang="el-G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5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95536" y="1885528"/>
            <a:ext cx="8287072" cy="44958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 smtClean="0"/>
              <a:t>Εισαγωγή στη Στατική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 smtClean="0"/>
              <a:t>Ελεύθερο σώμα και Μηχανικό ανάλογο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 smtClean="0"/>
              <a:t>Κέντρο βάρους/μάζας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 smtClean="0"/>
              <a:t>Στατική και  ανθρώπινο σώμα: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Άρθρωση αγκώνα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Άρθρωση ώμου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Άρθρωση </a:t>
            </a:r>
            <a:r>
              <a:rPr lang="el-GR" sz="2400" dirty="0"/>
              <a:t>γόνατος</a:t>
            </a:r>
            <a:endParaRPr lang="el-GR" sz="24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Θεματικές ενότητες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ισορροπία του ανθρώπινου σώματος μπορεί να βελτιωθεί μέσω: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ης αύξησης της επιφάνειας της βάσης στήριξης</a:t>
            </a:r>
          </a:p>
          <a:p>
            <a:pPr lvl="1"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ης μείωσης της απόστασης του κέντρου μάζας από το έδαφος.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Ισορροπία στο ανθρώπινο σώμα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95736" y="6500058"/>
            <a:ext cx="69215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800" dirty="0"/>
              <a:t>https://</a:t>
            </a:r>
            <a:r>
              <a:rPr lang="el-GR" sz="800" dirty="0" smtClean="0"/>
              <a:t>accessphysiotherapy.mhmedical.com/Content.aspx?bookId=965&amp;sectionId=53599854</a:t>
            </a:r>
          </a:p>
          <a:p>
            <a:pPr algn="r"/>
            <a:r>
              <a:rPr lang="en-US" sz="800" dirty="0"/>
              <a:t>https://philschatz.com/physics-book/contents/m42172.html</a:t>
            </a:r>
            <a:endParaRPr lang="el-GR" sz="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73016"/>
            <a:ext cx="3553063" cy="230425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387528" y="6001543"/>
            <a:ext cx="2001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/>
              <a:t>Αύξησης βάσης </a:t>
            </a:r>
            <a:r>
              <a:rPr lang="el-GR" sz="1400" dirty="0"/>
              <a:t>στήριξης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33755" y="5818038"/>
            <a:ext cx="3020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400" dirty="0" smtClean="0"/>
              <a:t>Μείωσης απόστασης κέντρου </a:t>
            </a:r>
            <a:r>
              <a:rPr lang="el-GR" sz="1400" dirty="0"/>
              <a:t>μάζας από το </a:t>
            </a:r>
            <a:r>
              <a:rPr lang="el-GR" sz="1400" dirty="0" smtClean="0"/>
              <a:t>έδαφος</a:t>
            </a:r>
            <a:endParaRPr lang="el-GR" sz="1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5096178" y="3645024"/>
            <a:ext cx="4017262" cy="1872208"/>
            <a:chOff x="5096178" y="3573016"/>
            <a:chExt cx="4017262" cy="187220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15"/>
            <a:stretch/>
          </p:blipFill>
          <p:spPr>
            <a:xfrm>
              <a:off x="5096178" y="3573016"/>
              <a:ext cx="3696066" cy="1872208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5096178" y="3848405"/>
              <a:ext cx="50405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72200" y="4263479"/>
              <a:ext cx="79208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l-GR" sz="1200" dirty="0" smtClean="0"/>
                <a:t>Βάση </a:t>
              </a:r>
            </a:p>
            <a:p>
              <a:pPr algn="ctr"/>
              <a:r>
                <a:rPr lang="el-GR" sz="1200" dirty="0" smtClean="0"/>
                <a:t>στήριξης</a:t>
              </a:r>
              <a:endParaRPr lang="el-GR" sz="12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321352" y="4405395"/>
              <a:ext cx="79208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l-GR" sz="1200" dirty="0" smtClean="0"/>
                <a:t>Βάση </a:t>
              </a:r>
            </a:p>
            <a:p>
              <a:pPr algn="ctr"/>
              <a:r>
                <a:rPr lang="el-GR" sz="1200" dirty="0" smtClean="0"/>
                <a:t>στήριξης</a:t>
              </a:r>
              <a:endParaRPr lang="el-G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839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Εφόσον το σώμα βρίσκεται σε ισορροπία, αν θεωρήσουμε το βάρος </a:t>
            </a:r>
            <a:r>
              <a:rPr lang="en-US" sz="2200" dirty="0" smtClean="0"/>
              <a:t>W</a:t>
            </a:r>
            <a:r>
              <a:rPr lang="el-GR" sz="2200" dirty="0"/>
              <a:t>=</a:t>
            </a:r>
            <a:r>
              <a:rPr lang="el-GR" sz="2200" dirty="0" smtClean="0"/>
              <a:t>700 Ν και την απόσταση μεταξύ των πελμάτων </a:t>
            </a:r>
            <a:r>
              <a:rPr lang="en-US" sz="2200" dirty="0" smtClean="0"/>
              <a:t>d</a:t>
            </a:r>
            <a:r>
              <a:rPr lang="el-GR" sz="2200" dirty="0"/>
              <a:t>=</a:t>
            </a:r>
            <a:r>
              <a:rPr lang="el-GR" sz="2200" dirty="0" smtClean="0"/>
              <a:t> 30 </a:t>
            </a:r>
            <a:r>
              <a:rPr lang="en-US" sz="2200" dirty="0" smtClean="0"/>
              <a:t>cm</a:t>
            </a:r>
            <a:r>
              <a:rPr lang="el-GR" sz="2200" dirty="0" smtClean="0"/>
              <a:t>, τότε: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Ισορροπία στο ανθρώπινο σώμα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68613" y="6567155"/>
            <a:ext cx="60486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/>
              <a:t>https</a:t>
            </a:r>
            <a:r>
              <a:rPr lang="en-US" sz="800" dirty="0"/>
              <a:t>://philschatz.com/physics-book/contents/m42172.html</a:t>
            </a:r>
            <a:endParaRPr lang="el-GR" sz="8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7075890" y="3330905"/>
            <a:ext cx="2068110" cy="1872208"/>
            <a:chOff x="5096178" y="3573016"/>
            <a:chExt cx="2068110" cy="187220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890" b="6715"/>
            <a:stretch/>
          </p:blipFill>
          <p:spPr>
            <a:xfrm>
              <a:off x="5096178" y="3573016"/>
              <a:ext cx="1852086" cy="1872208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5096178" y="3848405"/>
              <a:ext cx="50405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72200" y="4263479"/>
              <a:ext cx="79208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l-GR" sz="1200" dirty="0" smtClean="0"/>
                <a:t>Βάση </a:t>
              </a:r>
            </a:p>
            <a:p>
              <a:pPr algn="ctr"/>
              <a:r>
                <a:rPr lang="el-GR" sz="1200" dirty="0" smtClean="0"/>
                <a:t>στήριξης</a:t>
              </a:r>
              <a:endParaRPr lang="el-GR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14278" y="2916669"/>
                <a:ext cx="1625958" cy="612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20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W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l-GR" sz="2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000" b="0" i="0" baseline="-250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000" b="0" i="0" baseline="-250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l-GR" sz="2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l-GR" sz="2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78" y="2916669"/>
                <a:ext cx="1625958" cy="612347"/>
              </a:xfrm>
              <a:prstGeom prst="rect">
                <a:avLst/>
              </a:prstGeom>
              <a:blipFill rotWithShape="0">
                <a:blip r:embed="rId3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002994" y="3146239"/>
            <a:ext cx="3634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(ισορροπία</a:t>
            </a:r>
            <a:r>
              <a:rPr lang="en-US" dirty="0" smtClean="0"/>
              <a:t> </a:t>
            </a:r>
            <a:r>
              <a:rPr lang="el-GR" dirty="0" smtClean="0"/>
              <a:t>δυνάμεων στον άξονα Ζ)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82385" y="3859261"/>
                <a:ext cx="3607764" cy="588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l-GR" sz="20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l-GR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l-GR" sz="20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l-G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0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l-G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groupChr>
                      <m:groupChrPr>
                        <m:chr m:val="⇒"/>
                        <m:pos m:val="top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/>
                    </m:groupChr>
                    <m:r>
                      <a:rPr lang="el-G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  <m:f>
                      <m:fPr>
                        <m:ctrlPr>
                          <a:rPr lang="el-GR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l-GR" sz="2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l-G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85" y="3859261"/>
                <a:ext cx="3607764" cy="588431"/>
              </a:xfrm>
              <a:prstGeom prst="rect">
                <a:avLst/>
              </a:prstGeom>
              <a:blipFill rotWithShape="0">
                <a:blip r:embed="rId4"/>
                <a:stretch>
                  <a:fillRect b="-20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14278" y="4711770"/>
                <a:ext cx="3740968" cy="588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l-GR" sz="20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l-GR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l-G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0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l-G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groupChr>
                      <m:groupChrPr>
                        <m:chr m:val="⇒"/>
                        <m:pos m:val="top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/>
                    </m:groupChr>
                    <m:r>
                      <a:rPr lang="el-G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  <m:f>
                      <m:fPr>
                        <m:ctrlPr>
                          <a:rPr lang="el-GR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l-GR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l-GR" sz="2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l-G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78" y="4711770"/>
                <a:ext cx="3740968" cy="588431"/>
              </a:xfrm>
              <a:prstGeom prst="rect">
                <a:avLst/>
              </a:prstGeom>
              <a:blipFill rotWithShape="0"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438980" y="4242663"/>
            <a:ext cx="2255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(ισορροπία</a:t>
            </a:r>
            <a:r>
              <a:rPr lang="en-US" dirty="0" smtClean="0"/>
              <a:t> </a:t>
            </a:r>
            <a:r>
              <a:rPr lang="el-GR" dirty="0" smtClean="0"/>
              <a:t>ροπών στα σημεία στήριξης)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01318" y="5630446"/>
                <a:ext cx="4130722" cy="580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0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Άρα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b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2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l-G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l-GR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W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lang="el-GR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l-G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18" y="5630446"/>
                <a:ext cx="4130722" cy="580159"/>
              </a:xfrm>
              <a:prstGeom prst="rect">
                <a:avLst/>
              </a:prstGeom>
              <a:blipFill rotWithShape="0">
                <a:blip r:embed="rId6"/>
                <a:stretch>
                  <a:fillRect l="-1475" b="-52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1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496944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Οι </a:t>
            </a:r>
            <a:r>
              <a:rPr lang="el-GR" sz="2200" dirty="0"/>
              <a:t>δυνάμεις που ασκούνται στο ανθρώπινο σώμα </a:t>
            </a:r>
            <a:r>
              <a:rPr lang="el-GR" sz="2200" dirty="0" smtClean="0"/>
              <a:t>διακρίνονται σε: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b="1" dirty="0" smtClean="0"/>
              <a:t>Εσωτερικές</a:t>
            </a:r>
            <a:r>
              <a:rPr lang="el-GR" sz="2000" dirty="0"/>
              <a:t>,  δυνάμεις που συνδέονται με τους μύες, τους συνδέσμους, τους τένοντες και τις </a:t>
            </a:r>
            <a:r>
              <a:rPr lang="el-GR" sz="2000" dirty="0" smtClean="0"/>
              <a:t>αρθρώσεις.</a:t>
            </a:r>
          </a:p>
          <a:p>
            <a:pPr lvl="1"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b="1" dirty="0" smtClean="0"/>
              <a:t>Εξωτερικές</a:t>
            </a:r>
            <a:r>
              <a:rPr lang="el-GR" sz="2000" dirty="0" smtClean="0"/>
              <a:t>, </a:t>
            </a:r>
            <a:r>
              <a:rPr lang="el-GR" sz="2000" dirty="0"/>
              <a:t>δυνάμεις </a:t>
            </a:r>
            <a:r>
              <a:rPr lang="el-GR" sz="2000" dirty="0" smtClean="0"/>
              <a:t>που εφαρμόζονται ως </a:t>
            </a:r>
            <a:r>
              <a:rPr lang="el-GR" sz="2000" dirty="0"/>
              <a:t>αποτέλεσμα </a:t>
            </a:r>
            <a:r>
              <a:rPr lang="el-GR" sz="2000" dirty="0" smtClean="0"/>
              <a:t> της επιτάχυνσης </a:t>
            </a:r>
            <a:r>
              <a:rPr lang="el-GR" sz="2000" dirty="0"/>
              <a:t>της βαρύτητας στο σώμα ή τμήματά του, </a:t>
            </a:r>
            <a:r>
              <a:rPr lang="el-GR" sz="2000" dirty="0" smtClean="0"/>
              <a:t>οι </a:t>
            </a:r>
            <a:r>
              <a:rPr lang="el-GR" sz="2000" dirty="0"/>
              <a:t>μηχανικές </a:t>
            </a:r>
            <a:r>
              <a:rPr lang="el-GR" sz="2000" dirty="0" smtClean="0"/>
              <a:t>επιβαλλόμενες δυνάμεις </a:t>
            </a:r>
            <a:r>
              <a:rPr lang="el-GR" sz="2000" dirty="0"/>
              <a:t>κατά την </a:t>
            </a:r>
            <a:r>
              <a:rPr lang="el-GR" sz="2000" dirty="0" smtClean="0"/>
              <a:t>άσκηση</a:t>
            </a:r>
            <a:r>
              <a:rPr lang="el-GR" sz="2000" dirty="0"/>
              <a:t> </a:t>
            </a:r>
            <a:r>
              <a:rPr lang="el-GR" sz="2000" dirty="0" smtClean="0"/>
              <a:t>και οι δυνάμεις που επιβάλλονται στο σώμα από προσθέσεις και όργανα.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Οι </a:t>
            </a:r>
            <a:r>
              <a:rPr lang="el-GR" sz="2200" dirty="0"/>
              <a:t>άγνωστοι στα προβλήματα </a:t>
            </a:r>
            <a:r>
              <a:rPr lang="el-GR" sz="2200" dirty="0" smtClean="0"/>
              <a:t>στατικής στο ανθρώπινο σώμα είναι </a:t>
            </a:r>
            <a:r>
              <a:rPr lang="el-GR" sz="2200" dirty="0"/>
              <a:t>οι </a:t>
            </a:r>
            <a:r>
              <a:rPr lang="el-GR" sz="2200" b="1" dirty="0"/>
              <a:t>αντιδράσεις των αρθρώσεων </a:t>
            </a:r>
            <a:r>
              <a:rPr lang="el-GR" sz="2200" dirty="0"/>
              <a:t>και οι </a:t>
            </a:r>
            <a:r>
              <a:rPr lang="el-GR" sz="2200" b="1" dirty="0"/>
              <a:t>δυνάμεις εφελκυσμού των μυών</a:t>
            </a:r>
            <a:r>
              <a:rPr lang="el-GR" sz="22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στατική ανάλυση </a:t>
            </a:r>
            <a:r>
              <a:rPr lang="el-GR" sz="2200" dirty="0"/>
              <a:t>προϋποθέτει τη γνώση των γεωμετρικών χαρακτηριστικών των μυών, των βαρών </a:t>
            </a:r>
            <a:r>
              <a:rPr lang="el-GR" sz="2200" dirty="0" smtClean="0"/>
              <a:t>των </a:t>
            </a:r>
            <a:r>
              <a:rPr lang="el-GR" sz="2200" dirty="0"/>
              <a:t>μελών του σώματος και </a:t>
            </a:r>
            <a:r>
              <a:rPr lang="el-GR" sz="2200" dirty="0" smtClean="0"/>
              <a:t>του ανατομικού </a:t>
            </a:r>
            <a:r>
              <a:rPr lang="el-GR" sz="2200" dirty="0"/>
              <a:t>άξονα περιστροφής της άρθρωσης.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Στατική στο ανθρώπινο σώμα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1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ανάλυση ενός </a:t>
            </a:r>
            <a:r>
              <a:rPr lang="el-GR" sz="2200" dirty="0"/>
              <a:t>προβλήματος </a:t>
            </a:r>
            <a:r>
              <a:rPr lang="el-GR" sz="2200" dirty="0" smtClean="0"/>
              <a:t>στατικής του </a:t>
            </a:r>
            <a:r>
              <a:rPr lang="el-GR" sz="2200" dirty="0"/>
              <a:t>ανθρωπίνου σώματος είναι αρκετά </a:t>
            </a:r>
            <a:r>
              <a:rPr lang="el-GR" sz="2200" dirty="0" smtClean="0"/>
              <a:t>περίπλοκη.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Για </a:t>
            </a:r>
            <a:r>
              <a:rPr lang="el-GR" sz="2200" dirty="0"/>
              <a:t>να αναχθεί σε ένα ισοστατικό πρόβλημα και να μπορούν να εφαρμοστούν οι εξισώσεις ισορροπίας </a:t>
            </a:r>
            <a:r>
              <a:rPr lang="el-GR" sz="2200" dirty="0" smtClean="0"/>
              <a:t>λαμβάνεται υπόψη </a:t>
            </a:r>
            <a:r>
              <a:rPr lang="el-GR" sz="2200" dirty="0"/>
              <a:t>στις αναλύσεις που θα ακολουθήσουν μόνο το σύνολο των μυών που είναι η κύρια πηγή ελέγχου των αρθρώσεων</a:t>
            </a:r>
            <a:r>
              <a:rPr lang="el-GR" sz="2200" dirty="0" smtClean="0"/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Στατική στο ανθρώπινο σώμα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Λόγω της πολυπλοκότητας των αρθρώσεων κρίνεται απαραίτητη η </a:t>
            </a:r>
            <a:r>
              <a:rPr lang="el-GR" sz="2200" dirty="0"/>
              <a:t>απλούστευση </a:t>
            </a:r>
            <a:r>
              <a:rPr lang="el-GR" sz="2200" dirty="0" smtClean="0"/>
              <a:t>του συστήματος μιας άρθρωσης με βάσει τις </a:t>
            </a:r>
            <a:r>
              <a:rPr lang="el-GR" sz="2200" dirty="0"/>
              <a:t>ακόλουθες παραδοχές:</a:t>
            </a:r>
          </a:p>
          <a:p>
            <a:pPr marL="594360" lvl="2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 smtClean="0"/>
              <a:t>α</a:t>
            </a:r>
            <a:r>
              <a:rPr lang="el-GR" sz="2000" dirty="0"/>
              <a:t>. </a:t>
            </a:r>
            <a:r>
              <a:rPr lang="el-GR" sz="2000" dirty="0" smtClean="0"/>
              <a:t> Οι </a:t>
            </a:r>
            <a:r>
              <a:rPr lang="el-GR" sz="2000" dirty="0"/>
              <a:t>ανατομικοί άξονες περιστροφής των αρθρώσεων είναι </a:t>
            </a:r>
            <a:r>
              <a:rPr lang="el-GR" sz="2000" dirty="0" smtClean="0"/>
              <a:t>γνωστοί.</a:t>
            </a:r>
          </a:p>
          <a:p>
            <a:pPr marL="594360" lvl="2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 smtClean="0"/>
              <a:t>β</a:t>
            </a:r>
            <a:r>
              <a:rPr lang="el-GR" sz="2000" dirty="0"/>
              <a:t>. </a:t>
            </a:r>
            <a:r>
              <a:rPr lang="el-GR" sz="2000" dirty="0" smtClean="0"/>
              <a:t> Η </a:t>
            </a:r>
            <a:r>
              <a:rPr lang="el-GR" sz="2000" dirty="0"/>
              <a:t>γεωμετρία των μυών είναι </a:t>
            </a:r>
            <a:r>
              <a:rPr lang="el-GR" sz="2000" dirty="0" smtClean="0"/>
              <a:t>γνωστή.</a:t>
            </a:r>
          </a:p>
          <a:p>
            <a:pPr marL="594360" lvl="2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 smtClean="0"/>
              <a:t>γ</a:t>
            </a:r>
            <a:r>
              <a:rPr lang="el-GR" sz="2000" dirty="0"/>
              <a:t>. </a:t>
            </a:r>
            <a:r>
              <a:rPr lang="el-GR" sz="2000" dirty="0" smtClean="0"/>
              <a:t> Τα </a:t>
            </a:r>
            <a:r>
              <a:rPr lang="el-GR" sz="2000" dirty="0"/>
              <a:t>κέντρα βάρους είναι </a:t>
            </a:r>
            <a:r>
              <a:rPr lang="el-GR" sz="2000" dirty="0" smtClean="0"/>
              <a:t>γνωστά.</a:t>
            </a:r>
          </a:p>
          <a:p>
            <a:pPr marL="594360" lvl="2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 smtClean="0"/>
              <a:t>δ</a:t>
            </a:r>
            <a:r>
              <a:rPr lang="el-GR" sz="2000" dirty="0"/>
              <a:t>. </a:t>
            </a:r>
            <a:r>
              <a:rPr lang="el-GR" sz="2000" dirty="0" smtClean="0"/>
              <a:t> Η </a:t>
            </a:r>
            <a:r>
              <a:rPr lang="el-GR" sz="2000" dirty="0"/>
              <a:t>τριβή των αρθρώσεων είναι </a:t>
            </a:r>
            <a:r>
              <a:rPr lang="el-GR" sz="2000" dirty="0" smtClean="0"/>
              <a:t>αμελητέα.</a:t>
            </a:r>
          </a:p>
          <a:p>
            <a:pPr marL="594360" lvl="2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 smtClean="0"/>
              <a:t>ε</a:t>
            </a:r>
            <a:r>
              <a:rPr lang="el-GR" sz="2000" dirty="0"/>
              <a:t>. </a:t>
            </a:r>
            <a:r>
              <a:rPr lang="el-GR" sz="2000" dirty="0" smtClean="0"/>
              <a:t> Η </a:t>
            </a:r>
            <a:r>
              <a:rPr lang="el-GR" sz="2000" dirty="0"/>
              <a:t>δυναμική άποψη των προβλημάτων </a:t>
            </a:r>
            <a:r>
              <a:rPr lang="el-GR" sz="2000" dirty="0" smtClean="0"/>
              <a:t>παραλείπεται.</a:t>
            </a:r>
          </a:p>
          <a:p>
            <a:pPr marL="594360" lvl="2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 err="1" smtClean="0"/>
              <a:t>στ</a:t>
            </a:r>
            <a:r>
              <a:rPr lang="el-GR" sz="2000" dirty="0"/>
              <a:t>. Η γεωμετρία των προβλημάτων είναι </a:t>
            </a:r>
            <a:r>
              <a:rPr lang="el-GR" sz="2000" dirty="0" smtClean="0"/>
              <a:t>δισδιάστατη.</a:t>
            </a:r>
            <a:endParaRPr lang="el-GR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Στατική στο ανθρώπινο σώμα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7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στατική ανάλυση και οι εξισώσεις </a:t>
            </a:r>
            <a:r>
              <a:rPr lang="el-GR" sz="2200" dirty="0"/>
              <a:t>ισορροπίας </a:t>
            </a:r>
            <a:r>
              <a:rPr lang="el-GR" sz="2200" dirty="0" smtClean="0"/>
              <a:t>της μηχανικής μπορούν να χρησιμοποιηθούν και για να αναλυθούν πρακτικά προβλήματα εμβιομηχανικής.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Για </a:t>
            </a:r>
            <a:r>
              <a:rPr lang="el-GR" sz="2200" dirty="0"/>
              <a:t>την </a:t>
            </a:r>
            <a:r>
              <a:rPr lang="el-GR" sz="2200" dirty="0" smtClean="0"/>
              <a:t>απλούστευση των προβλημάτων </a:t>
            </a:r>
            <a:r>
              <a:rPr lang="el-GR" sz="2200" dirty="0"/>
              <a:t>εμβιομηχανικής </a:t>
            </a:r>
            <a:r>
              <a:rPr lang="el-GR" sz="2200" dirty="0" smtClean="0"/>
              <a:t>(π.χ. στο ανθρώπινο σώμα), </a:t>
            </a:r>
            <a:r>
              <a:rPr lang="el-GR" sz="2200" dirty="0"/>
              <a:t>είναι απαραίτητο να επινοήσουμε το </a:t>
            </a:r>
            <a:r>
              <a:rPr lang="el-GR" sz="2200" b="1" dirty="0"/>
              <a:t>μηχανικό ανάλογο</a:t>
            </a:r>
            <a:r>
              <a:rPr lang="el-GR" sz="2200" dirty="0"/>
              <a:t> του κάθε </a:t>
            </a:r>
            <a:r>
              <a:rPr lang="el-GR" sz="2200" dirty="0" smtClean="0"/>
              <a:t>συστήματος.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Στη συνέχεια εφαρμόζονται </a:t>
            </a:r>
            <a:r>
              <a:rPr lang="el-GR" sz="2200" dirty="0"/>
              <a:t>στο διάγραμμα ελευθέρου σώματος </a:t>
            </a:r>
            <a:r>
              <a:rPr lang="el-GR" sz="2200" dirty="0" smtClean="0"/>
              <a:t>οι εξισώσεις ισορροπίας, για να προσδιοριστούν οι άγνωστες </a:t>
            </a:r>
            <a:r>
              <a:rPr lang="el-GR" sz="2200" dirty="0"/>
              <a:t>αντιδράσεις που καταπονούν το </a:t>
            </a:r>
            <a:r>
              <a:rPr lang="el-GR" sz="2200" dirty="0" smtClean="0"/>
              <a:t>υπό μελέτη σύστημα.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Μηχανικό ανάλογο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0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Παραδείγματα μηχανικών ανάλογων για </a:t>
            </a:r>
            <a:r>
              <a:rPr lang="el-GR" sz="2200" dirty="0" err="1" smtClean="0"/>
              <a:t>διδιάστατα</a:t>
            </a:r>
            <a:r>
              <a:rPr lang="el-GR" sz="2200" dirty="0" smtClean="0"/>
              <a:t> προβλήματα: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Μηχανικό ανάλογο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66"/>
          <a:stretch/>
        </p:blipFill>
        <p:spPr bwMode="auto">
          <a:xfrm>
            <a:off x="510096" y="2955327"/>
            <a:ext cx="4025900" cy="310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67"/>
          <a:stretch/>
        </p:blipFill>
        <p:spPr bwMode="auto">
          <a:xfrm>
            <a:off x="4823116" y="4005064"/>
            <a:ext cx="4025900" cy="1235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4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</a:t>
            </a:r>
            <a:r>
              <a:rPr lang="el-GR" sz="2200" dirty="0"/>
              <a:t>λειτουργία μιας άρθρωσης εξαρτάται από </a:t>
            </a:r>
            <a:r>
              <a:rPr lang="el-GR" sz="2200" dirty="0" smtClean="0"/>
              <a:t>παράγοντες όπως: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Ο τρόπος </a:t>
            </a:r>
            <a:r>
              <a:rPr lang="el-GR" sz="2000" dirty="0"/>
              <a:t>που αρθρώνονται οι </a:t>
            </a:r>
            <a:r>
              <a:rPr lang="el-GR" sz="2000" dirty="0" smtClean="0"/>
              <a:t>επιφάνειες</a:t>
            </a:r>
            <a:r>
              <a:rPr lang="el-GR" sz="2000" dirty="0"/>
              <a:t>.</a:t>
            </a:r>
            <a:endParaRPr lang="el-GR" sz="2000" dirty="0" smtClean="0"/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Οι </a:t>
            </a:r>
            <a:r>
              <a:rPr lang="el-GR" sz="2000" dirty="0"/>
              <a:t>ιδιότητες των </a:t>
            </a:r>
            <a:r>
              <a:rPr lang="el-GR" sz="2000" dirty="0" smtClean="0"/>
              <a:t>θυλάκων</a:t>
            </a:r>
            <a:r>
              <a:rPr lang="el-GR" sz="2000" dirty="0"/>
              <a:t>.</a:t>
            </a:r>
            <a:endParaRPr lang="el-GR" sz="2000" dirty="0" smtClean="0"/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Η</a:t>
            </a:r>
            <a:r>
              <a:rPr lang="el-GR" sz="2000" dirty="0" smtClean="0"/>
              <a:t> </a:t>
            </a:r>
            <a:r>
              <a:rPr lang="el-GR" sz="2000" dirty="0"/>
              <a:t>δομή και το μήκος των συνδέσμων γύρω από την </a:t>
            </a:r>
            <a:r>
              <a:rPr lang="el-GR" sz="2000" dirty="0" smtClean="0"/>
              <a:t>άρθρωση.</a:t>
            </a:r>
          </a:p>
          <a:p>
            <a:pPr lvl="1"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Ο αριθμός και ο προσανατολισμός </a:t>
            </a:r>
            <a:r>
              <a:rPr lang="el-GR" sz="2000" dirty="0"/>
              <a:t>των μυών που συνέρχονται στην άρθρωση</a:t>
            </a:r>
            <a:r>
              <a:rPr lang="el-GR" sz="2000" dirty="0" smtClean="0"/>
              <a:t>.</a:t>
            </a:r>
          </a:p>
          <a:p>
            <a:pPr marL="388620" indent="-34290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l-GR" sz="2200" dirty="0" smtClean="0"/>
              <a:t>Η ανάλυση της στατικής συμπεριφοράς των αρθρώσεων αποτελεί μια από τις σημαντικότερες εφαρμογές της στατικής στην </a:t>
            </a:r>
            <a:r>
              <a:rPr lang="el-GR" sz="2200" dirty="0" err="1" smtClean="0"/>
              <a:t>εμβιομηχανική</a:t>
            </a:r>
            <a:r>
              <a:rPr lang="el-GR" sz="2200" dirty="0"/>
              <a:t>.</a:t>
            </a:r>
            <a:endParaRPr lang="el-GR" sz="2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Αρθρώσεις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Οι αρθρώσεις </a:t>
            </a:r>
            <a:r>
              <a:rPr lang="el-GR" sz="2200" dirty="0"/>
              <a:t>του σκελετικού συστήματος μπορούν να ταξινομηθούν ανάλογα με τη δομή και τη λειτουργία </a:t>
            </a:r>
            <a:r>
              <a:rPr lang="el-GR" sz="2200" dirty="0" smtClean="0"/>
              <a:t>σε: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b="1" dirty="0" err="1" smtClean="0"/>
              <a:t>Συναρθρικές</a:t>
            </a:r>
            <a:r>
              <a:rPr lang="el-GR" sz="2000" dirty="0" smtClean="0"/>
              <a:t> </a:t>
            </a:r>
            <a:r>
              <a:rPr lang="el-GR" sz="2000" dirty="0"/>
              <a:t>(</a:t>
            </a:r>
            <a:r>
              <a:rPr lang="el-GR" sz="2000" i="1" dirty="0"/>
              <a:t>synarthrodial </a:t>
            </a:r>
            <a:r>
              <a:rPr lang="el-GR" sz="2000" i="1" dirty="0" err="1"/>
              <a:t>joints</a:t>
            </a:r>
            <a:r>
              <a:rPr lang="el-GR" sz="2000" dirty="0" smtClean="0"/>
              <a:t>), αρθρώσεις </a:t>
            </a:r>
            <a:r>
              <a:rPr lang="el-GR" sz="2000" dirty="0"/>
              <a:t>που δεν επιτρέπουν σχετική κίνηση των οστών που τις </a:t>
            </a:r>
            <a:r>
              <a:rPr lang="el-GR" sz="2000" dirty="0" smtClean="0"/>
              <a:t>σχηματίζουν</a:t>
            </a:r>
            <a:r>
              <a:rPr lang="el-GR" sz="2000" dirty="0"/>
              <a:t>.</a:t>
            </a:r>
            <a:endParaRPr lang="el-GR" sz="2000" dirty="0" smtClean="0"/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b="1" dirty="0" err="1"/>
              <a:t>Α</a:t>
            </a:r>
            <a:r>
              <a:rPr lang="el-GR" sz="2000" b="1" dirty="0" err="1" smtClean="0"/>
              <a:t>μφιαρθρικές</a:t>
            </a:r>
            <a:r>
              <a:rPr lang="el-GR" sz="2000" b="1" dirty="0" smtClean="0"/>
              <a:t> </a:t>
            </a:r>
            <a:r>
              <a:rPr lang="el-GR" sz="2000" dirty="0"/>
              <a:t>(</a:t>
            </a:r>
            <a:r>
              <a:rPr lang="el-GR" sz="2000" i="1" dirty="0" err="1"/>
              <a:t>amphiarthrodial</a:t>
            </a:r>
            <a:r>
              <a:rPr lang="el-GR" sz="2000" i="1" dirty="0"/>
              <a:t> </a:t>
            </a:r>
            <a:r>
              <a:rPr lang="el-GR" sz="2000" i="1" dirty="0" err="1"/>
              <a:t>joints</a:t>
            </a:r>
            <a:r>
              <a:rPr lang="el-GR" sz="2000" dirty="0" smtClean="0"/>
              <a:t>), αρθρώσεις που </a:t>
            </a:r>
            <a:r>
              <a:rPr lang="el-GR" sz="2000" dirty="0"/>
              <a:t>επιτρέπουν ελαφρές σχετικές </a:t>
            </a:r>
            <a:r>
              <a:rPr lang="el-GR" sz="2000" dirty="0" smtClean="0"/>
              <a:t>κινήσεις.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b="1" dirty="0" err="1"/>
              <a:t>Δ</a:t>
            </a:r>
            <a:r>
              <a:rPr lang="el-GR" sz="2000" b="1" dirty="0" err="1" smtClean="0"/>
              <a:t>ιαρθρικές</a:t>
            </a:r>
            <a:r>
              <a:rPr lang="el-GR" sz="2000" b="1" dirty="0" smtClean="0"/>
              <a:t> </a:t>
            </a:r>
            <a:r>
              <a:rPr lang="el-GR" sz="2000" dirty="0"/>
              <a:t>(</a:t>
            </a:r>
            <a:r>
              <a:rPr lang="el-GR" sz="2000" i="1" dirty="0" err="1"/>
              <a:t>diarthrodial</a:t>
            </a:r>
            <a:r>
              <a:rPr lang="el-GR" sz="2000" i="1" dirty="0"/>
              <a:t> </a:t>
            </a:r>
            <a:r>
              <a:rPr lang="el-GR" sz="2000" i="1" dirty="0" err="1"/>
              <a:t>joints</a:t>
            </a:r>
            <a:r>
              <a:rPr lang="el-GR" sz="2000" dirty="0" smtClean="0"/>
              <a:t>), αρθρώσεις που </a:t>
            </a:r>
            <a:r>
              <a:rPr lang="el-GR" sz="2000" dirty="0"/>
              <a:t>επιτρέπουν μεταβαλλόμενο βαθμό σχετικής κίνησης και </a:t>
            </a:r>
            <a:r>
              <a:rPr lang="el-GR" sz="2000" dirty="0" smtClean="0"/>
              <a:t>έχουν:</a:t>
            </a:r>
          </a:p>
          <a:p>
            <a:pPr lvl="2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800" dirty="0" smtClean="0"/>
              <a:t>αρθρικές κοιλότητες, </a:t>
            </a:r>
          </a:p>
          <a:p>
            <a:pPr lvl="2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800" dirty="0" smtClean="0"/>
              <a:t>συνδεσμικούς θύλακες,</a:t>
            </a:r>
          </a:p>
          <a:p>
            <a:pPr lvl="2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800" dirty="0" smtClean="0"/>
              <a:t> </a:t>
            </a:r>
            <a:r>
              <a:rPr lang="el-GR" sz="1800" dirty="0"/>
              <a:t>αρθρικές </a:t>
            </a:r>
            <a:r>
              <a:rPr lang="el-GR" sz="1800" dirty="0" smtClean="0"/>
              <a:t>μεμβράνες, και</a:t>
            </a:r>
          </a:p>
          <a:p>
            <a:pPr lvl="2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800" dirty="0" smtClean="0"/>
              <a:t> </a:t>
            </a:r>
            <a:r>
              <a:rPr lang="el-GR" sz="1800" dirty="0"/>
              <a:t>αρθρικό </a:t>
            </a:r>
            <a:r>
              <a:rPr lang="el-GR" sz="1800" dirty="0" smtClean="0"/>
              <a:t>υγρό.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Αρθρώσεις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</a:t>
            </a:r>
            <a:r>
              <a:rPr lang="el-GR" sz="2200" b="1" dirty="0"/>
              <a:t>αρθρική μεμβράνη </a:t>
            </a:r>
            <a:r>
              <a:rPr lang="el-GR" sz="2200" dirty="0"/>
              <a:t>κρατάει μαζί τα οστά που αρθρώνονται, είναι η εσωτερική φόδρα που περικλείει το αρθρικό </a:t>
            </a:r>
            <a:r>
              <a:rPr lang="el-GR" sz="2200" dirty="0" smtClean="0"/>
              <a:t>υγρό.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Το </a:t>
            </a:r>
            <a:r>
              <a:rPr lang="el-GR" sz="2200" b="1" dirty="0"/>
              <a:t>αρθρικό υγρό </a:t>
            </a:r>
            <a:r>
              <a:rPr lang="el-GR" sz="2200" dirty="0"/>
              <a:t>είναι ιξώδες </a:t>
            </a:r>
            <a:r>
              <a:rPr lang="el-GR" sz="2200" dirty="0" smtClean="0"/>
              <a:t>και ενεργεί </a:t>
            </a:r>
            <a:r>
              <a:rPr lang="el-GR" sz="2200" dirty="0"/>
              <a:t>ως λιπαντικό </a:t>
            </a:r>
            <a:r>
              <a:rPr lang="el-GR" sz="2200" dirty="0" smtClean="0"/>
              <a:t>που μειώνει </a:t>
            </a:r>
            <a:r>
              <a:rPr lang="el-GR" sz="2200" dirty="0"/>
              <a:t>την </a:t>
            </a:r>
            <a:r>
              <a:rPr lang="el-GR" sz="2200" dirty="0" smtClean="0"/>
              <a:t>τριβή μεταξύ των οστών της άρθρωσης.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Ο </a:t>
            </a:r>
            <a:r>
              <a:rPr lang="el-GR" sz="2200" b="1" dirty="0"/>
              <a:t>αρθρικός χόνδρος </a:t>
            </a:r>
            <a:r>
              <a:rPr lang="el-GR" sz="2200" dirty="0" smtClean="0"/>
              <a:t>αυξάνει </a:t>
            </a:r>
            <a:r>
              <a:rPr lang="el-GR" sz="2200" dirty="0"/>
              <a:t>την κατανομή του φορτίου στις αρθρώσεις και παρέχει επιφάνεια αντίστασης που απορροφάει τους  κραδασμούς</a:t>
            </a:r>
            <a:r>
              <a:rPr lang="el-GR" sz="2200" dirty="0" smtClean="0"/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Αρθρώσεις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568952" cy="439248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</a:t>
            </a:r>
            <a:r>
              <a:rPr lang="el-GR" sz="2200" dirty="0"/>
              <a:t>στατική ασχολείται </a:t>
            </a:r>
            <a:r>
              <a:rPr lang="el-GR" sz="2200" dirty="0" smtClean="0"/>
              <a:t>με τα απολύτως </a:t>
            </a:r>
            <a:r>
              <a:rPr lang="el-GR" sz="2200" dirty="0"/>
              <a:t>στερεά σώματα σε κατάσταση </a:t>
            </a:r>
            <a:r>
              <a:rPr lang="el-GR" sz="2200" dirty="0" smtClean="0"/>
              <a:t>ισορροπίας, δηλαδή σώματα που βρίσκονται </a:t>
            </a:r>
            <a:r>
              <a:rPr lang="el-GR" sz="2200" dirty="0"/>
              <a:t>σε ηρεμία ή </a:t>
            </a:r>
            <a:r>
              <a:rPr lang="el-GR" sz="2200" dirty="0" smtClean="0"/>
              <a:t>κινούνται </a:t>
            </a:r>
            <a:r>
              <a:rPr lang="el-GR" sz="2200" dirty="0"/>
              <a:t>με σταθερή ταχύτητα</a:t>
            </a:r>
            <a:r>
              <a:rPr lang="el-GR" sz="2200" dirty="0" smtClean="0"/>
              <a:t>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Επίσης η </a:t>
            </a:r>
            <a:r>
              <a:rPr lang="el-GR" sz="2200" dirty="0"/>
              <a:t>στατική </a:t>
            </a:r>
            <a:r>
              <a:rPr lang="el-GR" sz="2200" dirty="0" smtClean="0"/>
              <a:t>περιλαμβάνει και  </a:t>
            </a:r>
            <a:r>
              <a:rPr lang="el-GR" sz="2200" dirty="0"/>
              <a:t>τη μελέτη της παραμόρφωσης και την αντοχή των υλικών</a:t>
            </a:r>
            <a:r>
              <a:rPr lang="el-GR" sz="22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Πολλά προβλήματα </a:t>
            </a:r>
            <a:r>
              <a:rPr lang="el-GR" sz="2200" dirty="0" err="1" smtClean="0"/>
              <a:t>εμβιομηχανικής</a:t>
            </a:r>
            <a:r>
              <a:rPr lang="el-GR" sz="2200" dirty="0" smtClean="0"/>
              <a:t> </a:t>
            </a:r>
            <a:r>
              <a:rPr lang="el-GR" sz="2200" dirty="0"/>
              <a:t>μπορούν να μελετηθούν με τη θεώρηση μόνο των δυνάμεων και των ροπών που ενεργούν σε ένα σώμα.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Στατική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</a:t>
            </a:r>
            <a:r>
              <a:rPr lang="el-GR" sz="2200" dirty="0"/>
              <a:t>άρθρωση του αγκώνα συντίθεται από τρεις επιμέρους </a:t>
            </a:r>
            <a:r>
              <a:rPr lang="el-GR" sz="2200" dirty="0" smtClean="0"/>
              <a:t>αρθρώσεις: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900" dirty="0" err="1" smtClean="0"/>
              <a:t>Βραχιωλένια</a:t>
            </a:r>
            <a:r>
              <a:rPr lang="el-GR" sz="1900" dirty="0" smtClean="0"/>
              <a:t> διάρθρωση, σχηματίζεται μεταξύ </a:t>
            </a:r>
            <a:r>
              <a:rPr lang="el-GR" sz="1900" dirty="0" err="1" smtClean="0"/>
              <a:t>βραχιονίου</a:t>
            </a:r>
            <a:r>
              <a:rPr lang="el-GR" sz="1900" dirty="0" smtClean="0"/>
              <a:t> και ωλένης.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900" dirty="0" err="1" smtClean="0"/>
              <a:t>Βραχιονοκερκιδική</a:t>
            </a:r>
            <a:r>
              <a:rPr lang="el-GR" sz="1900" dirty="0" smtClean="0"/>
              <a:t> διάρθρωση, σχηματίζεται μεταξύ </a:t>
            </a:r>
            <a:r>
              <a:rPr lang="el-GR" sz="1900" dirty="0" err="1" smtClean="0"/>
              <a:t>βραχιονίου</a:t>
            </a:r>
            <a:r>
              <a:rPr lang="el-GR" sz="1900" dirty="0" smtClean="0"/>
              <a:t> και κερκίδας.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900" dirty="0" smtClean="0"/>
              <a:t>Η κεντρική (άνω) και η κάτω </a:t>
            </a:r>
            <a:r>
              <a:rPr lang="el-GR" sz="1900" dirty="0" err="1" smtClean="0"/>
              <a:t>κερκιδωλενική</a:t>
            </a:r>
            <a:r>
              <a:rPr lang="el-GR" sz="1900" dirty="0" smtClean="0"/>
              <a:t> διάρθρωση, σχηματίζεται μεταξύ κερκίδας και ωλένης.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Ανατομία άρθρωσης αγκώνα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44193"/>
            <a:ext cx="4672330" cy="2797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9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Στην άρθρωση </a:t>
            </a:r>
            <a:r>
              <a:rPr lang="el-GR" sz="2200" dirty="0"/>
              <a:t>του αγκώνα </a:t>
            </a:r>
            <a:r>
              <a:rPr lang="el-GR" sz="2200" dirty="0" smtClean="0"/>
              <a:t>συνδέονται τρεις </a:t>
            </a:r>
            <a:r>
              <a:rPr lang="el-GR" sz="2200" dirty="0"/>
              <a:t>επιμέρους </a:t>
            </a:r>
            <a:r>
              <a:rPr lang="el-GR" sz="2200" dirty="0" smtClean="0"/>
              <a:t>μύες </a:t>
            </a:r>
            <a:r>
              <a:rPr lang="el-GR" sz="2200" dirty="0"/>
              <a:t>που ρυθμίζουν την κίνησή </a:t>
            </a:r>
            <a:r>
              <a:rPr lang="el-GR" sz="2200" dirty="0" smtClean="0"/>
              <a:t>της: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ο </a:t>
            </a:r>
            <a:r>
              <a:rPr lang="el-GR" sz="2000" dirty="0"/>
              <a:t>δικέφαλος (</a:t>
            </a:r>
            <a:r>
              <a:rPr lang="el-GR" sz="2000" i="1" dirty="0" err="1"/>
              <a:t>biceps</a:t>
            </a:r>
            <a:r>
              <a:rPr lang="el-GR" sz="2000" dirty="0"/>
              <a:t>), </a:t>
            </a:r>
            <a:endParaRPr lang="el-GR" sz="2000" dirty="0" smtClean="0"/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ο </a:t>
            </a:r>
            <a:r>
              <a:rPr lang="el-GR" sz="2000" dirty="0" err="1"/>
              <a:t>βραχιόνιος</a:t>
            </a:r>
            <a:r>
              <a:rPr lang="el-GR" sz="2000" dirty="0"/>
              <a:t> (</a:t>
            </a:r>
            <a:r>
              <a:rPr lang="el-GR" sz="2000" i="1" dirty="0" err="1"/>
              <a:t>brachialis</a:t>
            </a:r>
            <a:r>
              <a:rPr lang="el-GR" sz="2000" dirty="0" smtClean="0"/>
              <a:t>), και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ο </a:t>
            </a:r>
            <a:r>
              <a:rPr lang="el-GR" sz="2000" dirty="0"/>
              <a:t>τρικέφαλος (</a:t>
            </a:r>
            <a:r>
              <a:rPr lang="el-GR" sz="2000" i="1" dirty="0" err="1"/>
              <a:t>triceps</a:t>
            </a:r>
            <a:r>
              <a:rPr lang="el-GR" sz="2000" dirty="0"/>
              <a:t>).</a:t>
            </a:r>
            <a:endParaRPr lang="el-GR" sz="2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Ανατομία άρθρωσης αγκώνα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31" y="3944193"/>
            <a:ext cx="4672330" cy="2797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041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Με βάση το σχήμα, τα σημαντικά στοιχεία για τη στατική ανάλυση της άρθρωσης είναι: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το </a:t>
            </a:r>
            <a:r>
              <a:rPr lang="el-GR" sz="2000" dirty="0"/>
              <a:t>κέντρο βάρους του </a:t>
            </a:r>
            <a:r>
              <a:rPr lang="el-GR" sz="2000" dirty="0" smtClean="0"/>
              <a:t>πήχη,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το </a:t>
            </a:r>
            <a:r>
              <a:rPr lang="el-GR" sz="2000" dirty="0"/>
              <a:t>σημείο προσκόλλησης του τένοντα στα οστά</a:t>
            </a:r>
            <a:r>
              <a:rPr lang="el-GR" sz="2000" dirty="0" smtClean="0"/>
              <a:t>,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το </a:t>
            </a:r>
            <a:r>
              <a:rPr lang="el-GR" sz="2000" dirty="0"/>
              <a:t>σημείο επαφής των οστών του </a:t>
            </a:r>
            <a:r>
              <a:rPr lang="el-GR" sz="2000" dirty="0" smtClean="0"/>
              <a:t>αγκώνα (</a:t>
            </a:r>
            <a:r>
              <a:rPr lang="en-US" sz="2000" dirty="0"/>
              <a:t>j</a:t>
            </a:r>
            <a:r>
              <a:rPr lang="el-GR" sz="2000" dirty="0" smtClean="0"/>
              <a:t>),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το </a:t>
            </a:r>
            <a:r>
              <a:rPr lang="el-GR" sz="2000" dirty="0"/>
              <a:t>σημείο έλξης των </a:t>
            </a:r>
            <a:r>
              <a:rPr lang="el-GR" sz="2000" dirty="0" smtClean="0"/>
              <a:t>μυών</a:t>
            </a:r>
            <a:r>
              <a:rPr lang="en-US" sz="2000" dirty="0" smtClean="0"/>
              <a:t> (m)</a:t>
            </a:r>
            <a:r>
              <a:rPr lang="el-GR" sz="2000" dirty="0" smtClean="0"/>
              <a:t>, και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η γωνία (θ) </a:t>
            </a:r>
            <a:r>
              <a:rPr lang="el-GR" sz="2000" dirty="0"/>
              <a:t>του πήχη με </a:t>
            </a:r>
            <a:r>
              <a:rPr lang="el-GR" sz="2000" dirty="0" smtClean="0"/>
              <a:t>την κάθετο.</a:t>
            </a:r>
            <a:endParaRPr lang="el-GR" sz="18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Στατική άρθρωσης αγκώνα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4067944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8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772816"/>
                <a:ext cx="8568952" cy="4968552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 smtClean="0"/>
                  <a:t>Για την περίπτωση ορθής γωνίας αγκώνα άρθρωσης (θ=90°), οι </a:t>
                </a:r>
                <a:r>
                  <a:rPr lang="el-GR" sz="2200" dirty="0"/>
                  <a:t>δυνάμεις που </a:t>
                </a:r>
                <a:r>
                  <a:rPr lang="el-GR" sz="2200" dirty="0" smtClean="0"/>
                  <a:t>εφαρμόζονται είναι:</a:t>
                </a:r>
              </a:p>
              <a:p>
                <a:pPr lvl="1" algn="just">
                  <a:spcBef>
                    <a:spcPts val="0"/>
                  </a:spcBef>
                  <a:spcAft>
                    <a:spcPts val="1200"/>
                  </a:spcAft>
                  <a:buClr>
                    <a:schemeClr val="tx2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η δύναμη των </a:t>
                </a:r>
                <a:r>
                  <a:rPr lang="el-GR" sz="2000" dirty="0" smtClean="0"/>
                  <a:t>μυών</a:t>
                </a:r>
                <a:r>
                  <a:rPr lang="el-GR" sz="2000" dirty="0"/>
                  <a:t> </a:t>
                </a:r>
                <a:r>
                  <a:rPr lang="el-GR" sz="20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b="1"/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000" b="1"/>
                          <m:t>m</m:t>
                        </m:r>
                      </m:sub>
                    </m:sSub>
                  </m:oMath>
                </a14:m>
                <a:r>
                  <a:rPr lang="el-GR" sz="2000" dirty="0" smtClean="0"/>
                  <a:t>), </a:t>
                </a:r>
                <a:r>
                  <a:rPr lang="el-GR" sz="2000" dirty="0"/>
                  <a:t>που είναι δύναμη εφελκυσμού και </a:t>
                </a:r>
                <a:r>
                  <a:rPr lang="el-GR" sz="2000" dirty="0" smtClean="0"/>
                  <a:t>έχει κατακόρυφη </a:t>
                </a:r>
                <a:r>
                  <a:rPr lang="el-GR" sz="2000" dirty="0"/>
                  <a:t>διεύθυνση, </a:t>
                </a:r>
                <a:endParaRPr lang="el-GR" sz="2000" dirty="0" smtClean="0"/>
              </a:p>
              <a:p>
                <a:pPr lvl="1" algn="just">
                  <a:spcBef>
                    <a:spcPts val="0"/>
                  </a:spcBef>
                  <a:spcAft>
                    <a:spcPts val="1200"/>
                  </a:spcAft>
                  <a:buClr>
                    <a:schemeClr val="tx2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el-GR" sz="2000" dirty="0" smtClean="0"/>
                  <a:t>το </a:t>
                </a:r>
                <a:r>
                  <a:rPr lang="el-GR" sz="2000" dirty="0"/>
                  <a:t>βάρος του </a:t>
                </a:r>
                <a:r>
                  <a:rPr lang="el-GR" sz="2000" dirty="0" smtClean="0"/>
                  <a:t>πήχη (</a:t>
                </a:r>
                <a:r>
                  <a:rPr lang="en-US" sz="2000" b="1" dirty="0"/>
                  <a:t>W</a:t>
                </a:r>
                <a:r>
                  <a:rPr lang="el-GR" sz="2000" dirty="0" smtClean="0"/>
                  <a:t>),</a:t>
                </a:r>
              </a:p>
              <a:p>
                <a:pPr lvl="1" algn="just">
                  <a:spcBef>
                    <a:spcPts val="0"/>
                  </a:spcBef>
                  <a:spcAft>
                    <a:spcPts val="1200"/>
                  </a:spcAft>
                  <a:buClr>
                    <a:schemeClr val="tx2">
                      <a:lumMod val="75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el-GR" sz="2000" dirty="0" smtClean="0"/>
                  <a:t>η </a:t>
                </a:r>
                <a:r>
                  <a:rPr lang="el-GR" sz="2000" dirty="0"/>
                  <a:t>αντίδραση του αγκώνα, 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b="1"/>
                          <m:t>F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000" dirty="0" smtClean="0"/>
                  <a:t>)</a:t>
                </a:r>
                <a:r>
                  <a:rPr lang="el-GR" sz="2000" dirty="0" smtClean="0"/>
                  <a:t>, </a:t>
                </a:r>
                <a:r>
                  <a:rPr lang="el-GR" sz="2000" dirty="0"/>
                  <a:t>που </a:t>
                </a:r>
                <a:r>
                  <a:rPr lang="el-GR" sz="2000" dirty="0" smtClean="0"/>
                  <a:t>έχει </a:t>
                </a:r>
                <a:r>
                  <a:rPr lang="el-GR" sz="2000" dirty="0"/>
                  <a:t>κατακόρυφη διεύθυνση.</a:t>
                </a:r>
                <a:endParaRPr lang="el-GR" sz="2000" dirty="0" smtClean="0"/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endParaRPr lang="el-GR" sz="2200" dirty="0" smtClean="0"/>
              </a:p>
              <a:p>
                <a:pPr marL="0" indent="0" algn="just">
                  <a:spcBef>
                    <a:spcPts val="0"/>
                  </a:spcBef>
                  <a:spcAft>
                    <a:spcPts val="12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endParaRPr lang="el-GR" sz="2200" dirty="0" smtClean="0"/>
              </a:p>
              <a:p>
                <a:pPr algn="just">
                  <a:spcBef>
                    <a:spcPts val="0"/>
                  </a:spcBef>
                  <a:spcAft>
                    <a:spcPts val="12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endParaRPr lang="el-GR" sz="22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772816"/>
                <a:ext cx="8568952" cy="4968552"/>
              </a:xfrm>
              <a:blipFill rotWithShape="0">
                <a:blip r:embed="rId2"/>
                <a:stretch>
                  <a:fillRect l="-71" t="-859" r="-9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Στατική άρθρωσης αγκώνα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46" y="4421713"/>
            <a:ext cx="3263900" cy="2319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83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Για την στατική ανάλυση το σύστημα της άρθρωσης θεωρείται ελεύθερο σώμα και οι δυνάμεις πρέπει να βρίσκονται </a:t>
            </a:r>
            <a:r>
              <a:rPr lang="el-GR" sz="2200" dirty="0"/>
              <a:t>σε ισορροπία</a:t>
            </a:r>
            <a:r>
              <a:rPr lang="el-GR" sz="22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Εφαρμόζοντας τις εξισώσεις </a:t>
            </a:r>
            <a:r>
              <a:rPr lang="el-GR" sz="2200" dirty="0" smtClean="0"/>
              <a:t>ισορροπίας για </a:t>
            </a:r>
            <a:r>
              <a:rPr lang="el-GR" sz="2200" dirty="0"/>
              <a:t>θ=90°</a:t>
            </a:r>
            <a:r>
              <a:rPr lang="el-GR" sz="2200" dirty="0" smtClean="0"/>
              <a:t>:</a:t>
            </a: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Στατική άρθρωσης αγκώνα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69160"/>
            <a:ext cx="2964098" cy="187220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8642" y="3140968"/>
                <a:ext cx="2145780" cy="837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2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l-GR" sz="2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sub>
                      </m:sSub>
                      <m:r>
                        <a:rPr lang="el-GR" sz="20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l-GR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W</m:t>
                      </m:r>
                      <m:r>
                        <a:rPr lang="el-GR" sz="20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sz="20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l-GR" sz="2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j</m:t>
                          </m:r>
                        </m:sub>
                      </m:sSub>
                      <m:r>
                        <a:rPr lang="el-GR" sz="20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l-GR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42" y="3140968"/>
                <a:ext cx="2145780" cy="8379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76624" y="4162745"/>
                <a:ext cx="3634456" cy="490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l-GR" sz="20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l-GR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2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l-GR" sz="2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l-GR" sz="2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=0 </m:t>
                        </m:r>
                        <m:r>
                          <a:rPr lang="el-GR" sz="20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groupChr>
                          <m:groupChrPr>
                            <m:chr m:val="⇒"/>
                            <m:pos m:val="top"/>
                            <m:ctrlPr>
                              <a:rPr lang="el-GR" sz="2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/>
                        </m:groupChr>
                        <m:r>
                          <a:rPr lang="el-GR" sz="20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l-GR" sz="20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l-GR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r>
                  <a:rPr lang="el-GR" sz="2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l-G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624" y="4162745"/>
                <a:ext cx="3634456" cy="490391"/>
              </a:xfrm>
              <a:prstGeom prst="rect">
                <a:avLst/>
              </a:prstGeom>
              <a:blipFill rotWithShape="0">
                <a:blip r:embed="rId4"/>
                <a:stretch>
                  <a:fillRect l="-10235" t="-100000" b="-1337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90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772816"/>
                <a:ext cx="8568952" cy="4968552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 smtClean="0"/>
                  <a:t>Από </a:t>
                </a:r>
                <a:r>
                  <a:rPr lang="el-GR" sz="2200" dirty="0"/>
                  <a:t>τις παραπάνω εξισώσεις </a:t>
                </a:r>
                <a:r>
                  <a:rPr lang="el-GR" sz="2200" dirty="0" smtClean="0"/>
                  <a:t>μπορούμε να υπολογίσουμε τα </a:t>
                </a:r>
                <a:r>
                  <a:rPr lang="el-GR" sz="2200" dirty="0"/>
                  <a:t>μέτρα </a:t>
                </a:r>
                <a:r>
                  <a:rPr lang="el-GR" sz="2200" dirty="0" smtClean="0"/>
                  <a:t>των δυνάμεων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1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 b="1"/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200" b="1"/>
                          <m:t>m</m:t>
                        </m:r>
                      </m:sub>
                    </m:sSub>
                  </m:oMath>
                </a14:m>
                <a:r>
                  <a:rPr lang="en-US" sz="2200" dirty="0" smtClean="0"/>
                  <a:t> </a:t>
                </a:r>
                <a:r>
                  <a:rPr lang="el-GR" sz="2200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1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200" b="1"/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200" b="1"/>
                          <m:t>j</m:t>
                        </m:r>
                      </m:sub>
                    </m:sSub>
                  </m:oMath>
                </a14:m>
                <a:r>
                  <a:rPr lang="el-GR" sz="2200" dirty="0" smtClean="0"/>
                  <a:t> ως εξής:</a:t>
                </a:r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endParaRPr lang="el-GR" sz="2200" dirty="0"/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 smtClean="0"/>
                  <a:t>Για παράδειγμα, αν b=16 </a:t>
                </a:r>
                <a:r>
                  <a:rPr lang="el-GR" sz="2200" dirty="0" err="1" smtClean="0"/>
                  <a:t>cm</a:t>
                </a:r>
                <a:r>
                  <a:rPr lang="el-GR" sz="2200" dirty="0" smtClean="0"/>
                  <a:t>, α=4 </a:t>
                </a:r>
                <a:r>
                  <a:rPr lang="el-GR" sz="2200" dirty="0" err="1" smtClean="0"/>
                  <a:t>cm</a:t>
                </a:r>
                <a:r>
                  <a:rPr lang="el-GR" sz="2200" dirty="0" smtClean="0"/>
                  <a:t>, W=10 Ν και </a:t>
                </a:r>
                <a:r>
                  <a:rPr lang="el-GR" sz="2200" dirty="0"/>
                  <a:t>θ=90°</a:t>
                </a:r>
                <a:r>
                  <a:rPr lang="el-GR" sz="2200" dirty="0" smtClean="0"/>
                  <a:t>, τότε: </a:t>
                </a:r>
                <a:endParaRPr lang="el-GR" sz="2200" dirty="0"/>
              </a:p>
              <a:p>
                <a:pPr marL="0" indent="0"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None/>
                </a:pPr>
                <a:endParaRPr lang="el-GR" sz="22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772816"/>
                <a:ext cx="8568952" cy="4968552"/>
              </a:xfrm>
              <a:blipFill rotWithShape="0">
                <a:blip r:embed="rId2"/>
                <a:stretch>
                  <a:fillRect l="-71" t="-859" r="-9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Στατική άρθρωσης αγκώνα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69160"/>
            <a:ext cx="2964098" cy="187220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77153" y="2730505"/>
                <a:ext cx="3721916" cy="59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m:rPr>
                        <m:nor/>
                      </m:rPr>
                      <a:rPr lang="el-G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l-GR" sz="20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el-GR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den>
                    </m:f>
                  </m:oMath>
                </a14:m>
                <a:r>
                  <a:rPr lang="el-GR" sz="2000" dirty="0" smtClean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    και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m:rPr>
                        <m:nor/>
                      </m:rPr>
                      <a:rPr lang="el-G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sz="2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l-GR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l-GR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</m:oMath>
                </a14:m>
                <a:endParaRPr lang="el-G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153" y="2730505"/>
                <a:ext cx="3721916" cy="590483"/>
              </a:xfrm>
              <a:prstGeom prst="rect">
                <a:avLst/>
              </a:prstGeom>
              <a:blipFill rotWithShape="0">
                <a:blip r:embed="rId4"/>
                <a:stretch>
                  <a:fillRect b="-51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24880" y="4048292"/>
                <a:ext cx="3268972" cy="59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m:rPr>
                        <m:nor/>
                      </m:rPr>
                      <a:rPr lang="el-G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l-GR" sz="20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el-GR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den>
                    </m:f>
                    <m:r>
                      <a:rPr lang="el-GR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20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l-G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l-GR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l-GR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=40</m:t>
                    </m:r>
                    <m:r>
                      <a:rPr lang="el-GR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el-GR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endParaRPr lang="el-GR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80" y="4048292"/>
                <a:ext cx="3268972" cy="590483"/>
              </a:xfrm>
              <a:prstGeom prst="rect">
                <a:avLst/>
              </a:prstGeom>
              <a:blipFill rotWithShape="0">
                <a:blip r:embed="rId5"/>
                <a:stretch>
                  <a:fillRect r="-933" b="-51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685897" y="4110969"/>
                <a:ext cx="3668633" cy="465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l-G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m:rPr>
                          <m:nor/>
                        </m:rPr>
                        <a:rPr lang="el-G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0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l-GR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el-G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el-G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40 − 10 = 30 </m:t>
                      </m:r>
                      <m:r>
                        <m:rPr>
                          <m:nor/>
                        </m:rPr>
                        <a:rPr lang="el-GR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Ν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897" y="4110969"/>
                <a:ext cx="3668633" cy="465127"/>
              </a:xfrm>
              <a:prstGeom prst="rect">
                <a:avLst/>
              </a:prstGeom>
              <a:blipFill rotWithShape="0">
                <a:blip r:embed="rId6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35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772816"/>
                <a:ext cx="8568952" cy="4968552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 smtClean="0"/>
                  <a:t>Για οποιαδήποτε άλλη γωνία άρθρωσης </a:t>
                </a:r>
                <a:r>
                  <a:rPr lang="el-GR" sz="2200" dirty="0"/>
                  <a:t>(</a:t>
                </a:r>
                <a:r>
                  <a:rPr lang="el-GR" sz="2200" dirty="0" smtClean="0"/>
                  <a:t>θ≠90</a:t>
                </a:r>
                <a:r>
                  <a:rPr lang="el-GR" sz="2200" dirty="0"/>
                  <a:t>°), </a:t>
                </a:r>
                <a:r>
                  <a:rPr lang="el-GR" sz="2200" dirty="0" smtClean="0"/>
                  <a:t>οι διευθύνσεις των </a:t>
                </a:r>
                <a:r>
                  <a:rPr lang="el-GR" sz="2200" dirty="0"/>
                  <a:t>δυνάμεων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1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 b="1"/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200" b="1"/>
                          <m:t>m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:r>
                  <a:rPr lang="el-GR" sz="2200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1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200" b="1"/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200" b="1"/>
                          <m:t>j</m:t>
                        </m:r>
                      </m:sub>
                    </m:sSub>
                  </m:oMath>
                </a14:m>
                <a:r>
                  <a:rPr lang="el-GR" sz="2200" dirty="0"/>
                  <a:t> </a:t>
                </a:r>
                <a:r>
                  <a:rPr lang="el-GR" sz="2200" dirty="0" smtClean="0"/>
                  <a:t>που </a:t>
                </a:r>
                <a:r>
                  <a:rPr lang="el-GR" sz="2200" dirty="0"/>
                  <a:t>εφαρμόζονται είναι:</a:t>
                </a:r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endParaRPr lang="el-GR" sz="2200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772816"/>
                <a:ext cx="8568952" cy="4968552"/>
              </a:xfrm>
              <a:blipFill rotWithShape="0">
                <a:blip r:embed="rId2"/>
                <a:stretch>
                  <a:fillRect l="-71" t="-859" r="-9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Στατική άρθρωσης αγκώνα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27" y="3068960"/>
            <a:ext cx="2846705" cy="2686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768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Η </a:t>
            </a:r>
            <a:r>
              <a:rPr lang="el-GR" sz="2200" b="1" dirty="0"/>
              <a:t>άρθρωση του ώμου </a:t>
            </a:r>
            <a:r>
              <a:rPr lang="el-GR" sz="2200" dirty="0" smtClean="0"/>
              <a:t>(</a:t>
            </a:r>
            <a:r>
              <a:rPr lang="el-GR" sz="2200" i="1" dirty="0" err="1" smtClean="0"/>
              <a:t>γληνοβραχιόνιος</a:t>
            </a:r>
            <a:r>
              <a:rPr lang="el-GR" sz="2200" i="1" dirty="0" smtClean="0"/>
              <a:t> άρθρωση</a:t>
            </a:r>
            <a:r>
              <a:rPr lang="el-GR" sz="2200" dirty="0" smtClean="0"/>
              <a:t>)</a:t>
            </a:r>
            <a:r>
              <a:rPr lang="en-US" sz="2200" dirty="0" smtClean="0"/>
              <a:t> </a:t>
            </a:r>
            <a:r>
              <a:rPr lang="el-GR" sz="2200" dirty="0"/>
              <a:t>αποτελείται από τη σύζευξη </a:t>
            </a:r>
            <a:r>
              <a:rPr lang="el-GR" sz="2200" dirty="0" smtClean="0"/>
              <a:t>των</a:t>
            </a:r>
            <a:r>
              <a:rPr lang="el-GR" sz="2200" dirty="0"/>
              <a:t> </a:t>
            </a:r>
            <a:r>
              <a:rPr lang="el-GR" sz="2200" dirty="0" smtClean="0"/>
              <a:t>οστών της </a:t>
            </a:r>
            <a:r>
              <a:rPr lang="el-GR" sz="2200" dirty="0"/>
              <a:t>ημισφαιρικής </a:t>
            </a:r>
            <a:r>
              <a:rPr lang="el-GR" sz="2200" dirty="0" err="1"/>
              <a:t>βραχιόνιας</a:t>
            </a:r>
            <a:r>
              <a:rPr lang="el-GR" sz="2200" dirty="0"/>
              <a:t> κεφαλής </a:t>
            </a:r>
            <a:r>
              <a:rPr lang="el-GR" sz="2200" dirty="0" smtClean="0"/>
              <a:t>και </a:t>
            </a:r>
            <a:r>
              <a:rPr lang="el-GR" sz="2200" dirty="0"/>
              <a:t>του αβαθούς  κοιλώματος του </a:t>
            </a:r>
            <a:r>
              <a:rPr lang="el-GR" sz="2200" dirty="0" err="1"/>
              <a:t>γληνοειδούς</a:t>
            </a:r>
            <a:r>
              <a:rPr lang="el-GR" sz="2200" dirty="0"/>
              <a:t> </a:t>
            </a:r>
            <a:r>
              <a:rPr lang="el-GR" sz="2200" dirty="0" err="1" smtClean="0"/>
              <a:t>βοθρίου</a:t>
            </a:r>
            <a:r>
              <a:rPr lang="el-GR" sz="2200" dirty="0" smtClean="0"/>
              <a:t> της </a:t>
            </a:r>
            <a:r>
              <a:rPr lang="el-GR" sz="2200" dirty="0"/>
              <a:t>ωμοπλάτης</a:t>
            </a:r>
            <a:r>
              <a:rPr lang="el-GR" sz="22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</a:t>
            </a:r>
            <a:r>
              <a:rPr lang="el-GR" sz="2200" b="1" dirty="0" smtClean="0"/>
              <a:t>σφαιροειδής δομή </a:t>
            </a:r>
            <a:r>
              <a:rPr lang="el-GR" sz="2200" dirty="0" smtClean="0"/>
              <a:t>δίνει </a:t>
            </a:r>
            <a:r>
              <a:rPr lang="el-GR" sz="2200" dirty="0"/>
              <a:t>μεγάλη ελευθερία κίνησης στην κεφαλή του βραχίονα και στα τρία επίπεδα </a:t>
            </a:r>
            <a:r>
              <a:rPr lang="el-GR" sz="2200" dirty="0" smtClean="0"/>
              <a:t>συντεταγμένων, αυξάνοντας όμως την αστάθεια της άρθρωσης και τον κίνδυνο τραυματισμών.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Ανατομία </a:t>
            </a:r>
            <a:r>
              <a:rPr lang="el-GR" sz="3600" b="1" dirty="0">
                <a:solidFill>
                  <a:srgbClr val="002060"/>
                </a:solidFill>
              </a:rPr>
              <a:t>άρθρωσης </a:t>
            </a:r>
            <a:r>
              <a:rPr lang="el-GR" sz="3600" b="1" dirty="0" smtClean="0">
                <a:solidFill>
                  <a:srgbClr val="002060"/>
                </a:solidFill>
              </a:rPr>
              <a:t>ώμου</a:t>
            </a:r>
            <a:endParaRPr lang="el-GR" sz="3600" b="1" dirty="0">
              <a:solidFill>
                <a:srgbClr val="002060"/>
              </a:solidFill>
            </a:endParaRPr>
          </a:p>
        </p:txBody>
      </p:sp>
      <p:pic>
        <p:nvPicPr>
          <p:cNvPr id="6" name="Εικόνα 1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46" y="4509120"/>
            <a:ext cx="2857500" cy="2329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Το σύμπλεγμα της άρθρωσης του </a:t>
            </a:r>
            <a:r>
              <a:rPr lang="el-GR" sz="2200" dirty="0"/>
              <a:t>ώμου </a:t>
            </a:r>
            <a:r>
              <a:rPr lang="el-GR" sz="2200" dirty="0" smtClean="0"/>
              <a:t>απαρτίζεται από δύο </a:t>
            </a:r>
            <a:r>
              <a:rPr lang="el-GR" sz="2200" dirty="0"/>
              <a:t>ακόμα αρθρώσεις: </a:t>
            </a:r>
            <a:endParaRPr lang="el-GR" sz="2200" dirty="0" smtClean="0"/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την </a:t>
            </a:r>
            <a:r>
              <a:rPr lang="el-GR" sz="2000" dirty="0" err="1"/>
              <a:t>ακρωμιοκλειδική</a:t>
            </a:r>
            <a:r>
              <a:rPr lang="el-GR" sz="2000" dirty="0"/>
              <a:t> </a:t>
            </a:r>
            <a:r>
              <a:rPr lang="el-GR" sz="2000" dirty="0" smtClean="0"/>
              <a:t>άρθρωση, μεταξύ </a:t>
            </a:r>
            <a:r>
              <a:rPr lang="el-GR" sz="2000" dirty="0"/>
              <a:t>κλείδας και ακρωμίου της </a:t>
            </a:r>
            <a:r>
              <a:rPr lang="el-GR" sz="2000" dirty="0" smtClean="0"/>
              <a:t>ωμοπλάτης,</a:t>
            </a:r>
          </a:p>
          <a:p>
            <a:pPr lvl="1"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την </a:t>
            </a:r>
            <a:r>
              <a:rPr lang="el-GR" sz="2000" dirty="0" err="1"/>
              <a:t>θωρακοωμοπλατιαία</a:t>
            </a:r>
            <a:r>
              <a:rPr lang="el-GR" sz="2000" dirty="0"/>
              <a:t> </a:t>
            </a:r>
            <a:r>
              <a:rPr lang="el-GR" sz="2000" dirty="0" smtClean="0"/>
              <a:t>άρθρωση, μεταξύ </a:t>
            </a:r>
            <a:r>
              <a:rPr lang="el-GR" sz="2000" dirty="0"/>
              <a:t>της </a:t>
            </a:r>
            <a:r>
              <a:rPr lang="el-GR" sz="2000" dirty="0" smtClean="0"/>
              <a:t>πτέρυγας </a:t>
            </a:r>
            <a:r>
              <a:rPr lang="el-GR" sz="2000" dirty="0"/>
              <a:t>της ωμοπλάτης και του θωρακικού </a:t>
            </a:r>
            <a:r>
              <a:rPr lang="el-GR" sz="2000" dirty="0" smtClean="0"/>
              <a:t>τοιχώματος. </a:t>
            </a:r>
          </a:p>
          <a:p>
            <a:pPr marL="388620" indent="-34290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l-GR" sz="2200" dirty="0" smtClean="0"/>
              <a:t>Για </a:t>
            </a:r>
            <a:r>
              <a:rPr lang="el-GR" sz="2200" dirty="0"/>
              <a:t>να εκτελεστεί όλο το εύρος κίνησης της άρθρωσης του ώμου θα πρέπει να λειτουργούν χωρίς προβλήματα και οι δυο παραπάνω αρθρώσεις, γι’ αυτό και εξετάζονται μαζί με τον ώμο.</a:t>
            </a:r>
            <a:endParaRPr lang="el-GR" sz="2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Ανατομία </a:t>
            </a:r>
            <a:r>
              <a:rPr lang="el-GR" sz="3600" b="1" dirty="0">
                <a:solidFill>
                  <a:srgbClr val="002060"/>
                </a:solidFill>
              </a:rPr>
              <a:t>άρθρωσης </a:t>
            </a:r>
            <a:r>
              <a:rPr lang="el-GR" sz="3600" b="1" dirty="0" smtClean="0">
                <a:solidFill>
                  <a:srgbClr val="002060"/>
                </a:solidFill>
              </a:rPr>
              <a:t>ώμου</a:t>
            </a:r>
            <a:endParaRPr lang="el-GR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1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Δύο πολύ σημαντικά τμήματα στο σύμπλεγμα της άρθρωση του </a:t>
            </a:r>
            <a:r>
              <a:rPr lang="el-GR" sz="2200" dirty="0"/>
              <a:t>ώμου </a:t>
            </a:r>
            <a:r>
              <a:rPr lang="el-GR" sz="2200" dirty="0" smtClean="0"/>
              <a:t>είναι επίσης: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ο </a:t>
            </a:r>
            <a:r>
              <a:rPr lang="el-GR" sz="2000" b="1" dirty="0" err="1"/>
              <a:t>επιχείλιος</a:t>
            </a:r>
            <a:r>
              <a:rPr lang="el-GR" sz="2000" b="1" dirty="0"/>
              <a:t> χόνδρος</a:t>
            </a:r>
            <a:r>
              <a:rPr lang="el-GR" sz="2000" dirty="0"/>
              <a:t>, </a:t>
            </a:r>
            <a:r>
              <a:rPr lang="el-GR" sz="2000" dirty="0" err="1"/>
              <a:t>ινοχόνδρινος</a:t>
            </a:r>
            <a:r>
              <a:rPr lang="el-GR" sz="2000" dirty="0"/>
              <a:t> δίσκος που περιβάλλει την </a:t>
            </a:r>
            <a:r>
              <a:rPr lang="el-GR" sz="2000" dirty="0" err="1"/>
              <a:t>ωμογλήνη</a:t>
            </a:r>
            <a:r>
              <a:rPr lang="el-GR" sz="2000" dirty="0"/>
              <a:t> και με αυτόν τον τρόπο </a:t>
            </a:r>
            <a:r>
              <a:rPr lang="el-GR" sz="2000" dirty="0" smtClean="0"/>
              <a:t>βαθαίνει </a:t>
            </a:r>
            <a:r>
              <a:rPr lang="el-GR" sz="2000" dirty="0"/>
              <a:t>την ελαφρώς </a:t>
            </a:r>
            <a:r>
              <a:rPr lang="el-GR" sz="2000" dirty="0" err="1"/>
              <a:t>υπόκοιλη</a:t>
            </a:r>
            <a:r>
              <a:rPr lang="el-GR" sz="2000" dirty="0"/>
              <a:t> επιφάνεια της </a:t>
            </a:r>
            <a:r>
              <a:rPr lang="el-GR" sz="2000" dirty="0" err="1" smtClean="0"/>
              <a:t>ωμογλήνης</a:t>
            </a:r>
            <a:r>
              <a:rPr lang="el-GR" sz="2000" dirty="0" smtClean="0"/>
              <a:t>, και</a:t>
            </a:r>
          </a:p>
          <a:p>
            <a:pPr lvl="1"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ο</a:t>
            </a:r>
            <a:r>
              <a:rPr lang="el-GR" sz="2000" b="1" dirty="0" smtClean="0"/>
              <a:t> θύλακος,</a:t>
            </a:r>
            <a:r>
              <a:rPr lang="el-GR" sz="2000" dirty="0" smtClean="0"/>
              <a:t> το </a:t>
            </a:r>
            <a:r>
              <a:rPr lang="el-GR" sz="2000" dirty="0"/>
              <a:t>ινώδες περίβλημα της άρθρωσης του ώμου. </a:t>
            </a:r>
            <a:r>
              <a:rPr lang="el-GR" sz="2000" dirty="0" smtClean="0"/>
              <a:t>Είναι διπλάσιος σε μέγεθος από την κεφαλή του </a:t>
            </a:r>
            <a:r>
              <a:rPr lang="el-GR" sz="2000" dirty="0" err="1" smtClean="0"/>
              <a:t>βραχιόνιου</a:t>
            </a:r>
            <a:r>
              <a:rPr lang="el-GR" sz="2000" dirty="0" smtClean="0"/>
              <a:t> και επιτρέπει την απομάκρυνσή της από την </a:t>
            </a:r>
            <a:r>
              <a:rPr lang="el-GR" sz="2000" dirty="0" err="1" smtClean="0"/>
              <a:t>ωμογλήνη</a:t>
            </a:r>
            <a:r>
              <a:rPr lang="el-GR" sz="2000" dirty="0" smtClean="0"/>
              <a:t> μέχρι και 2 </a:t>
            </a:r>
            <a:r>
              <a:rPr lang="en-US" sz="2000" dirty="0" smtClean="0"/>
              <a:t>cm</a:t>
            </a:r>
            <a:r>
              <a:rPr lang="el-GR" sz="2000" dirty="0" smtClean="0"/>
              <a:t>, συμβάλλοντας </a:t>
            </a:r>
            <a:r>
              <a:rPr lang="el-GR" sz="2000" dirty="0"/>
              <a:t>στο εύρος κίνησης του ώμου.</a:t>
            </a:r>
            <a:endParaRPr lang="el-GR" sz="2000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Ο </a:t>
            </a:r>
            <a:r>
              <a:rPr lang="el-GR" sz="2200" dirty="0" err="1" smtClean="0"/>
              <a:t>επιχείλιος</a:t>
            </a:r>
            <a:r>
              <a:rPr lang="el-GR" sz="2200" dirty="0" smtClean="0"/>
              <a:t> χόνδρος και ο θύλακος επιτρέπουν στον ώμο να διαθέτει </a:t>
            </a:r>
            <a:r>
              <a:rPr lang="el-GR" sz="2200" dirty="0"/>
              <a:t>το μεγαλύτερο βαθμό ελευθερίας κινήσεων από κάθε άλλη </a:t>
            </a:r>
            <a:r>
              <a:rPr lang="el-GR" sz="2200" dirty="0" smtClean="0"/>
              <a:t>άρθρωση στο ανθρώπινο σώμα.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Ανατομία </a:t>
            </a:r>
            <a:r>
              <a:rPr lang="el-GR" sz="3600" b="1" dirty="0">
                <a:solidFill>
                  <a:srgbClr val="002060"/>
                </a:solidFill>
              </a:rPr>
              <a:t>άρθρωσης </a:t>
            </a:r>
            <a:r>
              <a:rPr lang="el-GR" sz="3600" b="1" dirty="0" smtClean="0">
                <a:solidFill>
                  <a:srgbClr val="002060"/>
                </a:solidFill>
              </a:rPr>
              <a:t>ώμου</a:t>
            </a:r>
            <a:endParaRPr lang="el-GR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6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Ο </a:t>
            </a:r>
            <a:r>
              <a:rPr lang="el-GR" sz="2200" dirty="0"/>
              <a:t>χαρακτηρισμός των αιτίων που καταπονούν ένα σύστημα γίνεται με τους όρους: </a:t>
            </a:r>
            <a:endParaRPr lang="el-GR" sz="2200" dirty="0" smtClean="0"/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b="1" dirty="0" smtClean="0"/>
              <a:t>επιβαλλόμενα αίτια</a:t>
            </a:r>
            <a:r>
              <a:rPr lang="el-GR" sz="2000" dirty="0" smtClean="0"/>
              <a:t>,</a:t>
            </a:r>
            <a:r>
              <a:rPr lang="el-GR" sz="2000" b="1" dirty="0" smtClean="0"/>
              <a:t> </a:t>
            </a:r>
          </a:p>
          <a:p>
            <a:pPr lvl="1"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b="1" dirty="0" smtClean="0"/>
              <a:t>προκαλούμενες </a:t>
            </a:r>
            <a:r>
              <a:rPr lang="el-GR" sz="2000" b="1" dirty="0"/>
              <a:t>αντιδράσεις</a:t>
            </a:r>
            <a:r>
              <a:rPr lang="el-GR" sz="2000" dirty="0"/>
              <a:t>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Οι </a:t>
            </a:r>
            <a:r>
              <a:rPr lang="el-GR" sz="2200" dirty="0" smtClean="0"/>
              <a:t>προκαλούμενες αντιδράσεις </a:t>
            </a:r>
            <a:r>
              <a:rPr lang="el-GR" sz="2200" dirty="0"/>
              <a:t>είναι άγνωστες και πρέπει να προσδιοριστούν από τις εξισώσεις </a:t>
            </a:r>
            <a:r>
              <a:rPr lang="el-GR" sz="2200" dirty="0" smtClean="0"/>
              <a:t>ισορροπίας (ισοστατικά συστήματα, </a:t>
            </a:r>
            <a:r>
              <a:rPr lang="en-US" sz="2200" dirty="0"/>
              <a:t>statically determinate</a:t>
            </a:r>
            <a:r>
              <a:rPr lang="el-GR" sz="2200" dirty="0"/>
              <a:t>).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Αν ο </a:t>
            </a:r>
            <a:r>
              <a:rPr lang="el-GR" sz="2200" dirty="0"/>
              <a:t>προσδιορισμός των αντιδράσεων απαιτεί πρόσθετες πληροφορίες </a:t>
            </a:r>
            <a:r>
              <a:rPr lang="el-GR" sz="2200" dirty="0" smtClean="0"/>
              <a:t>από  </a:t>
            </a:r>
            <a:r>
              <a:rPr lang="el-GR" sz="2200" dirty="0"/>
              <a:t>τις ιδιότητες των υλικών των συνιστωσών του </a:t>
            </a:r>
            <a:r>
              <a:rPr lang="el-GR" sz="2200" dirty="0" smtClean="0"/>
              <a:t>συστήματος τα συστήματα ονομάζοντ</a:t>
            </a:r>
            <a:r>
              <a:rPr lang="el-GR" sz="2200" dirty="0"/>
              <a:t>α</a:t>
            </a:r>
            <a:r>
              <a:rPr lang="el-GR" sz="2200" dirty="0" smtClean="0"/>
              <a:t>ι </a:t>
            </a:r>
            <a:r>
              <a:rPr lang="el-GR" sz="2200" b="1" dirty="0" smtClean="0"/>
              <a:t>υπερστατικά</a:t>
            </a:r>
            <a:r>
              <a:rPr lang="el-GR" sz="2200" dirty="0" smtClean="0"/>
              <a:t> </a:t>
            </a:r>
            <a:r>
              <a:rPr lang="el-GR" sz="2200" dirty="0"/>
              <a:t>(</a:t>
            </a:r>
            <a:r>
              <a:rPr lang="en-US" sz="2200" dirty="0"/>
              <a:t>statically </a:t>
            </a:r>
            <a:r>
              <a:rPr lang="en-US" sz="2200"/>
              <a:t>indeterminate</a:t>
            </a:r>
            <a:r>
              <a:rPr lang="en-US" sz="2200" smtClean="0"/>
              <a:t>).</a:t>
            </a: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Στατική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1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Σημαντικό </a:t>
            </a:r>
            <a:r>
              <a:rPr lang="el-GR" sz="2200" dirty="0"/>
              <a:t>ρόλο </a:t>
            </a:r>
            <a:r>
              <a:rPr lang="el-GR" sz="2200" dirty="0" smtClean="0"/>
              <a:t>στην ευστάθεια της άρθρωσης παίζουν οι ισχυροί </a:t>
            </a:r>
            <a:r>
              <a:rPr lang="el-GR" sz="2200" dirty="0"/>
              <a:t>σύνδεσμοι, μύες και τένοντες που την </a:t>
            </a:r>
            <a:r>
              <a:rPr lang="el-GR" sz="2200" dirty="0" smtClean="0"/>
              <a:t>περιβάλλουν.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200" b="1" dirty="0" smtClean="0"/>
              <a:t>Σύνδεσμοι</a:t>
            </a:r>
            <a:endParaRPr lang="el-GR" sz="2200" dirty="0" smtClean="0"/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Οι </a:t>
            </a:r>
            <a:r>
              <a:rPr lang="el-GR" sz="2000" dirty="0"/>
              <a:t>πρόσθιοι </a:t>
            </a:r>
            <a:r>
              <a:rPr lang="el-GR" sz="2000" dirty="0" err="1"/>
              <a:t>γληνοβραχιόνιοι</a:t>
            </a:r>
            <a:r>
              <a:rPr lang="el-GR" sz="2000" dirty="0"/>
              <a:t> </a:t>
            </a:r>
            <a:r>
              <a:rPr lang="el-GR" sz="2000" dirty="0" smtClean="0"/>
              <a:t>σύνδεσμοι: μικροί </a:t>
            </a:r>
            <a:r>
              <a:rPr lang="el-GR" sz="2000" dirty="0"/>
              <a:t>αλλά ισχυροί σύνδεσμοι που συνεισφέρουν στην πρόσθια σταθερότητα του </a:t>
            </a:r>
            <a:r>
              <a:rPr lang="el-GR" sz="2000" dirty="0" smtClean="0"/>
              <a:t>ώμου.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Οι </a:t>
            </a:r>
            <a:r>
              <a:rPr lang="el-GR" sz="2000" dirty="0" err="1" smtClean="0"/>
              <a:t>κορακοκλειδικοί</a:t>
            </a:r>
            <a:r>
              <a:rPr lang="el-GR" sz="2000" dirty="0" smtClean="0"/>
              <a:t> </a:t>
            </a:r>
            <a:r>
              <a:rPr lang="el-GR" sz="2000" dirty="0"/>
              <a:t>σύνδεσμοι: είναι δύο σύνδεσμοι, ο κωνοειδής και ο τραπεζοειδής που συγκρατούν ισχυρά την ωμοπλάτη με την κλείδα</a:t>
            </a:r>
            <a:r>
              <a:rPr lang="el-GR" sz="2000" dirty="0" smtClean="0"/>
              <a:t>.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Ο </a:t>
            </a:r>
            <a:r>
              <a:rPr lang="el-GR" sz="2000" dirty="0" err="1" smtClean="0"/>
              <a:t>κορακοακρωμιακός</a:t>
            </a:r>
            <a:r>
              <a:rPr lang="el-GR" sz="2000" dirty="0" smtClean="0"/>
              <a:t> </a:t>
            </a:r>
            <a:r>
              <a:rPr lang="el-GR" sz="2000" dirty="0"/>
              <a:t>σύνδεσμος: είναι ένας ισχυρός σύνδεσμος που συνδέει δύο οστικές προεξοχές της ωμοπλάτης: το ακρώμιο και την κορακοειδή </a:t>
            </a:r>
            <a:r>
              <a:rPr lang="el-GR" sz="2000" dirty="0" smtClean="0"/>
              <a:t>απόφυση.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Ανατομία </a:t>
            </a:r>
            <a:r>
              <a:rPr lang="el-GR" sz="3600" b="1" dirty="0">
                <a:solidFill>
                  <a:srgbClr val="002060"/>
                </a:solidFill>
              </a:rPr>
              <a:t>άρθρωσης </a:t>
            </a:r>
            <a:r>
              <a:rPr lang="el-GR" sz="3600" b="1" dirty="0" smtClean="0">
                <a:solidFill>
                  <a:srgbClr val="002060"/>
                </a:solidFill>
              </a:rPr>
              <a:t>ώμου</a:t>
            </a:r>
            <a:endParaRPr lang="el-GR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Σημαντικό </a:t>
            </a:r>
            <a:r>
              <a:rPr lang="el-GR" sz="2200" dirty="0"/>
              <a:t>ρόλο </a:t>
            </a:r>
            <a:r>
              <a:rPr lang="el-GR" sz="2200" dirty="0" smtClean="0"/>
              <a:t>στην ευστάθεια της άρθρωσης παίζουν οι ισχυροί </a:t>
            </a:r>
            <a:r>
              <a:rPr lang="el-GR" sz="2200" dirty="0"/>
              <a:t>σύνδεσμοι, μύες και τένοντες που την </a:t>
            </a:r>
            <a:r>
              <a:rPr lang="el-GR" sz="2200" dirty="0" smtClean="0"/>
              <a:t>περιβάλλουν.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200" b="1" dirty="0" smtClean="0"/>
              <a:t>Τένοντες-Μύες</a:t>
            </a:r>
            <a:endParaRPr lang="el-GR" sz="2200" dirty="0" smtClean="0"/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Της </a:t>
            </a:r>
            <a:r>
              <a:rPr lang="el-GR" sz="2000" dirty="0"/>
              <a:t>μακράς κεφαλής του δικεφάλου: </a:t>
            </a:r>
            <a:r>
              <a:rPr lang="el-GR" sz="2000" dirty="0" smtClean="0"/>
              <a:t>ισχυρός τένοντας </a:t>
            </a:r>
            <a:r>
              <a:rPr lang="el-GR" sz="2000" dirty="0"/>
              <a:t>μέσα στην άρθρωση του ώμου και είναι ένας από τους δύο τένοντες του </a:t>
            </a:r>
            <a:r>
              <a:rPr lang="el-GR" sz="2000" dirty="0" err="1" smtClean="0"/>
              <a:t>βραχιονίου</a:t>
            </a:r>
            <a:r>
              <a:rPr lang="el-GR" sz="2000" dirty="0"/>
              <a:t>. </a:t>
            </a:r>
            <a:endParaRPr lang="el-GR" sz="2000" dirty="0" smtClean="0"/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Του </a:t>
            </a:r>
            <a:r>
              <a:rPr lang="el-GR" sz="2000" dirty="0" err="1" smtClean="0"/>
              <a:t>υπερακανθίου</a:t>
            </a:r>
            <a:r>
              <a:rPr lang="el-GR" sz="2000" dirty="0"/>
              <a:t>, </a:t>
            </a:r>
            <a:r>
              <a:rPr lang="el-GR" sz="2000" dirty="0" err="1" smtClean="0"/>
              <a:t>υπακανθίου</a:t>
            </a:r>
            <a:r>
              <a:rPr lang="el-GR" sz="2000" dirty="0"/>
              <a:t>, </a:t>
            </a:r>
            <a:r>
              <a:rPr lang="el-GR" sz="2000" dirty="0" err="1" smtClean="0"/>
              <a:t>τποπλατίου</a:t>
            </a:r>
            <a:r>
              <a:rPr lang="el-GR" sz="2000" dirty="0" smtClean="0"/>
              <a:t> </a:t>
            </a:r>
            <a:r>
              <a:rPr lang="el-GR" sz="2000" dirty="0"/>
              <a:t>και </a:t>
            </a:r>
            <a:r>
              <a:rPr lang="el-GR" sz="2000" dirty="0" smtClean="0"/>
              <a:t>ελάσσονος </a:t>
            </a:r>
            <a:r>
              <a:rPr lang="el-GR" sz="2000" dirty="0" err="1" smtClean="0"/>
              <a:t>στρογγύλου</a:t>
            </a:r>
            <a:r>
              <a:rPr lang="el-GR" sz="2000" dirty="0"/>
              <a:t>: οι τέσσερις αυτοί τένοντες προέχονται από τους ομώνυμους μύες και περιβάλλουν σαν καλύπτρα την κεφαλή του </a:t>
            </a:r>
            <a:r>
              <a:rPr lang="el-GR" sz="2000" dirty="0" err="1"/>
              <a:t>βραχιονίου</a:t>
            </a:r>
            <a:r>
              <a:rPr lang="el-GR" sz="2000" dirty="0"/>
              <a:t>, όπου και καταφύονται. </a:t>
            </a:r>
            <a:endParaRPr lang="el-GR" sz="2000" dirty="0" smtClean="0"/>
          </a:p>
          <a:p>
            <a:pPr lvl="2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l-GR" sz="1800" dirty="0" smtClean="0"/>
              <a:t>Στην </a:t>
            </a:r>
            <a:r>
              <a:rPr lang="el-GR" sz="1800" dirty="0"/>
              <a:t>πραγματικότητα είναι </a:t>
            </a:r>
            <a:r>
              <a:rPr lang="el-GR" sz="1800" dirty="0" smtClean="0"/>
              <a:t>δύσκολος </a:t>
            </a:r>
            <a:r>
              <a:rPr lang="el-GR" sz="1800" dirty="0"/>
              <a:t>ο διαχωρισμός </a:t>
            </a:r>
            <a:r>
              <a:rPr lang="el-GR" sz="1800" dirty="0" smtClean="0"/>
              <a:t>των τεσσάρων σε </a:t>
            </a:r>
            <a:r>
              <a:rPr lang="el-GR" sz="1800" dirty="0"/>
              <a:t>διακριτές οντότητες αφού συνενώνονται για να σχηματίσουν το </a:t>
            </a:r>
            <a:r>
              <a:rPr lang="el-GR" sz="1800" dirty="0" smtClean="0"/>
              <a:t>στροφικό πέταλο.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Ανατομία </a:t>
            </a:r>
            <a:r>
              <a:rPr lang="el-GR" sz="3600" b="1" dirty="0">
                <a:solidFill>
                  <a:srgbClr val="002060"/>
                </a:solidFill>
              </a:rPr>
              <a:t>άρθρωσης </a:t>
            </a:r>
            <a:r>
              <a:rPr lang="el-GR" sz="3600" b="1" dirty="0" smtClean="0">
                <a:solidFill>
                  <a:srgbClr val="002060"/>
                </a:solidFill>
              </a:rPr>
              <a:t>ώμου</a:t>
            </a:r>
            <a:endParaRPr lang="el-GR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3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Σημαντικό </a:t>
            </a:r>
            <a:r>
              <a:rPr lang="el-GR" sz="2200" dirty="0"/>
              <a:t>ρόλο </a:t>
            </a:r>
            <a:r>
              <a:rPr lang="el-GR" sz="2200" dirty="0" smtClean="0"/>
              <a:t>στην ευστάθεια της άρθρωσης παίζουν οι ισχυροί </a:t>
            </a:r>
            <a:r>
              <a:rPr lang="el-GR" sz="2200" dirty="0"/>
              <a:t>σύνδεσμοι, μύες και τένοντες που την </a:t>
            </a:r>
            <a:r>
              <a:rPr lang="el-GR" sz="2200" dirty="0" smtClean="0"/>
              <a:t>περιβάλλουν.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200" b="1" dirty="0" smtClean="0"/>
              <a:t>Τένοντες-Μύες</a:t>
            </a:r>
            <a:endParaRPr lang="el-GR" sz="2200" dirty="0" smtClean="0"/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 smtClean="0"/>
              <a:t>Ο δελτοειδής </a:t>
            </a:r>
            <a:r>
              <a:rPr lang="el-GR" sz="2000" dirty="0"/>
              <a:t>μυς: </a:t>
            </a:r>
            <a:r>
              <a:rPr lang="el-GR" sz="2000" dirty="0" smtClean="0"/>
              <a:t>ένας </a:t>
            </a:r>
            <a:r>
              <a:rPr lang="el-GR" sz="2000" dirty="0"/>
              <a:t>από τους μεγαλύτερους μυς του σώματος </a:t>
            </a:r>
            <a:r>
              <a:rPr lang="el-GR" sz="2000" dirty="0" smtClean="0"/>
              <a:t>που καλύπτει </a:t>
            </a:r>
            <a:r>
              <a:rPr lang="el-GR" sz="2000" dirty="0"/>
              <a:t>πλήρως τον ώμο. Με την ενεργοποίηση </a:t>
            </a:r>
            <a:r>
              <a:rPr lang="el-GR" sz="2000" dirty="0" smtClean="0"/>
              <a:t>των διαφόρων </a:t>
            </a:r>
            <a:r>
              <a:rPr lang="el-GR" sz="2000" dirty="0"/>
              <a:t>μοιρών του είναι δυνατή </a:t>
            </a:r>
            <a:r>
              <a:rPr lang="el-GR" sz="2000" dirty="0" smtClean="0"/>
              <a:t>και η </a:t>
            </a:r>
            <a:r>
              <a:rPr lang="el-GR" sz="2000" dirty="0"/>
              <a:t>κίνηση του βραχίονα</a:t>
            </a:r>
            <a:r>
              <a:rPr lang="el-GR" sz="2000" dirty="0" smtClean="0"/>
              <a:t>.</a:t>
            </a:r>
          </a:p>
          <a:p>
            <a:pPr lvl="2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800" dirty="0" smtClean="0"/>
              <a:t>Για </a:t>
            </a:r>
            <a:r>
              <a:rPr lang="el-GR" sz="1800" dirty="0"/>
              <a:t>να έχει μέγιστο </a:t>
            </a:r>
            <a:r>
              <a:rPr lang="el-GR" sz="1800" dirty="0" smtClean="0"/>
              <a:t>αποτέλεσμα η λειτουργία του, απαιτείται συνεργασία του δελτοειδούς μυός με όλους τους επιμέρους μύες και τένοντες του στροφικού πετάλου που </a:t>
            </a:r>
            <a:r>
              <a:rPr lang="el-GR" sz="1800" dirty="0" err="1" smtClean="0"/>
              <a:t>περιγράφηκαν</a:t>
            </a:r>
            <a:r>
              <a:rPr lang="el-GR" sz="1800" dirty="0" smtClean="0"/>
              <a:t> παραπάνω.</a:t>
            </a:r>
            <a:endParaRPr lang="el-GR" sz="16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Ανατομία </a:t>
            </a:r>
            <a:r>
              <a:rPr lang="el-GR" sz="3600" b="1" dirty="0">
                <a:solidFill>
                  <a:srgbClr val="002060"/>
                </a:solidFill>
              </a:rPr>
              <a:t>άρθρωσης </a:t>
            </a:r>
            <a:r>
              <a:rPr lang="el-GR" sz="3600" b="1" dirty="0" smtClean="0">
                <a:solidFill>
                  <a:srgbClr val="002060"/>
                </a:solidFill>
              </a:rPr>
              <a:t>ώμου</a:t>
            </a:r>
            <a:endParaRPr lang="el-GR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8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69160"/>
            <a:ext cx="3960440" cy="196887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6604" y="1628800"/>
                <a:ext cx="8568952" cy="4968552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 smtClean="0">
                    <a:cs typeface="Times New Roman" panose="02020603050405020304" pitchFamily="18" charset="0"/>
                  </a:rPr>
                  <a:t>Το </a:t>
                </a:r>
                <a:r>
                  <a:rPr lang="el-GR" sz="2200" dirty="0">
                    <a:cs typeface="Times New Roman" panose="02020603050405020304" pitchFamily="18" charset="0"/>
                  </a:rPr>
                  <a:t>μηχανικό ανάλογο του ώμου, λόγω της πολυπλοκότητας, απαιτεί διαδοχικές προσεγγίσεις και ελέγχους με βάση πειραματικά δεδομένα. </a:t>
                </a:r>
                <a:endParaRPr lang="el-GR" sz="2200" dirty="0" smtClean="0"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 smtClean="0">
                    <a:cs typeface="Times New Roman" panose="02020603050405020304" pitchFamily="18" charset="0"/>
                  </a:rPr>
                  <a:t>Θα </a:t>
                </a:r>
                <a:r>
                  <a:rPr lang="el-GR" sz="2200" dirty="0" smtClean="0">
                    <a:cs typeface="Times New Roman" panose="02020603050405020304" pitchFamily="18" charset="0"/>
                  </a:rPr>
                  <a:t>θεωρήσουμε </a:t>
                </a:r>
                <a:r>
                  <a:rPr lang="el-GR" sz="2200" dirty="0">
                    <a:cs typeface="Times New Roman" panose="02020603050405020304" pitchFamily="18" charset="0"/>
                  </a:rPr>
                  <a:t>ότι ένα άτομο έχει τεταμένο στην οριζόντια θέση τον ένα βραχίονα και κρατάει στο χέρι του ένα βάρος </a:t>
                </a: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1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2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W</m:t>
                        </m:r>
                      </m:e>
                      <m:sub>
                        <m:r>
                          <a:rPr lang="el-GR" sz="22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  <a:p>
                <a:pPr algn="just">
                  <a:spcBef>
                    <a:spcPts val="0"/>
                  </a:spcBef>
                  <a:spcAft>
                    <a:spcPts val="24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 smtClean="0">
                    <a:cs typeface="Times New Roman" panose="02020603050405020304" pitchFamily="18" charset="0"/>
                  </a:rPr>
                  <a:t>Οι </a:t>
                </a:r>
                <a:r>
                  <a:rPr lang="el-GR" sz="2200" dirty="0">
                    <a:cs typeface="Times New Roman" panose="02020603050405020304" pitchFamily="18" charset="0"/>
                  </a:rPr>
                  <a:t>άλλες δυνάμεις που ασκούνται στο βραχίονα είναι </a:t>
                </a:r>
                <a:r>
                  <a:rPr lang="el-GR" sz="2200" dirty="0" smtClean="0">
                    <a:cs typeface="Times New Roman" panose="02020603050405020304" pitchFamily="18" charset="0"/>
                  </a:rPr>
                  <a:t>το ίδιο </a:t>
                </a:r>
                <a:r>
                  <a:rPr lang="el-GR" sz="2200" dirty="0" smtClean="0">
                    <a:cs typeface="Times New Roman" panose="02020603050405020304" pitchFamily="18" charset="0"/>
                  </a:rPr>
                  <a:t>βάρος </a:t>
                </a: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l-GR" sz="2200" dirty="0" smtClean="0">
                    <a:cs typeface="Times New Roman" panose="02020603050405020304" pitchFamily="18" charset="0"/>
                  </a:rPr>
                  <a:t>,</a:t>
                </a:r>
                <a:r>
                  <a:rPr lang="el-GR" sz="2200" i="1" dirty="0">
                    <a:cs typeface="Times New Roman" panose="02020603050405020304" pitchFamily="18" charset="0"/>
                  </a:rPr>
                  <a:t> </a:t>
                </a:r>
                <a:r>
                  <a:rPr lang="el-GR" sz="2200" dirty="0" smtClean="0">
                    <a:cs typeface="Times New Roman" panose="02020603050405020304" pitchFamily="18" charset="0"/>
                  </a:rPr>
                  <a:t>η </a:t>
                </a:r>
                <a:r>
                  <a:rPr lang="el-GR" sz="2200" dirty="0">
                    <a:cs typeface="Times New Roman" panose="02020603050405020304" pitchFamily="18" charset="0"/>
                  </a:rPr>
                  <a:t>αντίδραση του δελτοειδούς </a:t>
                </a:r>
                <a:r>
                  <a:rPr lang="el-GR" sz="2200" dirty="0" smtClean="0">
                    <a:cs typeface="Times New Roman" panose="02020603050405020304" pitchFamily="18" charset="0"/>
                  </a:rPr>
                  <a:t>μυός </a:t>
                </a:r>
                <a:r>
                  <a:rPr lang="el-GR" sz="2400" dirty="0" smtClean="0"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cs typeface="Times New Roman" panose="02020603050405020304" pitchFamily="18" charset="0"/>
                  </a:rPr>
                  <a:t>deltoid muscle</a:t>
                </a:r>
                <a:r>
                  <a:rPr lang="el-GR" sz="2400" dirty="0">
                    <a:cs typeface="Times New Roman" panose="02020603050405020304" pitchFamily="18" charset="0"/>
                  </a:rPr>
                  <a:t>)</a:t>
                </a:r>
                <a:r>
                  <a:rPr lang="el-GR" sz="2200" dirty="0" smtClean="0">
                    <a:cs typeface="Times New Roman" panose="02020603050405020304" pitchFamily="18" charset="0"/>
                  </a:rPr>
                  <a:t> </a:t>
                </a: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1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2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sub>
                    </m:sSub>
                  </m:oMath>
                </a14:m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l-GR" sz="2200" dirty="0" smtClean="0">
                    <a:cs typeface="Times New Roman" panose="02020603050405020304" pitchFamily="18" charset="0"/>
                  </a:rPr>
                  <a:t>και </a:t>
                </a:r>
                <a:r>
                  <a:rPr lang="el-GR" sz="2200" dirty="0">
                    <a:cs typeface="Times New Roman" panose="02020603050405020304" pitchFamily="18" charset="0"/>
                  </a:rPr>
                  <a:t>η αντίδραση της άρθρωση</a:t>
                </a:r>
                <a:r>
                  <a:rPr lang="el-G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ς του </a:t>
                </a: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ώμου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1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2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200" b="1" i="0" smtClean="0">
                            <a:latin typeface="Cambria Math" panose="02040503050406030204" pitchFamily="18" charset="0"/>
                          </a:rPr>
                          <m:t>𝐣</m:t>
                        </m:r>
                      </m:sub>
                    </m:sSub>
                  </m:oMath>
                </a14:m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l-GR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6604" y="1628800"/>
                <a:ext cx="8568952" cy="4968552"/>
              </a:xfrm>
              <a:blipFill rotWithShape="1">
                <a:blip r:embed="rId3"/>
                <a:stretch>
                  <a:fillRect l="-71" t="-736" r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Στατική άρθρωσης ώμου</a:t>
            </a:r>
            <a:endParaRPr lang="el-GR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64840" y="1754702"/>
            <a:ext cx="8892480" cy="4968552"/>
          </a:xfrm>
        </p:spPr>
        <p:txBody>
          <a:bodyPr>
            <a:noAutofit/>
          </a:bodyPr>
          <a:lstStyle/>
          <a:p>
            <a:r>
              <a:rPr lang="el-GR" sz="2100" dirty="0" smtClean="0"/>
              <a:t>Το </a:t>
            </a:r>
            <a:r>
              <a:rPr lang="el-GR" sz="2100" dirty="0"/>
              <a:t>στατικό πρόβλημα ανάγεται στον προσδιορισμό των μέτρων των άγνωστων αντιδράσεων. </a:t>
            </a:r>
            <a:r>
              <a:rPr lang="el-GR" sz="2100" dirty="0"/>
              <a:t>Αν εφαρμόσουμε τις εξισώσεις ισορροπίας έχουμε: </a:t>
            </a:r>
            <a:endParaRPr lang="en-US" sz="2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Στατική άρθρωσης ώμου</a:t>
            </a:r>
            <a:endParaRPr lang="el-GR" sz="36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5558"/>
            <a:ext cx="7416824" cy="418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5292080" y="3145036"/>
                <a:ext cx="3600400" cy="325678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l-GR" sz="2000" i="1" dirty="0"/>
                  <a:t>Παρατήρηση</a:t>
                </a:r>
                <a:r>
                  <a:rPr lang="el-GR" sz="2000" dirty="0"/>
                  <a:t>: </a:t>
                </a:r>
                <a:endParaRPr lang="el-GR" sz="2000" dirty="0" smtClean="0"/>
              </a:p>
              <a:p>
                <a:pPr algn="just"/>
                <a:r>
                  <a:rPr lang="el-GR" sz="2000" dirty="0" smtClean="0"/>
                  <a:t>Η </a:t>
                </a:r>
                <a:r>
                  <a:rPr lang="el-GR" sz="2000" dirty="0"/>
                  <a:t>οριζόντια συνιστώσα της μυϊκής αντίδρασης είναι η συνιστώσα ευστάθειας και είναι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mx</m:t>
                        </m:r>
                      </m:sub>
                    </m:sSub>
                    <m:r>
                      <m:rPr>
                        <m:nor/>
                      </m:rPr>
                      <a:rPr lang="el-G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| ≫ </m:t>
                    </m:r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l-GR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my</m:t>
                        </m:r>
                      </m:sub>
                    </m:sSub>
                    <m:r>
                      <m:rPr>
                        <m:nor/>
                      </m:rPr>
                      <a:rPr lang="el-G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l-GR" sz="2000" dirty="0"/>
                  <a:t>. Το γεγονός αυτό σημαίνει ότι η οριζόντια θέση του βραχίονα είναι ασταθής ή για να είναι ευσταθής οι μύες πρέπει να ασκούν μεγάλη ελκτική δύναμη.</a:t>
                </a:r>
                <a:endParaRPr lang="en-US" sz="2000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145036"/>
                <a:ext cx="3600400" cy="3256789"/>
              </a:xfrm>
              <a:prstGeom prst="rect">
                <a:avLst/>
              </a:prstGeom>
              <a:blipFill rotWithShape="1">
                <a:blip r:embed="rId3"/>
                <a:stretch>
                  <a:fillRect l="-1692" t="-936" r="-1692" b="-2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3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Ανατομία άρθρωσης γόνατος</a:t>
            </a:r>
            <a:endParaRPr lang="el-GR" sz="3600" b="1" dirty="0">
              <a:solidFill>
                <a:srgbClr val="002060"/>
              </a:solidFill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sz="2200" dirty="0"/>
              <a:t>Η άρθρωση του γόνατος </a:t>
            </a:r>
            <a:r>
              <a:rPr lang="el-GR" sz="2200" i="1" dirty="0"/>
              <a:t>(</a:t>
            </a:r>
            <a:r>
              <a:rPr lang="en-US" sz="2200" i="1" dirty="0"/>
              <a:t>knee</a:t>
            </a:r>
            <a:r>
              <a:rPr lang="el-GR" sz="2200" i="1" dirty="0"/>
              <a:t>) </a:t>
            </a:r>
            <a:r>
              <a:rPr lang="el-GR" sz="2200" dirty="0"/>
              <a:t>προορίζεται να φέρει μεγάλα φορτία και για το λόγο αυτό είναι τρωτή σε τραυματισμούς. </a:t>
            </a:r>
            <a:endParaRPr lang="en-US" sz="2200" dirty="0"/>
          </a:p>
          <a:p>
            <a:r>
              <a:rPr lang="el-GR" sz="2200" dirty="0"/>
              <a:t>Το γόνατο έχει δομή δύο αρθρώσεων η μια των οποίων (επιγονατιδομηριαία-</a:t>
            </a:r>
            <a:r>
              <a:rPr lang="en-US" sz="2200" dirty="0"/>
              <a:t>patellofemoral joint</a:t>
            </a:r>
            <a:r>
              <a:rPr lang="el-GR" sz="2200" dirty="0"/>
              <a:t>) </a:t>
            </a:r>
            <a:r>
              <a:rPr lang="el-GR" sz="2200" dirty="0" smtClean="0"/>
              <a:t>απεικονίζεται στο παρακάτω σχήμα και απαρτίζεται </a:t>
            </a:r>
            <a:r>
              <a:rPr lang="el-GR" sz="2200" dirty="0"/>
              <a:t>από την συνάρθρωση μεταξύ της επιγονατίδας (</a:t>
            </a:r>
            <a:r>
              <a:rPr lang="en-US" sz="2200" dirty="0"/>
              <a:t>patella</a:t>
            </a:r>
            <a:r>
              <a:rPr lang="el-GR" sz="2200" dirty="0"/>
              <a:t>) και του πρόσθιου των μηριαίων κονδύλων.</a:t>
            </a:r>
            <a:endParaRPr lang="en-US" sz="2200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11" y="4077072"/>
            <a:ext cx="4237159" cy="261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01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Ανατομία άρθρωσης γόνατος</a:t>
            </a:r>
            <a:endParaRPr lang="el-GR" sz="3600" b="1" dirty="0">
              <a:solidFill>
                <a:srgbClr val="002060"/>
              </a:solidFill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sz="2200" dirty="0"/>
              <a:t>Η άρθρωση του γόνατος </a:t>
            </a:r>
            <a:r>
              <a:rPr lang="el-GR" sz="2200" i="1" dirty="0"/>
              <a:t>(</a:t>
            </a:r>
            <a:r>
              <a:rPr lang="en-US" sz="2200" i="1" dirty="0"/>
              <a:t>knee</a:t>
            </a:r>
            <a:r>
              <a:rPr lang="el-GR" sz="2200" i="1" dirty="0"/>
              <a:t>) </a:t>
            </a:r>
            <a:r>
              <a:rPr lang="el-GR" sz="2200" dirty="0"/>
              <a:t>προορίζεται να φέρει μεγάλα φορτία και για το λόγο αυτό είναι τρωτή σε τραυματισμούς. </a:t>
            </a:r>
            <a:endParaRPr lang="en-US" sz="2200" dirty="0"/>
          </a:p>
          <a:p>
            <a:r>
              <a:rPr lang="el-GR" sz="2200" dirty="0"/>
              <a:t>Το γόνατο έχει δομή δύο αρθρώσεων η μια των οποίων (επιγονατιδομηριαία-</a:t>
            </a:r>
            <a:r>
              <a:rPr lang="en-US" sz="2200" dirty="0"/>
              <a:t>patellofemoral joint</a:t>
            </a:r>
            <a:r>
              <a:rPr lang="el-GR" sz="2200" dirty="0"/>
              <a:t>) </a:t>
            </a:r>
            <a:r>
              <a:rPr lang="el-GR" sz="2200" dirty="0" smtClean="0"/>
              <a:t>απεικονίζεται στο παρακάτω σχήμα και απαρτίζεται </a:t>
            </a:r>
            <a:r>
              <a:rPr lang="el-GR" sz="2200" dirty="0"/>
              <a:t>από την συνάρθρωση μεταξύ της επιγονατίδας (</a:t>
            </a:r>
            <a:r>
              <a:rPr lang="en-US" sz="2200" dirty="0"/>
              <a:t>patella</a:t>
            </a:r>
            <a:r>
              <a:rPr lang="el-GR" sz="2200" dirty="0"/>
              <a:t>) και του πρόσθιου των μηριαίων κονδύλων.</a:t>
            </a:r>
            <a:endParaRPr lang="en-US" sz="2200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11" y="4077072"/>
            <a:ext cx="4237159" cy="261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9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26604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επιγονατίδα είναι ένα οστό που «επιπλέει» και κρατιέται στη θέση του από τον τένοντα του τετρακέφαλου και τον επιγονατιδικό τένοντα. </a:t>
            </a:r>
            <a:endParaRPr lang="el-GR" sz="2200" dirty="0" smtClean="0"/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sz="2200" dirty="0" smtClean="0"/>
              <a:t>H</a:t>
            </a:r>
            <a:r>
              <a:rPr lang="el-GR" sz="2200" dirty="0" smtClean="0"/>
              <a:t> </a:t>
            </a:r>
            <a:r>
              <a:rPr lang="el-GR" sz="2200" dirty="0"/>
              <a:t>άλλη άρθρωση (μηροκνημιαία-</a:t>
            </a:r>
            <a:r>
              <a:rPr lang="en-US" sz="2200" dirty="0"/>
              <a:t>tibiofemoral joint</a:t>
            </a:r>
            <a:r>
              <a:rPr lang="el-GR" sz="2200" dirty="0"/>
              <a:t>) έχει δύο συναρθρώσεις μεταξύ των μέσων και παράπλευρων κονδύλων του μηρού και της κνήμης. </a:t>
            </a:r>
            <a:endParaRPr lang="el-GR" sz="2200" dirty="0" smtClean="0"/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Οι </a:t>
            </a:r>
            <a:r>
              <a:rPr lang="el-GR" sz="2200" dirty="0"/>
              <a:t>συναρθρώσεις αυτές χωρίζονται από στοιβάδες χόνδρου που λέγονται μηνίσκοι (</a:t>
            </a:r>
            <a:r>
              <a:rPr lang="en-US" sz="2200" dirty="0"/>
              <a:t>menisci</a:t>
            </a:r>
            <a:r>
              <a:rPr lang="el-GR" sz="2200" dirty="0"/>
              <a:t>) και οι οποίοι αποκλείουν την οστό-με-οστό επαφή και λειτουργούν ως απορροφητές δονήσεων. </a:t>
            </a:r>
            <a:endParaRPr lang="el-GR" sz="2200" dirty="0" smtClean="0"/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 smtClean="0"/>
              <a:t>Κάθε </a:t>
            </a:r>
            <a:r>
              <a:rPr lang="el-GR" sz="2200" dirty="0"/>
              <a:t>γόνατο έχει δύο μηνίσκους τον έσω (medial </a:t>
            </a:r>
            <a:r>
              <a:rPr lang="en-US" sz="2200" dirty="0"/>
              <a:t>m</a:t>
            </a:r>
            <a:r>
              <a:rPr lang="el-GR" sz="2200" dirty="0"/>
              <a:t>eniscus) και τον έξω μηνίσκο (</a:t>
            </a:r>
            <a:r>
              <a:rPr lang="en-US" sz="2200" dirty="0"/>
              <a:t>l</a:t>
            </a:r>
            <a:r>
              <a:rPr lang="el-GR" sz="2200" dirty="0"/>
              <a:t>ateral </a:t>
            </a:r>
            <a:r>
              <a:rPr lang="en-US" sz="2200" dirty="0"/>
              <a:t>m</a:t>
            </a:r>
            <a:r>
              <a:rPr lang="el-GR" sz="2200" dirty="0"/>
              <a:t>eniscus).</a:t>
            </a:r>
            <a:endParaRPr lang="en-US" sz="2200" dirty="0"/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Ανατομία άρθρωσης γόνατος</a:t>
            </a:r>
            <a:endParaRPr lang="el-GR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4176464" cy="398742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0044" y="1561468"/>
                <a:ext cx="4608512" cy="4968552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/>
                  <a:t>Οι μύες που περιβάλλουν το γόνατο το προστατεύουν και μαζί εξασφαλίζουν εσωτερικές δυνάμεις για κίνηση ή έλεγχο της κίνησης.</a:t>
                </a:r>
                <a:endParaRPr lang="en-US" sz="2200" dirty="0"/>
              </a:p>
              <a:p>
                <a:pPr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n-US" sz="2200" dirty="0" smtClean="0">
                    <a:latin typeface="Calibri" panose="020F0502020204030204" pitchFamily="34" charset="0"/>
                  </a:rPr>
                  <a:t>A</a:t>
                </a:r>
                <a:r>
                  <a:rPr lang="el-GR" sz="2200" dirty="0" smtClean="0">
                    <a:latin typeface="Calibri" panose="020F0502020204030204" pitchFamily="34" charset="0"/>
                  </a:rPr>
                  <a:t>ς </a:t>
                </a:r>
                <a:r>
                  <a:rPr lang="el-GR" sz="2200" dirty="0" smtClean="0"/>
                  <a:t>εξετάσουμε την καταπόνηση των συνιστωσών του γόνατος κατά την άσκηση ενδυνάμωσης των μυών του τετρακέφαλου με βάρος 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22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14:m>
                  <m:oMath xmlns:m="http://schemas.openxmlformats.org/officeDocument/2006/math">
                    <m:r>
                      <a:rPr lang="el-GR" sz="2200" i="1"/>
                      <m:t>.</m:t>
                    </m:r>
                  </m:oMath>
                </a14:m>
                <a:r>
                  <a:rPr lang="el-G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l-GR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</a:t>
                </a:r>
                <a:r>
                  <a:rPr lang="el-GR" sz="2200" dirty="0" smtClean="0"/>
                  <a:t>ι </a:t>
                </a:r>
                <a:r>
                  <a:rPr lang="el-GR" sz="2200" dirty="0"/>
                  <a:t>δυνάμεις που ασκούνται και το μηχανικό ανάλογο της κνήμης φαίνονται </a:t>
                </a:r>
                <a:r>
                  <a:rPr lang="el-GR" sz="2200" dirty="0" smtClean="0"/>
                  <a:t>στο διπλανό σχήμα:</a:t>
                </a:r>
              </a:p>
              <a:p>
                <a:pPr algn="just">
                  <a:spcBef>
                    <a:spcPts val="0"/>
                  </a:spcBef>
                  <a:spcAft>
                    <a:spcPts val="3000"/>
                  </a:spcAft>
                  <a:buClr>
                    <a:schemeClr val="tx2">
                      <a:lumMod val="75000"/>
                    </a:schemeClr>
                  </a:buClr>
                  <a:buFont typeface="Wingdings" pitchFamily="2" charset="2"/>
                  <a:buChar char="q"/>
                </a:pPr>
                <a:endParaRPr lang="el-GR" sz="2200" dirty="0" smtClean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0044" y="1561468"/>
                <a:ext cx="4608512" cy="4968552"/>
              </a:xfrm>
              <a:blipFill rotWithShape="1">
                <a:blip r:embed="rId3"/>
                <a:stretch>
                  <a:fillRect l="-132" t="-736" r="-1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Ανατομία άρθρωσης γόνατος</a:t>
            </a:r>
            <a:endParaRPr lang="el-GR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26604" y="1700808"/>
            <a:ext cx="8568952" cy="1008112"/>
          </a:xfrm>
        </p:spPr>
        <p:txBody>
          <a:bodyPr>
            <a:noAutofit/>
          </a:bodyPr>
          <a:lstStyle/>
          <a:p>
            <a:r>
              <a:rPr lang="el-GR" sz="2200" dirty="0"/>
              <a:t>Αν εφαρμόσουμε τις εξισώσεις ισορροπίας για τον προσδιορισμό των μέτρων των άγνωστων αντιδράσεων έχουμε</a:t>
            </a:r>
            <a:r>
              <a:rPr lang="el-GR" sz="2400" dirty="0" smtClean="0"/>
              <a:t>:</a:t>
            </a:r>
          </a:p>
          <a:p>
            <a:endParaRPr lang="en-US" sz="2400" dirty="0"/>
          </a:p>
          <a:p>
            <a:pPr marL="0" indent="0"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Ανατομία άρθρωσης γόνατος</a:t>
            </a:r>
            <a:endParaRPr lang="el-GR" sz="3600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43" y="2700040"/>
            <a:ext cx="7312945" cy="39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70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568952" cy="374441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400" dirty="0" smtClean="0"/>
              <a:t>Στη </a:t>
            </a:r>
            <a:r>
              <a:rPr lang="el-GR" sz="2400" dirty="0"/>
              <a:t>μηχανική </a:t>
            </a:r>
            <a:r>
              <a:rPr lang="el-GR" sz="2400" dirty="0" smtClean="0"/>
              <a:t>τ</a:t>
            </a:r>
            <a:r>
              <a:rPr lang="el-GR" sz="2400" dirty="0"/>
              <a:t>ο</a:t>
            </a:r>
            <a:r>
              <a:rPr lang="el-GR" sz="2400" dirty="0" smtClean="0"/>
              <a:t> βασικό στατικό σύστημα  είναι η δοκός (</a:t>
            </a:r>
            <a:r>
              <a:rPr lang="en-US" sz="2400" dirty="0" smtClean="0"/>
              <a:t>beam)</a:t>
            </a:r>
            <a:r>
              <a:rPr lang="el-GR" sz="2400" dirty="0" smtClean="0"/>
              <a:t> που συνδέεται με άλλα στοιχεία ή στηρίζεται σε κυλίσεις</a:t>
            </a:r>
            <a:r>
              <a:rPr lang="el-GR" sz="2400" dirty="0"/>
              <a:t>, </a:t>
            </a:r>
            <a:r>
              <a:rPr lang="el-GR" sz="2400" dirty="0" smtClean="0"/>
              <a:t> αρθρώσεις, πακτώσεις...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400" dirty="0" smtClean="0"/>
              <a:t>Η στατική ανάλυση ενός συστήματος προϋποθέτει ότι το σύστημα βρίσκεται σε ισορροπία και άρα: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η</a:t>
            </a:r>
            <a:r>
              <a:rPr lang="el-GR" sz="2400" dirty="0" smtClean="0"/>
              <a:t>  </a:t>
            </a:r>
            <a:r>
              <a:rPr lang="el-GR" sz="2400" b="1" dirty="0" smtClean="0"/>
              <a:t>συνισταμένη των δυνάμεων </a:t>
            </a:r>
            <a:r>
              <a:rPr lang="el-GR" sz="2400" dirty="0" smtClean="0"/>
              <a:t>ισούται με μηδέν,</a:t>
            </a:r>
          </a:p>
          <a:p>
            <a:pPr lvl="1"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400" dirty="0"/>
              <a:t>η</a:t>
            </a:r>
            <a:r>
              <a:rPr lang="el-GR" sz="2400" dirty="0" smtClean="0"/>
              <a:t>  </a:t>
            </a:r>
            <a:r>
              <a:rPr lang="el-GR" sz="2400" b="1" dirty="0"/>
              <a:t>συνισταμένη </a:t>
            </a:r>
            <a:r>
              <a:rPr lang="el-GR" sz="2400" b="1" dirty="0" smtClean="0"/>
              <a:t>των ροπών </a:t>
            </a:r>
            <a:r>
              <a:rPr lang="el-GR" sz="2400" dirty="0" smtClean="0"/>
              <a:t>ισούται </a:t>
            </a:r>
            <a:r>
              <a:rPr lang="el-GR" sz="2400" dirty="0"/>
              <a:t>με </a:t>
            </a:r>
            <a:r>
              <a:rPr lang="el-GR" sz="2400" dirty="0" smtClean="0"/>
              <a:t>μηδέν.</a:t>
            </a:r>
          </a:p>
          <a:p>
            <a:pPr marL="388620" indent="-342900"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Στατική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Ανατομία άρθρωσης γόνατος</a:t>
            </a:r>
            <a:endParaRPr lang="el-GR" sz="3600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80" y="1700808"/>
            <a:ext cx="926990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63446" y="3212975"/>
                <a:ext cx="8095267" cy="2769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100" dirty="0">
                    <a:latin typeface="Calibri" panose="020F0502020204030204" pitchFamily="34" charset="0"/>
                  </a:rPr>
                  <a:t>H</a:t>
                </a:r>
                <a:r>
                  <a:rPr lang="el-GR" sz="2100" dirty="0">
                    <a:latin typeface="Calibri" panose="020F0502020204030204" pitchFamily="34" charset="0"/>
                  </a:rPr>
                  <a:t> κυρίαρχη λειτουργία της συνιστώσας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/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1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1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My</m:t>
                        </m:r>
                      </m:sub>
                    </m:sSub>
                  </m:oMath>
                </a14:m>
                <a:r>
                  <a:rPr lang="el-GR" sz="2100" dirty="0">
                    <a:latin typeface="Calibri" panose="020F0502020204030204" pitchFamily="34" charset="0"/>
                  </a:rPr>
                  <a:t> της δύναμης του τετρακέφαλου είναι η περιστροφή της κνήμης γύρω από την άρθρωση του γόνατος, ενώ η συνιστώσα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/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1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1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Mx</m:t>
                        </m:r>
                      </m:sub>
                    </m:sSub>
                  </m:oMath>
                </a14:m>
                <a:r>
                  <a:rPr lang="el-GR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100" dirty="0">
                    <a:latin typeface="Calibri" panose="020F0502020204030204" pitchFamily="34" charset="0"/>
                  </a:rPr>
                  <a:t>τείνει να μετατοπίσει την κνήμη στη διεύθυνση του άξονά της. </a:t>
                </a:r>
                <a:endParaRPr lang="el-GR" sz="2100" dirty="0" smtClean="0">
                  <a:latin typeface="Calibri" panose="020F0502020204030204" pitchFamily="34" charset="0"/>
                </a:endParaRPr>
              </a:p>
              <a:p>
                <a:endParaRPr lang="el-GR" sz="2100" dirty="0">
                  <a:latin typeface="Calibri" panose="020F0502020204030204" pitchFamily="34" charset="0"/>
                </a:endParaRPr>
              </a:p>
              <a:p>
                <a:r>
                  <a:rPr lang="el-GR" sz="2100" dirty="0" smtClean="0">
                    <a:latin typeface="Calibri" panose="020F0502020204030204" pitchFamily="34" charset="0"/>
                  </a:rPr>
                  <a:t>Από </a:t>
                </a:r>
                <a:r>
                  <a:rPr lang="el-GR" sz="2100" dirty="0">
                    <a:latin typeface="Calibri" panose="020F0502020204030204" pitchFamily="34" charset="0"/>
                  </a:rPr>
                  <a:t>το </a:t>
                </a:r>
                <a:r>
                  <a:rPr lang="el-GR" sz="2100" dirty="0" smtClean="0">
                    <a:latin typeface="Calibri" panose="020F0502020204030204" pitchFamily="34" charset="0"/>
                  </a:rPr>
                  <a:t>προηγούμενο σχήμα οδηγούμαστε </a:t>
                </a:r>
                <a:r>
                  <a:rPr lang="el-GR" sz="2100" dirty="0">
                    <a:latin typeface="Calibri" panose="020F0502020204030204" pitchFamily="34" charset="0"/>
                  </a:rPr>
                  <a:t>στο συμπέρασμα ότι η βασική λειτουργία της επιγονατίδας είναι η αύξηση του μοχλοβραχίονα της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/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1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l-GR" sz="21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l-GR" sz="2100" dirty="0">
                    <a:latin typeface="Calibri" panose="020F0502020204030204" pitchFamily="34" charset="0"/>
                  </a:rPr>
                  <a:t> ως προς το κέντρο της άρθρωσης Ο και συνεπώς της γωνίας </a:t>
                </a:r>
                <a:r>
                  <a:rPr lang="el-GR" sz="2100" dirty="0" smtClean="0">
                    <a:latin typeface="Calibri" panose="020F0502020204030204" pitchFamily="34" charset="0"/>
                  </a:rPr>
                  <a:t>θ.</a:t>
                </a:r>
                <a:endParaRPr lang="en-US" sz="2100" dirty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46" y="3212975"/>
                <a:ext cx="8095267" cy="2769028"/>
              </a:xfrm>
              <a:prstGeom prst="rect">
                <a:avLst/>
              </a:prstGeom>
              <a:blipFill rotWithShape="1">
                <a:blip r:embed="rId3"/>
                <a:stretch>
                  <a:fillRect l="-828" t="-1101" r="-301" b="-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7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12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62" y="2492896"/>
            <a:ext cx="3755591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Ανατομία άρθρωσης γόνατος</a:t>
            </a:r>
            <a:endParaRPr lang="el-GR" sz="36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699816"/>
            <a:ext cx="4656627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100" b="1" dirty="0" smtClean="0">
                <a:latin typeface="Calibri" panose="020F0502020204030204" pitchFamily="34" charset="0"/>
              </a:rPr>
              <a:t>Σχόλιο</a:t>
            </a:r>
          </a:p>
          <a:p>
            <a:endParaRPr lang="el-GR" sz="2100" b="1" dirty="0">
              <a:latin typeface="Calibri" panose="020F0502020204030204" pitchFamily="34" charset="0"/>
            </a:endParaRPr>
          </a:p>
          <a:p>
            <a:pPr marL="342900" indent="-342900">
              <a:buSzPct val="70000"/>
              <a:buFont typeface="Wingdings" panose="05000000000000000000" pitchFamily="2" charset="2"/>
              <a:buChar char="q"/>
            </a:pPr>
            <a:r>
              <a:rPr lang="el-GR" sz="2200" dirty="0"/>
              <a:t>Η  στατική ανάλυση της λειτουργίας της σπονδυλικής στήλης (</a:t>
            </a:r>
            <a:r>
              <a:rPr lang="en-US" sz="2200" dirty="0"/>
              <a:t>spinal column</a:t>
            </a:r>
            <a:r>
              <a:rPr lang="el-GR" sz="2200" dirty="0"/>
              <a:t>), του ισχίου (</a:t>
            </a:r>
            <a:r>
              <a:rPr lang="en-US" sz="2200" dirty="0"/>
              <a:t>hip</a:t>
            </a:r>
            <a:r>
              <a:rPr lang="el-GR" sz="2200" dirty="0"/>
              <a:t>), του αστράγαλου (</a:t>
            </a:r>
            <a:r>
              <a:rPr lang="en-US" sz="2200" dirty="0"/>
              <a:t>ankle</a:t>
            </a:r>
            <a:r>
              <a:rPr lang="el-GR" sz="2200" dirty="0"/>
              <a:t>),...είναι ανάλογη αυτών που προηγήθηκαν, στο πλαίσιο των απλουστεύσεων των ισοστατικών </a:t>
            </a:r>
            <a:r>
              <a:rPr lang="el-GR" sz="2200" dirty="0" smtClean="0"/>
              <a:t>συστημάτων.</a:t>
            </a:r>
          </a:p>
          <a:p>
            <a:pPr marL="342900" indent="-342900">
              <a:buSzPct val="70000"/>
              <a:buFont typeface="Wingdings" panose="05000000000000000000" pitchFamily="2" charset="2"/>
              <a:buChar char="q"/>
            </a:pPr>
            <a:endParaRPr lang="el-GR" sz="2200" dirty="0"/>
          </a:p>
          <a:p>
            <a:pPr marL="342900" indent="-342900">
              <a:buSzPct val="70000"/>
              <a:buFont typeface="Wingdings" panose="05000000000000000000" pitchFamily="2" charset="2"/>
              <a:buChar char="q"/>
            </a:pPr>
            <a:r>
              <a:rPr lang="el-GR" sz="2200" dirty="0" smtClean="0"/>
              <a:t>Στο διπλανό σχήμα απεικονίζονται οι δυνάμεις </a:t>
            </a:r>
            <a:r>
              <a:rPr lang="el-GR" sz="2200" dirty="0"/>
              <a:t>που ασκούνται στο κάτω άκρο του σώματος (α) </a:t>
            </a:r>
            <a:r>
              <a:rPr lang="el-GR" sz="2200" dirty="0" smtClean="0"/>
              <a:t>και </a:t>
            </a:r>
            <a:r>
              <a:rPr lang="el-GR" sz="2200" dirty="0"/>
              <a:t>στον αστράγαλο (β).</a:t>
            </a:r>
            <a:endParaRPr lang="en-US" sz="2200" dirty="0"/>
          </a:p>
          <a:p>
            <a:pPr marL="342900" indent="-342900">
              <a:buSzPct val="70000"/>
              <a:buFont typeface="Wingdings" panose="05000000000000000000" pitchFamily="2" charset="2"/>
              <a:buChar char="q"/>
            </a:pPr>
            <a:endParaRPr lang="en-US" sz="2200" dirty="0"/>
          </a:p>
          <a:p>
            <a:endParaRPr lang="en-US" sz="21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9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12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2042438"/>
            <a:ext cx="3755591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Ανατομία </a:t>
            </a:r>
            <a:r>
              <a:rPr lang="el-GR" sz="3600" b="1" dirty="0" smtClean="0">
                <a:solidFill>
                  <a:srgbClr val="002060"/>
                </a:solidFill>
              </a:rPr>
              <a:t>άρθρωσης γόνατος</a:t>
            </a:r>
            <a:endParaRPr lang="el-GR" sz="36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699816"/>
            <a:ext cx="4656627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/>
          </a:p>
          <a:p>
            <a:endParaRPr lang="en-US" sz="2100" b="1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2608" y="2193041"/>
            <a:ext cx="4248472" cy="3477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200" dirty="0"/>
              <a:t>Οι δυνάμεις  που συμβάλλουν στην κατάσταση ισορροπίας του κάθε συστήματος είναι οι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=0,1, </a:t>
            </a:r>
            <a:r>
              <a:rPr lang="el-GR" sz="2200" dirty="0" smtClean="0"/>
              <a:t>η </a:t>
            </a:r>
            <a:r>
              <a:rPr lang="el-GR" sz="2200" dirty="0"/>
              <a:t>δύναμη που ασκείται από τους μύες, η αντίδραση της άρθρωσης, το βάρος του σώματος, το επιβαλλόμενο βάρος και το βάρος του εξεταζόμενου συστήματος, αντίστοιχα.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 smtClean="0">
                <a:solidFill>
                  <a:srgbClr val="002060"/>
                </a:solidFill>
              </a:rPr>
              <a:t>Βιβλιογραφία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51520" y="1700808"/>
            <a:ext cx="856895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SzPct val="70000"/>
              <a:buBlip>
                <a:blip r:embed="rId2"/>
              </a:buBlip>
            </a:pPr>
            <a:r>
              <a:rPr lang="el-GR" b="1" dirty="0" smtClean="0">
                <a:cs typeface="Calibri" pitchFamily="34" charset="0"/>
              </a:rPr>
              <a:t> Χ</a:t>
            </a:r>
            <a:r>
              <a:rPr lang="el-GR" b="1" dirty="0">
                <a:cs typeface="Calibri" pitchFamily="34" charset="0"/>
              </a:rPr>
              <a:t>. </a:t>
            </a:r>
            <a:r>
              <a:rPr lang="el-GR" b="1" dirty="0" err="1">
                <a:cs typeface="Calibri" pitchFamily="34" charset="0"/>
              </a:rPr>
              <a:t>Μασσαλάς</a:t>
            </a:r>
            <a:r>
              <a:rPr lang="el-GR" b="1" dirty="0">
                <a:cs typeface="Calibri" pitchFamily="34" charset="0"/>
              </a:rPr>
              <a:t>, Β. </a:t>
            </a:r>
            <a:r>
              <a:rPr lang="el-GR" b="1" dirty="0" err="1">
                <a:cs typeface="Calibri" pitchFamily="34" charset="0"/>
              </a:rPr>
              <a:t>Ποτσίκα</a:t>
            </a:r>
            <a:r>
              <a:rPr lang="el-GR" b="1" dirty="0">
                <a:cs typeface="Calibri" pitchFamily="34" charset="0"/>
              </a:rPr>
              <a:t>, Δ. Φωτιάδης, Εισαγωγή στην </a:t>
            </a:r>
            <a:r>
              <a:rPr lang="el-GR" b="1" dirty="0" err="1">
                <a:cs typeface="Calibri" pitchFamily="34" charset="0"/>
              </a:rPr>
              <a:t>Εμβιομηχανική</a:t>
            </a:r>
            <a:r>
              <a:rPr lang="el-GR" b="1" dirty="0">
                <a:cs typeface="Calibri" pitchFamily="34" charset="0"/>
              </a:rPr>
              <a:t>, Εκδόσεις </a:t>
            </a:r>
            <a:r>
              <a:rPr lang="el-GR" b="1" dirty="0" err="1">
                <a:cs typeface="Calibri" pitchFamily="34" charset="0"/>
              </a:rPr>
              <a:t>Gutenberg</a:t>
            </a:r>
            <a:r>
              <a:rPr lang="el-GR" b="1" dirty="0">
                <a:cs typeface="Calibri" pitchFamily="34" charset="0"/>
              </a:rPr>
              <a:t>, Αθήνα 2018. </a:t>
            </a:r>
          </a:p>
          <a:p>
            <a:pPr algn="just">
              <a:spcAft>
                <a:spcPts val="600"/>
              </a:spcAft>
              <a:buSzPct val="70000"/>
              <a:buBlip>
                <a:blip r:embed="rId2"/>
              </a:buBlip>
            </a:pPr>
            <a:r>
              <a:rPr lang="el-GR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Coswami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T. “Human Musculoskeletal Biomechanics”.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Interhweb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. Org, 2011.</a:t>
            </a:r>
          </a:p>
          <a:p>
            <a:pPr algn="just">
              <a:spcAft>
                <a:spcPts val="600"/>
              </a:spcAft>
              <a:buBlip>
                <a:blip r:embed="rId2"/>
              </a:buBlip>
            </a:pPr>
            <a:r>
              <a:rPr lang="el-GR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Fung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Y.C. “Biomechanics-mathematical properties of living tissues”. Springer-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Verlag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, 1993.</a:t>
            </a:r>
          </a:p>
          <a:p>
            <a:pPr algn="just">
              <a:spcAft>
                <a:spcPts val="600"/>
              </a:spcAft>
              <a:buBlip>
                <a:blip r:embed="rId2"/>
              </a:buBlip>
            </a:pPr>
            <a:r>
              <a:rPr lang="el-GR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Gordon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J.E. “Structures-or why things don’t fall down”. Penguin Books, 1991.</a:t>
            </a:r>
          </a:p>
          <a:p>
            <a:pPr algn="just">
              <a:spcAft>
                <a:spcPts val="600"/>
              </a:spcAft>
              <a:buBlip>
                <a:blip r:embed="rId2"/>
              </a:buBlip>
            </a:pPr>
            <a:r>
              <a:rPr lang="el-GR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Knudson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D. “Fundamentals of Biomechanics”. Springer, 2007.</a:t>
            </a:r>
          </a:p>
          <a:p>
            <a:pPr algn="just">
              <a:spcAft>
                <a:spcPts val="600"/>
              </a:spcAft>
              <a:buBlip>
                <a:blip r:embed="rId2"/>
              </a:buBlip>
            </a:pPr>
            <a:r>
              <a:rPr lang="el-GR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Ozkaya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N.,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Nordin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M.,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Goldsheyder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D. and Leger D. “Fundamentals of Biomechanics”. Springer, 2012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l-GR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spcAft>
                <a:spcPts val="600"/>
              </a:spcAft>
              <a:buBlip>
                <a:blip r:embed="rId2"/>
              </a:buBlip>
            </a:pPr>
            <a:r>
              <a:rPr lang="el-GR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Bell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F. “Principles of Mechanics and Biomechanics”. Stanley Thornes (Publishers) Ltd, 1998.</a:t>
            </a:r>
          </a:p>
          <a:p>
            <a:pPr algn="just">
              <a:buBlip>
                <a:blip r:embed="rId2"/>
              </a:buBlip>
            </a:pP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algn="just">
              <a:buBlip>
                <a:blip r:embed="rId2"/>
              </a:buBlip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Blip>
                <a:blip r:embed="rId2"/>
              </a:buBlip>
            </a:pPr>
            <a:endParaRPr lang="en-US" b="1" dirty="0" smtClean="0"/>
          </a:p>
          <a:p>
            <a:pPr algn="just"/>
            <a:endParaRPr lang="en-US" b="1" kern="0" dirty="0" smtClean="0"/>
          </a:p>
          <a:p>
            <a:pPr algn="just">
              <a:buBlip>
                <a:blip r:embed="rId2"/>
              </a:buBlip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325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58840"/>
            <a:ext cx="5184576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18002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Για την κατανόηση του αντικειμένου της στατικής θα σχολιαστούν κάποιες απλές εφαρμογές της με βασικό φορέα τη δοκό</a:t>
            </a:r>
            <a:r>
              <a:rPr lang="el-GR" sz="22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i="1" dirty="0" smtClean="0"/>
              <a:t>Εφαρμογή 1:</a:t>
            </a:r>
            <a:r>
              <a:rPr lang="el-GR" sz="2200" dirty="0" smtClean="0"/>
              <a:t> </a:t>
            </a:r>
            <a:r>
              <a:rPr lang="el-GR" sz="2200" dirty="0"/>
              <a:t>Να υπολογιστούν οι αντιδράσεις στα στηρίγματα Α και Β της </a:t>
            </a:r>
            <a:r>
              <a:rPr lang="el-GR" sz="2200" dirty="0" smtClean="0"/>
              <a:t>δοκού του παρακάτω σχήματος: </a:t>
            </a:r>
            <a:endParaRPr lang="el-GR" sz="2200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Ελεύθερο Σώμα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283996" cy="18002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000" i="1" dirty="0" smtClean="0"/>
              <a:t>Λύση: </a:t>
            </a:r>
            <a:r>
              <a:rPr lang="el-GR" sz="2000" dirty="0" smtClean="0"/>
              <a:t>Η </a:t>
            </a:r>
            <a:r>
              <a:rPr lang="el-GR" sz="2000" dirty="0"/>
              <a:t>άρθρωση στο Α μπορεί να αντιδράσει με δύναμη σε λοξή διεύθυνση, ενώ η κύλιση στο Β μόνο στην κάθετη προς την κύλιση διεύθυνση. Στο διάγραμμα ελευθέρου </a:t>
            </a:r>
            <a:r>
              <a:rPr lang="el-GR" sz="2000" dirty="0" smtClean="0"/>
              <a:t>σώματος, </a:t>
            </a:r>
            <a:r>
              <a:rPr lang="el-GR" sz="2000" dirty="0"/>
              <a:t>αν εφαρμόσουμε τις εξισώσεις ισορροπίας έχουμε:</a:t>
            </a:r>
            <a:endParaRPr lang="en-US" sz="20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 smtClean="0">
                <a:solidFill>
                  <a:srgbClr val="002060"/>
                </a:solidFill>
              </a:rPr>
              <a:t>Ελεύθερο Σώμα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09" y="2996952"/>
            <a:ext cx="7221743" cy="229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01" y="5210636"/>
            <a:ext cx="6830327" cy="160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6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Ελεύθερο </a:t>
            </a:r>
            <a:r>
              <a:rPr lang="el-GR" sz="3600" b="1" dirty="0" smtClean="0">
                <a:solidFill>
                  <a:srgbClr val="002060"/>
                </a:solidFill>
              </a:rPr>
              <a:t>Σώμα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360" y="1660158"/>
            <a:ext cx="8846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i="1" dirty="0" smtClean="0"/>
              <a:t>Εφαρμογή 2:</a:t>
            </a:r>
            <a:r>
              <a:rPr lang="el-GR" sz="2200" dirty="0" smtClean="0"/>
              <a:t> </a:t>
            </a:r>
            <a:r>
              <a:rPr lang="el-GR" sz="2200" dirty="0"/>
              <a:t>Να υπολογιστούν οι αντιδράσεις στα στηρίγματα Α και Β της </a:t>
            </a:r>
            <a:r>
              <a:rPr lang="el-GR" sz="2200" dirty="0" smtClean="0"/>
              <a:t>δοκού του παρακάτω σχήματος: </a:t>
            </a:r>
            <a:endParaRPr lang="en-US" sz="2200" dirty="0"/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6264696" cy="3983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Ελεύθερο </a:t>
            </a:r>
            <a:r>
              <a:rPr lang="el-GR" sz="3600" b="1" dirty="0" smtClean="0">
                <a:solidFill>
                  <a:srgbClr val="002060"/>
                </a:solidFill>
              </a:rPr>
              <a:t>Σώμα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360" y="1660158"/>
            <a:ext cx="85231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200" i="1" dirty="0" smtClean="0"/>
              <a:t>Λύση: </a:t>
            </a:r>
            <a:r>
              <a:rPr lang="el-GR" sz="2200" dirty="0"/>
              <a:t>Η άρθρωση στο Α μπορεί να αντιδράσει με δύναμη σε λοξή διεύθυνση, ενώ η κύλιση στο Β μόνο στην κάθετη προς την κύλιση διεύθυνση. Στο διάγραμμα ελευθέρου σώματος, </a:t>
            </a:r>
            <a:r>
              <a:rPr lang="el-GR" sz="2200" dirty="0" smtClean="0"/>
              <a:t>αν </a:t>
            </a:r>
            <a:r>
              <a:rPr lang="el-GR" sz="2200" dirty="0"/>
              <a:t>εφαρμόσουμε τις εξισώσεις ισορροπίας έχουμε: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1" y="3284984"/>
            <a:ext cx="7344819" cy="233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19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22147</TotalTime>
  <Words>3431</Words>
  <Application>Microsoft Office PowerPoint</Application>
  <PresentationFormat>On-screen Show (4:3)</PresentationFormat>
  <Paragraphs>292</Paragraphs>
  <Slides>53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baso</dc:creator>
  <cp:lastModifiedBy>baso</cp:lastModifiedBy>
  <cp:revision>1422</cp:revision>
  <dcterms:created xsi:type="dcterms:W3CDTF">2006-08-16T00:00:00Z</dcterms:created>
  <dcterms:modified xsi:type="dcterms:W3CDTF">2018-10-15T14:26:44Z</dcterms:modified>
</cp:coreProperties>
</file>