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79"/>
  </p:notesMasterIdLst>
  <p:sldIdLst>
    <p:sldId id="259" r:id="rId2"/>
    <p:sldId id="354" r:id="rId3"/>
    <p:sldId id="353" r:id="rId4"/>
    <p:sldId id="385" r:id="rId5"/>
    <p:sldId id="386" r:id="rId6"/>
    <p:sldId id="387" r:id="rId7"/>
    <p:sldId id="389" r:id="rId8"/>
    <p:sldId id="388" r:id="rId9"/>
    <p:sldId id="390" r:id="rId10"/>
    <p:sldId id="391" r:id="rId11"/>
    <p:sldId id="392" r:id="rId12"/>
    <p:sldId id="393" r:id="rId13"/>
    <p:sldId id="394" r:id="rId14"/>
    <p:sldId id="395" r:id="rId15"/>
    <p:sldId id="400" r:id="rId16"/>
    <p:sldId id="403" r:id="rId17"/>
    <p:sldId id="404" r:id="rId18"/>
    <p:sldId id="405" r:id="rId19"/>
    <p:sldId id="406" r:id="rId20"/>
    <p:sldId id="408" r:id="rId21"/>
    <p:sldId id="409" r:id="rId22"/>
    <p:sldId id="398" r:id="rId23"/>
    <p:sldId id="407" r:id="rId24"/>
    <p:sldId id="396" r:id="rId25"/>
    <p:sldId id="397" r:id="rId26"/>
    <p:sldId id="399" r:id="rId27"/>
    <p:sldId id="402" r:id="rId28"/>
    <p:sldId id="401" r:id="rId29"/>
    <p:sldId id="415" r:id="rId30"/>
    <p:sldId id="418" r:id="rId31"/>
    <p:sldId id="419" r:id="rId32"/>
    <p:sldId id="420" r:id="rId33"/>
    <p:sldId id="421" r:id="rId34"/>
    <p:sldId id="422" r:id="rId35"/>
    <p:sldId id="416" r:id="rId36"/>
    <p:sldId id="410" r:id="rId37"/>
    <p:sldId id="412" r:id="rId38"/>
    <p:sldId id="413" r:id="rId39"/>
    <p:sldId id="411" r:id="rId40"/>
    <p:sldId id="414" r:id="rId41"/>
    <p:sldId id="423" r:id="rId42"/>
    <p:sldId id="427" r:id="rId43"/>
    <p:sldId id="424" r:id="rId44"/>
    <p:sldId id="425" r:id="rId45"/>
    <p:sldId id="426" r:id="rId46"/>
    <p:sldId id="428" r:id="rId47"/>
    <p:sldId id="429" r:id="rId48"/>
    <p:sldId id="434" r:id="rId49"/>
    <p:sldId id="431" r:id="rId50"/>
    <p:sldId id="432" r:id="rId51"/>
    <p:sldId id="433" r:id="rId52"/>
    <p:sldId id="430" r:id="rId53"/>
    <p:sldId id="435" r:id="rId54"/>
    <p:sldId id="436" r:id="rId55"/>
    <p:sldId id="437" r:id="rId56"/>
    <p:sldId id="438" r:id="rId57"/>
    <p:sldId id="440" r:id="rId58"/>
    <p:sldId id="439" r:id="rId59"/>
    <p:sldId id="441" r:id="rId60"/>
    <p:sldId id="442" r:id="rId61"/>
    <p:sldId id="443" r:id="rId62"/>
    <p:sldId id="444" r:id="rId63"/>
    <p:sldId id="445" r:id="rId64"/>
    <p:sldId id="384" r:id="rId65"/>
    <p:sldId id="448" r:id="rId66"/>
    <p:sldId id="449" r:id="rId67"/>
    <p:sldId id="451" r:id="rId68"/>
    <p:sldId id="450" r:id="rId69"/>
    <p:sldId id="453" r:id="rId70"/>
    <p:sldId id="446" r:id="rId71"/>
    <p:sldId id="447" r:id="rId72"/>
    <p:sldId id="452" r:id="rId73"/>
    <p:sldId id="455" r:id="rId74"/>
    <p:sldId id="454" r:id="rId75"/>
    <p:sldId id="456" r:id="rId76"/>
    <p:sldId id="383" r:id="rId77"/>
    <p:sldId id="457" r:id="rId7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3E56"/>
    <a:srgbClr val="474F6D"/>
    <a:srgbClr val="CD4C49"/>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Σκούρο στυλ 1 - Έμφαση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90253" autoAdjust="0"/>
  </p:normalViewPr>
  <p:slideViewPr>
    <p:cSldViewPr>
      <p:cViewPr>
        <p:scale>
          <a:sx n="75" d="100"/>
          <a:sy n="75" d="100"/>
        </p:scale>
        <p:origin x="-2568" y="-6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6DFE035-42C0-44B7-A092-7CE8089955CB}" type="datetimeFigureOut">
              <a:rPr lang="en-US" smtClean="0"/>
              <a:pPr/>
              <a:t>10/8/2018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43E64B-EEB0-46E3-864B-FE1B8AA1B5A7}" type="slidenum">
              <a:rPr lang="en-US" smtClean="0"/>
              <a:pPr/>
              <a:t>‹#›</a:t>
            </a:fld>
            <a:endParaRPr lang="en-US"/>
          </a:p>
        </p:txBody>
      </p:sp>
    </p:spTree>
    <p:extLst>
      <p:ext uri="{BB962C8B-B14F-4D97-AF65-F5344CB8AC3E}">
        <p14:creationId xmlns:p14="http://schemas.microsoft.com/office/powerpoint/2010/main" val="3856668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043E64B-EEB0-46E3-864B-FE1B8AA1B5A7}" type="slidenum">
              <a:rPr lang="en-US" smtClean="0"/>
              <a:pPr/>
              <a:t>1</a:t>
            </a:fld>
            <a:endParaRPr lang="en-US" dirty="0"/>
          </a:p>
        </p:txBody>
      </p:sp>
    </p:spTree>
    <p:extLst>
      <p:ext uri="{BB962C8B-B14F-4D97-AF65-F5344CB8AC3E}">
        <p14:creationId xmlns:p14="http://schemas.microsoft.com/office/powerpoint/2010/main" val="3692221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D8BD707-D9CF-40AE-B4C6-C98DA3205C09}" type="datetimeFigureOut">
              <a:rPr lang="en-US" smtClean="0"/>
              <a:pPr/>
              <a:t>10/8/2018</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1D8BD707-D9CF-40AE-B4C6-C98DA3205C09}" type="datetimeFigureOut">
              <a:rPr lang="en-US" smtClean="0"/>
              <a:pPr/>
              <a:t>10/8/2018</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10/8/2018</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D8BD707-D9CF-40AE-B4C6-C98DA3205C09}" type="datetimeFigureOut">
              <a:rPr lang="en-US" smtClean="0"/>
              <a:pPr/>
              <a:t>10/8/2018</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1D8BD707-D9CF-40AE-B4C6-C98DA3205C09}" type="datetimeFigureOut">
              <a:rPr lang="en-US" smtClean="0"/>
              <a:pPr/>
              <a:t>10/8/2018</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10/8/2018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1D8BD707-D9CF-40AE-B4C6-C98DA3205C09}" type="datetimeFigureOut">
              <a:rPr lang="en-US" smtClean="0"/>
              <a:pPr/>
              <a:t>10/8/2018</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1D8BD707-D9CF-40AE-B4C6-C98DA3205C09}" type="datetimeFigureOut">
              <a:rPr lang="en-US" smtClean="0"/>
              <a:pPr/>
              <a:t>10/8/2018</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Content Placeholder 2"/>
          <p:cNvSpPr txBox="1">
            <a:spLocks/>
          </p:cNvSpPr>
          <p:nvPr/>
        </p:nvSpPr>
        <p:spPr>
          <a:xfrm>
            <a:off x="609600" y="685800"/>
            <a:ext cx="7772400" cy="5181600"/>
          </a:xfrm>
          <a:prstGeom prst="rect">
            <a:avLst/>
          </a:prstGeom>
        </p:spPr>
        <p:txBody>
          <a:bodyPr vert="horz" anchor="ctr">
            <a:normAutofit/>
          </a:bodyPr>
          <a:lstStyle/>
          <a:p>
            <a:pPr marL="0" marR="0" lvl="0" indent="0" algn="l"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US" sz="24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6" name="Content Placeholder 2"/>
          <p:cNvSpPr txBox="1">
            <a:spLocks/>
          </p:cNvSpPr>
          <p:nvPr/>
        </p:nvSpPr>
        <p:spPr>
          <a:xfrm>
            <a:off x="2362200" y="6172200"/>
            <a:ext cx="6019800" cy="685800"/>
          </a:xfrm>
          <a:prstGeom prst="rect">
            <a:avLst/>
          </a:prstGeom>
        </p:spPr>
        <p:txBody>
          <a:bodyPr vert="horz">
            <a:normAutofit/>
          </a:bodyPr>
          <a:lstStyle/>
          <a:p>
            <a:pPr marL="320040" lvl="0" indent="-320040">
              <a:spcBef>
                <a:spcPts val="700"/>
              </a:spcBef>
              <a:buClr>
                <a:schemeClr val="accent2"/>
              </a:buClr>
              <a:buSzPct val="60000"/>
              <a:defRPr/>
            </a:pPr>
            <a:endParaRPr kumimoji="0" lang="el-GR" sz="2800" b="0" i="0" u="none" strike="noStrike" kern="1200" cap="none" spc="0" normalizeH="0" baseline="0" dirty="0">
              <a:ln>
                <a:noFill/>
              </a:ln>
              <a:solidFill>
                <a:schemeClr val="bg1"/>
              </a:solidFill>
              <a:effectLst/>
              <a:uLnTx/>
              <a:uFillTx/>
              <a:latin typeface="+mn-lt"/>
              <a:ea typeface="+mn-ea"/>
              <a:cs typeface="+mn-cs"/>
            </a:endParaRPr>
          </a:p>
        </p:txBody>
      </p:sp>
      <p:sp>
        <p:nvSpPr>
          <p:cNvPr id="10" name="Content Placeholder 2"/>
          <p:cNvSpPr txBox="1">
            <a:spLocks/>
          </p:cNvSpPr>
          <p:nvPr/>
        </p:nvSpPr>
        <p:spPr>
          <a:xfrm>
            <a:off x="107504" y="1600200"/>
            <a:ext cx="8640960" cy="4267200"/>
          </a:xfrm>
          <a:prstGeom prst="rect">
            <a:avLst/>
          </a:prstGeom>
        </p:spPr>
        <p:txBody>
          <a:bodyPr vert="horz" anchor="ctr">
            <a:normAutofit fontScale="25000" lnSpcReduction="20000"/>
          </a:bodyPr>
          <a:lstStyle/>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US" sz="2400" b="0" i="0" u="none" strike="noStrike" kern="1200" cap="none" spc="0" normalizeH="0" baseline="0" noProof="0" dirty="0" smtClean="0">
              <a:ln>
                <a:noFill/>
              </a:ln>
              <a:solidFill>
                <a:schemeClr val="bg1"/>
              </a:solidFill>
              <a:effectLst/>
              <a:uLnTx/>
              <a:uFillTx/>
              <a:latin typeface="Calibri" pitchFamily="34" charset="0"/>
            </a:endParaRPr>
          </a:p>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r>
              <a:rPr lang="el-GR" sz="16000" b="1" dirty="0" smtClean="0">
                <a:solidFill>
                  <a:schemeClr val="bg1"/>
                </a:solidFill>
                <a:latin typeface="Calibri" pitchFamily="34" charset="0"/>
              </a:rPr>
              <a:t>ΑΝΑΛΥΣΗ ΚΙΝΗΣΗΣ ΚΑΙ ΑΡΘΡΩΣΕΙΣ</a:t>
            </a:r>
          </a:p>
          <a:p>
            <a:pPr algn="ctr">
              <a:spcBef>
                <a:spcPts val="700"/>
              </a:spcBef>
              <a:buClr>
                <a:schemeClr val="accent2"/>
              </a:buClr>
              <a:buSzPct val="60000"/>
            </a:pPr>
            <a:endParaRPr lang="en-US" sz="14400" dirty="0" smtClean="0">
              <a:solidFill>
                <a:schemeClr val="bg1"/>
              </a:solidFill>
              <a:latin typeface="Calibri" pitchFamily="34" charset="0"/>
            </a:endParaRPr>
          </a:p>
          <a:p>
            <a:pPr algn="ctr">
              <a:spcBef>
                <a:spcPts val="700"/>
              </a:spcBef>
              <a:buClr>
                <a:schemeClr val="accent2"/>
              </a:buClr>
              <a:buSzPct val="60000"/>
            </a:pPr>
            <a:r>
              <a:rPr lang="el-GR" sz="12800" dirty="0" smtClean="0">
                <a:solidFill>
                  <a:schemeClr val="bg1"/>
                </a:solidFill>
                <a:latin typeface="Calibri" pitchFamily="34" charset="0"/>
              </a:rPr>
              <a:t>Χρήστος Β. Μασσαλάς, </a:t>
            </a:r>
          </a:p>
          <a:p>
            <a:pPr algn="ctr">
              <a:spcBef>
                <a:spcPts val="700"/>
              </a:spcBef>
              <a:buClr>
                <a:schemeClr val="accent2"/>
              </a:buClr>
              <a:buSzPct val="60000"/>
            </a:pPr>
            <a:r>
              <a:rPr lang="el-GR" sz="12800" dirty="0" smtClean="0">
                <a:solidFill>
                  <a:schemeClr val="bg1"/>
                </a:solidFill>
                <a:latin typeface="Calibri" pitchFamily="34" charset="0"/>
              </a:rPr>
              <a:t>Βασιλική Θ. Ποτσίκα, </a:t>
            </a:r>
          </a:p>
          <a:p>
            <a:pPr algn="ctr">
              <a:spcBef>
                <a:spcPts val="700"/>
              </a:spcBef>
              <a:buClr>
                <a:schemeClr val="accent2"/>
              </a:buClr>
              <a:buSzPct val="60000"/>
            </a:pPr>
            <a:r>
              <a:rPr lang="el-GR" sz="12800" dirty="0" smtClean="0">
                <a:solidFill>
                  <a:schemeClr val="bg1"/>
                </a:solidFill>
                <a:latin typeface="Calibri" pitchFamily="34" charset="0"/>
              </a:rPr>
              <a:t>Δημήτριος Ι. Φωτιάδης</a:t>
            </a:r>
            <a:endParaRPr lang="en-US" sz="12800" dirty="0" smtClean="0">
              <a:solidFill>
                <a:schemeClr val="bg1"/>
              </a:solidFill>
              <a:latin typeface="Calibri" pitchFamily="34" charset="0"/>
            </a:endParaRPr>
          </a:p>
          <a:p>
            <a:pPr algn="ctr">
              <a:spcBef>
                <a:spcPts val="700"/>
              </a:spcBef>
              <a:buClr>
                <a:schemeClr val="accent2"/>
              </a:buClr>
              <a:buSzPct val="60000"/>
            </a:pPr>
            <a:endParaRPr lang="el-GR" sz="6400" dirty="0" smtClean="0">
              <a:solidFill>
                <a:schemeClr val="bg1"/>
              </a:solidFill>
              <a:latin typeface="Calibri" pitchFamily="34" charset="0"/>
            </a:endParaRPr>
          </a:p>
          <a:p>
            <a:pPr algn="ctr">
              <a:spcBef>
                <a:spcPts val="700"/>
              </a:spcBef>
              <a:buClr>
                <a:schemeClr val="accent2"/>
              </a:buClr>
              <a:buSzPct val="60000"/>
            </a:pPr>
            <a:endParaRPr lang="el-GR" sz="6400" dirty="0" smtClean="0">
              <a:solidFill>
                <a:schemeClr val="bg1"/>
              </a:solidFill>
              <a:latin typeface="Calibri" pitchFamily="34" charset="0"/>
            </a:endParaRPr>
          </a:p>
          <a:p>
            <a:pPr algn="ctr">
              <a:spcBef>
                <a:spcPts val="700"/>
              </a:spcBef>
              <a:buClr>
                <a:schemeClr val="accent2"/>
              </a:buClr>
              <a:buSzPct val="60000"/>
            </a:pPr>
            <a:endParaRPr lang="en-US" sz="4400" dirty="0" smtClean="0">
              <a:solidFill>
                <a:schemeClr val="bg1"/>
              </a:solidFill>
              <a:latin typeface="Calibri" pitchFamily="34" charset="0"/>
            </a:endParaRPr>
          </a:p>
          <a:p>
            <a:pPr algn="ctr">
              <a:spcBef>
                <a:spcPts val="700"/>
              </a:spcBef>
              <a:buClr>
                <a:schemeClr val="accent2"/>
              </a:buClr>
              <a:buSzPct val="60000"/>
            </a:pPr>
            <a:r>
              <a:rPr lang="el-GR" sz="12800" dirty="0">
                <a:solidFill>
                  <a:schemeClr val="bg1"/>
                </a:solidFill>
                <a:latin typeface="Calibri" pitchFamily="34" charset="0"/>
              </a:rPr>
              <a:t>Πανεπιστήμ</a:t>
            </a:r>
            <a:r>
              <a:rPr lang="el-GR" sz="12800" dirty="0">
                <a:solidFill>
                  <a:schemeClr val="bg1"/>
                </a:solidFill>
                <a:latin typeface="Calibri" pitchFamily="34" charset="0"/>
              </a:rPr>
              <a:t>ι</a:t>
            </a:r>
            <a:r>
              <a:rPr lang="el-GR" sz="12800" dirty="0">
                <a:solidFill>
                  <a:schemeClr val="bg1"/>
                </a:solidFill>
                <a:latin typeface="Calibri" pitchFamily="34" charset="0"/>
              </a:rPr>
              <a:t>ο Ιωαννίνων</a:t>
            </a:r>
          </a:p>
          <a:p>
            <a:pPr algn="ctr">
              <a:spcBef>
                <a:spcPts val="700"/>
              </a:spcBef>
              <a:buClr>
                <a:schemeClr val="accent2"/>
              </a:buClr>
              <a:buSzPct val="60000"/>
            </a:pPr>
            <a:r>
              <a:rPr lang="el-GR" sz="12800" dirty="0">
                <a:solidFill>
                  <a:schemeClr val="bg1"/>
                </a:solidFill>
                <a:latin typeface="Calibri" pitchFamily="34" charset="0"/>
              </a:rPr>
              <a:t> Τμήμα </a:t>
            </a:r>
            <a:r>
              <a:rPr lang="el-GR" sz="12800" dirty="0">
                <a:solidFill>
                  <a:schemeClr val="bg1"/>
                </a:solidFill>
                <a:latin typeface="Calibri" pitchFamily="34" charset="0"/>
              </a:rPr>
              <a:t>Μηχανικών Επιστήμης Υλικών</a:t>
            </a:r>
            <a:endParaRPr lang="en-US" sz="12800" dirty="0">
              <a:solidFill>
                <a:schemeClr val="bg1"/>
              </a:solidFill>
              <a:latin typeface="Calibri" pitchFamily="34" charset="0"/>
            </a:endParaRPr>
          </a:p>
          <a:p>
            <a:pPr algn="ctr">
              <a:spcBef>
                <a:spcPts val="700"/>
              </a:spcBef>
              <a:buClr>
                <a:schemeClr val="accent2"/>
              </a:buClr>
              <a:buSzPct val="60000"/>
            </a:pPr>
            <a:endParaRPr lang="el-GR" sz="3400" dirty="0" smtClean="0">
              <a:solidFill>
                <a:schemeClr val="bg1"/>
              </a:solidFill>
              <a:latin typeface="Calibri" pitchFamily="34" charset="0"/>
            </a:endParaRPr>
          </a:p>
          <a:p>
            <a:pPr algn="ctr">
              <a:spcBef>
                <a:spcPts val="700"/>
              </a:spcBef>
              <a:buClr>
                <a:schemeClr val="accent2"/>
              </a:buClr>
              <a:buSzPct val="60000"/>
            </a:pPr>
            <a:endParaRPr lang="el-GR" sz="2400" dirty="0" smtClean="0">
              <a:solidFill>
                <a:schemeClr val="bg1"/>
              </a:solidFill>
              <a:latin typeface="Calibri" pitchFamily="34" charset="0"/>
            </a:endParaRPr>
          </a:p>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lang="el-GR" sz="2400" dirty="0" smtClean="0">
              <a:solidFill>
                <a:schemeClr val="bg1"/>
              </a:solidFill>
              <a:latin typeface="Calibri" pitchFamily="34" charset="0"/>
            </a:endParaRPr>
          </a:p>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lang="el-GR" sz="2400" dirty="0" smtClean="0">
              <a:solidFill>
                <a:schemeClr val="bg1"/>
              </a:solidFill>
              <a:latin typeface="Calibri" pitchFamily="34" charset="0"/>
            </a:endParaRPr>
          </a:p>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l-GR" sz="2400" b="0" i="0" u="none" strike="noStrike" kern="1200" cap="none" spc="0" normalizeH="0" baseline="0" noProof="0" dirty="0" smtClean="0">
              <a:ln>
                <a:noFill/>
              </a:ln>
              <a:solidFill>
                <a:schemeClr val="bg1"/>
              </a:solidFill>
              <a:effectLst/>
              <a:uLnTx/>
              <a:uFillTx/>
              <a:latin typeface="Calibri" pitchFamily="34" charset="0"/>
            </a:endParaRPr>
          </a:p>
          <a:p>
            <a:pPr marL="0" marR="0" lvl="0" indent="0" algn="ctr" defTabSz="914400" rtl="0" eaLnBrk="1" fontAlgn="auto" latinLnBrk="0" hangingPunct="1">
              <a:lnSpc>
                <a:spcPct val="100000"/>
              </a:lnSpc>
              <a:spcBef>
                <a:spcPts val="700"/>
              </a:spcBef>
              <a:spcAft>
                <a:spcPts val="0"/>
              </a:spcAft>
              <a:buClr>
                <a:schemeClr val="accent2"/>
              </a:buClr>
              <a:buSzPct val="60000"/>
              <a:buFont typeface="Wingdings"/>
              <a:buNone/>
              <a:tabLst/>
              <a:defRPr/>
            </a:pPr>
            <a:endParaRPr kumimoji="0" lang="en-US" sz="2400" b="0" i="0" u="none" strike="noStrike" kern="1200" cap="none" spc="0" normalizeH="0" baseline="0" noProof="0" dirty="0">
              <a:ln>
                <a:noFill/>
              </a:ln>
              <a:solidFill>
                <a:schemeClr val="bg1"/>
              </a:solidFill>
              <a:effectLst/>
              <a:uLnTx/>
              <a:uFillTx/>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smtClean="0"/>
              <a:t>Τα </a:t>
            </a:r>
            <a:r>
              <a:rPr lang="el-GR" sz="2200" dirty="0"/>
              <a:t>μοντέλα </a:t>
            </a:r>
            <a:r>
              <a:rPr lang="el-GR" sz="2200" dirty="0" smtClean="0"/>
              <a:t>των </a:t>
            </a:r>
            <a:r>
              <a:rPr lang="el-GR" sz="2200" dirty="0" err="1" smtClean="0"/>
              <a:t>Kelvin-Voight</a:t>
            </a:r>
            <a:r>
              <a:rPr lang="el-GR" sz="2200" dirty="0" smtClean="0"/>
              <a:t> και </a:t>
            </a:r>
            <a:r>
              <a:rPr lang="el-GR" sz="2200" dirty="0" err="1" smtClean="0"/>
              <a:t>Maxwell</a:t>
            </a:r>
            <a:r>
              <a:rPr lang="el-GR" sz="2200" dirty="0" smtClean="0"/>
              <a:t> δεν εκφράζουν τη συμπεριφορά κάποιου γνωστού υλικού, αλλά μπορούν να αξιοποιηθούν για την κατασκευή πιο πολύπλοκων μοντέλων.</a:t>
            </a:r>
          </a:p>
          <a:p>
            <a:pPr algn="just">
              <a:spcBef>
                <a:spcPts val="0"/>
              </a:spcBef>
              <a:spcAft>
                <a:spcPts val="2400"/>
              </a:spcAft>
              <a:buClr>
                <a:schemeClr val="tx2">
                  <a:lumMod val="75000"/>
                </a:schemeClr>
              </a:buClr>
              <a:buFont typeface="Wingdings" pitchFamily="2" charset="2"/>
              <a:buChar char="q"/>
            </a:pPr>
            <a:r>
              <a:rPr lang="el-GR" sz="2200" dirty="0" smtClean="0"/>
              <a:t>Για παράδειγμα, το παρακάτω μοντέλο 3 στοιχείων χρησιμοποιείται στην </a:t>
            </a:r>
            <a:r>
              <a:rPr lang="el-GR" sz="2200" dirty="0" err="1" smtClean="0"/>
              <a:t>εμβιομηχανική</a:t>
            </a:r>
            <a:r>
              <a:rPr lang="el-GR" sz="2200" dirty="0" smtClean="0"/>
              <a:t> για τη μελέτη της συμπεριφοράς του ιστού του κολλαγόνου:</a:t>
            </a:r>
          </a:p>
          <a:p>
            <a:pPr algn="just">
              <a:spcBef>
                <a:spcPts val="0"/>
              </a:spcBef>
              <a:spcAft>
                <a:spcPts val="2400"/>
              </a:spcAft>
              <a:buClr>
                <a:schemeClr val="tx2">
                  <a:lumMod val="75000"/>
                </a:schemeClr>
              </a:buClr>
              <a:buFont typeface="Wingdings" pitchFamily="2" charset="2"/>
              <a:buChar char="q"/>
            </a:pPr>
            <a:endParaRPr lang="el-GR" sz="2200" dirty="0" smtClean="0"/>
          </a:p>
          <a:p>
            <a:pPr algn="just">
              <a:spcBef>
                <a:spcPts val="0"/>
              </a:spcBef>
              <a:spcAft>
                <a:spcPts val="2400"/>
              </a:spcAft>
              <a:buClr>
                <a:schemeClr val="tx2">
                  <a:lumMod val="75000"/>
                </a:schemeClr>
              </a:buClr>
              <a:buFont typeface="Wingdings" pitchFamily="2" charset="2"/>
              <a:buChar char="q"/>
            </a:pPr>
            <a:endParaRPr lang="el-GR" sz="2200" dirty="0" smtClean="0"/>
          </a:p>
          <a:p>
            <a:pPr algn="just">
              <a:spcBef>
                <a:spcPts val="0"/>
              </a:spcBef>
              <a:spcAft>
                <a:spcPts val="2400"/>
              </a:spcAft>
              <a:buClr>
                <a:schemeClr val="tx2">
                  <a:lumMod val="75000"/>
                </a:schemeClr>
              </a:buClr>
              <a:buFont typeface="Wingdings" pitchFamily="2" charset="2"/>
              <a:buChar char="q"/>
            </a:pPr>
            <a:r>
              <a:rPr lang="el-GR" sz="2200" dirty="0" smtClean="0"/>
              <a:t>Αν και απλό, το μοντέλο δίνει μια σαφή εικόνα για τα φαινόμενα του </a:t>
            </a:r>
            <a:r>
              <a:rPr lang="el-GR" sz="2200" b="1" dirty="0" smtClean="0"/>
              <a:t>ερπυσμού</a:t>
            </a:r>
            <a:r>
              <a:rPr lang="el-GR" sz="2200" dirty="0" smtClean="0"/>
              <a:t> (</a:t>
            </a:r>
            <a:r>
              <a:rPr lang="en-US" sz="2200" i="1" dirty="0" smtClean="0"/>
              <a:t>creep</a:t>
            </a:r>
            <a:r>
              <a:rPr lang="el-GR" sz="2200" dirty="0" smtClean="0"/>
              <a:t>) και </a:t>
            </a:r>
            <a:r>
              <a:rPr lang="el-GR" sz="2200" b="1" dirty="0" smtClean="0"/>
              <a:t>χαλάρωσης της τάσης </a:t>
            </a:r>
            <a:r>
              <a:rPr lang="el-GR" sz="2200" dirty="0" smtClean="0"/>
              <a:t>(</a:t>
            </a:r>
            <a:r>
              <a:rPr lang="en-US" sz="2200" i="1" dirty="0" smtClean="0"/>
              <a:t>stress relaxation</a:t>
            </a:r>
            <a:r>
              <a:rPr lang="el-GR" sz="2200" dirty="0" smtClean="0"/>
              <a:t>).</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err="1">
                <a:solidFill>
                  <a:srgbClr val="002060"/>
                </a:solidFill>
              </a:rPr>
              <a:t>Ιξωδοελαστικότητα</a:t>
            </a:r>
            <a:endParaRPr lang="en-US" sz="3600" b="1" dirty="0">
              <a:solidFill>
                <a:srgbClr val="002060"/>
              </a:solidFill>
            </a:endParaRPr>
          </a:p>
        </p:txBody>
      </p:sp>
      <p:pic>
        <p:nvPicPr>
          <p:cNvPr id="12" name="Εικόνα 52"/>
          <p:cNvPicPr/>
          <p:nvPr/>
        </p:nvPicPr>
        <p:blipFill>
          <a:blip r:embed="rId2">
            <a:extLst>
              <a:ext uri="{28A0092B-C50C-407E-A947-70E740481C1C}">
                <a14:useLocalDpi xmlns:a14="http://schemas.microsoft.com/office/drawing/2010/main" val="0"/>
              </a:ext>
            </a:extLst>
          </a:blip>
          <a:srcRect/>
          <a:stretch>
            <a:fillRect/>
          </a:stretch>
        </p:blipFill>
        <p:spPr bwMode="auto">
          <a:xfrm>
            <a:off x="1870375" y="4149080"/>
            <a:ext cx="2645045" cy="1429891"/>
          </a:xfrm>
          <a:prstGeom prst="rect">
            <a:avLst/>
          </a:prstGeom>
          <a:noFill/>
          <a:ln>
            <a:noFill/>
          </a:ln>
        </p:spPr>
      </p:pic>
      <mc:AlternateContent xmlns:mc="http://schemas.openxmlformats.org/markup-compatibility/2006" xmlns:a14="http://schemas.microsoft.com/office/drawing/2010/main">
        <mc:Choice Requires="a14">
          <p:sp>
            <p:nvSpPr>
              <p:cNvPr id="2" name="Rectangle 1"/>
              <p:cNvSpPr/>
              <p:nvPr/>
            </p:nvSpPr>
            <p:spPr>
              <a:xfrm>
                <a:off x="4664721" y="4673171"/>
                <a:ext cx="4401846" cy="381708"/>
              </a:xfrm>
              <a:prstGeom prst="rect">
                <a:avLst/>
              </a:prstGeom>
            </p:spPr>
            <p:txBody>
              <a:bodyPr wrap="none">
                <a:spAutoFit/>
              </a:bodyPr>
              <a:lstStyle/>
              <a:p>
                <a:pPr algn="ctr"/>
                <a14:m>
                  <m:oMath xmlns:m="http://schemas.openxmlformats.org/officeDocument/2006/math">
                    <m:r>
                      <a:rPr lang="el-GR" b="0" i="1" smtClean="0">
                        <a:solidFill>
                          <a:srgbClr val="000000"/>
                        </a:solidFill>
                        <a:latin typeface="Cambria Math" panose="02040503050406030204" pitchFamily="18" charset="0"/>
                        <a:ea typeface="Cambria Math" panose="02040503050406030204" pitchFamily="18" charset="0"/>
                        <a:cs typeface="Times New Roman" panose="02020603050405020304" pitchFamily="18" charset="0"/>
                      </a:rPr>
                      <m:t>(</m:t>
                    </m:r>
                    <m:sSub>
                      <m:sSubPr>
                        <m:ctrlPr>
                          <a:rPr lang="el-GR" i="1">
                            <a:solidFill>
                              <a:srgbClr val="000000"/>
                            </a:solidFill>
                            <a:latin typeface="Cambria Math"/>
                            <a:ea typeface="Cambria Math" panose="02040503050406030204" pitchFamily="18" charset="0"/>
                            <a:cs typeface="Times New Roman" panose="02020603050405020304" pitchFamily="18" charset="0"/>
                          </a:rPr>
                        </m:ctrlPr>
                      </m:sSubPr>
                      <m:e>
                        <m:r>
                          <m:rPr>
                            <m:nor/>
                          </m:rPr>
                          <a:rPr lang="el-GR">
                            <a:solidFill>
                              <a:srgbClr val="000000"/>
                            </a:solidFill>
                            <a:effectLst/>
                            <a:latin typeface="Cambria Math" panose="02040503050406030204" pitchFamily="18" charset="0"/>
                            <a:ea typeface="Cambria Math" panose="02040503050406030204" pitchFamily="18" charset="0"/>
                          </a:rPr>
                          <m:t>Ε</m:t>
                        </m:r>
                      </m:e>
                      <m:sub>
                        <m:r>
                          <a:rPr lang="el-GR" b="0" i="1" smtClean="0">
                            <a:solidFill>
                              <a:srgbClr val="000000"/>
                            </a:solidFill>
                            <a:effectLst/>
                            <a:latin typeface="Cambria Math" panose="02040503050406030204" pitchFamily="18" charset="0"/>
                            <a:ea typeface="Cambria Math" panose="02040503050406030204" pitchFamily="18" charset="0"/>
                          </a:rPr>
                          <m:t>1</m:t>
                        </m:r>
                      </m:sub>
                    </m:sSub>
                    <m:r>
                      <m:rPr>
                        <m:nor/>
                      </m:rPr>
                      <a:rPr lang="de-DE">
                        <a:solidFill>
                          <a:srgbClr val="000000"/>
                        </a:solidFill>
                        <a:effectLst/>
                        <a:latin typeface="Cambria Math" panose="02040503050406030204" pitchFamily="18" charset="0"/>
                        <a:ea typeface="Cambria Math" panose="02040503050406030204" pitchFamily="18" charset="0"/>
                      </a:rPr>
                      <m:t>+</m:t>
                    </m:r>
                    <m:sSub>
                      <m:sSubPr>
                        <m:ctrlPr>
                          <a:rPr lang="el-GR" i="1">
                            <a:solidFill>
                              <a:srgbClr val="000000"/>
                            </a:solidFill>
                            <a:effectLst/>
                            <a:latin typeface="Cambria Math"/>
                            <a:ea typeface="Cambria Math" panose="02040503050406030204" pitchFamily="18" charset="0"/>
                            <a:cs typeface="Times New Roman" panose="02020603050405020304" pitchFamily="18" charset="0"/>
                          </a:rPr>
                        </m:ctrlPr>
                      </m:sSubPr>
                      <m:e>
                        <m:r>
                          <m:rPr>
                            <m:nor/>
                          </m:rPr>
                          <a:rPr lang="el-GR">
                            <a:solidFill>
                              <a:srgbClr val="000000"/>
                            </a:solidFill>
                            <a:effectLst/>
                            <a:latin typeface="Cambria Math" panose="02040503050406030204" pitchFamily="18" charset="0"/>
                            <a:ea typeface="Cambria Math" panose="02040503050406030204" pitchFamily="18" charset="0"/>
                          </a:rPr>
                          <m:t>Ε</m:t>
                        </m:r>
                      </m:e>
                      <m:sub>
                        <m:r>
                          <a:rPr lang="el-GR" b="0" i="1" smtClean="0">
                            <a:solidFill>
                              <a:srgbClr val="000000"/>
                            </a:solidFill>
                            <a:effectLst/>
                            <a:latin typeface="Cambria Math" panose="02040503050406030204" pitchFamily="18" charset="0"/>
                            <a:ea typeface="Cambria Math" panose="02040503050406030204" pitchFamily="18" charset="0"/>
                          </a:rPr>
                          <m:t>2</m:t>
                        </m:r>
                      </m:sub>
                    </m:sSub>
                    <m:r>
                      <m:rPr>
                        <m:nor/>
                      </m:rPr>
                      <a:rPr lang="de-DE">
                        <a:solidFill>
                          <a:srgbClr val="000000"/>
                        </a:solidFill>
                        <a:effectLst/>
                        <a:latin typeface="Cambria Math" panose="02040503050406030204" pitchFamily="18" charset="0"/>
                        <a:ea typeface="Cambria Math" panose="02040503050406030204" pitchFamily="18" charset="0"/>
                      </a:rPr>
                      <m:t>)</m:t>
                    </m:r>
                    <m:r>
                      <m:rPr>
                        <m:nor/>
                      </m:rPr>
                      <a:rPr lang="el-GR">
                        <a:solidFill>
                          <a:srgbClr val="000000"/>
                        </a:solidFill>
                        <a:effectLst/>
                        <a:latin typeface="Cambria Math" panose="02040503050406030204" pitchFamily="18" charset="0"/>
                        <a:ea typeface="Cambria Math" panose="02040503050406030204" pitchFamily="18" charset="0"/>
                      </a:rPr>
                      <m:t>σ</m:t>
                    </m:r>
                    <m:r>
                      <m:rPr>
                        <m:nor/>
                      </m:rPr>
                      <a:rPr lang="el-GR" b="0" i="0" smtClean="0">
                        <a:solidFill>
                          <a:srgbClr val="000000"/>
                        </a:solidFill>
                        <a:effectLst/>
                        <a:latin typeface="Cambria Math" panose="02040503050406030204" pitchFamily="18" charset="0"/>
                        <a:ea typeface="Cambria Math" panose="02040503050406030204" pitchFamily="18" charset="0"/>
                      </a:rPr>
                      <m:t> </m:t>
                    </m:r>
                    <m:r>
                      <m:rPr>
                        <m:nor/>
                      </m:rPr>
                      <a:rPr lang="de-DE">
                        <a:solidFill>
                          <a:srgbClr val="000000"/>
                        </a:solidFill>
                        <a:effectLst/>
                        <a:latin typeface="Cambria Math" panose="02040503050406030204" pitchFamily="18" charset="0"/>
                        <a:ea typeface="Cambria Math" panose="02040503050406030204" pitchFamily="18" charset="0"/>
                      </a:rPr>
                      <m:t>+</m:t>
                    </m:r>
                    <m:r>
                      <m:rPr>
                        <m:nor/>
                      </m:rPr>
                      <a:rPr lang="el-GR" b="0" i="0" smtClean="0">
                        <a:solidFill>
                          <a:srgbClr val="000000"/>
                        </a:solidFill>
                        <a:effectLst/>
                        <a:latin typeface="Cambria Math" panose="02040503050406030204" pitchFamily="18" charset="0"/>
                        <a:ea typeface="Cambria Math" panose="02040503050406030204" pitchFamily="18" charset="0"/>
                      </a:rPr>
                      <m:t> </m:t>
                    </m:r>
                    <m:r>
                      <m:rPr>
                        <m:nor/>
                      </m:rPr>
                      <a:rPr lang="el-GR">
                        <a:solidFill>
                          <a:srgbClr val="000000"/>
                        </a:solidFill>
                        <a:effectLst/>
                        <a:latin typeface="Cambria Math" panose="02040503050406030204" pitchFamily="18" charset="0"/>
                        <a:ea typeface="Cambria Math" panose="02040503050406030204" pitchFamily="18" charset="0"/>
                      </a:rPr>
                      <m:t>μ</m:t>
                    </m:r>
                    <m:r>
                      <m:rPr>
                        <m:nor/>
                      </m:rPr>
                      <a:rPr lang="el-GR" b="0" i="0" smtClean="0">
                        <a:solidFill>
                          <a:srgbClr val="000000"/>
                        </a:solidFill>
                        <a:effectLst/>
                        <a:latin typeface="Cambria Math" panose="02040503050406030204" pitchFamily="18" charset="0"/>
                        <a:ea typeface="Cambria Math" panose="02040503050406030204" pitchFamily="18" charset="0"/>
                      </a:rPr>
                      <m:t> </m:t>
                    </m:r>
                    <m:r>
                      <m:rPr>
                        <m:nor/>
                      </m:rPr>
                      <a:rPr lang="de-DE">
                        <a:solidFill>
                          <a:srgbClr val="000000"/>
                        </a:solidFill>
                        <a:effectLst/>
                        <a:latin typeface="Cambria Math" panose="02040503050406030204" pitchFamily="18" charset="0"/>
                        <a:ea typeface="Cambria Math" panose="02040503050406030204" pitchFamily="18" charset="0"/>
                      </a:rPr>
                      <m:t>d</m:t>
                    </m:r>
                    <m:r>
                      <m:rPr>
                        <m:nor/>
                      </m:rPr>
                      <a:rPr lang="el-GR">
                        <a:solidFill>
                          <a:srgbClr val="000000"/>
                        </a:solidFill>
                        <a:effectLst/>
                        <a:latin typeface="Cambria Math" panose="02040503050406030204" pitchFamily="18" charset="0"/>
                        <a:ea typeface="Cambria Math" panose="02040503050406030204" pitchFamily="18" charset="0"/>
                      </a:rPr>
                      <m:t>σ</m:t>
                    </m:r>
                    <m:r>
                      <m:rPr>
                        <m:nor/>
                      </m:rPr>
                      <a:rPr lang="de-DE">
                        <a:solidFill>
                          <a:srgbClr val="000000"/>
                        </a:solidFill>
                        <a:effectLst/>
                        <a:latin typeface="Cambria Math" panose="02040503050406030204" pitchFamily="18" charset="0"/>
                        <a:ea typeface="Cambria Math" panose="02040503050406030204" pitchFamily="18" charset="0"/>
                      </a:rPr>
                      <m:t>/</m:t>
                    </m:r>
                    <m:r>
                      <m:rPr>
                        <m:nor/>
                      </m:rPr>
                      <a:rPr lang="de-DE">
                        <a:solidFill>
                          <a:srgbClr val="000000"/>
                        </a:solidFill>
                        <a:effectLst/>
                        <a:latin typeface="Cambria Math" panose="02040503050406030204" pitchFamily="18" charset="0"/>
                        <a:ea typeface="Cambria Math" panose="02040503050406030204" pitchFamily="18" charset="0"/>
                      </a:rPr>
                      <m:t>dt</m:t>
                    </m:r>
                    <m:r>
                      <m:rPr>
                        <m:nor/>
                      </m:rPr>
                      <a:rPr lang="el-GR" b="0" i="0" smtClean="0">
                        <a:solidFill>
                          <a:srgbClr val="000000"/>
                        </a:solidFill>
                        <a:effectLst/>
                        <a:latin typeface="Cambria Math" panose="02040503050406030204" pitchFamily="18" charset="0"/>
                        <a:ea typeface="Cambria Math" panose="02040503050406030204" pitchFamily="18" charset="0"/>
                      </a:rPr>
                      <m:t> </m:t>
                    </m:r>
                    <m:r>
                      <m:rPr>
                        <m:nor/>
                      </m:rPr>
                      <a:rPr lang="de-DE">
                        <a:solidFill>
                          <a:srgbClr val="000000"/>
                        </a:solidFill>
                        <a:effectLst/>
                        <a:latin typeface="Cambria Math" panose="02040503050406030204" pitchFamily="18" charset="0"/>
                        <a:ea typeface="Cambria Math" panose="02040503050406030204" pitchFamily="18" charset="0"/>
                      </a:rPr>
                      <m:t>=</m:t>
                    </m:r>
                    <m:r>
                      <a:rPr lang="el-GR" b="0" i="1" smtClean="0">
                        <a:solidFill>
                          <a:srgbClr val="000000"/>
                        </a:solidFill>
                        <a:effectLst/>
                        <a:latin typeface="Cambria Math" panose="02040503050406030204" pitchFamily="18" charset="0"/>
                        <a:ea typeface="Cambria Math" panose="02040503050406030204" pitchFamily="18" charset="0"/>
                      </a:rPr>
                      <m:t> </m:t>
                    </m:r>
                    <m:sSub>
                      <m:sSubPr>
                        <m:ctrlPr>
                          <a:rPr lang="el-GR" i="1">
                            <a:solidFill>
                              <a:srgbClr val="000000"/>
                            </a:solidFill>
                            <a:effectLst/>
                            <a:latin typeface="Cambria Math"/>
                            <a:ea typeface="Cambria Math" panose="02040503050406030204" pitchFamily="18" charset="0"/>
                            <a:cs typeface="Times New Roman" panose="02020603050405020304" pitchFamily="18" charset="0"/>
                          </a:rPr>
                        </m:ctrlPr>
                      </m:sSubPr>
                      <m:e>
                        <m:r>
                          <m:rPr>
                            <m:nor/>
                          </m:rPr>
                          <a:rPr lang="de-DE">
                            <a:solidFill>
                              <a:srgbClr val="000000"/>
                            </a:solidFill>
                            <a:effectLst/>
                            <a:latin typeface="Cambria Math" panose="02040503050406030204" pitchFamily="18" charset="0"/>
                            <a:ea typeface="Cambria Math" panose="02040503050406030204" pitchFamily="18" charset="0"/>
                          </a:rPr>
                          <m:t>E</m:t>
                        </m:r>
                      </m:e>
                      <m:sub>
                        <m:r>
                          <a:rPr lang="el-GR" b="0" i="1" smtClean="0">
                            <a:solidFill>
                              <a:srgbClr val="000000"/>
                            </a:solidFill>
                            <a:effectLst/>
                            <a:latin typeface="Cambria Math" panose="02040503050406030204" pitchFamily="18" charset="0"/>
                            <a:ea typeface="Cambria Math" panose="02040503050406030204" pitchFamily="18" charset="0"/>
                          </a:rPr>
                          <m:t>1</m:t>
                        </m:r>
                      </m:sub>
                    </m:sSub>
                    <m:sSub>
                      <m:sSubPr>
                        <m:ctrlPr>
                          <a:rPr lang="el-GR" i="1">
                            <a:solidFill>
                              <a:srgbClr val="000000"/>
                            </a:solidFill>
                            <a:effectLst/>
                            <a:latin typeface="Cambria Math"/>
                            <a:ea typeface="Cambria Math" panose="02040503050406030204" pitchFamily="18" charset="0"/>
                            <a:cs typeface="Times New Roman" panose="02020603050405020304" pitchFamily="18" charset="0"/>
                          </a:rPr>
                        </m:ctrlPr>
                      </m:sSubPr>
                      <m:e>
                        <m:r>
                          <m:rPr>
                            <m:nor/>
                          </m:rPr>
                          <a:rPr lang="de-DE">
                            <a:solidFill>
                              <a:srgbClr val="000000"/>
                            </a:solidFill>
                            <a:effectLst/>
                            <a:latin typeface="Cambria Math" panose="02040503050406030204" pitchFamily="18" charset="0"/>
                            <a:ea typeface="Cambria Math" panose="02040503050406030204" pitchFamily="18" charset="0"/>
                          </a:rPr>
                          <m:t>E</m:t>
                        </m:r>
                      </m:e>
                      <m:sub>
                        <m:r>
                          <a:rPr lang="el-GR" b="0" i="1" smtClean="0">
                            <a:solidFill>
                              <a:srgbClr val="000000"/>
                            </a:solidFill>
                            <a:effectLst/>
                            <a:latin typeface="Cambria Math" panose="02040503050406030204" pitchFamily="18" charset="0"/>
                            <a:ea typeface="Cambria Math" panose="02040503050406030204" pitchFamily="18" charset="0"/>
                          </a:rPr>
                          <m:t>2</m:t>
                        </m:r>
                      </m:sub>
                    </m:sSub>
                  </m:oMath>
                </a14:m>
                <a:r>
                  <a:rPr lang="el-GR" dirty="0">
                    <a:solidFill>
                      <a:srgbClr val="000000"/>
                    </a:solidFill>
                    <a:effectLst/>
                    <a:latin typeface="Cambria Math" panose="02040503050406030204" pitchFamily="18" charset="0"/>
                    <a:ea typeface="Cambria Math" panose="02040503050406030204" pitchFamily="18" charset="0"/>
                  </a:rPr>
                  <a:t>ε</a:t>
                </a:r>
                <a14:m>
                  <m:oMath xmlns:m="http://schemas.openxmlformats.org/officeDocument/2006/math">
                    <m:r>
                      <a:rPr lang="el-GR" b="0" i="0" smtClean="0">
                        <a:solidFill>
                          <a:srgbClr val="000000"/>
                        </a:solidFill>
                        <a:effectLst/>
                        <a:latin typeface="Cambria Math" panose="02040503050406030204" pitchFamily="18" charset="0"/>
                        <a:ea typeface="Cambria Math" panose="02040503050406030204" pitchFamily="18" charset="0"/>
                      </a:rPr>
                      <m:t> </m:t>
                    </m:r>
                    <m:r>
                      <m:rPr>
                        <m:nor/>
                      </m:rPr>
                      <a:rPr lang="de-DE">
                        <a:solidFill>
                          <a:srgbClr val="000000"/>
                        </a:solidFill>
                        <a:effectLst/>
                        <a:latin typeface="Cambria Math" panose="02040503050406030204" pitchFamily="18" charset="0"/>
                        <a:ea typeface="Cambria Math" panose="02040503050406030204" pitchFamily="18" charset="0"/>
                      </a:rPr>
                      <m:t>+</m:t>
                    </m:r>
                    <m:r>
                      <m:rPr>
                        <m:nor/>
                      </m:rPr>
                      <a:rPr lang="el-GR" b="0" i="0" smtClean="0">
                        <a:solidFill>
                          <a:srgbClr val="000000"/>
                        </a:solidFill>
                        <a:effectLst/>
                        <a:latin typeface="Cambria Math" panose="02040503050406030204" pitchFamily="18" charset="0"/>
                        <a:ea typeface="Cambria Math" panose="02040503050406030204" pitchFamily="18" charset="0"/>
                      </a:rPr>
                      <m:t> </m:t>
                    </m:r>
                    <m:r>
                      <m:rPr>
                        <m:nor/>
                      </m:rPr>
                      <a:rPr lang="el-GR">
                        <a:solidFill>
                          <a:srgbClr val="000000"/>
                        </a:solidFill>
                        <a:effectLst/>
                        <a:latin typeface="Cambria Math" panose="02040503050406030204" pitchFamily="18" charset="0"/>
                        <a:ea typeface="Cambria Math" panose="02040503050406030204" pitchFamily="18" charset="0"/>
                      </a:rPr>
                      <m:t>μ</m:t>
                    </m:r>
                    <m:sSub>
                      <m:sSubPr>
                        <m:ctrlPr>
                          <a:rPr lang="el-GR" i="1">
                            <a:solidFill>
                              <a:srgbClr val="000000"/>
                            </a:solidFill>
                            <a:effectLst/>
                            <a:latin typeface="Cambria Math"/>
                            <a:ea typeface="Cambria Math" panose="02040503050406030204" pitchFamily="18" charset="0"/>
                            <a:cs typeface="Times New Roman" panose="02020603050405020304" pitchFamily="18" charset="0"/>
                          </a:rPr>
                        </m:ctrlPr>
                      </m:sSubPr>
                      <m:e>
                        <m:r>
                          <m:rPr>
                            <m:nor/>
                          </m:rPr>
                          <a:rPr lang="de-DE">
                            <a:solidFill>
                              <a:srgbClr val="000000"/>
                            </a:solidFill>
                            <a:effectLst/>
                            <a:latin typeface="Cambria Math" panose="02040503050406030204" pitchFamily="18" charset="0"/>
                            <a:ea typeface="Cambria Math" panose="02040503050406030204" pitchFamily="18" charset="0"/>
                          </a:rPr>
                          <m:t>E</m:t>
                        </m:r>
                      </m:e>
                      <m:sub>
                        <m:r>
                          <a:rPr lang="el-GR" b="0" i="1" smtClean="0">
                            <a:solidFill>
                              <a:srgbClr val="000000"/>
                            </a:solidFill>
                            <a:effectLst/>
                            <a:latin typeface="Cambria Math" panose="02040503050406030204" pitchFamily="18" charset="0"/>
                            <a:ea typeface="Cambria Math" panose="02040503050406030204" pitchFamily="18" charset="0"/>
                          </a:rPr>
                          <m:t>1</m:t>
                        </m:r>
                      </m:sub>
                    </m:sSub>
                    <m:r>
                      <m:rPr>
                        <m:nor/>
                      </m:rPr>
                      <a:rPr lang="de-DE">
                        <a:solidFill>
                          <a:srgbClr val="000000"/>
                        </a:solidFill>
                        <a:effectLst/>
                        <a:latin typeface="Cambria Math" panose="02040503050406030204" pitchFamily="18" charset="0"/>
                        <a:ea typeface="Cambria Math" panose="02040503050406030204" pitchFamily="18" charset="0"/>
                      </a:rPr>
                      <m:t>d</m:t>
                    </m:r>
                    <m:r>
                      <m:rPr>
                        <m:nor/>
                      </m:rPr>
                      <a:rPr lang="el-GR">
                        <a:solidFill>
                          <a:srgbClr val="000000"/>
                        </a:solidFill>
                        <a:effectLst/>
                        <a:latin typeface="Cambria Math" panose="02040503050406030204" pitchFamily="18" charset="0"/>
                        <a:ea typeface="Cambria Math" panose="02040503050406030204" pitchFamily="18" charset="0"/>
                      </a:rPr>
                      <m:t>ε</m:t>
                    </m:r>
                    <m:r>
                      <m:rPr>
                        <m:nor/>
                      </m:rPr>
                      <a:rPr lang="de-DE">
                        <a:solidFill>
                          <a:srgbClr val="000000"/>
                        </a:solidFill>
                        <a:effectLst/>
                        <a:latin typeface="Cambria Math" panose="02040503050406030204" pitchFamily="18" charset="0"/>
                        <a:ea typeface="Cambria Math" panose="02040503050406030204" pitchFamily="18" charset="0"/>
                      </a:rPr>
                      <m:t>/</m:t>
                    </m:r>
                    <m:r>
                      <m:rPr>
                        <m:nor/>
                      </m:rPr>
                      <a:rPr lang="de-DE">
                        <a:solidFill>
                          <a:srgbClr val="000000"/>
                        </a:solidFill>
                        <a:effectLst/>
                        <a:latin typeface="Cambria Math" panose="02040503050406030204" pitchFamily="18" charset="0"/>
                        <a:ea typeface="Cambria Math" panose="02040503050406030204" pitchFamily="18" charset="0"/>
                      </a:rPr>
                      <m:t>dt</m:t>
                    </m:r>
                  </m:oMath>
                </a14:m>
                <a:endParaRPr lang="el-GR" dirty="0">
                  <a:latin typeface="Cambria Math" panose="02040503050406030204" pitchFamily="18" charset="0"/>
                  <a:ea typeface="Cambria Math" panose="020405030504060302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4664721" y="4673171"/>
                <a:ext cx="4401846" cy="381708"/>
              </a:xfrm>
              <a:prstGeom prst="rect">
                <a:avLst/>
              </a:prstGeom>
              <a:blipFill rotWithShape="0">
                <a:blip r:embed="rId3"/>
                <a:stretch>
                  <a:fillRect t="-11290" b="-20968"/>
                </a:stretch>
              </a:blipFill>
            </p:spPr>
            <p:txBody>
              <a:bodyPr/>
              <a:lstStyle/>
              <a:p>
                <a:r>
                  <a:rPr lang="el-GR">
                    <a:noFill/>
                  </a:rPr>
                  <a:t> </a:t>
                </a:r>
              </a:p>
            </p:txBody>
          </p:sp>
        </mc:Fallback>
      </mc:AlternateContent>
    </p:spTree>
    <p:extLst>
      <p:ext uri="{BB962C8B-B14F-4D97-AF65-F5344CB8AC3E}">
        <p14:creationId xmlns:p14="http://schemas.microsoft.com/office/powerpoint/2010/main" val="2050710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smtClean="0"/>
              <a:t>Το φαινόμενο του </a:t>
            </a:r>
            <a:r>
              <a:rPr lang="el-GR" sz="2200" dirty="0"/>
              <a:t>ερπυσμού </a:t>
            </a:r>
            <a:r>
              <a:rPr lang="el-GR" sz="2200" dirty="0" smtClean="0"/>
              <a:t>φαίνεται από τη </a:t>
            </a:r>
            <a:r>
              <a:rPr lang="el-GR" sz="2200" dirty="0"/>
              <a:t>συμπεριφορά ενός ελαστικού και ενός </a:t>
            </a:r>
            <a:r>
              <a:rPr lang="el-GR" sz="2200" dirty="0" err="1"/>
              <a:t>ιξωδοελαστικού</a:t>
            </a:r>
            <a:r>
              <a:rPr lang="el-GR" sz="2200" dirty="0"/>
              <a:t> υλικού υπό σταθερή τάση σ. </a:t>
            </a:r>
            <a:endParaRPr lang="el-GR" sz="2200" dirty="0" smtClean="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err="1">
                <a:solidFill>
                  <a:srgbClr val="002060"/>
                </a:solidFill>
              </a:rPr>
              <a:t>Ιξωδοελαστικότητα</a:t>
            </a:r>
            <a:endParaRPr lang="en-US" sz="3600" b="1" dirty="0">
              <a:solidFill>
                <a:srgbClr val="002060"/>
              </a:solidFill>
            </a:endParaRPr>
          </a:p>
        </p:txBody>
      </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6778818" y="2834848"/>
            <a:ext cx="2185670" cy="3906520"/>
          </a:xfrm>
          <a:prstGeom prst="rect">
            <a:avLst/>
          </a:prstGeom>
          <a:noFill/>
          <a:ln>
            <a:noFill/>
          </a:ln>
        </p:spPr>
      </p:pic>
      <mc:AlternateContent xmlns:mc="http://schemas.openxmlformats.org/markup-compatibility/2006" xmlns:a14="http://schemas.microsoft.com/office/drawing/2010/main">
        <mc:Choice Requires="a14">
          <p:sp>
            <p:nvSpPr>
              <p:cNvPr id="7" name="Θέση περιεχομένου 2"/>
              <p:cNvSpPr txBox="1">
                <a:spLocks/>
              </p:cNvSpPr>
              <p:nvPr/>
            </p:nvSpPr>
            <p:spPr>
              <a:xfrm>
                <a:off x="251520" y="2780928"/>
                <a:ext cx="6048672" cy="3906520"/>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spcBef>
                    <a:spcPts val="0"/>
                  </a:spcBef>
                  <a:spcAft>
                    <a:spcPts val="1800"/>
                  </a:spcAft>
                  <a:buClr>
                    <a:schemeClr val="tx2">
                      <a:lumMod val="75000"/>
                    </a:schemeClr>
                  </a:buClr>
                  <a:buFont typeface="Wingdings" pitchFamily="2" charset="2"/>
                  <a:buChar char="q"/>
                </a:pPr>
                <a:r>
                  <a:rPr lang="el-GR" sz="2200" b="1" dirty="0" smtClean="0"/>
                  <a:t>Ένα γραμμικά </a:t>
                </a:r>
                <a:r>
                  <a:rPr lang="el-GR" sz="2200" b="1" dirty="0"/>
                  <a:t>ελαστικό υλικό </a:t>
                </a:r>
                <a:r>
                  <a:rPr lang="el-GR" sz="2200" dirty="0" smtClean="0"/>
                  <a:t>(α) παίρνει στιγμιαία </a:t>
                </a:r>
                <a:r>
                  <a:rPr lang="el-GR" sz="2200" dirty="0"/>
                  <a:t>την παραμόρφωση </a:t>
                </a:r>
                <a:r>
                  <a:rPr lang="el-GR" sz="2200" dirty="0" smtClean="0"/>
                  <a:t>(ε=σ/Ε) στο </a:t>
                </a:r>
                <a14:m>
                  <m:oMath xmlns:m="http://schemas.openxmlformats.org/officeDocument/2006/math">
                    <m:sSub>
                      <m:sSubPr>
                        <m:ctrlPr>
                          <a:rPr lang="el-GR" sz="2200" i="1">
                            <a:latin typeface="Cambria Math"/>
                          </a:rPr>
                        </m:ctrlPr>
                      </m:sSubPr>
                      <m:e>
                        <m:r>
                          <m:rPr>
                            <m:nor/>
                          </m:rPr>
                          <a:rPr lang="en-US" sz="2200"/>
                          <m:t>t</m:t>
                        </m:r>
                      </m:e>
                      <m:sub>
                        <m:r>
                          <a:rPr lang="el-GR" sz="2200" b="0" i="1" smtClean="0">
                            <a:latin typeface="Cambria Math" panose="02040503050406030204" pitchFamily="18" charset="0"/>
                          </a:rPr>
                          <m:t>0</m:t>
                        </m:r>
                      </m:sub>
                    </m:sSub>
                  </m:oMath>
                </a14:m>
                <a:r>
                  <a:rPr lang="el-GR" sz="2200" dirty="0" smtClean="0"/>
                  <a:t> και αποφορτίζεται επίσης </a:t>
                </a:r>
                <a:r>
                  <a:rPr lang="el-GR" sz="2200" dirty="0"/>
                  <a:t>στιγμιαία στο χρόνο </a:t>
                </a:r>
                <a14:m>
                  <m:oMath xmlns:m="http://schemas.openxmlformats.org/officeDocument/2006/math">
                    <m:sSub>
                      <m:sSubPr>
                        <m:ctrlPr>
                          <a:rPr lang="el-GR" sz="2200" i="1">
                            <a:latin typeface="Cambria Math"/>
                          </a:rPr>
                        </m:ctrlPr>
                      </m:sSubPr>
                      <m:e>
                        <m:r>
                          <m:rPr>
                            <m:nor/>
                          </m:rPr>
                          <a:rPr lang="en-US" sz="2200"/>
                          <m:t>t</m:t>
                        </m:r>
                      </m:e>
                      <m:sub>
                        <m:r>
                          <m:rPr>
                            <m:sty m:val="p"/>
                          </m:rPr>
                          <a:rPr lang="el-GR" sz="2200" b="0" i="0" smtClean="0">
                            <a:latin typeface="Cambria Math" panose="02040503050406030204" pitchFamily="18" charset="0"/>
                          </a:rPr>
                          <m:t>α</m:t>
                        </m:r>
                      </m:sub>
                    </m:sSub>
                  </m:oMath>
                </a14:m>
                <a:r>
                  <a:rPr lang="el-GR" sz="2200" dirty="0" smtClean="0"/>
                  <a:t>. </a:t>
                </a:r>
              </a:p>
              <a:p>
                <a:pPr algn="just">
                  <a:spcBef>
                    <a:spcPts val="0"/>
                  </a:spcBef>
                  <a:spcAft>
                    <a:spcPts val="1800"/>
                  </a:spcAft>
                  <a:buClr>
                    <a:schemeClr val="tx2">
                      <a:lumMod val="75000"/>
                    </a:schemeClr>
                  </a:buClr>
                  <a:buFont typeface="Wingdings" pitchFamily="2" charset="2"/>
                  <a:buChar char="q"/>
                </a:pPr>
                <a:r>
                  <a:rPr lang="el-GR" sz="2200" dirty="0" smtClean="0"/>
                  <a:t>Υπό </a:t>
                </a:r>
                <a:r>
                  <a:rPr lang="el-GR" sz="2200" dirty="0"/>
                  <a:t>τις ίδιες </a:t>
                </a:r>
                <a:r>
                  <a:rPr lang="el-GR" sz="2200" dirty="0" smtClean="0"/>
                  <a:t>συνθήκες, ένα </a:t>
                </a:r>
                <a:r>
                  <a:rPr lang="el-GR" sz="2200" b="1" dirty="0" smtClean="0"/>
                  <a:t>ιξωδοελαστικό υλικό </a:t>
                </a:r>
                <a:r>
                  <a:rPr lang="el-GR" sz="2200" dirty="0" smtClean="0"/>
                  <a:t>(β), ανταποκρίνεται </a:t>
                </a:r>
                <a:r>
                  <a:rPr lang="el-GR" sz="2200" dirty="0" err="1" smtClean="0"/>
                  <a:t>παραμορφούμενο</a:t>
                </a:r>
                <a:r>
                  <a:rPr lang="el-GR" sz="2200" dirty="0" smtClean="0"/>
                  <a:t> </a:t>
                </a:r>
                <a:r>
                  <a:rPr lang="el-GR" sz="2200" dirty="0"/>
                  <a:t>σταδιακά μεταξύ </a:t>
                </a:r>
                <a14:m>
                  <m:oMath xmlns:m="http://schemas.openxmlformats.org/officeDocument/2006/math">
                    <m:sSub>
                      <m:sSubPr>
                        <m:ctrlPr>
                          <a:rPr lang="el-GR" sz="2200" i="1">
                            <a:latin typeface="Cambria Math"/>
                          </a:rPr>
                        </m:ctrlPr>
                      </m:sSubPr>
                      <m:e>
                        <m:r>
                          <m:rPr>
                            <m:nor/>
                          </m:rPr>
                          <a:rPr lang="en-US" sz="2200"/>
                          <m:t>t</m:t>
                        </m:r>
                      </m:e>
                      <m:sub>
                        <m:r>
                          <a:rPr lang="el-GR" sz="2200" b="0" i="0" smtClean="0">
                            <a:latin typeface="Cambria Math" panose="02040503050406030204" pitchFamily="18" charset="0"/>
                          </a:rPr>
                          <m:t>0</m:t>
                        </m:r>
                      </m:sub>
                    </m:sSub>
                  </m:oMath>
                </a14:m>
                <a:r>
                  <a:rPr lang="el-GR" sz="2200" dirty="0" smtClean="0"/>
                  <a:t>-</a:t>
                </a:r>
                <a14:m>
                  <m:oMath xmlns:m="http://schemas.openxmlformats.org/officeDocument/2006/math">
                    <m:sSub>
                      <m:sSubPr>
                        <m:ctrlPr>
                          <a:rPr lang="el-GR" sz="2200" i="1">
                            <a:latin typeface="Cambria Math"/>
                          </a:rPr>
                        </m:ctrlPr>
                      </m:sSubPr>
                      <m:e>
                        <m:r>
                          <m:rPr>
                            <m:nor/>
                          </m:rPr>
                          <a:rPr lang="en-US" sz="2200"/>
                          <m:t>t</m:t>
                        </m:r>
                      </m:e>
                      <m:sub>
                        <m:r>
                          <m:rPr>
                            <m:sty m:val="p"/>
                          </m:rPr>
                          <a:rPr lang="el-GR" sz="2200" b="0" i="0" smtClean="0">
                            <a:latin typeface="Cambria Math" panose="02040503050406030204" pitchFamily="18" charset="0"/>
                          </a:rPr>
                          <m:t>α</m:t>
                        </m:r>
                      </m:sub>
                    </m:sSub>
                  </m:oMath>
                </a14:m>
                <a:r>
                  <a:rPr lang="el-GR" sz="2200" dirty="0"/>
                  <a:t> </a:t>
                </a:r>
                <a:r>
                  <a:rPr lang="el-GR" sz="2200" dirty="0" smtClean="0"/>
                  <a:t>και αποφορτίζεται επίσης σταδιακά μετά το </a:t>
                </a:r>
                <a14:m>
                  <m:oMath xmlns:m="http://schemas.openxmlformats.org/officeDocument/2006/math">
                    <m:sSub>
                      <m:sSubPr>
                        <m:ctrlPr>
                          <a:rPr lang="el-GR" sz="2200" i="1">
                            <a:latin typeface="Cambria Math"/>
                          </a:rPr>
                        </m:ctrlPr>
                      </m:sSubPr>
                      <m:e>
                        <m:r>
                          <m:rPr>
                            <m:nor/>
                          </m:rPr>
                          <a:rPr lang="en-US" sz="2200"/>
                          <m:t>t</m:t>
                        </m:r>
                      </m:e>
                      <m:sub>
                        <m:r>
                          <m:rPr>
                            <m:nor/>
                          </m:rPr>
                          <a:rPr lang="el-GR" sz="2200"/>
                          <m:t>α</m:t>
                        </m:r>
                      </m:sub>
                    </m:sSub>
                    <m:r>
                      <m:rPr>
                        <m:nor/>
                      </m:rPr>
                      <a:rPr lang="el-GR" sz="2200"/>
                      <m:t>.</m:t>
                    </m:r>
                  </m:oMath>
                </a14:m>
                <a:endParaRPr lang="el-GR" sz="2200" dirty="0" smtClean="0"/>
              </a:p>
              <a:p>
                <a:pPr algn="just">
                  <a:spcBef>
                    <a:spcPts val="0"/>
                  </a:spcBef>
                  <a:spcAft>
                    <a:spcPts val="1800"/>
                  </a:spcAft>
                  <a:buClr>
                    <a:schemeClr val="tx2">
                      <a:lumMod val="75000"/>
                    </a:schemeClr>
                  </a:buClr>
                  <a:buFont typeface="Wingdings" pitchFamily="2" charset="2"/>
                  <a:buChar char="q"/>
                </a:pPr>
                <a:r>
                  <a:rPr lang="el-GR" sz="2200" dirty="0" smtClean="0"/>
                  <a:t>Για στερεό </a:t>
                </a:r>
                <a:r>
                  <a:rPr lang="el-GR" sz="2200" dirty="0"/>
                  <a:t>ιξωδοελαστικό υλικό η αποφόρτιση </a:t>
                </a:r>
                <a:r>
                  <a:rPr lang="el-GR" sz="2200" dirty="0" smtClean="0"/>
                  <a:t>είναι </a:t>
                </a:r>
                <a:r>
                  <a:rPr lang="el-GR" sz="2200" b="1" dirty="0"/>
                  <a:t>πλήρης</a:t>
                </a:r>
                <a:r>
                  <a:rPr lang="el-GR" sz="2200" dirty="0"/>
                  <a:t> </a:t>
                </a:r>
                <a:r>
                  <a:rPr lang="el-GR" sz="2200" dirty="0" smtClean="0"/>
                  <a:t>(β</a:t>
                </a:r>
                <a:r>
                  <a:rPr lang="el-GR" sz="2200" dirty="0"/>
                  <a:t>), ενώ για </a:t>
                </a:r>
                <a:r>
                  <a:rPr lang="el-GR" sz="2200" dirty="0" smtClean="0"/>
                  <a:t>ρευστό υπάρχει πάντα </a:t>
                </a:r>
                <a:r>
                  <a:rPr lang="el-GR" sz="2200" b="1" dirty="0" smtClean="0"/>
                  <a:t>μόνιμη </a:t>
                </a:r>
                <a:r>
                  <a:rPr lang="el-GR" sz="2200" b="1" dirty="0"/>
                  <a:t>παραμένουσα </a:t>
                </a:r>
                <a:r>
                  <a:rPr lang="el-GR" sz="2200" b="1" dirty="0" smtClean="0"/>
                  <a:t>παραμόρφωση </a:t>
                </a:r>
                <a:r>
                  <a:rPr lang="el-GR" sz="2200" dirty="0" smtClean="0"/>
                  <a:t>(γ).</a:t>
                </a:r>
                <a:endParaRPr lang="el-GR" sz="2200" dirty="0"/>
              </a:p>
              <a:p>
                <a:pPr algn="just">
                  <a:spcBef>
                    <a:spcPts val="0"/>
                  </a:spcBef>
                  <a:spcAft>
                    <a:spcPts val="2400"/>
                  </a:spcAft>
                  <a:buClr>
                    <a:schemeClr val="tx2">
                      <a:lumMod val="75000"/>
                    </a:schemeClr>
                  </a:buClr>
                  <a:buFont typeface="Wingdings" pitchFamily="2" charset="2"/>
                  <a:buChar char="q"/>
                </a:pPr>
                <a:endParaRPr lang="el-GR" sz="2200" dirty="0" smtClean="0"/>
              </a:p>
            </p:txBody>
          </p:sp>
        </mc:Choice>
        <mc:Fallback xmlns="">
          <p:sp>
            <p:nvSpPr>
              <p:cNvPr id="7" name="Θέση περιεχομένου 2"/>
              <p:cNvSpPr txBox="1">
                <a:spLocks noRot="1" noChangeAspect="1" noMove="1" noResize="1" noEditPoints="1" noAdjustHandles="1" noChangeArrowheads="1" noChangeShapeType="1" noTextEdit="1"/>
              </p:cNvSpPr>
              <p:nvPr/>
            </p:nvSpPr>
            <p:spPr>
              <a:xfrm>
                <a:off x="251520" y="2780928"/>
                <a:ext cx="6048672" cy="3906520"/>
              </a:xfrm>
              <a:prstGeom prst="rect">
                <a:avLst/>
              </a:prstGeom>
              <a:blipFill rotWithShape="0">
                <a:blip r:embed="rId3"/>
                <a:stretch>
                  <a:fillRect l="-101" t="-1092" r="-1310" b="-3120"/>
                </a:stretch>
              </a:blipFill>
            </p:spPr>
            <p:txBody>
              <a:bodyPr/>
              <a:lstStyle/>
              <a:p>
                <a:r>
                  <a:rPr lang="el-GR">
                    <a:noFill/>
                  </a:rPr>
                  <a:t> </a:t>
                </a:r>
              </a:p>
            </p:txBody>
          </p:sp>
        </mc:Fallback>
      </mc:AlternateContent>
    </p:spTree>
    <p:extLst>
      <p:ext uri="{BB962C8B-B14F-4D97-AF65-F5344CB8AC3E}">
        <p14:creationId xmlns:p14="http://schemas.microsoft.com/office/powerpoint/2010/main" val="36334447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smtClean="0"/>
              <a:t>Τα </a:t>
            </a:r>
            <a:r>
              <a:rPr lang="el-GR" sz="2200" dirty="0" err="1" smtClean="0"/>
              <a:t>ιξωδοελαστικά</a:t>
            </a:r>
            <a:r>
              <a:rPr lang="el-GR" sz="2200" dirty="0" smtClean="0"/>
              <a:t> </a:t>
            </a:r>
            <a:r>
              <a:rPr lang="el-GR" sz="2200" dirty="0"/>
              <a:t>υλικά επειδή έχουν </a:t>
            </a:r>
            <a:r>
              <a:rPr lang="el-GR" sz="2200" dirty="0" err="1"/>
              <a:t>χρονοεξαρτημένη</a:t>
            </a:r>
            <a:r>
              <a:rPr lang="el-GR" sz="2200" dirty="0"/>
              <a:t> συμπεριφορά παρουσιάζουν </a:t>
            </a:r>
            <a:r>
              <a:rPr lang="el-GR" sz="2200" dirty="0" smtClean="0"/>
              <a:t>μνήμη, </a:t>
            </a:r>
            <a:r>
              <a:rPr lang="el-GR" sz="2200" dirty="0"/>
              <a:t>δηλαδή θυμούνται </a:t>
            </a:r>
            <a:r>
              <a:rPr lang="el-GR" sz="2200" dirty="0" smtClean="0"/>
              <a:t>το ιστορικό φόρτισης </a:t>
            </a:r>
            <a:r>
              <a:rPr lang="el-GR" sz="2200" dirty="0"/>
              <a:t>και παραμόρφωσής τους και συμπεριφέρονται ανάλογα</a:t>
            </a:r>
            <a:r>
              <a:rPr lang="el-GR" sz="2200" dirty="0" smtClean="0"/>
              <a:t>.</a:t>
            </a:r>
          </a:p>
          <a:p>
            <a:pPr algn="just">
              <a:spcBef>
                <a:spcPts val="0"/>
              </a:spcBef>
              <a:spcAft>
                <a:spcPts val="2400"/>
              </a:spcAft>
              <a:buClr>
                <a:schemeClr val="tx2">
                  <a:lumMod val="75000"/>
                </a:schemeClr>
              </a:buClr>
              <a:buFont typeface="Wingdings" pitchFamily="2" charset="2"/>
              <a:buChar char="q"/>
            </a:pPr>
            <a:r>
              <a:rPr lang="el-GR" sz="2200" dirty="0" smtClean="0"/>
              <a:t>Τα </a:t>
            </a:r>
            <a:r>
              <a:rPr lang="el-GR" sz="2200" dirty="0"/>
              <a:t>υλικά αυτά εμφανίζουν βρόχο υστέρησης (</a:t>
            </a:r>
            <a:r>
              <a:rPr lang="el-GR" sz="2200" dirty="0" err="1"/>
              <a:t>hysteresis</a:t>
            </a:r>
            <a:r>
              <a:rPr lang="el-GR" sz="2200" dirty="0"/>
              <a:t> </a:t>
            </a:r>
            <a:r>
              <a:rPr lang="el-GR" sz="2200" dirty="0" err="1"/>
              <a:t>loop</a:t>
            </a:r>
            <a:r>
              <a:rPr lang="el-GR" sz="2200" dirty="0"/>
              <a:t>), </a:t>
            </a:r>
            <a:r>
              <a:rPr lang="el-GR" sz="2200" dirty="0" smtClean="0"/>
              <a:t>με αποτέλεσμα οι </a:t>
            </a:r>
            <a:r>
              <a:rPr lang="el-GR" sz="2200" dirty="0"/>
              <a:t>γραμμές φόρτισης και αποφόρτισης </a:t>
            </a:r>
            <a:r>
              <a:rPr lang="el-GR" sz="2200" dirty="0" smtClean="0"/>
              <a:t>να μην συμπίπτουν: </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err="1">
                <a:solidFill>
                  <a:srgbClr val="002060"/>
                </a:solidFill>
              </a:rPr>
              <a:t>Ιξωδοελαστικότητα</a:t>
            </a:r>
            <a:endParaRPr lang="en-US" sz="3600" b="1" dirty="0">
              <a:solidFill>
                <a:srgbClr val="00206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31286" y="4005064"/>
            <a:ext cx="3759587" cy="2451905"/>
          </a:xfrm>
          <a:prstGeom prst="rect">
            <a:avLst/>
          </a:prstGeom>
          <a:noFill/>
          <a:ln>
            <a:noFill/>
          </a:ln>
        </p:spPr>
      </p:pic>
      <p:sp>
        <p:nvSpPr>
          <p:cNvPr id="2" name="Rectangle 1"/>
          <p:cNvSpPr/>
          <p:nvPr/>
        </p:nvSpPr>
        <p:spPr>
          <a:xfrm>
            <a:off x="539552" y="6432759"/>
            <a:ext cx="7908446" cy="369332"/>
          </a:xfrm>
          <a:prstGeom prst="rect">
            <a:avLst/>
          </a:prstGeom>
        </p:spPr>
        <p:txBody>
          <a:bodyPr wrap="square">
            <a:spAutoFit/>
          </a:bodyPr>
          <a:lstStyle/>
          <a:p>
            <a:pPr algn="just">
              <a:spcBef>
                <a:spcPts val="0"/>
              </a:spcBef>
              <a:spcAft>
                <a:spcPts val="2400"/>
              </a:spcAft>
              <a:buClr>
                <a:schemeClr val="tx2">
                  <a:lumMod val="75000"/>
                </a:schemeClr>
              </a:buClr>
            </a:pPr>
            <a:r>
              <a:rPr lang="el-GR" dirty="0"/>
              <a:t>Η φόρτιση και η </a:t>
            </a:r>
            <a:r>
              <a:rPr lang="el-GR" dirty="0" smtClean="0"/>
              <a:t>αποφόρτιση  οδηγεί σε αύξηση της </a:t>
            </a:r>
            <a:r>
              <a:rPr lang="el-GR" dirty="0"/>
              <a:t>θερμοκρασία </a:t>
            </a:r>
            <a:r>
              <a:rPr lang="el-GR" dirty="0" smtClean="0"/>
              <a:t>του υλικού.</a:t>
            </a:r>
            <a:endParaRPr lang="el-GR" dirty="0"/>
          </a:p>
        </p:txBody>
      </p:sp>
    </p:spTree>
    <p:extLst>
      <p:ext uri="{BB962C8B-B14F-4D97-AF65-F5344CB8AC3E}">
        <p14:creationId xmlns:p14="http://schemas.microsoft.com/office/powerpoint/2010/main" val="10803686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smtClean="0"/>
              <a:t>Ο </a:t>
            </a:r>
            <a:r>
              <a:rPr lang="el-GR" sz="2200" dirty="0"/>
              <a:t>βασικός στόχος της </a:t>
            </a:r>
            <a:r>
              <a:rPr lang="el-GR" sz="2200" dirty="0" err="1"/>
              <a:t>εμβιομηχανικής</a:t>
            </a:r>
            <a:r>
              <a:rPr lang="el-GR" sz="2200" dirty="0"/>
              <a:t> είναι ο προσδιορισμός των </a:t>
            </a:r>
            <a:r>
              <a:rPr lang="el-GR" sz="2200" b="1" dirty="0"/>
              <a:t>μηχανικών ιδιοτήτων των </a:t>
            </a:r>
            <a:r>
              <a:rPr lang="el-GR" sz="2200" b="1" dirty="0" smtClean="0"/>
              <a:t>βιολογικών </a:t>
            </a:r>
            <a:r>
              <a:rPr lang="el-GR" sz="2200" b="1" dirty="0"/>
              <a:t>ιστών </a:t>
            </a:r>
            <a:r>
              <a:rPr lang="el-GR" sz="2200" dirty="0" smtClean="0"/>
              <a:t>για να </a:t>
            </a:r>
            <a:r>
              <a:rPr lang="el-GR" sz="2200" dirty="0" err="1"/>
              <a:t>περιγραφεί</a:t>
            </a:r>
            <a:r>
              <a:rPr lang="el-GR" sz="2200" dirty="0"/>
              <a:t> και </a:t>
            </a:r>
            <a:r>
              <a:rPr lang="el-GR" sz="2200" dirty="0" smtClean="0"/>
              <a:t>να μελετηθεί </a:t>
            </a:r>
            <a:r>
              <a:rPr lang="el-GR" sz="2200" dirty="0"/>
              <a:t>η συμπεριφορά τους με </a:t>
            </a:r>
            <a:r>
              <a:rPr lang="el-GR" sz="2200" dirty="0" smtClean="0"/>
              <a:t>αρχές </a:t>
            </a:r>
            <a:r>
              <a:rPr lang="el-GR" sz="2200" dirty="0"/>
              <a:t>και μεθόδους της μηχανικής. </a:t>
            </a:r>
            <a:endParaRPr lang="el-GR" sz="2200" dirty="0" smtClean="0"/>
          </a:p>
          <a:p>
            <a:pPr algn="just">
              <a:spcBef>
                <a:spcPts val="0"/>
              </a:spcBef>
              <a:spcAft>
                <a:spcPts val="2400"/>
              </a:spcAft>
              <a:buClr>
                <a:schemeClr val="tx2">
                  <a:lumMod val="75000"/>
                </a:schemeClr>
              </a:buClr>
              <a:buFont typeface="Wingdings" pitchFamily="2" charset="2"/>
              <a:buChar char="q"/>
            </a:pPr>
            <a:r>
              <a:rPr lang="el-GR" sz="2200" dirty="0" smtClean="0"/>
              <a:t>Η </a:t>
            </a:r>
            <a:r>
              <a:rPr lang="el-GR" sz="2200" dirty="0"/>
              <a:t>δυσκολία για το σκοπό αυτό έγκειται στο ότι οι ζωντανοί ιστοί διαφέρουν ριζικά από τα συνήθη </a:t>
            </a:r>
            <a:r>
              <a:rPr lang="el-GR" sz="2200" dirty="0" smtClean="0"/>
              <a:t>υλικά καθώς </a:t>
            </a:r>
            <a:r>
              <a:rPr lang="el-GR" sz="2200" b="1" dirty="0" smtClean="0"/>
              <a:t>αυτό-προσαρμόζονται</a:t>
            </a:r>
            <a:r>
              <a:rPr lang="el-GR" sz="2200" dirty="0" smtClean="0"/>
              <a:t> στις συνθήκες καταπόνησης, </a:t>
            </a:r>
            <a:r>
              <a:rPr lang="el-GR" sz="2200" b="1" dirty="0" err="1" smtClean="0"/>
              <a:t>αυτο</a:t>
            </a:r>
            <a:r>
              <a:rPr lang="el-GR" sz="2200" b="1" dirty="0" smtClean="0"/>
              <a:t>-θεραπεύονται</a:t>
            </a:r>
            <a:r>
              <a:rPr lang="el-GR" sz="2200" dirty="0" smtClean="0"/>
              <a:t> σε φθορές και οι </a:t>
            </a:r>
            <a:r>
              <a:rPr lang="el-GR" sz="2200" dirty="0"/>
              <a:t>μηχανικές </a:t>
            </a:r>
            <a:r>
              <a:rPr lang="el-GR" sz="2200" dirty="0" smtClean="0"/>
              <a:t>τους ιδιότητές </a:t>
            </a:r>
            <a:r>
              <a:rPr lang="el-GR" sz="2200" b="1" dirty="0" smtClean="0"/>
              <a:t>μεταβάλλονται </a:t>
            </a:r>
            <a:r>
              <a:rPr lang="el-GR" sz="2200" b="1" dirty="0"/>
              <a:t>με την ηλικία</a:t>
            </a:r>
            <a:r>
              <a:rPr lang="el-GR" sz="2200" dirty="0"/>
              <a:t>. </a:t>
            </a:r>
          </a:p>
          <a:p>
            <a:pPr algn="just">
              <a:spcBef>
                <a:spcPts val="0"/>
              </a:spcBef>
              <a:spcAft>
                <a:spcPts val="2400"/>
              </a:spcAft>
              <a:buClr>
                <a:schemeClr val="tx2">
                  <a:lumMod val="75000"/>
                </a:schemeClr>
              </a:buClr>
              <a:buFont typeface="Wingdings" pitchFamily="2" charset="2"/>
              <a:buChar char="q"/>
            </a:pPr>
            <a:r>
              <a:rPr lang="el-GR" sz="2200" dirty="0"/>
              <a:t>Οι βιολογικοί ιστοί εμφανίζουν </a:t>
            </a:r>
            <a:r>
              <a:rPr lang="el-GR" sz="2200" dirty="0" smtClean="0"/>
              <a:t>συνήθως </a:t>
            </a:r>
            <a:r>
              <a:rPr lang="el-GR" sz="2200" b="1" dirty="0" err="1" smtClean="0"/>
              <a:t>ανισοτροπία</a:t>
            </a:r>
            <a:r>
              <a:rPr lang="el-GR" sz="2200" dirty="0"/>
              <a:t>, </a:t>
            </a:r>
            <a:r>
              <a:rPr lang="el-GR" sz="2200" b="1" dirty="0"/>
              <a:t>ανομοιογένεια</a:t>
            </a:r>
            <a:r>
              <a:rPr lang="el-GR" sz="2200" dirty="0"/>
              <a:t> και </a:t>
            </a:r>
            <a:r>
              <a:rPr lang="el-GR" sz="2200" b="1" dirty="0" err="1"/>
              <a:t>ιξωδοελαστική</a:t>
            </a:r>
            <a:r>
              <a:rPr lang="el-GR" sz="2200" b="1" dirty="0"/>
              <a:t> συμπεριφορά</a:t>
            </a:r>
            <a:r>
              <a:rPr lang="el-GR" sz="2200" dirty="0"/>
              <a:t>. </a:t>
            </a:r>
            <a:endParaRPr lang="el-GR" sz="2200" dirty="0" smtClean="0"/>
          </a:p>
          <a:p>
            <a:pPr algn="just">
              <a:spcBef>
                <a:spcPts val="0"/>
              </a:spcBef>
              <a:spcAft>
                <a:spcPts val="2400"/>
              </a:spcAft>
              <a:buClr>
                <a:schemeClr val="tx2">
                  <a:lumMod val="75000"/>
                </a:schemeClr>
              </a:buClr>
              <a:buFont typeface="Wingdings" pitchFamily="2" charset="2"/>
              <a:buChar char="q"/>
            </a:pPr>
            <a:r>
              <a:rPr lang="el-GR" sz="2200" dirty="0" smtClean="0"/>
              <a:t>Η </a:t>
            </a:r>
            <a:r>
              <a:rPr lang="el-GR" sz="2200" dirty="0"/>
              <a:t>πολυπλοκότητα </a:t>
            </a:r>
            <a:r>
              <a:rPr lang="el-GR" sz="2200" dirty="0" smtClean="0"/>
              <a:t>έχει </a:t>
            </a:r>
            <a:r>
              <a:rPr lang="el-GR" sz="2200" dirty="0"/>
              <a:t>ως αποτέλεσμα οι μηχανικές ιδιότητές τους </a:t>
            </a:r>
            <a:r>
              <a:rPr lang="el-GR" sz="2200" dirty="0" smtClean="0"/>
              <a:t>να μελετώνται μέσω προσεγγίσεων.</a:t>
            </a:r>
            <a:endParaRPr lang="el-GR" sz="2200" dirty="0"/>
          </a:p>
          <a:p>
            <a:pPr algn="just">
              <a:spcBef>
                <a:spcPts val="0"/>
              </a:spcBef>
              <a:spcAft>
                <a:spcPts val="2400"/>
              </a:spcAft>
              <a:buClr>
                <a:schemeClr val="tx2">
                  <a:lumMod val="75000"/>
                </a:schemeClr>
              </a:buClr>
              <a:buFont typeface="Wingdings" pitchFamily="2" charset="2"/>
              <a:buChar char="q"/>
            </a:pPr>
            <a:endParaRPr lang="el-GR" sz="2200" dirty="0" smtClean="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err="1">
                <a:solidFill>
                  <a:srgbClr val="002060"/>
                </a:solidFill>
              </a:rPr>
              <a:t>Ιξωδοελαστικότητα</a:t>
            </a:r>
            <a:endParaRPr lang="en-US" sz="3600" b="1" dirty="0">
              <a:solidFill>
                <a:srgbClr val="002060"/>
              </a:solidFill>
            </a:endParaRPr>
          </a:p>
        </p:txBody>
      </p:sp>
    </p:spTree>
    <p:extLst>
      <p:ext uri="{BB962C8B-B14F-4D97-AF65-F5344CB8AC3E}">
        <p14:creationId xmlns:p14="http://schemas.microsoft.com/office/powerpoint/2010/main" val="20019884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1200"/>
              </a:spcAft>
              <a:buClr>
                <a:schemeClr val="tx2">
                  <a:lumMod val="75000"/>
                </a:schemeClr>
              </a:buClr>
              <a:buFont typeface="Wingdings" pitchFamily="2" charset="2"/>
              <a:buChar char="q"/>
            </a:pPr>
            <a:r>
              <a:rPr lang="el-GR" sz="2200" dirty="0" smtClean="0"/>
              <a:t>Ανάλογα </a:t>
            </a:r>
            <a:r>
              <a:rPr lang="el-GR" sz="2200" dirty="0"/>
              <a:t>με την κινητικότητα και το είδος του ιστού που παρεμβάλλεται, </a:t>
            </a:r>
            <a:r>
              <a:rPr lang="el-GR" sz="2200" dirty="0" smtClean="0"/>
              <a:t>οι </a:t>
            </a:r>
            <a:r>
              <a:rPr lang="el-GR" sz="2200" dirty="0"/>
              <a:t>αρθρώσεις </a:t>
            </a:r>
            <a:r>
              <a:rPr lang="el-GR" sz="2200" dirty="0" smtClean="0"/>
              <a:t>ταξινομούνται σε:</a:t>
            </a:r>
            <a:endParaRPr lang="el-GR" sz="2200" dirty="0"/>
          </a:p>
          <a:p>
            <a:pPr lvl="1" algn="just">
              <a:spcBef>
                <a:spcPts val="0"/>
              </a:spcBef>
              <a:spcAft>
                <a:spcPts val="1200"/>
              </a:spcAft>
              <a:buClr>
                <a:schemeClr val="tx2">
                  <a:lumMod val="75000"/>
                </a:schemeClr>
              </a:buClr>
              <a:buFont typeface="Wingdings" panose="05000000000000000000" pitchFamily="2" charset="2"/>
              <a:buChar char="§"/>
            </a:pPr>
            <a:r>
              <a:rPr lang="el-GR" sz="2000" b="1" dirty="0" smtClean="0"/>
              <a:t>Συναρθρώσεις</a:t>
            </a:r>
            <a:r>
              <a:rPr lang="el-GR" sz="2000" dirty="0" smtClean="0"/>
              <a:t>, τα </a:t>
            </a:r>
            <a:r>
              <a:rPr lang="el-GR" sz="2000" dirty="0"/>
              <a:t>άκρα </a:t>
            </a:r>
            <a:r>
              <a:rPr lang="el-GR" sz="2000" dirty="0" smtClean="0"/>
              <a:t>των οστών </a:t>
            </a:r>
            <a:r>
              <a:rPr lang="el-GR" sz="2000" dirty="0"/>
              <a:t>ενώνονται με λεπτές στρώσεις του ινώδους </a:t>
            </a:r>
            <a:r>
              <a:rPr lang="el-GR" sz="2000" dirty="0" smtClean="0"/>
              <a:t>περιοστέου (π.χ. ραφές </a:t>
            </a:r>
            <a:r>
              <a:rPr lang="el-GR" sz="2000" dirty="0"/>
              <a:t>του κρανίου</a:t>
            </a:r>
            <a:r>
              <a:rPr lang="el-GR" sz="2000" dirty="0" smtClean="0"/>
              <a:t>). Η </a:t>
            </a:r>
            <a:r>
              <a:rPr lang="el-GR" sz="2000" dirty="0"/>
              <a:t>κίνηση </a:t>
            </a:r>
            <a:r>
              <a:rPr lang="el-GR" sz="2000" dirty="0" smtClean="0"/>
              <a:t>στις </a:t>
            </a:r>
            <a:r>
              <a:rPr lang="el-GR" sz="2000" dirty="0"/>
              <a:t>αρθρώσεις αυτές </a:t>
            </a:r>
            <a:r>
              <a:rPr lang="el-GR" sz="2000" dirty="0" smtClean="0"/>
              <a:t>είναι ανεπιθύμητη και με </a:t>
            </a:r>
            <a:r>
              <a:rPr lang="el-GR" sz="2000" dirty="0"/>
              <a:t>την ηλικία </a:t>
            </a:r>
            <a:r>
              <a:rPr lang="el-GR" sz="2000" dirty="0" smtClean="0"/>
              <a:t>εξαφανίζονται (ακίνητες αρθρώσεις).</a:t>
            </a:r>
          </a:p>
          <a:p>
            <a:pPr lvl="1" algn="just">
              <a:spcBef>
                <a:spcPts val="0"/>
              </a:spcBef>
              <a:spcAft>
                <a:spcPts val="1200"/>
              </a:spcAft>
              <a:buClr>
                <a:schemeClr val="tx2">
                  <a:lumMod val="75000"/>
                </a:schemeClr>
              </a:buClr>
              <a:buFont typeface="Wingdings" panose="05000000000000000000" pitchFamily="2" charset="2"/>
              <a:buChar char="§"/>
            </a:pPr>
            <a:r>
              <a:rPr lang="el-GR" sz="2000" b="1" dirty="0" err="1" smtClean="0"/>
              <a:t>Αμφιαρθρώσεις</a:t>
            </a:r>
            <a:r>
              <a:rPr lang="el-GR" sz="2000" dirty="0" smtClean="0"/>
              <a:t>, χαρακτηρίζονται </a:t>
            </a:r>
            <a:r>
              <a:rPr lang="el-GR" sz="2000" dirty="0"/>
              <a:t>από </a:t>
            </a:r>
            <a:r>
              <a:rPr lang="el-GR" sz="2000" dirty="0" err="1"/>
              <a:t>ινοχονδρώδη</a:t>
            </a:r>
            <a:r>
              <a:rPr lang="el-GR" sz="2000" dirty="0"/>
              <a:t> συνένωση με περιορισμένη </a:t>
            </a:r>
            <a:r>
              <a:rPr lang="el-GR" sz="2000" dirty="0" smtClean="0"/>
              <a:t>κίνηση (π.χ. οι </a:t>
            </a:r>
            <a:r>
              <a:rPr lang="el-GR" sz="2000" dirty="0"/>
              <a:t>μεσοσπονδύλιοι </a:t>
            </a:r>
            <a:r>
              <a:rPr lang="el-GR" sz="2000" dirty="0" smtClean="0"/>
              <a:t>δίσκοι).</a:t>
            </a:r>
          </a:p>
          <a:p>
            <a:pPr lvl="1" algn="just">
              <a:spcBef>
                <a:spcPts val="0"/>
              </a:spcBef>
              <a:spcAft>
                <a:spcPts val="1200"/>
              </a:spcAft>
              <a:buClr>
                <a:schemeClr val="tx2">
                  <a:lumMod val="75000"/>
                </a:schemeClr>
              </a:buClr>
              <a:buFont typeface="Wingdings" panose="05000000000000000000" pitchFamily="2" charset="2"/>
              <a:buChar char="§"/>
            </a:pPr>
            <a:r>
              <a:rPr lang="el-GR" sz="2000" b="1" dirty="0" smtClean="0"/>
              <a:t>Διαρθρώσεις</a:t>
            </a:r>
            <a:r>
              <a:rPr lang="el-GR" sz="2000" dirty="0" smtClean="0"/>
              <a:t>, συνηθέστερος τύπος </a:t>
            </a:r>
            <a:r>
              <a:rPr lang="el-GR" sz="2000" dirty="0"/>
              <a:t>άρθρωσης </a:t>
            </a:r>
            <a:r>
              <a:rPr lang="el-GR" sz="2000" dirty="0" smtClean="0"/>
              <a:t>που επιτρέπει ελεύθερη κίνηση (π.χ. άρθρωση ώμου). </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Αρθρώσεις</a:t>
            </a:r>
            <a:endParaRPr lang="en-US" sz="3600" b="1" dirty="0">
              <a:solidFill>
                <a:srgbClr val="002060"/>
              </a:solidFill>
            </a:endParaRPr>
          </a:p>
        </p:txBody>
      </p:sp>
    </p:spTree>
    <p:extLst>
      <p:ext uri="{BB962C8B-B14F-4D97-AF65-F5344CB8AC3E}">
        <p14:creationId xmlns:p14="http://schemas.microsoft.com/office/powerpoint/2010/main" val="40352729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600"/>
              </a:spcAft>
              <a:buClr>
                <a:schemeClr val="tx2">
                  <a:lumMod val="75000"/>
                </a:schemeClr>
              </a:buClr>
              <a:buFont typeface="Wingdings" pitchFamily="2" charset="2"/>
              <a:buChar char="q"/>
            </a:pPr>
            <a:r>
              <a:rPr lang="el-GR" sz="2200" dirty="0" smtClean="0"/>
              <a:t>Ανάλογα </a:t>
            </a:r>
            <a:r>
              <a:rPr lang="el-GR" sz="2200" dirty="0"/>
              <a:t>με τις διαφορές των αρθρικών επιφανειών και τους βαθμούς ελευθερίας σε περιστροφή, </a:t>
            </a:r>
            <a:r>
              <a:rPr lang="el-GR" sz="2200" dirty="0" smtClean="0"/>
              <a:t>οι </a:t>
            </a:r>
            <a:r>
              <a:rPr lang="el-GR" sz="2200" dirty="0"/>
              <a:t>διαρθρώσεις κατηγοριοποιούνται </a:t>
            </a:r>
            <a:r>
              <a:rPr lang="el-GR" sz="2200" dirty="0" smtClean="0"/>
              <a:t>περεταίρω σε</a:t>
            </a:r>
            <a:r>
              <a:rPr lang="el-GR" sz="2200" dirty="0"/>
              <a:t>: </a:t>
            </a:r>
            <a:endParaRPr lang="el-GR" sz="2200" dirty="0" smtClean="0"/>
          </a:p>
          <a:p>
            <a:pPr lvl="1" algn="just">
              <a:spcBef>
                <a:spcPts val="0"/>
              </a:spcBef>
              <a:spcAft>
                <a:spcPts val="600"/>
              </a:spcAft>
              <a:buClr>
                <a:schemeClr val="tx2">
                  <a:lumMod val="75000"/>
                </a:schemeClr>
              </a:buClr>
              <a:buFont typeface="Wingdings" panose="05000000000000000000" pitchFamily="2" charset="2"/>
              <a:buChar char="§"/>
            </a:pPr>
            <a:r>
              <a:rPr lang="el-GR" sz="2000" dirty="0" err="1"/>
              <a:t>Ολισθαίνουσες</a:t>
            </a:r>
            <a:r>
              <a:rPr lang="el-GR" sz="2000" dirty="0"/>
              <a:t> ή ανώμαλες (</a:t>
            </a:r>
            <a:r>
              <a:rPr lang="en-US" sz="2000" i="1" dirty="0"/>
              <a:t>gliding or </a:t>
            </a:r>
            <a:r>
              <a:rPr lang="en-US" sz="2000" i="1" dirty="0" smtClean="0"/>
              <a:t>irregular</a:t>
            </a:r>
            <a:r>
              <a:rPr lang="el-GR" sz="2000" dirty="0" smtClean="0"/>
              <a:t>).</a:t>
            </a:r>
          </a:p>
          <a:p>
            <a:pPr lvl="1" algn="just">
              <a:spcBef>
                <a:spcPts val="0"/>
              </a:spcBef>
              <a:spcAft>
                <a:spcPts val="600"/>
              </a:spcAft>
              <a:buClr>
                <a:schemeClr val="tx2">
                  <a:lumMod val="75000"/>
                </a:schemeClr>
              </a:buClr>
              <a:buFont typeface="Wingdings" panose="05000000000000000000" pitchFamily="2" charset="2"/>
              <a:buChar char="§"/>
            </a:pPr>
            <a:r>
              <a:rPr lang="el-GR" sz="2000" dirty="0" err="1"/>
              <a:t>Γίγγλυμες</a:t>
            </a:r>
            <a:r>
              <a:rPr lang="el-GR" sz="2000" dirty="0"/>
              <a:t> (</a:t>
            </a:r>
            <a:r>
              <a:rPr lang="en-US" sz="2000" i="1" dirty="0" smtClean="0"/>
              <a:t>hinge</a:t>
            </a:r>
            <a:r>
              <a:rPr lang="el-GR" sz="2000" dirty="0" smtClean="0"/>
              <a:t>).</a:t>
            </a:r>
          </a:p>
          <a:p>
            <a:pPr lvl="1" algn="just">
              <a:spcBef>
                <a:spcPts val="0"/>
              </a:spcBef>
              <a:spcAft>
                <a:spcPts val="600"/>
              </a:spcAft>
              <a:buClr>
                <a:schemeClr val="tx2">
                  <a:lumMod val="75000"/>
                </a:schemeClr>
              </a:buClr>
              <a:buFont typeface="Wingdings" panose="05000000000000000000" pitchFamily="2" charset="2"/>
              <a:buChar char="§"/>
            </a:pPr>
            <a:r>
              <a:rPr lang="el-GR" sz="2000" dirty="0"/>
              <a:t>Τροχοειδείς (</a:t>
            </a:r>
            <a:r>
              <a:rPr lang="en-US" sz="2000" i="1" dirty="0" smtClean="0"/>
              <a:t>pivot</a:t>
            </a:r>
            <a:r>
              <a:rPr lang="el-GR" sz="2000" dirty="0" smtClean="0"/>
              <a:t>).</a:t>
            </a:r>
          </a:p>
          <a:p>
            <a:pPr lvl="1" algn="just">
              <a:spcBef>
                <a:spcPts val="0"/>
              </a:spcBef>
              <a:spcAft>
                <a:spcPts val="600"/>
              </a:spcAft>
              <a:buClr>
                <a:schemeClr val="tx2">
                  <a:lumMod val="75000"/>
                </a:schemeClr>
              </a:buClr>
              <a:buFont typeface="Wingdings" panose="05000000000000000000" pitchFamily="2" charset="2"/>
              <a:buChar char="§"/>
            </a:pPr>
            <a:r>
              <a:rPr lang="el-GR" sz="2000" dirty="0"/>
              <a:t>Κονδυλοειδείς (</a:t>
            </a:r>
            <a:r>
              <a:rPr lang="en-US" sz="2000" i="1" dirty="0" smtClean="0"/>
              <a:t>condyloid</a:t>
            </a:r>
            <a:r>
              <a:rPr lang="el-GR" sz="2000" dirty="0" smtClean="0"/>
              <a:t>).</a:t>
            </a:r>
            <a:endParaRPr lang="el-GR" sz="2000" dirty="0"/>
          </a:p>
          <a:p>
            <a:pPr lvl="1" algn="just">
              <a:spcBef>
                <a:spcPts val="0"/>
              </a:spcBef>
              <a:spcAft>
                <a:spcPts val="600"/>
              </a:spcAft>
              <a:buClr>
                <a:schemeClr val="tx2">
                  <a:lumMod val="75000"/>
                </a:schemeClr>
              </a:buClr>
              <a:buFont typeface="Wingdings" panose="05000000000000000000" pitchFamily="2" charset="2"/>
              <a:buChar char="§"/>
            </a:pPr>
            <a:r>
              <a:rPr lang="el-GR" sz="2000" dirty="0" err="1"/>
              <a:t>Εφιππιοειδείς</a:t>
            </a:r>
            <a:r>
              <a:rPr lang="el-GR" sz="2000" dirty="0"/>
              <a:t> (</a:t>
            </a:r>
            <a:r>
              <a:rPr lang="en-US" sz="2000" i="1" dirty="0" smtClean="0"/>
              <a:t>saddle</a:t>
            </a:r>
            <a:r>
              <a:rPr lang="el-GR" sz="2000" dirty="0" smtClean="0"/>
              <a:t>).</a:t>
            </a:r>
          </a:p>
          <a:p>
            <a:pPr lvl="1" algn="just">
              <a:spcBef>
                <a:spcPts val="0"/>
              </a:spcBef>
              <a:spcAft>
                <a:spcPts val="600"/>
              </a:spcAft>
              <a:buClr>
                <a:schemeClr val="tx2">
                  <a:lumMod val="75000"/>
                </a:schemeClr>
              </a:buClr>
              <a:buFont typeface="Wingdings" panose="05000000000000000000" pitchFamily="2" charset="2"/>
              <a:buChar char="§"/>
            </a:pPr>
            <a:r>
              <a:rPr lang="el-GR" sz="2000" dirty="0"/>
              <a:t>Σφαιροειδείς (</a:t>
            </a:r>
            <a:r>
              <a:rPr lang="en-US" sz="2000" i="1" dirty="0"/>
              <a:t>ball and </a:t>
            </a:r>
            <a:r>
              <a:rPr lang="en-US" sz="2000" i="1" dirty="0" smtClean="0"/>
              <a:t>socket</a:t>
            </a:r>
            <a:r>
              <a:rPr lang="el-GR" sz="2000" dirty="0" smtClean="0"/>
              <a:t>).</a:t>
            </a:r>
            <a:endParaRPr lang="el-GR" sz="18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Διαρθρώσεις</a:t>
            </a:r>
            <a:endParaRPr lang="en-US" sz="3600" b="1" dirty="0">
              <a:solidFill>
                <a:srgbClr val="002060"/>
              </a:solidFill>
            </a:endParaRPr>
          </a:p>
        </p:txBody>
      </p:sp>
      <p:pic>
        <p:nvPicPr>
          <p:cNvPr id="4" name="Εικόνα 16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3220085"/>
            <a:ext cx="3257550" cy="3637915"/>
          </a:xfrm>
          <a:prstGeom prst="rect">
            <a:avLst/>
          </a:prstGeom>
          <a:noFill/>
          <a:ln>
            <a:noFill/>
          </a:ln>
        </p:spPr>
      </p:pic>
    </p:spTree>
    <p:extLst>
      <p:ext uri="{BB962C8B-B14F-4D97-AF65-F5344CB8AC3E}">
        <p14:creationId xmlns:p14="http://schemas.microsoft.com/office/powerpoint/2010/main" val="18807156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4968552" cy="4968552"/>
          </a:xfrm>
        </p:spPr>
        <p:txBody>
          <a:bodyPr>
            <a:noAutofit/>
          </a:bodyPr>
          <a:lstStyle/>
          <a:p>
            <a:pPr marL="0" indent="0" algn="just">
              <a:spcBef>
                <a:spcPts val="0"/>
              </a:spcBef>
              <a:spcAft>
                <a:spcPts val="1200"/>
              </a:spcAft>
              <a:buClr>
                <a:schemeClr val="tx2">
                  <a:lumMod val="75000"/>
                </a:schemeClr>
              </a:buClr>
              <a:buNone/>
            </a:pPr>
            <a:r>
              <a:rPr lang="el-GR" sz="2200" b="1" dirty="0" err="1" smtClean="0"/>
              <a:t>Ολισθαίνουσες</a:t>
            </a:r>
            <a:r>
              <a:rPr lang="el-GR" sz="2200" b="1" dirty="0" smtClean="0"/>
              <a:t> </a:t>
            </a:r>
            <a:r>
              <a:rPr lang="el-GR" sz="2200" b="1" dirty="0"/>
              <a:t>ή </a:t>
            </a:r>
            <a:r>
              <a:rPr lang="el-GR" sz="2200" b="1" dirty="0" smtClean="0"/>
              <a:t>ανώμαλες</a:t>
            </a:r>
          </a:p>
          <a:p>
            <a:pPr algn="just">
              <a:spcBef>
                <a:spcPts val="0"/>
              </a:spcBef>
              <a:spcAft>
                <a:spcPts val="1800"/>
              </a:spcAft>
              <a:buClr>
                <a:schemeClr val="tx2">
                  <a:lumMod val="75000"/>
                </a:schemeClr>
              </a:buClr>
              <a:buFont typeface="Wingdings" pitchFamily="2" charset="2"/>
              <a:buChar char="q"/>
            </a:pPr>
            <a:r>
              <a:rPr lang="el-GR" sz="2000" dirty="0" smtClean="0"/>
              <a:t>Πρόκειται </a:t>
            </a:r>
            <a:r>
              <a:rPr lang="el-GR" sz="2000" dirty="0"/>
              <a:t>για </a:t>
            </a:r>
            <a:r>
              <a:rPr lang="el-GR" sz="2000" dirty="0" smtClean="0"/>
              <a:t>αρθρώσεις που </a:t>
            </a:r>
            <a:r>
              <a:rPr lang="el-GR" sz="2000" dirty="0"/>
              <a:t>επιτρέπουν περιορισμένες κινήσεις ολίσθησης και έχουν ακανόνιστο σχήμα</a:t>
            </a:r>
            <a:r>
              <a:rPr lang="el-GR" sz="2000" dirty="0" smtClean="0"/>
              <a:t>.</a:t>
            </a:r>
          </a:p>
          <a:p>
            <a:pPr algn="just">
              <a:spcBef>
                <a:spcPts val="0"/>
              </a:spcBef>
              <a:spcAft>
                <a:spcPts val="1800"/>
              </a:spcAft>
              <a:buClr>
                <a:schemeClr val="tx2">
                  <a:lumMod val="75000"/>
                </a:schemeClr>
              </a:buClr>
              <a:buFont typeface="Wingdings" pitchFamily="2" charset="2"/>
              <a:buChar char="q"/>
            </a:pPr>
            <a:r>
              <a:rPr lang="el-GR" sz="2000" dirty="0" smtClean="0"/>
              <a:t>Αποτελούνται </a:t>
            </a:r>
            <a:r>
              <a:rPr lang="el-GR" sz="2000" dirty="0"/>
              <a:t>από δύο επίπεδες επιφάνειες που ολισθαίνουν μεταξύ τους και επιτρέπουν επίπεδη κίνηση και ελάχιστη </a:t>
            </a:r>
            <a:r>
              <a:rPr lang="el-GR" sz="2000" dirty="0" smtClean="0"/>
              <a:t>περιστροφή.</a:t>
            </a:r>
          </a:p>
          <a:p>
            <a:pPr algn="just">
              <a:spcBef>
                <a:spcPts val="0"/>
              </a:spcBef>
              <a:spcAft>
                <a:spcPts val="1800"/>
              </a:spcAft>
              <a:buClr>
                <a:schemeClr val="tx2">
                  <a:lumMod val="75000"/>
                </a:schemeClr>
              </a:buClr>
              <a:buFont typeface="Wingdings" pitchFamily="2" charset="2"/>
              <a:buChar char="q"/>
            </a:pPr>
            <a:r>
              <a:rPr lang="el-GR" sz="2000" dirty="0" err="1" smtClean="0"/>
              <a:t>Ολισθαίνουσες</a:t>
            </a:r>
            <a:r>
              <a:rPr lang="el-GR" sz="2000" dirty="0" smtClean="0"/>
              <a:t> αρθρώσεις είναι οι </a:t>
            </a:r>
            <a:r>
              <a:rPr lang="el-GR" sz="2000" dirty="0" err="1" smtClean="0"/>
              <a:t>μεσοκαρπικές</a:t>
            </a:r>
            <a:r>
              <a:rPr lang="el-GR" sz="2000" dirty="0" smtClean="0"/>
              <a:t> </a:t>
            </a:r>
            <a:r>
              <a:rPr lang="el-GR" sz="2000" dirty="0"/>
              <a:t>αρθρώσεις του χεριού και </a:t>
            </a:r>
            <a:r>
              <a:rPr lang="el-GR" sz="2000" dirty="0" smtClean="0"/>
              <a:t>οι </a:t>
            </a:r>
            <a:r>
              <a:rPr lang="el-GR" sz="2000" dirty="0" err="1" smtClean="0"/>
              <a:t>μεσοταρσικές</a:t>
            </a:r>
            <a:r>
              <a:rPr lang="el-GR" sz="2000" dirty="0" smtClean="0"/>
              <a:t> </a:t>
            </a:r>
            <a:r>
              <a:rPr lang="el-GR" sz="2000" dirty="0"/>
              <a:t>αρθρώσεις του </a:t>
            </a:r>
            <a:r>
              <a:rPr lang="el-GR" sz="2000" dirty="0" smtClean="0"/>
              <a:t>ποδιού.</a:t>
            </a:r>
            <a:endParaRPr lang="el-GR" sz="16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Διαρθρώσεις</a:t>
            </a:r>
            <a:endParaRPr lang="en-US" sz="3600" b="1" dirty="0">
              <a:solidFill>
                <a:srgbClr val="002060"/>
              </a:solidFill>
            </a:endParaRPr>
          </a:p>
        </p:txBody>
      </p:sp>
      <p:pic>
        <p:nvPicPr>
          <p:cNvPr id="4" name="Εικόνα 16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2438134"/>
            <a:ext cx="3257550" cy="3637915"/>
          </a:xfrm>
          <a:prstGeom prst="rect">
            <a:avLst/>
          </a:prstGeom>
          <a:noFill/>
          <a:ln>
            <a:noFill/>
          </a:ln>
        </p:spPr>
      </p:pic>
    </p:spTree>
    <p:extLst>
      <p:ext uri="{BB962C8B-B14F-4D97-AF65-F5344CB8AC3E}">
        <p14:creationId xmlns:p14="http://schemas.microsoft.com/office/powerpoint/2010/main" val="41990339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4968552" cy="4968552"/>
          </a:xfrm>
        </p:spPr>
        <p:txBody>
          <a:bodyPr>
            <a:noAutofit/>
          </a:bodyPr>
          <a:lstStyle/>
          <a:p>
            <a:pPr marL="0" indent="0" algn="just">
              <a:spcBef>
                <a:spcPts val="0"/>
              </a:spcBef>
              <a:spcAft>
                <a:spcPts val="1200"/>
              </a:spcAft>
              <a:buClr>
                <a:schemeClr val="tx2">
                  <a:lumMod val="75000"/>
                </a:schemeClr>
              </a:buClr>
              <a:buNone/>
            </a:pPr>
            <a:r>
              <a:rPr lang="el-GR" sz="2200" b="1" dirty="0" err="1" smtClean="0"/>
              <a:t>Γίγγλυμες</a:t>
            </a:r>
            <a:endParaRPr lang="el-GR" sz="2200" b="1" dirty="0" smtClean="0"/>
          </a:p>
          <a:p>
            <a:pPr algn="just">
              <a:spcBef>
                <a:spcPts val="0"/>
              </a:spcBef>
              <a:spcAft>
                <a:spcPts val="1800"/>
              </a:spcAft>
              <a:buClr>
                <a:schemeClr val="tx2">
                  <a:lumMod val="75000"/>
                </a:schemeClr>
              </a:buClr>
              <a:buFont typeface="Wingdings" pitchFamily="2" charset="2"/>
              <a:buChar char="q"/>
            </a:pPr>
            <a:r>
              <a:rPr lang="el-GR" sz="2000" dirty="0" smtClean="0"/>
              <a:t>Είναι αρθρώσεις στις οποίες η κοίλη επιφάνεια ενός οστού ολισθαίνει μερικώς γύρω από την κυρτή επιφάνεια ενός άλλου οστού.</a:t>
            </a:r>
          </a:p>
          <a:p>
            <a:pPr algn="just">
              <a:spcBef>
                <a:spcPts val="0"/>
              </a:spcBef>
              <a:spcAft>
                <a:spcPts val="1800"/>
              </a:spcAft>
              <a:buClr>
                <a:schemeClr val="tx2">
                  <a:lumMod val="75000"/>
                </a:schemeClr>
              </a:buClr>
              <a:buFont typeface="Wingdings" pitchFamily="2" charset="2"/>
              <a:buChar char="q"/>
            </a:pPr>
            <a:r>
              <a:rPr lang="el-GR" sz="2000" dirty="0" err="1" smtClean="0"/>
              <a:t>Γίγγλυμες</a:t>
            </a:r>
            <a:r>
              <a:rPr lang="el-GR" sz="2000" dirty="0" smtClean="0"/>
              <a:t> αρθρώσεις είναι του αγκώνα, του αστραγάλου και οι </a:t>
            </a:r>
            <a:r>
              <a:rPr lang="el-GR" sz="2000" dirty="0" err="1" smtClean="0"/>
              <a:t>μεσοφαλαγγικές</a:t>
            </a:r>
            <a:r>
              <a:rPr lang="el-GR" sz="2000" dirty="0" smtClean="0"/>
              <a:t> αρθρώσεις των δαχτύλων. </a:t>
            </a:r>
            <a:endParaRPr lang="el-GR" sz="16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Διαρθρώσεις</a:t>
            </a:r>
            <a:endParaRPr lang="en-US" sz="3600" b="1" dirty="0">
              <a:solidFill>
                <a:srgbClr val="002060"/>
              </a:solidFill>
            </a:endParaRPr>
          </a:p>
        </p:txBody>
      </p:sp>
      <p:pic>
        <p:nvPicPr>
          <p:cNvPr id="6" name="Εικόνα 16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2438134"/>
            <a:ext cx="3257550" cy="3637915"/>
          </a:xfrm>
          <a:prstGeom prst="rect">
            <a:avLst/>
          </a:prstGeom>
          <a:noFill/>
          <a:ln>
            <a:noFill/>
          </a:ln>
        </p:spPr>
      </p:pic>
    </p:spTree>
    <p:extLst>
      <p:ext uri="{BB962C8B-B14F-4D97-AF65-F5344CB8AC3E}">
        <p14:creationId xmlns:p14="http://schemas.microsoft.com/office/powerpoint/2010/main" val="19267830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4968552" cy="4968552"/>
          </a:xfrm>
        </p:spPr>
        <p:txBody>
          <a:bodyPr>
            <a:noAutofit/>
          </a:bodyPr>
          <a:lstStyle/>
          <a:p>
            <a:pPr marL="0" indent="0" algn="just">
              <a:spcBef>
                <a:spcPts val="0"/>
              </a:spcBef>
              <a:spcAft>
                <a:spcPts val="1200"/>
              </a:spcAft>
              <a:buClr>
                <a:schemeClr val="tx2">
                  <a:lumMod val="75000"/>
                </a:schemeClr>
              </a:buClr>
              <a:buNone/>
            </a:pPr>
            <a:r>
              <a:rPr lang="el-GR" sz="2200" b="1" dirty="0" smtClean="0"/>
              <a:t>Τροχοειδείς </a:t>
            </a:r>
          </a:p>
          <a:p>
            <a:pPr algn="just">
              <a:spcBef>
                <a:spcPts val="0"/>
              </a:spcBef>
              <a:spcAft>
                <a:spcPts val="1200"/>
              </a:spcAft>
              <a:buClr>
                <a:schemeClr val="tx2">
                  <a:lumMod val="75000"/>
                </a:schemeClr>
              </a:buClr>
              <a:buFont typeface="Wingdings" pitchFamily="2" charset="2"/>
              <a:buChar char="q"/>
            </a:pPr>
            <a:r>
              <a:rPr lang="el-GR" sz="2000" dirty="0"/>
              <a:t>Είναι </a:t>
            </a:r>
            <a:r>
              <a:rPr lang="el-GR" sz="2000" dirty="0" err="1" smtClean="0"/>
              <a:t>μονοαξονικές</a:t>
            </a:r>
            <a:r>
              <a:rPr lang="el-GR" sz="2000" dirty="0" smtClean="0"/>
              <a:t> αρθρώσεις στις </a:t>
            </a:r>
            <a:r>
              <a:rPr lang="el-GR" sz="2000" dirty="0"/>
              <a:t>οποίες ένα οστό περιστρέφεται γύρω από ένα </a:t>
            </a:r>
            <a:r>
              <a:rPr lang="el-GR" sz="2000" dirty="0" smtClean="0"/>
              <a:t>άλλο γύρω </a:t>
            </a:r>
            <a:r>
              <a:rPr lang="el-GR" sz="2000" dirty="0"/>
              <a:t>από τον κατακόρυφο άξονα στο οριζόντιο επίπεδο.</a:t>
            </a:r>
            <a:endParaRPr lang="el-GR" sz="1600" dirty="0"/>
          </a:p>
          <a:p>
            <a:pPr algn="just">
              <a:spcBef>
                <a:spcPts val="0"/>
              </a:spcBef>
              <a:spcAft>
                <a:spcPts val="1200"/>
              </a:spcAft>
              <a:buClr>
                <a:schemeClr val="tx2">
                  <a:lumMod val="75000"/>
                </a:schemeClr>
              </a:buClr>
              <a:buFont typeface="Wingdings" pitchFamily="2" charset="2"/>
              <a:buChar char="q"/>
            </a:pPr>
            <a:r>
              <a:rPr lang="el-GR" sz="2000" dirty="0" smtClean="0"/>
              <a:t>Αυτό </a:t>
            </a:r>
            <a:r>
              <a:rPr lang="el-GR" sz="2000" dirty="0"/>
              <a:t>μπορεί να συνεπάγεται την ένωση των οστών στο ένα άκρο, με το ένα να περιστρέφεται γύρω από ένα πάσσαλο </a:t>
            </a:r>
            <a:r>
              <a:rPr lang="el-GR" sz="2000" dirty="0" smtClean="0"/>
              <a:t>(</a:t>
            </a:r>
            <a:r>
              <a:rPr lang="en-US" sz="2000" i="1" dirty="0" smtClean="0"/>
              <a:t>peg-like pivot</a:t>
            </a:r>
            <a:r>
              <a:rPr lang="el-GR" sz="2000" dirty="0" smtClean="0"/>
              <a:t>) </a:t>
            </a:r>
            <a:r>
              <a:rPr lang="el-GR" sz="2000" dirty="0"/>
              <a:t>που μοιάζει με στροφέα στο </a:t>
            </a:r>
            <a:r>
              <a:rPr lang="el-GR" sz="2000" dirty="0" smtClean="0"/>
              <a:t>άλλο άκρο (π.χ. μεταξύ 1</a:t>
            </a:r>
            <a:r>
              <a:rPr lang="el-GR" sz="2000" baseline="30000" dirty="0" smtClean="0"/>
              <a:t>ου</a:t>
            </a:r>
            <a:r>
              <a:rPr lang="el-GR" sz="2000" dirty="0" smtClean="0"/>
              <a:t> και 2</a:t>
            </a:r>
            <a:r>
              <a:rPr lang="el-GR" sz="2000" baseline="30000" dirty="0" smtClean="0"/>
              <a:t>ου</a:t>
            </a:r>
            <a:r>
              <a:rPr lang="el-GR" sz="2000" dirty="0" smtClean="0"/>
              <a:t> αυχενικού σπονδύλου).</a:t>
            </a:r>
          </a:p>
          <a:p>
            <a:pPr algn="just">
              <a:spcBef>
                <a:spcPts val="0"/>
              </a:spcBef>
              <a:spcAft>
                <a:spcPts val="1200"/>
              </a:spcAft>
              <a:buClr>
                <a:schemeClr val="tx2">
                  <a:lumMod val="75000"/>
                </a:schemeClr>
              </a:buClr>
              <a:buFont typeface="Wingdings" pitchFamily="2" charset="2"/>
              <a:buChar char="q"/>
            </a:pPr>
            <a:r>
              <a:rPr lang="el-GR" sz="2000" dirty="0" smtClean="0"/>
              <a:t>Ο </a:t>
            </a:r>
            <a:r>
              <a:rPr lang="el-GR" sz="2000" dirty="0"/>
              <a:t>όρος </a:t>
            </a:r>
            <a:r>
              <a:rPr lang="el-GR" sz="2000" dirty="0" smtClean="0"/>
              <a:t>χρησιμοποιείται </a:t>
            </a:r>
            <a:r>
              <a:rPr lang="el-GR" sz="2000" dirty="0"/>
              <a:t>επίσης </a:t>
            </a:r>
            <a:r>
              <a:rPr lang="el-GR" sz="2000" dirty="0" smtClean="0"/>
              <a:t>για </a:t>
            </a:r>
            <a:r>
              <a:rPr lang="el-GR" sz="2000" dirty="0"/>
              <a:t>δύο μακρά οστά που βρίσκονται δίπλα-δίπλα (π.χ. </a:t>
            </a:r>
            <a:r>
              <a:rPr lang="el-GR" sz="2000" dirty="0" err="1"/>
              <a:t>κερκιδωλενικός</a:t>
            </a:r>
            <a:r>
              <a:rPr lang="el-GR" sz="2000" dirty="0"/>
              <a:t> σύνδεσμος). </a:t>
            </a:r>
            <a:endParaRPr lang="el-GR" sz="16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Διαρθρώσεις</a:t>
            </a:r>
            <a:endParaRPr lang="en-US" sz="3600" b="1" dirty="0">
              <a:solidFill>
                <a:srgbClr val="002060"/>
              </a:solidFill>
            </a:endParaRPr>
          </a:p>
        </p:txBody>
      </p:sp>
      <p:pic>
        <p:nvPicPr>
          <p:cNvPr id="6" name="Εικόνα 16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2438134"/>
            <a:ext cx="3257550" cy="3637915"/>
          </a:xfrm>
          <a:prstGeom prst="rect">
            <a:avLst/>
          </a:prstGeom>
          <a:noFill/>
          <a:ln>
            <a:noFill/>
          </a:ln>
        </p:spPr>
      </p:pic>
    </p:spTree>
    <p:extLst>
      <p:ext uri="{BB962C8B-B14F-4D97-AF65-F5344CB8AC3E}">
        <p14:creationId xmlns:p14="http://schemas.microsoft.com/office/powerpoint/2010/main" val="23819350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4968552" cy="4968552"/>
          </a:xfrm>
        </p:spPr>
        <p:txBody>
          <a:bodyPr>
            <a:noAutofit/>
          </a:bodyPr>
          <a:lstStyle/>
          <a:p>
            <a:pPr marL="0" indent="0" algn="just">
              <a:spcBef>
                <a:spcPts val="0"/>
              </a:spcBef>
              <a:spcAft>
                <a:spcPts val="1200"/>
              </a:spcAft>
              <a:buClr>
                <a:schemeClr val="tx2">
                  <a:lumMod val="75000"/>
                </a:schemeClr>
              </a:buClr>
              <a:buNone/>
            </a:pPr>
            <a:r>
              <a:rPr lang="el-GR" sz="2200" b="1" dirty="0" smtClean="0"/>
              <a:t>Κονδυλοειδείς</a:t>
            </a:r>
          </a:p>
          <a:p>
            <a:pPr algn="just">
              <a:spcBef>
                <a:spcPts val="0"/>
              </a:spcBef>
              <a:spcAft>
                <a:spcPts val="1800"/>
              </a:spcAft>
              <a:buClr>
                <a:schemeClr val="tx2">
                  <a:lumMod val="75000"/>
                </a:schemeClr>
              </a:buClr>
              <a:buFont typeface="Wingdings" pitchFamily="2" charset="2"/>
              <a:buChar char="q"/>
            </a:pPr>
            <a:r>
              <a:rPr lang="el-GR" sz="2000" dirty="0" smtClean="0"/>
              <a:t>Είναι αρθρώσεις που επιτρέπουν κάμψη-έκταση </a:t>
            </a:r>
            <a:r>
              <a:rPr lang="el-GR" sz="2000" dirty="0"/>
              <a:t>και απαγωγή-προσαγωγή </a:t>
            </a:r>
            <a:r>
              <a:rPr lang="el-GR" sz="2000" dirty="0" smtClean="0"/>
              <a:t>και ως </a:t>
            </a:r>
            <a:r>
              <a:rPr lang="el-GR" sz="2000" dirty="0"/>
              <a:t>εκ τούτου και την περιστροφική </a:t>
            </a:r>
            <a:r>
              <a:rPr lang="el-GR" sz="2000" dirty="0" smtClean="0"/>
              <a:t>κίνηση. </a:t>
            </a:r>
          </a:p>
          <a:p>
            <a:pPr algn="just">
              <a:spcBef>
                <a:spcPts val="0"/>
              </a:spcBef>
              <a:spcAft>
                <a:spcPts val="1800"/>
              </a:spcAft>
              <a:buClr>
                <a:schemeClr val="tx2">
                  <a:lumMod val="75000"/>
                </a:schemeClr>
              </a:buClr>
              <a:buFont typeface="Wingdings" pitchFamily="2" charset="2"/>
              <a:buChar char="q"/>
            </a:pPr>
            <a:r>
              <a:rPr lang="el-GR" sz="2000" dirty="0" smtClean="0"/>
              <a:t>Η </a:t>
            </a:r>
            <a:r>
              <a:rPr lang="el-GR" sz="2000" dirty="0"/>
              <a:t>μια επιφάνεια έχει ένα μικρό σφαιρικό κοίλωμα και η άλλη ένα μικρό σφαιρικό κύρτωμα. </a:t>
            </a:r>
            <a:endParaRPr lang="el-GR" sz="2000" dirty="0" smtClean="0"/>
          </a:p>
          <a:p>
            <a:pPr algn="just">
              <a:spcBef>
                <a:spcPts val="0"/>
              </a:spcBef>
              <a:spcAft>
                <a:spcPts val="1800"/>
              </a:spcAft>
              <a:buClr>
                <a:schemeClr val="tx2">
                  <a:lumMod val="75000"/>
                </a:schemeClr>
              </a:buClr>
              <a:buFont typeface="Wingdings" pitchFamily="2" charset="2"/>
              <a:buChar char="q"/>
            </a:pPr>
            <a:r>
              <a:rPr lang="el-GR" sz="2000" dirty="0" smtClean="0"/>
              <a:t>Αυτές </a:t>
            </a:r>
            <a:r>
              <a:rPr lang="el-GR" sz="2000" dirty="0"/>
              <a:t>οι αρθρώσεις είναι δυνητικά </a:t>
            </a:r>
            <a:r>
              <a:rPr lang="el-GR" sz="2000" dirty="0" err="1"/>
              <a:t>τριαξονικές</a:t>
            </a:r>
            <a:r>
              <a:rPr lang="el-GR" sz="2000" dirty="0"/>
              <a:t> αλλά υστερούν όσον αφορά το μυϊκό σύστημα να εκτελέσουν την περιστροφή γύρω από έναν κάθετο άξονα.</a:t>
            </a:r>
            <a:endParaRPr lang="el-GR" sz="16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Διαρθρώσεις</a:t>
            </a:r>
            <a:endParaRPr lang="en-US" sz="3600" b="1" dirty="0">
              <a:solidFill>
                <a:srgbClr val="002060"/>
              </a:solidFill>
            </a:endParaRPr>
          </a:p>
        </p:txBody>
      </p:sp>
      <p:pic>
        <p:nvPicPr>
          <p:cNvPr id="6" name="Εικόνα 16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2438134"/>
            <a:ext cx="3257550" cy="3637915"/>
          </a:xfrm>
          <a:prstGeom prst="rect">
            <a:avLst/>
          </a:prstGeom>
          <a:noFill/>
          <a:ln>
            <a:noFill/>
          </a:ln>
        </p:spPr>
      </p:pic>
    </p:spTree>
    <p:extLst>
      <p:ext uri="{BB962C8B-B14F-4D97-AF65-F5344CB8AC3E}">
        <p14:creationId xmlns:p14="http://schemas.microsoft.com/office/powerpoint/2010/main" val="1181928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2"/>
          <p:cNvSpPr>
            <a:spLocks noGrp="1"/>
          </p:cNvSpPr>
          <p:nvPr>
            <p:ph sz="quarter" idx="1"/>
          </p:nvPr>
        </p:nvSpPr>
        <p:spPr>
          <a:xfrm>
            <a:off x="395536" y="1772816"/>
            <a:ext cx="8287072" cy="4495800"/>
          </a:xfrm>
        </p:spPr>
        <p:txBody>
          <a:bodyPr>
            <a:noAutofit/>
          </a:bodyPr>
          <a:lstStyle/>
          <a:p>
            <a:pPr algn="just">
              <a:spcBef>
                <a:spcPts val="0"/>
              </a:spcBef>
              <a:spcAft>
                <a:spcPts val="1200"/>
              </a:spcAft>
              <a:buClr>
                <a:schemeClr val="tx2">
                  <a:lumMod val="75000"/>
                </a:schemeClr>
              </a:buClr>
              <a:buFont typeface="Wingdings" pitchFamily="2" charset="2"/>
              <a:buChar char="q"/>
            </a:pPr>
            <a:r>
              <a:rPr lang="el-GR" sz="2800" dirty="0" smtClean="0"/>
              <a:t>Θεωρία ελαστικότητας</a:t>
            </a:r>
          </a:p>
          <a:p>
            <a:pPr algn="just">
              <a:spcBef>
                <a:spcPts val="0"/>
              </a:spcBef>
              <a:spcAft>
                <a:spcPts val="600"/>
              </a:spcAft>
              <a:buClr>
                <a:schemeClr val="tx2">
                  <a:lumMod val="75000"/>
                </a:schemeClr>
              </a:buClr>
              <a:buFont typeface="Wingdings" pitchFamily="2" charset="2"/>
              <a:buChar char="q"/>
            </a:pPr>
            <a:r>
              <a:rPr lang="el-GR" sz="2800" dirty="0" smtClean="0"/>
              <a:t>Αρθρώσεις ανθρώπινου σώματος:</a:t>
            </a:r>
          </a:p>
          <a:p>
            <a:pPr lvl="1" algn="just">
              <a:spcBef>
                <a:spcPts val="0"/>
              </a:spcBef>
              <a:buClr>
                <a:schemeClr val="tx2">
                  <a:lumMod val="75000"/>
                </a:schemeClr>
              </a:buClr>
              <a:buFont typeface="Wingdings" panose="05000000000000000000" pitchFamily="2" charset="2"/>
              <a:buChar char="§"/>
            </a:pPr>
            <a:r>
              <a:rPr lang="el-GR" sz="2000" dirty="0" smtClean="0"/>
              <a:t>Άρθρωση αστραγάλου</a:t>
            </a:r>
          </a:p>
          <a:p>
            <a:pPr lvl="1" algn="just">
              <a:spcBef>
                <a:spcPts val="0"/>
              </a:spcBef>
              <a:buClr>
                <a:schemeClr val="tx2">
                  <a:lumMod val="75000"/>
                </a:schemeClr>
              </a:buClr>
              <a:buFont typeface="Wingdings" panose="05000000000000000000" pitchFamily="2" charset="2"/>
              <a:buChar char="§"/>
            </a:pPr>
            <a:r>
              <a:rPr lang="el-GR" sz="2000" dirty="0" smtClean="0"/>
              <a:t>Άρθρωση γόνατος</a:t>
            </a:r>
          </a:p>
          <a:p>
            <a:pPr lvl="1" algn="just">
              <a:spcBef>
                <a:spcPts val="0"/>
              </a:spcBef>
              <a:buClr>
                <a:schemeClr val="tx2">
                  <a:lumMod val="75000"/>
                </a:schemeClr>
              </a:buClr>
              <a:buFont typeface="Wingdings" panose="05000000000000000000" pitchFamily="2" charset="2"/>
              <a:buChar char="§"/>
            </a:pPr>
            <a:r>
              <a:rPr lang="el-GR" sz="2000" dirty="0" smtClean="0"/>
              <a:t>Άρθρωση ισχίου</a:t>
            </a:r>
          </a:p>
          <a:p>
            <a:pPr lvl="1" algn="just">
              <a:spcBef>
                <a:spcPts val="0"/>
              </a:spcBef>
              <a:buClr>
                <a:schemeClr val="tx2">
                  <a:lumMod val="75000"/>
                </a:schemeClr>
              </a:buClr>
              <a:buFont typeface="Wingdings" panose="05000000000000000000" pitchFamily="2" charset="2"/>
              <a:buChar char="§"/>
            </a:pPr>
            <a:r>
              <a:rPr lang="el-GR" sz="2000" dirty="0" smtClean="0"/>
              <a:t>Άρθρωση ώμου</a:t>
            </a:r>
          </a:p>
          <a:p>
            <a:pPr lvl="1" algn="just">
              <a:spcBef>
                <a:spcPts val="0"/>
              </a:spcBef>
              <a:buClr>
                <a:schemeClr val="tx2">
                  <a:lumMod val="75000"/>
                </a:schemeClr>
              </a:buClr>
              <a:buFont typeface="Wingdings" panose="05000000000000000000" pitchFamily="2" charset="2"/>
              <a:buChar char="§"/>
            </a:pPr>
            <a:r>
              <a:rPr lang="el-GR" sz="2000" dirty="0" smtClean="0"/>
              <a:t>Άρθρωση αγκώνα</a:t>
            </a:r>
          </a:p>
          <a:p>
            <a:pPr lvl="1" algn="just">
              <a:spcBef>
                <a:spcPts val="0"/>
              </a:spcBef>
              <a:spcAft>
                <a:spcPts val="1800"/>
              </a:spcAft>
              <a:buClr>
                <a:schemeClr val="tx2">
                  <a:lumMod val="75000"/>
                </a:schemeClr>
              </a:buClr>
              <a:buFont typeface="Wingdings" panose="05000000000000000000" pitchFamily="2" charset="2"/>
              <a:buChar char="§"/>
            </a:pPr>
            <a:r>
              <a:rPr lang="el-GR" sz="2000" dirty="0" smtClean="0"/>
              <a:t>Άρθρωση καρπού</a:t>
            </a:r>
          </a:p>
          <a:p>
            <a:pPr algn="just">
              <a:spcBef>
                <a:spcPts val="0"/>
              </a:spcBef>
              <a:spcAft>
                <a:spcPts val="1200"/>
              </a:spcAft>
              <a:buClr>
                <a:schemeClr val="tx2">
                  <a:lumMod val="75000"/>
                </a:schemeClr>
              </a:buClr>
              <a:buFont typeface="Wingdings" pitchFamily="2" charset="2"/>
              <a:buChar char="q"/>
            </a:pPr>
            <a:r>
              <a:rPr lang="el-GR" sz="2800" dirty="0" smtClean="0"/>
              <a:t>Κίνηση αρθρώσεων</a:t>
            </a:r>
          </a:p>
          <a:p>
            <a:pPr algn="just">
              <a:spcBef>
                <a:spcPts val="0"/>
              </a:spcBef>
              <a:spcAft>
                <a:spcPts val="1200"/>
              </a:spcAft>
              <a:buClr>
                <a:schemeClr val="tx2">
                  <a:lumMod val="75000"/>
                </a:schemeClr>
              </a:buClr>
              <a:buFont typeface="Wingdings" pitchFamily="2" charset="2"/>
              <a:buChar char="q"/>
            </a:pPr>
            <a:r>
              <a:rPr lang="el-GR" sz="2800" dirty="0" smtClean="0"/>
              <a:t>Ανάλυση βάδισης</a:t>
            </a:r>
            <a:endParaRPr lang="el-GR" sz="2800" dirty="0"/>
          </a:p>
        </p:txBody>
      </p:sp>
      <p:sp>
        <p:nvSpPr>
          <p:cNvPr id="7" name="Content Placeholder 2"/>
          <p:cNvSpPr txBox="1">
            <a:spLocks/>
          </p:cNvSpPr>
          <p:nvPr/>
        </p:nvSpPr>
        <p:spPr>
          <a:xfrm>
            <a:off x="83820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Θεματικές ενότητες</a:t>
            </a:r>
            <a:endParaRPr lang="en-US" sz="3600" b="1" dirty="0">
              <a:solidFill>
                <a:srgbClr val="002060"/>
              </a:solidFill>
            </a:endParaRPr>
          </a:p>
        </p:txBody>
      </p:sp>
    </p:spTree>
    <p:extLst>
      <p:ext uri="{BB962C8B-B14F-4D97-AF65-F5344CB8AC3E}">
        <p14:creationId xmlns:p14="http://schemas.microsoft.com/office/powerpoint/2010/main" val="20600339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5184576" cy="4968552"/>
          </a:xfrm>
        </p:spPr>
        <p:txBody>
          <a:bodyPr>
            <a:noAutofit/>
          </a:bodyPr>
          <a:lstStyle/>
          <a:p>
            <a:pPr marL="0" indent="0" algn="just">
              <a:spcBef>
                <a:spcPts val="0"/>
              </a:spcBef>
              <a:spcAft>
                <a:spcPts val="1200"/>
              </a:spcAft>
              <a:buClr>
                <a:schemeClr val="tx2">
                  <a:lumMod val="75000"/>
                </a:schemeClr>
              </a:buClr>
              <a:buNone/>
            </a:pPr>
            <a:r>
              <a:rPr lang="el-GR" sz="2200" b="1" dirty="0" err="1" smtClean="0"/>
              <a:t>Εφιππιοειδείς</a:t>
            </a:r>
            <a:endParaRPr lang="el-GR" sz="2200" b="1" dirty="0" smtClean="0"/>
          </a:p>
          <a:p>
            <a:pPr algn="just">
              <a:spcBef>
                <a:spcPts val="0"/>
              </a:spcBef>
              <a:spcAft>
                <a:spcPts val="1800"/>
              </a:spcAft>
              <a:buClr>
                <a:schemeClr val="tx2">
                  <a:lumMod val="75000"/>
                </a:schemeClr>
              </a:buClr>
              <a:buFont typeface="Wingdings" pitchFamily="2" charset="2"/>
              <a:buChar char="q"/>
            </a:pPr>
            <a:r>
              <a:rPr lang="el-GR" sz="2000" dirty="0" smtClean="0"/>
              <a:t>Όπως και οι κονδυλοειδείς, είναι αρθρώσεις που επιτρέπουν την κίνηση </a:t>
            </a:r>
            <a:r>
              <a:rPr lang="el-GR" sz="2000" dirty="0"/>
              <a:t>σε δύο επίπεδα (κάμψη - έκταση, </a:t>
            </a:r>
            <a:r>
              <a:rPr lang="el-GR" sz="2000" dirty="0" smtClean="0"/>
              <a:t>απαγωγή </a:t>
            </a:r>
            <a:r>
              <a:rPr lang="el-GR" sz="2000" dirty="0"/>
              <a:t>- προσαγωγή). </a:t>
            </a:r>
            <a:endParaRPr lang="el-GR" sz="2000" dirty="0" smtClean="0"/>
          </a:p>
          <a:p>
            <a:pPr algn="just">
              <a:spcBef>
                <a:spcPts val="0"/>
              </a:spcBef>
              <a:spcAft>
                <a:spcPts val="1800"/>
              </a:spcAft>
              <a:buClr>
                <a:schemeClr val="tx2">
                  <a:lumMod val="75000"/>
                </a:schemeClr>
              </a:buClr>
              <a:buFont typeface="Wingdings" pitchFamily="2" charset="2"/>
              <a:buChar char="q"/>
            </a:pPr>
            <a:r>
              <a:rPr lang="el-GR" sz="2000" dirty="0" smtClean="0"/>
              <a:t>Πρόκειται </a:t>
            </a:r>
            <a:r>
              <a:rPr lang="el-GR" sz="2000" dirty="0"/>
              <a:t>για </a:t>
            </a:r>
            <a:r>
              <a:rPr lang="el-GR" sz="2000" dirty="0" err="1"/>
              <a:t>διαξονικές</a:t>
            </a:r>
            <a:r>
              <a:rPr lang="el-GR" sz="2000" dirty="0"/>
              <a:t> αρθρώσεις με μεγαλύτερο εύρος κινήσεων </a:t>
            </a:r>
            <a:r>
              <a:rPr lang="el-GR" sz="2000" dirty="0" smtClean="0"/>
              <a:t>καθώς αποτελούνται </a:t>
            </a:r>
            <a:r>
              <a:rPr lang="el-GR" sz="2000" dirty="0"/>
              <a:t>από δύο επιφάνειες κυλινδρικού </a:t>
            </a:r>
            <a:r>
              <a:rPr lang="el-GR" sz="2000" dirty="0" smtClean="0"/>
              <a:t>σχήματος</a:t>
            </a:r>
            <a:r>
              <a:rPr lang="el-GR" sz="2000" dirty="0"/>
              <a:t>.</a:t>
            </a:r>
          </a:p>
          <a:p>
            <a:pPr algn="just">
              <a:spcBef>
                <a:spcPts val="0"/>
              </a:spcBef>
              <a:spcAft>
                <a:spcPts val="1800"/>
              </a:spcAft>
              <a:buClr>
                <a:schemeClr val="tx2">
                  <a:lumMod val="75000"/>
                </a:schemeClr>
              </a:buClr>
              <a:buFont typeface="Wingdings" pitchFamily="2" charset="2"/>
              <a:buChar char="q"/>
            </a:pPr>
            <a:r>
              <a:rPr lang="el-GR" sz="2000" dirty="0" err="1" smtClean="0"/>
              <a:t>Εφιππιοειδής</a:t>
            </a:r>
            <a:r>
              <a:rPr lang="el-GR" sz="2000" dirty="0" smtClean="0"/>
              <a:t> άρθρωση είναι η </a:t>
            </a:r>
            <a:r>
              <a:rPr lang="el-GR" sz="2000" dirty="0" err="1"/>
              <a:t>καρπομετακάρπια</a:t>
            </a:r>
            <a:r>
              <a:rPr lang="el-GR" sz="2000" dirty="0"/>
              <a:t> άρθρωση του αντίχειρα. </a:t>
            </a:r>
            <a:endParaRPr lang="el-GR" sz="16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Διαρθρώσεις</a:t>
            </a:r>
            <a:endParaRPr lang="en-US" sz="3600" b="1" dirty="0">
              <a:solidFill>
                <a:srgbClr val="002060"/>
              </a:solidFill>
            </a:endParaRPr>
          </a:p>
        </p:txBody>
      </p:sp>
      <p:pic>
        <p:nvPicPr>
          <p:cNvPr id="6" name="Εικόνα 16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2438134"/>
            <a:ext cx="3257550" cy="3637915"/>
          </a:xfrm>
          <a:prstGeom prst="rect">
            <a:avLst/>
          </a:prstGeom>
          <a:noFill/>
          <a:ln>
            <a:noFill/>
          </a:ln>
        </p:spPr>
      </p:pic>
    </p:spTree>
    <p:extLst>
      <p:ext uri="{BB962C8B-B14F-4D97-AF65-F5344CB8AC3E}">
        <p14:creationId xmlns:p14="http://schemas.microsoft.com/office/powerpoint/2010/main" val="4129395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5184576" cy="4968552"/>
          </a:xfrm>
        </p:spPr>
        <p:txBody>
          <a:bodyPr>
            <a:noAutofit/>
          </a:bodyPr>
          <a:lstStyle/>
          <a:p>
            <a:pPr marL="0" indent="0" algn="just">
              <a:spcBef>
                <a:spcPts val="0"/>
              </a:spcBef>
              <a:spcAft>
                <a:spcPts val="1200"/>
              </a:spcAft>
              <a:buClr>
                <a:schemeClr val="tx2">
                  <a:lumMod val="75000"/>
                </a:schemeClr>
              </a:buClr>
              <a:buNone/>
            </a:pPr>
            <a:r>
              <a:rPr lang="el-GR" sz="2200" b="1" dirty="0" smtClean="0"/>
              <a:t>Σφαιροειδείς </a:t>
            </a:r>
          </a:p>
          <a:p>
            <a:pPr algn="just">
              <a:spcBef>
                <a:spcPts val="0"/>
              </a:spcBef>
              <a:spcAft>
                <a:spcPts val="1200"/>
              </a:spcAft>
              <a:buClr>
                <a:schemeClr val="tx2">
                  <a:lumMod val="75000"/>
                </a:schemeClr>
              </a:buClr>
              <a:buFont typeface="Wingdings" pitchFamily="2" charset="2"/>
              <a:buChar char="q"/>
            </a:pPr>
            <a:r>
              <a:rPr lang="el-GR" sz="2000" dirty="0" smtClean="0"/>
              <a:t>Πρόκειται </a:t>
            </a:r>
            <a:r>
              <a:rPr lang="el-GR" sz="2000" dirty="0"/>
              <a:t>για τη σφαιροειδή κεφαλή του ενός οστού που εισέρχεται στη κυπελλοειδή κοιλότητα του </a:t>
            </a:r>
            <a:r>
              <a:rPr lang="el-GR" sz="2000" dirty="0" smtClean="0"/>
              <a:t>άλλου</a:t>
            </a:r>
          </a:p>
          <a:p>
            <a:pPr algn="just">
              <a:spcBef>
                <a:spcPts val="0"/>
              </a:spcBef>
              <a:spcAft>
                <a:spcPts val="1200"/>
              </a:spcAft>
              <a:buClr>
                <a:schemeClr val="tx2">
                  <a:lumMod val="75000"/>
                </a:schemeClr>
              </a:buClr>
              <a:buFont typeface="Wingdings" pitchFamily="2" charset="2"/>
              <a:buChar char="q"/>
            </a:pPr>
            <a:r>
              <a:rPr lang="el-GR" sz="2000" dirty="0"/>
              <a:t>Η </a:t>
            </a:r>
            <a:r>
              <a:rPr lang="el-GR" sz="2000" dirty="0" smtClean="0"/>
              <a:t>μια επιφάνεια </a:t>
            </a:r>
            <a:r>
              <a:rPr lang="el-GR" sz="2000" dirty="0"/>
              <a:t>είναι ένα μεγάλο σφαιρικό κοίλωμα και η άλλη μεγάλο σφαιρικό κύρτωμα. </a:t>
            </a:r>
          </a:p>
          <a:p>
            <a:pPr algn="just">
              <a:spcBef>
                <a:spcPts val="0"/>
              </a:spcBef>
              <a:spcAft>
                <a:spcPts val="1200"/>
              </a:spcAft>
              <a:buClr>
                <a:schemeClr val="tx2">
                  <a:lumMod val="75000"/>
                </a:schemeClr>
              </a:buClr>
              <a:buFont typeface="Wingdings" pitchFamily="2" charset="2"/>
              <a:buChar char="q"/>
            </a:pPr>
            <a:r>
              <a:rPr lang="el-GR" sz="2000" dirty="0" smtClean="0"/>
              <a:t>Είναι καθαρά </a:t>
            </a:r>
            <a:r>
              <a:rPr lang="el-GR" sz="2000" dirty="0" err="1" smtClean="0"/>
              <a:t>τριαξονικές</a:t>
            </a:r>
            <a:r>
              <a:rPr lang="el-GR" sz="2000" dirty="0" smtClean="0"/>
              <a:t> αρθρώσεις </a:t>
            </a:r>
            <a:r>
              <a:rPr lang="el-GR" sz="2000" dirty="0"/>
              <a:t>που επιτρέπουν τις κινήσεις και στα τρία επίπεδα (κάμψη-έκταση, </a:t>
            </a:r>
            <a:r>
              <a:rPr lang="el-GR" sz="2000" dirty="0" smtClean="0"/>
              <a:t>απαγωγή-προσαγωγή και περιστροφή).</a:t>
            </a:r>
          </a:p>
          <a:p>
            <a:pPr algn="just">
              <a:spcBef>
                <a:spcPts val="0"/>
              </a:spcBef>
              <a:spcAft>
                <a:spcPts val="1200"/>
              </a:spcAft>
              <a:buClr>
                <a:schemeClr val="tx2">
                  <a:lumMod val="75000"/>
                </a:schemeClr>
              </a:buClr>
              <a:buFont typeface="Wingdings" pitchFamily="2" charset="2"/>
              <a:buChar char="q"/>
            </a:pPr>
            <a:r>
              <a:rPr lang="el-GR" sz="2000" dirty="0" smtClean="0"/>
              <a:t>Σφαιροειδής είναι η </a:t>
            </a:r>
            <a:r>
              <a:rPr lang="el-GR" sz="2000" dirty="0"/>
              <a:t>άρθρωση του ισχίου και του ώμου. </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Διαρθρώσεις</a:t>
            </a:r>
            <a:endParaRPr lang="en-US" sz="3600" b="1" dirty="0">
              <a:solidFill>
                <a:srgbClr val="002060"/>
              </a:solidFill>
            </a:endParaRPr>
          </a:p>
        </p:txBody>
      </p:sp>
      <p:pic>
        <p:nvPicPr>
          <p:cNvPr id="6" name="Εικόνα 16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2438134"/>
            <a:ext cx="3257550" cy="3637915"/>
          </a:xfrm>
          <a:prstGeom prst="rect">
            <a:avLst/>
          </a:prstGeom>
          <a:noFill/>
          <a:ln>
            <a:noFill/>
          </a:ln>
        </p:spPr>
      </p:pic>
    </p:spTree>
    <p:extLst>
      <p:ext uri="{BB962C8B-B14F-4D97-AF65-F5344CB8AC3E}">
        <p14:creationId xmlns:p14="http://schemas.microsoft.com/office/powerpoint/2010/main" val="26222108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3933056"/>
            <a:ext cx="2778760" cy="2514600"/>
          </a:xfrm>
          <a:prstGeom prst="rect">
            <a:avLst/>
          </a:prstGeom>
          <a:noFill/>
          <a:ln>
            <a:noFill/>
          </a:ln>
        </p:spPr>
      </p:pic>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smtClean="0"/>
              <a:t>Η δομή μιας τυπικής διάρθρωσης φαίνεται στο παρακάτω σχήμα. </a:t>
            </a:r>
          </a:p>
          <a:p>
            <a:pPr algn="just">
              <a:spcBef>
                <a:spcPts val="0"/>
              </a:spcBef>
              <a:spcAft>
                <a:spcPts val="2400"/>
              </a:spcAft>
              <a:buClr>
                <a:schemeClr val="tx2">
                  <a:lumMod val="75000"/>
                </a:schemeClr>
              </a:buClr>
              <a:buFont typeface="Wingdings" pitchFamily="2" charset="2"/>
              <a:buChar char="q"/>
            </a:pPr>
            <a:r>
              <a:rPr lang="el-GR" sz="2200" dirty="0" smtClean="0"/>
              <a:t>Τα </a:t>
            </a:r>
            <a:r>
              <a:rPr lang="el-GR" sz="2200" dirty="0"/>
              <a:t>άκρα των οστών περιβάλλονται από τον αρθρικό υμένα και τον αρθρικό θύλακα</a:t>
            </a:r>
            <a:r>
              <a:rPr lang="el-GR" sz="2200" dirty="0" smtClean="0"/>
              <a:t>, ενώ </a:t>
            </a:r>
            <a:r>
              <a:rPr lang="el-GR" sz="2200" dirty="0"/>
              <a:t>οι αρθρικές επιφάνειες καλύπτονται από τον αρθρικό χόνδρο και πληρώνονται με αρθρικό υγρό.</a:t>
            </a:r>
          </a:p>
          <a:p>
            <a:pPr algn="just">
              <a:spcBef>
                <a:spcPts val="0"/>
              </a:spcBef>
              <a:spcAft>
                <a:spcPts val="2400"/>
              </a:spcAft>
              <a:buClr>
                <a:schemeClr val="tx2">
                  <a:lumMod val="75000"/>
                </a:schemeClr>
              </a:buClr>
              <a:buFont typeface="Wingdings" pitchFamily="2" charset="2"/>
              <a:buChar char="q"/>
            </a:pPr>
            <a:endParaRPr lang="el-GR" sz="20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Διαρθρώσεις</a:t>
            </a:r>
            <a:endParaRPr lang="en-US" sz="3600" b="1" dirty="0">
              <a:solidFill>
                <a:srgbClr val="002060"/>
              </a:solidFill>
            </a:endParaRPr>
          </a:p>
        </p:txBody>
      </p:sp>
    </p:spTree>
    <p:extLst>
      <p:ext uri="{BB962C8B-B14F-4D97-AF65-F5344CB8AC3E}">
        <p14:creationId xmlns:p14="http://schemas.microsoft.com/office/powerpoint/2010/main" val="21062995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4298776"/>
            <a:ext cx="2778760" cy="2514600"/>
          </a:xfrm>
          <a:prstGeom prst="rect">
            <a:avLst/>
          </a:prstGeom>
          <a:noFill/>
          <a:ln>
            <a:noFill/>
          </a:ln>
        </p:spPr>
      </p:pic>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smtClean="0"/>
              <a:t>Ο </a:t>
            </a:r>
            <a:r>
              <a:rPr lang="el-GR" sz="2200" b="1" dirty="0"/>
              <a:t>αρθρικός χόνδρος </a:t>
            </a:r>
            <a:r>
              <a:rPr lang="el-GR" sz="2200" dirty="0" smtClean="0"/>
              <a:t>αποτελεί </a:t>
            </a:r>
            <a:r>
              <a:rPr lang="el-GR" sz="2200" dirty="0"/>
              <a:t>βασικό συστατικό των </a:t>
            </a:r>
            <a:r>
              <a:rPr lang="el-GR" sz="2200" dirty="0" smtClean="0"/>
              <a:t>διαρθρώσεων. Η </a:t>
            </a:r>
            <a:r>
              <a:rPr lang="el-GR" sz="2200" dirty="0"/>
              <a:t>κύρια λειτουργία του είναι να διευκολύνει τη σχετική κίνηση των αρθρώσεων των οστών. </a:t>
            </a:r>
            <a:endParaRPr lang="el-GR" sz="2200" dirty="0" smtClean="0"/>
          </a:p>
          <a:p>
            <a:pPr algn="just">
              <a:spcBef>
                <a:spcPts val="0"/>
              </a:spcBef>
              <a:spcAft>
                <a:spcPts val="1200"/>
              </a:spcAft>
              <a:buClr>
                <a:schemeClr val="tx2">
                  <a:lumMod val="75000"/>
                </a:schemeClr>
              </a:buClr>
              <a:buFont typeface="Wingdings" pitchFamily="2" charset="2"/>
              <a:buChar char="q"/>
            </a:pPr>
            <a:r>
              <a:rPr lang="el-GR" sz="2200" dirty="0" smtClean="0"/>
              <a:t>Μειώνει </a:t>
            </a:r>
            <a:r>
              <a:rPr lang="el-GR" sz="2200" dirty="0"/>
              <a:t>την επίδραση της τριβής </a:t>
            </a:r>
            <a:r>
              <a:rPr lang="el-GR" sz="2200" dirty="0" smtClean="0"/>
              <a:t>και τις </a:t>
            </a:r>
            <a:r>
              <a:rPr lang="el-GR" sz="2200" dirty="0"/>
              <a:t>καταπονήσεις που ασκούνται στα </a:t>
            </a:r>
            <a:r>
              <a:rPr lang="el-GR" sz="2200" dirty="0" smtClean="0"/>
              <a:t>οστά </a:t>
            </a:r>
            <a:r>
              <a:rPr lang="el-GR" sz="2200" dirty="0"/>
              <a:t>αυξάνοντας την περιοχή επαφής μεταξύ των επιφανειών των </a:t>
            </a:r>
            <a:r>
              <a:rPr lang="el-GR" sz="2200" dirty="0" smtClean="0"/>
              <a:t>αρθρώσεων. </a:t>
            </a:r>
            <a:endParaRPr lang="el-GR" sz="20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Αρθρικός χόνδρος</a:t>
            </a:r>
            <a:endParaRPr lang="en-US" sz="3600" b="1" dirty="0">
              <a:solidFill>
                <a:srgbClr val="002060"/>
              </a:solidFill>
            </a:endParaRPr>
          </a:p>
        </p:txBody>
      </p:sp>
    </p:spTree>
    <p:extLst>
      <p:ext uri="{BB962C8B-B14F-4D97-AF65-F5344CB8AC3E}">
        <p14:creationId xmlns:p14="http://schemas.microsoft.com/office/powerpoint/2010/main" val="19872346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smtClean="0"/>
              <a:t>Ο αρθρικός χόνδρος καλύπτει </a:t>
            </a:r>
            <a:r>
              <a:rPr lang="el-GR" sz="2200" dirty="0"/>
              <a:t>την εσωτερική επιφάνεια των αρθρώσεων και </a:t>
            </a:r>
            <a:r>
              <a:rPr lang="el-GR" sz="2200" dirty="0" smtClean="0"/>
              <a:t>είναι </a:t>
            </a:r>
            <a:r>
              <a:rPr lang="el-GR" sz="2200" dirty="0"/>
              <a:t>ένα υλικό δύο φάσεων που αποτελείται κατά 75% από νερό και 25% από στερεά οργανικά συστατικά. </a:t>
            </a:r>
            <a:endParaRPr lang="el-GR" sz="2200" dirty="0" smtClean="0"/>
          </a:p>
          <a:p>
            <a:pPr algn="just">
              <a:spcBef>
                <a:spcPts val="0"/>
              </a:spcBef>
              <a:spcAft>
                <a:spcPts val="1200"/>
              </a:spcAft>
              <a:buClr>
                <a:schemeClr val="tx2">
                  <a:lumMod val="75000"/>
                </a:schemeClr>
              </a:buClr>
              <a:buFont typeface="Wingdings" pitchFamily="2" charset="2"/>
              <a:buChar char="q"/>
            </a:pPr>
            <a:r>
              <a:rPr lang="el-GR" sz="2200" dirty="0" smtClean="0"/>
              <a:t>Το </a:t>
            </a:r>
            <a:r>
              <a:rPr lang="el-GR" sz="2200" dirty="0"/>
              <a:t>μεγαλύτερο ποσοστό </a:t>
            </a:r>
            <a:r>
              <a:rPr lang="el-GR" sz="2200" dirty="0" smtClean="0"/>
              <a:t>των στερεών οργανικών συστατικών του χόνδρου είναι ίνες </a:t>
            </a:r>
            <a:r>
              <a:rPr lang="el-GR" sz="2200" dirty="0"/>
              <a:t>κολλαγόνου και </a:t>
            </a:r>
            <a:r>
              <a:rPr lang="el-GR" sz="2200" dirty="0" smtClean="0"/>
              <a:t>μόρια </a:t>
            </a:r>
            <a:r>
              <a:rPr lang="el-GR" sz="2200" dirty="0" err="1"/>
              <a:t>πρωτεογλυκάνης</a:t>
            </a:r>
            <a:r>
              <a:rPr lang="el-GR" sz="2200" dirty="0"/>
              <a:t>. </a:t>
            </a:r>
            <a:endParaRPr lang="el-GR" sz="2200" dirty="0" smtClean="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Αρθρικός </a:t>
            </a:r>
            <a:r>
              <a:rPr lang="el-GR" sz="3600" b="1" dirty="0" smtClean="0">
                <a:solidFill>
                  <a:srgbClr val="002060"/>
                </a:solidFill>
              </a:rPr>
              <a:t>χόνδρος</a:t>
            </a:r>
            <a:endParaRPr lang="en-US" sz="3600" b="1" dirty="0">
              <a:solidFill>
                <a:srgbClr val="002060"/>
              </a:solidFill>
            </a:endParaRP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4298776"/>
            <a:ext cx="2778760" cy="2514600"/>
          </a:xfrm>
          <a:prstGeom prst="rect">
            <a:avLst/>
          </a:prstGeom>
          <a:noFill/>
          <a:ln>
            <a:noFill/>
          </a:ln>
        </p:spPr>
      </p:pic>
    </p:spTree>
    <p:extLst>
      <p:ext uri="{BB962C8B-B14F-4D97-AF65-F5344CB8AC3E}">
        <p14:creationId xmlns:p14="http://schemas.microsoft.com/office/powerpoint/2010/main" val="21741658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smtClean="0"/>
              <a:t>Η </a:t>
            </a:r>
            <a:r>
              <a:rPr lang="el-GR" sz="2200" dirty="0"/>
              <a:t>σύνθεση στερεού-υγρού του χόνδρου τον καθιστά ένα ιξωδοελαστικό </a:t>
            </a:r>
            <a:r>
              <a:rPr lang="el-GR" sz="2200" dirty="0" smtClean="0"/>
              <a:t>υλικό που, κατά </a:t>
            </a:r>
            <a:r>
              <a:rPr lang="el-GR" sz="2200" dirty="0"/>
              <a:t>τις καθημερινές δραστηριότητες, </a:t>
            </a:r>
            <a:r>
              <a:rPr lang="el-GR" sz="2200" dirty="0" smtClean="0"/>
              <a:t>υπόκειται </a:t>
            </a:r>
            <a:r>
              <a:rPr lang="el-GR" sz="2200" dirty="0"/>
              <a:t>σε </a:t>
            </a:r>
            <a:r>
              <a:rPr lang="el-GR" sz="2200" b="1" dirty="0" err="1"/>
              <a:t>εφελκυστικές</a:t>
            </a:r>
            <a:r>
              <a:rPr lang="el-GR" sz="2200" b="1" dirty="0"/>
              <a:t>, </a:t>
            </a:r>
            <a:r>
              <a:rPr lang="el-GR" sz="2200" b="1" dirty="0" err="1"/>
              <a:t>διατμητικές</a:t>
            </a:r>
            <a:r>
              <a:rPr lang="el-GR" sz="2200" b="1" dirty="0"/>
              <a:t> και συμπιεστικές καταπονήσεις</a:t>
            </a:r>
            <a:r>
              <a:rPr lang="el-GR" sz="2200" dirty="0" smtClean="0"/>
              <a:t>.  </a:t>
            </a:r>
          </a:p>
          <a:p>
            <a:pPr algn="just">
              <a:spcBef>
                <a:spcPts val="0"/>
              </a:spcBef>
              <a:spcAft>
                <a:spcPts val="2400"/>
              </a:spcAft>
              <a:buClr>
                <a:schemeClr val="tx2">
                  <a:lumMod val="75000"/>
                </a:schemeClr>
              </a:buClr>
              <a:buFont typeface="Wingdings" pitchFamily="2" charset="2"/>
              <a:buChar char="q"/>
            </a:pPr>
            <a:r>
              <a:rPr lang="el-GR" sz="2200" dirty="0"/>
              <a:t>Οι ίνες κολλαγόνου είναι σχετικά </a:t>
            </a:r>
            <a:r>
              <a:rPr lang="el-GR" sz="2200" b="1" dirty="0"/>
              <a:t>ισχυρές</a:t>
            </a:r>
            <a:r>
              <a:rPr lang="el-GR" sz="2200" dirty="0"/>
              <a:t> και </a:t>
            </a:r>
            <a:r>
              <a:rPr lang="el-GR" sz="2200" b="1" dirty="0" smtClean="0"/>
              <a:t>άκαμπτες</a:t>
            </a:r>
            <a:r>
              <a:rPr lang="el-GR" sz="2200" dirty="0" smtClean="0"/>
              <a:t>. Υπό </a:t>
            </a:r>
            <a:r>
              <a:rPr lang="el-GR" sz="2200" dirty="0"/>
              <a:t>εφελκυσμό, ο χόνδρος αποκρίνεται αναπροσαρμόζοντας τις ίνες κολλαγόνου που φέρουν τα </a:t>
            </a:r>
            <a:r>
              <a:rPr lang="el-GR" sz="2200" dirty="0" err="1"/>
              <a:t>εφελκυστικά</a:t>
            </a:r>
            <a:r>
              <a:rPr lang="el-GR" sz="2200" dirty="0"/>
              <a:t> φορτία που εφαρμόζονται στον </a:t>
            </a:r>
            <a:r>
              <a:rPr lang="el-GR" sz="2200" dirty="0" smtClean="0"/>
              <a:t>ιστό.</a:t>
            </a:r>
          </a:p>
          <a:p>
            <a:pPr algn="just">
              <a:spcBef>
                <a:spcPts val="0"/>
              </a:spcBef>
              <a:spcAft>
                <a:spcPts val="600"/>
              </a:spcAft>
              <a:buClr>
                <a:schemeClr val="tx2">
                  <a:lumMod val="75000"/>
                </a:schemeClr>
              </a:buClr>
              <a:buFont typeface="Wingdings" pitchFamily="2" charset="2"/>
              <a:buChar char="q"/>
            </a:pPr>
            <a:r>
              <a:rPr lang="el-GR" sz="2200" dirty="0" smtClean="0"/>
              <a:t>Η </a:t>
            </a:r>
            <a:r>
              <a:rPr lang="el-GR" sz="2200" dirty="0"/>
              <a:t>αντοχή και η ακαμψία σε εφελκυσμό εξαρτώνται από την περιεκτικότητα σε </a:t>
            </a:r>
            <a:r>
              <a:rPr lang="el-GR" sz="2200" dirty="0" smtClean="0"/>
              <a:t>κολλαγόνο: </a:t>
            </a:r>
          </a:p>
          <a:p>
            <a:pPr lvl="1" algn="just">
              <a:spcBef>
                <a:spcPts val="0"/>
              </a:spcBef>
              <a:spcAft>
                <a:spcPts val="2400"/>
              </a:spcAft>
              <a:buClr>
                <a:schemeClr val="tx2">
                  <a:lumMod val="75000"/>
                </a:schemeClr>
              </a:buClr>
              <a:buFont typeface="Wingdings" panose="05000000000000000000" pitchFamily="2" charset="2"/>
              <a:buChar char="§"/>
            </a:pPr>
            <a:r>
              <a:rPr lang="el-GR" sz="2000" dirty="0"/>
              <a:t>Ό</a:t>
            </a:r>
            <a:r>
              <a:rPr lang="el-GR" sz="2000" dirty="0" smtClean="0"/>
              <a:t>σο </a:t>
            </a:r>
            <a:r>
              <a:rPr lang="el-GR" sz="2000" dirty="0"/>
              <a:t>υψηλότερη </a:t>
            </a:r>
            <a:r>
              <a:rPr lang="el-GR" sz="2000" dirty="0" smtClean="0"/>
              <a:t>η περιεκτικότητα, </a:t>
            </a:r>
            <a:r>
              <a:rPr lang="el-GR" sz="2000" dirty="0"/>
              <a:t>τόσο μεγαλύτερη </a:t>
            </a:r>
            <a:r>
              <a:rPr lang="el-GR" sz="2000" dirty="0" smtClean="0"/>
              <a:t>είναι και η </a:t>
            </a:r>
            <a:r>
              <a:rPr lang="el-GR" sz="2000" dirty="0"/>
              <a:t>αντοχή </a:t>
            </a:r>
            <a:r>
              <a:rPr lang="el-GR" sz="2000" dirty="0" smtClean="0"/>
              <a:t>εφελκυσμού της άρθρωσης.</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Αρθρικός </a:t>
            </a:r>
            <a:r>
              <a:rPr lang="el-GR" sz="3600" b="1" dirty="0" smtClean="0">
                <a:solidFill>
                  <a:srgbClr val="002060"/>
                </a:solidFill>
              </a:rPr>
              <a:t>χόνδρος</a:t>
            </a:r>
            <a:endParaRPr lang="en-US" sz="3600" b="1" dirty="0">
              <a:solidFill>
                <a:srgbClr val="002060"/>
              </a:solidFill>
            </a:endParaRPr>
          </a:p>
        </p:txBody>
      </p:sp>
    </p:spTree>
    <p:extLst>
      <p:ext uri="{BB962C8B-B14F-4D97-AF65-F5344CB8AC3E}">
        <p14:creationId xmlns:p14="http://schemas.microsoft.com/office/powerpoint/2010/main" val="11725729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916832"/>
            <a:ext cx="8568952" cy="4968552"/>
          </a:xfrm>
        </p:spPr>
        <p:txBody>
          <a:bodyPr>
            <a:noAutofit/>
          </a:bodyPr>
          <a:lstStyle/>
          <a:p>
            <a:pPr algn="just">
              <a:spcBef>
                <a:spcPts val="0"/>
              </a:spcBef>
              <a:spcAft>
                <a:spcPts val="3000"/>
              </a:spcAft>
              <a:buClr>
                <a:schemeClr val="tx2">
                  <a:lumMod val="75000"/>
                </a:schemeClr>
              </a:buClr>
              <a:buFont typeface="Wingdings" pitchFamily="2" charset="2"/>
              <a:buChar char="q"/>
            </a:pPr>
            <a:r>
              <a:rPr lang="el-GR" sz="2200" dirty="0" smtClean="0"/>
              <a:t>Οι </a:t>
            </a:r>
            <a:r>
              <a:rPr lang="el-GR" sz="2200" b="1" dirty="0" err="1" smtClean="0"/>
              <a:t>διατμητικές</a:t>
            </a:r>
            <a:r>
              <a:rPr lang="el-GR" sz="2200" b="1" dirty="0" smtClean="0"/>
              <a:t> τάσεις</a:t>
            </a:r>
            <a:r>
              <a:rPr lang="el-GR" sz="2200" dirty="0" smtClean="0"/>
              <a:t> επί </a:t>
            </a:r>
            <a:r>
              <a:rPr lang="el-GR" sz="2200" dirty="0"/>
              <a:t>του αρθρικού χόνδρου οφείλονται στις δυνάμεις τριβής κατά τη σχετική κίνηση των επιφανειών της άρθρωσης. </a:t>
            </a:r>
            <a:endParaRPr lang="el-GR" sz="2200" dirty="0" smtClean="0"/>
          </a:p>
          <a:p>
            <a:pPr algn="just">
              <a:spcBef>
                <a:spcPts val="0"/>
              </a:spcBef>
              <a:spcAft>
                <a:spcPts val="3000"/>
              </a:spcAft>
              <a:buClr>
                <a:schemeClr val="tx2">
                  <a:lumMod val="75000"/>
                </a:schemeClr>
              </a:buClr>
              <a:buFont typeface="Wingdings" pitchFamily="2" charset="2"/>
              <a:buChar char="q"/>
            </a:pPr>
            <a:r>
              <a:rPr lang="el-GR" sz="2200" dirty="0" smtClean="0"/>
              <a:t>Ο </a:t>
            </a:r>
            <a:r>
              <a:rPr lang="el-GR" sz="2200" dirty="0"/>
              <a:t>συντελεστής τριβής </a:t>
            </a:r>
            <a:r>
              <a:rPr lang="el-GR" sz="2200" dirty="0" smtClean="0"/>
              <a:t>όμως είναι της </a:t>
            </a:r>
            <a:r>
              <a:rPr lang="el-GR" sz="2200" dirty="0"/>
              <a:t>τάξης </a:t>
            </a:r>
            <a:r>
              <a:rPr lang="el-GR" sz="2200" dirty="0" smtClean="0"/>
              <a:t>0,001-0,06, οπότε η </a:t>
            </a:r>
            <a:r>
              <a:rPr lang="el-GR" sz="2200" dirty="0"/>
              <a:t>τριβή </a:t>
            </a:r>
            <a:r>
              <a:rPr lang="el-GR" sz="2200" dirty="0" smtClean="0"/>
              <a:t>έχει </a:t>
            </a:r>
            <a:r>
              <a:rPr lang="el-GR" sz="2200" dirty="0"/>
              <a:t>ασήμαντη επίδραση στην </a:t>
            </a:r>
            <a:r>
              <a:rPr lang="el-GR" sz="2200" dirty="0" err="1"/>
              <a:t>προκύπτουσα</a:t>
            </a:r>
            <a:r>
              <a:rPr lang="el-GR" sz="2200" dirty="0"/>
              <a:t> τάση που επενεργεί στον χόνδρο. </a:t>
            </a:r>
            <a:endParaRPr lang="el-GR" sz="2200" dirty="0" smtClean="0"/>
          </a:p>
          <a:p>
            <a:pPr algn="just">
              <a:spcBef>
                <a:spcPts val="0"/>
              </a:spcBef>
              <a:spcAft>
                <a:spcPts val="3000"/>
              </a:spcAft>
              <a:buClr>
                <a:schemeClr val="tx2">
                  <a:lumMod val="75000"/>
                </a:schemeClr>
              </a:buClr>
              <a:buFont typeface="Wingdings" pitchFamily="2" charset="2"/>
              <a:buChar char="q"/>
            </a:pPr>
            <a:r>
              <a:rPr lang="el-GR" sz="2200" dirty="0"/>
              <a:t>Οι </a:t>
            </a:r>
            <a:r>
              <a:rPr lang="el-GR" sz="2200" dirty="0" err="1"/>
              <a:t>πρωτεογλυκάνες</a:t>
            </a:r>
            <a:r>
              <a:rPr lang="el-GR" sz="2200" dirty="0"/>
              <a:t> </a:t>
            </a:r>
            <a:r>
              <a:rPr lang="el-GR" sz="2200" dirty="0" smtClean="0"/>
              <a:t>του χόνδρου είναι υπεύθυνες για την παραλαβή των </a:t>
            </a:r>
            <a:r>
              <a:rPr lang="el-GR" sz="2200" b="1" dirty="0" smtClean="0"/>
              <a:t>συμπιεστικών καταπονήσεων </a:t>
            </a:r>
            <a:r>
              <a:rPr lang="el-GR" sz="2200" dirty="0" smtClean="0"/>
              <a:t>(π.χ. λόγω βάρους) καθώς είναι </a:t>
            </a:r>
            <a:r>
              <a:rPr lang="el-GR" sz="2200" dirty="0"/>
              <a:t>ισχυρές σε συμπίεση.</a:t>
            </a:r>
          </a:p>
          <a:p>
            <a:pPr algn="just">
              <a:spcBef>
                <a:spcPts val="0"/>
              </a:spcBef>
              <a:spcAft>
                <a:spcPts val="2400"/>
              </a:spcAft>
              <a:buClr>
                <a:schemeClr val="tx2">
                  <a:lumMod val="75000"/>
                </a:schemeClr>
              </a:buClr>
              <a:buFont typeface="Wingdings" pitchFamily="2" charset="2"/>
              <a:buChar char="q"/>
            </a:pPr>
            <a:endParaRPr lang="el-GR" sz="22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Αρθρικός </a:t>
            </a:r>
            <a:r>
              <a:rPr lang="el-GR" sz="3600" b="1" dirty="0" smtClean="0">
                <a:solidFill>
                  <a:srgbClr val="002060"/>
                </a:solidFill>
              </a:rPr>
              <a:t>χόνδρος</a:t>
            </a:r>
            <a:endParaRPr lang="en-US" sz="3600" b="1" dirty="0">
              <a:solidFill>
                <a:srgbClr val="002060"/>
              </a:solidFill>
            </a:endParaRPr>
          </a:p>
        </p:txBody>
      </p:sp>
    </p:spTree>
    <p:extLst>
      <p:ext uri="{BB962C8B-B14F-4D97-AF65-F5344CB8AC3E}">
        <p14:creationId xmlns:p14="http://schemas.microsoft.com/office/powerpoint/2010/main" val="32113906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4293096"/>
            <a:ext cx="2778760" cy="2514600"/>
          </a:xfrm>
          <a:prstGeom prst="rect">
            <a:avLst/>
          </a:prstGeom>
          <a:noFill/>
          <a:ln>
            <a:noFill/>
          </a:ln>
        </p:spPr>
      </p:pic>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1800"/>
              </a:spcAft>
              <a:buClr>
                <a:schemeClr val="tx2">
                  <a:lumMod val="75000"/>
                </a:schemeClr>
              </a:buClr>
              <a:buFont typeface="Wingdings" pitchFamily="2" charset="2"/>
              <a:buChar char="q"/>
            </a:pPr>
            <a:r>
              <a:rPr lang="el-GR" sz="2200" dirty="0" smtClean="0"/>
              <a:t>Στις </a:t>
            </a:r>
            <a:r>
              <a:rPr lang="el-GR" sz="2200" dirty="0"/>
              <a:t>διαρθρώσεις υπάρχει </a:t>
            </a:r>
            <a:r>
              <a:rPr lang="el-GR" sz="2200" dirty="0" smtClean="0"/>
              <a:t>επίσης μικρή ποσότητα </a:t>
            </a:r>
            <a:r>
              <a:rPr lang="el-GR" sz="2200" b="1" dirty="0" smtClean="0"/>
              <a:t>αρθρικού υγρού </a:t>
            </a:r>
            <a:r>
              <a:rPr lang="el-GR" sz="2200" dirty="0" smtClean="0"/>
              <a:t>μέσα στον </a:t>
            </a:r>
            <a:r>
              <a:rPr lang="el-GR" sz="2200" b="1" dirty="0" smtClean="0"/>
              <a:t>αρθρικό </a:t>
            </a:r>
            <a:r>
              <a:rPr lang="el-GR" sz="2200" b="1" dirty="0"/>
              <a:t>υ</a:t>
            </a:r>
            <a:r>
              <a:rPr lang="el-GR" sz="2200" b="1" dirty="0" smtClean="0"/>
              <a:t>μένα</a:t>
            </a:r>
            <a:r>
              <a:rPr lang="el-GR" sz="2200" dirty="0" smtClean="0"/>
              <a:t>, </a:t>
            </a:r>
            <a:r>
              <a:rPr lang="el-GR" sz="2200" dirty="0"/>
              <a:t>το οποίο διευκολύνει την κίνηση των αρθρικών επιφανειών, ενώ </a:t>
            </a:r>
            <a:r>
              <a:rPr lang="el-GR" sz="2200" dirty="0" smtClean="0"/>
              <a:t>παράλληλα παρέχει </a:t>
            </a:r>
            <a:r>
              <a:rPr lang="el-GR" sz="2200" dirty="0"/>
              <a:t>θρεπτικές ουσίες για τον αρθρικό χόνδρο. </a:t>
            </a:r>
            <a:endParaRPr lang="el-GR" sz="2200" dirty="0" smtClean="0"/>
          </a:p>
          <a:p>
            <a:pPr algn="just">
              <a:spcBef>
                <a:spcPts val="0"/>
              </a:spcBef>
              <a:spcAft>
                <a:spcPts val="3000"/>
              </a:spcAft>
              <a:buClr>
                <a:schemeClr val="tx2">
                  <a:lumMod val="75000"/>
                </a:schemeClr>
              </a:buClr>
              <a:buFont typeface="Wingdings" pitchFamily="2" charset="2"/>
              <a:buChar char="q"/>
            </a:pPr>
            <a:r>
              <a:rPr lang="el-GR" sz="2200" dirty="0" smtClean="0"/>
              <a:t>Η ποσότητα αρθρικού υγρού </a:t>
            </a:r>
            <a:r>
              <a:rPr lang="el-GR" sz="2200" dirty="0"/>
              <a:t>αυξάνεται σε παθολογικές καταστάσεις και είναι συνήθως φλεγμονώδες. </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Αρθρικό υγρό</a:t>
            </a:r>
            <a:endParaRPr lang="en-US" sz="3600" b="1" dirty="0">
              <a:solidFill>
                <a:srgbClr val="002060"/>
              </a:solidFill>
            </a:endParaRPr>
          </a:p>
        </p:txBody>
      </p:sp>
    </p:spTree>
    <p:extLst>
      <p:ext uri="{BB962C8B-B14F-4D97-AF65-F5344CB8AC3E}">
        <p14:creationId xmlns:p14="http://schemas.microsoft.com/office/powerpoint/2010/main" val="15976181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smtClean="0"/>
              <a:t>Με </a:t>
            </a:r>
            <a:r>
              <a:rPr lang="el-GR" sz="2200" dirty="0"/>
              <a:t>τον όρο σταθερότητα ή ακινησία, </a:t>
            </a:r>
            <a:r>
              <a:rPr lang="el-GR" sz="2200" dirty="0" smtClean="0"/>
              <a:t>περιγράφεται </a:t>
            </a:r>
            <a:r>
              <a:rPr lang="el-GR" sz="2200" dirty="0"/>
              <a:t>η αντίσταση που </a:t>
            </a:r>
            <a:r>
              <a:rPr lang="el-GR" sz="2200" dirty="0" smtClean="0"/>
              <a:t>προβάλλεται </a:t>
            </a:r>
            <a:r>
              <a:rPr lang="el-GR" sz="2200" dirty="0"/>
              <a:t>στη </a:t>
            </a:r>
            <a:r>
              <a:rPr lang="el-GR" sz="2200" dirty="0" smtClean="0"/>
              <a:t>μετατόπιση μιας άρθρωσης, ενώ</a:t>
            </a:r>
            <a:r>
              <a:rPr lang="el-GR" sz="2200" dirty="0"/>
              <a:t> </a:t>
            </a:r>
            <a:r>
              <a:rPr lang="el-GR" sz="2200" dirty="0" smtClean="0"/>
              <a:t>η </a:t>
            </a:r>
            <a:r>
              <a:rPr lang="el-GR" sz="2200" dirty="0"/>
              <a:t>κινητικότητα </a:t>
            </a:r>
            <a:r>
              <a:rPr lang="el-GR" sz="2200" dirty="0" smtClean="0"/>
              <a:t>ή </a:t>
            </a:r>
            <a:r>
              <a:rPr lang="el-GR" sz="2200" dirty="0"/>
              <a:t>ευελιξία </a:t>
            </a:r>
            <a:r>
              <a:rPr lang="el-GR" sz="2200" dirty="0" smtClean="0"/>
              <a:t>περιγράφει την ελευθερία κίνησής της.</a:t>
            </a:r>
          </a:p>
          <a:p>
            <a:pPr algn="just">
              <a:spcBef>
                <a:spcPts val="0"/>
              </a:spcBef>
              <a:spcAft>
                <a:spcPts val="2400"/>
              </a:spcAft>
              <a:buClr>
                <a:schemeClr val="tx2">
                  <a:lumMod val="75000"/>
                </a:schemeClr>
              </a:buClr>
              <a:buFont typeface="Wingdings" pitchFamily="2" charset="2"/>
              <a:buChar char="q"/>
            </a:pPr>
            <a:r>
              <a:rPr lang="el-GR" sz="2200" dirty="0"/>
              <a:t>Σε γενικές γραμμές, η κινητικότητα εξαρτάται από την δομή και τον τύπο των συνδέσμων </a:t>
            </a:r>
            <a:r>
              <a:rPr lang="el-GR" sz="2200" dirty="0" smtClean="0"/>
              <a:t>της άρθρωσης και </a:t>
            </a:r>
            <a:r>
              <a:rPr lang="el-GR" sz="2200" dirty="0"/>
              <a:t>επηρεάζεται από την κατασκευή του σώματος, την κληρονομικότητα, την ηλικία, το φύλο, τη φυσική κατάσταση και την άσκηση</a:t>
            </a:r>
            <a:r>
              <a:rPr lang="el-GR" sz="2200" dirty="0" smtClean="0"/>
              <a:t>.</a:t>
            </a:r>
          </a:p>
          <a:p>
            <a:pPr algn="just">
              <a:spcBef>
                <a:spcPts val="0"/>
              </a:spcBef>
              <a:spcAft>
                <a:spcPts val="2400"/>
              </a:spcAft>
              <a:buClr>
                <a:schemeClr val="tx2">
                  <a:lumMod val="75000"/>
                </a:schemeClr>
              </a:buClr>
              <a:buFont typeface="Wingdings" pitchFamily="2" charset="2"/>
              <a:buChar char="q"/>
            </a:pPr>
            <a:r>
              <a:rPr lang="el-GR" sz="2200" dirty="0" smtClean="0"/>
              <a:t>Η </a:t>
            </a:r>
            <a:r>
              <a:rPr lang="el-GR" sz="2200" dirty="0"/>
              <a:t>υπερβολική κινητικότητα μπορεί </a:t>
            </a:r>
            <a:r>
              <a:rPr lang="el-GR" sz="2200" dirty="0" smtClean="0"/>
              <a:t>να είναι χρήσιμη σε καταστάσεις όπου απαιτείται ευελιξία (π.χ. αθλητισμός), αλλά μπορεί να </a:t>
            </a:r>
            <a:r>
              <a:rPr lang="el-GR" sz="2200" dirty="0"/>
              <a:t>έχει </a:t>
            </a:r>
            <a:r>
              <a:rPr lang="el-GR" sz="2200" dirty="0" smtClean="0"/>
              <a:t>και ιδιαίτερα αρνητική </a:t>
            </a:r>
            <a:r>
              <a:rPr lang="el-GR" sz="2200" dirty="0"/>
              <a:t>επίδραση στη σταθερότητα, </a:t>
            </a:r>
            <a:r>
              <a:rPr lang="el-GR" sz="2200" dirty="0" smtClean="0"/>
              <a:t>ευνοώντας την εμφάνιση τραυματισμών.</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Κίνηση Αρθρώσεων</a:t>
            </a:r>
            <a:endParaRPr lang="en-US" sz="3600" b="1" dirty="0">
              <a:solidFill>
                <a:srgbClr val="002060"/>
              </a:solidFill>
            </a:endParaRPr>
          </a:p>
        </p:txBody>
      </p:sp>
    </p:spTree>
    <p:extLst>
      <p:ext uri="{BB962C8B-B14F-4D97-AF65-F5344CB8AC3E}">
        <p14:creationId xmlns:p14="http://schemas.microsoft.com/office/powerpoint/2010/main" val="42491441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1200"/>
              </a:spcAft>
              <a:buClr>
                <a:schemeClr val="tx2">
                  <a:lumMod val="75000"/>
                </a:schemeClr>
              </a:buClr>
              <a:buFont typeface="Wingdings" pitchFamily="2" charset="2"/>
              <a:buChar char="q"/>
            </a:pPr>
            <a:r>
              <a:rPr lang="el-GR" sz="2200" dirty="0" smtClean="0"/>
              <a:t>Για τη μελέτη και περιγραφή της κίνησης των αρθρώσεων χρησιμοποιούνται δύο βασικοί όροι:</a:t>
            </a:r>
          </a:p>
          <a:p>
            <a:pPr lvl="1" algn="just">
              <a:spcBef>
                <a:spcPts val="0"/>
              </a:spcBef>
              <a:spcAft>
                <a:spcPts val="1200"/>
              </a:spcAft>
              <a:buClr>
                <a:schemeClr val="tx2">
                  <a:lumMod val="75000"/>
                </a:schemeClr>
              </a:buClr>
              <a:buFont typeface="Wingdings" panose="05000000000000000000" pitchFamily="2" charset="2"/>
              <a:buChar char="§"/>
            </a:pPr>
            <a:r>
              <a:rPr lang="el-GR" sz="2200" dirty="0"/>
              <a:t>Το </a:t>
            </a:r>
            <a:r>
              <a:rPr lang="el-GR" sz="2200" b="1" dirty="0"/>
              <a:t>στιγμιαίο κέντρο </a:t>
            </a:r>
            <a:r>
              <a:rPr lang="el-GR" sz="2200" b="1" dirty="0" smtClean="0"/>
              <a:t>περιστροφής</a:t>
            </a:r>
            <a:r>
              <a:rPr lang="el-GR" sz="2200" dirty="0" smtClean="0"/>
              <a:t>, </a:t>
            </a:r>
            <a:r>
              <a:rPr lang="el-GR" sz="2200" dirty="0"/>
              <a:t>ορίζεται ως το σημείο μηδενικής </a:t>
            </a:r>
            <a:r>
              <a:rPr lang="el-GR" sz="2200" dirty="0" smtClean="0"/>
              <a:t>ταχύτητας κατά την κίνηση της άρθρωσης.</a:t>
            </a:r>
            <a:endParaRPr lang="el-GR" sz="2200" dirty="0"/>
          </a:p>
          <a:p>
            <a:pPr lvl="1" algn="just">
              <a:spcBef>
                <a:spcPts val="0"/>
              </a:spcBef>
              <a:spcAft>
                <a:spcPts val="3000"/>
              </a:spcAft>
              <a:buClr>
                <a:schemeClr val="tx2">
                  <a:lumMod val="75000"/>
                </a:schemeClr>
              </a:buClr>
              <a:buFont typeface="Wingdings" panose="05000000000000000000" pitchFamily="2" charset="2"/>
              <a:buChar char="§"/>
            </a:pPr>
            <a:r>
              <a:rPr lang="el-GR" sz="2200" dirty="0"/>
              <a:t>Το </a:t>
            </a:r>
            <a:r>
              <a:rPr lang="el-GR" sz="2200" b="1" dirty="0"/>
              <a:t>κέντρο </a:t>
            </a:r>
            <a:r>
              <a:rPr lang="el-GR" sz="2200" b="1" dirty="0" smtClean="0"/>
              <a:t>καμπυλότητας</a:t>
            </a:r>
            <a:r>
              <a:rPr lang="el-GR" sz="2200" dirty="0" smtClean="0"/>
              <a:t>, </a:t>
            </a:r>
            <a:r>
              <a:rPr lang="el-GR" sz="2200" dirty="0"/>
              <a:t>ορίζεται ως το γεωμετρικό κέντρο  της επιφάνειας της άρθρωσης </a:t>
            </a:r>
            <a:r>
              <a:rPr lang="el-GR" sz="2200" dirty="0" smtClean="0"/>
              <a:t>και χρησιμοποιείται </a:t>
            </a:r>
            <a:r>
              <a:rPr lang="el-GR" sz="2200" dirty="0"/>
              <a:t>για τον προσδιορισμό της ανατομίας των </a:t>
            </a:r>
            <a:r>
              <a:rPr lang="el-GR" sz="2200" dirty="0" smtClean="0"/>
              <a:t>αρθρώσεων.</a:t>
            </a:r>
          </a:p>
          <a:p>
            <a:pPr algn="just">
              <a:spcBef>
                <a:spcPts val="0"/>
              </a:spcBef>
              <a:spcAft>
                <a:spcPts val="2400"/>
              </a:spcAft>
              <a:buClr>
                <a:schemeClr val="tx2">
                  <a:lumMod val="75000"/>
                </a:schemeClr>
              </a:buClr>
              <a:buFont typeface="Wingdings" pitchFamily="2" charset="2"/>
              <a:buChar char="q"/>
            </a:pPr>
            <a:r>
              <a:rPr lang="el-GR" sz="2200" dirty="0" smtClean="0"/>
              <a:t>Η θέση του στιγμιαίου κέντρου περιστροφής εξαρτάται από τον τύπο της άρθρωσης και μπορεί έχουν αναπτυχθεί πειραματικές </a:t>
            </a:r>
            <a:r>
              <a:rPr lang="el-GR" sz="2200" dirty="0"/>
              <a:t>μέθοδοι </a:t>
            </a:r>
            <a:r>
              <a:rPr lang="el-GR" sz="2200" dirty="0" smtClean="0"/>
              <a:t>για </a:t>
            </a:r>
            <a:r>
              <a:rPr lang="el-GR" sz="2200" dirty="0"/>
              <a:t>τον </a:t>
            </a:r>
            <a:r>
              <a:rPr lang="el-GR" sz="2200" dirty="0" smtClean="0"/>
              <a:t>ακριβή προσδιορισμό του. </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Κίνηση </a:t>
            </a:r>
            <a:r>
              <a:rPr lang="el-GR" sz="3600" b="1" dirty="0" smtClean="0">
                <a:solidFill>
                  <a:srgbClr val="002060"/>
                </a:solidFill>
              </a:rPr>
              <a:t>Αρθρώσεων</a:t>
            </a:r>
            <a:endParaRPr lang="en-US" sz="3600" b="1" dirty="0">
              <a:solidFill>
                <a:srgbClr val="002060"/>
              </a:solidFill>
            </a:endParaRPr>
          </a:p>
        </p:txBody>
      </p:sp>
    </p:spTree>
    <p:extLst>
      <p:ext uri="{BB962C8B-B14F-4D97-AF65-F5344CB8AC3E}">
        <p14:creationId xmlns:p14="http://schemas.microsoft.com/office/powerpoint/2010/main" val="1177414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smtClean="0"/>
              <a:t>Εκτός από τα υλικά που θεωρούνται ως </a:t>
            </a:r>
            <a:r>
              <a:rPr lang="el-GR" sz="2200" dirty="0"/>
              <a:t>στερεά με γραμμική </a:t>
            </a:r>
            <a:r>
              <a:rPr lang="el-GR" sz="2200" dirty="0" smtClean="0"/>
              <a:t>συμπεριφορά </a:t>
            </a:r>
            <a:r>
              <a:rPr lang="el-GR" sz="2200" dirty="0"/>
              <a:t>υπακούοντας στο νόμο του </a:t>
            </a:r>
            <a:r>
              <a:rPr lang="el-GR" sz="2200" dirty="0" smtClean="0"/>
              <a:t>Hooke, υπάρχει </a:t>
            </a:r>
            <a:r>
              <a:rPr lang="el-GR" sz="2200" dirty="0"/>
              <a:t>μια κατηγορία υλικών </a:t>
            </a:r>
            <a:r>
              <a:rPr lang="el-GR" sz="2200" dirty="0" smtClean="0"/>
              <a:t>που </a:t>
            </a:r>
            <a:r>
              <a:rPr lang="el-GR" sz="2200" dirty="0"/>
              <a:t>η συμπεριφορά τους </a:t>
            </a:r>
            <a:r>
              <a:rPr lang="el-GR" sz="2200" dirty="0" smtClean="0"/>
              <a:t>εξαρτάται από </a:t>
            </a:r>
            <a:r>
              <a:rPr lang="el-GR" sz="2200" dirty="0"/>
              <a:t>το </a:t>
            </a:r>
            <a:r>
              <a:rPr lang="el-GR" sz="2200" b="1" dirty="0"/>
              <a:t>πόσο γρήγορα εφαρμόζεται </a:t>
            </a:r>
            <a:r>
              <a:rPr lang="el-GR" sz="2200" b="1" dirty="0" smtClean="0"/>
              <a:t>φόρτιση </a:t>
            </a:r>
            <a:r>
              <a:rPr lang="el-GR" sz="2200" b="1" dirty="0"/>
              <a:t>ή </a:t>
            </a:r>
            <a:r>
              <a:rPr lang="el-GR" sz="2200" b="1" dirty="0" smtClean="0"/>
              <a:t>αποφόρτιση</a:t>
            </a:r>
            <a:r>
              <a:rPr lang="el-GR" sz="2200" dirty="0"/>
              <a:t>. </a:t>
            </a:r>
            <a:endParaRPr lang="el-GR" sz="2200" dirty="0" smtClean="0"/>
          </a:p>
          <a:p>
            <a:pPr algn="just">
              <a:spcBef>
                <a:spcPts val="0"/>
              </a:spcBef>
              <a:spcAft>
                <a:spcPts val="2400"/>
              </a:spcAft>
              <a:buClr>
                <a:schemeClr val="tx2">
                  <a:lumMod val="75000"/>
                </a:schemeClr>
              </a:buClr>
              <a:buFont typeface="Wingdings" pitchFamily="2" charset="2"/>
              <a:buChar char="q"/>
            </a:pPr>
            <a:r>
              <a:rPr lang="el-GR" sz="2200" dirty="0" smtClean="0"/>
              <a:t>Για παράδειγμα, τέτοια υλικά είναι τα πολυμερή</a:t>
            </a:r>
            <a:r>
              <a:rPr lang="el-GR" sz="2200" dirty="0"/>
              <a:t>, </a:t>
            </a:r>
            <a:r>
              <a:rPr lang="el-GR" sz="2200" dirty="0" smtClean="0"/>
              <a:t>τα πλαστικά</a:t>
            </a:r>
            <a:r>
              <a:rPr lang="el-GR" sz="2200" dirty="0"/>
              <a:t>, όλα σχεδόν τα βιολογικά </a:t>
            </a:r>
            <a:r>
              <a:rPr lang="el-GR" sz="2200" dirty="0" smtClean="0"/>
              <a:t>υλικά και τα </a:t>
            </a:r>
            <a:r>
              <a:rPr lang="el-GR" sz="2200" dirty="0"/>
              <a:t>μέταλλα σε υψηλές </a:t>
            </a:r>
            <a:r>
              <a:rPr lang="el-GR" sz="2200" dirty="0" smtClean="0"/>
              <a:t>θερμοκρασίες. </a:t>
            </a:r>
          </a:p>
          <a:p>
            <a:pPr algn="just">
              <a:spcBef>
                <a:spcPts val="0"/>
              </a:spcBef>
              <a:spcAft>
                <a:spcPts val="2400"/>
              </a:spcAft>
              <a:buClr>
                <a:schemeClr val="tx2">
                  <a:lumMod val="75000"/>
                </a:schemeClr>
              </a:buClr>
              <a:buFont typeface="Wingdings" pitchFamily="2" charset="2"/>
              <a:buChar char="q"/>
            </a:pPr>
            <a:r>
              <a:rPr lang="el-GR" sz="2200" dirty="0" smtClean="0"/>
              <a:t>Η </a:t>
            </a:r>
            <a:r>
              <a:rPr lang="el-GR" sz="2200" dirty="0" err="1"/>
              <a:t>χρονο</a:t>
            </a:r>
            <a:r>
              <a:rPr lang="el-GR" sz="2200" dirty="0"/>
              <a:t>-εξαρτώμενη συμπεριφορά των υλικών είναι το αντικείμενο </a:t>
            </a:r>
            <a:r>
              <a:rPr lang="el-GR" sz="2200" dirty="0" smtClean="0"/>
              <a:t>μελέτης της </a:t>
            </a:r>
            <a:r>
              <a:rPr lang="el-GR" sz="2200" b="1" dirty="0" err="1"/>
              <a:t>ιξωδοελαστικότητας</a:t>
            </a:r>
            <a:r>
              <a:rPr lang="el-GR" sz="2200" dirty="0"/>
              <a:t>. </a:t>
            </a:r>
          </a:p>
          <a:p>
            <a:pPr algn="just">
              <a:spcBef>
                <a:spcPts val="0"/>
              </a:spcBef>
              <a:spcAft>
                <a:spcPts val="2400"/>
              </a:spcAft>
              <a:buClr>
                <a:schemeClr val="tx2">
                  <a:lumMod val="75000"/>
                </a:schemeClr>
              </a:buClr>
              <a:buFont typeface="Wingdings" pitchFamily="2" charset="2"/>
              <a:buChar char="q"/>
            </a:pPr>
            <a:r>
              <a:rPr lang="el-GR" sz="2200" dirty="0" smtClean="0"/>
              <a:t>Όπως φανερώνουν τα συνθετικά της λέξης, </a:t>
            </a:r>
            <a:r>
              <a:rPr lang="el-GR" sz="2200" dirty="0"/>
              <a:t>ιξωδοελαστικό </a:t>
            </a:r>
            <a:r>
              <a:rPr lang="el-GR" sz="2200" dirty="0" smtClean="0"/>
              <a:t>είναι ένα υλικό που έχει ιδιότητες τόσο ρευστού (</a:t>
            </a:r>
            <a:r>
              <a:rPr lang="el-GR" sz="2200" b="1" dirty="0" smtClean="0"/>
              <a:t>ιξώδες</a:t>
            </a:r>
            <a:r>
              <a:rPr lang="el-GR" sz="2200" dirty="0" smtClean="0"/>
              <a:t>) όσο και στερεού σώματος (</a:t>
            </a:r>
            <a:r>
              <a:rPr lang="el-GR" sz="2200" b="1" dirty="0" smtClean="0"/>
              <a:t>ελαστικότητα</a:t>
            </a:r>
            <a:r>
              <a:rPr lang="el-GR" sz="2200" dirty="0" smtClean="0"/>
              <a:t>).</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err="1" smtClean="0">
                <a:solidFill>
                  <a:srgbClr val="002060"/>
                </a:solidFill>
              </a:rPr>
              <a:t>Ιξωδοελαστικότητα</a:t>
            </a:r>
            <a:endParaRPr lang="en-US" sz="3600" b="1" dirty="0">
              <a:solidFill>
                <a:srgbClr val="002060"/>
              </a:solidFill>
            </a:endParaRPr>
          </a:p>
        </p:txBody>
      </p:sp>
    </p:spTree>
    <p:extLst>
      <p:ext uri="{BB962C8B-B14F-4D97-AF65-F5344CB8AC3E}">
        <p14:creationId xmlns:p14="http://schemas.microsoft.com/office/powerpoint/2010/main" val="24540618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1200"/>
              </a:spcAft>
              <a:buClr>
                <a:schemeClr val="tx2">
                  <a:lumMod val="75000"/>
                </a:schemeClr>
              </a:buClr>
              <a:buFont typeface="Wingdings" pitchFamily="2" charset="2"/>
              <a:buChar char="q"/>
            </a:pPr>
            <a:r>
              <a:rPr lang="el-GR" sz="2200" dirty="0" smtClean="0"/>
              <a:t>Για τη </a:t>
            </a:r>
            <a:r>
              <a:rPr lang="el-GR" sz="2200" dirty="0"/>
              <a:t>μελέτη </a:t>
            </a:r>
            <a:r>
              <a:rPr lang="el-GR" sz="2200" dirty="0" smtClean="0"/>
              <a:t>της </a:t>
            </a:r>
            <a:r>
              <a:rPr lang="el-GR" sz="2200" dirty="0"/>
              <a:t>επίπεδης κίνησης μιας αρθρικής επιφάνειας χρησιμοποιούνται οι όροι της ολίσθησης, της κύλισης και της </a:t>
            </a:r>
            <a:r>
              <a:rPr lang="el-GR" sz="2200" dirty="0" smtClean="0"/>
              <a:t>περιστροφής. </a:t>
            </a:r>
          </a:p>
          <a:p>
            <a:pPr algn="just">
              <a:spcBef>
                <a:spcPts val="0"/>
              </a:spcBef>
              <a:spcAft>
                <a:spcPts val="1200"/>
              </a:spcAft>
              <a:buClr>
                <a:schemeClr val="tx2">
                  <a:lumMod val="75000"/>
                </a:schemeClr>
              </a:buClr>
              <a:buFont typeface="Wingdings" pitchFamily="2" charset="2"/>
              <a:buChar char="q"/>
            </a:pPr>
            <a:endParaRPr lang="el-GR" sz="2200" dirty="0"/>
          </a:p>
          <a:p>
            <a:pPr algn="just">
              <a:spcBef>
                <a:spcPts val="0"/>
              </a:spcBef>
              <a:spcAft>
                <a:spcPts val="1200"/>
              </a:spcAft>
              <a:buClr>
                <a:schemeClr val="tx2">
                  <a:lumMod val="75000"/>
                </a:schemeClr>
              </a:buClr>
              <a:buFont typeface="Wingdings" pitchFamily="2" charset="2"/>
              <a:buChar char="q"/>
            </a:pPr>
            <a:endParaRPr lang="el-GR" sz="2200" dirty="0" smtClean="0"/>
          </a:p>
          <a:p>
            <a:pPr algn="just">
              <a:spcBef>
                <a:spcPts val="0"/>
              </a:spcBef>
              <a:spcAft>
                <a:spcPts val="1200"/>
              </a:spcAft>
              <a:buClr>
                <a:schemeClr val="tx2">
                  <a:lumMod val="75000"/>
                </a:schemeClr>
              </a:buClr>
              <a:buFont typeface="Wingdings" pitchFamily="2" charset="2"/>
              <a:buChar char="q"/>
            </a:pPr>
            <a:endParaRPr lang="el-GR" sz="2200" dirty="0"/>
          </a:p>
          <a:p>
            <a:pPr marL="0" indent="0" algn="just">
              <a:spcBef>
                <a:spcPts val="0"/>
              </a:spcBef>
              <a:spcAft>
                <a:spcPts val="1200"/>
              </a:spcAft>
              <a:buClr>
                <a:schemeClr val="tx2">
                  <a:lumMod val="75000"/>
                </a:schemeClr>
              </a:buClr>
              <a:buNone/>
            </a:pPr>
            <a:r>
              <a:rPr lang="el-GR" sz="2200" b="1" dirty="0" smtClean="0"/>
              <a:t>Ολίσθηση</a:t>
            </a:r>
          </a:p>
          <a:p>
            <a:pPr algn="just">
              <a:spcBef>
                <a:spcPts val="0"/>
              </a:spcBef>
              <a:spcAft>
                <a:spcPts val="1200"/>
              </a:spcAft>
              <a:buClr>
                <a:schemeClr val="tx2">
                  <a:lumMod val="75000"/>
                </a:schemeClr>
              </a:buClr>
              <a:buFont typeface="Wingdings" pitchFamily="2" charset="2"/>
              <a:buChar char="q"/>
            </a:pPr>
            <a:r>
              <a:rPr lang="el-GR" sz="2200" dirty="0" smtClean="0"/>
              <a:t>Η </a:t>
            </a:r>
            <a:r>
              <a:rPr lang="el-GR" sz="2200" dirty="0"/>
              <a:t>ολίσθηση </a:t>
            </a:r>
            <a:r>
              <a:rPr lang="el-GR" sz="2200" dirty="0" smtClean="0"/>
              <a:t>(α) ορίζεται </a:t>
            </a:r>
            <a:r>
              <a:rPr lang="el-GR" sz="2200" dirty="0"/>
              <a:t>ως η μετατόπιση ενός κινούμενου τμήματος ως προς μια σταθερή  επιφάνεια. </a:t>
            </a:r>
            <a:endParaRPr lang="el-GR" sz="2200" dirty="0" smtClean="0"/>
          </a:p>
          <a:p>
            <a:pPr algn="just">
              <a:spcBef>
                <a:spcPts val="0"/>
              </a:spcBef>
              <a:spcAft>
                <a:spcPts val="1200"/>
              </a:spcAft>
              <a:buClr>
                <a:schemeClr val="tx2">
                  <a:lumMod val="75000"/>
                </a:schemeClr>
              </a:buClr>
              <a:buFont typeface="Wingdings" pitchFamily="2" charset="2"/>
              <a:buChar char="q"/>
            </a:pPr>
            <a:r>
              <a:rPr lang="el-GR" sz="2200" dirty="0" smtClean="0"/>
              <a:t>Το  </a:t>
            </a:r>
            <a:r>
              <a:rPr lang="el-GR" sz="2200" dirty="0"/>
              <a:t>σημείο επαφής του </a:t>
            </a:r>
            <a:r>
              <a:rPr lang="el-GR" sz="2200" b="1" dirty="0"/>
              <a:t>κινούμενου τμήματος </a:t>
            </a:r>
            <a:r>
              <a:rPr lang="el-GR" sz="2200" dirty="0"/>
              <a:t>δεν αλλάζει, ενώ το σημείο επαφής του </a:t>
            </a:r>
            <a:r>
              <a:rPr lang="el-GR" sz="2200" b="1" dirty="0"/>
              <a:t>σταθερού τμήματος </a:t>
            </a:r>
            <a:r>
              <a:rPr lang="el-GR" sz="2200" dirty="0"/>
              <a:t>μεταβάλλεται </a:t>
            </a:r>
            <a:r>
              <a:rPr lang="el-GR" sz="2200" dirty="0" smtClean="0"/>
              <a:t>συνεχώς. </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Κίνηση </a:t>
            </a:r>
            <a:r>
              <a:rPr lang="el-GR" sz="3600" b="1" dirty="0" smtClean="0">
                <a:solidFill>
                  <a:srgbClr val="002060"/>
                </a:solidFill>
              </a:rPr>
              <a:t>Αρθρώσεων</a:t>
            </a:r>
            <a:endParaRPr lang="en-US" sz="3600" b="1" dirty="0">
              <a:solidFill>
                <a:srgbClr val="002060"/>
              </a:solidFill>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557807" y="2902952"/>
            <a:ext cx="4106545" cy="1534160"/>
          </a:xfrm>
          <a:prstGeom prst="rect">
            <a:avLst/>
          </a:prstGeom>
          <a:noFill/>
          <a:ln>
            <a:noFill/>
          </a:ln>
        </p:spPr>
      </p:pic>
    </p:spTree>
    <p:extLst>
      <p:ext uri="{BB962C8B-B14F-4D97-AF65-F5344CB8AC3E}">
        <p14:creationId xmlns:p14="http://schemas.microsoft.com/office/powerpoint/2010/main" val="429292034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1200"/>
              </a:spcAft>
              <a:buClr>
                <a:schemeClr val="tx2">
                  <a:lumMod val="75000"/>
                </a:schemeClr>
              </a:buClr>
              <a:buFont typeface="Wingdings" pitchFamily="2" charset="2"/>
              <a:buChar char="q"/>
            </a:pPr>
            <a:r>
              <a:rPr lang="el-GR" sz="2200" dirty="0" smtClean="0"/>
              <a:t>Για τη </a:t>
            </a:r>
            <a:r>
              <a:rPr lang="el-GR" sz="2200" dirty="0"/>
              <a:t>μελέτη </a:t>
            </a:r>
            <a:r>
              <a:rPr lang="el-GR" sz="2200" dirty="0" smtClean="0"/>
              <a:t>της </a:t>
            </a:r>
            <a:r>
              <a:rPr lang="el-GR" sz="2200" dirty="0"/>
              <a:t>επίπεδης κίνησης μιας αρθρικής επιφάνειας χρησιμοποιούνται οι όροι της ολίσθησης, της κύλισης και της </a:t>
            </a:r>
            <a:r>
              <a:rPr lang="el-GR" sz="2200" dirty="0" smtClean="0"/>
              <a:t>περιστροφής. </a:t>
            </a:r>
          </a:p>
          <a:p>
            <a:pPr algn="just">
              <a:spcBef>
                <a:spcPts val="0"/>
              </a:spcBef>
              <a:spcAft>
                <a:spcPts val="1200"/>
              </a:spcAft>
              <a:buClr>
                <a:schemeClr val="tx2">
                  <a:lumMod val="75000"/>
                </a:schemeClr>
              </a:buClr>
              <a:buFont typeface="Wingdings" pitchFamily="2" charset="2"/>
              <a:buChar char="q"/>
            </a:pPr>
            <a:endParaRPr lang="el-GR" sz="2200" dirty="0"/>
          </a:p>
          <a:p>
            <a:pPr algn="just">
              <a:spcBef>
                <a:spcPts val="0"/>
              </a:spcBef>
              <a:spcAft>
                <a:spcPts val="1200"/>
              </a:spcAft>
              <a:buClr>
                <a:schemeClr val="tx2">
                  <a:lumMod val="75000"/>
                </a:schemeClr>
              </a:buClr>
              <a:buFont typeface="Wingdings" pitchFamily="2" charset="2"/>
              <a:buChar char="q"/>
            </a:pPr>
            <a:endParaRPr lang="el-GR" sz="2200" dirty="0" smtClean="0"/>
          </a:p>
          <a:p>
            <a:pPr algn="just">
              <a:spcBef>
                <a:spcPts val="0"/>
              </a:spcBef>
              <a:spcAft>
                <a:spcPts val="1200"/>
              </a:spcAft>
              <a:buClr>
                <a:schemeClr val="tx2">
                  <a:lumMod val="75000"/>
                </a:schemeClr>
              </a:buClr>
              <a:buFont typeface="Wingdings" pitchFamily="2" charset="2"/>
              <a:buChar char="q"/>
            </a:pPr>
            <a:endParaRPr lang="el-GR" sz="2200" dirty="0"/>
          </a:p>
          <a:p>
            <a:pPr marL="0" indent="0" algn="just">
              <a:spcBef>
                <a:spcPts val="0"/>
              </a:spcBef>
              <a:spcAft>
                <a:spcPts val="1200"/>
              </a:spcAft>
              <a:buClr>
                <a:schemeClr val="tx2">
                  <a:lumMod val="75000"/>
                </a:schemeClr>
              </a:buClr>
              <a:buNone/>
            </a:pPr>
            <a:r>
              <a:rPr lang="el-GR" sz="2200" b="1" dirty="0" smtClean="0"/>
              <a:t>Ολίσθηση</a:t>
            </a:r>
          </a:p>
          <a:p>
            <a:pPr algn="just">
              <a:spcBef>
                <a:spcPts val="0"/>
              </a:spcBef>
              <a:spcAft>
                <a:spcPts val="1200"/>
              </a:spcAft>
              <a:buClr>
                <a:schemeClr val="tx2">
                  <a:lumMod val="75000"/>
                </a:schemeClr>
              </a:buClr>
              <a:buFont typeface="Wingdings" pitchFamily="2" charset="2"/>
              <a:buChar char="q"/>
            </a:pPr>
            <a:r>
              <a:rPr lang="el-GR" sz="2200" dirty="0" smtClean="0"/>
              <a:t>Αν </a:t>
            </a:r>
            <a:r>
              <a:rPr lang="el-GR" sz="2200" dirty="0"/>
              <a:t>η επιφάνεια του σταθερού τμήματος είναι επίπεδη το στιγμιαίο κέντρο </a:t>
            </a:r>
            <a:r>
              <a:rPr lang="el-GR" sz="2200" dirty="0" smtClean="0"/>
              <a:t>περιστροφής βρίσκεται </a:t>
            </a:r>
            <a:r>
              <a:rPr lang="el-GR" sz="2200" dirty="0"/>
              <a:t>στο </a:t>
            </a:r>
            <a:r>
              <a:rPr lang="el-GR" sz="2200" b="1" dirty="0"/>
              <a:t>άπειρο</a:t>
            </a:r>
            <a:r>
              <a:rPr lang="el-GR" sz="2200" dirty="0"/>
              <a:t>. </a:t>
            </a:r>
            <a:endParaRPr lang="el-GR" sz="2200" dirty="0" smtClean="0"/>
          </a:p>
          <a:p>
            <a:pPr algn="just">
              <a:spcBef>
                <a:spcPts val="0"/>
              </a:spcBef>
              <a:spcAft>
                <a:spcPts val="1200"/>
              </a:spcAft>
              <a:buClr>
                <a:schemeClr val="tx2">
                  <a:lumMod val="75000"/>
                </a:schemeClr>
              </a:buClr>
              <a:buFont typeface="Wingdings" pitchFamily="2" charset="2"/>
              <a:buChar char="q"/>
            </a:pPr>
            <a:r>
              <a:rPr lang="el-GR" sz="2200" dirty="0" smtClean="0"/>
              <a:t>Αν </a:t>
            </a:r>
            <a:r>
              <a:rPr lang="el-GR" sz="2200" dirty="0"/>
              <a:t>η επιφάνεια </a:t>
            </a:r>
            <a:r>
              <a:rPr lang="el-GR" sz="2200" dirty="0" smtClean="0"/>
              <a:t>δεν είναι επίπεδη, το </a:t>
            </a:r>
            <a:r>
              <a:rPr lang="el-GR" sz="2200" dirty="0"/>
              <a:t>στιγμιαίο κέντρο περιστροφής </a:t>
            </a:r>
            <a:r>
              <a:rPr lang="el-GR" sz="2200" dirty="0" smtClean="0"/>
              <a:t>βρίσκεται </a:t>
            </a:r>
            <a:r>
              <a:rPr lang="el-GR" sz="2200" dirty="0"/>
              <a:t>στο </a:t>
            </a:r>
            <a:r>
              <a:rPr lang="el-GR" sz="2200" b="1" dirty="0"/>
              <a:t>κέντρο καμπυλότητας </a:t>
            </a:r>
            <a:r>
              <a:rPr lang="el-GR" sz="2200" dirty="0"/>
              <a:t>της σταθερής </a:t>
            </a:r>
            <a:r>
              <a:rPr lang="el-GR" sz="2200" dirty="0" smtClean="0"/>
              <a:t>επιφάνειας.</a:t>
            </a:r>
            <a:endParaRPr lang="el-GR" sz="22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Κίνηση </a:t>
            </a:r>
            <a:r>
              <a:rPr lang="el-GR" sz="3600" b="1" dirty="0" smtClean="0">
                <a:solidFill>
                  <a:srgbClr val="002060"/>
                </a:solidFill>
              </a:rPr>
              <a:t>Αρθρώσεων</a:t>
            </a:r>
            <a:endParaRPr lang="en-US" sz="3600" b="1" dirty="0">
              <a:solidFill>
                <a:srgbClr val="002060"/>
              </a:solidFill>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557807" y="2902952"/>
            <a:ext cx="4106545" cy="1534160"/>
          </a:xfrm>
          <a:prstGeom prst="rect">
            <a:avLst/>
          </a:prstGeom>
          <a:noFill/>
          <a:ln>
            <a:noFill/>
          </a:ln>
        </p:spPr>
      </p:pic>
    </p:spTree>
    <p:extLst>
      <p:ext uri="{BB962C8B-B14F-4D97-AF65-F5344CB8AC3E}">
        <p14:creationId xmlns:p14="http://schemas.microsoft.com/office/powerpoint/2010/main" val="36564504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1200"/>
              </a:spcAft>
              <a:buClr>
                <a:schemeClr val="tx2">
                  <a:lumMod val="75000"/>
                </a:schemeClr>
              </a:buClr>
              <a:buFont typeface="Wingdings" pitchFamily="2" charset="2"/>
              <a:buChar char="q"/>
            </a:pPr>
            <a:r>
              <a:rPr lang="el-GR" sz="2200" dirty="0" smtClean="0"/>
              <a:t>Για τη </a:t>
            </a:r>
            <a:r>
              <a:rPr lang="el-GR" sz="2200" dirty="0"/>
              <a:t>μελέτη </a:t>
            </a:r>
            <a:r>
              <a:rPr lang="el-GR" sz="2200" dirty="0" smtClean="0"/>
              <a:t>της </a:t>
            </a:r>
            <a:r>
              <a:rPr lang="el-GR" sz="2200" dirty="0"/>
              <a:t>επίπεδης κίνησης μιας αρθρικής επιφάνειας χρησιμοποιούνται οι όροι της ολίσθησης, της κύλισης και της </a:t>
            </a:r>
            <a:r>
              <a:rPr lang="el-GR" sz="2200" dirty="0" smtClean="0"/>
              <a:t>περιστροφής. </a:t>
            </a:r>
          </a:p>
          <a:p>
            <a:pPr algn="just">
              <a:spcBef>
                <a:spcPts val="0"/>
              </a:spcBef>
              <a:spcAft>
                <a:spcPts val="1200"/>
              </a:spcAft>
              <a:buClr>
                <a:schemeClr val="tx2">
                  <a:lumMod val="75000"/>
                </a:schemeClr>
              </a:buClr>
              <a:buFont typeface="Wingdings" pitchFamily="2" charset="2"/>
              <a:buChar char="q"/>
            </a:pPr>
            <a:endParaRPr lang="el-GR" sz="2200" dirty="0"/>
          </a:p>
          <a:p>
            <a:pPr algn="just">
              <a:spcBef>
                <a:spcPts val="0"/>
              </a:spcBef>
              <a:spcAft>
                <a:spcPts val="1200"/>
              </a:spcAft>
              <a:buClr>
                <a:schemeClr val="tx2">
                  <a:lumMod val="75000"/>
                </a:schemeClr>
              </a:buClr>
              <a:buFont typeface="Wingdings" pitchFamily="2" charset="2"/>
              <a:buChar char="q"/>
            </a:pPr>
            <a:endParaRPr lang="el-GR" sz="2200" dirty="0" smtClean="0"/>
          </a:p>
          <a:p>
            <a:pPr algn="just">
              <a:spcBef>
                <a:spcPts val="0"/>
              </a:spcBef>
              <a:spcAft>
                <a:spcPts val="1200"/>
              </a:spcAft>
              <a:buClr>
                <a:schemeClr val="tx2">
                  <a:lumMod val="75000"/>
                </a:schemeClr>
              </a:buClr>
              <a:buFont typeface="Wingdings" pitchFamily="2" charset="2"/>
              <a:buChar char="q"/>
            </a:pPr>
            <a:endParaRPr lang="el-GR" sz="2200" dirty="0"/>
          </a:p>
          <a:p>
            <a:pPr marL="0" indent="0" algn="just">
              <a:spcBef>
                <a:spcPts val="0"/>
              </a:spcBef>
              <a:spcAft>
                <a:spcPts val="1200"/>
              </a:spcAft>
              <a:buClr>
                <a:schemeClr val="tx2">
                  <a:lumMod val="75000"/>
                </a:schemeClr>
              </a:buClr>
              <a:buNone/>
            </a:pPr>
            <a:r>
              <a:rPr lang="el-GR" sz="2200" b="1" dirty="0" smtClean="0"/>
              <a:t>Περιστροφή</a:t>
            </a:r>
          </a:p>
          <a:p>
            <a:pPr algn="just">
              <a:spcBef>
                <a:spcPts val="0"/>
              </a:spcBef>
              <a:spcAft>
                <a:spcPts val="1200"/>
              </a:spcAft>
              <a:buClr>
                <a:schemeClr val="tx2">
                  <a:lumMod val="75000"/>
                </a:schemeClr>
              </a:buClr>
              <a:buFont typeface="Wingdings" pitchFamily="2" charset="2"/>
              <a:buChar char="q"/>
            </a:pPr>
            <a:r>
              <a:rPr lang="el-GR" sz="2200" dirty="0" smtClean="0"/>
              <a:t>Η </a:t>
            </a:r>
            <a:r>
              <a:rPr lang="el-GR" sz="2200" dirty="0"/>
              <a:t>κίνηση της περιστροφής </a:t>
            </a:r>
            <a:r>
              <a:rPr lang="el-GR" sz="2200" dirty="0" smtClean="0"/>
              <a:t>(β) είναι το </a:t>
            </a:r>
            <a:r>
              <a:rPr lang="el-GR" sz="2200" dirty="0"/>
              <a:t>ακριβώς </a:t>
            </a:r>
            <a:r>
              <a:rPr lang="el-GR" sz="2200" dirty="0" smtClean="0"/>
              <a:t>αντίθετο </a:t>
            </a:r>
            <a:r>
              <a:rPr lang="el-GR" sz="2200" dirty="0"/>
              <a:t>της ολίσθησης. </a:t>
            </a:r>
            <a:endParaRPr lang="el-GR" sz="2200" dirty="0" smtClean="0"/>
          </a:p>
          <a:p>
            <a:pPr algn="just">
              <a:spcBef>
                <a:spcPts val="0"/>
              </a:spcBef>
              <a:spcAft>
                <a:spcPts val="1200"/>
              </a:spcAft>
              <a:buClr>
                <a:schemeClr val="tx2">
                  <a:lumMod val="75000"/>
                </a:schemeClr>
              </a:buClr>
              <a:buFont typeface="Wingdings" pitchFamily="2" charset="2"/>
              <a:buChar char="q"/>
            </a:pPr>
            <a:r>
              <a:rPr lang="el-GR" sz="2200" dirty="0" smtClean="0"/>
              <a:t>Το </a:t>
            </a:r>
            <a:r>
              <a:rPr lang="el-GR" sz="2200" b="1" dirty="0" smtClean="0"/>
              <a:t>κινούμενο τμήμα περιστρέφεται </a:t>
            </a:r>
            <a:r>
              <a:rPr lang="el-GR" sz="2200" dirty="0" smtClean="0"/>
              <a:t>και </a:t>
            </a:r>
            <a:r>
              <a:rPr lang="el-GR" sz="2200" dirty="0"/>
              <a:t>αλλάζει συνέχεια το σημείο επαφής του, ενώ το σημείο επαφής για τη </a:t>
            </a:r>
            <a:r>
              <a:rPr lang="el-GR" sz="2200" b="1" dirty="0"/>
              <a:t>σταθερή επιφάνεια </a:t>
            </a:r>
            <a:r>
              <a:rPr lang="el-GR" sz="2200" dirty="0"/>
              <a:t>δεν αλλάζει. </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Κίνηση </a:t>
            </a:r>
            <a:r>
              <a:rPr lang="el-GR" sz="3600" b="1" dirty="0" smtClean="0">
                <a:solidFill>
                  <a:srgbClr val="002060"/>
                </a:solidFill>
              </a:rPr>
              <a:t>Αρθρώσεων</a:t>
            </a:r>
            <a:endParaRPr lang="en-US" sz="3600" b="1" dirty="0">
              <a:solidFill>
                <a:srgbClr val="002060"/>
              </a:solidFill>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557807" y="2902952"/>
            <a:ext cx="4106545" cy="1534160"/>
          </a:xfrm>
          <a:prstGeom prst="rect">
            <a:avLst/>
          </a:prstGeom>
          <a:noFill/>
          <a:ln>
            <a:noFill/>
          </a:ln>
        </p:spPr>
      </p:pic>
    </p:spTree>
    <p:extLst>
      <p:ext uri="{BB962C8B-B14F-4D97-AF65-F5344CB8AC3E}">
        <p14:creationId xmlns:p14="http://schemas.microsoft.com/office/powerpoint/2010/main" val="5153977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1200"/>
              </a:spcAft>
              <a:buClr>
                <a:schemeClr val="tx2">
                  <a:lumMod val="75000"/>
                </a:schemeClr>
              </a:buClr>
              <a:buFont typeface="Wingdings" pitchFamily="2" charset="2"/>
              <a:buChar char="q"/>
            </a:pPr>
            <a:r>
              <a:rPr lang="el-GR" sz="2200" dirty="0" smtClean="0"/>
              <a:t>Για τη </a:t>
            </a:r>
            <a:r>
              <a:rPr lang="el-GR" sz="2200" dirty="0"/>
              <a:t>μελέτη </a:t>
            </a:r>
            <a:r>
              <a:rPr lang="el-GR" sz="2200" dirty="0" smtClean="0"/>
              <a:t>της </a:t>
            </a:r>
            <a:r>
              <a:rPr lang="el-GR" sz="2200" dirty="0"/>
              <a:t>επίπεδης κίνησης μιας αρθρικής επιφάνειας χρησιμοποιούνται οι όροι της ολίσθησης, της κύλισης και της </a:t>
            </a:r>
            <a:r>
              <a:rPr lang="el-GR" sz="2200" dirty="0" smtClean="0"/>
              <a:t>περιστροφής. </a:t>
            </a:r>
          </a:p>
          <a:p>
            <a:pPr algn="just">
              <a:spcBef>
                <a:spcPts val="0"/>
              </a:spcBef>
              <a:spcAft>
                <a:spcPts val="1200"/>
              </a:spcAft>
              <a:buClr>
                <a:schemeClr val="tx2">
                  <a:lumMod val="75000"/>
                </a:schemeClr>
              </a:buClr>
              <a:buFont typeface="Wingdings" pitchFamily="2" charset="2"/>
              <a:buChar char="q"/>
            </a:pPr>
            <a:endParaRPr lang="el-GR" sz="2200" dirty="0"/>
          </a:p>
          <a:p>
            <a:pPr algn="just">
              <a:spcBef>
                <a:spcPts val="0"/>
              </a:spcBef>
              <a:spcAft>
                <a:spcPts val="1200"/>
              </a:spcAft>
              <a:buClr>
                <a:schemeClr val="tx2">
                  <a:lumMod val="75000"/>
                </a:schemeClr>
              </a:buClr>
              <a:buFont typeface="Wingdings" pitchFamily="2" charset="2"/>
              <a:buChar char="q"/>
            </a:pPr>
            <a:endParaRPr lang="el-GR" sz="2200" dirty="0" smtClean="0"/>
          </a:p>
          <a:p>
            <a:pPr algn="just">
              <a:spcBef>
                <a:spcPts val="0"/>
              </a:spcBef>
              <a:spcAft>
                <a:spcPts val="1200"/>
              </a:spcAft>
              <a:buClr>
                <a:schemeClr val="tx2">
                  <a:lumMod val="75000"/>
                </a:schemeClr>
              </a:buClr>
              <a:buFont typeface="Wingdings" pitchFamily="2" charset="2"/>
              <a:buChar char="q"/>
            </a:pPr>
            <a:endParaRPr lang="el-GR" sz="2200" dirty="0"/>
          </a:p>
          <a:p>
            <a:pPr marL="0" indent="0" algn="just">
              <a:spcBef>
                <a:spcPts val="0"/>
              </a:spcBef>
              <a:spcAft>
                <a:spcPts val="1200"/>
              </a:spcAft>
              <a:buClr>
                <a:schemeClr val="tx2">
                  <a:lumMod val="75000"/>
                </a:schemeClr>
              </a:buClr>
              <a:buNone/>
            </a:pPr>
            <a:r>
              <a:rPr lang="el-GR" sz="2200" b="1" dirty="0" smtClean="0"/>
              <a:t>Περιστροφή</a:t>
            </a:r>
          </a:p>
          <a:p>
            <a:pPr algn="just">
              <a:spcBef>
                <a:spcPts val="0"/>
              </a:spcBef>
              <a:spcAft>
                <a:spcPts val="1200"/>
              </a:spcAft>
              <a:buClr>
                <a:schemeClr val="tx2">
                  <a:lumMod val="75000"/>
                </a:schemeClr>
              </a:buClr>
              <a:buFont typeface="Wingdings" pitchFamily="2" charset="2"/>
              <a:buChar char="q"/>
            </a:pPr>
            <a:r>
              <a:rPr lang="el-GR" sz="2200" dirty="0" smtClean="0"/>
              <a:t>Το </a:t>
            </a:r>
            <a:r>
              <a:rPr lang="el-GR" sz="2200" dirty="0"/>
              <a:t>στιγμιαίο κέντρο περιστροφής </a:t>
            </a:r>
            <a:r>
              <a:rPr lang="el-GR" sz="2200" dirty="0" smtClean="0"/>
              <a:t>βρίσκεται </a:t>
            </a:r>
            <a:r>
              <a:rPr lang="el-GR" sz="2200" dirty="0"/>
              <a:t>στο </a:t>
            </a:r>
            <a:r>
              <a:rPr lang="el-GR" sz="2200" b="1" dirty="0"/>
              <a:t>κέντρο καμπυλότητας </a:t>
            </a:r>
            <a:r>
              <a:rPr lang="el-GR" sz="2200" dirty="0"/>
              <a:t>του σώματος το οποίο υφίσταται καθαρή </a:t>
            </a:r>
            <a:r>
              <a:rPr lang="el-GR" sz="2200" dirty="0" smtClean="0"/>
              <a:t>περιστροφή.</a:t>
            </a:r>
            <a:endParaRPr lang="el-GR" sz="22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Κίνηση </a:t>
            </a:r>
            <a:r>
              <a:rPr lang="el-GR" sz="3600" b="1" dirty="0" smtClean="0">
                <a:solidFill>
                  <a:srgbClr val="002060"/>
                </a:solidFill>
              </a:rPr>
              <a:t>Αρθρώσεων</a:t>
            </a:r>
            <a:endParaRPr lang="en-US" sz="3600" b="1" dirty="0">
              <a:solidFill>
                <a:srgbClr val="002060"/>
              </a:solidFill>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557807" y="2902952"/>
            <a:ext cx="4106545" cy="1534160"/>
          </a:xfrm>
          <a:prstGeom prst="rect">
            <a:avLst/>
          </a:prstGeom>
          <a:noFill/>
          <a:ln>
            <a:noFill/>
          </a:ln>
        </p:spPr>
      </p:pic>
    </p:spTree>
    <p:extLst>
      <p:ext uri="{BB962C8B-B14F-4D97-AF65-F5344CB8AC3E}">
        <p14:creationId xmlns:p14="http://schemas.microsoft.com/office/powerpoint/2010/main" val="2522583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1200"/>
              </a:spcAft>
              <a:buClr>
                <a:schemeClr val="tx2">
                  <a:lumMod val="75000"/>
                </a:schemeClr>
              </a:buClr>
              <a:buFont typeface="Wingdings" pitchFamily="2" charset="2"/>
              <a:buChar char="q"/>
            </a:pPr>
            <a:r>
              <a:rPr lang="el-GR" sz="2200" dirty="0" smtClean="0"/>
              <a:t>Για τη </a:t>
            </a:r>
            <a:r>
              <a:rPr lang="el-GR" sz="2200" dirty="0"/>
              <a:t>μελέτη </a:t>
            </a:r>
            <a:r>
              <a:rPr lang="el-GR" sz="2200" dirty="0" smtClean="0"/>
              <a:t>της </a:t>
            </a:r>
            <a:r>
              <a:rPr lang="el-GR" sz="2200" dirty="0"/>
              <a:t>επίπεδης κίνησης μιας αρθρικής επιφάνειας χρησιμοποιούνται οι όροι της ολίσθησης, της κύλισης και της </a:t>
            </a:r>
            <a:r>
              <a:rPr lang="el-GR" sz="2200" dirty="0" smtClean="0"/>
              <a:t>περιστροφής. </a:t>
            </a:r>
          </a:p>
          <a:p>
            <a:pPr algn="just">
              <a:spcBef>
                <a:spcPts val="0"/>
              </a:spcBef>
              <a:spcAft>
                <a:spcPts val="1200"/>
              </a:spcAft>
              <a:buClr>
                <a:schemeClr val="tx2">
                  <a:lumMod val="75000"/>
                </a:schemeClr>
              </a:buClr>
              <a:buFont typeface="Wingdings" pitchFamily="2" charset="2"/>
              <a:buChar char="q"/>
            </a:pPr>
            <a:endParaRPr lang="el-GR" sz="2200" dirty="0"/>
          </a:p>
          <a:p>
            <a:pPr algn="just">
              <a:spcBef>
                <a:spcPts val="0"/>
              </a:spcBef>
              <a:spcAft>
                <a:spcPts val="1200"/>
              </a:spcAft>
              <a:buClr>
                <a:schemeClr val="tx2">
                  <a:lumMod val="75000"/>
                </a:schemeClr>
              </a:buClr>
              <a:buFont typeface="Wingdings" pitchFamily="2" charset="2"/>
              <a:buChar char="q"/>
            </a:pPr>
            <a:endParaRPr lang="el-GR" sz="2200" dirty="0" smtClean="0"/>
          </a:p>
          <a:p>
            <a:pPr algn="just">
              <a:spcBef>
                <a:spcPts val="0"/>
              </a:spcBef>
              <a:spcAft>
                <a:spcPts val="1200"/>
              </a:spcAft>
              <a:buClr>
                <a:schemeClr val="tx2">
                  <a:lumMod val="75000"/>
                </a:schemeClr>
              </a:buClr>
              <a:buFont typeface="Wingdings" pitchFamily="2" charset="2"/>
              <a:buChar char="q"/>
            </a:pPr>
            <a:endParaRPr lang="el-GR" sz="2200" dirty="0"/>
          </a:p>
          <a:p>
            <a:pPr marL="0" indent="0" algn="just">
              <a:spcBef>
                <a:spcPts val="0"/>
              </a:spcBef>
              <a:spcAft>
                <a:spcPts val="1200"/>
              </a:spcAft>
              <a:buClr>
                <a:schemeClr val="tx2">
                  <a:lumMod val="75000"/>
                </a:schemeClr>
              </a:buClr>
              <a:buNone/>
            </a:pPr>
            <a:r>
              <a:rPr lang="el-GR" sz="2200" b="1" dirty="0" smtClean="0"/>
              <a:t>Κύλιση</a:t>
            </a:r>
          </a:p>
          <a:p>
            <a:pPr algn="just">
              <a:spcBef>
                <a:spcPts val="0"/>
              </a:spcBef>
              <a:spcAft>
                <a:spcPts val="1200"/>
              </a:spcAft>
              <a:buClr>
                <a:schemeClr val="tx2">
                  <a:lumMod val="75000"/>
                </a:schemeClr>
              </a:buClr>
              <a:buFont typeface="Wingdings" pitchFamily="2" charset="2"/>
              <a:buChar char="q"/>
            </a:pPr>
            <a:r>
              <a:rPr lang="el-GR" sz="2200" dirty="0" smtClean="0"/>
              <a:t>Η </a:t>
            </a:r>
            <a:r>
              <a:rPr lang="el-GR" sz="2200" dirty="0"/>
              <a:t>κύλιση λαμβάνει χώρα </a:t>
            </a:r>
            <a:r>
              <a:rPr lang="el-GR" sz="2200" b="1" dirty="0"/>
              <a:t>μεταξύ κινουμένου και σταθερού </a:t>
            </a:r>
            <a:r>
              <a:rPr lang="el-GR" sz="2200" dirty="0"/>
              <a:t>τμήματος, όπου τα σημεία επαφής σε κάθε επιφάνεια αλλάζουν </a:t>
            </a:r>
            <a:r>
              <a:rPr lang="el-GR" sz="2200" dirty="0" smtClean="0"/>
              <a:t>συνεχώς.</a:t>
            </a:r>
          </a:p>
          <a:p>
            <a:pPr algn="just">
              <a:spcBef>
                <a:spcPts val="0"/>
              </a:spcBef>
              <a:spcAft>
                <a:spcPts val="1200"/>
              </a:spcAft>
              <a:buClr>
                <a:schemeClr val="tx2">
                  <a:lumMod val="75000"/>
                </a:schemeClr>
              </a:buClr>
              <a:buFont typeface="Wingdings" pitchFamily="2" charset="2"/>
              <a:buChar char="q"/>
            </a:pPr>
            <a:r>
              <a:rPr lang="el-GR" sz="2200" dirty="0" smtClean="0"/>
              <a:t>Τα </a:t>
            </a:r>
            <a:r>
              <a:rPr lang="el-GR" sz="2200" b="1" dirty="0"/>
              <a:t>μήκη τόξου επαφής </a:t>
            </a:r>
            <a:r>
              <a:rPr lang="el-GR" sz="2200" dirty="0" smtClean="0"/>
              <a:t>στο κινούμενο και στο σταθερό τμήμα είναι </a:t>
            </a:r>
            <a:r>
              <a:rPr lang="el-GR" sz="2200" dirty="0"/>
              <a:t>ίσα </a:t>
            </a:r>
            <a:r>
              <a:rPr lang="el-GR" sz="2200" dirty="0" smtClean="0"/>
              <a:t>(S</a:t>
            </a:r>
            <a:r>
              <a:rPr lang="el-GR" sz="2200" baseline="-25000" dirty="0" smtClean="0"/>
              <a:t>1</a:t>
            </a:r>
            <a:r>
              <a:rPr lang="el-GR" sz="2200" dirty="0" smtClean="0"/>
              <a:t> = S</a:t>
            </a:r>
            <a:r>
              <a:rPr lang="el-GR" sz="2200" baseline="-25000" dirty="0" smtClean="0"/>
              <a:t>2</a:t>
            </a:r>
            <a:r>
              <a:rPr lang="el-GR" sz="2200" dirty="0" smtClean="0"/>
              <a:t>).</a:t>
            </a:r>
            <a:endParaRPr lang="el-GR" sz="22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Κίνηση </a:t>
            </a:r>
            <a:r>
              <a:rPr lang="el-GR" sz="3600" b="1" dirty="0" smtClean="0">
                <a:solidFill>
                  <a:srgbClr val="002060"/>
                </a:solidFill>
              </a:rPr>
              <a:t>Αρθρώσεων</a:t>
            </a:r>
            <a:endParaRPr lang="en-US" sz="3600" b="1" dirty="0">
              <a:solidFill>
                <a:srgbClr val="002060"/>
              </a:solidFill>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557807" y="2902952"/>
            <a:ext cx="4106545" cy="1534160"/>
          </a:xfrm>
          <a:prstGeom prst="rect">
            <a:avLst/>
          </a:prstGeom>
          <a:noFill/>
          <a:ln>
            <a:noFill/>
          </a:ln>
        </p:spPr>
      </p:pic>
    </p:spTree>
    <p:extLst>
      <p:ext uri="{BB962C8B-B14F-4D97-AF65-F5344CB8AC3E}">
        <p14:creationId xmlns:p14="http://schemas.microsoft.com/office/powerpoint/2010/main" val="29954154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00808"/>
            <a:ext cx="8568952" cy="4968552"/>
          </a:xfrm>
        </p:spPr>
        <p:txBody>
          <a:bodyPr>
            <a:noAutofit/>
          </a:bodyPr>
          <a:lstStyle/>
          <a:p>
            <a:pPr marL="388620" indent="-342900" algn="just">
              <a:spcBef>
                <a:spcPts val="0"/>
              </a:spcBef>
              <a:spcAft>
                <a:spcPts val="600"/>
              </a:spcAft>
              <a:buClr>
                <a:schemeClr val="tx2">
                  <a:lumMod val="75000"/>
                </a:schemeClr>
              </a:buClr>
              <a:buFont typeface="Wingdings" panose="05000000000000000000" pitchFamily="2" charset="2"/>
              <a:buChar char="q"/>
            </a:pPr>
            <a:r>
              <a:rPr lang="en-US" sz="2200" dirty="0" smtClean="0"/>
              <a:t>H</a:t>
            </a:r>
            <a:r>
              <a:rPr lang="el-GR" sz="2200" dirty="0" smtClean="0"/>
              <a:t> </a:t>
            </a:r>
            <a:r>
              <a:rPr lang="el-GR" sz="2200" dirty="0"/>
              <a:t>ανθρώπινη κίνηση μπορεί να αναλυθεί σε δύο ξεχωριστές κατηγορίες: </a:t>
            </a:r>
            <a:endParaRPr lang="el-GR" sz="2200" dirty="0" smtClean="0"/>
          </a:p>
          <a:p>
            <a:pPr lvl="1" algn="just">
              <a:spcBef>
                <a:spcPts val="0"/>
              </a:spcBef>
              <a:spcAft>
                <a:spcPts val="600"/>
              </a:spcAft>
              <a:buClr>
                <a:schemeClr val="tx2">
                  <a:lumMod val="75000"/>
                </a:schemeClr>
              </a:buClr>
              <a:buFont typeface="Wingdings" panose="05000000000000000000" pitchFamily="2" charset="2"/>
              <a:buChar char="§"/>
            </a:pPr>
            <a:r>
              <a:rPr lang="el-GR" sz="2000" dirty="0" smtClean="0"/>
              <a:t>την </a:t>
            </a:r>
            <a:r>
              <a:rPr lang="el-GR" sz="2000" dirty="0"/>
              <a:t>κίνηση των τμημάτων των άκρων, που μεταξύ τους συνδέονται με αρθρώσεις</a:t>
            </a:r>
            <a:r>
              <a:rPr lang="el-GR" sz="2000" dirty="0" smtClean="0"/>
              <a:t>,</a:t>
            </a:r>
          </a:p>
          <a:p>
            <a:pPr lvl="1" algn="just">
              <a:spcBef>
                <a:spcPts val="0"/>
              </a:spcBef>
              <a:spcAft>
                <a:spcPts val="3000"/>
              </a:spcAft>
              <a:buClr>
                <a:schemeClr val="tx2">
                  <a:lumMod val="75000"/>
                </a:schemeClr>
              </a:buClr>
              <a:buFont typeface="Wingdings" panose="05000000000000000000" pitchFamily="2" charset="2"/>
              <a:buChar char="§"/>
            </a:pPr>
            <a:r>
              <a:rPr lang="el-GR" sz="2000" dirty="0" smtClean="0"/>
              <a:t>τη </a:t>
            </a:r>
            <a:r>
              <a:rPr lang="el-GR" sz="2000" dirty="0"/>
              <a:t>λεπτομερή </a:t>
            </a:r>
            <a:r>
              <a:rPr lang="el-GR" sz="2000" dirty="0" smtClean="0"/>
              <a:t>ανάλυση </a:t>
            </a:r>
            <a:r>
              <a:rPr lang="el-GR" sz="2000" dirty="0"/>
              <a:t>της κίνησης της επιφάνειας κάθε άρθρωσης</a:t>
            </a:r>
            <a:r>
              <a:rPr lang="el-GR" sz="2000" dirty="0" smtClean="0"/>
              <a:t>.</a:t>
            </a:r>
          </a:p>
          <a:p>
            <a:pPr algn="just">
              <a:spcBef>
                <a:spcPts val="0"/>
              </a:spcBef>
              <a:spcAft>
                <a:spcPts val="600"/>
              </a:spcAft>
              <a:buClr>
                <a:schemeClr val="tx2">
                  <a:lumMod val="75000"/>
                </a:schemeClr>
              </a:buClr>
              <a:buFont typeface="Wingdings" pitchFamily="2" charset="2"/>
              <a:buChar char="q"/>
            </a:pPr>
            <a:r>
              <a:rPr lang="el-GR" sz="2200" dirty="0"/>
              <a:t>Η μελέτη της δομής και της κίνησης συνδέσμων-αρθρώσεων είναι ιδιαίτερα σημαντική για: </a:t>
            </a:r>
          </a:p>
          <a:p>
            <a:pPr lvl="1" algn="just">
              <a:spcBef>
                <a:spcPts val="0"/>
              </a:spcBef>
              <a:spcAft>
                <a:spcPts val="600"/>
              </a:spcAft>
              <a:buClr>
                <a:schemeClr val="tx2">
                  <a:lumMod val="75000"/>
                </a:schemeClr>
              </a:buClr>
              <a:buSzPct val="100000"/>
              <a:buFont typeface="Wingdings" panose="05000000000000000000" pitchFamily="2" charset="2"/>
              <a:buChar char="§"/>
            </a:pPr>
            <a:r>
              <a:rPr lang="el-GR" sz="2000" dirty="0"/>
              <a:t>τον σχεδιασμό προσθετικών συσκευών για την αποκατάσταση των κινητικών λειτουργιών,</a:t>
            </a:r>
          </a:p>
          <a:p>
            <a:pPr lvl="1" algn="just">
              <a:spcBef>
                <a:spcPts val="0"/>
              </a:spcBef>
              <a:spcAft>
                <a:spcPts val="600"/>
              </a:spcAft>
              <a:buClr>
                <a:schemeClr val="tx2">
                  <a:lumMod val="75000"/>
                </a:schemeClr>
              </a:buClr>
              <a:buSzPct val="100000"/>
              <a:buFont typeface="Wingdings" panose="05000000000000000000" pitchFamily="2" charset="2"/>
              <a:buChar char="§"/>
            </a:pPr>
            <a:r>
              <a:rPr lang="el-GR" sz="2000" dirty="0"/>
              <a:t>την αξιολόγηση της φθοράς, της σταθερότητας και της εκφύλισής τους, </a:t>
            </a:r>
          </a:p>
          <a:p>
            <a:pPr lvl="1" algn="just">
              <a:spcBef>
                <a:spcPts val="0"/>
              </a:spcBef>
              <a:spcAft>
                <a:spcPts val="3000"/>
              </a:spcAft>
              <a:buClr>
                <a:schemeClr val="tx2">
                  <a:lumMod val="75000"/>
                </a:schemeClr>
              </a:buClr>
              <a:buSzPct val="100000"/>
              <a:buFont typeface="Wingdings" panose="05000000000000000000" pitchFamily="2" charset="2"/>
              <a:buChar char="§"/>
            </a:pPr>
            <a:r>
              <a:rPr lang="el-GR" sz="2000" dirty="0"/>
              <a:t>τη σωστή διάγνωση και χειρουργική αντιμετώπιση των παθήσεων των αρθρώσεων. </a:t>
            </a:r>
            <a:endParaRPr lang="el-GR" sz="2300" dirty="0" smtClean="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Κίνηση </a:t>
            </a:r>
            <a:r>
              <a:rPr lang="el-GR" sz="3600" b="1" dirty="0" smtClean="0">
                <a:solidFill>
                  <a:srgbClr val="002060"/>
                </a:solidFill>
              </a:rPr>
              <a:t>Αρθρώσεων</a:t>
            </a:r>
            <a:endParaRPr lang="en-US" sz="3600" b="1" dirty="0">
              <a:solidFill>
                <a:srgbClr val="002060"/>
              </a:solidFill>
            </a:endParaRPr>
          </a:p>
        </p:txBody>
      </p:sp>
    </p:spTree>
    <p:extLst>
      <p:ext uri="{BB962C8B-B14F-4D97-AF65-F5344CB8AC3E}">
        <p14:creationId xmlns:p14="http://schemas.microsoft.com/office/powerpoint/2010/main" val="329923086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916832"/>
            <a:ext cx="8568952" cy="4968552"/>
          </a:xfrm>
        </p:spPr>
        <p:txBody>
          <a:bodyPr>
            <a:noAutofit/>
          </a:bodyPr>
          <a:lstStyle/>
          <a:p>
            <a:pPr algn="just">
              <a:spcBef>
                <a:spcPts val="0"/>
              </a:spcBef>
              <a:spcAft>
                <a:spcPts val="3000"/>
              </a:spcAft>
              <a:buClr>
                <a:schemeClr val="tx2">
                  <a:lumMod val="75000"/>
                </a:schemeClr>
              </a:buClr>
              <a:buFont typeface="Wingdings" pitchFamily="2" charset="2"/>
              <a:buChar char="q"/>
            </a:pPr>
            <a:r>
              <a:rPr lang="el-GR" sz="2200" dirty="0" smtClean="0"/>
              <a:t>O </a:t>
            </a:r>
            <a:r>
              <a:rPr lang="el-GR" sz="2200" dirty="0"/>
              <a:t>αστράγαλος </a:t>
            </a:r>
            <a:r>
              <a:rPr lang="el-GR" sz="2200" dirty="0" smtClean="0"/>
              <a:t>αποτελεί </a:t>
            </a:r>
            <a:r>
              <a:rPr lang="el-GR" sz="2200" dirty="0"/>
              <a:t>τον κινητικό σύνδεσμο που επιτρέπει στο κάτω άκρο του </a:t>
            </a:r>
            <a:r>
              <a:rPr lang="el-GR" sz="2200" dirty="0" smtClean="0"/>
              <a:t>ποδιού να </a:t>
            </a:r>
            <a:r>
              <a:rPr lang="el-GR" sz="2200" dirty="0" err="1"/>
              <a:t>αλληλεπιδρά</a:t>
            </a:r>
            <a:r>
              <a:rPr lang="el-GR" sz="2200" dirty="0"/>
              <a:t> με το έδαφος, μια βασική προϋπόθεση για τη βάδιση και άλλες δραστηριότητες της καθημερινής ζωής. </a:t>
            </a:r>
            <a:endParaRPr lang="el-GR" sz="2200" dirty="0" smtClean="0"/>
          </a:p>
          <a:p>
            <a:pPr algn="just">
              <a:spcBef>
                <a:spcPts val="0"/>
              </a:spcBef>
              <a:spcAft>
                <a:spcPts val="600"/>
              </a:spcAft>
              <a:buClr>
                <a:schemeClr val="tx2">
                  <a:lumMod val="75000"/>
                </a:schemeClr>
              </a:buClr>
              <a:buFont typeface="Wingdings" pitchFamily="2" charset="2"/>
              <a:buChar char="q"/>
            </a:pPr>
            <a:r>
              <a:rPr lang="el-GR" sz="2200" dirty="0"/>
              <a:t>Η άρθρωση του αστραγάλου αποτελείται από δύο μέρη</a:t>
            </a:r>
            <a:r>
              <a:rPr lang="el-GR" sz="2200" dirty="0" smtClean="0"/>
              <a:t>:</a:t>
            </a:r>
          </a:p>
          <a:p>
            <a:pPr lvl="1" algn="just">
              <a:spcBef>
                <a:spcPts val="0"/>
              </a:spcBef>
              <a:spcAft>
                <a:spcPts val="600"/>
              </a:spcAft>
              <a:buClr>
                <a:schemeClr val="tx2">
                  <a:lumMod val="75000"/>
                </a:schemeClr>
              </a:buClr>
              <a:buFont typeface="Wingdings" panose="05000000000000000000" pitchFamily="2" charset="2"/>
              <a:buChar char="§"/>
            </a:pPr>
            <a:r>
              <a:rPr lang="el-GR" sz="2000" dirty="0" smtClean="0"/>
              <a:t>την </a:t>
            </a:r>
            <a:r>
              <a:rPr lang="el-GR" sz="2000" b="1" dirty="0" err="1"/>
              <a:t>αστραγαλοκνημική</a:t>
            </a:r>
            <a:r>
              <a:rPr lang="el-GR" sz="2000" b="1" dirty="0"/>
              <a:t> ή </a:t>
            </a:r>
            <a:r>
              <a:rPr lang="el-GR" sz="2000" b="1" dirty="0" err="1"/>
              <a:t>ποδοκνημική</a:t>
            </a:r>
            <a:r>
              <a:rPr lang="el-GR" sz="2000" b="1" dirty="0"/>
              <a:t> </a:t>
            </a:r>
            <a:r>
              <a:rPr lang="el-GR" sz="2000" b="1" dirty="0" smtClean="0"/>
              <a:t>άρθρωση</a:t>
            </a:r>
            <a:r>
              <a:rPr lang="el-GR" sz="2000" dirty="0" smtClean="0"/>
              <a:t>, </a:t>
            </a:r>
            <a:r>
              <a:rPr lang="el-GR" sz="2000" dirty="0"/>
              <a:t>σχηματίζεται από την άρθρωση της κνήμης και την περόνης με την </a:t>
            </a:r>
            <a:r>
              <a:rPr lang="el-GR" sz="2000" dirty="0" err="1"/>
              <a:t>τροχιλία</a:t>
            </a:r>
            <a:r>
              <a:rPr lang="el-GR" sz="2000" dirty="0"/>
              <a:t> του </a:t>
            </a:r>
            <a:r>
              <a:rPr lang="el-GR" sz="2000" dirty="0" smtClean="0"/>
              <a:t>αστραγάλου. </a:t>
            </a:r>
          </a:p>
          <a:p>
            <a:pPr lvl="1" algn="just">
              <a:spcBef>
                <a:spcPts val="0"/>
              </a:spcBef>
              <a:spcAft>
                <a:spcPts val="2400"/>
              </a:spcAft>
              <a:buClr>
                <a:schemeClr val="tx2">
                  <a:lumMod val="75000"/>
                </a:schemeClr>
              </a:buClr>
              <a:buFont typeface="Wingdings" panose="05000000000000000000" pitchFamily="2" charset="2"/>
              <a:buChar char="§"/>
            </a:pPr>
            <a:r>
              <a:rPr lang="el-GR" sz="2000" dirty="0" smtClean="0"/>
              <a:t>την </a:t>
            </a:r>
            <a:r>
              <a:rPr lang="el-GR" sz="2000" b="1" dirty="0" err="1"/>
              <a:t>αστραγαλοπτερνική</a:t>
            </a:r>
            <a:r>
              <a:rPr lang="el-GR" sz="2000" b="1" dirty="0"/>
              <a:t> </a:t>
            </a:r>
            <a:r>
              <a:rPr lang="el-GR" sz="2000" b="1" dirty="0" smtClean="0"/>
              <a:t>άρθρωση</a:t>
            </a:r>
            <a:r>
              <a:rPr lang="el-GR" sz="2000" dirty="0" smtClean="0"/>
              <a:t>, σχηματίζεται </a:t>
            </a:r>
            <a:r>
              <a:rPr lang="el-GR" sz="2000" dirty="0"/>
              <a:t>από την άρθρωση του αστραγάλου με την </a:t>
            </a:r>
            <a:r>
              <a:rPr lang="el-GR" sz="2000" dirty="0" smtClean="0"/>
              <a:t>πτέρνα.</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Άρθρωση </a:t>
            </a:r>
            <a:r>
              <a:rPr lang="el-GR" sz="3600" b="1" dirty="0">
                <a:solidFill>
                  <a:srgbClr val="002060"/>
                </a:solidFill>
              </a:rPr>
              <a:t>του </a:t>
            </a:r>
            <a:r>
              <a:rPr lang="el-GR" sz="3600" b="1" dirty="0" smtClean="0">
                <a:solidFill>
                  <a:srgbClr val="002060"/>
                </a:solidFill>
              </a:rPr>
              <a:t>αστραγάλου</a:t>
            </a:r>
            <a:endParaRPr lang="en-US" sz="3600" b="1" dirty="0">
              <a:solidFill>
                <a:srgbClr val="002060"/>
              </a:solidFill>
            </a:endParaRPr>
          </a:p>
        </p:txBody>
      </p:sp>
    </p:spTree>
    <p:extLst>
      <p:ext uri="{BB962C8B-B14F-4D97-AF65-F5344CB8AC3E}">
        <p14:creationId xmlns:p14="http://schemas.microsoft.com/office/powerpoint/2010/main" val="7635627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600"/>
              </a:spcAft>
              <a:buClr>
                <a:schemeClr val="tx2">
                  <a:lumMod val="75000"/>
                </a:schemeClr>
              </a:buClr>
              <a:buFont typeface="Wingdings" pitchFamily="2" charset="2"/>
              <a:buChar char="q"/>
            </a:pPr>
            <a:r>
              <a:rPr lang="el-GR" sz="2200" dirty="0" smtClean="0"/>
              <a:t>Οι </a:t>
            </a:r>
            <a:r>
              <a:rPr lang="el-GR" sz="2200" dirty="0"/>
              <a:t>βασικοί τύποι κίνησης που επιτρέπονται </a:t>
            </a:r>
            <a:r>
              <a:rPr lang="el-GR" sz="2200" dirty="0" smtClean="0"/>
              <a:t>στην άρθρωση του αστραγάλου είναι: </a:t>
            </a:r>
          </a:p>
          <a:p>
            <a:pPr lvl="1" algn="just">
              <a:spcBef>
                <a:spcPts val="0"/>
              </a:spcBef>
              <a:spcAft>
                <a:spcPts val="600"/>
              </a:spcAft>
              <a:buClr>
                <a:schemeClr val="tx2">
                  <a:lumMod val="75000"/>
                </a:schemeClr>
              </a:buClr>
              <a:buFont typeface="Wingdings" panose="05000000000000000000" pitchFamily="2" charset="2"/>
              <a:buChar char="§"/>
            </a:pPr>
            <a:r>
              <a:rPr lang="el-GR" sz="2000" dirty="0" smtClean="0"/>
              <a:t>Η </a:t>
            </a:r>
            <a:r>
              <a:rPr lang="el-GR" sz="2000" b="1" dirty="0"/>
              <a:t>πελματιαία </a:t>
            </a:r>
            <a:r>
              <a:rPr lang="el-GR" sz="2000" b="1" dirty="0" smtClean="0"/>
              <a:t>και ραχιαία κάμψη </a:t>
            </a:r>
            <a:r>
              <a:rPr lang="el-GR" sz="2000" dirty="0" smtClean="0"/>
              <a:t>(</a:t>
            </a:r>
            <a:r>
              <a:rPr lang="en-US" sz="2000" i="1" dirty="0" smtClean="0"/>
              <a:t>plantar, dorsiflexion</a:t>
            </a:r>
            <a:r>
              <a:rPr lang="el-GR" sz="2000" dirty="0" smtClean="0"/>
              <a:t>), </a:t>
            </a:r>
            <a:r>
              <a:rPr lang="el-GR" sz="2000" dirty="0"/>
              <a:t>που </a:t>
            </a:r>
            <a:r>
              <a:rPr lang="el-GR" sz="2000" dirty="0" smtClean="0"/>
              <a:t>πραγματοποιούνται στο </a:t>
            </a:r>
            <a:r>
              <a:rPr lang="el-GR" sz="2000" dirty="0"/>
              <a:t>οβελιαίο </a:t>
            </a:r>
            <a:r>
              <a:rPr lang="el-GR" sz="2000" dirty="0" smtClean="0"/>
              <a:t>επίπεδο. </a:t>
            </a:r>
          </a:p>
          <a:p>
            <a:pPr lvl="1" algn="just">
              <a:spcBef>
                <a:spcPts val="0"/>
              </a:spcBef>
              <a:spcAft>
                <a:spcPts val="600"/>
              </a:spcAft>
              <a:buClr>
                <a:schemeClr val="tx2">
                  <a:lumMod val="75000"/>
                </a:schemeClr>
              </a:buClr>
              <a:buFont typeface="Wingdings" panose="05000000000000000000" pitchFamily="2" charset="2"/>
              <a:buChar char="§"/>
            </a:pPr>
            <a:r>
              <a:rPr lang="el-GR" sz="2000" dirty="0" smtClean="0"/>
              <a:t>Η </a:t>
            </a:r>
            <a:r>
              <a:rPr lang="el-GR" sz="2000" b="1" dirty="0" smtClean="0"/>
              <a:t>απαγωγή και προσαγωγή </a:t>
            </a:r>
            <a:r>
              <a:rPr lang="el-GR" sz="2000" dirty="0" smtClean="0"/>
              <a:t>(</a:t>
            </a:r>
            <a:r>
              <a:rPr lang="en-US" sz="2000" i="1" dirty="0" smtClean="0"/>
              <a:t>ab-/adduction</a:t>
            </a:r>
            <a:r>
              <a:rPr lang="el-GR" sz="2000" dirty="0" smtClean="0"/>
              <a:t>) </a:t>
            </a:r>
            <a:r>
              <a:rPr lang="el-GR" sz="2000" dirty="0"/>
              <a:t>που πραγματοποιούνται στο εγκάρσιο </a:t>
            </a:r>
            <a:r>
              <a:rPr lang="el-GR" sz="2000" dirty="0" smtClean="0"/>
              <a:t>επίπεδο.</a:t>
            </a:r>
          </a:p>
          <a:p>
            <a:pPr lvl="1" algn="just">
              <a:spcBef>
                <a:spcPts val="0"/>
              </a:spcBef>
              <a:spcAft>
                <a:spcPts val="600"/>
              </a:spcAft>
              <a:buClr>
                <a:schemeClr val="tx2">
                  <a:lumMod val="75000"/>
                </a:schemeClr>
              </a:buClr>
              <a:buFont typeface="Wingdings" panose="05000000000000000000" pitchFamily="2" charset="2"/>
              <a:buChar char="§"/>
            </a:pPr>
            <a:r>
              <a:rPr lang="el-GR" sz="2000" dirty="0"/>
              <a:t>Η</a:t>
            </a:r>
            <a:r>
              <a:rPr lang="el-GR" sz="2000" dirty="0" smtClean="0"/>
              <a:t> </a:t>
            </a:r>
            <a:r>
              <a:rPr lang="el-GR" sz="2000" b="1" dirty="0"/>
              <a:t>αναστροφή </a:t>
            </a:r>
            <a:r>
              <a:rPr lang="el-GR" sz="2000" dirty="0" smtClean="0"/>
              <a:t>(</a:t>
            </a:r>
            <a:r>
              <a:rPr lang="en-US" sz="2000" i="1" dirty="0" smtClean="0"/>
              <a:t>eversion/inversion</a:t>
            </a:r>
            <a:r>
              <a:rPr lang="el-GR" sz="2000" dirty="0" smtClean="0"/>
              <a:t>), που πραγματοποιείται στο </a:t>
            </a:r>
            <a:r>
              <a:rPr lang="el-GR" sz="2000" dirty="0"/>
              <a:t>μετωπιαίο </a:t>
            </a:r>
            <a:r>
              <a:rPr lang="el-GR" sz="2000" dirty="0" smtClean="0"/>
              <a:t>επίπεδο. </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Άρθρωση </a:t>
            </a:r>
            <a:r>
              <a:rPr lang="el-GR" sz="3600" b="1" dirty="0">
                <a:solidFill>
                  <a:srgbClr val="002060"/>
                </a:solidFill>
              </a:rPr>
              <a:t>του </a:t>
            </a:r>
            <a:r>
              <a:rPr lang="el-GR" sz="3600" b="1" dirty="0" smtClean="0">
                <a:solidFill>
                  <a:srgbClr val="002060"/>
                </a:solidFill>
              </a:rPr>
              <a:t>αστραγάλου</a:t>
            </a:r>
            <a:endParaRPr lang="en-US" sz="3600" b="1" dirty="0">
              <a:solidFill>
                <a:srgbClr val="00206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9326" y="4577631"/>
            <a:ext cx="2412794" cy="2235745"/>
          </a:xfrm>
          <a:prstGeom prst="rect">
            <a:avLst/>
          </a:prstGeom>
          <a:noFill/>
          <a:ln>
            <a:noFill/>
          </a:ln>
        </p:spPr>
      </p:pic>
    </p:spTree>
    <p:extLst>
      <p:ext uri="{BB962C8B-B14F-4D97-AF65-F5344CB8AC3E}">
        <p14:creationId xmlns:p14="http://schemas.microsoft.com/office/powerpoint/2010/main" val="32943459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1800"/>
              </a:spcAft>
              <a:buClr>
                <a:schemeClr val="tx2">
                  <a:lumMod val="75000"/>
                </a:schemeClr>
              </a:buClr>
              <a:buFont typeface="Wingdings" pitchFamily="2" charset="2"/>
              <a:buChar char="q"/>
            </a:pPr>
            <a:r>
              <a:rPr lang="el-GR" sz="2200" dirty="0" smtClean="0"/>
              <a:t>Ο </a:t>
            </a:r>
            <a:r>
              <a:rPr lang="el-GR" sz="2200" dirty="0"/>
              <a:t>συνδυασμός των </a:t>
            </a:r>
            <a:r>
              <a:rPr lang="el-GR" sz="2200" dirty="0" smtClean="0"/>
              <a:t>παραπάνω κινήσεων στην </a:t>
            </a:r>
            <a:r>
              <a:rPr lang="el-GR" sz="2200" dirty="0" err="1"/>
              <a:t>αστραγαλοπτερνική</a:t>
            </a:r>
            <a:r>
              <a:rPr lang="el-GR" sz="2200" dirty="0"/>
              <a:t> και την </a:t>
            </a:r>
            <a:r>
              <a:rPr lang="el-GR" sz="2200" dirty="0" err="1"/>
              <a:t>αστραγαλοκνημική</a:t>
            </a:r>
            <a:r>
              <a:rPr lang="el-GR" sz="2200" dirty="0"/>
              <a:t> άρθρωση έχει ως αποτέλεσμα </a:t>
            </a:r>
            <a:r>
              <a:rPr lang="el-GR" sz="2200" dirty="0" smtClean="0"/>
              <a:t>τις κινήσεις υπτιασμού </a:t>
            </a:r>
            <a:r>
              <a:rPr lang="el-GR" sz="2200" dirty="0"/>
              <a:t>(</a:t>
            </a:r>
            <a:r>
              <a:rPr lang="el-GR" sz="2200" dirty="0" err="1"/>
              <a:t>supination</a:t>
            </a:r>
            <a:r>
              <a:rPr lang="el-GR" sz="2200" dirty="0"/>
              <a:t>) και </a:t>
            </a:r>
            <a:r>
              <a:rPr lang="el-GR" sz="2200" dirty="0" smtClean="0"/>
              <a:t>πρηνισμού </a:t>
            </a:r>
            <a:r>
              <a:rPr lang="el-GR" sz="2200" dirty="0"/>
              <a:t>(</a:t>
            </a:r>
            <a:r>
              <a:rPr lang="el-GR" sz="2200" dirty="0" err="1"/>
              <a:t>pronation</a:t>
            </a:r>
            <a:r>
              <a:rPr lang="el-GR" sz="2200" dirty="0"/>
              <a:t>). </a:t>
            </a:r>
          </a:p>
          <a:p>
            <a:pPr algn="just">
              <a:spcBef>
                <a:spcPts val="0"/>
              </a:spcBef>
              <a:spcAft>
                <a:spcPts val="2400"/>
              </a:spcAft>
              <a:buClr>
                <a:schemeClr val="tx2">
                  <a:lumMod val="75000"/>
                </a:schemeClr>
              </a:buClr>
              <a:buFont typeface="Wingdings" pitchFamily="2" charset="2"/>
              <a:buChar char="q"/>
            </a:pPr>
            <a:r>
              <a:rPr lang="el-GR" sz="2200" dirty="0" smtClean="0"/>
              <a:t>Αμφότεροι καθορίζουν </a:t>
            </a:r>
            <a:r>
              <a:rPr lang="el-GR" sz="2200" dirty="0"/>
              <a:t>τη θέση της πελματιαίας επιφάνειας του ποδιού υπό τον αστράγαλο. </a:t>
            </a:r>
            <a:endParaRPr lang="el-GR" sz="2200" dirty="0" smtClean="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Άρθρωση </a:t>
            </a:r>
            <a:r>
              <a:rPr lang="el-GR" sz="3600" b="1" dirty="0">
                <a:solidFill>
                  <a:srgbClr val="002060"/>
                </a:solidFill>
              </a:rPr>
              <a:t>του </a:t>
            </a:r>
            <a:r>
              <a:rPr lang="el-GR" sz="3600" b="1" dirty="0" smtClean="0">
                <a:solidFill>
                  <a:srgbClr val="002060"/>
                </a:solidFill>
              </a:rPr>
              <a:t>αστραγάλου</a:t>
            </a:r>
            <a:endParaRPr lang="en-US" sz="3600" b="1" dirty="0">
              <a:solidFill>
                <a:srgbClr val="002060"/>
              </a:solidFill>
            </a:endParaRP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5787" y="3432914"/>
            <a:ext cx="1924685" cy="3389630"/>
          </a:xfrm>
          <a:prstGeom prst="rect">
            <a:avLst/>
          </a:prstGeom>
          <a:noFill/>
          <a:ln>
            <a:noFill/>
          </a:ln>
        </p:spPr>
      </p:pic>
      <p:sp>
        <p:nvSpPr>
          <p:cNvPr id="7" name="Θέση περιεχομένου 2"/>
          <p:cNvSpPr txBox="1">
            <a:spLocks/>
          </p:cNvSpPr>
          <p:nvPr/>
        </p:nvSpPr>
        <p:spPr>
          <a:xfrm>
            <a:off x="251520" y="3933056"/>
            <a:ext cx="6120680" cy="2448272"/>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spcBef>
                <a:spcPts val="0"/>
              </a:spcBef>
              <a:spcAft>
                <a:spcPts val="1800"/>
              </a:spcAft>
              <a:buClr>
                <a:schemeClr val="tx2">
                  <a:lumMod val="75000"/>
                </a:schemeClr>
              </a:buClr>
              <a:buFont typeface="Wingdings" pitchFamily="2" charset="2"/>
              <a:buChar char="q"/>
            </a:pPr>
            <a:r>
              <a:rPr lang="el-GR" sz="2200" dirty="0" smtClean="0"/>
              <a:t>Σε </a:t>
            </a:r>
            <a:r>
              <a:rPr lang="el-GR" sz="2200" b="1" dirty="0" smtClean="0"/>
              <a:t>υπτιασμό</a:t>
            </a:r>
            <a:r>
              <a:rPr lang="el-GR" sz="2200" dirty="0" smtClean="0"/>
              <a:t> εμφανίζεται συνδυασμός κάμψης του πέλματος με αναστροφή και προσαγωγή που επιτρέπει την κίνηση προς τα έσω.</a:t>
            </a:r>
          </a:p>
          <a:p>
            <a:pPr algn="just">
              <a:spcBef>
                <a:spcPts val="0"/>
              </a:spcBef>
              <a:spcAft>
                <a:spcPts val="600"/>
              </a:spcAft>
              <a:buClr>
                <a:schemeClr val="tx2">
                  <a:lumMod val="75000"/>
                </a:schemeClr>
              </a:buClr>
              <a:buFont typeface="Wingdings" pitchFamily="2" charset="2"/>
              <a:buChar char="q"/>
            </a:pPr>
            <a:r>
              <a:rPr lang="el-GR" sz="2200" dirty="0" smtClean="0"/>
              <a:t>Σε </a:t>
            </a:r>
            <a:r>
              <a:rPr lang="el-GR" sz="2200" b="1" dirty="0" smtClean="0"/>
              <a:t>πρηνισμό</a:t>
            </a:r>
            <a:r>
              <a:rPr lang="el-GR" sz="2200" dirty="0" smtClean="0"/>
              <a:t> εμφανίζεται συνδυασμός ραχιαίας κάμψης με αναστροφή και απαγωγή που επιτρέπει την πλευρική κίνηση.</a:t>
            </a:r>
            <a:endParaRPr lang="el-GR" sz="2000" dirty="0" smtClean="0"/>
          </a:p>
        </p:txBody>
      </p:sp>
    </p:spTree>
    <p:extLst>
      <p:ext uri="{BB962C8B-B14F-4D97-AF65-F5344CB8AC3E}">
        <p14:creationId xmlns:p14="http://schemas.microsoft.com/office/powerpoint/2010/main" val="16796517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smtClean="0"/>
              <a:t>Ο </a:t>
            </a:r>
            <a:r>
              <a:rPr lang="el-GR" sz="2200" dirty="0"/>
              <a:t>αστράγαλος υπόκειται σε καταπόνηση περίπου </a:t>
            </a:r>
            <a:r>
              <a:rPr lang="el-GR" sz="2200" dirty="0" smtClean="0"/>
              <a:t>5 φορές </a:t>
            </a:r>
            <a:r>
              <a:rPr lang="el-GR" sz="2200" dirty="0"/>
              <a:t>το σωματικό βάρος </a:t>
            </a:r>
            <a:r>
              <a:rPr lang="el-GR" sz="2200" dirty="0" smtClean="0"/>
              <a:t>σε </a:t>
            </a:r>
            <a:r>
              <a:rPr lang="el-GR" sz="2200" dirty="0"/>
              <a:t>κανονικό βάδισμα και μέχρι </a:t>
            </a:r>
            <a:r>
              <a:rPr lang="el-GR" sz="2200" dirty="0" smtClean="0"/>
              <a:t>13 φορές </a:t>
            </a:r>
            <a:r>
              <a:rPr lang="el-GR" sz="2200" dirty="0"/>
              <a:t>το σωματικό βάρος κατά τη διάρκεια δραστηριοτήτων όπως το τρέξιμο. </a:t>
            </a:r>
            <a:endParaRPr lang="el-GR" sz="2200" dirty="0" smtClean="0"/>
          </a:p>
          <a:p>
            <a:pPr algn="just">
              <a:spcBef>
                <a:spcPts val="0"/>
              </a:spcBef>
              <a:spcAft>
                <a:spcPts val="2400"/>
              </a:spcAft>
              <a:buClr>
                <a:schemeClr val="tx2">
                  <a:lumMod val="75000"/>
                </a:schemeClr>
              </a:buClr>
              <a:buFont typeface="Wingdings" pitchFamily="2" charset="2"/>
              <a:buChar char="q"/>
            </a:pPr>
            <a:r>
              <a:rPr lang="el-GR" sz="2200" dirty="0" smtClean="0"/>
              <a:t>Πειραματικές </a:t>
            </a:r>
            <a:r>
              <a:rPr lang="el-GR" sz="2200" dirty="0"/>
              <a:t>μελέτες έχουν δείξει ότι περίπου το 83% του φορτίου μεταδίδεται μέσω της </a:t>
            </a:r>
            <a:r>
              <a:rPr lang="el-GR" sz="2200" dirty="0" err="1"/>
              <a:t>αστραγαλοκνημικής</a:t>
            </a:r>
            <a:r>
              <a:rPr lang="el-GR" sz="2200" dirty="0"/>
              <a:t> άρθρωσης ενώ το υπόλοιπο 17% </a:t>
            </a:r>
            <a:r>
              <a:rPr lang="el-GR" sz="2200" dirty="0" smtClean="0"/>
              <a:t>μέσω </a:t>
            </a:r>
            <a:r>
              <a:rPr lang="el-GR" sz="2200" dirty="0"/>
              <a:t>της περόνης. </a:t>
            </a:r>
            <a:endParaRPr lang="el-GR" sz="2200" dirty="0" smtClean="0"/>
          </a:p>
          <a:p>
            <a:pPr algn="just">
              <a:spcBef>
                <a:spcPts val="0"/>
              </a:spcBef>
              <a:spcAft>
                <a:spcPts val="2400"/>
              </a:spcAft>
              <a:buClr>
                <a:schemeClr val="tx2">
                  <a:lumMod val="75000"/>
                </a:schemeClr>
              </a:buClr>
              <a:buFont typeface="Wingdings" pitchFamily="2" charset="2"/>
              <a:buChar char="q"/>
            </a:pPr>
            <a:r>
              <a:rPr lang="el-GR" sz="2200" dirty="0" smtClean="0"/>
              <a:t>Παρά τα </a:t>
            </a:r>
            <a:r>
              <a:rPr lang="el-GR" sz="2200" dirty="0"/>
              <a:t>υψηλά φορτία </a:t>
            </a:r>
            <a:r>
              <a:rPr lang="el-GR" sz="2200" dirty="0" smtClean="0"/>
              <a:t>που δέχεται ο αστράγαλος, </a:t>
            </a:r>
            <a:r>
              <a:rPr lang="el-GR" sz="2200" dirty="0"/>
              <a:t>η περιοχή στην οποία κατανέμεται η φόρτιση είναι μεγάλη (11-13 cm</a:t>
            </a:r>
            <a:r>
              <a:rPr lang="el-GR" sz="2200" baseline="30000" dirty="0"/>
              <a:t>2</a:t>
            </a:r>
            <a:r>
              <a:rPr lang="el-GR" sz="2200" dirty="0" smtClean="0"/>
              <a:t>) και η </a:t>
            </a:r>
            <a:r>
              <a:rPr lang="el-GR" sz="2200" dirty="0"/>
              <a:t>δομή των οστών και των συνδέσμων </a:t>
            </a:r>
            <a:r>
              <a:rPr lang="el-GR" sz="2200" dirty="0" smtClean="0"/>
              <a:t>επιτρέπει </a:t>
            </a:r>
            <a:r>
              <a:rPr lang="el-GR" sz="2200" dirty="0"/>
              <a:t>την κίνηση με υψηλό βαθμό σταθερότητας</a:t>
            </a:r>
            <a:r>
              <a:rPr lang="el-GR" sz="2200" dirty="0" smtClean="0"/>
              <a:t>.</a:t>
            </a:r>
            <a:endParaRPr lang="el-GR" sz="22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Άρθρωση </a:t>
            </a:r>
            <a:r>
              <a:rPr lang="el-GR" sz="3600" b="1" dirty="0">
                <a:solidFill>
                  <a:srgbClr val="002060"/>
                </a:solidFill>
              </a:rPr>
              <a:t>του </a:t>
            </a:r>
            <a:r>
              <a:rPr lang="el-GR" sz="3600" b="1" dirty="0" smtClean="0">
                <a:solidFill>
                  <a:srgbClr val="002060"/>
                </a:solidFill>
              </a:rPr>
              <a:t>αστραγάλου</a:t>
            </a:r>
            <a:endParaRPr lang="en-US" sz="3600" b="1" dirty="0">
              <a:solidFill>
                <a:srgbClr val="002060"/>
              </a:solidFill>
            </a:endParaRPr>
          </a:p>
        </p:txBody>
      </p:sp>
    </p:spTree>
    <p:extLst>
      <p:ext uri="{BB962C8B-B14F-4D97-AF65-F5344CB8AC3E}">
        <p14:creationId xmlns:p14="http://schemas.microsoft.com/office/powerpoint/2010/main" val="3461980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smtClean="0"/>
              <a:t>Στα </a:t>
            </a:r>
            <a:r>
              <a:rPr lang="el-GR" sz="2200" dirty="0" err="1" smtClean="0"/>
              <a:t>ιξωδοελαστικά</a:t>
            </a:r>
            <a:r>
              <a:rPr lang="el-GR" sz="2200" dirty="0" smtClean="0"/>
              <a:t> υλικά </a:t>
            </a:r>
            <a:r>
              <a:rPr lang="el-GR" sz="2200" dirty="0"/>
              <a:t>το διάγραμμα τάσης-παραμόρφωσης δεν είναι μοναδικό, </a:t>
            </a:r>
            <a:r>
              <a:rPr lang="el-GR" sz="2200" dirty="0" smtClean="0"/>
              <a:t>αλλά εξαρτάται </a:t>
            </a:r>
            <a:r>
              <a:rPr lang="el-GR" sz="2200" dirty="0"/>
              <a:t>από το ρυθμό παραμόρφωσής του. </a:t>
            </a:r>
          </a:p>
          <a:p>
            <a:pPr algn="just">
              <a:spcBef>
                <a:spcPts val="0"/>
              </a:spcBef>
              <a:spcAft>
                <a:spcPts val="2400"/>
              </a:spcAft>
              <a:buClr>
                <a:schemeClr val="tx2">
                  <a:lumMod val="75000"/>
                </a:schemeClr>
              </a:buClr>
              <a:buFont typeface="Wingdings" pitchFamily="2" charset="2"/>
              <a:buChar char="q"/>
            </a:pPr>
            <a:r>
              <a:rPr lang="el-GR" sz="2200" dirty="0" smtClean="0"/>
              <a:t>Η </a:t>
            </a:r>
            <a:r>
              <a:rPr lang="el-GR" sz="2200" dirty="0"/>
              <a:t>σχέση τάσης-παραμόρφωσης </a:t>
            </a:r>
            <a:r>
              <a:rPr lang="el-GR" sz="2200" dirty="0" smtClean="0"/>
              <a:t>έχει </a:t>
            </a:r>
            <a:r>
              <a:rPr lang="el-GR" sz="2200" dirty="0"/>
              <a:t>τη </a:t>
            </a:r>
            <a:r>
              <a:rPr lang="el-GR" sz="2200" dirty="0" smtClean="0"/>
              <a:t>μορφή:</a:t>
            </a:r>
          </a:p>
          <a:p>
            <a:pPr algn="just">
              <a:spcBef>
                <a:spcPts val="0"/>
              </a:spcBef>
              <a:spcAft>
                <a:spcPts val="1800"/>
              </a:spcAft>
              <a:buClr>
                <a:schemeClr val="tx2">
                  <a:lumMod val="75000"/>
                </a:schemeClr>
              </a:buClr>
              <a:buFont typeface="Wingdings" pitchFamily="2" charset="2"/>
              <a:buChar char="q"/>
            </a:pPr>
            <a:endParaRPr lang="el-GR" sz="2200" dirty="0"/>
          </a:p>
          <a:p>
            <a:pPr algn="just">
              <a:spcBef>
                <a:spcPts val="0"/>
              </a:spcBef>
              <a:spcAft>
                <a:spcPts val="2400"/>
              </a:spcAft>
              <a:buClr>
                <a:schemeClr val="tx2">
                  <a:lumMod val="75000"/>
                </a:schemeClr>
              </a:buClr>
              <a:buFont typeface="Wingdings" pitchFamily="2" charset="2"/>
              <a:buChar char="q"/>
            </a:pPr>
            <a:r>
              <a:rPr lang="el-GR" sz="2200" dirty="0"/>
              <a:t>Η ελαστική συμπεριφορά </a:t>
            </a:r>
            <a:r>
              <a:rPr lang="el-GR" sz="2200" dirty="0" smtClean="0"/>
              <a:t>μπορεί </a:t>
            </a:r>
            <a:r>
              <a:rPr lang="el-GR" sz="2200" dirty="0"/>
              <a:t>να προσομοιωθεί με τη συμπεριφορά του γραμμικού ελαστικού </a:t>
            </a:r>
            <a:r>
              <a:rPr lang="el-GR" sz="2200" dirty="0" smtClean="0"/>
              <a:t>ελατηρίου:</a:t>
            </a:r>
          </a:p>
          <a:p>
            <a:pPr algn="just">
              <a:spcBef>
                <a:spcPts val="0"/>
              </a:spcBef>
              <a:spcAft>
                <a:spcPts val="3000"/>
              </a:spcAft>
              <a:buClr>
                <a:schemeClr val="tx2">
                  <a:lumMod val="75000"/>
                </a:schemeClr>
              </a:buClr>
              <a:buFont typeface="Wingdings" pitchFamily="2" charset="2"/>
              <a:buChar char="q"/>
            </a:pPr>
            <a:endParaRPr lang="el-GR" sz="2200" dirty="0"/>
          </a:p>
          <a:p>
            <a:pPr algn="just">
              <a:spcBef>
                <a:spcPts val="0"/>
              </a:spcBef>
              <a:spcAft>
                <a:spcPts val="2400"/>
              </a:spcAft>
              <a:buClr>
                <a:schemeClr val="tx2">
                  <a:lumMod val="75000"/>
                </a:schemeClr>
              </a:buClr>
              <a:buFont typeface="Wingdings" pitchFamily="2" charset="2"/>
              <a:buChar char="q"/>
            </a:pPr>
            <a:endParaRPr lang="el-GR" sz="22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err="1">
                <a:solidFill>
                  <a:srgbClr val="002060"/>
                </a:solidFill>
              </a:rPr>
              <a:t>Ιξωδοελαστικότητα</a:t>
            </a:r>
            <a:endParaRPr lang="en-US" sz="3600" b="1" dirty="0">
              <a:solidFill>
                <a:srgbClr val="002060"/>
              </a:solidFill>
            </a:endParaRPr>
          </a:p>
        </p:txBody>
      </p:sp>
      <mc:AlternateContent xmlns:mc="http://schemas.openxmlformats.org/markup-compatibility/2006" xmlns:a14="http://schemas.microsoft.com/office/drawing/2010/main">
        <mc:Choice Requires="a14">
          <p:sp>
            <p:nvSpPr>
              <p:cNvPr id="2" name="Rectangle 1"/>
              <p:cNvSpPr/>
              <p:nvPr/>
            </p:nvSpPr>
            <p:spPr>
              <a:xfrm>
                <a:off x="3275856" y="3284984"/>
                <a:ext cx="1872629" cy="461665"/>
              </a:xfrm>
              <a:prstGeom prst="rect">
                <a:avLst/>
              </a:prstGeom>
            </p:spPr>
            <p:txBody>
              <a:bodyPr wrap="none">
                <a:spAutoFit/>
              </a:bodyPr>
              <a:lstStyle/>
              <a:p>
                <a14:m>
                  <m:oMath xmlns:m="http://schemas.openxmlformats.org/officeDocument/2006/math">
                    <m:r>
                      <m:rPr>
                        <m:nor/>
                      </m:rPr>
                      <a:rPr lang="el-GR" sz="2400" b="1">
                        <a:solidFill>
                          <a:srgbClr val="000000"/>
                        </a:solidFill>
                        <a:latin typeface="Cambria Math" panose="02040503050406030204" pitchFamily="18" charset="0"/>
                        <a:ea typeface="Cambria Math" panose="02040503050406030204" pitchFamily="18" charset="0"/>
                      </a:rPr>
                      <m:t>σ</m:t>
                    </m:r>
                    <m:r>
                      <m:rPr>
                        <m:nor/>
                      </m:rPr>
                      <a:rPr lang="el-GR" sz="2400" b="1" i="0" smtClean="0">
                        <a:solidFill>
                          <a:srgbClr val="000000"/>
                        </a:solidFill>
                        <a:latin typeface="Cambria Math" panose="02040503050406030204" pitchFamily="18" charset="0"/>
                        <a:ea typeface="Cambria Math" panose="02040503050406030204" pitchFamily="18" charset="0"/>
                      </a:rPr>
                      <m:t> </m:t>
                    </m:r>
                    <m:r>
                      <m:rPr>
                        <m:nor/>
                      </m:rPr>
                      <a:rPr lang="el-GR" sz="2400" b="1">
                        <a:solidFill>
                          <a:srgbClr val="000000"/>
                        </a:solidFill>
                        <a:latin typeface="Cambria Math" panose="02040503050406030204" pitchFamily="18" charset="0"/>
                        <a:ea typeface="Cambria Math" panose="02040503050406030204" pitchFamily="18" charset="0"/>
                      </a:rPr>
                      <m:t>=</m:t>
                    </m:r>
                    <m:r>
                      <m:rPr>
                        <m:nor/>
                      </m:rPr>
                      <a:rPr lang="el-GR" sz="2400" b="1" i="0" smtClean="0">
                        <a:solidFill>
                          <a:srgbClr val="000000"/>
                        </a:solidFill>
                        <a:latin typeface="Cambria Math" panose="02040503050406030204" pitchFamily="18" charset="0"/>
                        <a:ea typeface="Cambria Math" panose="02040503050406030204" pitchFamily="18" charset="0"/>
                      </a:rPr>
                      <m:t> </m:t>
                    </m:r>
                    <m:r>
                      <m:rPr>
                        <m:nor/>
                      </m:rPr>
                      <a:rPr lang="el-GR" sz="2400" b="1">
                        <a:solidFill>
                          <a:srgbClr val="000000"/>
                        </a:solidFill>
                        <a:latin typeface="Cambria Math" panose="02040503050406030204" pitchFamily="18" charset="0"/>
                        <a:ea typeface="Cambria Math" panose="02040503050406030204" pitchFamily="18" charset="0"/>
                      </a:rPr>
                      <m:t>σ</m:t>
                    </m:r>
                    <m:r>
                      <m:rPr>
                        <m:nor/>
                      </m:rPr>
                      <a:rPr lang="el-GR" sz="2400" b="1">
                        <a:solidFill>
                          <a:srgbClr val="000000"/>
                        </a:solidFill>
                        <a:latin typeface="Cambria Math" panose="02040503050406030204" pitchFamily="18" charset="0"/>
                        <a:ea typeface="Cambria Math" panose="02040503050406030204" pitchFamily="18" charset="0"/>
                      </a:rPr>
                      <m:t>(</m:t>
                    </m:r>
                    <m:r>
                      <m:rPr>
                        <m:nor/>
                      </m:rPr>
                      <a:rPr lang="el-GR" sz="2400" b="1">
                        <a:solidFill>
                          <a:srgbClr val="000000"/>
                        </a:solidFill>
                        <a:latin typeface="Cambria Math" panose="02040503050406030204" pitchFamily="18" charset="0"/>
                        <a:ea typeface="Cambria Math" panose="02040503050406030204" pitchFamily="18" charset="0"/>
                      </a:rPr>
                      <m:t>ε</m:t>
                    </m:r>
                    <m:r>
                      <m:rPr>
                        <m:nor/>
                      </m:rPr>
                      <a:rPr lang="el-GR" sz="2400" b="1">
                        <a:solidFill>
                          <a:srgbClr val="000000"/>
                        </a:solidFill>
                        <a:latin typeface="Cambria Math" panose="02040503050406030204" pitchFamily="18" charset="0"/>
                        <a:ea typeface="Cambria Math" panose="02040503050406030204" pitchFamily="18" charset="0"/>
                      </a:rPr>
                      <m:t>, </m:t>
                    </m:r>
                    <m:acc>
                      <m:accPr>
                        <m:chr m:val="̇"/>
                        <m:ctrlPr>
                          <a:rPr lang="el-GR" sz="2400" b="1" i="1">
                            <a:solidFill>
                              <a:srgbClr val="000000"/>
                            </a:solidFill>
                            <a:effectLst/>
                            <a:latin typeface="Cambria Math"/>
                            <a:ea typeface="Cambria Math" panose="02040503050406030204" pitchFamily="18" charset="0"/>
                            <a:cs typeface="Times New Roman" panose="02020603050405020304" pitchFamily="18" charset="0"/>
                          </a:rPr>
                        </m:ctrlPr>
                      </m:accPr>
                      <m:e>
                        <m:r>
                          <m:rPr>
                            <m:nor/>
                          </m:rPr>
                          <a:rPr lang="el-GR" sz="2400" b="1">
                            <a:solidFill>
                              <a:srgbClr val="000000"/>
                            </a:solidFill>
                            <a:effectLst/>
                            <a:latin typeface="Cambria Math" panose="02040503050406030204" pitchFamily="18" charset="0"/>
                            <a:ea typeface="Cambria Math" panose="02040503050406030204" pitchFamily="18" charset="0"/>
                          </a:rPr>
                          <m:t>ε</m:t>
                        </m:r>
                      </m:e>
                    </m:acc>
                  </m:oMath>
                </a14:m>
                <a:r>
                  <a:rPr lang="el-GR" sz="2400" b="1" dirty="0" smtClean="0">
                    <a:solidFill>
                      <a:srgbClr val="000000"/>
                    </a:solidFill>
                    <a:effectLst/>
                    <a:latin typeface="Cambria Math" panose="02040503050406030204" pitchFamily="18" charset="0"/>
                    <a:ea typeface="Cambria Math" panose="02040503050406030204" pitchFamily="18" charset="0"/>
                  </a:rPr>
                  <a:t>,...),</a:t>
                </a:r>
                <a:endParaRPr lang="el-GR" sz="2400" b="1" dirty="0">
                  <a:latin typeface="Cambria Math" panose="02040503050406030204" pitchFamily="18" charset="0"/>
                  <a:ea typeface="Cambria Math" panose="020405030504060302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275856" y="3284984"/>
                <a:ext cx="1872629" cy="461665"/>
              </a:xfrm>
              <a:prstGeom prst="rect">
                <a:avLst/>
              </a:prstGeom>
              <a:blipFill rotWithShape="0">
                <a:blip r:embed="rId2"/>
                <a:stretch>
                  <a:fillRect t="-10526" r="-3896" b="-28947"/>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5293960" y="3212976"/>
                <a:ext cx="1511439" cy="592342"/>
              </a:xfrm>
              <a:prstGeom prst="rect">
                <a:avLst/>
              </a:prstGeom>
            </p:spPr>
            <p:txBody>
              <a:bodyPr wrap="none">
                <a:spAutoFit/>
              </a:bodyPr>
              <a:lstStyle/>
              <a:p>
                <a:r>
                  <a:rPr lang="el-GR" sz="2000" dirty="0" smtClean="0">
                    <a:ea typeface="Cambria Math" panose="02040503050406030204" pitchFamily="18" charset="0"/>
                  </a:rPr>
                  <a:t>όπου  </a:t>
                </a:r>
                <a14:m>
                  <m:oMath xmlns:m="http://schemas.openxmlformats.org/officeDocument/2006/math">
                    <m:acc>
                      <m:accPr>
                        <m:chr m:val="̇"/>
                        <m:ctrlPr>
                          <a:rPr lang="el-GR" sz="2000" i="1">
                            <a:latin typeface="Cambria Math"/>
                            <a:ea typeface="Cambria Math" panose="02040503050406030204" pitchFamily="18" charset="0"/>
                          </a:rPr>
                        </m:ctrlPr>
                      </m:accPr>
                      <m:e>
                        <m:r>
                          <m:rPr>
                            <m:nor/>
                          </m:rPr>
                          <a:rPr lang="el-GR" sz="2000">
                            <a:latin typeface="Cambria Math" panose="02040503050406030204" pitchFamily="18" charset="0"/>
                            <a:ea typeface="Cambria Math" panose="02040503050406030204" pitchFamily="18" charset="0"/>
                          </a:rPr>
                          <m:t>ε</m:t>
                        </m:r>
                      </m:e>
                    </m:acc>
                    <m:r>
                      <m:rPr>
                        <m:nor/>
                      </m:rPr>
                      <a:rPr lang="el-GR" sz="2000" b="0" i="0" smtClean="0">
                        <a:latin typeface="Cambria Math" panose="02040503050406030204" pitchFamily="18" charset="0"/>
                        <a:ea typeface="Cambria Math" panose="02040503050406030204" pitchFamily="18" charset="0"/>
                      </a:rPr>
                      <m:t> </m:t>
                    </m:r>
                    <m:r>
                      <m:rPr>
                        <m:nor/>
                      </m:rPr>
                      <a:rPr lang="el-GR" sz="2000">
                        <a:latin typeface="Cambria Math" panose="02040503050406030204" pitchFamily="18" charset="0"/>
                        <a:ea typeface="Cambria Math" panose="02040503050406030204" pitchFamily="18" charset="0"/>
                      </a:rPr>
                      <m:t>=</m:t>
                    </m:r>
                    <m:f>
                      <m:fPr>
                        <m:ctrlPr>
                          <a:rPr lang="el-GR" sz="2000" i="1">
                            <a:latin typeface="Cambria Math"/>
                            <a:ea typeface="Cambria Math" panose="02040503050406030204" pitchFamily="18" charset="0"/>
                          </a:rPr>
                        </m:ctrlPr>
                      </m:fPr>
                      <m:num>
                        <m:r>
                          <m:rPr>
                            <m:nor/>
                          </m:rPr>
                          <a:rPr lang="el-GR" sz="2000">
                            <a:latin typeface="Cambria Math" panose="02040503050406030204" pitchFamily="18" charset="0"/>
                            <a:ea typeface="Cambria Math" panose="02040503050406030204" pitchFamily="18" charset="0"/>
                          </a:rPr>
                          <m:t>dε</m:t>
                        </m:r>
                      </m:num>
                      <m:den>
                        <m:r>
                          <m:rPr>
                            <m:nor/>
                          </m:rPr>
                          <a:rPr lang="el-GR" sz="2000">
                            <a:latin typeface="Cambria Math" panose="02040503050406030204" pitchFamily="18" charset="0"/>
                            <a:ea typeface="Cambria Math" panose="02040503050406030204" pitchFamily="18" charset="0"/>
                          </a:rPr>
                          <m:t>dt</m:t>
                        </m:r>
                      </m:den>
                    </m:f>
                  </m:oMath>
                </a14:m>
                <a:endParaRPr lang="el-GR" sz="2000" dirty="0">
                  <a:latin typeface="Cambria Math" panose="02040503050406030204" pitchFamily="18" charset="0"/>
                  <a:ea typeface="Cambria Math" panose="020405030504060302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5293960" y="3212976"/>
                <a:ext cx="1511439" cy="592342"/>
              </a:xfrm>
              <a:prstGeom prst="rect">
                <a:avLst/>
              </a:prstGeom>
              <a:blipFill rotWithShape="0">
                <a:blip r:embed="rId3"/>
                <a:stretch>
                  <a:fillRect l="-4032" b="-7216"/>
                </a:stretch>
              </a:blipFill>
            </p:spPr>
            <p:txBody>
              <a:bodyPr/>
              <a:lstStyle/>
              <a:p>
                <a:r>
                  <a:rPr lang="el-GR">
                    <a:noFill/>
                  </a:rPr>
                  <a:t> </a:t>
                </a:r>
              </a:p>
            </p:txBody>
          </p:sp>
        </mc:Fallback>
      </mc:AlternateContent>
      <p:pic>
        <p:nvPicPr>
          <p:cNvPr id="7" name="Εικόνα 12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73820" y="4797152"/>
            <a:ext cx="3669003" cy="2024240"/>
          </a:xfrm>
          <a:prstGeom prst="rect">
            <a:avLst/>
          </a:prstGeom>
          <a:noFill/>
          <a:ln>
            <a:noFill/>
          </a:ln>
        </p:spPr>
      </p:pic>
      <p:sp>
        <p:nvSpPr>
          <p:cNvPr id="8" name="Rectangle 7"/>
          <p:cNvSpPr/>
          <p:nvPr/>
        </p:nvSpPr>
        <p:spPr>
          <a:xfrm>
            <a:off x="5756093" y="5949280"/>
            <a:ext cx="3280403" cy="646331"/>
          </a:xfrm>
          <a:prstGeom prst="rect">
            <a:avLst/>
          </a:prstGeom>
        </p:spPr>
        <p:txBody>
          <a:bodyPr wrap="square">
            <a:spAutoFit/>
          </a:bodyPr>
          <a:lstStyle/>
          <a:p>
            <a:pPr marL="365760" lvl="1" indent="0" algn="just">
              <a:spcBef>
                <a:spcPts val="600"/>
              </a:spcBef>
              <a:spcAft>
                <a:spcPts val="2400"/>
              </a:spcAft>
              <a:buClr>
                <a:schemeClr val="tx2">
                  <a:lumMod val="75000"/>
                </a:schemeClr>
              </a:buClr>
              <a:buNone/>
            </a:pPr>
            <a:r>
              <a:rPr lang="el-GR" dirty="0"/>
              <a:t>Ό</a:t>
            </a:r>
            <a:r>
              <a:rPr lang="el-GR" dirty="0" smtClean="0"/>
              <a:t>που </a:t>
            </a:r>
            <a:r>
              <a:rPr lang="el-GR" b="1" dirty="0"/>
              <a:t>k</a:t>
            </a:r>
            <a:r>
              <a:rPr lang="el-GR" dirty="0"/>
              <a:t> η ελαστική σταθερά του ελατηρίου.</a:t>
            </a:r>
          </a:p>
        </p:txBody>
      </p:sp>
    </p:spTree>
    <p:extLst>
      <p:ext uri="{BB962C8B-B14F-4D97-AF65-F5344CB8AC3E}">
        <p14:creationId xmlns:p14="http://schemas.microsoft.com/office/powerpoint/2010/main" val="99864302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smtClean="0"/>
              <a:t>Το </a:t>
            </a:r>
            <a:r>
              <a:rPr lang="el-GR" sz="2200" dirty="0"/>
              <a:t>γόνατο είναι η ενδιάμεση άρθρωση </a:t>
            </a:r>
            <a:r>
              <a:rPr lang="el-GR" sz="2200" dirty="0" smtClean="0"/>
              <a:t>των </a:t>
            </a:r>
            <a:r>
              <a:rPr lang="el-GR" sz="2200" dirty="0"/>
              <a:t>κάτω </a:t>
            </a:r>
            <a:r>
              <a:rPr lang="el-GR" sz="2200" dirty="0" smtClean="0"/>
              <a:t>άκρων </a:t>
            </a:r>
            <a:r>
              <a:rPr lang="el-GR" sz="2200" dirty="0"/>
              <a:t>του σώματος που συνδέει την κνήμη με το μηριαίο </a:t>
            </a:r>
            <a:r>
              <a:rPr lang="el-GR" sz="2200" dirty="0" smtClean="0"/>
              <a:t>οστό. </a:t>
            </a:r>
          </a:p>
          <a:p>
            <a:pPr algn="just">
              <a:spcBef>
                <a:spcPts val="0"/>
              </a:spcBef>
              <a:spcAft>
                <a:spcPts val="2400"/>
              </a:spcAft>
              <a:buClr>
                <a:schemeClr val="tx2">
                  <a:lumMod val="75000"/>
                </a:schemeClr>
              </a:buClr>
              <a:buFont typeface="Wingdings" pitchFamily="2" charset="2"/>
              <a:buChar char="q"/>
            </a:pPr>
            <a:r>
              <a:rPr lang="el-GR" sz="2200" dirty="0" smtClean="0"/>
              <a:t>Είναι </a:t>
            </a:r>
            <a:r>
              <a:rPr lang="el-GR" sz="2200" dirty="0"/>
              <a:t>η μεγαλύτερη και πιο σύνθετη άρθρωση του σώματος και αποτελείται από δύο επιμέρους </a:t>
            </a:r>
            <a:r>
              <a:rPr lang="el-GR" sz="2200" dirty="0" smtClean="0"/>
              <a:t>τμήματα</a:t>
            </a:r>
            <a:r>
              <a:rPr lang="el-GR" sz="2200" dirty="0"/>
              <a:t>:</a:t>
            </a:r>
            <a:r>
              <a:rPr lang="el-GR" sz="2200" dirty="0" smtClean="0"/>
              <a:t> </a:t>
            </a:r>
            <a:r>
              <a:rPr lang="el-GR" sz="2200" dirty="0"/>
              <a:t>την </a:t>
            </a:r>
            <a:r>
              <a:rPr lang="el-GR" sz="2200" dirty="0" err="1"/>
              <a:t>μηροκνημιαία</a:t>
            </a:r>
            <a:r>
              <a:rPr lang="el-GR" sz="2200" dirty="0"/>
              <a:t> άρθρωση και την </a:t>
            </a:r>
            <a:r>
              <a:rPr lang="el-GR" sz="2200" dirty="0" err="1"/>
              <a:t>επιγονατιδομηριαία</a:t>
            </a:r>
            <a:r>
              <a:rPr lang="el-GR" sz="2200" dirty="0"/>
              <a:t> άρθρωση. </a:t>
            </a:r>
            <a:endParaRPr lang="el-GR" sz="2200" dirty="0" smtClean="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Άρθρωση </a:t>
            </a:r>
            <a:r>
              <a:rPr lang="el-GR" sz="3600" b="1" dirty="0">
                <a:solidFill>
                  <a:srgbClr val="002060"/>
                </a:solidFill>
              </a:rPr>
              <a:t>του </a:t>
            </a:r>
            <a:r>
              <a:rPr lang="el-GR" sz="3600" b="1" dirty="0" smtClean="0">
                <a:solidFill>
                  <a:srgbClr val="002060"/>
                </a:solidFill>
              </a:rPr>
              <a:t>γονάτου</a:t>
            </a:r>
            <a:endParaRPr lang="en-US" sz="3600" b="1" dirty="0">
              <a:solidFill>
                <a:srgbClr val="002060"/>
              </a:solidFill>
            </a:endParaRPr>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t="7196" b="6295"/>
          <a:stretch/>
        </p:blipFill>
        <p:spPr bwMode="auto">
          <a:xfrm>
            <a:off x="2583842" y="4149080"/>
            <a:ext cx="4054475" cy="2592288"/>
          </a:xfrm>
          <a:prstGeom prst="rect">
            <a:avLst/>
          </a:prstGeom>
          <a:noFill/>
          <a:ln>
            <a:noFill/>
          </a:ln>
        </p:spPr>
      </p:pic>
    </p:spTree>
    <p:extLst>
      <p:ext uri="{BB962C8B-B14F-4D97-AF65-F5344CB8AC3E}">
        <p14:creationId xmlns:p14="http://schemas.microsoft.com/office/powerpoint/2010/main" val="276934234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print">
            <a:extLst>
              <a:ext uri="{28A0092B-C50C-407E-A947-70E740481C1C}">
                <a14:useLocalDpi xmlns:a14="http://schemas.microsoft.com/office/drawing/2010/main" val="0"/>
              </a:ext>
            </a:extLst>
          </a:blip>
          <a:srcRect t="7196" b="6295"/>
          <a:stretch/>
        </p:blipFill>
        <p:spPr bwMode="auto">
          <a:xfrm>
            <a:off x="2583842" y="4239376"/>
            <a:ext cx="4054475" cy="2592288"/>
          </a:xfrm>
          <a:prstGeom prst="rect">
            <a:avLst/>
          </a:prstGeom>
          <a:noFill/>
          <a:ln>
            <a:noFill/>
          </a:ln>
        </p:spPr>
      </p:pic>
      <p:sp>
        <p:nvSpPr>
          <p:cNvPr id="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1800"/>
              </a:spcAft>
              <a:buClr>
                <a:schemeClr val="tx2">
                  <a:lumMod val="75000"/>
                </a:schemeClr>
              </a:buClr>
              <a:buFont typeface="Wingdings" pitchFamily="2" charset="2"/>
              <a:buChar char="q"/>
            </a:pPr>
            <a:r>
              <a:rPr lang="el-GR" sz="2200" dirty="0" smtClean="0"/>
              <a:t>Το </a:t>
            </a:r>
            <a:r>
              <a:rPr lang="el-GR" sz="2200" dirty="0"/>
              <a:t>σχήμα των αρθρικών επιφανειών της κνήμης και του μηρού πρέπει να </a:t>
            </a:r>
            <a:r>
              <a:rPr lang="el-GR" sz="2200" dirty="0" smtClean="0"/>
              <a:t>επιτρέπει την κίνηση όταν αυτές έρχονται σε </a:t>
            </a:r>
            <a:r>
              <a:rPr lang="el-GR" sz="2200" dirty="0"/>
              <a:t>επαφή μεταξύ τους. </a:t>
            </a:r>
            <a:endParaRPr lang="el-GR" sz="2200" dirty="0" smtClean="0"/>
          </a:p>
          <a:p>
            <a:pPr algn="just">
              <a:spcBef>
                <a:spcPts val="0"/>
              </a:spcBef>
              <a:spcAft>
                <a:spcPts val="1800"/>
              </a:spcAft>
              <a:buClr>
                <a:schemeClr val="tx2">
                  <a:lumMod val="75000"/>
                </a:schemeClr>
              </a:buClr>
              <a:buFont typeface="Wingdings" pitchFamily="2" charset="2"/>
              <a:buChar char="q"/>
            </a:pPr>
            <a:r>
              <a:rPr lang="el-GR" sz="2200" dirty="0"/>
              <a:t>Ο μηχανισμός </a:t>
            </a:r>
            <a:r>
              <a:rPr lang="el-GR" sz="2200" dirty="0" smtClean="0"/>
              <a:t>της κίνησης </a:t>
            </a:r>
            <a:r>
              <a:rPr lang="el-GR" sz="2200" dirty="0"/>
              <a:t>μεταξύ του μηρού και της κνήμης είναι </a:t>
            </a:r>
            <a:r>
              <a:rPr lang="el-GR" sz="2200" dirty="0" smtClean="0"/>
              <a:t>συνδυασμός </a:t>
            </a:r>
            <a:r>
              <a:rPr lang="el-GR" sz="2200" dirty="0"/>
              <a:t>κύλισης και </a:t>
            </a:r>
            <a:r>
              <a:rPr lang="el-GR" sz="2200" dirty="0" smtClean="0"/>
              <a:t>ολίσθησης.</a:t>
            </a:r>
          </a:p>
          <a:p>
            <a:pPr algn="just">
              <a:spcBef>
                <a:spcPts val="0"/>
              </a:spcBef>
              <a:spcAft>
                <a:spcPts val="1800"/>
              </a:spcAft>
              <a:buClr>
                <a:schemeClr val="tx2">
                  <a:lumMod val="75000"/>
                </a:schemeClr>
              </a:buClr>
              <a:buFont typeface="Wingdings" pitchFamily="2" charset="2"/>
              <a:buChar char="q"/>
            </a:pPr>
            <a:r>
              <a:rPr lang="el-GR" sz="2200" dirty="0"/>
              <a:t>Η </a:t>
            </a:r>
            <a:r>
              <a:rPr lang="el-GR" sz="2200" dirty="0" err="1"/>
              <a:t>επιγονατιδομηριαία</a:t>
            </a:r>
            <a:r>
              <a:rPr lang="el-GR" sz="2200" dirty="0"/>
              <a:t> περιοχή επαφής είναι μικρότερη από την </a:t>
            </a:r>
            <a:r>
              <a:rPr lang="el-GR" sz="2200" dirty="0" err="1"/>
              <a:t>μηροκνημιαία</a:t>
            </a:r>
            <a:r>
              <a:rPr lang="el-GR" sz="2200" dirty="0"/>
              <a:t> περιοχή </a:t>
            </a:r>
            <a:r>
              <a:rPr lang="el-GR" sz="2200" dirty="0" smtClean="0"/>
              <a:t>επαφής.</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Άρθρωση </a:t>
            </a:r>
            <a:r>
              <a:rPr lang="el-GR" sz="3600" b="1" dirty="0">
                <a:solidFill>
                  <a:srgbClr val="002060"/>
                </a:solidFill>
              </a:rPr>
              <a:t>του </a:t>
            </a:r>
            <a:r>
              <a:rPr lang="el-GR" sz="3600" b="1" dirty="0" smtClean="0">
                <a:solidFill>
                  <a:srgbClr val="002060"/>
                </a:solidFill>
              </a:rPr>
              <a:t>γονάτου</a:t>
            </a:r>
            <a:endParaRPr lang="en-US" sz="3600" b="1" dirty="0">
              <a:solidFill>
                <a:srgbClr val="002060"/>
              </a:solidFill>
            </a:endParaRPr>
          </a:p>
        </p:txBody>
      </p:sp>
    </p:spTree>
    <p:extLst>
      <p:ext uri="{BB962C8B-B14F-4D97-AF65-F5344CB8AC3E}">
        <p14:creationId xmlns:p14="http://schemas.microsoft.com/office/powerpoint/2010/main" val="16414652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cstate="print">
            <a:extLst>
              <a:ext uri="{28A0092B-C50C-407E-A947-70E740481C1C}">
                <a14:useLocalDpi xmlns:a14="http://schemas.microsoft.com/office/drawing/2010/main" val="0"/>
              </a:ext>
            </a:extLst>
          </a:blip>
          <a:srcRect t="7196" b="6295"/>
          <a:stretch/>
        </p:blipFill>
        <p:spPr bwMode="auto">
          <a:xfrm>
            <a:off x="5089525" y="4225060"/>
            <a:ext cx="4054475" cy="2592288"/>
          </a:xfrm>
          <a:prstGeom prst="rect">
            <a:avLst/>
          </a:prstGeom>
          <a:noFill/>
          <a:ln>
            <a:noFill/>
          </a:ln>
        </p:spPr>
      </p:pic>
      <p:sp>
        <p:nvSpPr>
          <p:cNvPr id="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1800"/>
              </a:spcAft>
              <a:buClr>
                <a:schemeClr val="tx2">
                  <a:lumMod val="75000"/>
                </a:schemeClr>
              </a:buClr>
              <a:buFont typeface="Wingdings" pitchFamily="2" charset="2"/>
              <a:buChar char="q"/>
            </a:pPr>
            <a:r>
              <a:rPr lang="el-GR" sz="2200" dirty="0" smtClean="0"/>
              <a:t>Ο </a:t>
            </a:r>
            <a:r>
              <a:rPr lang="el-GR" sz="2200" dirty="0"/>
              <a:t>όρος </a:t>
            </a:r>
            <a:r>
              <a:rPr lang="el-GR" sz="2200" b="1" dirty="0" err="1" smtClean="0"/>
              <a:t>ραιβότητα</a:t>
            </a:r>
            <a:r>
              <a:rPr lang="el-GR" sz="2200" dirty="0" smtClean="0"/>
              <a:t> αναφέρεται </a:t>
            </a:r>
            <a:r>
              <a:rPr lang="el-GR" sz="2200" dirty="0"/>
              <a:t>στο γόνατο όταν η κνήμη σχηματίζει με το μηρό γωνία ανοικτή προς τα έσω </a:t>
            </a:r>
            <a:r>
              <a:rPr lang="el-GR" sz="2200" dirty="0" smtClean="0"/>
              <a:t>ώστε </a:t>
            </a:r>
            <a:r>
              <a:rPr lang="el-GR" sz="2200" dirty="0"/>
              <a:t>όταν τα έσω σφυρά έρχονται σε επαφή, τα γόνατα να απέχουν μεταξύ τους. </a:t>
            </a:r>
            <a:endParaRPr lang="el-GR" sz="2200" dirty="0" smtClean="0"/>
          </a:p>
          <a:p>
            <a:pPr algn="just">
              <a:spcBef>
                <a:spcPts val="0"/>
              </a:spcBef>
              <a:spcAft>
                <a:spcPts val="1800"/>
              </a:spcAft>
              <a:buClr>
                <a:schemeClr val="tx2">
                  <a:lumMod val="75000"/>
                </a:schemeClr>
              </a:buClr>
              <a:buFont typeface="Wingdings" pitchFamily="2" charset="2"/>
              <a:buChar char="q"/>
            </a:pPr>
            <a:r>
              <a:rPr lang="el-GR" sz="2200" dirty="0" smtClean="0"/>
              <a:t>Αντίστοιχα</a:t>
            </a:r>
            <a:r>
              <a:rPr lang="el-GR" sz="2200" dirty="0"/>
              <a:t>, </a:t>
            </a:r>
            <a:r>
              <a:rPr lang="el-GR" sz="2200" b="1" dirty="0" smtClean="0"/>
              <a:t>βλαισό </a:t>
            </a:r>
            <a:r>
              <a:rPr lang="el-GR" sz="2200" dirty="0" smtClean="0"/>
              <a:t>ονομάζεται </a:t>
            </a:r>
            <a:r>
              <a:rPr lang="el-GR" sz="2200" dirty="0"/>
              <a:t>το γόνατο όταν η γωνία είναι ανοικτή προς τα έξω οπότε όταν τα γόνατα εφάπτονται τα σφυρά να απέχουν μεταξύ τους</a:t>
            </a:r>
            <a:r>
              <a:rPr lang="el-GR" sz="2200" dirty="0" smtClean="0"/>
              <a:t>.</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Άρθρωση </a:t>
            </a:r>
            <a:r>
              <a:rPr lang="el-GR" sz="3600" b="1" dirty="0">
                <a:solidFill>
                  <a:srgbClr val="002060"/>
                </a:solidFill>
              </a:rPr>
              <a:t>του </a:t>
            </a:r>
            <a:r>
              <a:rPr lang="el-GR" sz="3600" b="1" dirty="0" smtClean="0">
                <a:solidFill>
                  <a:srgbClr val="002060"/>
                </a:solidFill>
              </a:rPr>
              <a:t>γονάτου</a:t>
            </a:r>
            <a:endParaRPr lang="en-US" sz="3600" b="1" dirty="0">
              <a:solidFill>
                <a:srgbClr val="002060"/>
              </a:solidFill>
            </a:endParaRPr>
          </a:p>
        </p:txBody>
      </p:sp>
      <p:sp>
        <p:nvSpPr>
          <p:cNvPr id="6" name="Θέση περιεχομένου 2"/>
          <p:cNvSpPr txBox="1">
            <a:spLocks/>
          </p:cNvSpPr>
          <p:nvPr/>
        </p:nvSpPr>
        <p:spPr>
          <a:xfrm>
            <a:off x="251519" y="4221088"/>
            <a:ext cx="4514477" cy="2736304"/>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spcBef>
                <a:spcPts val="0"/>
              </a:spcBef>
              <a:spcAft>
                <a:spcPts val="1800"/>
              </a:spcAft>
              <a:buClr>
                <a:schemeClr val="tx2">
                  <a:lumMod val="75000"/>
                </a:schemeClr>
              </a:buClr>
              <a:buFont typeface="Wingdings" pitchFamily="2" charset="2"/>
              <a:buChar char="q"/>
            </a:pPr>
            <a:r>
              <a:rPr lang="el-GR" sz="2200" dirty="0" smtClean="0"/>
              <a:t>Ραιβό γόνατο δημιουργεί συχνά η οστεοαρθρίτιδα ενώ βλαισό η ρευματοειδής αρθρίτιδα.</a:t>
            </a:r>
          </a:p>
        </p:txBody>
      </p:sp>
    </p:spTree>
    <p:extLst>
      <p:ext uri="{BB962C8B-B14F-4D97-AF65-F5344CB8AC3E}">
        <p14:creationId xmlns:p14="http://schemas.microsoft.com/office/powerpoint/2010/main" val="214566353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1800"/>
              </a:spcAft>
              <a:buClr>
                <a:schemeClr val="tx2">
                  <a:lumMod val="75000"/>
                </a:schemeClr>
              </a:buClr>
              <a:buFont typeface="Wingdings" pitchFamily="2" charset="2"/>
              <a:buChar char="q"/>
            </a:pPr>
            <a:r>
              <a:rPr lang="el-GR" sz="2200" dirty="0" smtClean="0"/>
              <a:t>Καθώς </a:t>
            </a:r>
            <a:r>
              <a:rPr lang="el-GR" sz="2200" dirty="0"/>
              <a:t>η άρθρωση </a:t>
            </a:r>
            <a:r>
              <a:rPr lang="el-GR" sz="2200" dirty="0" smtClean="0"/>
              <a:t>κινείται </a:t>
            </a:r>
            <a:r>
              <a:rPr lang="el-GR" sz="2200" dirty="0"/>
              <a:t>από έκταση σε κάμψη, έχουμε κίνηση της περιοχής επαφής προς την επιφάνεια της επιγονατίδας. </a:t>
            </a:r>
            <a:r>
              <a:rPr lang="el-GR" sz="2200" dirty="0" smtClean="0"/>
              <a:t>Όσο αυξάνεται </a:t>
            </a:r>
            <a:r>
              <a:rPr lang="el-GR" sz="2200" dirty="0"/>
              <a:t>η </a:t>
            </a:r>
            <a:r>
              <a:rPr lang="el-GR" sz="2200" dirty="0" smtClean="0"/>
              <a:t>κάμψη, </a:t>
            </a:r>
            <a:r>
              <a:rPr lang="el-GR" sz="2200" dirty="0"/>
              <a:t>η επιφάνεια επαφής </a:t>
            </a:r>
            <a:r>
              <a:rPr lang="el-GR" sz="2200" dirty="0" smtClean="0"/>
              <a:t>γίνεται μεγαλύτερη.</a:t>
            </a:r>
          </a:p>
          <a:p>
            <a:pPr algn="just">
              <a:spcBef>
                <a:spcPts val="0"/>
              </a:spcBef>
              <a:spcAft>
                <a:spcPts val="1800"/>
              </a:spcAft>
              <a:buClr>
                <a:schemeClr val="tx2">
                  <a:lumMod val="75000"/>
                </a:schemeClr>
              </a:buClr>
              <a:buFont typeface="Wingdings" pitchFamily="2" charset="2"/>
              <a:buChar char="q"/>
            </a:pPr>
            <a:r>
              <a:rPr lang="el-GR" sz="2200" dirty="0" smtClean="0"/>
              <a:t>Στις </a:t>
            </a:r>
            <a:r>
              <a:rPr lang="el-GR" sz="2200" dirty="0"/>
              <a:t>90° κάμψη του γόνατος, η επιφάνεια επαφής φτάνει στο ανώτερο επίπεδο της επιγονατίδας. </a:t>
            </a:r>
            <a:endParaRPr lang="el-GR" sz="2200" dirty="0" smtClean="0"/>
          </a:p>
          <a:p>
            <a:pPr algn="just">
              <a:spcBef>
                <a:spcPts val="0"/>
              </a:spcBef>
              <a:spcAft>
                <a:spcPts val="1800"/>
              </a:spcAft>
              <a:buClr>
                <a:schemeClr val="tx2">
                  <a:lumMod val="75000"/>
                </a:schemeClr>
              </a:buClr>
              <a:buFont typeface="Wingdings" pitchFamily="2" charset="2"/>
              <a:buChar char="q"/>
            </a:pPr>
            <a:r>
              <a:rPr lang="el-GR" sz="2200" dirty="0" smtClean="0"/>
              <a:t>Με την κάμψη, </a:t>
            </a:r>
            <a:r>
              <a:rPr lang="el-GR" sz="2200" dirty="0"/>
              <a:t>η επιγονατίδα πραγματοποιεί κίνηση </a:t>
            </a:r>
            <a:r>
              <a:rPr lang="el-GR" sz="2200" dirty="0" smtClean="0"/>
              <a:t>κύλισης-ολίσθησης </a:t>
            </a:r>
            <a:r>
              <a:rPr lang="el-GR" sz="2200" dirty="0"/>
              <a:t>κατά μήκος της επιφάνειας της άρθρωσης του μηριαίου οστού.</a:t>
            </a:r>
            <a:endParaRPr lang="el-GR" sz="2200" dirty="0" smtClean="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Άρθρωση </a:t>
            </a:r>
            <a:r>
              <a:rPr lang="el-GR" sz="3600" b="1" dirty="0">
                <a:solidFill>
                  <a:srgbClr val="002060"/>
                </a:solidFill>
              </a:rPr>
              <a:t>του </a:t>
            </a:r>
            <a:r>
              <a:rPr lang="el-GR" sz="3600" b="1" dirty="0" smtClean="0">
                <a:solidFill>
                  <a:srgbClr val="002060"/>
                </a:solidFill>
              </a:rPr>
              <a:t>γονάτου</a:t>
            </a:r>
            <a:endParaRPr lang="en-US" sz="3600" b="1" dirty="0">
              <a:solidFill>
                <a:srgbClr val="002060"/>
              </a:solidFill>
            </a:endParaRPr>
          </a:p>
        </p:txBody>
      </p:sp>
      <p:pic>
        <p:nvPicPr>
          <p:cNvPr id="6" name="Εικόνα 12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4874360"/>
            <a:ext cx="3187065" cy="1971040"/>
          </a:xfrm>
          <a:prstGeom prst="rect">
            <a:avLst/>
          </a:prstGeom>
          <a:noFill/>
          <a:ln>
            <a:noFill/>
          </a:ln>
        </p:spPr>
      </p:pic>
      <p:pic>
        <p:nvPicPr>
          <p:cNvPr id="7" name="Picture 6"/>
          <p:cNvPicPr/>
          <p:nvPr/>
        </p:nvPicPr>
        <p:blipFill rotWithShape="1">
          <a:blip r:embed="rId3" cstate="print">
            <a:extLst>
              <a:ext uri="{28A0092B-C50C-407E-A947-70E740481C1C}">
                <a14:useLocalDpi xmlns:a14="http://schemas.microsoft.com/office/drawing/2010/main" val="0"/>
              </a:ext>
            </a:extLst>
          </a:blip>
          <a:srcRect t="36723" r="59058"/>
          <a:stretch/>
        </p:blipFill>
        <p:spPr bwMode="auto">
          <a:xfrm>
            <a:off x="2195736" y="5192245"/>
            <a:ext cx="1635633" cy="1589620"/>
          </a:xfrm>
          <a:prstGeom prst="rect">
            <a:avLst/>
          </a:prstGeom>
          <a:noFill/>
          <a:ln>
            <a:noFill/>
          </a:ln>
        </p:spPr>
      </p:pic>
    </p:spTree>
    <p:extLst>
      <p:ext uri="{BB962C8B-B14F-4D97-AF65-F5344CB8AC3E}">
        <p14:creationId xmlns:p14="http://schemas.microsoft.com/office/powerpoint/2010/main" val="24552774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1800"/>
              </a:spcAft>
              <a:buClr>
                <a:schemeClr val="tx2">
                  <a:lumMod val="75000"/>
                </a:schemeClr>
              </a:buClr>
              <a:buFont typeface="Wingdings" pitchFamily="2" charset="2"/>
              <a:buChar char="q"/>
            </a:pPr>
            <a:r>
              <a:rPr lang="el-GR" sz="2200" dirty="0" smtClean="0"/>
              <a:t>Σε </a:t>
            </a:r>
            <a:r>
              <a:rPr lang="el-GR" sz="2200" dirty="0"/>
              <a:t>όλο το εύρος της κάμψης, η </a:t>
            </a:r>
            <a:r>
              <a:rPr lang="el-GR" sz="2200" b="1" dirty="0"/>
              <a:t>κίνηση ολίσθησης </a:t>
            </a:r>
            <a:r>
              <a:rPr lang="el-GR" sz="2200" dirty="0"/>
              <a:t>είναι </a:t>
            </a:r>
            <a:r>
              <a:rPr lang="el-GR" sz="2200" dirty="0" smtClean="0"/>
              <a:t>δεξιόστροφη, ενώ η </a:t>
            </a:r>
            <a:r>
              <a:rPr lang="el-GR" sz="2200" dirty="0"/>
              <a:t>κατεύθυνση της </a:t>
            </a:r>
            <a:r>
              <a:rPr lang="el-GR" sz="2200" b="1" dirty="0"/>
              <a:t>κίνησης της κύλισης </a:t>
            </a:r>
            <a:r>
              <a:rPr lang="el-GR" sz="2200" dirty="0"/>
              <a:t>είναι αριστερόστροφη μεταξύ 0° και 90° και δεξιόστροφη μεταξύ 90° και 120°. </a:t>
            </a:r>
            <a:endParaRPr lang="el-GR" sz="2200" dirty="0" smtClean="0"/>
          </a:p>
          <a:p>
            <a:pPr algn="just">
              <a:spcBef>
                <a:spcPts val="0"/>
              </a:spcBef>
              <a:spcAft>
                <a:spcPts val="1800"/>
              </a:spcAft>
              <a:buClr>
                <a:schemeClr val="tx2">
                  <a:lumMod val="75000"/>
                </a:schemeClr>
              </a:buClr>
              <a:buFont typeface="Wingdings" pitchFamily="2" charset="2"/>
              <a:buChar char="q"/>
            </a:pPr>
            <a:r>
              <a:rPr lang="el-GR" sz="2200" dirty="0" smtClean="0"/>
              <a:t>Μεταξύ </a:t>
            </a:r>
            <a:r>
              <a:rPr lang="el-GR" sz="2200" dirty="0"/>
              <a:t>80° και 90° κάμψη του γόνατος, η κυλιόμενη κίνηση της αρθρικής επιφάνειας έρχεται σε στασιμότητα και στη συνέχεια αλλάζει κατεύθυνση</a:t>
            </a:r>
            <a:r>
              <a:rPr lang="el-GR" sz="2200" dirty="0" smtClean="0"/>
              <a:t>.</a:t>
            </a:r>
          </a:p>
          <a:p>
            <a:pPr algn="just">
              <a:spcBef>
                <a:spcPts val="0"/>
              </a:spcBef>
              <a:spcAft>
                <a:spcPts val="1800"/>
              </a:spcAft>
              <a:buClr>
                <a:schemeClr val="tx2">
                  <a:lumMod val="75000"/>
                </a:schemeClr>
              </a:buClr>
              <a:buFont typeface="Wingdings" pitchFamily="2" charset="2"/>
              <a:buChar char="q"/>
            </a:pPr>
            <a:r>
              <a:rPr lang="el-GR" sz="2200" dirty="0"/>
              <a:t>Η μέση ολίσθηση της επιγονατίδας είναι κατά προσέγγιση 6.5 </a:t>
            </a:r>
            <a:r>
              <a:rPr lang="el-GR" sz="2200" dirty="0" err="1"/>
              <a:t>mm</a:t>
            </a:r>
            <a:r>
              <a:rPr lang="el-GR" sz="2200" dirty="0"/>
              <a:t> ανά 10° </a:t>
            </a:r>
            <a:r>
              <a:rPr lang="el-GR" sz="2200" dirty="0" smtClean="0"/>
              <a:t>κάμψης </a:t>
            </a:r>
            <a:r>
              <a:rPr lang="el-GR" sz="2200" dirty="0"/>
              <a:t>μεταξύ </a:t>
            </a:r>
            <a:r>
              <a:rPr lang="el-GR" sz="2200" dirty="0" smtClean="0"/>
              <a:t>0-80</a:t>
            </a:r>
            <a:r>
              <a:rPr lang="el-GR" sz="2200" dirty="0"/>
              <a:t>° και 4.5 </a:t>
            </a:r>
            <a:r>
              <a:rPr lang="el-GR" sz="2200" dirty="0" err="1"/>
              <a:t>mm</a:t>
            </a:r>
            <a:r>
              <a:rPr lang="el-GR" sz="2200" dirty="0"/>
              <a:t> ανά 10° </a:t>
            </a:r>
            <a:r>
              <a:rPr lang="el-GR" sz="2200" dirty="0" smtClean="0"/>
              <a:t>κάμψης </a:t>
            </a:r>
            <a:r>
              <a:rPr lang="el-GR" sz="2200" dirty="0"/>
              <a:t>μεταξύ </a:t>
            </a:r>
            <a:r>
              <a:rPr lang="el-GR" sz="2200" dirty="0" smtClean="0"/>
              <a:t>80-120</a:t>
            </a:r>
            <a:r>
              <a:rPr lang="el-GR" sz="2200" dirty="0"/>
              <a:t>°. </a:t>
            </a:r>
          </a:p>
          <a:p>
            <a:pPr algn="just">
              <a:spcBef>
                <a:spcPts val="0"/>
              </a:spcBef>
              <a:spcAft>
                <a:spcPts val="1800"/>
              </a:spcAft>
              <a:buClr>
                <a:schemeClr val="tx2">
                  <a:lumMod val="75000"/>
                </a:schemeClr>
              </a:buClr>
              <a:buFont typeface="Wingdings" pitchFamily="2" charset="2"/>
              <a:buChar char="q"/>
            </a:pPr>
            <a:endParaRPr lang="el-GR" sz="2200" dirty="0" smtClean="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Άρθρωση </a:t>
            </a:r>
            <a:r>
              <a:rPr lang="el-GR" sz="3600" b="1" dirty="0">
                <a:solidFill>
                  <a:srgbClr val="002060"/>
                </a:solidFill>
              </a:rPr>
              <a:t>του </a:t>
            </a:r>
            <a:r>
              <a:rPr lang="el-GR" sz="3600" b="1" dirty="0" smtClean="0">
                <a:solidFill>
                  <a:srgbClr val="002060"/>
                </a:solidFill>
              </a:rPr>
              <a:t>γονάτου</a:t>
            </a:r>
            <a:endParaRPr lang="en-US" sz="3600" b="1" dirty="0">
              <a:solidFill>
                <a:srgbClr val="002060"/>
              </a:solidFill>
            </a:endParaRPr>
          </a:p>
        </p:txBody>
      </p:sp>
      <p:pic>
        <p:nvPicPr>
          <p:cNvPr id="7" name="Picture 6"/>
          <p:cNvPicPr/>
          <p:nvPr/>
        </p:nvPicPr>
        <p:blipFill rotWithShape="1">
          <a:blip r:embed="rId2" cstate="print">
            <a:extLst>
              <a:ext uri="{28A0092B-C50C-407E-A947-70E740481C1C}">
                <a14:useLocalDpi xmlns:a14="http://schemas.microsoft.com/office/drawing/2010/main" val="0"/>
              </a:ext>
            </a:extLst>
          </a:blip>
          <a:srcRect t="36723" r="59058"/>
          <a:stretch/>
        </p:blipFill>
        <p:spPr bwMode="auto">
          <a:xfrm>
            <a:off x="3793263" y="5268380"/>
            <a:ext cx="1635633" cy="1589620"/>
          </a:xfrm>
          <a:prstGeom prst="rect">
            <a:avLst/>
          </a:prstGeom>
          <a:noFill/>
          <a:ln>
            <a:noFill/>
          </a:ln>
        </p:spPr>
      </p:pic>
    </p:spTree>
    <p:extLst>
      <p:ext uri="{BB962C8B-B14F-4D97-AF65-F5344CB8AC3E}">
        <p14:creationId xmlns:p14="http://schemas.microsoft.com/office/powerpoint/2010/main" val="132677434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smtClean="0"/>
              <a:t>Στο σχήμα παρουσιάζεται η άρθρωση σε έκταση </a:t>
            </a:r>
            <a:r>
              <a:rPr lang="el-GR" sz="2200" dirty="0"/>
              <a:t>και εσωτερική περιστροφή. </a:t>
            </a:r>
            <a:endParaRPr lang="el-GR" sz="2200" dirty="0" smtClean="0"/>
          </a:p>
          <a:p>
            <a:pPr algn="just">
              <a:spcBef>
                <a:spcPts val="0"/>
              </a:spcBef>
              <a:spcAft>
                <a:spcPts val="2400"/>
              </a:spcAft>
              <a:buClr>
                <a:schemeClr val="tx2">
                  <a:lumMod val="75000"/>
                </a:schemeClr>
              </a:buClr>
              <a:buFont typeface="Wingdings" pitchFamily="2" charset="2"/>
              <a:buChar char="q"/>
            </a:pPr>
            <a:endParaRPr lang="el-GR" sz="2200" dirty="0"/>
          </a:p>
          <a:p>
            <a:pPr marL="0" indent="0" algn="just">
              <a:spcBef>
                <a:spcPts val="0"/>
              </a:spcBef>
              <a:spcAft>
                <a:spcPts val="2400"/>
              </a:spcAft>
              <a:buClr>
                <a:schemeClr val="tx2">
                  <a:lumMod val="75000"/>
                </a:schemeClr>
              </a:buClr>
              <a:buNone/>
            </a:pPr>
            <a:endParaRPr lang="el-GR" sz="2200" dirty="0"/>
          </a:p>
          <a:p>
            <a:pPr marL="0" indent="0" algn="just">
              <a:spcBef>
                <a:spcPts val="0"/>
              </a:spcBef>
              <a:spcAft>
                <a:spcPts val="2400"/>
              </a:spcAft>
              <a:buClr>
                <a:schemeClr val="tx2">
                  <a:lumMod val="75000"/>
                </a:schemeClr>
              </a:buClr>
              <a:buNone/>
            </a:pPr>
            <a:endParaRPr lang="el-GR" sz="2200" dirty="0"/>
          </a:p>
          <a:p>
            <a:pPr algn="just">
              <a:spcBef>
                <a:spcPts val="1200"/>
              </a:spcBef>
              <a:spcAft>
                <a:spcPts val="2400"/>
              </a:spcAft>
              <a:buClr>
                <a:schemeClr val="tx2">
                  <a:lumMod val="75000"/>
                </a:schemeClr>
              </a:buClr>
              <a:buFont typeface="Wingdings" pitchFamily="2" charset="2"/>
              <a:buChar char="q"/>
            </a:pPr>
            <a:r>
              <a:rPr lang="el-GR" sz="2200" dirty="0"/>
              <a:t>Το γόνατο έχει μεγάλη </a:t>
            </a:r>
            <a:r>
              <a:rPr lang="el-GR" sz="2200" b="1" dirty="0"/>
              <a:t>σταθερότητα σε έκταση </a:t>
            </a:r>
            <a:r>
              <a:rPr lang="el-GR" sz="2200" dirty="0"/>
              <a:t>για να </a:t>
            </a:r>
            <a:r>
              <a:rPr lang="el-GR" sz="2200" dirty="0" smtClean="0"/>
              <a:t>μπορεί να δέχεται </a:t>
            </a:r>
            <a:r>
              <a:rPr lang="el-GR" sz="2200" dirty="0"/>
              <a:t>τις μεγάλες </a:t>
            </a:r>
            <a:r>
              <a:rPr lang="el-GR" sz="2200" dirty="0" smtClean="0"/>
              <a:t>καταπιέσεις </a:t>
            </a:r>
            <a:r>
              <a:rPr lang="el-GR" sz="2200" dirty="0"/>
              <a:t>από το βάρος του </a:t>
            </a:r>
            <a:r>
              <a:rPr lang="el-GR" sz="2200" dirty="0" smtClean="0"/>
              <a:t>σώματος.</a:t>
            </a:r>
          </a:p>
          <a:p>
            <a:pPr algn="just">
              <a:spcBef>
                <a:spcPts val="0"/>
              </a:spcBef>
              <a:spcAft>
                <a:spcPts val="2400"/>
              </a:spcAft>
              <a:buClr>
                <a:schemeClr val="tx2">
                  <a:lumMod val="75000"/>
                </a:schemeClr>
              </a:buClr>
              <a:buFont typeface="Wingdings" pitchFamily="2" charset="2"/>
              <a:buChar char="q"/>
            </a:pPr>
            <a:r>
              <a:rPr lang="el-GR" sz="2200" dirty="0" smtClean="0"/>
              <a:t>Η </a:t>
            </a:r>
            <a:r>
              <a:rPr lang="el-GR" sz="2200" dirty="0"/>
              <a:t>εσωτερική περιστροφή φθάνει </a:t>
            </a:r>
            <a:r>
              <a:rPr lang="el-GR" sz="2200" dirty="0" smtClean="0"/>
              <a:t>στο μέγιστο βαθμό </a:t>
            </a:r>
            <a:r>
              <a:rPr lang="el-GR" sz="2200" dirty="0"/>
              <a:t>όταν περιστρέφεται επίσης </a:t>
            </a:r>
            <a:r>
              <a:rPr lang="el-GR" sz="2200" dirty="0" smtClean="0"/>
              <a:t>και η </a:t>
            </a:r>
            <a:r>
              <a:rPr lang="el-GR" sz="2200" dirty="0"/>
              <a:t>άρθρωση του </a:t>
            </a:r>
            <a:r>
              <a:rPr lang="el-GR" sz="2200" dirty="0" smtClean="0"/>
              <a:t>ισχίου μαζί με το γόνατο.</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Άρθρωση </a:t>
            </a:r>
            <a:r>
              <a:rPr lang="el-GR" sz="3600" b="1" dirty="0">
                <a:solidFill>
                  <a:srgbClr val="002060"/>
                </a:solidFill>
              </a:rPr>
              <a:t>του </a:t>
            </a:r>
            <a:r>
              <a:rPr lang="el-GR" sz="3600" b="1" dirty="0" smtClean="0">
                <a:solidFill>
                  <a:srgbClr val="002060"/>
                </a:solidFill>
              </a:rPr>
              <a:t>γονάτου</a:t>
            </a:r>
            <a:endParaRPr lang="en-US" sz="3600" b="1" dirty="0">
              <a:solidFill>
                <a:srgbClr val="002060"/>
              </a:solidFill>
            </a:endParaRPr>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l="48705"/>
          <a:stretch/>
        </p:blipFill>
        <p:spPr bwMode="auto">
          <a:xfrm>
            <a:off x="3663875" y="2492896"/>
            <a:ext cx="1744241" cy="2162175"/>
          </a:xfrm>
          <a:prstGeom prst="rect">
            <a:avLst/>
          </a:prstGeom>
          <a:noFill/>
          <a:ln>
            <a:noFill/>
          </a:ln>
        </p:spPr>
      </p:pic>
    </p:spTree>
    <p:extLst>
      <p:ext uri="{BB962C8B-B14F-4D97-AF65-F5344CB8AC3E}">
        <p14:creationId xmlns:p14="http://schemas.microsoft.com/office/powerpoint/2010/main" val="9400496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1800"/>
              </a:spcAft>
              <a:buClr>
                <a:schemeClr val="tx2">
                  <a:lumMod val="75000"/>
                </a:schemeClr>
              </a:buClr>
              <a:buFont typeface="Wingdings" pitchFamily="2" charset="2"/>
              <a:buChar char="q"/>
            </a:pPr>
            <a:r>
              <a:rPr lang="el-GR" sz="2200" dirty="0" smtClean="0"/>
              <a:t>Η </a:t>
            </a:r>
            <a:r>
              <a:rPr lang="el-GR" sz="2200" dirty="0"/>
              <a:t>άρθρωση του γόνατος προορίζεται να φέρει </a:t>
            </a:r>
            <a:r>
              <a:rPr lang="el-GR" sz="2200" b="1" dirty="0"/>
              <a:t>μεγάλα φορτία </a:t>
            </a:r>
            <a:r>
              <a:rPr lang="el-GR" sz="2200" dirty="0"/>
              <a:t>και για το λόγο αυτό είναι τρωτή σε τραυματισμούς</a:t>
            </a:r>
            <a:r>
              <a:rPr lang="el-GR" sz="2200" dirty="0" smtClean="0"/>
              <a:t>.</a:t>
            </a:r>
          </a:p>
          <a:p>
            <a:pPr algn="just">
              <a:spcBef>
                <a:spcPts val="0"/>
              </a:spcBef>
              <a:spcAft>
                <a:spcPts val="2400"/>
              </a:spcAft>
              <a:buClr>
                <a:schemeClr val="tx2">
                  <a:lumMod val="75000"/>
                </a:schemeClr>
              </a:buClr>
              <a:buFont typeface="Wingdings" pitchFamily="2" charset="2"/>
              <a:buChar char="q"/>
            </a:pPr>
            <a:r>
              <a:rPr lang="el-GR" sz="2200" dirty="0" smtClean="0"/>
              <a:t>Η </a:t>
            </a:r>
            <a:r>
              <a:rPr lang="el-GR" sz="2200" dirty="0"/>
              <a:t>φόρτιση που δέχεται ο τένοντας της επιγονατίδας </a:t>
            </a:r>
            <a:r>
              <a:rPr lang="el-GR" sz="2200" dirty="0" smtClean="0"/>
              <a:t>υπό φυσιολογικές συνθήκες είναι μεταξύ </a:t>
            </a:r>
            <a:r>
              <a:rPr lang="el-GR" sz="2200" b="1" dirty="0" smtClean="0"/>
              <a:t>4,7-6,9 </a:t>
            </a:r>
            <a:r>
              <a:rPr lang="el-GR" sz="2200" b="1" dirty="0"/>
              <a:t>φορές το σωματικό </a:t>
            </a:r>
            <a:r>
              <a:rPr lang="el-GR" sz="2200" b="1" dirty="0" smtClean="0"/>
              <a:t>βάρος</a:t>
            </a:r>
            <a:r>
              <a:rPr lang="el-GR" sz="2200" dirty="0" smtClean="0"/>
              <a:t>. </a:t>
            </a:r>
          </a:p>
          <a:p>
            <a:pPr algn="just">
              <a:spcBef>
                <a:spcPts val="0"/>
              </a:spcBef>
              <a:spcAft>
                <a:spcPts val="2400"/>
              </a:spcAft>
              <a:buClr>
                <a:schemeClr val="tx2">
                  <a:lumMod val="75000"/>
                </a:schemeClr>
              </a:buClr>
              <a:buFont typeface="Wingdings" pitchFamily="2" charset="2"/>
              <a:buChar char="q"/>
            </a:pPr>
            <a:r>
              <a:rPr lang="el-GR" sz="2200" dirty="0" smtClean="0"/>
              <a:t>Ο </a:t>
            </a:r>
            <a:r>
              <a:rPr lang="el-GR" sz="2200" dirty="0" err="1"/>
              <a:t>επιγονατιδομηριαίος</a:t>
            </a:r>
            <a:r>
              <a:rPr lang="el-GR" sz="2200" dirty="0"/>
              <a:t> σύνδεσμος </a:t>
            </a:r>
            <a:r>
              <a:rPr lang="el-GR" sz="2200" dirty="0" smtClean="0"/>
              <a:t>υπό συνθήκες άσκησης σε έναν </a:t>
            </a:r>
            <a:r>
              <a:rPr lang="el-GR" sz="2200" dirty="0"/>
              <a:t>δρομέα δέχεται </a:t>
            </a:r>
            <a:r>
              <a:rPr lang="el-GR" sz="2200" dirty="0" smtClean="0"/>
              <a:t>συμπιεστικές δυνάμεις </a:t>
            </a:r>
            <a:r>
              <a:rPr lang="el-GR" sz="2200" b="1" dirty="0" smtClean="0"/>
              <a:t>7-11,1 φορές το σωματικό του βάρος</a:t>
            </a:r>
            <a:r>
              <a:rPr lang="el-GR" sz="2200" dirty="0" smtClean="0"/>
              <a:t>.</a:t>
            </a:r>
          </a:p>
          <a:p>
            <a:pPr algn="just">
              <a:spcBef>
                <a:spcPts val="0"/>
              </a:spcBef>
              <a:spcAft>
                <a:spcPts val="2400"/>
              </a:spcAft>
              <a:buClr>
                <a:schemeClr val="tx2">
                  <a:lumMod val="75000"/>
                </a:schemeClr>
              </a:buClr>
              <a:buFont typeface="Wingdings" pitchFamily="2" charset="2"/>
              <a:buChar char="q"/>
            </a:pPr>
            <a:r>
              <a:rPr lang="el-GR" sz="2200" dirty="0"/>
              <a:t>Οι καταλήξεις των οστών προστατεύονται από τον αρθρικό χόνδρο, ο οποίος απορροφά τους κραδασμούς και κατανέμει ομοιόμορφα τις φορτίσεις που δέχεται η άρθρωση. </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Άρθρωση </a:t>
            </a:r>
            <a:r>
              <a:rPr lang="el-GR" sz="3600" b="1" dirty="0">
                <a:solidFill>
                  <a:srgbClr val="002060"/>
                </a:solidFill>
              </a:rPr>
              <a:t>του </a:t>
            </a:r>
            <a:r>
              <a:rPr lang="el-GR" sz="3600" b="1" dirty="0" smtClean="0">
                <a:solidFill>
                  <a:srgbClr val="002060"/>
                </a:solidFill>
              </a:rPr>
              <a:t>γονάτου</a:t>
            </a:r>
            <a:endParaRPr lang="en-US" sz="3600" b="1" dirty="0">
              <a:solidFill>
                <a:srgbClr val="002060"/>
              </a:solidFill>
            </a:endParaRPr>
          </a:p>
        </p:txBody>
      </p:sp>
    </p:spTree>
    <p:extLst>
      <p:ext uri="{BB962C8B-B14F-4D97-AF65-F5344CB8AC3E}">
        <p14:creationId xmlns:p14="http://schemas.microsoft.com/office/powerpoint/2010/main" val="7236234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smtClean="0"/>
              <a:t>Η </a:t>
            </a:r>
            <a:r>
              <a:rPr lang="el-GR" sz="2200" dirty="0"/>
              <a:t>άρθρωση του ισχίου αποτελείται από </a:t>
            </a:r>
            <a:r>
              <a:rPr lang="el-GR" sz="2200" dirty="0" smtClean="0"/>
              <a:t>δύο κύρια οστά, </a:t>
            </a:r>
            <a:r>
              <a:rPr lang="el-GR" sz="2200" b="1" dirty="0" smtClean="0"/>
              <a:t>την </a:t>
            </a:r>
            <a:r>
              <a:rPr lang="el-GR" sz="2200" b="1" dirty="0"/>
              <a:t>κεφαλή του μηριαίου οστού</a:t>
            </a:r>
            <a:r>
              <a:rPr lang="el-GR" sz="2200" dirty="0"/>
              <a:t> και την </a:t>
            </a:r>
            <a:r>
              <a:rPr lang="el-GR" sz="2200" b="1" dirty="0"/>
              <a:t>κοτύλη της λεκάνης</a:t>
            </a:r>
            <a:r>
              <a:rPr lang="el-GR" sz="2200" dirty="0"/>
              <a:t>. Σε φυσιολογικό ισχίο, το κέντρο της μηριαίας κεφαλής συμπίπτει </a:t>
            </a:r>
            <a:r>
              <a:rPr lang="el-GR" sz="2200" dirty="0" smtClean="0"/>
              <a:t>με </a:t>
            </a:r>
            <a:r>
              <a:rPr lang="el-GR" sz="2200" dirty="0"/>
              <a:t>το κέντρο της κοτύλης.</a:t>
            </a:r>
            <a:endParaRPr lang="el-GR" sz="2200" dirty="0" smtClean="0"/>
          </a:p>
          <a:p>
            <a:pPr algn="just">
              <a:spcBef>
                <a:spcPts val="0"/>
              </a:spcBef>
              <a:spcAft>
                <a:spcPts val="2400"/>
              </a:spcAft>
              <a:buClr>
                <a:schemeClr val="tx2">
                  <a:lumMod val="75000"/>
                </a:schemeClr>
              </a:buClr>
              <a:buFont typeface="Wingdings" pitchFamily="2" charset="2"/>
              <a:buChar char="q"/>
            </a:pPr>
            <a:r>
              <a:rPr lang="el-GR" sz="2200" dirty="0" smtClean="0"/>
              <a:t>Είναι </a:t>
            </a:r>
            <a:r>
              <a:rPr lang="el-GR" sz="2200" b="1" dirty="0" smtClean="0"/>
              <a:t>σφαιροειδής τύπου άκαμπτη διάρθρωση </a:t>
            </a:r>
            <a:r>
              <a:rPr lang="el-GR" sz="2200" dirty="0" smtClean="0"/>
              <a:t>(</a:t>
            </a:r>
            <a:r>
              <a:rPr lang="en-US" sz="2200" i="1" dirty="0" smtClean="0"/>
              <a:t>ball and socket joint</a:t>
            </a:r>
            <a:r>
              <a:rPr lang="el-GR" sz="2200" dirty="0" smtClean="0"/>
              <a:t>) και για αυτό το λόγο αποτελεί μία </a:t>
            </a:r>
            <a:r>
              <a:rPr lang="el-GR" sz="2200" dirty="0"/>
              <a:t>από τις πιο σταθερές αρθρώσεις του σώματος</a:t>
            </a:r>
            <a:r>
              <a:rPr lang="el-GR" sz="2200" dirty="0" smtClean="0"/>
              <a:t>.</a:t>
            </a:r>
            <a:endParaRPr lang="el-GR" sz="2200" dirty="0"/>
          </a:p>
          <a:p>
            <a:pPr algn="just">
              <a:spcBef>
                <a:spcPts val="0"/>
              </a:spcBef>
              <a:spcAft>
                <a:spcPts val="1800"/>
              </a:spcAft>
              <a:buClr>
                <a:schemeClr val="tx2">
                  <a:lumMod val="75000"/>
                </a:schemeClr>
              </a:buClr>
              <a:buFont typeface="Wingdings" pitchFamily="2" charset="2"/>
              <a:buChar char="q"/>
            </a:pPr>
            <a:endParaRPr lang="el-GR" sz="22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Άρθρωση </a:t>
            </a:r>
            <a:r>
              <a:rPr lang="el-GR" sz="3600" b="1" dirty="0">
                <a:solidFill>
                  <a:srgbClr val="002060"/>
                </a:solidFill>
              </a:rPr>
              <a:t>του </a:t>
            </a:r>
            <a:r>
              <a:rPr lang="el-GR" sz="3600" b="1" dirty="0" smtClean="0">
                <a:solidFill>
                  <a:srgbClr val="002060"/>
                </a:solidFill>
              </a:rPr>
              <a:t>ισχίου</a:t>
            </a:r>
            <a:endParaRPr lang="en-US" sz="3600" b="1" dirty="0">
              <a:solidFill>
                <a:srgbClr val="002060"/>
              </a:solidFill>
            </a:endParaRPr>
          </a:p>
        </p:txBody>
      </p:sp>
      <p:pic>
        <p:nvPicPr>
          <p:cNvPr id="4" name="Picture 3"/>
          <p:cNvPicPr>
            <a:picLocks noChangeAspect="1"/>
          </p:cNvPicPr>
          <p:nvPr/>
        </p:nvPicPr>
        <p:blipFill>
          <a:blip r:embed="rId2">
            <a:grayscl/>
          </a:blip>
          <a:stretch>
            <a:fillRect/>
          </a:stretch>
        </p:blipFill>
        <p:spPr>
          <a:xfrm>
            <a:off x="3529304" y="4422926"/>
            <a:ext cx="2013384" cy="2318442"/>
          </a:xfrm>
          <a:prstGeom prst="rect">
            <a:avLst/>
          </a:prstGeom>
        </p:spPr>
      </p:pic>
    </p:spTree>
    <p:extLst>
      <p:ext uri="{BB962C8B-B14F-4D97-AF65-F5344CB8AC3E}">
        <p14:creationId xmlns:p14="http://schemas.microsoft.com/office/powerpoint/2010/main" val="5089000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smtClean="0"/>
              <a:t>Οι </a:t>
            </a:r>
            <a:r>
              <a:rPr lang="el-GR" sz="2200" dirty="0"/>
              <a:t>επιφάνειες και των δύο </a:t>
            </a:r>
            <a:r>
              <a:rPr lang="el-GR" sz="2200" dirty="0" smtClean="0"/>
              <a:t>οστών είναι </a:t>
            </a:r>
            <a:r>
              <a:rPr lang="el-GR" sz="2200" b="1" dirty="0"/>
              <a:t>επικαλυμμένες με αρθρικό </a:t>
            </a:r>
            <a:r>
              <a:rPr lang="el-GR" sz="2200" b="1" dirty="0" smtClean="0"/>
              <a:t>χόνδρο</a:t>
            </a:r>
            <a:r>
              <a:rPr lang="el-GR" sz="2200" dirty="0" smtClean="0"/>
              <a:t> που εισάγει</a:t>
            </a:r>
            <a:r>
              <a:rPr lang="el-GR" sz="2200" dirty="0"/>
              <a:t> μια ολισθηρή </a:t>
            </a:r>
            <a:r>
              <a:rPr lang="el-GR" sz="2200" dirty="0" smtClean="0"/>
              <a:t>επιφάνεια και </a:t>
            </a:r>
            <a:r>
              <a:rPr lang="el-GR" sz="2200" dirty="0"/>
              <a:t>συνδυαστικά με το αρθρικό </a:t>
            </a:r>
            <a:r>
              <a:rPr lang="el-GR" sz="2200" dirty="0" smtClean="0"/>
              <a:t>υγρό, </a:t>
            </a:r>
            <a:r>
              <a:rPr lang="el-GR" sz="2200" b="1" dirty="0" smtClean="0"/>
              <a:t>μειώνει τις </a:t>
            </a:r>
            <a:r>
              <a:rPr lang="el-GR" sz="2200" b="1" dirty="0"/>
              <a:t>τριβές </a:t>
            </a:r>
            <a:r>
              <a:rPr lang="el-GR" sz="2200" dirty="0"/>
              <a:t>και προστατεύει τα οστά </a:t>
            </a:r>
            <a:r>
              <a:rPr lang="el-GR" sz="2200" dirty="0" smtClean="0"/>
              <a:t>της άρθρωσης από φθορές</a:t>
            </a:r>
            <a:r>
              <a:rPr lang="el-GR" sz="2200" dirty="0"/>
              <a:t>. </a:t>
            </a:r>
            <a:endParaRPr lang="el-GR" sz="2200" dirty="0" smtClean="0"/>
          </a:p>
          <a:p>
            <a:pPr algn="just">
              <a:spcBef>
                <a:spcPts val="0"/>
              </a:spcBef>
              <a:spcAft>
                <a:spcPts val="2400"/>
              </a:spcAft>
              <a:buClr>
                <a:schemeClr val="tx2">
                  <a:lumMod val="75000"/>
                </a:schemeClr>
              </a:buClr>
              <a:buFont typeface="Wingdings" pitchFamily="2" charset="2"/>
              <a:buChar char="q"/>
            </a:pPr>
            <a:r>
              <a:rPr lang="el-GR" sz="2200" dirty="0"/>
              <a:t>Η άρθρωση </a:t>
            </a:r>
            <a:r>
              <a:rPr lang="el-GR" sz="2200" dirty="0" smtClean="0"/>
              <a:t>του ισχίου σταθεροποιείται </a:t>
            </a:r>
            <a:r>
              <a:rPr lang="el-GR" sz="2200" dirty="0"/>
              <a:t>από </a:t>
            </a:r>
            <a:r>
              <a:rPr lang="el-GR" sz="2200" dirty="0" smtClean="0"/>
              <a:t>συνδέσμους </a:t>
            </a:r>
            <a:r>
              <a:rPr lang="el-GR" sz="2200" dirty="0"/>
              <a:t>και </a:t>
            </a:r>
            <a:r>
              <a:rPr lang="el-GR" sz="2200" dirty="0" smtClean="0"/>
              <a:t>τένοντες </a:t>
            </a:r>
            <a:r>
              <a:rPr lang="el-GR" sz="2200" dirty="0"/>
              <a:t>και </a:t>
            </a:r>
            <a:r>
              <a:rPr lang="el-GR" sz="2200" dirty="0" smtClean="0"/>
              <a:t>μπορεί να κινηθεί στους τρεις άξονες χάρη σε πολλαπλούς μύες.</a:t>
            </a:r>
            <a:endParaRPr lang="el-GR" sz="22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Άρθρωση </a:t>
            </a:r>
            <a:r>
              <a:rPr lang="el-GR" sz="3600" b="1" dirty="0">
                <a:solidFill>
                  <a:srgbClr val="002060"/>
                </a:solidFill>
              </a:rPr>
              <a:t>του </a:t>
            </a:r>
            <a:r>
              <a:rPr lang="el-GR" sz="3600" b="1" dirty="0" smtClean="0">
                <a:solidFill>
                  <a:srgbClr val="002060"/>
                </a:solidFill>
              </a:rPr>
              <a:t>ισχίου</a:t>
            </a:r>
            <a:endParaRPr lang="en-US" sz="3600" b="1" dirty="0">
              <a:solidFill>
                <a:srgbClr val="002060"/>
              </a:solidFill>
            </a:endParaRPr>
          </a:p>
        </p:txBody>
      </p:sp>
      <p:pic>
        <p:nvPicPr>
          <p:cNvPr id="4" name="Picture 3"/>
          <p:cNvPicPr>
            <a:picLocks noChangeAspect="1"/>
          </p:cNvPicPr>
          <p:nvPr/>
        </p:nvPicPr>
        <p:blipFill>
          <a:blip r:embed="rId2">
            <a:grayscl/>
          </a:blip>
          <a:stretch>
            <a:fillRect/>
          </a:stretch>
        </p:blipFill>
        <p:spPr>
          <a:xfrm>
            <a:off x="3529304" y="4422926"/>
            <a:ext cx="2013384" cy="2318442"/>
          </a:xfrm>
          <a:prstGeom prst="rect">
            <a:avLst/>
          </a:prstGeom>
        </p:spPr>
      </p:pic>
    </p:spTree>
    <p:extLst>
      <p:ext uri="{BB962C8B-B14F-4D97-AF65-F5344CB8AC3E}">
        <p14:creationId xmlns:p14="http://schemas.microsoft.com/office/powerpoint/2010/main" val="20750713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1800"/>
              </a:spcAft>
              <a:buClr>
                <a:schemeClr val="tx2">
                  <a:lumMod val="75000"/>
                </a:schemeClr>
              </a:buClr>
              <a:buFont typeface="Wingdings" pitchFamily="2" charset="2"/>
              <a:buChar char="q"/>
            </a:pPr>
            <a:r>
              <a:rPr lang="el-GR" sz="2200" dirty="0" smtClean="0"/>
              <a:t>Η μηριαία κεφαλή </a:t>
            </a:r>
            <a:r>
              <a:rPr lang="el-GR" sz="2200" dirty="0"/>
              <a:t>υποστηρίζεται από </a:t>
            </a:r>
            <a:r>
              <a:rPr lang="el-GR" sz="2200" dirty="0" smtClean="0"/>
              <a:t>το </a:t>
            </a:r>
            <a:r>
              <a:rPr lang="el-GR" sz="2200" dirty="0"/>
              <a:t>λαιμό (αυχένα) του μηριαίου οστού. Ο άξονας του μηριαίου λαιμού είναι λοξά </a:t>
            </a:r>
            <a:r>
              <a:rPr lang="el-GR" sz="2200" dirty="0" smtClean="0"/>
              <a:t>ρυθμισμένος και </a:t>
            </a:r>
            <a:r>
              <a:rPr lang="el-GR" sz="2200" dirty="0"/>
              <a:t>κινείται έσω και εμπρός (γωνία </a:t>
            </a:r>
            <a:r>
              <a:rPr lang="el-GR" sz="2200" dirty="0" smtClean="0"/>
              <a:t>λαιμού-άξονα). Στους ενήλικες </a:t>
            </a:r>
            <a:r>
              <a:rPr lang="el-GR" sz="2200" dirty="0"/>
              <a:t>η γωνία αυτή είναι περίπου 130°. </a:t>
            </a:r>
            <a:endParaRPr lang="el-GR" sz="2200" dirty="0" smtClean="0"/>
          </a:p>
          <a:p>
            <a:pPr algn="just">
              <a:spcBef>
                <a:spcPts val="0"/>
              </a:spcBef>
              <a:spcAft>
                <a:spcPts val="2400"/>
              </a:spcAft>
              <a:buClr>
                <a:schemeClr val="tx2">
                  <a:lumMod val="75000"/>
                </a:schemeClr>
              </a:buClr>
              <a:buFont typeface="Wingdings" pitchFamily="2" charset="2"/>
              <a:buChar char="q"/>
            </a:pPr>
            <a:r>
              <a:rPr lang="el-GR" sz="2200" dirty="0" smtClean="0"/>
              <a:t>Ο </a:t>
            </a:r>
            <a:r>
              <a:rPr lang="el-GR" sz="2200" dirty="0"/>
              <a:t>μηριαίος λαιμός σχηματίζει μία οξεία γωνία με τον εγκάρσιο άξονα των μηριαίων </a:t>
            </a:r>
            <a:r>
              <a:rPr lang="el-GR" sz="2200" dirty="0" smtClean="0"/>
              <a:t>κονδύλων (γωνία </a:t>
            </a:r>
            <a:r>
              <a:rPr lang="el-GR" sz="2200" dirty="0"/>
              <a:t>πρόσθιας </a:t>
            </a:r>
            <a:r>
              <a:rPr lang="el-GR" sz="2200" dirty="0" smtClean="0"/>
              <a:t>απόκλισης), </a:t>
            </a:r>
            <a:r>
              <a:rPr lang="el-GR" sz="2200" dirty="0"/>
              <a:t>και σε ενήλικες προσεγγίζει τις </a:t>
            </a:r>
            <a:r>
              <a:rPr lang="el-GR" sz="2200" dirty="0" smtClean="0"/>
              <a:t>7,5</a:t>
            </a:r>
            <a:r>
              <a:rPr lang="el-GR" sz="2200" dirty="0"/>
              <a:t>°.</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Άρθρωση </a:t>
            </a:r>
            <a:r>
              <a:rPr lang="el-GR" sz="3600" b="1" dirty="0">
                <a:solidFill>
                  <a:srgbClr val="002060"/>
                </a:solidFill>
              </a:rPr>
              <a:t>του </a:t>
            </a:r>
            <a:r>
              <a:rPr lang="el-GR" sz="3600" b="1" dirty="0" smtClean="0">
                <a:solidFill>
                  <a:srgbClr val="002060"/>
                </a:solidFill>
              </a:rPr>
              <a:t>ισχίου</a:t>
            </a:r>
            <a:endParaRPr lang="en-US" sz="3600" b="1" dirty="0">
              <a:solidFill>
                <a:srgbClr val="002060"/>
              </a:solidFill>
            </a:endParaRPr>
          </a:p>
        </p:txBody>
      </p:sp>
      <p:pic>
        <p:nvPicPr>
          <p:cNvPr id="6" name="Picture 5"/>
          <p:cNvPicPr>
            <a:picLocks noChangeAspect="1"/>
          </p:cNvPicPr>
          <p:nvPr/>
        </p:nvPicPr>
        <p:blipFill>
          <a:blip r:embed="rId2">
            <a:grayscl/>
          </a:blip>
          <a:stretch>
            <a:fillRect/>
          </a:stretch>
        </p:blipFill>
        <p:spPr>
          <a:xfrm>
            <a:off x="3529304" y="4422926"/>
            <a:ext cx="2013384" cy="2318442"/>
          </a:xfrm>
          <a:prstGeom prst="rect">
            <a:avLst/>
          </a:prstGeom>
        </p:spPr>
      </p:pic>
    </p:spTree>
    <p:extLst>
      <p:ext uri="{BB962C8B-B14F-4D97-AF65-F5344CB8AC3E}">
        <p14:creationId xmlns:p14="http://schemas.microsoft.com/office/powerpoint/2010/main" val="17406754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smtClean="0"/>
              <a:t>Ρευστά που υπόκεινται </a:t>
            </a:r>
            <a:r>
              <a:rPr lang="el-GR" sz="2200" dirty="0"/>
              <a:t>στην επίδραση εξωτερικών φορτίων παραμορφώνονται συνεχώς (ρέουν</a:t>
            </a:r>
            <a:r>
              <a:rPr lang="el-GR" sz="2200" dirty="0" smtClean="0"/>
              <a:t>).</a:t>
            </a:r>
          </a:p>
          <a:p>
            <a:pPr algn="just">
              <a:spcBef>
                <a:spcPts val="0"/>
              </a:spcBef>
              <a:spcAft>
                <a:spcPts val="2400"/>
              </a:spcAft>
              <a:buClr>
                <a:schemeClr val="tx2">
                  <a:lumMod val="75000"/>
                </a:schemeClr>
              </a:buClr>
              <a:buFont typeface="Wingdings" pitchFamily="2" charset="2"/>
              <a:buChar char="q"/>
            </a:pPr>
            <a:r>
              <a:rPr lang="el-GR" sz="2200" dirty="0" smtClean="0"/>
              <a:t>Αν </a:t>
            </a:r>
            <a:r>
              <a:rPr lang="el-GR" sz="2200" dirty="0"/>
              <a:t>η αναλογία μεταξύ τάσεων και ρυθμού παραμόρφωσης σε ένα ρευστό είναι γραμμική, το ρευστό λέγεται </a:t>
            </a:r>
            <a:r>
              <a:rPr lang="el-GR" sz="2200" b="1" dirty="0"/>
              <a:t>γραμμικό ιξώδες  </a:t>
            </a:r>
            <a:r>
              <a:rPr lang="el-GR" sz="2200" dirty="0"/>
              <a:t>ή </a:t>
            </a:r>
            <a:r>
              <a:rPr lang="el-GR" sz="2200" b="1" dirty="0"/>
              <a:t>Νευτώνειο ρευστό </a:t>
            </a:r>
            <a:r>
              <a:rPr lang="el-GR" sz="2200" dirty="0" smtClean="0"/>
              <a:t>(</a:t>
            </a:r>
            <a:r>
              <a:rPr lang="en-US" sz="2200" i="1" dirty="0" smtClean="0"/>
              <a:t>Newtonian fluid</a:t>
            </a:r>
            <a:r>
              <a:rPr lang="el-GR" sz="2200" dirty="0" smtClean="0"/>
              <a:t>).</a:t>
            </a:r>
          </a:p>
          <a:p>
            <a:pPr algn="just">
              <a:spcBef>
                <a:spcPts val="0"/>
              </a:spcBef>
              <a:spcAft>
                <a:spcPts val="2400"/>
              </a:spcAft>
              <a:buClr>
                <a:schemeClr val="tx2">
                  <a:lumMod val="75000"/>
                </a:schemeClr>
              </a:buClr>
              <a:buFont typeface="Wingdings" pitchFamily="2" charset="2"/>
              <a:buChar char="q"/>
            </a:pPr>
            <a:r>
              <a:rPr lang="el-GR" sz="2200" dirty="0" smtClean="0"/>
              <a:t>Το </a:t>
            </a:r>
            <a:r>
              <a:rPr lang="el-GR" sz="2200" dirty="0"/>
              <a:t>μηχανικό </a:t>
            </a:r>
            <a:r>
              <a:rPr lang="el-GR" sz="2200" dirty="0" smtClean="0"/>
              <a:t>ανάλογο Νευτώνειου ρευστού είναι ο μηχανισμός σύριγγας, με </a:t>
            </a:r>
            <a:r>
              <a:rPr lang="el-GR" sz="2200" b="1" dirty="0" smtClean="0"/>
              <a:t>μ</a:t>
            </a:r>
            <a:r>
              <a:rPr lang="el-GR" sz="2200" dirty="0" smtClean="0"/>
              <a:t> να </a:t>
            </a:r>
            <a:r>
              <a:rPr lang="el-GR" sz="2200" dirty="0"/>
              <a:t>είναι ο συντελεστής ιξώδους </a:t>
            </a:r>
            <a:r>
              <a:rPr lang="el-GR" sz="2200" dirty="0" smtClean="0"/>
              <a:t>(</a:t>
            </a:r>
            <a:r>
              <a:rPr lang="en-US" sz="2200" i="1" dirty="0" smtClean="0"/>
              <a:t>coefficient of viscosity</a:t>
            </a:r>
            <a:r>
              <a:rPr lang="el-GR" sz="2200" dirty="0" smtClean="0"/>
              <a:t>):</a:t>
            </a:r>
            <a:endParaRPr lang="el-GR" sz="22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err="1">
                <a:solidFill>
                  <a:srgbClr val="002060"/>
                </a:solidFill>
              </a:rPr>
              <a:t>Ιξωδοελαστικότητα</a:t>
            </a:r>
            <a:endParaRPr lang="en-US" sz="3600" b="1" dirty="0">
              <a:solidFill>
                <a:srgbClr val="002060"/>
              </a:solidFill>
            </a:endParaRPr>
          </a:p>
        </p:txBody>
      </p:sp>
      <p:pic>
        <p:nvPicPr>
          <p:cNvPr id="7" name="Εικόνα 19"/>
          <p:cNvPicPr>
            <a:picLocks noChangeAspect="1"/>
          </p:cNvPicPr>
          <p:nvPr/>
        </p:nvPicPr>
        <p:blipFill rotWithShape="1">
          <a:blip r:embed="rId2">
            <a:extLst>
              <a:ext uri="{28A0092B-C50C-407E-A947-70E740481C1C}">
                <a14:useLocalDpi xmlns:a14="http://schemas.microsoft.com/office/drawing/2010/main" val="0"/>
              </a:ext>
            </a:extLst>
          </a:blip>
          <a:srcRect b="69092"/>
          <a:stretch/>
        </p:blipFill>
        <p:spPr bwMode="auto">
          <a:xfrm>
            <a:off x="2339752" y="5517232"/>
            <a:ext cx="2002228" cy="782330"/>
          </a:xfrm>
          <a:prstGeom prst="rect">
            <a:avLst/>
          </a:prstGeom>
          <a:noFill/>
          <a:ln>
            <a:noFill/>
          </a:ln>
        </p:spPr>
      </p:pic>
      <p:pic>
        <p:nvPicPr>
          <p:cNvPr id="8" name="Εικόνα 19"/>
          <p:cNvPicPr>
            <a:picLocks noChangeAspect="1"/>
          </p:cNvPicPr>
          <p:nvPr/>
        </p:nvPicPr>
        <p:blipFill rotWithShape="1">
          <a:blip r:embed="rId2">
            <a:extLst>
              <a:ext uri="{28A0092B-C50C-407E-A947-70E740481C1C}">
                <a14:useLocalDpi xmlns:a14="http://schemas.microsoft.com/office/drawing/2010/main" val="0"/>
              </a:ext>
            </a:extLst>
          </a:blip>
          <a:srcRect t="37777"/>
          <a:stretch/>
        </p:blipFill>
        <p:spPr bwMode="auto">
          <a:xfrm>
            <a:off x="4716016" y="5013176"/>
            <a:ext cx="2162208" cy="1700808"/>
          </a:xfrm>
          <a:prstGeom prst="rect">
            <a:avLst/>
          </a:prstGeom>
          <a:noFill/>
          <a:ln>
            <a:noFill/>
          </a:ln>
        </p:spPr>
      </p:pic>
    </p:spTree>
    <p:extLst>
      <p:ext uri="{BB962C8B-B14F-4D97-AF65-F5344CB8AC3E}">
        <p14:creationId xmlns:p14="http://schemas.microsoft.com/office/powerpoint/2010/main" val="52971228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smtClean="0"/>
              <a:t>Κάμψη </a:t>
            </a:r>
            <a:r>
              <a:rPr lang="el-GR" sz="2200" dirty="0"/>
              <a:t>πραγματοποιείται με το γόνατο λυγισμένο ή σε στιγμιαία κίνηση </a:t>
            </a:r>
            <a:r>
              <a:rPr lang="el-GR" sz="2200" dirty="0" smtClean="0"/>
              <a:t>(π.χ</a:t>
            </a:r>
            <a:r>
              <a:rPr lang="el-GR" sz="2200" dirty="0"/>
              <a:t>. </a:t>
            </a:r>
            <a:r>
              <a:rPr lang="el-GR" sz="2200" dirty="0" smtClean="0"/>
              <a:t>λάκτισμα</a:t>
            </a:r>
            <a:r>
              <a:rPr lang="el-GR" sz="2200" dirty="0"/>
              <a:t>). </a:t>
            </a:r>
            <a:endParaRPr lang="el-GR" sz="2200" dirty="0" smtClean="0"/>
          </a:p>
          <a:p>
            <a:pPr algn="just">
              <a:spcBef>
                <a:spcPts val="0"/>
              </a:spcBef>
              <a:spcAft>
                <a:spcPts val="1800"/>
              </a:spcAft>
              <a:buClr>
                <a:schemeClr val="tx2">
                  <a:lumMod val="75000"/>
                </a:schemeClr>
              </a:buClr>
              <a:buFont typeface="Wingdings" pitchFamily="2" charset="2"/>
              <a:buChar char="q"/>
            </a:pPr>
            <a:r>
              <a:rPr lang="el-GR" sz="2200" dirty="0" smtClean="0"/>
              <a:t>Κάμψη με </a:t>
            </a:r>
            <a:r>
              <a:rPr lang="el-GR" sz="2200" dirty="0"/>
              <a:t>το γόνατο σε ευθεία γραμμή είναι πολύ </a:t>
            </a:r>
            <a:r>
              <a:rPr lang="el-GR" sz="2200" dirty="0" smtClean="0"/>
              <a:t>δύσκολο να πραγματοποιηθεί, καθώς </a:t>
            </a:r>
            <a:r>
              <a:rPr lang="el-GR" sz="2200" dirty="0"/>
              <a:t>πρέπει να παραμείνει πάνω από το επίπεδο της μέσης σε πλήρη γωνία, ικανότητα που έχουν κάποιοι </a:t>
            </a:r>
            <a:r>
              <a:rPr lang="el-GR" sz="2200" dirty="0" smtClean="0"/>
              <a:t>άνθρωποι με μεγάλη ευλυγισία</a:t>
            </a:r>
            <a:r>
              <a:rPr lang="el-GR" sz="2200" dirty="0"/>
              <a:t>. </a:t>
            </a:r>
            <a:endParaRPr lang="el-GR" sz="2200" dirty="0" smtClean="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Άρθρωση </a:t>
            </a:r>
            <a:r>
              <a:rPr lang="el-GR" sz="3600" b="1" dirty="0">
                <a:solidFill>
                  <a:srgbClr val="002060"/>
                </a:solidFill>
              </a:rPr>
              <a:t>του </a:t>
            </a:r>
            <a:r>
              <a:rPr lang="el-GR" sz="3600" b="1" dirty="0" smtClean="0">
                <a:solidFill>
                  <a:srgbClr val="002060"/>
                </a:solidFill>
              </a:rPr>
              <a:t>ισχίου</a:t>
            </a:r>
            <a:endParaRPr lang="en-US" sz="3600" b="1" dirty="0">
              <a:solidFill>
                <a:srgbClr val="002060"/>
              </a:solidFill>
            </a:endParaRPr>
          </a:p>
        </p:txBody>
      </p:sp>
      <p:pic>
        <p:nvPicPr>
          <p:cNvPr id="7" name="Picture 6"/>
          <p:cNvPicPr/>
          <p:nvPr/>
        </p:nvPicPr>
        <p:blipFill rotWithShape="1">
          <a:blip r:embed="rId2" cstate="print">
            <a:extLst>
              <a:ext uri="{28A0092B-C50C-407E-A947-70E740481C1C}">
                <a14:useLocalDpi xmlns:a14="http://schemas.microsoft.com/office/drawing/2010/main" val="0"/>
              </a:ext>
            </a:extLst>
          </a:blip>
          <a:srcRect r="58793"/>
          <a:stretch/>
        </p:blipFill>
        <p:spPr bwMode="auto">
          <a:xfrm>
            <a:off x="6876256" y="4179143"/>
            <a:ext cx="1872208" cy="2562225"/>
          </a:xfrm>
          <a:prstGeom prst="rect">
            <a:avLst/>
          </a:prstGeom>
          <a:noFill/>
          <a:ln>
            <a:noFill/>
          </a:ln>
        </p:spPr>
      </p:pic>
      <p:sp>
        <p:nvSpPr>
          <p:cNvPr id="8" name="Θέση περιεχομένου 2"/>
          <p:cNvSpPr txBox="1">
            <a:spLocks/>
          </p:cNvSpPr>
          <p:nvPr/>
        </p:nvSpPr>
        <p:spPr>
          <a:xfrm>
            <a:off x="251520" y="4293096"/>
            <a:ext cx="6120680" cy="2376264"/>
          </a:xfrm>
          <a:prstGeom prst="rect">
            <a:avLst/>
          </a:prstGeom>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algn="just">
              <a:spcBef>
                <a:spcPts val="0"/>
              </a:spcBef>
              <a:spcAft>
                <a:spcPts val="1800"/>
              </a:spcAft>
              <a:buClr>
                <a:schemeClr val="tx2">
                  <a:lumMod val="75000"/>
                </a:schemeClr>
              </a:buClr>
              <a:buFont typeface="Wingdings" pitchFamily="2" charset="2"/>
              <a:buChar char="q"/>
            </a:pPr>
            <a:r>
              <a:rPr lang="el-GR" sz="2200" dirty="0" smtClean="0"/>
              <a:t>Σε έκταση του ισχίου τα δάχτυλα είναι ευθυγραμμισμένα με το πόδι το οποίο είναι σε θέση ελαφρώς προς τα έξω. </a:t>
            </a:r>
          </a:p>
          <a:p>
            <a:pPr algn="just">
              <a:spcBef>
                <a:spcPts val="0"/>
              </a:spcBef>
              <a:spcAft>
                <a:spcPts val="1800"/>
              </a:spcAft>
              <a:buClr>
                <a:schemeClr val="tx2">
                  <a:lumMod val="75000"/>
                </a:schemeClr>
              </a:buClr>
              <a:buFont typeface="Wingdings" pitchFamily="2" charset="2"/>
              <a:buChar char="q"/>
            </a:pPr>
            <a:r>
              <a:rPr lang="el-GR" sz="2200" dirty="0"/>
              <a:t>Οι κινήσεις </a:t>
            </a:r>
            <a:r>
              <a:rPr lang="el-GR" sz="2200" dirty="0" smtClean="0"/>
              <a:t>έκτασης-κάμψης </a:t>
            </a:r>
            <a:r>
              <a:rPr lang="el-GR" sz="2200" dirty="0"/>
              <a:t>του ισχίου γίνονται στο οβελιαίο επίπεδο και σε εγκάρσιο άξονα </a:t>
            </a:r>
            <a:r>
              <a:rPr lang="el-GR" sz="2200" dirty="0" smtClean="0"/>
              <a:t>περιστροφής.</a:t>
            </a:r>
            <a:endParaRPr lang="el-GR" sz="2200" dirty="0"/>
          </a:p>
        </p:txBody>
      </p:sp>
    </p:spTree>
    <p:extLst>
      <p:ext uri="{BB962C8B-B14F-4D97-AF65-F5344CB8AC3E}">
        <p14:creationId xmlns:p14="http://schemas.microsoft.com/office/powerpoint/2010/main" val="7419894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smtClean="0"/>
              <a:t>Το ισχίο </a:t>
            </a:r>
            <a:r>
              <a:rPr lang="el-GR" sz="2200" dirty="0"/>
              <a:t>μπορεί να πραγματοποιήσει </a:t>
            </a:r>
            <a:r>
              <a:rPr lang="el-GR" sz="2200" dirty="0" smtClean="0"/>
              <a:t>απαγωγή και προσαγωγή. Οι </a:t>
            </a:r>
            <a:r>
              <a:rPr lang="el-GR" sz="2200" dirty="0"/>
              <a:t>κινήσεις απαγωγής/προσαγωγής του ισχίου γίνονται στο μετωπιαίο επίπεδο και σε οβελιαίο άξονα </a:t>
            </a:r>
            <a:r>
              <a:rPr lang="el-GR" sz="2200" dirty="0" smtClean="0"/>
              <a:t>περιστροφής.</a:t>
            </a:r>
            <a:endParaRPr lang="el-GR" sz="2200" dirty="0"/>
          </a:p>
          <a:p>
            <a:pPr algn="just">
              <a:spcBef>
                <a:spcPts val="0"/>
              </a:spcBef>
              <a:spcAft>
                <a:spcPts val="600"/>
              </a:spcAft>
              <a:buClr>
                <a:schemeClr val="tx2">
                  <a:lumMod val="75000"/>
                </a:schemeClr>
              </a:buClr>
              <a:buFont typeface="Wingdings" pitchFamily="2" charset="2"/>
              <a:buChar char="q"/>
            </a:pPr>
            <a:r>
              <a:rPr lang="el-GR" sz="2200" dirty="0" smtClean="0"/>
              <a:t>Το ισχίο μπορεί να </a:t>
            </a:r>
            <a:r>
              <a:rPr lang="el-GR" sz="2200" dirty="0" err="1"/>
              <a:t>περιστραφεί</a:t>
            </a:r>
            <a:r>
              <a:rPr lang="el-GR" sz="2200" dirty="0"/>
              <a:t> </a:t>
            </a:r>
            <a:r>
              <a:rPr lang="el-GR" sz="2200" dirty="0" smtClean="0"/>
              <a:t>σε έκταση ή με </a:t>
            </a:r>
            <a:r>
              <a:rPr lang="el-GR" sz="2200" dirty="0"/>
              <a:t>το γόνατο </a:t>
            </a:r>
            <a:r>
              <a:rPr lang="el-GR" sz="2200" dirty="0" smtClean="0"/>
              <a:t>λυγισμένο:</a:t>
            </a:r>
          </a:p>
          <a:p>
            <a:pPr lvl="1" algn="just">
              <a:spcBef>
                <a:spcPts val="0"/>
              </a:spcBef>
              <a:spcAft>
                <a:spcPts val="600"/>
              </a:spcAft>
              <a:buClr>
                <a:schemeClr val="tx2">
                  <a:lumMod val="75000"/>
                </a:schemeClr>
              </a:buClr>
              <a:buFont typeface="Wingdings" panose="05000000000000000000" pitchFamily="2" charset="2"/>
              <a:buChar char="§"/>
            </a:pPr>
            <a:r>
              <a:rPr lang="el-GR" sz="2000" b="1" dirty="0" smtClean="0"/>
              <a:t>Εσωτερικά </a:t>
            </a:r>
            <a:r>
              <a:rPr lang="el-GR" sz="2000" dirty="0" smtClean="0"/>
              <a:t>κατά 40°.</a:t>
            </a:r>
          </a:p>
          <a:p>
            <a:pPr lvl="1" algn="just">
              <a:spcBef>
                <a:spcPts val="0"/>
              </a:spcBef>
              <a:spcAft>
                <a:spcPts val="600"/>
              </a:spcAft>
              <a:buClr>
                <a:schemeClr val="tx2">
                  <a:lumMod val="75000"/>
                </a:schemeClr>
              </a:buClr>
              <a:buFont typeface="Wingdings" panose="05000000000000000000" pitchFamily="2" charset="2"/>
              <a:buChar char="§"/>
            </a:pPr>
            <a:r>
              <a:rPr lang="el-GR" sz="2000" b="1" dirty="0" smtClean="0"/>
              <a:t>Εξωτερικά </a:t>
            </a:r>
            <a:r>
              <a:rPr lang="el-GR" sz="2000" dirty="0" smtClean="0"/>
              <a:t>κατά 45°.</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Άρθρωση </a:t>
            </a:r>
            <a:r>
              <a:rPr lang="el-GR" sz="3600" b="1" dirty="0">
                <a:solidFill>
                  <a:srgbClr val="002060"/>
                </a:solidFill>
              </a:rPr>
              <a:t>του </a:t>
            </a:r>
            <a:r>
              <a:rPr lang="el-GR" sz="3600" b="1" dirty="0" smtClean="0">
                <a:solidFill>
                  <a:srgbClr val="002060"/>
                </a:solidFill>
              </a:rPr>
              <a:t>ισχίου</a:t>
            </a:r>
            <a:endParaRPr lang="en-US" sz="3600" b="1" dirty="0">
              <a:solidFill>
                <a:srgbClr val="002060"/>
              </a:solidFill>
            </a:endParaRPr>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l="41207"/>
          <a:stretch/>
        </p:blipFill>
        <p:spPr bwMode="auto">
          <a:xfrm>
            <a:off x="3275471" y="4221088"/>
            <a:ext cx="2671217" cy="2562225"/>
          </a:xfrm>
          <a:prstGeom prst="rect">
            <a:avLst/>
          </a:prstGeom>
          <a:noFill/>
          <a:ln>
            <a:noFill/>
          </a:ln>
        </p:spPr>
      </p:pic>
    </p:spTree>
    <p:extLst>
      <p:ext uri="{BB962C8B-B14F-4D97-AF65-F5344CB8AC3E}">
        <p14:creationId xmlns:p14="http://schemas.microsoft.com/office/powerpoint/2010/main" val="36387889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smtClean="0"/>
              <a:t>Το </a:t>
            </a:r>
            <a:r>
              <a:rPr lang="el-GR" sz="2200" dirty="0"/>
              <a:t>σχήμα της μηριαίας κεφαλής είναι σφαιροειδές και αυτό έχει ως αποτέλεσμα το φορτίο να κατανέμεται σε </a:t>
            </a:r>
            <a:r>
              <a:rPr lang="el-GR" sz="2200" b="1" dirty="0" err="1" smtClean="0"/>
              <a:t>δακτυλοειδές</a:t>
            </a:r>
            <a:r>
              <a:rPr lang="el-GR" sz="2200" b="1" dirty="0" smtClean="0"/>
              <a:t> μοτίβο</a:t>
            </a:r>
            <a:r>
              <a:rPr lang="en-US" sz="2200" dirty="0" smtClean="0"/>
              <a:t>,</a:t>
            </a:r>
            <a:r>
              <a:rPr lang="el-GR" sz="2200" dirty="0" smtClean="0"/>
              <a:t> όπως φαίνεται στο σχήμα:</a:t>
            </a:r>
          </a:p>
          <a:p>
            <a:pPr algn="just">
              <a:spcBef>
                <a:spcPts val="0"/>
              </a:spcBef>
              <a:spcAft>
                <a:spcPts val="3000"/>
              </a:spcAft>
              <a:buClr>
                <a:schemeClr val="tx2">
                  <a:lumMod val="75000"/>
                </a:schemeClr>
              </a:buClr>
              <a:buFont typeface="Wingdings" pitchFamily="2" charset="2"/>
              <a:buChar char="q"/>
            </a:pPr>
            <a:endParaRPr lang="el-GR" sz="2200" dirty="0"/>
          </a:p>
          <a:p>
            <a:pPr algn="just">
              <a:spcBef>
                <a:spcPts val="0"/>
              </a:spcBef>
              <a:spcAft>
                <a:spcPts val="2400"/>
              </a:spcAft>
              <a:buClr>
                <a:schemeClr val="tx2">
                  <a:lumMod val="75000"/>
                </a:schemeClr>
              </a:buClr>
              <a:buFont typeface="Wingdings" pitchFamily="2" charset="2"/>
              <a:buChar char="q"/>
            </a:pPr>
            <a:endParaRPr lang="el-GR" sz="2200" dirty="0" smtClean="0"/>
          </a:p>
          <a:p>
            <a:pPr algn="just">
              <a:spcBef>
                <a:spcPts val="0"/>
              </a:spcBef>
              <a:spcAft>
                <a:spcPts val="3000"/>
              </a:spcAft>
              <a:buClr>
                <a:schemeClr val="tx2">
                  <a:lumMod val="75000"/>
                </a:schemeClr>
              </a:buClr>
              <a:buFont typeface="Wingdings" pitchFamily="2" charset="2"/>
              <a:buChar char="q"/>
            </a:pPr>
            <a:endParaRPr lang="el-GR" sz="2200" dirty="0"/>
          </a:p>
          <a:p>
            <a:pPr algn="just">
              <a:spcBef>
                <a:spcPts val="0"/>
              </a:spcBef>
              <a:spcAft>
                <a:spcPts val="2400"/>
              </a:spcAft>
              <a:buClr>
                <a:schemeClr val="tx2">
                  <a:lumMod val="75000"/>
                </a:schemeClr>
              </a:buClr>
              <a:buFont typeface="Wingdings" pitchFamily="2" charset="2"/>
              <a:buChar char="q"/>
            </a:pPr>
            <a:r>
              <a:rPr lang="el-GR" sz="2200" dirty="0"/>
              <a:t>Πειραματικές μελέτες έχουν δείξει ότι το ισχίο υπόκειται σε </a:t>
            </a:r>
            <a:r>
              <a:rPr lang="el-GR" sz="2200" b="1" dirty="0"/>
              <a:t>δυνάμεις </a:t>
            </a:r>
            <a:r>
              <a:rPr lang="el-GR" sz="2200" b="1" dirty="0" smtClean="0"/>
              <a:t>2,3-2,9 </a:t>
            </a:r>
            <a:r>
              <a:rPr lang="el-GR" sz="2200" b="1" dirty="0"/>
              <a:t>φορές </a:t>
            </a:r>
            <a:r>
              <a:rPr lang="el-GR" sz="2200" dirty="0"/>
              <a:t>το σωματικό βάρος για στάση στο ένα πόδι, ενώ σε βάδιση η </a:t>
            </a:r>
            <a:r>
              <a:rPr lang="el-GR" sz="2200" b="1" dirty="0" smtClean="0"/>
              <a:t>καταπόνηση </a:t>
            </a:r>
            <a:r>
              <a:rPr lang="el-GR" sz="2200" dirty="0"/>
              <a:t>είναι </a:t>
            </a:r>
            <a:r>
              <a:rPr lang="el-GR" sz="2200" dirty="0" smtClean="0"/>
              <a:t>μεταξύ </a:t>
            </a:r>
            <a:r>
              <a:rPr lang="el-GR" sz="2200" b="1" dirty="0" smtClean="0"/>
              <a:t>1,6-3,3 </a:t>
            </a:r>
            <a:r>
              <a:rPr lang="el-GR" sz="2200" b="1" dirty="0"/>
              <a:t>φορές </a:t>
            </a:r>
            <a:r>
              <a:rPr lang="el-GR" sz="2200" dirty="0"/>
              <a:t>το σωματικό βάρος. </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Άρθρωση </a:t>
            </a:r>
            <a:r>
              <a:rPr lang="el-GR" sz="3600" b="1" dirty="0">
                <a:solidFill>
                  <a:srgbClr val="002060"/>
                </a:solidFill>
              </a:rPr>
              <a:t>του </a:t>
            </a:r>
            <a:r>
              <a:rPr lang="el-GR" sz="3600" b="1" dirty="0" err="1" smtClean="0">
                <a:solidFill>
                  <a:srgbClr val="002060"/>
                </a:solidFill>
              </a:rPr>
              <a:t>ισχύου</a:t>
            </a:r>
            <a:endParaRPr lang="en-US" sz="3600" b="1" dirty="0">
              <a:solidFill>
                <a:srgbClr val="002060"/>
              </a:solidFill>
            </a:endParaRPr>
          </a:p>
        </p:txBody>
      </p:sp>
      <p:pic>
        <p:nvPicPr>
          <p:cNvPr id="6" name="Εικόνα 1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34580" y="3037185"/>
            <a:ext cx="4953000" cy="1831975"/>
          </a:xfrm>
          <a:prstGeom prst="rect">
            <a:avLst/>
          </a:prstGeom>
          <a:noFill/>
          <a:ln>
            <a:noFill/>
          </a:ln>
        </p:spPr>
      </p:pic>
    </p:spTree>
    <p:extLst>
      <p:ext uri="{BB962C8B-B14F-4D97-AF65-F5344CB8AC3E}">
        <p14:creationId xmlns:p14="http://schemas.microsoft.com/office/powerpoint/2010/main" val="1068923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600"/>
              </a:spcAft>
              <a:buClr>
                <a:schemeClr val="tx2">
                  <a:lumMod val="75000"/>
                </a:schemeClr>
              </a:buClr>
              <a:buFont typeface="Wingdings" pitchFamily="2" charset="2"/>
              <a:buChar char="q"/>
            </a:pPr>
            <a:r>
              <a:rPr lang="el-GR" sz="2200" dirty="0" smtClean="0"/>
              <a:t>Η </a:t>
            </a:r>
            <a:r>
              <a:rPr lang="el-GR" sz="2200" dirty="0"/>
              <a:t>άρθρωση του ώμου αποτελείται από τρία </a:t>
            </a:r>
            <a:r>
              <a:rPr lang="el-GR" sz="2200" dirty="0" smtClean="0"/>
              <a:t>οστά:</a:t>
            </a:r>
          </a:p>
          <a:p>
            <a:pPr lvl="1" algn="just">
              <a:spcBef>
                <a:spcPts val="0"/>
              </a:spcBef>
              <a:spcAft>
                <a:spcPts val="600"/>
              </a:spcAft>
              <a:buClr>
                <a:schemeClr val="tx2">
                  <a:lumMod val="75000"/>
                </a:schemeClr>
              </a:buClr>
              <a:buFont typeface="Wingdings" panose="05000000000000000000" pitchFamily="2" charset="2"/>
              <a:buChar char="§"/>
            </a:pPr>
            <a:r>
              <a:rPr lang="el-GR" sz="2200" dirty="0" smtClean="0"/>
              <a:t>την </a:t>
            </a:r>
            <a:r>
              <a:rPr lang="el-GR" sz="2200" dirty="0"/>
              <a:t>κλείδα, </a:t>
            </a:r>
            <a:endParaRPr lang="el-GR" sz="2200" dirty="0" smtClean="0"/>
          </a:p>
          <a:p>
            <a:pPr lvl="1" algn="just">
              <a:spcBef>
                <a:spcPts val="0"/>
              </a:spcBef>
              <a:spcAft>
                <a:spcPts val="600"/>
              </a:spcAft>
              <a:buClr>
                <a:schemeClr val="tx2">
                  <a:lumMod val="75000"/>
                </a:schemeClr>
              </a:buClr>
              <a:buFont typeface="Wingdings" panose="05000000000000000000" pitchFamily="2" charset="2"/>
              <a:buChar char="§"/>
            </a:pPr>
            <a:r>
              <a:rPr lang="el-GR" sz="2200" dirty="0" smtClean="0"/>
              <a:t>την </a:t>
            </a:r>
            <a:r>
              <a:rPr lang="el-GR" sz="2200" dirty="0"/>
              <a:t>ωμοπλάτη, </a:t>
            </a:r>
            <a:endParaRPr lang="el-GR" sz="2200" dirty="0" smtClean="0"/>
          </a:p>
          <a:p>
            <a:pPr lvl="1" algn="just">
              <a:spcBef>
                <a:spcPts val="0"/>
              </a:spcBef>
              <a:spcAft>
                <a:spcPts val="3000"/>
              </a:spcAft>
              <a:buClr>
                <a:schemeClr val="tx2">
                  <a:lumMod val="75000"/>
                </a:schemeClr>
              </a:buClr>
              <a:buFont typeface="Wingdings" panose="05000000000000000000" pitchFamily="2" charset="2"/>
              <a:buChar char="§"/>
            </a:pPr>
            <a:r>
              <a:rPr lang="el-GR" sz="2200" dirty="0" smtClean="0"/>
              <a:t>το </a:t>
            </a:r>
            <a:r>
              <a:rPr lang="el-GR" sz="2200" dirty="0" err="1"/>
              <a:t>βραχιόνιο</a:t>
            </a:r>
            <a:r>
              <a:rPr lang="el-GR" sz="2200" dirty="0"/>
              <a:t> </a:t>
            </a:r>
            <a:r>
              <a:rPr lang="el-GR" sz="2200" dirty="0" smtClean="0"/>
              <a:t>οστό. </a:t>
            </a:r>
          </a:p>
          <a:p>
            <a:pPr algn="just">
              <a:spcBef>
                <a:spcPts val="0"/>
              </a:spcBef>
              <a:spcAft>
                <a:spcPts val="2400"/>
              </a:spcAft>
              <a:buClr>
                <a:schemeClr val="tx2">
                  <a:lumMod val="75000"/>
                </a:schemeClr>
              </a:buClr>
              <a:buFont typeface="Wingdings" pitchFamily="2" charset="2"/>
              <a:buChar char="q"/>
            </a:pPr>
            <a:r>
              <a:rPr lang="el-GR" sz="2200" dirty="0" smtClean="0"/>
              <a:t>Στα οστά αυτά ενώνονται με διάφορους μύες</a:t>
            </a:r>
            <a:r>
              <a:rPr lang="el-GR" sz="2200" dirty="0"/>
              <a:t>, </a:t>
            </a:r>
            <a:r>
              <a:rPr lang="el-GR" sz="2200" dirty="0" smtClean="0"/>
              <a:t>συνδέσμους </a:t>
            </a:r>
            <a:r>
              <a:rPr lang="el-GR" sz="2200" dirty="0"/>
              <a:t>και </a:t>
            </a:r>
            <a:r>
              <a:rPr lang="el-GR" sz="2200" dirty="0" smtClean="0"/>
              <a:t>τένοντες με αποτέλεσμα ο ώμος να έχει το </a:t>
            </a:r>
            <a:r>
              <a:rPr lang="el-GR" sz="2200" b="1" dirty="0" smtClean="0"/>
              <a:t>μεγαλύτερο εύρος κίνησης</a:t>
            </a:r>
            <a:r>
              <a:rPr lang="el-GR" sz="2200" dirty="0" smtClean="0"/>
              <a:t>, παρέχοντας τη </a:t>
            </a:r>
            <a:r>
              <a:rPr lang="el-GR" sz="2200" dirty="0"/>
              <a:t>δυνατότητα περιστροφής κατά </a:t>
            </a:r>
            <a:r>
              <a:rPr lang="el-GR" sz="2200" dirty="0" smtClean="0"/>
              <a:t>360</a:t>
            </a:r>
            <a:r>
              <a:rPr lang="el-GR" sz="2200" dirty="0"/>
              <a:t>°</a:t>
            </a:r>
            <a:r>
              <a:rPr lang="el-GR" sz="2200" dirty="0" smtClean="0"/>
              <a:t>. </a:t>
            </a:r>
            <a:endParaRPr lang="el-GR" sz="22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Άρθρωση </a:t>
            </a:r>
            <a:r>
              <a:rPr lang="el-GR" sz="3600" b="1" dirty="0">
                <a:solidFill>
                  <a:srgbClr val="002060"/>
                </a:solidFill>
              </a:rPr>
              <a:t>του </a:t>
            </a:r>
            <a:r>
              <a:rPr lang="el-GR" sz="3600" b="1" dirty="0" smtClean="0">
                <a:solidFill>
                  <a:srgbClr val="002060"/>
                </a:solidFill>
              </a:rPr>
              <a:t>ώμου</a:t>
            </a:r>
            <a:endParaRPr lang="en-US" sz="3600" b="1" dirty="0">
              <a:solidFill>
                <a:srgbClr val="002060"/>
              </a:solidFill>
            </a:endParaRPr>
          </a:p>
        </p:txBody>
      </p:sp>
      <p:pic>
        <p:nvPicPr>
          <p:cNvPr id="7" name="Εικόνα 11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1571" y="4941168"/>
            <a:ext cx="2328850" cy="1753116"/>
          </a:xfrm>
          <a:prstGeom prst="rect">
            <a:avLst/>
          </a:prstGeom>
          <a:noFill/>
          <a:ln>
            <a:noFill/>
          </a:ln>
        </p:spPr>
      </p:pic>
    </p:spTree>
    <p:extLst>
      <p:ext uri="{BB962C8B-B14F-4D97-AF65-F5344CB8AC3E}">
        <p14:creationId xmlns:p14="http://schemas.microsoft.com/office/powerpoint/2010/main" val="32803363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1200"/>
              </a:spcAft>
              <a:buClr>
                <a:schemeClr val="tx2">
                  <a:lumMod val="75000"/>
                </a:schemeClr>
              </a:buClr>
              <a:buFont typeface="Wingdings" pitchFamily="2" charset="2"/>
              <a:buChar char="q"/>
            </a:pPr>
            <a:r>
              <a:rPr lang="el-GR" sz="2200" dirty="0" smtClean="0"/>
              <a:t>Η άρθρωση </a:t>
            </a:r>
            <a:r>
              <a:rPr lang="el-GR" sz="2200" dirty="0"/>
              <a:t>του ώμου </a:t>
            </a:r>
            <a:r>
              <a:rPr lang="el-GR" sz="2200" dirty="0" smtClean="0"/>
              <a:t>περιέχει δύο </a:t>
            </a:r>
            <a:r>
              <a:rPr lang="el-GR" sz="2200" dirty="0"/>
              <a:t>είδη </a:t>
            </a:r>
            <a:r>
              <a:rPr lang="el-GR" sz="2200" dirty="0" smtClean="0"/>
              <a:t>χόνδρου:</a:t>
            </a:r>
          </a:p>
          <a:p>
            <a:pPr lvl="1" algn="just">
              <a:spcBef>
                <a:spcPts val="0"/>
              </a:spcBef>
              <a:spcAft>
                <a:spcPts val="600"/>
              </a:spcAft>
              <a:buClr>
                <a:schemeClr val="tx2">
                  <a:lumMod val="75000"/>
                </a:schemeClr>
              </a:buClr>
              <a:buFont typeface="Wingdings" panose="05000000000000000000" pitchFamily="2" charset="2"/>
              <a:buChar char="§"/>
            </a:pPr>
            <a:r>
              <a:rPr lang="el-GR" sz="2000" dirty="0"/>
              <a:t>ο </a:t>
            </a:r>
            <a:r>
              <a:rPr lang="el-GR" sz="2000" b="1" dirty="0"/>
              <a:t>αρθρικός χόνδρος </a:t>
            </a:r>
            <a:r>
              <a:rPr lang="el-GR" sz="2000" dirty="0" smtClean="0"/>
              <a:t>(</a:t>
            </a:r>
            <a:r>
              <a:rPr lang="en-US" sz="2000" i="1" dirty="0" smtClean="0"/>
              <a:t>articular cartilage</a:t>
            </a:r>
            <a:r>
              <a:rPr lang="el-GR" sz="2000" dirty="0" smtClean="0"/>
              <a:t>), ένας </a:t>
            </a:r>
            <a:r>
              <a:rPr lang="el-GR" sz="2000" dirty="0"/>
              <a:t>λευκός υαλώδης χόνδρος στα άκρα των </a:t>
            </a:r>
            <a:r>
              <a:rPr lang="el-GR" sz="2000" dirty="0" smtClean="0"/>
              <a:t>οστών </a:t>
            </a:r>
            <a:r>
              <a:rPr lang="el-GR" sz="2000" dirty="0"/>
              <a:t>που </a:t>
            </a:r>
            <a:r>
              <a:rPr lang="el-GR" sz="2000" dirty="0" smtClean="0"/>
              <a:t>τους επιτρέπει να </a:t>
            </a:r>
            <a:r>
              <a:rPr lang="el-GR" sz="2000" dirty="0"/>
              <a:t>γλιστρούν και να κινούνται μεταξύ τους. </a:t>
            </a:r>
            <a:endParaRPr lang="el-GR" sz="2000" dirty="0" smtClean="0"/>
          </a:p>
          <a:p>
            <a:pPr lvl="2" algn="just">
              <a:spcBef>
                <a:spcPts val="0"/>
              </a:spcBef>
              <a:spcAft>
                <a:spcPts val="1800"/>
              </a:spcAft>
              <a:buClr>
                <a:schemeClr val="tx2">
                  <a:lumMod val="75000"/>
                </a:schemeClr>
              </a:buClr>
              <a:buFont typeface="Arial" panose="020B0604020202020204" pitchFamily="34" charset="0"/>
              <a:buChar char="•"/>
            </a:pPr>
            <a:r>
              <a:rPr lang="el-GR" sz="1800" dirty="0" smtClean="0"/>
              <a:t>Όταν </a:t>
            </a:r>
            <a:r>
              <a:rPr lang="el-GR" sz="1800" dirty="0"/>
              <a:t>ο αρθρικός χόνδρος αρχίζει να φθείρεται (αρθρίτιδα), η άρθρωση γίνεται σκληρή και προκαλείται πόνος. </a:t>
            </a:r>
            <a:endParaRPr lang="el-GR" sz="1800" dirty="0" smtClean="0"/>
          </a:p>
          <a:p>
            <a:pPr lvl="1" algn="just">
              <a:spcBef>
                <a:spcPts val="0"/>
              </a:spcBef>
              <a:spcAft>
                <a:spcPts val="600"/>
              </a:spcAft>
              <a:buClr>
                <a:schemeClr val="tx2">
                  <a:lumMod val="75000"/>
                </a:schemeClr>
              </a:buClr>
              <a:buFont typeface="Wingdings" panose="05000000000000000000" pitchFamily="2" charset="2"/>
              <a:buChar char="§"/>
            </a:pPr>
            <a:r>
              <a:rPr lang="el-GR" sz="2000" dirty="0" smtClean="0"/>
              <a:t>Ο </a:t>
            </a:r>
            <a:r>
              <a:rPr lang="el-GR" sz="2000" b="1" dirty="0" err="1" smtClean="0"/>
              <a:t>γληνοειδής</a:t>
            </a:r>
            <a:r>
              <a:rPr lang="el-GR" sz="2000" b="1" dirty="0" smtClean="0"/>
              <a:t> </a:t>
            </a:r>
            <a:r>
              <a:rPr lang="el-GR" sz="2000" b="1" dirty="0" err="1"/>
              <a:t>επιχείλιος</a:t>
            </a:r>
            <a:r>
              <a:rPr lang="el-GR" sz="2000" b="1" dirty="0"/>
              <a:t> χόνδρος </a:t>
            </a:r>
            <a:r>
              <a:rPr lang="el-GR" sz="2000" dirty="0" smtClean="0"/>
              <a:t>(</a:t>
            </a:r>
            <a:r>
              <a:rPr lang="en-US" sz="2000" i="1" dirty="0" smtClean="0"/>
              <a:t>glenoid labrum or glenoid ligament</a:t>
            </a:r>
            <a:r>
              <a:rPr lang="el-GR" sz="2000" dirty="0" smtClean="0"/>
              <a:t>), </a:t>
            </a:r>
            <a:r>
              <a:rPr lang="el-GR" sz="2000" dirty="0"/>
              <a:t>έχει ινώδη </a:t>
            </a:r>
            <a:r>
              <a:rPr lang="el-GR" sz="2000" dirty="0" smtClean="0"/>
              <a:t>δομή</a:t>
            </a:r>
            <a:r>
              <a:rPr lang="el-GR" sz="2000" dirty="0"/>
              <a:t> </a:t>
            </a:r>
            <a:r>
              <a:rPr lang="el-GR" sz="2000" dirty="0" smtClean="0"/>
              <a:t>και περιβάλλει </a:t>
            </a:r>
            <a:r>
              <a:rPr lang="el-GR" sz="2000" dirty="0"/>
              <a:t>την </a:t>
            </a:r>
            <a:r>
              <a:rPr lang="el-GR" sz="2000" dirty="0" err="1" smtClean="0"/>
              <a:t>ωμογλήνη</a:t>
            </a:r>
            <a:r>
              <a:rPr lang="el-GR" sz="2000" dirty="0" smtClean="0"/>
              <a:t>.</a:t>
            </a:r>
            <a:endParaRPr lang="el-GR" sz="20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Άρθρωση </a:t>
            </a:r>
            <a:r>
              <a:rPr lang="el-GR" sz="3600" b="1" dirty="0">
                <a:solidFill>
                  <a:srgbClr val="002060"/>
                </a:solidFill>
              </a:rPr>
              <a:t>του </a:t>
            </a:r>
            <a:r>
              <a:rPr lang="el-GR" sz="3600" b="1" dirty="0" smtClean="0">
                <a:solidFill>
                  <a:srgbClr val="002060"/>
                </a:solidFill>
              </a:rPr>
              <a:t>ώμου</a:t>
            </a:r>
            <a:endParaRPr lang="en-US" sz="3600" b="1" dirty="0">
              <a:solidFill>
                <a:srgbClr val="002060"/>
              </a:solidFill>
            </a:endParaRPr>
          </a:p>
        </p:txBody>
      </p:sp>
      <p:pic>
        <p:nvPicPr>
          <p:cNvPr id="7" name="Εικόνα 11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1571" y="4941168"/>
            <a:ext cx="2328850" cy="1753116"/>
          </a:xfrm>
          <a:prstGeom prst="rect">
            <a:avLst/>
          </a:prstGeom>
          <a:noFill/>
          <a:ln>
            <a:noFill/>
          </a:ln>
        </p:spPr>
      </p:pic>
    </p:spTree>
    <p:extLst>
      <p:ext uri="{BB962C8B-B14F-4D97-AF65-F5344CB8AC3E}">
        <p14:creationId xmlns:p14="http://schemas.microsoft.com/office/powerpoint/2010/main" val="20768381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916832"/>
            <a:ext cx="8568952" cy="4968552"/>
          </a:xfrm>
        </p:spPr>
        <p:txBody>
          <a:bodyPr>
            <a:noAutofit/>
          </a:bodyPr>
          <a:lstStyle/>
          <a:p>
            <a:pPr algn="just">
              <a:spcBef>
                <a:spcPts val="0"/>
              </a:spcBef>
              <a:spcAft>
                <a:spcPts val="3000"/>
              </a:spcAft>
              <a:buClr>
                <a:schemeClr val="tx2">
                  <a:lumMod val="75000"/>
                </a:schemeClr>
              </a:buClr>
              <a:buFont typeface="Wingdings" pitchFamily="2" charset="2"/>
              <a:buChar char="q"/>
            </a:pPr>
            <a:r>
              <a:rPr lang="el-GR" sz="2200" dirty="0" smtClean="0"/>
              <a:t>Οι </a:t>
            </a:r>
            <a:r>
              <a:rPr lang="el-GR" sz="2200" dirty="0"/>
              <a:t>σύνδεσμοι του ώμου πρέπει να είναι αρκετά </a:t>
            </a:r>
            <a:r>
              <a:rPr lang="el-GR" sz="2200" b="1" dirty="0"/>
              <a:t>ευκίνητοι</a:t>
            </a:r>
            <a:r>
              <a:rPr lang="el-GR" sz="2200" dirty="0"/>
              <a:t> για να επιτρέπουν ένα ευρύ φάσμα </a:t>
            </a:r>
            <a:r>
              <a:rPr lang="el-GR" sz="2200" dirty="0" smtClean="0"/>
              <a:t>κινήσεων των </a:t>
            </a:r>
            <a:r>
              <a:rPr lang="el-GR" sz="2200" dirty="0"/>
              <a:t>χεριών, αλλά και αρκετά </a:t>
            </a:r>
            <a:r>
              <a:rPr lang="el-GR" sz="2200" b="1" dirty="0"/>
              <a:t>σταθεροί</a:t>
            </a:r>
            <a:r>
              <a:rPr lang="el-GR" sz="2200" dirty="0"/>
              <a:t> για να επιτρέπουν </a:t>
            </a:r>
            <a:r>
              <a:rPr lang="el-GR" sz="2200" dirty="0" smtClean="0"/>
              <a:t>ενέργειες με έντονη καταπόνηση, </a:t>
            </a:r>
            <a:r>
              <a:rPr lang="el-GR" sz="2200" dirty="0"/>
              <a:t>όπως την ανύψωση, την ώθηση και την έλξη. </a:t>
            </a:r>
            <a:endParaRPr lang="el-GR" sz="2200" dirty="0" smtClean="0"/>
          </a:p>
          <a:p>
            <a:pPr algn="just">
              <a:spcBef>
                <a:spcPts val="0"/>
              </a:spcBef>
              <a:spcAft>
                <a:spcPts val="1800"/>
              </a:spcAft>
              <a:buClr>
                <a:schemeClr val="tx2">
                  <a:lumMod val="75000"/>
                </a:schemeClr>
              </a:buClr>
              <a:buFont typeface="Wingdings" pitchFamily="2" charset="2"/>
              <a:buChar char="q"/>
            </a:pPr>
            <a:r>
              <a:rPr lang="el-GR" sz="2200" dirty="0" smtClean="0"/>
              <a:t>Ο </a:t>
            </a:r>
            <a:r>
              <a:rPr lang="el-GR" sz="2200" dirty="0"/>
              <a:t>συμβιβασμός αυτός μεταξύ κινητικότητας και σταθερότητας οδηγεί σε ένα μεγάλο αριθμό </a:t>
            </a:r>
            <a:r>
              <a:rPr lang="el-GR" sz="2200" dirty="0" smtClean="0"/>
              <a:t>προβλημάτων, καθώς η άρθρωση μπορεί </a:t>
            </a:r>
            <a:r>
              <a:rPr lang="el-GR" sz="2200" dirty="0"/>
              <a:t>εύκολα να μετακινηθεί εκτός της φυσιολογικής θέσης αν δεχτεί υψηλή πίεση. </a:t>
            </a:r>
          </a:p>
          <a:p>
            <a:pPr algn="just">
              <a:spcBef>
                <a:spcPts val="0"/>
              </a:spcBef>
              <a:spcAft>
                <a:spcPts val="600"/>
              </a:spcAft>
              <a:buClr>
                <a:schemeClr val="tx2">
                  <a:lumMod val="75000"/>
                </a:schemeClr>
              </a:buClr>
              <a:buFont typeface="Wingdings" pitchFamily="2" charset="2"/>
              <a:buChar char="q"/>
            </a:pPr>
            <a:endParaRPr lang="el-GR" sz="22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Άρθρωση </a:t>
            </a:r>
            <a:r>
              <a:rPr lang="el-GR" sz="3600" b="1" dirty="0">
                <a:solidFill>
                  <a:srgbClr val="002060"/>
                </a:solidFill>
              </a:rPr>
              <a:t>του </a:t>
            </a:r>
            <a:r>
              <a:rPr lang="el-GR" sz="3600" b="1" dirty="0" smtClean="0">
                <a:solidFill>
                  <a:srgbClr val="002060"/>
                </a:solidFill>
              </a:rPr>
              <a:t>ώμου</a:t>
            </a:r>
            <a:endParaRPr lang="en-US" sz="3600" b="1" dirty="0">
              <a:solidFill>
                <a:srgbClr val="002060"/>
              </a:solidFill>
            </a:endParaRPr>
          </a:p>
        </p:txBody>
      </p:sp>
    </p:spTree>
    <p:extLst>
      <p:ext uri="{BB962C8B-B14F-4D97-AF65-F5344CB8AC3E}">
        <p14:creationId xmlns:p14="http://schemas.microsoft.com/office/powerpoint/2010/main" val="212744064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smtClean="0"/>
              <a:t>Στο σχήμα απεικονίζονται οι κινήσεις οριζόντιας και κάθετης κάμψης και έκτασης της άρθρωσης του ώμου. </a:t>
            </a:r>
          </a:p>
          <a:p>
            <a:pPr algn="just">
              <a:spcBef>
                <a:spcPts val="0"/>
              </a:spcBef>
              <a:spcAft>
                <a:spcPts val="600"/>
              </a:spcAft>
              <a:buClr>
                <a:schemeClr val="tx2">
                  <a:lumMod val="75000"/>
                </a:schemeClr>
              </a:buClr>
              <a:buFont typeface="Wingdings" pitchFamily="2" charset="2"/>
              <a:buChar char="q"/>
            </a:pPr>
            <a:r>
              <a:rPr lang="el-GR" sz="2200" dirty="0" smtClean="0"/>
              <a:t>Παράγοντες που περιορίζουν το εύρος των κινήσεων είναι:</a:t>
            </a:r>
          </a:p>
          <a:p>
            <a:pPr lvl="1" algn="just">
              <a:spcBef>
                <a:spcPts val="0"/>
              </a:spcBef>
              <a:spcAft>
                <a:spcPts val="600"/>
              </a:spcAft>
              <a:buClr>
                <a:schemeClr val="tx2">
                  <a:lumMod val="75000"/>
                </a:schemeClr>
              </a:buClr>
              <a:buFont typeface="Wingdings" panose="05000000000000000000" pitchFamily="2" charset="2"/>
              <a:buChar char="§"/>
            </a:pPr>
            <a:r>
              <a:rPr lang="el-GR" sz="2000" dirty="0" smtClean="0"/>
              <a:t>τάσεις που εμφανίζονται στον αρθρικό θύλακα,</a:t>
            </a:r>
          </a:p>
          <a:p>
            <a:pPr lvl="1" algn="just">
              <a:spcBef>
                <a:spcPts val="0"/>
              </a:spcBef>
              <a:spcAft>
                <a:spcPts val="600"/>
              </a:spcAft>
              <a:buClr>
                <a:schemeClr val="tx2">
                  <a:lumMod val="75000"/>
                </a:schemeClr>
              </a:buClr>
              <a:buFont typeface="Wingdings" panose="05000000000000000000" pitchFamily="2" charset="2"/>
              <a:buChar char="§"/>
            </a:pPr>
            <a:r>
              <a:rPr lang="el-GR" sz="2000" dirty="0"/>
              <a:t>τάσεις που εμφανίζονται </a:t>
            </a:r>
            <a:r>
              <a:rPr lang="el-GR" sz="2000" dirty="0" smtClean="0"/>
              <a:t>στον </a:t>
            </a:r>
            <a:r>
              <a:rPr lang="el-GR" sz="2000" dirty="0" err="1" smtClean="0"/>
              <a:t>κορακοβραχιόνιο</a:t>
            </a:r>
            <a:r>
              <a:rPr lang="el-GR" sz="2000" dirty="0" smtClean="0"/>
              <a:t> </a:t>
            </a:r>
            <a:r>
              <a:rPr lang="el-GR" sz="2000" dirty="0" err="1" smtClean="0"/>
              <a:t>συνδέσμο</a:t>
            </a:r>
            <a:r>
              <a:rPr lang="el-GR" sz="2000" dirty="0" smtClean="0"/>
              <a:t>, </a:t>
            </a:r>
          </a:p>
          <a:p>
            <a:pPr lvl="1" algn="just">
              <a:spcBef>
                <a:spcPts val="0"/>
              </a:spcBef>
              <a:spcAft>
                <a:spcPts val="600"/>
              </a:spcAft>
              <a:buClr>
                <a:schemeClr val="tx2">
                  <a:lumMod val="75000"/>
                </a:schemeClr>
              </a:buClr>
              <a:buFont typeface="Wingdings" panose="05000000000000000000" pitchFamily="2" charset="2"/>
              <a:buChar char="§"/>
            </a:pPr>
            <a:r>
              <a:rPr lang="el-GR" sz="2000" dirty="0"/>
              <a:t>τάσεις </a:t>
            </a:r>
            <a:r>
              <a:rPr lang="el-GR" sz="2000" dirty="0" smtClean="0"/>
              <a:t>της </a:t>
            </a:r>
            <a:r>
              <a:rPr lang="el-GR" sz="2000" dirty="0" err="1" smtClean="0"/>
              <a:t>κλειδικής</a:t>
            </a:r>
            <a:r>
              <a:rPr lang="el-GR" sz="2000" dirty="0" smtClean="0"/>
              <a:t> μοίρας, </a:t>
            </a:r>
          </a:p>
          <a:p>
            <a:pPr lvl="1" algn="just">
              <a:spcBef>
                <a:spcPts val="0"/>
              </a:spcBef>
              <a:spcAft>
                <a:spcPts val="600"/>
              </a:spcAft>
              <a:buClr>
                <a:schemeClr val="tx2">
                  <a:lumMod val="75000"/>
                </a:schemeClr>
              </a:buClr>
              <a:buFont typeface="Wingdings" panose="05000000000000000000" pitchFamily="2" charset="2"/>
              <a:buChar char="§"/>
            </a:pPr>
            <a:r>
              <a:rPr lang="el-GR" sz="2000" dirty="0" smtClean="0"/>
              <a:t>του οδοντωτού </a:t>
            </a:r>
            <a:r>
              <a:rPr lang="el-GR" sz="2000" dirty="0"/>
              <a:t>μυός </a:t>
            </a:r>
            <a:r>
              <a:rPr lang="el-GR" sz="2000" dirty="0" smtClean="0"/>
              <a:t>μείζονα </a:t>
            </a:r>
            <a:r>
              <a:rPr lang="el-GR" sz="2000" dirty="0"/>
              <a:t>θωρακικού </a:t>
            </a:r>
            <a:r>
              <a:rPr lang="el-GR" sz="2000" dirty="0" smtClean="0"/>
              <a:t>μυός και του ραχιαίου.</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Άρθρωση </a:t>
            </a:r>
            <a:r>
              <a:rPr lang="el-GR" sz="3600" b="1" dirty="0">
                <a:solidFill>
                  <a:srgbClr val="002060"/>
                </a:solidFill>
              </a:rPr>
              <a:t>του </a:t>
            </a:r>
            <a:r>
              <a:rPr lang="el-GR" sz="3600" b="1" dirty="0" smtClean="0">
                <a:solidFill>
                  <a:srgbClr val="002060"/>
                </a:solidFill>
              </a:rPr>
              <a:t>ώμου</a:t>
            </a:r>
            <a:endParaRPr lang="en-US" sz="3600" b="1" dirty="0">
              <a:solidFill>
                <a:srgbClr val="002060"/>
              </a:solidFill>
            </a:endParaRPr>
          </a:p>
        </p:txBody>
      </p:sp>
      <p:pic>
        <p:nvPicPr>
          <p:cNvPr id="6" name="Picture 5"/>
          <p:cNvPicPr/>
          <p:nvPr/>
        </p:nvPicPr>
        <p:blipFill rotWithShape="1">
          <a:blip r:embed="rId2" cstate="print">
            <a:extLst>
              <a:ext uri="{28A0092B-C50C-407E-A947-70E740481C1C}">
                <a14:useLocalDpi xmlns:a14="http://schemas.microsoft.com/office/drawing/2010/main" val="0"/>
              </a:ext>
            </a:extLst>
          </a:blip>
          <a:srcRect t="65638" b="681"/>
          <a:stretch/>
        </p:blipFill>
        <p:spPr bwMode="auto">
          <a:xfrm>
            <a:off x="1043608" y="4797152"/>
            <a:ext cx="3351530" cy="2016224"/>
          </a:xfrm>
          <a:prstGeom prst="rect">
            <a:avLst/>
          </a:prstGeom>
          <a:noFill/>
          <a:ln>
            <a:noFill/>
          </a:ln>
        </p:spPr>
      </p:pic>
      <p:pic>
        <p:nvPicPr>
          <p:cNvPr id="7" name="Picture 6"/>
          <p:cNvPicPr/>
          <p:nvPr/>
        </p:nvPicPr>
        <p:blipFill rotWithShape="1">
          <a:blip r:embed="rId2" cstate="print">
            <a:extLst>
              <a:ext uri="{28A0092B-C50C-407E-A947-70E740481C1C}">
                <a14:useLocalDpi xmlns:a14="http://schemas.microsoft.com/office/drawing/2010/main" val="0"/>
              </a:ext>
            </a:extLst>
          </a:blip>
          <a:srcRect t="35565" b="37971"/>
          <a:stretch/>
        </p:blipFill>
        <p:spPr bwMode="auto">
          <a:xfrm>
            <a:off x="4395138" y="5121188"/>
            <a:ext cx="3351530" cy="1584176"/>
          </a:xfrm>
          <a:prstGeom prst="rect">
            <a:avLst/>
          </a:prstGeom>
          <a:noFill/>
          <a:ln>
            <a:noFill/>
          </a:ln>
        </p:spPr>
      </p:pic>
    </p:spTree>
    <p:extLst>
      <p:ext uri="{BB962C8B-B14F-4D97-AF65-F5344CB8AC3E}">
        <p14:creationId xmlns:p14="http://schemas.microsoft.com/office/powerpoint/2010/main" val="308216074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marL="388620" indent="-342900" algn="just">
              <a:spcBef>
                <a:spcPts val="0"/>
              </a:spcBef>
              <a:spcAft>
                <a:spcPts val="3000"/>
              </a:spcAft>
              <a:buClr>
                <a:schemeClr val="tx2">
                  <a:lumMod val="75000"/>
                </a:schemeClr>
              </a:buClr>
              <a:buFont typeface="Wingdings" panose="05000000000000000000" pitchFamily="2" charset="2"/>
              <a:buChar char="q"/>
            </a:pPr>
            <a:r>
              <a:rPr lang="el-GR" sz="2200" dirty="0"/>
              <a:t>Στο σχήμα απεικονίζονται </a:t>
            </a:r>
            <a:r>
              <a:rPr lang="el-GR" sz="2200" dirty="0" smtClean="0"/>
              <a:t>επίσης οι </a:t>
            </a:r>
            <a:r>
              <a:rPr lang="el-GR" sz="2200" dirty="0"/>
              <a:t>κινήσεις </a:t>
            </a:r>
            <a:r>
              <a:rPr lang="el-GR" sz="2200" dirty="0" smtClean="0"/>
              <a:t>απαγωγής και προσαγωγής της </a:t>
            </a:r>
            <a:r>
              <a:rPr lang="el-GR" sz="2200" dirty="0"/>
              <a:t>άρθρωσης του </a:t>
            </a:r>
            <a:r>
              <a:rPr lang="el-GR" sz="2200" dirty="0" smtClean="0"/>
              <a:t>ώμου.</a:t>
            </a:r>
            <a:endParaRPr lang="el-GR" sz="2200" dirty="0"/>
          </a:p>
          <a:p>
            <a:pPr marL="388620" indent="-342900" algn="just">
              <a:spcBef>
                <a:spcPts val="0"/>
              </a:spcBef>
              <a:spcAft>
                <a:spcPts val="600"/>
              </a:spcAft>
              <a:buClr>
                <a:schemeClr val="tx2">
                  <a:lumMod val="75000"/>
                </a:schemeClr>
              </a:buClr>
              <a:buFont typeface="Wingdings" panose="05000000000000000000" pitchFamily="2" charset="2"/>
              <a:buChar char="q"/>
            </a:pPr>
            <a:r>
              <a:rPr lang="el-GR" sz="2200" dirty="0" smtClean="0"/>
              <a:t>Οι </a:t>
            </a:r>
            <a:r>
              <a:rPr lang="el-GR" sz="2200" dirty="0"/>
              <a:t>κινήσεις απαγωγής/προσαγωγής του ώμου γίνονται στο μετωπιαίο επίπεδο και σε </a:t>
            </a:r>
            <a:r>
              <a:rPr lang="el-GR" sz="2200" dirty="0" err="1"/>
              <a:t>προσθιοπίσθιο</a:t>
            </a:r>
            <a:r>
              <a:rPr lang="el-GR" sz="2200" dirty="0"/>
              <a:t> άξονα περιστροφής. </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Άρθρωση </a:t>
            </a:r>
            <a:r>
              <a:rPr lang="el-GR" sz="3600" b="1" dirty="0">
                <a:solidFill>
                  <a:srgbClr val="002060"/>
                </a:solidFill>
              </a:rPr>
              <a:t>του </a:t>
            </a:r>
            <a:r>
              <a:rPr lang="el-GR" sz="3600" b="1" dirty="0" smtClean="0">
                <a:solidFill>
                  <a:srgbClr val="002060"/>
                </a:solidFill>
              </a:rPr>
              <a:t>ώμου</a:t>
            </a:r>
            <a:endParaRPr lang="en-US" sz="3600" b="1" dirty="0">
              <a:solidFill>
                <a:srgbClr val="002060"/>
              </a:solidFill>
            </a:endParaRPr>
          </a:p>
        </p:txBody>
      </p:sp>
      <p:pic>
        <p:nvPicPr>
          <p:cNvPr id="7" name="Picture 6"/>
          <p:cNvPicPr/>
          <p:nvPr/>
        </p:nvPicPr>
        <p:blipFill rotWithShape="1">
          <a:blip r:embed="rId2" cstate="print">
            <a:extLst>
              <a:ext uri="{28A0092B-C50C-407E-A947-70E740481C1C}">
                <a14:useLocalDpi xmlns:a14="http://schemas.microsoft.com/office/drawing/2010/main" val="0"/>
              </a:ext>
            </a:extLst>
          </a:blip>
          <a:srcRect b="68724"/>
          <a:stretch/>
        </p:blipFill>
        <p:spPr bwMode="auto">
          <a:xfrm>
            <a:off x="2935315" y="3861048"/>
            <a:ext cx="3351530" cy="1872208"/>
          </a:xfrm>
          <a:prstGeom prst="rect">
            <a:avLst/>
          </a:prstGeom>
          <a:noFill/>
          <a:ln>
            <a:noFill/>
          </a:ln>
        </p:spPr>
      </p:pic>
    </p:spTree>
    <p:extLst>
      <p:ext uri="{BB962C8B-B14F-4D97-AF65-F5344CB8AC3E}">
        <p14:creationId xmlns:p14="http://schemas.microsoft.com/office/powerpoint/2010/main" val="30839565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smtClean="0"/>
              <a:t>Η </a:t>
            </a:r>
            <a:r>
              <a:rPr lang="el-GR" sz="2200" dirty="0"/>
              <a:t>άρθρωση του αγκώνα έχει τη σημαντική λειτουργία του μηχανικού συνδέσμου μεταξύ του χεριού, του καρπού και του ώμου. </a:t>
            </a:r>
          </a:p>
          <a:p>
            <a:pPr algn="just">
              <a:spcBef>
                <a:spcPts val="0"/>
              </a:spcBef>
              <a:spcAft>
                <a:spcPts val="2400"/>
              </a:spcAft>
              <a:buClr>
                <a:schemeClr val="tx2">
                  <a:lumMod val="75000"/>
                </a:schemeClr>
              </a:buClr>
              <a:buFont typeface="Wingdings" pitchFamily="2" charset="2"/>
              <a:buChar char="q"/>
            </a:pPr>
            <a:r>
              <a:rPr lang="el-GR" sz="2200" dirty="0"/>
              <a:t>Ο ρόλος του αγκώνα είναι να τοποθετεί το χέρι στο χώρο, να δρα ως υπομόχλιο για το αντιβράχιο και να επιτρέπει το ισχυρό πιάσιμο και κομψές κινήσεις του χεριού και του καρπού. </a:t>
            </a:r>
            <a:endParaRPr lang="el-GR" sz="2200" dirty="0" smtClean="0"/>
          </a:p>
          <a:p>
            <a:pPr algn="just">
              <a:spcBef>
                <a:spcPts val="0"/>
              </a:spcBef>
              <a:spcAft>
                <a:spcPts val="2400"/>
              </a:spcAft>
              <a:buClr>
                <a:schemeClr val="tx2">
                  <a:lumMod val="75000"/>
                </a:schemeClr>
              </a:buClr>
              <a:buFont typeface="Wingdings" pitchFamily="2" charset="2"/>
              <a:buChar char="q"/>
            </a:pPr>
            <a:r>
              <a:rPr lang="el-GR" sz="2200" dirty="0" smtClean="0"/>
              <a:t>Η </a:t>
            </a:r>
            <a:r>
              <a:rPr lang="el-GR" sz="2200" dirty="0"/>
              <a:t>άρθρωση αυτή διακρίνεται από ιδιαίτερη σταθερότητα που προκύπτει αφενός από την άρθρωση του </a:t>
            </a:r>
            <a:r>
              <a:rPr lang="el-GR" sz="2200" dirty="0" err="1"/>
              <a:t>βραχιόνιου</a:t>
            </a:r>
            <a:r>
              <a:rPr lang="el-GR" sz="2200" dirty="0"/>
              <a:t> και της ωλένης και τους υπάρχοντες μαλακούς ιστούς και αφετέρου από τις ελκτικές δυνάμεις που ασκούνται από τους μύες. </a:t>
            </a:r>
            <a:endParaRPr lang="el-GR" sz="20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Άρθρωση </a:t>
            </a:r>
            <a:r>
              <a:rPr lang="el-GR" sz="3600" b="1" dirty="0">
                <a:solidFill>
                  <a:srgbClr val="002060"/>
                </a:solidFill>
              </a:rPr>
              <a:t>του </a:t>
            </a:r>
            <a:r>
              <a:rPr lang="el-GR" sz="3600" b="1" dirty="0" smtClean="0">
                <a:solidFill>
                  <a:srgbClr val="002060"/>
                </a:solidFill>
              </a:rPr>
              <a:t>αγκώνα</a:t>
            </a:r>
            <a:endParaRPr lang="en-US" sz="3600" b="1" dirty="0">
              <a:solidFill>
                <a:srgbClr val="002060"/>
              </a:solidFill>
            </a:endParaRPr>
          </a:p>
        </p:txBody>
      </p:sp>
    </p:spTree>
    <p:extLst>
      <p:ext uri="{BB962C8B-B14F-4D97-AF65-F5344CB8AC3E}">
        <p14:creationId xmlns:p14="http://schemas.microsoft.com/office/powerpoint/2010/main" val="297700576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600"/>
              </a:spcAft>
              <a:buClr>
                <a:schemeClr val="tx2">
                  <a:lumMod val="75000"/>
                </a:schemeClr>
              </a:buClr>
              <a:buFont typeface="Wingdings" pitchFamily="2" charset="2"/>
              <a:buChar char="q"/>
            </a:pPr>
            <a:r>
              <a:rPr lang="el-GR" sz="2200" dirty="0" smtClean="0"/>
              <a:t>Οι </a:t>
            </a:r>
            <a:r>
              <a:rPr lang="el-GR" sz="2200" dirty="0"/>
              <a:t>βασικές κινήσεις που πραγματοποιεί ο αγκώνας είναι ο υπτιασμός, ο πρηνισμός, η έκταση και η </a:t>
            </a:r>
            <a:r>
              <a:rPr lang="el-GR" sz="2200" dirty="0" smtClean="0"/>
              <a:t>κάμψη. </a:t>
            </a:r>
            <a:endParaRPr lang="el-GR" sz="20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Άρθρωση </a:t>
            </a:r>
            <a:r>
              <a:rPr lang="el-GR" sz="3600" b="1" dirty="0">
                <a:solidFill>
                  <a:srgbClr val="002060"/>
                </a:solidFill>
              </a:rPr>
              <a:t>του </a:t>
            </a:r>
            <a:r>
              <a:rPr lang="el-GR" sz="3600" b="1" dirty="0" smtClean="0">
                <a:solidFill>
                  <a:srgbClr val="002060"/>
                </a:solidFill>
              </a:rPr>
              <a:t>αγκώνα</a:t>
            </a:r>
            <a:endParaRPr lang="en-US" sz="3600" b="1" dirty="0">
              <a:solidFill>
                <a:srgbClr val="00206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30996" y="2950897"/>
            <a:ext cx="3810000" cy="2612390"/>
          </a:xfrm>
          <a:prstGeom prst="rect">
            <a:avLst/>
          </a:prstGeom>
          <a:noFill/>
          <a:ln>
            <a:noFill/>
          </a:ln>
        </p:spPr>
      </p:pic>
    </p:spTree>
    <p:extLst>
      <p:ext uri="{BB962C8B-B14F-4D97-AF65-F5344CB8AC3E}">
        <p14:creationId xmlns:p14="http://schemas.microsoft.com/office/powerpoint/2010/main" val="9913274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smtClean="0"/>
                  <a:t>Συνδυάζοντας τα δύο μηχανικά </a:t>
                </a:r>
                <a:r>
                  <a:rPr lang="el-GR" sz="2200" dirty="0"/>
                  <a:t>ανάλογα </a:t>
                </a:r>
                <a:r>
                  <a:rPr lang="el-GR" sz="2200" dirty="0" smtClean="0"/>
                  <a:t>ρευστών και ελαστικών υλικών, προτάθηκαν μοντέλα </a:t>
                </a:r>
                <a:r>
                  <a:rPr lang="el-GR" sz="2200" dirty="0"/>
                  <a:t>εξομοίωσης </a:t>
                </a:r>
                <a:r>
                  <a:rPr lang="el-GR" sz="2200" dirty="0" smtClean="0"/>
                  <a:t>της συμπεριφοράς </a:t>
                </a:r>
                <a:r>
                  <a:rPr lang="el-GR" sz="2200" dirty="0" err="1" smtClean="0"/>
                  <a:t>ιξωδοελαστικών</a:t>
                </a:r>
                <a:r>
                  <a:rPr lang="el-GR" sz="2200" dirty="0" smtClean="0"/>
                  <a:t> </a:t>
                </a:r>
                <a:r>
                  <a:rPr lang="el-GR" sz="2200" dirty="0"/>
                  <a:t>υλικών</a:t>
                </a:r>
                <a:r>
                  <a:rPr lang="el-GR" sz="2200" dirty="0" smtClean="0"/>
                  <a:t>.</a:t>
                </a:r>
              </a:p>
              <a:p>
                <a:pPr marL="0" indent="0" algn="just">
                  <a:spcBef>
                    <a:spcPts val="0"/>
                  </a:spcBef>
                  <a:spcAft>
                    <a:spcPts val="600"/>
                  </a:spcAft>
                  <a:buClr>
                    <a:schemeClr val="tx2">
                      <a:lumMod val="75000"/>
                    </a:schemeClr>
                  </a:buClr>
                  <a:buNone/>
                </a:pPr>
                <a:r>
                  <a:rPr lang="el-GR" sz="2200" b="1" dirty="0" smtClean="0"/>
                  <a:t>Μοντέλο </a:t>
                </a:r>
                <a:r>
                  <a:rPr lang="el-GR" sz="2200" b="1" dirty="0" err="1" smtClean="0"/>
                  <a:t>Kelvin-Voight</a:t>
                </a:r>
                <a:endParaRPr lang="el-GR" sz="2200" b="1" dirty="0" smtClean="0"/>
              </a:p>
              <a:p>
                <a:pPr algn="just">
                  <a:spcBef>
                    <a:spcPts val="0"/>
                  </a:spcBef>
                  <a:spcAft>
                    <a:spcPts val="2400"/>
                  </a:spcAft>
                  <a:buClr>
                    <a:schemeClr val="tx2">
                      <a:lumMod val="75000"/>
                    </a:schemeClr>
                  </a:buClr>
                  <a:buFont typeface="Wingdings" pitchFamily="2" charset="2"/>
                  <a:buChar char="q"/>
                </a:pPr>
                <a:r>
                  <a:rPr lang="el-GR" sz="2200" dirty="0"/>
                  <a:t>Τ</a:t>
                </a:r>
                <a:r>
                  <a:rPr lang="el-GR" sz="2200" dirty="0" smtClean="0"/>
                  <a:t>ο διάγραμμα με το μηχανικό ανάλογο για το μοντέλο φαίνεται στο παρακάτω σχήμα:</a:t>
                </a:r>
              </a:p>
              <a:p>
                <a:pPr marL="0" indent="0" algn="just">
                  <a:spcBef>
                    <a:spcPts val="0"/>
                  </a:spcBef>
                  <a:spcAft>
                    <a:spcPts val="2400"/>
                  </a:spcAft>
                  <a:buClr>
                    <a:schemeClr val="tx2">
                      <a:lumMod val="75000"/>
                    </a:schemeClr>
                  </a:buClr>
                  <a:buNone/>
                </a:pPr>
                <a:endParaRPr lang="el-GR" sz="2200" dirty="0" smtClean="0"/>
              </a:p>
              <a:p>
                <a:pPr marL="0" indent="0" algn="just">
                  <a:spcBef>
                    <a:spcPts val="0"/>
                  </a:spcBef>
                  <a:spcAft>
                    <a:spcPts val="1200"/>
                  </a:spcAft>
                  <a:buClr>
                    <a:schemeClr val="tx2">
                      <a:lumMod val="75000"/>
                    </a:schemeClr>
                  </a:buClr>
                  <a:buNone/>
                </a:pPr>
                <a:endParaRPr lang="el-GR" sz="2200" dirty="0" smtClean="0"/>
              </a:p>
              <a:p>
                <a:pPr algn="just">
                  <a:spcBef>
                    <a:spcPts val="0"/>
                  </a:spcBef>
                  <a:spcAft>
                    <a:spcPts val="2400"/>
                  </a:spcAft>
                  <a:buClr>
                    <a:schemeClr val="tx2">
                      <a:lumMod val="75000"/>
                    </a:schemeClr>
                  </a:buClr>
                  <a:buFont typeface="Wingdings" pitchFamily="2" charset="2"/>
                  <a:buChar char="q"/>
                </a:pPr>
                <a:r>
                  <a:rPr lang="el-GR" sz="2000" dirty="0" smtClean="0"/>
                  <a:t>Η </a:t>
                </a:r>
                <a:r>
                  <a:rPr lang="el-GR" sz="2000" b="1" dirty="0" smtClean="0"/>
                  <a:t>ολική τάση</a:t>
                </a:r>
                <a:r>
                  <a:rPr lang="el-GR" sz="2000" dirty="0" smtClean="0"/>
                  <a:t> (</a:t>
                </a:r>
                <a:r>
                  <a:rPr lang="el-GR" sz="2000" b="1" dirty="0" smtClean="0"/>
                  <a:t>σ</a:t>
                </a:r>
                <a:r>
                  <a:rPr lang="el-GR" sz="2000" dirty="0" smtClean="0"/>
                  <a:t>) που εφαρμόζεται ισούται με το άθροισμα των </a:t>
                </a:r>
                <a:r>
                  <a:rPr lang="el-GR" sz="2000" dirty="0"/>
                  <a:t>επιμέρους </a:t>
                </a:r>
                <a:r>
                  <a:rPr lang="el-GR" sz="2000" dirty="0" smtClean="0"/>
                  <a:t>συστημάτων (</a:t>
                </a:r>
                <a14:m>
                  <m:oMath xmlns:m="http://schemas.openxmlformats.org/officeDocument/2006/math">
                    <m:r>
                      <m:rPr>
                        <m:nor/>
                      </m:rPr>
                      <a:rPr lang="el-GR" sz="2000" b="1"/>
                      <m:t>σ</m:t>
                    </m:r>
                    <m:r>
                      <m:rPr>
                        <m:nor/>
                      </m:rPr>
                      <a:rPr lang="el-GR" sz="2000" b="1"/>
                      <m:t> =</m:t>
                    </m:r>
                    <m:sSub>
                      <m:sSubPr>
                        <m:ctrlPr>
                          <a:rPr lang="el-GR" sz="2000" b="1" i="1">
                            <a:latin typeface="Cambria Math"/>
                          </a:rPr>
                        </m:ctrlPr>
                      </m:sSubPr>
                      <m:e>
                        <m:r>
                          <m:rPr>
                            <m:nor/>
                          </m:rPr>
                          <a:rPr lang="el-GR" sz="2000" b="1"/>
                          <m:t> </m:t>
                        </m:r>
                        <m:r>
                          <m:rPr>
                            <m:nor/>
                          </m:rPr>
                          <a:rPr lang="el-GR" sz="2000" b="1"/>
                          <m:t>σ</m:t>
                        </m:r>
                      </m:e>
                      <m:sub>
                        <m:r>
                          <m:rPr>
                            <m:nor/>
                          </m:rPr>
                          <a:rPr lang="en-US" sz="2000" b="1"/>
                          <m:t>s</m:t>
                        </m:r>
                      </m:sub>
                    </m:sSub>
                    <m:r>
                      <m:rPr>
                        <m:nor/>
                      </m:rPr>
                      <a:rPr lang="el-GR" sz="2000" b="1"/>
                      <m:t>+</m:t>
                    </m:r>
                    <m:sSub>
                      <m:sSubPr>
                        <m:ctrlPr>
                          <a:rPr lang="el-GR" sz="2000" b="1" i="1">
                            <a:latin typeface="Cambria Math"/>
                          </a:rPr>
                        </m:ctrlPr>
                      </m:sSubPr>
                      <m:e>
                        <m:r>
                          <m:rPr>
                            <m:nor/>
                          </m:rPr>
                          <a:rPr lang="el-GR" sz="2000" b="1"/>
                          <m:t>σ</m:t>
                        </m:r>
                      </m:e>
                      <m:sub>
                        <m:r>
                          <m:rPr>
                            <m:nor/>
                          </m:rPr>
                          <a:rPr lang="el-GR" sz="2000" b="1"/>
                          <m:t>d</m:t>
                        </m:r>
                      </m:sub>
                    </m:sSub>
                  </m:oMath>
                </a14:m>
                <a:r>
                  <a:rPr lang="el-GR" sz="2000" dirty="0"/>
                  <a:t>), ενώ η </a:t>
                </a:r>
                <a:r>
                  <a:rPr lang="el-GR" sz="2000" b="1" dirty="0" smtClean="0"/>
                  <a:t>παραμόρφωση </a:t>
                </a:r>
                <a:r>
                  <a:rPr lang="el-GR" sz="2000" dirty="0" smtClean="0"/>
                  <a:t>(</a:t>
                </a:r>
                <a:r>
                  <a:rPr lang="el-GR" sz="2000" b="1" dirty="0" smtClean="0"/>
                  <a:t>ε</a:t>
                </a:r>
                <a:r>
                  <a:rPr lang="el-GR" sz="2000" dirty="0" smtClean="0"/>
                  <a:t>)</a:t>
                </a:r>
                <a:r>
                  <a:rPr lang="el-GR" sz="2000" b="1" dirty="0" smtClean="0"/>
                  <a:t> </a:t>
                </a:r>
                <a:r>
                  <a:rPr lang="el-GR" sz="2000" dirty="0" smtClean="0"/>
                  <a:t>είναι </a:t>
                </a:r>
                <a:r>
                  <a:rPr lang="el-GR" sz="2000" dirty="0"/>
                  <a:t>η ίδια τόσο στο ελατήριο όσο και </a:t>
                </a:r>
                <a:r>
                  <a:rPr lang="el-GR" sz="2000" dirty="0" smtClean="0"/>
                  <a:t>στη </a:t>
                </a:r>
                <a:r>
                  <a:rPr lang="el-GR" sz="2000" dirty="0" err="1" smtClean="0"/>
                  <a:t>σύρριγγα</a:t>
                </a:r>
                <a:r>
                  <a:rPr lang="el-GR" sz="2000" dirty="0" smtClean="0"/>
                  <a:t> (</a:t>
                </a:r>
                <a14:m>
                  <m:oMath xmlns:m="http://schemas.openxmlformats.org/officeDocument/2006/math">
                    <m:r>
                      <a:rPr lang="el-GR" sz="2000" b="1" i="0" smtClean="0">
                        <a:latin typeface="Cambria Math" panose="02040503050406030204" pitchFamily="18" charset="0"/>
                      </a:rPr>
                      <m:t>𝛆</m:t>
                    </m:r>
                    <m:r>
                      <a:rPr lang="el-GR" sz="2000" b="1" i="0" smtClean="0">
                        <a:latin typeface="Cambria Math" panose="02040503050406030204" pitchFamily="18" charset="0"/>
                      </a:rPr>
                      <m:t> </m:t>
                    </m:r>
                    <m:r>
                      <m:rPr>
                        <m:nor/>
                      </m:rPr>
                      <a:rPr lang="el-GR" sz="2000" b="1"/>
                      <m:t>=</m:t>
                    </m:r>
                    <m:sSub>
                      <m:sSubPr>
                        <m:ctrlPr>
                          <a:rPr lang="el-GR" sz="2000" b="1" i="1">
                            <a:latin typeface="Cambria Math"/>
                          </a:rPr>
                        </m:ctrlPr>
                      </m:sSubPr>
                      <m:e>
                        <m:r>
                          <m:rPr>
                            <m:nor/>
                          </m:rPr>
                          <a:rPr lang="el-GR" sz="2000" b="1"/>
                          <m:t> </m:t>
                        </m:r>
                        <m:r>
                          <m:rPr>
                            <m:nor/>
                          </m:rPr>
                          <a:rPr lang="el-GR" sz="2000" b="1"/>
                          <m:t>ε</m:t>
                        </m:r>
                      </m:e>
                      <m:sub>
                        <m:r>
                          <m:rPr>
                            <m:nor/>
                          </m:rPr>
                          <a:rPr lang="en-US" sz="2000" b="1"/>
                          <m:t>s</m:t>
                        </m:r>
                      </m:sub>
                    </m:sSub>
                    <m:r>
                      <m:rPr>
                        <m:nor/>
                      </m:rPr>
                      <a:rPr lang="el-GR" sz="2000" b="1"/>
                      <m:t> =</m:t>
                    </m:r>
                    <m:sSub>
                      <m:sSubPr>
                        <m:ctrlPr>
                          <a:rPr lang="el-GR" sz="2000" b="1" i="1">
                            <a:latin typeface="Cambria Math"/>
                          </a:rPr>
                        </m:ctrlPr>
                      </m:sSubPr>
                      <m:e>
                        <m:r>
                          <m:rPr>
                            <m:nor/>
                          </m:rPr>
                          <a:rPr lang="el-GR" sz="2000" b="1"/>
                          <m:t> </m:t>
                        </m:r>
                        <m:r>
                          <m:rPr>
                            <m:nor/>
                          </m:rPr>
                          <a:rPr lang="el-GR" sz="2000" b="1"/>
                          <m:t>ε</m:t>
                        </m:r>
                      </m:e>
                      <m:sub>
                        <m:r>
                          <m:rPr>
                            <m:nor/>
                          </m:rPr>
                          <a:rPr lang="el-GR" sz="2000" b="1"/>
                          <m:t>d</m:t>
                        </m:r>
                      </m:sub>
                    </m:sSub>
                  </m:oMath>
                </a14:m>
                <a:r>
                  <a:rPr lang="el-GR" sz="2000" dirty="0" smtClean="0"/>
                  <a:t>).</a:t>
                </a:r>
                <a:endParaRPr lang="el-GR" sz="2000" dirty="0"/>
              </a:p>
            </p:txBody>
          </p:sp>
        </mc:Choice>
        <mc:Fallback xmlns="">
          <p:sp>
            <p:nvSpPr>
              <p:cNvPr id="3" name="Θέση περιεχομένου 2"/>
              <p:cNvSpPr>
                <a:spLocks noGrp="1" noRot="1" noChangeAspect="1" noMove="1" noResize="1" noEditPoints="1" noAdjustHandles="1" noChangeArrowheads="1" noChangeShapeType="1" noTextEdit="1"/>
              </p:cNvSpPr>
              <p:nvPr>
                <p:ph sz="quarter" idx="1"/>
              </p:nvPr>
            </p:nvSpPr>
            <p:spPr>
              <a:xfrm>
                <a:off x="251520" y="1772816"/>
                <a:ext cx="8568952" cy="4968552"/>
              </a:xfrm>
              <a:blipFill rotWithShape="0">
                <a:blip r:embed="rId2"/>
                <a:stretch>
                  <a:fillRect l="-925" t="-859" r="-925"/>
                </a:stretch>
              </a:blipFill>
            </p:spPr>
            <p:txBody>
              <a:bodyPr/>
              <a:lstStyle/>
              <a:p>
                <a:r>
                  <a:rPr lang="el-GR">
                    <a:noFill/>
                  </a:rPr>
                  <a:t> </a:t>
                </a:r>
              </a:p>
            </p:txBody>
          </p:sp>
        </mc:Fallback>
      </mc:AlternateContent>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err="1">
                <a:solidFill>
                  <a:srgbClr val="002060"/>
                </a:solidFill>
              </a:rPr>
              <a:t>Ιξωδοελαστικότητα</a:t>
            </a:r>
            <a:endParaRPr lang="en-US" sz="3600" b="1" dirty="0">
              <a:solidFill>
                <a:srgbClr val="002060"/>
              </a:solidFill>
            </a:endParaRPr>
          </a:p>
        </p:txBody>
      </p:sp>
      <p:pic>
        <p:nvPicPr>
          <p:cNvPr id="6" name="Εικόνα 36"/>
          <p:cNvPicPr/>
          <p:nvPr/>
        </p:nvPicPr>
        <p:blipFill>
          <a:blip r:embed="rId3">
            <a:extLst>
              <a:ext uri="{28A0092B-C50C-407E-A947-70E740481C1C}">
                <a14:useLocalDpi xmlns:a14="http://schemas.microsoft.com/office/drawing/2010/main" val="0"/>
              </a:ext>
            </a:extLst>
          </a:blip>
          <a:srcRect/>
          <a:stretch>
            <a:fillRect/>
          </a:stretch>
        </p:blipFill>
        <p:spPr bwMode="auto">
          <a:xfrm>
            <a:off x="3611272" y="4073242"/>
            <a:ext cx="1999615" cy="1443990"/>
          </a:xfrm>
          <a:prstGeom prst="rect">
            <a:avLst/>
          </a:prstGeom>
          <a:noFill/>
          <a:ln>
            <a:noFill/>
          </a:ln>
        </p:spPr>
      </p:pic>
    </p:spTree>
    <p:extLst>
      <p:ext uri="{BB962C8B-B14F-4D97-AF65-F5344CB8AC3E}">
        <p14:creationId xmlns:p14="http://schemas.microsoft.com/office/powerpoint/2010/main" val="333711802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600"/>
              </a:spcAft>
              <a:buClr>
                <a:schemeClr val="tx2">
                  <a:lumMod val="75000"/>
                </a:schemeClr>
              </a:buClr>
              <a:buFont typeface="Wingdings" pitchFamily="2" charset="2"/>
              <a:buChar char="q"/>
            </a:pPr>
            <a:r>
              <a:rPr lang="el-GR" sz="2200" dirty="0" smtClean="0"/>
              <a:t>Η </a:t>
            </a:r>
            <a:r>
              <a:rPr lang="el-GR" sz="2200" dirty="0"/>
              <a:t>άρθρωση του καρπού είναι από τις πιο σύνθετες αρθρώσεις του ανθρώπινου </a:t>
            </a:r>
            <a:r>
              <a:rPr lang="el-GR" sz="2200" dirty="0" smtClean="0"/>
              <a:t>σώματος αφού προσδίδει </a:t>
            </a:r>
            <a:r>
              <a:rPr lang="el-GR" sz="2200" dirty="0"/>
              <a:t>στο </a:t>
            </a:r>
            <a:r>
              <a:rPr lang="el-GR" sz="2200" dirty="0" smtClean="0"/>
              <a:t>χέρι:</a:t>
            </a:r>
          </a:p>
          <a:p>
            <a:pPr lvl="1" algn="just">
              <a:spcBef>
                <a:spcPts val="0"/>
              </a:spcBef>
              <a:spcAft>
                <a:spcPts val="600"/>
              </a:spcAft>
              <a:buClr>
                <a:schemeClr val="tx2">
                  <a:lumMod val="75000"/>
                </a:schemeClr>
              </a:buClr>
              <a:buFont typeface="Wingdings" panose="05000000000000000000" pitchFamily="2" charset="2"/>
              <a:buChar char="§"/>
            </a:pPr>
            <a:r>
              <a:rPr lang="el-GR" sz="2000" dirty="0" smtClean="0"/>
              <a:t>τη </a:t>
            </a:r>
            <a:r>
              <a:rPr lang="el-GR" sz="2000" dirty="0"/>
              <a:t>δυνατότητα να κινείται προς όλες τις κατευθύνσεις </a:t>
            </a:r>
            <a:endParaRPr lang="el-GR" sz="2000" dirty="0" smtClean="0"/>
          </a:p>
          <a:p>
            <a:pPr lvl="1" algn="just">
              <a:spcBef>
                <a:spcPts val="0"/>
              </a:spcBef>
              <a:spcAft>
                <a:spcPts val="3000"/>
              </a:spcAft>
              <a:buClr>
                <a:schemeClr val="tx2">
                  <a:lumMod val="75000"/>
                </a:schemeClr>
              </a:buClr>
              <a:buFont typeface="Wingdings" panose="05000000000000000000" pitchFamily="2" charset="2"/>
              <a:buChar char="§"/>
            </a:pPr>
            <a:r>
              <a:rPr lang="el-GR" sz="2000" dirty="0" smtClean="0"/>
              <a:t>την </a:t>
            </a:r>
            <a:r>
              <a:rPr lang="el-GR" sz="2000" dirty="0"/>
              <a:t>απαραίτητη δύναμη να ανταποκρίνεται στις καθημερινές δραστηριότητες. </a:t>
            </a:r>
          </a:p>
          <a:p>
            <a:pPr marL="388620" indent="-342900" algn="just">
              <a:spcBef>
                <a:spcPts val="0"/>
              </a:spcBef>
              <a:spcAft>
                <a:spcPts val="2400"/>
              </a:spcAft>
              <a:buClr>
                <a:schemeClr val="tx2">
                  <a:lumMod val="75000"/>
                </a:schemeClr>
              </a:buClr>
              <a:buFont typeface="Wingdings" panose="05000000000000000000" pitchFamily="2" charset="2"/>
              <a:buChar char="q"/>
            </a:pPr>
            <a:r>
              <a:rPr lang="el-GR" sz="2200" dirty="0" smtClean="0"/>
              <a:t>Ο </a:t>
            </a:r>
            <a:r>
              <a:rPr lang="el-GR" sz="2200" dirty="0"/>
              <a:t>καρπός αποτελείται από πολλές μικρές αρθρώσεις προσδίδοντας με τον τρόπο αυτό ιδιαίτερη ευλυγισία και λειτουργικότητα στο χέρι</a:t>
            </a:r>
            <a:r>
              <a:rPr lang="el-GR" sz="2200" dirty="0" smtClean="0"/>
              <a:t>.</a:t>
            </a:r>
          </a:p>
          <a:p>
            <a:pPr marL="388620" indent="-342900" algn="just">
              <a:spcBef>
                <a:spcPts val="0"/>
              </a:spcBef>
              <a:spcAft>
                <a:spcPts val="600"/>
              </a:spcAft>
              <a:buClr>
                <a:schemeClr val="tx2">
                  <a:lumMod val="75000"/>
                </a:schemeClr>
              </a:buClr>
              <a:buFont typeface="Wingdings" panose="05000000000000000000" pitchFamily="2" charset="2"/>
              <a:buChar char="q"/>
            </a:pPr>
            <a:r>
              <a:rPr lang="el-GR" sz="2200" dirty="0"/>
              <a:t>Τ</a:t>
            </a:r>
            <a:r>
              <a:rPr lang="el-GR" sz="2200" dirty="0" smtClean="0"/>
              <a:t>α </a:t>
            </a:r>
            <a:r>
              <a:rPr lang="el-GR" sz="2200" dirty="0"/>
              <a:t>οστά </a:t>
            </a:r>
            <a:r>
              <a:rPr lang="el-GR" sz="2200" dirty="0" smtClean="0"/>
              <a:t>καλύπτονται </a:t>
            </a:r>
            <a:r>
              <a:rPr lang="el-GR" sz="2200" dirty="0"/>
              <a:t>στα σημεία επαφής τους </a:t>
            </a:r>
            <a:r>
              <a:rPr lang="el-GR" sz="2200" dirty="0" smtClean="0"/>
              <a:t>από αρθρικό χόνδρο </a:t>
            </a:r>
            <a:r>
              <a:rPr lang="el-GR" sz="2200" dirty="0"/>
              <a:t>για την επίτευξη της ομαλής και ανώδυνης λειτουργίας </a:t>
            </a:r>
            <a:r>
              <a:rPr lang="el-GR" sz="2200" dirty="0" smtClean="0"/>
              <a:t>των αρθρώσεων.</a:t>
            </a:r>
            <a:endParaRPr lang="el-GR" sz="20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Άρθρωση </a:t>
            </a:r>
            <a:r>
              <a:rPr lang="el-GR" sz="3600" b="1" dirty="0">
                <a:solidFill>
                  <a:srgbClr val="002060"/>
                </a:solidFill>
              </a:rPr>
              <a:t>του </a:t>
            </a:r>
            <a:r>
              <a:rPr lang="el-GR" sz="3600" b="1" dirty="0" smtClean="0">
                <a:solidFill>
                  <a:srgbClr val="002060"/>
                </a:solidFill>
              </a:rPr>
              <a:t>καρπού</a:t>
            </a:r>
            <a:endParaRPr lang="en-US" sz="3600" b="1" dirty="0">
              <a:solidFill>
                <a:srgbClr val="002060"/>
              </a:solidFill>
            </a:endParaRPr>
          </a:p>
        </p:txBody>
      </p:sp>
    </p:spTree>
    <p:extLst>
      <p:ext uri="{BB962C8B-B14F-4D97-AF65-F5344CB8AC3E}">
        <p14:creationId xmlns:p14="http://schemas.microsoft.com/office/powerpoint/2010/main" val="333201640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600"/>
              </a:spcAft>
              <a:buClr>
                <a:schemeClr val="tx2">
                  <a:lumMod val="75000"/>
                </a:schemeClr>
              </a:buClr>
              <a:buFont typeface="Wingdings" pitchFamily="2" charset="2"/>
              <a:buChar char="q"/>
            </a:pPr>
            <a:r>
              <a:rPr lang="el-GR" sz="2200" dirty="0" smtClean="0"/>
              <a:t>Ο </a:t>
            </a:r>
            <a:r>
              <a:rPr lang="el-GR" sz="2200" dirty="0"/>
              <a:t>καρπός αποτελείται από </a:t>
            </a:r>
            <a:r>
              <a:rPr lang="el-GR" sz="2200" dirty="0" smtClean="0"/>
              <a:t>8 οστά </a:t>
            </a:r>
            <a:r>
              <a:rPr lang="el-GR" sz="2200" dirty="0"/>
              <a:t>τα οποία είναι διατεταγμένα σε δύο σειρές: </a:t>
            </a:r>
            <a:endParaRPr lang="el-GR" sz="2200" dirty="0" smtClean="0"/>
          </a:p>
          <a:p>
            <a:pPr lvl="1" algn="just">
              <a:spcBef>
                <a:spcPts val="0"/>
              </a:spcBef>
              <a:spcAft>
                <a:spcPts val="600"/>
              </a:spcAft>
              <a:buClr>
                <a:schemeClr val="tx2">
                  <a:lumMod val="75000"/>
                </a:schemeClr>
              </a:buClr>
              <a:buFont typeface="Wingdings" panose="05000000000000000000" pitchFamily="2" charset="2"/>
              <a:buChar char="§"/>
            </a:pPr>
            <a:r>
              <a:rPr lang="el-GR" sz="1900" dirty="0" smtClean="0"/>
              <a:t>την </a:t>
            </a:r>
            <a:r>
              <a:rPr lang="el-GR" sz="1900" b="1" dirty="0"/>
              <a:t>εγγύς </a:t>
            </a:r>
            <a:r>
              <a:rPr lang="el-GR" sz="1900" b="1" dirty="0" smtClean="0"/>
              <a:t>σειρά</a:t>
            </a:r>
            <a:r>
              <a:rPr lang="el-GR" sz="1900" dirty="0" smtClean="0"/>
              <a:t>, αποτελείται </a:t>
            </a:r>
            <a:r>
              <a:rPr lang="el-GR" sz="1900" dirty="0"/>
              <a:t>από το σκαφοειδές, το μηνοειδές και το πυραμοειδές οστό, </a:t>
            </a:r>
            <a:endParaRPr lang="el-GR" sz="1900" dirty="0" smtClean="0"/>
          </a:p>
          <a:p>
            <a:pPr lvl="1" algn="just">
              <a:spcBef>
                <a:spcPts val="0"/>
              </a:spcBef>
              <a:spcAft>
                <a:spcPts val="600"/>
              </a:spcAft>
              <a:buClr>
                <a:schemeClr val="tx2">
                  <a:lumMod val="75000"/>
                </a:schemeClr>
              </a:buClr>
              <a:buFont typeface="Wingdings" panose="05000000000000000000" pitchFamily="2" charset="2"/>
              <a:buChar char="§"/>
            </a:pPr>
            <a:r>
              <a:rPr lang="el-GR" sz="1900" dirty="0" smtClean="0"/>
              <a:t>την </a:t>
            </a:r>
            <a:r>
              <a:rPr lang="el-GR" sz="1900" b="1" dirty="0"/>
              <a:t>περιφερική </a:t>
            </a:r>
            <a:r>
              <a:rPr lang="el-GR" sz="1900" b="1" dirty="0" smtClean="0"/>
              <a:t>σειρά</a:t>
            </a:r>
            <a:r>
              <a:rPr lang="el-GR" sz="1900" dirty="0" smtClean="0"/>
              <a:t>, αποτελείται </a:t>
            </a:r>
            <a:r>
              <a:rPr lang="el-GR" sz="1900" dirty="0"/>
              <a:t>από το μείζον πολύγωνο, το έλασσον πολύγωνο, το κεφαλωτό, το αγκιστρωτό και το </a:t>
            </a:r>
            <a:r>
              <a:rPr lang="el-GR" sz="1900" dirty="0" err="1"/>
              <a:t>πισοειδές</a:t>
            </a:r>
            <a:r>
              <a:rPr lang="el-GR" sz="1900" dirty="0"/>
              <a:t> οστό. </a:t>
            </a:r>
            <a:endParaRPr lang="el-GR" sz="1900" dirty="0" smtClean="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Άρθρωση </a:t>
            </a:r>
            <a:r>
              <a:rPr lang="el-GR" sz="3600" b="1" dirty="0">
                <a:solidFill>
                  <a:srgbClr val="002060"/>
                </a:solidFill>
              </a:rPr>
              <a:t>του </a:t>
            </a:r>
            <a:r>
              <a:rPr lang="el-GR" sz="3600" b="1" dirty="0" smtClean="0">
                <a:solidFill>
                  <a:srgbClr val="002060"/>
                </a:solidFill>
              </a:rPr>
              <a:t>καρπού</a:t>
            </a:r>
            <a:endParaRPr lang="en-US" sz="3600" b="1" dirty="0">
              <a:solidFill>
                <a:srgbClr val="002060"/>
              </a:solidFill>
            </a:endParaRPr>
          </a:p>
        </p:txBody>
      </p:sp>
      <p:pic>
        <p:nvPicPr>
          <p:cNvPr id="2" name="Picture 1"/>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2547020" y="4005064"/>
            <a:ext cx="4128120" cy="2786481"/>
          </a:xfrm>
          <a:prstGeom prst="rect">
            <a:avLst/>
          </a:prstGeom>
        </p:spPr>
      </p:pic>
    </p:spTree>
    <p:extLst>
      <p:ext uri="{BB962C8B-B14F-4D97-AF65-F5344CB8AC3E}">
        <p14:creationId xmlns:p14="http://schemas.microsoft.com/office/powerpoint/2010/main" val="413669431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600"/>
              </a:spcAft>
              <a:buClr>
                <a:schemeClr val="tx2">
                  <a:lumMod val="75000"/>
                </a:schemeClr>
              </a:buClr>
              <a:buFont typeface="Wingdings" pitchFamily="2" charset="2"/>
              <a:buChar char="q"/>
            </a:pPr>
            <a:r>
              <a:rPr lang="el-GR" sz="2200" dirty="0" smtClean="0"/>
              <a:t>Στο παρακάτω σχήμα απεικονίζονται </a:t>
            </a:r>
            <a:r>
              <a:rPr lang="el-GR" sz="2200" dirty="0"/>
              <a:t>οι βασικοί τύποι κίνησης της άρθρωσης του καρπού.</a:t>
            </a:r>
            <a:endParaRPr lang="el-GR" sz="1900" dirty="0" smtClean="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Άρθρωση </a:t>
            </a:r>
            <a:r>
              <a:rPr lang="el-GR" sz="3600" b="1" dirty="0">
                <a:solidFill>
                  <a:srgbClr val="002060"/>
                </a:solidFill>
              </a:rPr>
              <a:t>του </a:t>
            </a:r>
            <a:r>
              <a:rPr lang="el-GR" sz="3600" b="1" dirty="0" smtClean="0">
                <a:solidFill>
                  <a:srgbClr val="002060"/>
                </a:solidFill>
              </a:rPr>
              <a:t>καρπού</a:t>
            </a:r>
            <a:endParaRPr lang="en-US" sz="3600" b="1" dirty="0">
              <a:solidFill>
                <a:srgbClr val="002060"/>
              </a:solidFill>
            </a:endParaRPr>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41411" y="2924944"/>
            <a:ext cx="4789170" cy="2111375"/>
          </a:xfrm>
          <a:prstGeom prst="rect">
            <a:avLst/>
          </a:prstGeom>
          <a:noFill/>
          <a:ln>
            <a:noFill/>
          </a:ln>
        </p:spPr>
      </p:pic>
    </p:spTree>
    <p:extLst>
      <p:ext uri="{BB962C8B-B14F-4D97-AF65-F5344CB8AC3E}">
        <p14:creationId xmlns:p14="http://schemas.microsoft.com/office/powerpoint/2010/main" val="321154758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smtClean="0"/>
              <a:t>H </a:t>
            </a:r>
            <a:r>
              <a:rPr lang="el-GR" sz="2200" dirty="0"/>
              <a:t>ανάλυση της βάδισης </a:t>
            </a:r>
            <a:r>
              <a:rPr lang="el-GR" sz="2200" dirty="0" smtClean="0"/>
              <a:t>(</a:t>
            </a:r>
            <a:r>
              <a:rPr lang="en-US" sz="2200" i="1" dirty="0" smtClean="0"/>
              <a:t>gait analysis</a:t>
            </a:r>
            <a:r>
              <a:rPr lang="el-GR" sz="2200" dirty="0" smtClean="0"/>
              <a:t>) </a:t>
            </a:r>
            <a:r>
              <a:rPr lang="el-GR" sz="2200" dirty="0"/>
              <a:t>εκφράζει την </a:t>
            </a:r>
            <a:r>
              <a:rPr lang="el-GR" sz="2200" dirty="0" smtClean="0"/>
              <a:t>αξιολόγηση </a:t>
            </a:r>
            <a:r>
              <a:rPr lang="el-GR" sz="2200" dirty="0"/>
              <a:t>της ανθρώπινης κίνησης, λαμβάνοντας υπόψη το βάδισμα και το τρέξιμο. </a:t>
            </a:r>
            <a:endParaRPr lang="el-GR" sz="2200" dirty="0" smtClean="0"/>
          </a:p>
          <a:p>
            <a:pPr algn="just">
              <a:spcBef>
                <a:spcPts val="0"/>
              </a:spcBef>
              <a:spcAft>
                <a:spcPts val="2400"/>
              </a:spcAft>
              <a:buClr>
                <a:schemeClr val="tx2">
                  <a:lumMod val="75000"/>
                </a:schemeClr>
              </a:buClr>
              <a:buFont typeface="Wingdings" pitchFamily="2" charset="2"/>
              <a:buChar char="q"/>
            </a:pPr>
            <a:r>
              <a:rPr lang="el-GR" sz="2200" dirty="0" smtClean="0"/>
              <a:t>Η </a:t>
            </a:r>
            <a:r>
              <a:rPr lang="el-GR" sz="2200" dirty="0"/>
              <a:t>βάδιση </a:t>
            </a:r>
            <a:r>
              <a:rPr lang="el-GR" sz="2200" dirty="0" smtClean="0"/>
              <a:t>χαρακτηρίζεται </a:t>
            </a:r>
            <a:r>
              <a:rPr lang="el-GR" sz="2200" dirty="0"/>
              <a:t>από </a:t>
            </a:r>
            <a:r>
              <a:rPr lang="el-GR" sz="2200" dirty="0" smtClean="0"/>
              <a:t>εναλλασσόμενες περιόδους </a:t>
            </a:r>
            <a:r>
              <a:rPr lang="el-GR" sz="2200" dirty="0"/>
              <a:t>φόρτισης και αποφόρτισης των κάτω άκρων. </a:t>
            </a:r>
            <a:r>
              <a:rPr lang="el-GR" sz="2200" dirty="0" smtClean="0"/>
              <a:t>Ο μέσος άνθρωπος </a:t>
            </a:r>
            <a:r>
              <a:rPr lang="el-GR" sz="2200" dirty="0"/>
              <a:t>εκτελεί </a:t>
            </a:r>
            <a:r>
              <a:rPr lang="el-GR" sz="2200" dirty="0" smtClean="0"/>
              <a:t>καθημερινά 5.000-15.000 βήματα. </a:t>
            </a:r>
          </a:p>
          <a:p>
            <a:pPr algn="just">
              <a:spcBef>
                <a:spcPts val="0"/>
              </a:spcBef>
              <a:spcAft>
                <a:spcPts val="2400"/>
              </a:spcAft>
              <a:buClr>
                <a:schemeClr val="tx2">
                  <a:lumMod val="75000"/>
                </a:schemeClr>
              </a:buClr>
              <a:buFont typeface="Wingdings" pitchFamily="2" charset="2"/>
              <a:buChar char="q"/>
            </a:pPr>
            <a:r>
              <a:rPr lang="el-GR" sz="2200" dirty="0" smtClean="0"/>
              <a:t>Η ανάλυση της βάδισης προσελκύει το ερευνητικό ενδιαφέρον ανθρώπων από </a:t>
            </a:r>
            <a:r>
              <a:rPr lang="el-GR" sz="2200" dirty="0"/>
              <a:t>διαφορετικούς </a:t>
            </a:r>
            <a:r>
              <a:rPr lang="el-GR" sz="2200" dirty="0" smtClean="0"/>
              <a:t>τομείς.</a:t>
            </a:r>
          </a:p>
          <a:p>
            <a:pPr algn="just">
              <a:spcBef>
                <a:spcPts val="0"/>
              </a:spcBef>
              <a:spcAft>
                <a:spcPts val="2400"/>
              </a:spcAft>
              <a:buClr>
                <a:schemeClr val="tx2">
                  <a:lumMod val="75000"/>
                </a:schemeClr>
              </a:buClr>
              <a:buFont typeface="Wingdings" pitchFamily="2" charset="2"/>
              <a:buChar char="q"/>
            </a:pPr>
            <a:r>
              <a:rPr lang="el-GR" sz="2200" dirty="0"/>
              <a:t>Στον </a:t>
            </a:r>
            <a:r>
              <a:rPr lang="el-GR" sz="2200" b="1" dirty="0"/>
              <a:t>αθλητισμό</a:t>
            </a:r>
            <a:r>
              <a:rPr lang="el-GR" sz="2200" dirty="0"/>
              <a:t>, αθλητές και προπονητές μελετούν τεχνικές ανάλυσης της βάδισης που προσφέρουν </a:t>
            </a:r>
            <a:r>
              <a:rPr lang="el-GR" sz="2200" b="1" dirty="0"/>
              <a:t>βελτιώσεις στην απόδοση</a:t>
            </a:r>
            <a:r>
              <a:rPr lang="el-GR" sz="2200" dirty="0"/>
              <a:t>, </a:t>
            </a:r>
            <a:r>
              <a:rPr lang="el-GR" sz="2200" b="1" dirty="0"/>
              <a:t>μειώνοντας τους τραυματισμούς</a:t>
            </a:r>
            <a:r>
              <a:rPr lang="el-GR" sz="2200" dirty="0"/>
              <a:t>, ενώ εταιρείες αθλητικού εξοπλισμού επιδιώκουν να αυξήσουν τα πλεονεκτήματα των προϊόντων τους.</a:t>
            </a:r>
          </a:p>
          <a:p>
            <a:pPr marL="0" indent="0" algn="just">
              <a:spcBef>
                <a:spcPts val="0"/>
              </a:spcBef>
              <a:spcAft>
                <a:spcPts val="2400"/>
              </a:spcAft>
              <a:buClr>
                <a:schemeClr val="tx2">
                  <a:lumMod val="75000"/>
                </a:schemeClr>
              </a:buClr>
              <a:buNone/>
            </a:pPr>
            <a:endParaRPr lang="el-GR" sz="2200" dirty="0" smtClean="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Ανάλυση </a:t>
            </a:r>
            <a:r>
              <a:rPr lang="el-GR" sz="3600" b="1" dirty="0">
                <a:solidFill>
                  <a:srgbClr val="002060"/>
                </a:solidFill>
              </a:rPr>
              <a:t>βάδισης</a:t>
            </a:r>
            <a:endParaRPr lang="en-US" sz="3600" b="1" dirty="0">
              <a:solidFill>
                <a:srgbClr val="002060"/>
              </a:solidFill>
            </a:endParaRPr>
          </a:p>
        </p:txBody>
      </p:sp>
    </p:spTree>
    <p:extLst>
      <p:ext uri="{BB962C8B-B14F-4D97-AF65-F5344CB8AC3E}">
        <p14:creationId xmlns:p14="http://schemas.microsoft.com/office/powerpoint/2010/main" val="57185284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3000"/>
              </a:spcAft>
              <a:buClr>
                <a:schemeClr val="tx2">
                  <a:lumMod val="75000"/>
                </a:schemeClr>
              </a:buClr>
              <a:buFont typeface="Wingdings" pitchFamily="2" charset="2"/>
              <a:buChar char="q"/>
            </a:pPr>
            <a:r>
              <a:rPr lang="el-GR" sz="2200" dirty="0"/>
              <a:t>Ο βασικός στόχος της κλινικής ανάλυσης είναι να υποστηρίξει άτομα µε σύνθετα κινητικά προβλήματα</a:t>
            </a:r>
            <a:r>
              <a:rPr lang="el-GR" sz="2200" dirty="0" smtClean="0"/>
              <a:t>.</a:t>
            </a:r>
          </a:p>
          <a:p>
            <a:pPr algn="just">
              <a:spcBef>
                <a:spcPts val="0"/>
              </a:spcBef>
              <a:spcAft>
                <a:spcPts val="600"/>
              </a:spcAft>
              <a:buClr>
                <a:schemeClr val="tx2">
                  <a:lumMod val="75000"/>
                </a:schemeClr>
              </a:buClr>
              <a:buFont typeface="Wingdings" pitchFamily="2" charset="2"/>
              <a:buChar char="q"/>
            </a:pPr>
            <a:r>
              <a:rPr lang="el-GR" sz="2200" dirty="0" smtClean="0"/>
              <a:t>Η </a:t>
            </a:r>
            <a:r>
              <a:rPr lang="el-GR" sz="2200" b="1" dirty="0"/>
              <a:t>κλινική ανάλυση βάδισης </a:t>
            </a:r>
            <a:r>
              <a:rPr lang="el-GR" sz="2200" dirty="0"/>
              <a:t>είναι ένα εργαλείο αξιολόγησης που επιτρέπει στους γιατρούς να καθορίσουν τον βαθμό στον οποίο η βάδιση ενός ατόμου έχει πληγεί από μια </a:t>
            </a:r>
            <a:r>
              <a:rPr lang="el-GR" sz="2200" dirty="0" smtClean="0"/>
              <a:t>διαταραχή, όπως:</a:t>
            </a:r>
          </a:p>
          <a:p>
            <a:pPr lvl="1" algn="just">
              <a:spcBef>
                <a:spcPts val="0"/>
              </a:spcBef>
              <a:spcAft>
                <a:spcPts val="600"/>
              </a:spcAft>
              <a:buClr>
                <a:schemeClr val="tx2">
                  <a:lumMod val="75000"/>
                </a:schemeClr>
              </a:buClr>
              <a:buFont typeface="Wingdings" panose="05000000000000000000" pitchFamily="2" charset="2"/>
              <a:buChar char="§"/>
            </a:pPr>
            <a:r>
              <a:rPr lang="el-GR" sz="2000" dirty="0"/>
              <a:t>α</a:t>
            </a:r>
            <a:r>
              <a:rPr lang="el-GR" sz="2000" dirty="0" smtClean="0"/>
              <a:t>κρωτηριασμούς ή </a:t>
            </a:r>
            <a:r>
              <a:rPr lang="el-GR" sz="2000" dirty="0"/>
              <a:t>μυϊκή δυστροφία, </a:t>
            </a:r>
            <a:endParaRPr lang="el-GR" sz="2000" dirty="0" smtClean="0"/>
          </a:p>
          <a:p>
            <a:pPr lvl="1" algn="just">
              <a:spcBef>
                <a:spcPts val="0"/>
              </a:spcBef>
              <a:spcAft>
                <a:spcPts val="600"/>
              </a:spcAft>
              <a:buClr>
                <a:schemeClr val="tx2">
                  <a:lumMod val="75000"/>
                </a:schemeClr>
              </a:buClr>
              <a:buFont typeface="Wingdings" panose="05000000000000000000" pitchFamily="2" charset="2"/>
              <a:buChar char="§"/>
            </a:pPr>
            <a:r>
              <a:rPr lang="el-GR" sz="2000" dirty="0" smtClean="0"/>
              <a:t>εγκεφαλική </a:t>
            </a:r>
            <a:r>
              <a:rPr lang="el-GR" sz="2000" dirty="0"/>
              <a:t>παράλυση, εγκεφαλικά </a:t>
            </a:r>
            <a:r>
              <a:rPr lang="el-GR" sz="2000" dirty="0" smtClean="0"/>
              <a:t>επεισόδια ή τραυματικές εγκεφαλικές βλάβες,</a:t>
            </a:r>
          </a:p>
          <a:p>
            <a:pPr lvl="1" algn="just">
              <a:spcBef>
                <a:spcPts val="0"/>
              </a:spcBef>
              <a:spcAft>
                <a:spcPts val="600"/>
              </a:spcAft>
              <a:buClr>
                <a:schemeClr val="tx2">
                  <a:lumMod val="75000"/>
                </a:schemeClr>
              </a:buClr>
              <a:buFont typeface="Wingdings" panose="05000000000000000000" pitchFamily="2" charset="2"/>
              <a:buChar char="§"/>
            </a:pPr>
            <a:r>
              <a:rPr lang="el-GR" sz="2000" dirty="0" smtClean="0"/>
              <a:t>εκφυλιστική </a:t>
            </a:r>
            <a:r>
              <a:rPr lang="el-GR" sz="2000" dirty="0"/>
              <a:t>νόσο των </a:t>
            </a:r>
            <a:r>
              <a:rPr lang="el-GR" sz="2000" dirty="0" smtClean="0"/>
              <a:t>αρθρώσεων,</a:t>
            </a:r>
          </a:p>
          <a:p>
            <a:pPr lvl="1" algn="just">
              <a:spcBef>
                <a:spcPts val="0"/>
              </a:spcBef>
              <a:spcAft>
                <a:spcPts val="2400"/>
              </a:spcAft>
              <a:buClr>
                <a:schemeClr val="tx2">
                  <a:lumMod val="75000"/>
                </a:schemeClr>
              </a:buClr>
              <a:buFont typeface="Wingdings" panose="05000000000000000000" pitchFamily="2" charset="2"/>
              <a:buChar char="§"/>
            </a:pPr>
            <a:r>
              <a:rPr lang="el-GR" sz="2000" dirty="0" smtClean="0"/>
              <a:t>ρευματοειδή αρθρίτιδα.</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Ανάλυση </a:t>
            </a:r>
            <a:r>
              <a:rPr lang="el-GR" sz="3600" b="1" dirty="0">
                <a:solidFill>
                  <a:srgbClr val="002060"/>
                </a:solidFill>
              </a:rPr>
              <a:t>βάδισης</a:t>
            </a:r>
            <a:endParaRPr lang="en-US" sz="3600" b="1" dirty="0">
              <a:solidFill>
                <a:srgbClr val="002060"/>
              </a:solidFill>
            </a:endParaRPr>
          </a:p>
        </p:txBody>
      </p:sp>
    </p:spTree>
    <p:extLst>
      <p:ext uri="{BB962C8B-B14F-4D97-AF65-F5344CB8AC3E}">
        <p14:creationId xmlns:p14="http://schemas.microsoft.com/office/powerpoint/2010/main" val="25922822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600"/>
              </a:spcAft>
              <a:buClr>
                <a:schemeClr val="tx2">
                  <a:lumMod val="75000"/>
                </a:schemeClr>
              </a:buClr>
              <a:buFont typeface="Wingdings" pitchFamily="2" charset="2"/>
              <a:buChar char="q"/>
            </a:pPr>
            <a:r>
              <a:rPr lang="el-GR" sz="2200" dirty="0" smtClean="0"/>
              <a:t>Ανάλογα </a:t>
            </a:r>
            <a:r>
              <a:rPr lang="el-GR" sz="2200" dirty="0"/>
              <a:t>με την παθολογία που </a:t>
            </a:r>
            <a:r>
              <a:rPr lang="el-GR" sz="2200" dirty="0" smtClean="0"/>
              <a:t>εξετάζεται, η </a:t>
            </a:r>
            <a:r>
              <a:rPr lang="el-GR" sz="2200" dirty="0"/>
              <a:t>κλινική αξιολόγηση </a:t>
            </a:r>
            <a:r>
              <a:rPr lang="el-GR" sz="2200" dirty="0" smtClean="0"/>
              <a:t>περιλαμβάνει μια σειρά </a:t>
            </a:r>
            <a:r>
              <a:rPr lang="el-GR" sz="2200" b="1" dirty="0" smtClean="0"/>
              <a:t>μετρήσεων σε </a:t>
            </a:r>
            <a:r>
              <a:rPr lang="el-GR" sz="2200" b="1" dirty="0"/>
              <a:t>συνθήκες </a:t>
            </a:r>
            <a:r>
              <a:rPr lang="el-GR" sz="2200" b="1" dirty="0" smtClean="0"/>
              <a:t>ηρεμίας </a:t>
            </a:r>
            <a:r>
              <a:rPr lang="el-GR" sz="2200" dirty="0" smtClean="0"/>
              <a:t>για την αξιολόγηση:</a:t>
            </a:r>
          </a:p>
          <a:p>
            <a:pPr lvl="1" algn="just">
              <a:spcBef>
                <a:spcPts val="0"/>
              </a:spcBef>
              <a:spcAft>
                <a:spcPts val="600"/>
              </a:spcAft>
              <a:buClr>
                <a:schemeClr val="tx2">
                  <a:lumMod val="75000"/>
                </a:schemeClr>
              </a:buClr>
              <a:buFont typeface="Wingdings" panose="05000000000000000000" pitchFamily="2" charset="2"/>
              <a:buChar char="§"/>
            </a:pPr>
            <a:r>
              <a:rPr lang="el-GR" sz="2000" dirty="0" smtClean="0"/>
              <a:t>του </a:t>
            </a:r>
            <a:r>
              <a:rPr lang="el-GR" sz="2000" dirty="0"/>
              <a:t>παθητικού εύρους κίνησης των κάτω άκρων, </a:t>
            </a:r>
            <a:endParaRPr lang="el-GR" sz="2000" dirty="0" smtClean="0"/>
          </a:p>
          <a:p>
            <a:pPr lvl="1" algn="just">
              <a:spcBef>
                <a:spcPts val="0"/>
              </a:spcBef>
              <a:spcAft>
                <a:spcPts val="600"/>
              </a:spcAft>
              <a:buClr>
                <a:schemeClr val="tx2">
                  <a:lumMod val="75000"/>
                </a:schemeClr>
              </a:buClr>
              <a:buFont typeface="Wingdings" panose="05000000000000000000" pitchFamily="2" charset="2"/>
              <a:buChar char="§"/>
            </a:pPr>
            <a:r>
              <a:rPr lang="el-GR" sz="2000" dirty="0" smtClean="0"/>
              <a:t>της μυϊκής δύναμης, </a:t>
            </a:r>
          </a:p>
          <a:p>
            <a:pPr lvl="1" algn="just">
              <a:spcBef>
                <a:spcPts val="0"/>
              </a:spcBef>
              <a:spcAft>
                <a:spcPts val="600"/>
              </a:spcAft>
              <a:buClr>
                <a:schemeClr val="tx2">
                  <a:lumMod val="75000"/>
                </a:schemeClr>
              </a:buClr>
              <a:buFont typeface="Wingdings" panose="05000000000000000000" pitchFamily="2" charset="2"/>
              <a:buChar char="§"/>
            </a:pPr>
            <a:r>
              <a:rPr lang="el-GR" sz="2000" dirty="0" smtClean="0"/>
              <a:t>του μυϊκό τόνου,</a:t>
            </a:r>
          </a:p>
          <a:p>
            <a:pPr lvl="1" algn="just">
              <a:spcBef>
                <a:spcPts val="0"/>
              </a:spcBef>
              <a:spcAft>
                <a:spcPts val="600"/>
              </a:spcAft>
              <a:buClr>
                <a:schemeClr val="tx2">
                  <a:lumMod val="75000"/>
                </a:schemeClr>
              </a:buClr>
              <a:buFont typeface="Wingdings" panose="05000000000000000000" pitchFamily="2" charset="2"/>
              <a:buChar char="§"/>
            </a:pPr>
            <a:r>
              <a:rPr lang="el-GR" sz="2000" dirty="0" smtClean="0"/>
              <a:t>της παραμόρφωσης </a:t>
            </a:r>
            <a:r>
              <a:rPr lang="el-GR" sz="2000" dirty="0"/>
              <a:t>των </a:t>
            </a:r>
            <a:r>
              <a:rPr lang="el-GR" sz="2000" dirty="0" smtClean="0"/>
              <a:t>οστών, </a:t>
            </a:r>
          </a:p>
          <a:p>
            <a:pPr lvl="1" algn="just">
              <a:spcBef>
                <a:spcPts val="0"/>
              </a:spcBef>
              <a:spcAft>
                <a:spcPts val="3000"/>
              </a:spcAft>
              <a:buClr>
                <a:schemeClr val="tx2">
                  <a:lumMod val="75000"/>
                </a:schemeClr>
              </a:buClr>
              <a:buFont typeface="Wingdings" panose="05000000000000000000" pitchFamily="2" charset="2"/>
              <a:buChar char="§"/>
            </a:pPr>
            <a:r>
              <a:rPr lang="el-GR" sz="2000" dirty="0" smtClean="0"/>
              <a:t>διαφόρων νευρολογικών παραμέτρων. </a:t>
            </a:r>
          </a:p>
          <a:p>
            <a:pPr marL="388620" indent="-342900" algn="just">
              <a:spcBef>
                <a:spcPts val="0"/>
              </a:spcBef>
              <a:spcAft>
                <a:spcPts val="600"/>
              </a:spcAft>
              <a:buClr>
                <a:schemeClr val="tx2">
                  <a:lumMod val="75000"/>
                </a:schemeClr>
              </a:buClr>
              <a:buFont typeface="Wingdings" panose="05000000000000000000" pitchFamily="2" charset="2"/>
              <a:buChar char="q"/>
            </a:pPr>
            <a:r>
              <a:rPr lang="el-GR" sz="2200" dirty="0" smtClean="0"/>
              <a:t>Τα αποτελέσματα αυτά συσχετίζονται </a:t>
            </a:r>
            <a:r>
              <a:rPr lang="el-GR" sz="2200" dirty="0"/>
              <a:t>στη </a:t>
            </a:r>
            <a:r>
              <a:rPr lang="el-GR" sz="2200" dirty="0" smtClean="0"/>
              <a:t>συνέχεια </a:t>
            </a:r>
            <a:r>
              <a:rPr lang="el-GR" sz="2200" dirty="0"/>
              <a:t>µε </a:t>
            </a:r>
            <a:r>
              <a:rPr lang="el-GR" sz="2200" dirty="0" smtClean="0"/>
              <a:t>δεδομένα </a:t>
            </a:r>
            <a:r>
              <a:rPr lang="el-GR" sz="2200" dirty="0"/>
              <a:t>που εξάγονται από την </a:t>
            </a:r>
            <a:r>
              <a:rPr lang="el-GR" sz="2200" b="1" dirty="0"/>
              <a:t>καταγραφή της βάδισης </a:t>
            </a:r>
            <a:r>
              <a:rPr lang="el-GR" sz="2200" dirty="0" smtClean="0"/>
              <a:t>για την καλύτερη κατανόηση </a:t>
            </a:r>
            <a:r>
              <a:rPr lang="el-GR" sz="2200" dirty="0"/>
              <a:t>των αιτιών που ευθύνονται για την απόκλιση από το φυσιολογικό πρότυπο κίνησης. </a:t>
            </a:r>
            <a:endParaRPr lang="el-GR" sz="2200" dirty="0" smtClean="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Ανάλυση </a:t>
            </a:r>
            <a:r>
              <a:rPr lang="el-GR" sz="3600" b="1" dirty="0">
                <a:solidFill>
                  <a:srgbClr val="002060"/>
                </a:solidFill>
              </a:rPr>
              <a:t>βάδισης</a:t>
            </a:r>
            <a:endParaRPr lang="en-US" sz="3600" b="1" dirty="0">
              <a:solidFill>
                <a:srgbClr val="002060"/>
              </a:solidFill>
            </a:endParaRPr>
          </a:p>
        </p:txBody>
      </p:sp>
    </p:spTree>
    <p:extLst>
      <p:ext uri="{BB962C8B-B14F-4D97-AF65-F5344CB8AC3E}">
        <p14:creationId xmlns:p14="http://schemas.microsoft.com/office/powerpoint/2010/main" val="140314066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628800"/>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smtClean="0"/>
              <a:t>Η καταγραφή του </a:t>
            </a:r>
            <a:r>
              <a:rPr lang="el-GR" sz="2200" dirty="0"/>
              <a:t>κινητικού προτύπου βάδισης των </a:t>
            </a:r>
            <a:r>
              <a:rPr lang="el-GR" sz="2200" dirty="0" smtClean="0"/>
              <a:t>ασθενών γίνεται </a:t>
            </a:r>
            <a:r>
              <a:rPr lang="el-GR" sz="2200" dirty="0"/>
              <a:t>μέσω της </a:t>
            </a:r>
            <a:r>
              <a:rPr lang="el-GR" sz="2200" dirty="0" smtClean="0"/>
              <a:t>τοποθέτησης</a:t>
            </a:r>
            <a:r>
              <a:rPr lang="el-GR" sz="2200" dirty="0"/>
              <a:t> </a:t>
            </a:r>
            <a:r>
              <a:rPr lang="el-GR" sz="2200" b="1" dirty="0"/>
              <a:t>παθητικών ανακλαστήρων</a:t>
            </a:r>
            <a:r>
              <a:rPr lang="el-GR" sz="2200" b="1" dirty="0" smtClean="0"/>
              <a:t> </a:t>
            </a:r>
            <a:r>
              <a:rPr lang="el-GR" sz="2200" dirty="0"/>
              <a:t>σε συγκεκριμένα ανατομικά σημεία </a:t>
            </a:r>
            <a:r>
              <a:rPr lang="el-GR" sz="2200" dirty="0" smtClean="0"/>
              <a:t>στην </a:t>
            </a:r>
            <a:r>
              <a:rPr lang="el-GR" sz="2200" dirty="0"/>
              <a:t>επιφάνεια του </a:t>
            </a:r>
            <a:r>
              <a:rPr lang="el-GR" sz="2200" dirty="0" smtClean="0"/>
              <a:t>σώματος που καλύπτουν τους </a:t>
            </a:r>
            <a:r>
              <a:rPr lang="el-GR" sz="2200" dirty="0"/>
              <a:t>άξονες των αρθρώσεων. </a:t>
            </a:r>
            <a:endParaRPr lang="el-GR" sz="2200" dirty="0" smtClean="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Καταγραφή βάδισης</a:t>
            </a:r>
            <a:endParaRPr lang="en-US" sz="3600" b="1" dirty="0">
              <a:solidFill>
                <a:srgbClr val="00206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129" y="3212976"/>
            <a:ext cx="1296749" cy="3634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2756" y="2868061"/>
            <a:ext cx="2231244" cy="35236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Ορθογώνιο 8"/>
          <p:cNvSpPr/>
          <p:nvPr/>
        </p:nvSpPr>
        <p:spPr>
          <a:xfrm>
            <a:off x="2411760" y="5325015"/>
            <a:ext cx="4344162" cy="1200329"/>
          </a:xfrm>
          <a:prstGeom prst="rect">
            <a:avLst/>
          </a:prstGeom>
          <a:ln>
            <a:solidFill>
              <a:schemeClr val="accent1">
                <a:shade val="50000"/>
              </a:schemeClr>
            </a:solidFill>
          </a:ln>
        </p:spPr>
        <p:txBody>
          <a:bodyPr wrap="square">
            <a:spAutoFit/>
          </a:bodyPr>
          <a:lstStyle/>
          <a:p>
            <a:pPr algn="just"/>
            <a:r>
              <a:rPr lang="el-GR" b="1" dirty="0" smtClean="0">
                <a:solidFill>
                  <a:srgbClr val="474F6D"/>
                </a:solidFill>
              </a:rPr>
              <a:t>Μέτρηση της κίνησης με βιντεοκάμερα που ελέγχει τη </a:t>
            </a:r>
            <a:r>
              <a:rPr lang="el-GR" b="1" dirty="0">
                <a:solidFill>
                  <a:srgbClr val="474F6D"/>
                </a:solidFill>
              </a:rPr>
              <a:t>μετατόπιση των εξωτερικών </a:t>
            </a:r>
            <a:r>
              <a:rPr lang="el-GR" b="1" dirty="0" smtClean="0">
                <a:solidFill>
                  <a:srgbClr val="474F6D"/>
                </a:solidFill>
              </a:rPr>
              <a:t>δεικτών οι οποίοι ευθυγραμμίζονται </a:t>
            </a:r>
            <a:r>
              <a:rPr lang="el-GR" b="1" dirty="0">
                <a:solidFill>
                  <a:srgbClr val="474F6D"/>
                </a:solidFill>
              </a:rPr>
              <a:t>με </a:t>
            </a:r>
            <a:r>
              <a:rPr lang="el-GR" b="1" dirty="0" smtClean="0">
                <a:solidFill>
                  <a:srgbClr val="474F6D"/>
                </a:solidFill>
              </a:rPr>
              <a:t>ειδικά στηρίγματα στο οστό.</a:t>
            </a:r>
            <a:endParaRPr lang="el-GR" b="1" dirty="0">
              <a:solidFill>
                <a:srgbClr val="474F6D"/>
              </a:solidFill>
            </a:endParaRPr>
          </a:p>
        </p:txBody>
      </p:sp>
      <p:sp>
        <p:nvSpPr>
          <p:cNvPr id="8" name="Δεξιό βέλος 2"/>
          <p:cNvSpPr/>
          <p:nvPr/>
        </p:nvSpPr>
        <p:spPr>
          <a:xfrm rot="10800000">
            <a:off x="1691680" y="5661012"/>
            <a:ext cx="576064" cy="5103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 name="Δεξιό βέλος 10"/>
          <p:cNvSpPr/>
          <p:nvPr/>
        </p:nvSpPr>
        <p:spPr>
          <a:xfrm>
            <a:off x="6300192" y="3634043"/>
            <a:ext cx="576064" cy="51033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Ορθογώνιο 11"/>
          <p:cNvSpPr/>
          <p:nvPr/>
        </p:nvSpPr>
        <p:spPr>
          <a:xfrm>
            <a:off x="2267744" y="3380799"/>
            <a:ext cx="3888431" cy="1200329"/>
          </a:xfrm>
          <a:prstGeom prst="rect">
            <a:avLst/>
          </a:prstGeom>
          <a:ln>
            <a:solidFill>
              <a:schemeClr val="accent1">
                <a:shade val="50000"/>
              </a:schemeClr>
            </a:solidFill>
          </a:ln>
        </p:spPr>
        <p:txBody>
          <a:bodyPr wrap="square">
            <a:spAutoFit/>
          </a:bodyPr>
          <a:lstStyle/>
          <a:p>
            <a:pPr algn="just"/>
            <a:r>
              <a:rPr lang="el-GR" b="1" dirty="0">
                <a:solidFill>
                  <a:srgbClr val="474F6D"/>
                </a:solidFill>
              </a:rPr>
              <a:t>Ένα </a:t>
            </a:r>
            <a:r>
              <a:rPr lang="el-GR" b="1" dirty="0" smtClean="0">
                <a:solidFill>
                  <a:srgbClr val="474F6D"/>
                </a:solidFill>
              </a:rPr>
              <a:t>σταθερό σύστημα συντεταγμένων υπολογίζεται για </a:t>
            </a:r>
            <a:r>
              <a:rPr lang="el-GR" b="1" dirty="0">
                <a:solidFill>
                  <a:srgbClr val="474F6D"/>
                </a:solidFill>
              </a:rPr>
              <a:t>κάθε </a:t>
            </a:r>
            <a:r>
              <a:rPr lang="el-GR" b="1" dirty="0" smtClean="0">
                <a:solidFill>
                  <a:srgbClr val="474F6D"/>
                </a:solidFill>
              </a:rPr>
              <a:t>ομάδα </a:t>
            </a:r>
            <a:r>
              <a:rPr lang="el-GR" b="1" dirty="0">
                <a:solidFill>
                  <a:srgbClr val="474F6D"/>
                </a:solidFill>
              </a:rPr>
              <a:t>από τρεις ή περισσότερους </a:t>
            </a:r>
            <a:r>
              <a:rPr lang="el-GR" b="1" dirty="0" smtClean="0">
                <a:solidFill>
                  <a:srgbClr val="474F6D"/>
                </a:solidFill>
              </a:rPr>
              <a:t>εξωτερικούς δείκτες.</a:t>
            </a:r>
            <a:endParaRPr lang="el-GR" b="1" dirty="0">
              <a:solidFill>
                <a:srgbClr val="474F6D"/>
              </a:solidFill>
            </a:endParaRPr>
          </a:p>
        </p:txBody>
      </p:sp>
    </p:spTree>
    <p:extLst>
      <p:ext uri="{BB962C8B-B14F-4D97-AF65-F5344CB8AC3E}">
        <p14:creationId xmlns:p14="http://schemas.microsoft.com/office/powerpoint/2010/main" val="87592839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smtClean="0"/>
              <a:t>Ο εξεταζόμενος βαδίζει έπειτα στο διάδρομο </a:t>
            </a:r>
            <a:r>
              <a:rPr lang="el-GR" sz="2200" dirty="0"/>
              <a:t>του </a:t>
            </a:r>
            <a:r>
              <a:rPr lang="el-GR" sz="2200" dirty="0" smtClean="0"/>
              <a:t>εργαστηρίου ενώ γίνεται </a:t>
            </a:r>
            <a:r>
              <a:rPr lang="el-GR" sz="2200" b="1" dirty="0"/>
              <a:t>συνεχής καταγραφή της θέσης των </a:t>
            </a:r>
            <a:r>
              <a:rPr lang="el-GR" sz="2200" b="1" dirty="0" smtClean="0"/>
              <a:t>ανακλαστήρων </a:t>
            </a:r>
            <a:r>
              <a:rPr lang="el-GR" sz="2200" dirty="0"/>
              <a:t>µε τη βοήθεια </a:t>
            </a:r>
            <a:r>
              <a:rPr lang="el-GR" sz="2200" dirty="0" err="1" smtClean="0"/>
              <a:t>οπτικο</a:t>
            </a:r>
            <a:r>
              <a:rPr lang="el-GR" sz="2200" dirty="0" smtClean="0"/>
              <a:t>-ηλεκτρονικού μέσων.</a:t>
            </a:r>
          </a:p>
          <a:p>
            <a:pPr algn="just">
              <a:spcBef>
                <a:spcPts val="0"/>
              </a:spcBef>
              <a:spcAft>
                <a:spcPts val="2400"/>
              </a:spcAft>
              <a:buClr>
                <a:schemeClr val="tx2">
                  <a:lumMod val="75000"/>
                </a:schemeClr>
              </a:buClr>
              <a:buFont typeface="Wingdings" pitchFamily="2" charset="2"/>
              <a:buChar char="q"/>
            </a:pPr>
            <a:r>
              <a:rPr lang="el-GR" sz="2200" dirty="0" smtClean="0"/>
              <a:t>Το </a:t>
            </a:r>
            <a:r>
              <a:rPr lang="el-GR" sz="2200" dirty="0"/>
              <a:t>σύστημα καταγραφής αποτελείται από </a:t>
            </a:r>
            <a:r>
              <a:rPr lang="el-GR" sz="2200" b="1" dirty="0"/>
              <a:t>εξειδικευμένες </a:t>
            </a:r>
            <a:r>
              <a:rPr lang="el-GR" sz="2200" b="1" dirty="0" smtClean="0"/>
              <a:t>κάμερες </a:t>
            </a:r>
            <a:r>
              <a:rPr lang="el-GR" sz="2200" dirty="0" smtClean="0"/>
              <a:t>που </a:t>
            </a:r>
            <a:r>
              <a:rPr lang="el-GR" sz="2200" dirty="0"/>
              <a:t>είναι </a:t>
            </a:r>
            <a:r>
              <a:rPr lang="el-GR" sz="2200" dirty="0" smtClean="0"/>
              <a:t>εξοπλισμένες </a:t>
            </a:r>
            <a:r>
              <a:rPr lang="el-GR" sz="2200" dirty="0"/>
              <a:t>µε διόδους </a:t>
            </a:r>
            <a:r>
              <a:rPr lang="el-GR" sz="2200" dirty="0" smtClean="0"/>
              <a:t>εκπομπής </a:t>
            </a:r>
            <a:r>
              <a:rPr lang="el-GR" sz="2200" dirty="0"/>
              <a:t>υπέρυθρου </a:t>
            </a:r>
            <a:r>
              <a:rPr lang="el-GR" sz="2200" dirty="0" smtClean="0"/>
              <a:t>φωτός το οποίο αντανακλάται </a:t>
            </a:r>
            <a:r>
              <a:rPr lang="el-GR" sz="2200" dirty="0"/>
              <a:t>από τους ανακλαστήρες και επιστρέφει στις </a:t>
            </a:r>
            <a:r>
              <a:rPr lang="el-GR" sz="2200" dirty="0" smtClean="0"/>
              <a:t>κάμερες.</a:t>
            </a:r>
          </a:p>
          <a:p>
            <a:pPr algn="just">
              <a:spcBef>
                <a:spcPts val="0"/>
              </a:spcBef>
              <a:spcAft>
                <a:spcPts val="2400"/>
              </a:spcAft>
              <a:buClr>
                <a:schemeClr val="tx2">
                  <a:lumMod val="75000"/>
                </a:schemeClr>
              </a:buClr>
              <a:buFont typeface="Wingdings" pitchFamily="2" charset="2"/>
              <a:buChar char="q"/>
            </a:pPr>
            <a:r>
              <a:rPr lang="el-GR" sz="2200" dirty="0" smtClean="0"/>
              <a:t>Οι κάμερες αποστέλλουν τα δεδομένα σε έναν κεντρικό υπολογιστή, όπου ειδικό λογισμικό </a:t>
            </a:r>
            <a:r>
              <a:rPr lang="el-GR" sz="2200" dirty="0"/>
              <a:t>επιτρέπει τον ακριβή </a:t>
            </a:r>
            <a:r>
              <a:rPr lang="el-GR" sz="2200" dirty="0" smtClean="0"/>
              <a:t>προσδιορισμό </a:t>
            </a:r>
            <a:r>
              <a:rPr lang="el-GR" sz="2200" dirty="0"/>
              <a:t>της </a:t>
            </a:r>
            <a:r>
              <a:rPr lang="el-GR" sz="2200" b="1" dirty="0" smtClean="0"/>
              <a:t>τρισδιάστατης </a:t>
            </a:r>
            <a:r>
              <a:rPr lang="el-GR" sz="2200" b="1" dirty="0"/>
              <a:t>θέσης των ανακλαστήρων στο χώρο </a:t>
            </a:r>
            <a:r>
              <a:rPr lang="el-GR" sz="2200" dirty="0"/>
              <a:t>µε βάση τις εικόνες που συλλέγονται από </a:t>
            </a:r>
            <a:r>
              <a:rPr lang="el-GR" sz="2200" dirty="0" smtClean="0"/>
              <a:t>τις κάμερες. </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Καταγραφή </a:t>
            </a:r>
            <a:r>
              <a:rPr lang="el-GR" sz="3600" b="1" dirty="0" smtClean="0">
                <a:solidFill>
                  <a:srgbClr val="002060"/>
                </a:solidFill>
              </a:rPr>
              <a:t>βάδισης</a:t>
            </a:r>
            <a:endParaRPr lang="en-US" sz="3600" b="1" dirty="0">
              <a:solidFill>
                <a:srgbClr val="002060"/>
              </a:solidFill>
            </a:endParaRPr>
          </a:p>
        </p:txBody>
      </p:sp>
    </p:spTree>
    <p:extLst>
      <p:ext uri="{BB962C8B-B14F-4D97-AF65-F5344CB8AC3E}">
        <p14:creationId xmlns:p14="http://schemas.microsoft.com/office/powerpoint/2010/main" val="180428501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600"/>
              </a:spcAft>
              <a:buClr>
                <a:schemeClr val="tx2">
                  <a:lumMod val="75000"/>
                </a:schemeClr>
              </a:buClr>
              <a:buFont typeface="Wingdings" pitchFamily="2" charset="2"/>
              <a:buChar char="q"/>
            </a:pPr>
            <a:r>
              <a:rPr lang="el-GR" sz="2200" dirty="0" smtClean="0"/>
              <a:t>Οι θέσεις των ανακλαστήρων εισάγονται σε μαθηματικά μοντέλα μαζί με </a:t>
            </a:r>
            <a:r>
              <a:rPr lang="el-GR" sz="2200" dirty="0"/>
              <a:t>τα </a:t>
            </a:r>
            <a:r>
              <a:rPr lang="el-GR" sz="2200" dirty="0" smtClean="0"/>
              <a:t>ανθρωπομετρικά </a:t>
            </a:r>
            <a:r>
              <a:rPr lang="el-GR" sz="2200" dirty="0"/>
              <a:t>χαρακτηριστικά </a:t>
            </a:r>
            <a:r>
              <a:rPr lang="el-GR" sz="2200" dirty="0" smtClean="0"/>
              <a:t>του εξεταζόμενου και επιτρέπουν </a:t>
            </a:r>
            <a:r>
              <a:rPr lang="el-GR" sz="2200" dirty="0"/>
              <a:t>τον </a:t>
            </a:r>
            <a:r>
              <a:rPr lang="el-GR" sz="2200" dirty="0" smtClean="0"/>
              <a:t>υπολογισμό:</a:t>
            </a:r>
          </a:p>
          <a:p>
            <a:pPr lvl="1" algn="just">
              <a:spcBef>
                <a:spcPts val="0"/>
              </a:spcBef>
              <a:spcAft>
                <a:spcPts val="600"/>
              </a:spcAft>
              <a:buClr>
                <a:schemeClr val="tx2">
                  <a:lumMod val="75000"/>
                </a:schemeClr>
              </a:buClr>
              <a:buFont typeface="Wingdings" panose="05000000000000000000" pitchFamily="2" charset="2"/>
              <a:buChar char="§"/>
            </a:pPr>
            <a:r>
              <a:rPr lang="el-GR" sz="2000" dirty="0" smtClean="0"/>
              <a:t>της </a:t>
            </a:r>
            <a:r>
              <a:rPr lang="el-GR" sz="2000" b="1" dirty="0" smtClean="0"/>
              <a:t>θέσης</a:t>
            </a:r>
            <a:r>
              <a:rPr lang="el-GR" sz="2000" dirty="0" smtClean="0"/>
              <a:t> του κορμού και των άκρων του σώματος στο χώρο,</a:t>
            </a:r>
          </a:p>
          <a:p>
            <a:pPr lvl="1" algn="just">
              <a:spcBef>
                <a:spcPts val="0"/>
              </a:spcBef>
              <a:spcAft>
                <a:spcPts val="600"/>
              </a:spcAft>
              <a:buClr>
                <a:schemeClr val="tx2">
                  <a:lumMod val="75000"/>
                </a:schemeClr>
              </a:buClr>
              <a:buFont typeface="Wingdings" panose="05000000000000000000" pitchFamily="2" charset="2"/>
              <a:buChar char="§"/>
            </a:pPr>
            <a:r>
              <a:rPr lang="el-GR" sz="2000" dirty="0" smtClean="0"/>
              <a:t>του </a:t>
            </a:r>
            <a:r>
              <a:rPr lang="el-GR" sz="2000" b="1" dirty="0" smtClean="0"/>
              <a:t>προσανατολισμού</a:t>
            </a:r>
            <a:r>
              <a:rPr lang="el-GR" sz="2000" dirty="0" smtClean="0"/>
              <a:t> των </a:t>
            </a:r>
            <a:r>
              <a:rPr lang="el-GR" sz="2000" dirty="0"/>
              <a:t>µελών του </a:t>
            </a:r>
            <a:r>
              <a:rPr lang="el-GR" sz="2000" dirty="0" smtClean="0"/>
              <a:t>σώματος </a:t>
            </a:r>
            <a:r>
              <a:rPr lang="el-GR" sz="2000" dirty="0"/>
              <a:t>στο χώρο, </a:t>
            </a:r>
            <a:endParaRPr lang="el-GR" sz="2000" dirty="0" smtClean="0"/>
          </a:p>
          <a:p>
            <a:pPr lvl="1" algn="just">
              <a:spcBef>
                <a:spcPts val="0"/>
              </a:spcBef>
              <a:spcAft>
                <a:spcPts val="3000"/>
              </a:spcAft>
              <a:buClr>
                <a:schemeClr val="tx2">
                  <a:lumMod val="75000"/>
                </a:schemeClr>
              </a:buClr>
              <a:buFont typeface="Wingdings" panose="05000000000000000000" pitchFamily="2" charset="2"/>
              <a:buChar char="§"/>
            </a:pPr>
            <a:r>
              <a:rPr lang="el-GR" sz="2000" dirty="0" smtClean="0"/>
              <a:t>των </a:t>
            </a:r>
            <a:r>
              <a:rPr lang="el-GR" sz="2000" b="1" dirty="0"/>
              <a:t>γωνιών</a:t>
            </a:r>
            <a:r>
              <a:rPr lang="el-GR" sz="2000" dirty="0"/>
              <a:t> που </a:t>
            </a:r>
            <a:r>
              <a:rPr lang="el-GR" sz="2000" dirty="0" smtClean="0"/>
              <a:t>σχηματίζονται μεταξύ </a:t>
            </a:r>
            <a:r>
              <a:rPr lang="el-GR" sz="2000" dirty="0"/>
              <a:t>τους</a:t>
            </a:r>
            <a:r>
              <a:rPr lang="el-GR" sz="2000" dirty="0" smtClean="0"/>
              <a:t>.</a:t>
            </a:r>
          </a:p>
          <a:p>
            <a:pPr marL="388620" indent="-342900" algn="just">
              <a:spcBef>
                <a:spcPts val="0"/>
              </a:spcBef>
              <a:spcAft>
                <a:spcPts val="2400"/>
              </a:spcAft>
              <a:buClr>
                <a:schemeClr val="tx2">
                  <a:lumMod val="75000"/>
                </a:schemeClr>
              </a:buClr>
              <a:buFont typeface="Wingdings" panose="05000000000000000000" pitchFamily="2" charset="2"/>
              <a:buChar char="q"/>
            </a:pPr>
            <a:r>
              <a:rPr lang="el-GR" sz="2200" dirty="0" smtClean="0"/>
              <a:t>Για τη συλλογή των δεδομένων απαιτείται η βιντεοσκόπηση πολλαπλών</a:t>
            </a:r>
            <a:r>
              <a:rPr lang="el-GR" sz="2200" dirty="0"/>
              <a:t> </a:t>
            </a:r>
            <a:r>
              <a:rPr lang="el-GR" sz="2200" dirty="0" smtClean="0"/>
              <a:t>διαδρομών</a:t>
            </a:r>
            <a:r>
              <a:rPr lang="el-GR" sz="2200" dirty="0"/>
              <a:t> </a:t>
            </a:r>
            <a:r>
              <a:rPr lang="el-GR" sz="2200" dirty="0" smtClean="0"/>
              <a:t>με αποτέλεσμα ο </a:t>
            </a:r>
            <a:r>
              <a:rPr lang="el-GR" sz="2200" dirty="0"/>
              <a:t>χρόνος για να ολοκληρωθεί η διαδικασία </a:t>
            </a:r>
            <a:r>
              <a:rPr lang="el-GR" sz="2200" dirty="0" smtClean="0"/>
              <a:t>να </a:t>
            </a:r>
            <a:r>
              <a:rPr lang="el-GR" sz="2200" dirty="0"/>
              <a:t>κυμαίνεται από τρεις έως πέντε ώρες.</a:t>
            </a:r>
          </a:p>
          <a:p>
            <a:pPr marL="388620" indent="-342900" algn="just">
              <a:spcBef>
                <a:spcPts val="0"/>
              </a:spcBef>
              <a:spcAft>
                <a:spcPts val="2400"/>
              </a:spcAft>
              <a:buClr>
                <a:schemeClr val="tx2">
                  <a:lumMod val="75000"/>
                </a:schemeClr>
              </a:buClr>
              <a:buFont typeface="Wingdings" panose="05000000000000000000" pitchFamily="2" charset="2"/>
              <a:buChar char="q"/>
            </a:pPr>
            <a:endParaRPr lang="el-GR" sz="2200" dirty="0" smtClean="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Καταγραφή </a:t>
            </a:r>
            <a:r>
              <a:rPr lang="el-GR" sz="3600" b="1" dirty="0" smtClean="0">
                <a:solidFill>
                  <a:srgbClr val="002060"/>
                </a:solidFill>
              </a:rPr>
              <a:t>βάδισης</a:t>
            </a:r>
            <a:endParaRPr lang="en-US" sz="3600" b="1" dirty="0">
              <a:solidFill>
                <a:srgbClr val="002060"/>
              </a:solidFill>
            </a:endParaRPr>
          </a:p>
        </p:txBody>
      </p:sp>
    </p:spTree>
    <p:extLst>
      <p:ext uri="{BB962C8B-B14F-4D97-AF65-F5344CB8AC3E}">
        <p14:creationId xmlns:p14="http://schemas.microsoft.com/office/powerpoint/2010/main" val="1204832135"/>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600"/>
              </a:spcAft>
              <a:buClr>
                <a:schemeClr val="tx2">
                  <a:lumMod val="75000"/>
                </a:schemeClr>
              </a:buClr>
              <a:buFont typeface="Wingdings" pitchFamily="2" charset="2"/>
              <a:buChar char="q"/>
            </a:pPr>
            <a:r>
              <a:rPr lang="el-GR" sz="2200" dirty="0" smtClean="0"/>
              <a:t>Απαιτήσεις </a:t>
            </a:r>
            <a:r>
              <a:rPr lang="el-GR" sz="2200" dirty="0"/>
              <a:t>και </a:t>
            </a:r>
            <a:r>
              <a:rPr lang="el-GR" sz="2200" dirty="0" smtClean="0"/>
              <a:t>περιορισμοί </a:t>
            </a:r>
            <a:r>
              <a:rPr lang="el-GR" sz="2200" dirty="0"/>
              <a:t>για τη συλλογή κλινικών δεδομένων και πρωτοκόλλων </a:t>
            </a:r>
            <a:r>
              <a:rPr lang="el-GR" sz="2200" dirty="0" smtClean="0"/>
              <a:t>βάδισης:</a:t>
            </a:r>
            <a:endParaRPr lang="el-GR" sz="2200" dirty="0"/>
          </a:p>
          <a:p>
            <a:pPr lvl="1" algn="just">
              <a:spcBef>
                <a:spcPts val="0"/>
              </a:spcBef>
              <a:spcAft>
                <a:spcPts val="600"/>
              </a:spcAft>
              <a:buClr>
                <a:schemeClr val="tx2">
                  <a:lumMod val="75000"/>
                </a:schemeClr>
              </a:buClr>
              <a:buFont typeface="Wingdings" panose="05000000000000000000" pitchFamily="2" charset="2"/>
              <a:buChar char="§"/>
            </a:pPr>
            <a:r>
              <a:rPr lang="el-GR" sz="2000" dirty="0" smtClean="0"/>
              <a:t>Το </a:t>
            </a:r>
            <a:r>
              <a:rPr lang="el-GR" sz="2000" dirty="0"/>
              <a:t>περιβάλλον δοκιμών δεν πρέπει να αποσπά την προσοχή του </a:t>
            </a:r>
            <a:r>
              <a:rPr lang="el-GR" sz="2000" dirty="0" smtClean="0"/>
              <a:t>εξεταζόμενου.</a:t>
            </a:r>
          </a:p>
          <a:p>
            <a:pPr lvl="1" algn="just">
              <a:spcBef>
                <a:spcPts val="0"/>
              </a:spcBef>
              <a:spcAft>
                <a:spcPts val="600"/>
              </a:spcAft>
              <a:buClr>
                <a:schemeClr val="tx2">
                  <a:lumMod val="75000"/>
                </a:schemeClr>
              </a:buClr>
              <a:buFont typeface="Wingdings" panose="05000000000000000000" pitchFamily="2" charset="2"/>
              <a:buChar char="§"/>
            </a:pPr>
            <a:r>
              <a:rPr lang="el-GR" sz="2000" dirty="0" smtClean="0"/>
              <a:t>Ο </a:t>
            </a:r>
            <a:r>
              <a:rPr lang="el-GR" sz="2000" dirty="0"/>
              <a:t>εξοπλισμός μέτρησης και τα πρωτόκολλα </a:t>
            </a:r>
            <a:r>
              <a:rPr lang="el-GR" sz="2000" dirty="0" smtClean="0"/>
              <a:t>δεν </a:t>
            </a:r>
            <a:r>
              <a:rPr lang="el-GR" sz="2000" dirty="0"/>
              <a:t>πρέπει να τροποποιούν τον βηματισμό του εξεταζόμενου</a:t>
            </a:r>
            <a:r>
              <a:rPr lang="el-GR" sz="2000" dirty="0" smtClean="0"/>
              <a:t>.</a:t>
            </a:r>
          </a:p>
          <a:p>
            <a:pPr lvl="1" algn="just">
              <a:spcBef>
                <a:spcPts val="0"/>
              </a:spcBef>
              <a:spcAft>
                <a:spcPts val="600"/>
              </a:spcAft>
              <a:buClr>
                <a:schemeClr val="tx2">
                  <a:lumMod val="75000"/>
                </a:schemeClr>
              </a:buClr>
              <a:buFont typeface="Wingdings" panose="05000000000000000000" pitchFamily="2" charset="2"/>
              <a:buChar char="§"/>
            </a:pPr>
            <a:r>
              <a:rPr lang="el-GR" sz="2000" dirty="0" smtClean="0"/>
              <a:t>Η </a:t>
            </a:r>
            <a:r>
              <a:rPr lang="el-GR" sz="2000" dirty="0"/>
              <a:t>προετοιμασία </a:t>
            </a:r>
            <a:r>
              <a:rPr lang="el-GR" sz="2000" dirty="0" smtClean="0"/>
              <a:t>και </a:t>
            </a:r>
            <a:r>
              <a:rPr lang="el-GR" sz="2000" dirty="0"/>
              <a:t>ο χρόνος δοκιμών πρέπει να </a:t>
            </a:r>
            <a:r>
              <a:rPr lang="el-GR" sz="2000" dirty="0" smtClean="0"/>
              <a:t>είναι όσο το δυνατόν μικρότερος, </a:t>
            </a:r>
            <a:r>
              <a:rPr lang="el-GR" sz="2000" dirty="0"/>
              <a:t>ενώ </a:t>
            </a:r>
            <a:r>
              <a:rPr lang="el-GR" sz="2000" dirty="0" smtClean="0"/>
              <a:t>η διαδικασίας της καταγραφής πρέπει να περιλαμβάνει ικανά διαστήματα ανάπαυσης.</a:t>
            </a:r>
          </a:p>
          <a:p>
            <a:pPr lvl="1" algn="just">
              <a:spcBef>
                <a:spcPts val="0"/>
              </a:spcBef>
              <a:spcAft>
                <a:spcPts val="600"/>
              </a:spcAft>
              <a:buClr>
                <a:schemeClr val="tx2">
                  <a:lumMod val="75000"/>
                </a:schemeClr>
              </a:buClr>
              <a:buFont typeface="Wingdings" panose="05000000000000000000" pitchFamily="2" charset="2"/>
              <a:buChar char="§"/>
            </a:pPr>
            <a:r>
              <a:rPr lang="el-GR" sz="2000" dirty="0" smtClean="0"/>
              <a:t>Οι </a:t>
            </a:r>
            <a:r>
              <a:rPr lang="el-GR" sz="2000" dirty="0"/>
              <a:t>τεχνικές συλλογής δεδομένων πρέπει να είναι λογικά </a:t>
            </a:r>
            <a:r>
              <a:rPr lang="el-GR" sz="2000" dirty="0" smtClean="0"/>
              <a:t>επαναλαμβανόμενες.</a:t>
            </a:r>
          </a:p>
          <a:p>
            <a:pPr lvl="1" algn="just">
              <a:spcBef>
                <a:spcPts val="0"/>
              </a:spcBef>
              <a:spcAft>
                <a:spcPts val="600"/>
              </a:spcAft>
              <a:buClr>
                <a:schemeClr val="tx2">
                  <a:lumMod val="75000"/>
                </a:schemeClr>
              </a:buClr>
              <a:buFont typeface="Wingdings" panose="05000000000000000000" pitchFamily="2" charset="2"/>
              <a:buChar char="§"/>
            </a:pPr>
            <a:r>
              <a:rPr lang="el-GR" sz="2000" dirty="0" smtClean="0"/>
              <a:t>Η </a:t>
            </a:r>
            <a:r>
              <a:rPr lang="el-GR" sz="2000" dirty="0"/>
              <a:t>μεθοδολογία πρέπει να είναι αρκετά ευέλικτη ώστε να επιτρέπει την αξιολόγηση </a:t>
            </a:r>
            <a:r>
              <a:rPr lang="el-GR" sz="2000" dirty="0" smtClean="0"/>
              <a:t>διαφορετικών </a:t>
            </a:r>
            <a:r>
              <a:rPr lang="el-GR" sz="2000" dirty="0"/>
              <a:t>παθολογικών διαταραχών βάδισης.</a:t>
            </a:r>
          </a:p>
          <a:p>
            <a:pPr algn="just">
              <a:spcBef>
                <a:spcPts val="0"/>
              </a:spcBef>
              <a:spcAft>
                <a:spcPts val="600"/>
              </a:spcAft>
              <a:buClr>
                <a:schemeClr val="tx2">
                  <a:lumMod val="75000"/>
                </a:schemeClr>
              </a:buClr>
              <a:buFont typeface="Wingdings" pitchFamily="2" charset="2"/>
              <a:buChar char="q"/>
            </a:pPr>
            <a:endParaRPr lang="el-GR" sz="2200" dirty="0" smtClean="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Καταγραφή βάδισης</a:t>
            </a:r>
            <a:endParaRPr lang="en-US" sz="3600" b="1" dirty="0">
              <a:solidFill>
                <a:srgbClr val="002060"/>
              </a:solidFill>
            </a:endParaRPr>
          </a:p>
        </p:txBody>
      </p:sp>
    </p:spTree>
    <p:extLst>
      <p:ext uri="{BB962C8B-B14F-4D97-AF65-F5344CB8AC3E}">
        <p14:creationId xmlns:p14="http://schemas.microsoft.com/office/powerpoint/2010/main" val="40679526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marL="0" indent="0" algn="just">
              <a:spcBef>
                <a:spcPts val="0"/>
              </a:spcBef>
              <a:spcAft>
                <a:spcPts val="600"/>
              </a:spcAft>
              <a:buClr>
                <a:schemeClr val="tx2">
                  <a:lumMod val="75000"/>
                </a:schemeClr>
              </a:buClr>
              <a:buNone/>
            </a:pPr>
            <a:r>
              <a:rPr lang="el-GR" sz="2200" b="1" dirty="0" smtClean="0"/>
              <a:t>Μοντέλο </a:t>
            </a:r>
            <a:r>
              <a:rPr lang="el-GR" sz="2200" b="1" dirty="0" err="1" smtClean="0"/>
              <a:t>Kelvin-Voight</a:t>
            </a:r>
            <a:endParaRPr lang="el-GR" sz="2200" b="1" dirty="0" smtClean="0"/>
          </a:p>
          <a:p>
            <a:pPr algn="just">
              <a:spcBef>
                <a:spcPts val="0"/>
              </a:spcBef>
              <a:spcAft>
                <a:spcPts val="2400"/>
              </a:spcAft>
              <a:buClr>
                <a:schemeClr val="tx2">
                  <a:lumMod val="75000"/>
                </a:schemeClr>
              </a:buClr>
              <a:buFont typeface="Wingdings" pitchFamily="2" charset="2"/>
              <a:buChar char="q"/>
            </a:pPr>
            <a:r>
              <a:rPr lang="el-GR" sz="2200" dirty="0" smtClean="0"/>
              <a:t>Θεωρώντας ότι:</a:t>
            </a:r>
          </a:p>
          <a:p>
            <a:pPr algn="just">
              <a:spcBef>
                <a:spcPts val="0"/>
              </a:spcBef>
              <a:spcAft>
                <a:spcPts val="2400"/>
              </a:spcAft>
              <a:buClr>
                <a:schemeClr val="tx2">
                  <a:lumMod val="75000"/>
                </a:schemeClr>
              </a:buClr>
              <a:buFont typeface="Wingdings" pitchFamily="2" charset="2"/>
              <a:buChar char="q"/>
            </a:pPr>
            <a:endParaRPr lang="el-GR" sz="2200" dirty="0"/>
          </a:p>
          <a:p>
            <a:pPr marL="0" indent="0" algn="just">
              <a:spcBef>
                <a:spcPts val="0"/>
              </a:spcBef>
              <a:spcAft>
                <a:spcPts val="2400"/>
              </a:spcAft>
              <a:buClr>
                <a:schemeClr val="tx2">
                  <a:lumMod val="75000"/>
                </a:schemeClr>
              </a:buClr>
              <a:buNone/>
            </a:pPr>
            <a:r>
              <a:rPr lang="el-GR" sz="2200" dirty="0" smtClean="0"/>
              <a:t>Η εξίσωση ολικής τάσης για το σύστημα είναι:</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err="1">
                <a:solidFill>
                  <a:srgbClr val="002060"/>
                </a:solidFill>
              </a:rPr>
              <a:t>Ιξωδοελαστικότητα</a:t>
            </a:r>
            <a:endParaRPr lang="en-US" sz="3600" b="1" dirty="0">
              <a:solidFill>
                <a:srgbClr val="002060"/>
              </a:solidFill>
            </a:endParaRPr>
          </a:p>
        </p:txBody>
      </p:sp>
      <p:pic>
        <p:nvPicPr>
          <p:cNvPr id="6" name="Εικόνα 36"/>
          <p:cNvPicPr/>
          <p:nvPr/>
        </p:nvPicPr>
        <p:blipFill>
          <a:blip r:embed="rId2">
            <a:extLst>
              <a:ext uri="{28A0092B-C50C-407E-A947-70E740481C1C}">
                <a14:useLocalDpi xmlns:a14="http://schemas.microsoft.com/office/drawing/2010/main" val="0"/>
              </a:ext>
            </a:extLst>
          </a:blip>
          <a:srcRect/>
          <a:stretch>
            <a:fillRect/>
          </a:stretch>
        </p:blipFill>
        <p:spPr bwMode="auto">
          <a:xfrm>
            <a:off x="3536188" y="5157192"/>
            <a:ext cx="1999615" cy="1443990"/>
          </a:xfrm>
          <a:prstGeom prst="rect">
            <a:avLst/>
          </a:prstGeom>
          <a:noFill/>
          <a:ln>
            <a:noFill/>
          </a:ln>
        </p:spPr>
      </p:pic>
      <mc:AlternateContent xmlns:mc="http://schemas.openxmlformats.org/markup-compatibility/2006" xmlns:a14="http://schemas.microsoft.com/office/drawing/2010/main">
        <mc:Choice Requires="a14">
          <p:sp>
            <p:nvSpPr>
              <p:cNvPr id="2" name="Rectangle 1"/>
              <p:cNvSpPr/>
              <p:nvPr/>
            </p:nvSpPr>
            <p:spPr>
              <a:xfrm>
                <a:off x="1187624" y="2730180"/>
                <a:ext cx="1325272" cy="430887"/>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l-GR" sz="2200" i="1" smtClean="0">
                              <a:solidFill>
                                <a:srgbClr val="000000"/>
                              </a:solidFill>
                              <a:latin typeface="Cambria Math"/>
                              <a:ea typeface="Cambria Math" panose="02040503050406030204" pitchFamily="18" charset="0"/>
                              <a:cs typeface="Times New Roman" panose="02020603050405020304" pitchFamily="18" charset="0"/>
                            </a:rPr>
                          </m:ctrlPr>
                        </m:sSubPr>
                        <m:e>
                          <m:r>
                            <m:rPr>
                              <m:nor/>
                            </m:rPr>
                            <a:rPr lang="el-GR" sz="2200">
                              <a:solidFill>
                                <a:srgbClr val="000000"/>
                              </a:solidFill>
                              <a:effectLst/>
                              <a:latin typeface="Cambria Math" panose="02040503050406030204" pitchFamily="18" charset="0"/>
                              <a:ea typeface="Cambria Math" panose="02040503050406030204" pitchFamily="18" charset="0"/>
                            </a:rPr>
                            <m:t>σ</m:t>
                          </m:r>
                        </m:e>
                        <m:sub>
                          <m:r>
                            <m:rPr>
                              <m:sty m:val="p"/>
                            </m:rPr>
                            <a:rPr lang="en-US" sz="2200" b="0" i="0" smtClean="0">
                              <a:solidFill>
                                <a:srgbClr val="000000"/>
                              </a:solidFill>
                              <a:effectLst/>
                              <a:latin typeface="Cambria Math" panose="02040503050406030204" pitchFamily="18" charset="0"/>
                              <a:ea typeface="Cambria Math" panose="02040503050406030204" pitchFamily="18" charset="0"/>
                            </a:rPr>
                            <m:t>s</m:t>
                          </m:r>
                        </m:sub>
                      </m:sSub>
                      <m:r>
                        <m:rPr>
                          <m:nor/>
                        </m:rPr>
                        <a:rPr lang="el-GR" sz="2200" b="0" i="0" smtClean="0">
                          <a:solidFill>
                            <a:srgbClr val="000000"/>
                          </a:solidFill>
                          <a:effectLst/>
                          <a:latin typeface="Cambria Math" panose="02040503050406030204" pitchFamily="18" charset="0"/>
                          <a:ea typeface="Cambria Math" panose="02040503050406030204" pitchFamily="18" charset="0"/>
                        </a:rPr>
                        <m:t> </m:t>
                      </m:r>
                      <m:r>
                        <m:rPr>
                          <m:nor/>
                        </m:rPr>
                        <a:rPr lang="el-GR" sz="2200">
                          <a:solidFill>
                            <a:srgbClr val="000000"/>
                          </a:solidFill>
                          <a:effectLst/>
                          <a:latin typeface="Cambria Math" panose="02040503050406030204" pitchFamily="18" charset="0"/>
                          <a:ea typeface="Cambria Math" panose="02040503050406030204" pitchFamily="18" charset="0"/>
                        </a:rPr>
                        <m:t>=</m:t>
                      </m:r>
                      <m:r>
                        <m:rPr>
                          <m:nor/>
                        </m:rPr>
                        <a:rPr lang="el-GR" sz="2200" b="0" i="0" smtClean="0">
                          <a:solidFill>
                            <a:srgbClr val="000000"/>
                          </a:solidFill>
                          <a:effectLst/>
                          <a:latin typeface="Cambria Math" panose="02040503050406030204" pitchFamily="18" charset="0"/>
                          <a:ea typeface="Cambria Math" panose="02040503050406030204" pitchFamily="18" charset="0"/>
                        </a:rPr>
                        <m:t> </m:t>
                      </m:r>
                      <m:r>
                        <m:rPr>
                          <m:nor/>
                        </m:rPr>
                        <a:rPr lang="el-GR" sz="2200">
                          <a:solidFill>
                            <a:srgbClr val="000000"/>
                          </a:solidFill>
                          <a:effectLst/>
                          <a:latin typeface="Cambria Math" panose="02040503050406030204" pitchFamily="18" charset="0"/>
                          <a:ea typeface="Cambria Math" panose="02040503050406030204" pitchFamily="18" charset="0"/>
                        </a:rPr>
                        <m:t>Ε</m:t>
                      </m:r>
                      <m:r>
                        <a:rPr lang="el-GR" sz="2200" b="0" i="0" smtClean="0">
                          <a:solidFill>
                            <a:srgbClr val="000000"/>
                          </a:solidFill>
                          <a:effectLst/>
                          <a:latin typeface="Cambria Math" panose="02040503050406030204" pitchFamily="18" charset="0"/>
                          <a:ea typeface="Cambria Math" panose="02040503050406030204" pitchFamily="18" charset="0"/>
                        </a:rPr>
                        <m:t> </m:t>
                      </m:r>
                      <m:sSub>
                        <m:sSubPr>
                          <m:ctrlPr>
                            <a:rPr lang="el-GR" sz="2200" i="1">
                              <a:solidFill>
                                <a:srgbClr val="000000"/>
                              </a:solidFill>
                              <a:effectLst/>
                              <a:latin typeface="Cambria Math"/>
                              <a:ea typeface="Cambria Math" panose="02040503050406030204" pitchFamily="18" charset="0"/>
                              <a:cs typeface="Times New Roman" panose="02020603050405020304" pitchFamily="18" charset="0"/>
                            </a:rPr>
                          </m:ctrlPr>
                        </m:sSubPr>
                        <m:e>
                          <m:r>
                            <m:rPr>
                              <m:nor/>
                            </m:rPr>
                            <a:rPr lang="el-GR" sz="2200">
                              <a:solidFill>
                                <a:srgbClr val="000000"/>
                              </a:solidFill>
                              <a:effectLst/>
                              <a:latin typeface="Cambria Math" panose="02040503050406030204" pitchFamily="18" charset="0"/>
                              <a:ea typeface="Cambria Math" panose="02040503050406030204" pitchFamily="18" charset="0"/>
                            </a:rPr>
                            <m:t>ε</m:t>
                          </m:r>
                        </m:e>
                        <m:sub>
                          <m:r>
                            <m:rPr>
                              <m:sty m:val="p"/>
                            </m:rPr>
                            <a:rPr lang="en-US" sz="2200" b="0" i="0" smtClean="0">
                              <a:solidFill>
                                <a:srgbClr val="000000"/>
                              </a:solidFill>
                              <a:effectLst/>
                              <a:latin typeface="Cambria Math" panose="02040503050406030204" pitchFamily="18" charset="0"/>
                              <a:ea typeface="Cambria Math" panose="02040503050406030204" pitchFamily="18" charset="0"/>
                            </a:rPr>
                            <m:t>s</m:t>
                          </m:r>
                        </m:sub>
                      </m:sSub>
                    </m:oMath>
                  </m:oMathPara>
                </a14:m>
                <a:endParaRPr lang="el-GR" sz="2200" dirty="0">
                  <a:latin typeface="Cambria Math" panose="02040503050406030204" pitchFamily="18" charset="0"/>
                  <a:ea typeface="Cambria Math" panose="020405030504060302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1187624" y="2730180"/>
                <a:ext cx="1325272" cy="430887"/>
              </a:xfrm>
              <a:prstGeom prst="rect">
                <a:avLst/>
              </a:prstGeom>
              <a:blipFill rotWithShape="0">
                <a:blip r:embed="rId3"/>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771800" y="2722974"/>
                <a:ext cx="1979966" cy="430887"/>
              </a:xfrm>
              <a:prstGeom prst="rect">
                <a:avLst/>
              </a:prstGeom>
            </p:spPr>
            <p:txBody>
              <a:bodyPr wrap="none">
                <a:spAutoFit/>
              </a:bodyPr>
              <a:lstStyle/>
              <a:p>
                <a:r>
                  <a:rPr lang="el-GR" sz="2200" dirty="0" smtClean="0">
                    <a:solidFill>
                      <a:srgbClr val="000000"/>
                    </a:solidFill>
                    <a:ea typeface="Cambria Math" panose="02040503050406030204" pitchFamily="18" charset="0"/>
                    <a:cs typeface="Times New Roman" panose="02020603050405020304" pitchFamily="18" charset="0"/>
                  </a:rPr>
                  <a:t>και     </a:t>
                </a:r>
                <a14:m>
                  <m:oMath xmlns:m="http://schemas.openxmlformats.org/officeDocument/2006/math">
                    <m:sSub>
                      <m:sSubPr>
                        <m:ctrlPr>
                          <a:rPr lang="el-GR" sz="2200" i="1" smtClean="0">
                            <a:solidFill>
                              <a:srgbClr val="000000"/>
                            </a:solidFill>
                            <a:latin typeface="Cambria Math"/>
                            <a:ea typeface="Cambria Math" panose="02040503050406030204" pitchFamily="18" charset="0"/>
                            <a:cs typeface="Times New Roman" panose="02020603050405020304" pitchFamily="18" charset="0"/>
                          </a:rPr>
                        </m:ctrlPr>
                      </m:sSubPr>
                      <m:e>
                        <m:r>
                          <m:rPr>
                            <m:nor/>
                          </m:rPr>
                          <a:rPr lang="el-GR" sz="2200">
                            <a:solidFill>
                              <a:srgbClr val="000000"/>
                            </a:solidFill>
                            <a:latin typeface="Cambria Math" panose="02040503050406030204" pitchFamily="18" charset="0"/>
                            <a:ea typeface="Cambria Math" panose="02040503050406030204" pitchFamily="18" charset="0"/>
                          </a:rPr>
                          <m:t>σ</m:t>
                        </m:r>
                      </m:e>
                      <m:sub>
                        <m:r>
                          <m:rPr>
                            <m:sty m:val="p"/>
                          </m:rPr>
                          <a:rPr lang="en-US" sz="2200" b="0" i="0" smtClean="0">
                            <a:solidFill>
                              <a:srgbClr val="000000"/>
                            </a:solidFill>
                            <a:latin typeface="Cambria Math" panose="02040503050406030204" pitchFamily="18" charset="0"/>
                            <a:ea typeface="Cambria Math" panose="02040503050406030204" pitchFamily="18" charset="0"/>
                          </a:rPr>
                          <m:t>d</m:t>
                        </m:r>
                      </m:sub>
                    </m:sSub>
                    <m:r>
                      <a:rPr lang="el-GR" sz="2200" b="0" i="0" smtClean="0">
                        <a:solidFill>
                          <a:srgbClr val="000000"/>
                        </a:solidFill>
                        <a:latin typeface="Cambria Math" panose="02040503050406030204" pitchFamily="18" charset="0"/>
                        <a:ea typeface="Cambria Math" panose="02040503050406030204" pitchFamily="18" charset="0"/>
                      </a:rPr>
                      <m:t> </m:t>
                    </m:r>
                    <m:r>
                      <m:rPr>
                        <m:nor/>
                      </m:rPr>
                      <a:rPr lang="el-GR" sz="2200">
                        <a:solidFill>
                          <a:srgbClr val="000000"/>
                        </a:solidFill>
                        <a:latin typeface="Cambria Math" panose="02040503050406030204" pitchFamily="18" charset="0"/>
                        <a:ea typeface="Cambria Math" panose="02040503050406030204" pitchFamily="18" charset="0"/>
                      </a:rPr>
                      <m:t>=</m:t>
                    </m:r>
                    <m:r>
                      <m:rPr>
                        <m:nor/>
                      </m:rPr>
                      <a:rPr lang="el-GR" sz="2200" b="0" i="0" smtClean="0">
                        <a:solidFill>
                          <a:srgbClr val="000000"/>
                        </a:solidFill>
                        <a:latin typeface="Cambria Math" panose="02040503050406030204" pitchFamily="18" charset="0"/>
                        <a:ea typeface="Cambria Math" panose="02040503050406030204" pitchFamily="18" charset="0"/>
                      </a:rPr>
                      <m:t> </m:t>
                    </m:r>
                    <m:r>
                      <m:rPr>
                        <m:nor/>
                      </m:rPr>
                      <a:rPr lang="el-GR" sz="2200">
                        <a:solidFill>
                          <a:srgbClr val="000000"/>
                        </a:solidFill>
                        <a:latin typeface="Cambria Math" panose="02040503050406030204" pitchFamily="18" charset="0"/>
                        <a:ea typeface="Cambria Math" panose="02040503050406030204" pitchFamily="18" charset="0"/>
                      </a:rPr>
                      <m:t>μ</m:t>
                    </m:r>
                    <m:r>
                      <a:rPr lang="el-GR" sz="2200" b="0" i="0" smtClean="0">
                        <a:solidFill>
                          <a:srgbClr val="000000"/>
                        </a:solidFill>
                        <a:latin typeface="Cambria Math" panose="02040503050406030204" pitchFamily="18" charset="0"/>
                        <a:ea typeface="Cambria Math" panose="02040503050406030204" pitchFamily="18" charset="0"/>
                      </a:rPr>
                      <m:t> </m:t>
                    </m:r>
                    <m:acc>
                      <m:accPr>
                        <m:chr m:val="̇"/>
                        <m:ctrlPr>
                          <a:rPr lang="el-GR" sz="2200" i="1">
                            <a:solidFill>
                              <a:srgbClr val="000000"/>
                            </a:solidFill>
                            <a:latin typeface="Cambria Math"/>
                            <a:ea typeface="Cambria Math" panose="02040503050406030204" pitchFamily="18" charset="0"/>
                            <a:cs typeface="Times New Roman" panose="02020603050405020304" pitchFamily="18" charset="0"/>
                          </a:rPr>
                        </m:ctrlPr>
                      </m:accPr>
                      <m:e>
                        <m:sSub>
                          <m:sSubPr>
                            <m:ctrlPr>
                              <a:rPr lang="el-GR" sz="2200" i="1">
                                <a:solidFill>
                                  <a:srgbClr val="000000"/>
                                </a:solidFill>
                                <a:latin typeface="Cambria Math"/>
                                <a:ea typeface="Cambria Math" panose="02040503050406030204" pitchFamily="18" charset="0"/>
                                <a:cs typeface="Times New Roman" panose="02020603050405020304" pitchFamily="18" charset="0"/>
                              </a:rPr>
                            </m:ctrlPr>
                          </m:sSubPr>
                          <m:e>
                            <m:r>
                              <m:rPr>
                                <m:nor/>
                              </m:rPr>
                              <a:rPr lang="el-GR" sz="2200">
                                <a:solidFill>
                                  <a:srgbClr val="000000"/>
                                </a:solidFill>
                                <a:latin typeface="Cambria Math" panose="02040503050406030204" pitchFamily="18" charset="0"/>
                                <a:ea typeface="Cambria Math" panose="02040503050406030204" pitchFamily="18" charset="0"/>
                              </a:rPr>
                              <m:t>ε</m:t>
                            </m:r>
                          </m:e>
                          <m:sub>
                            <m:r>
                              <m:rPr>
                                <m:sty m:val="p"/>
                              </m:rPr>
                              <a:rPr lang="en-US" sz="2200" b="0" i="0" smtClean="0">
                                <a:solidFill>
                                  <a:srgbClr val="000000"/>
                                </a:solidFill>
                                <a:latin typeface="Cambria Math" panose="02040503050406030204" pitchFamily="18" charset="0"/>
                                <a:ea typeface="Cambria Math" panose="02040503050406030204" pitchFamily="18" charset="0"/>
                              </a:rPr>
                              <m:t>d</m:t>
                            </m:r>
                          </m:sub>
                        </m:sSub>
                      </m:e>
                    </m:acc>
                  </m:oMath>
                </a14:m>
                <a:endParaRPr lang="el-GR" sz="2200" dirty="0">
                  <a:latin typeface="Cambria Math" panose="02040503050406030204" pitchFamily="18" charset="0"/>
                  <a:ea typeface="Cambria Math" panose="020405030504060302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2771800" y="2722974"/>
                <a:ext cx="1979966" cy="430887"/>
              </a:xfrm>
              <a:prstGeom prst="rect">
                <a:avLst/>
              </a:prstGeom>
              <a:blipFill rotWithShape="0">
                <a:blip r:embed="rId4"/>
                <a:stretch>
                  <a:fillRect l="-4012" t="-10000" b="-28571"/>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3607183" y="3910277"/>
                <a:ext cx="1910010" cy="7369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l-GR" sz="2200" b="1">
                          <a:latin typeface="Cambria Math" panose="02040503050406030204" pitchFamily="18" charset="0"/>
                          <a:ea typeface="Cambria Math" panose="02040503050406030204" pitchFamily="18" charset="0"/>
                        </a:rPr>
                        <m:t>σ</m:t>
                      </m:r>
                      <m:r>
                        <m:rPr>
                          <m:nor/>
                        </m:rPr>
                        <a:rPr lang="el-GR" sz="2200" b="1" i="0" smtClean="0">
                          <a:latin typeface="Cambria Math" panose="02040503050406030204" pitchFamily="18" charset="0"/>
                          <a:ea typeface="Cambria Math" panose="02040503050406030204" pitchFamily="18" charset="0"/>
                        </a:rPr>
                        <m:t> </m:t>
                      </m:r>
                      <m:r>
                        <m:rPr>
                          <m:nor/>
                        </m:rPr>
                        <a:rPr lang="el-GR" sz="2200" b="1">
                          <a:latin typeface="Cambria Math" panose="02040503050406030204" pitchFamily="18" charset="0"/>
                          <a:ea typeface="Cambria Math" panose="02040503050406030204" pitchFamily="18" charset="0"/>
                        </a:rPr>
                        <m:t>=</m:t>
                      </m:r>
                      <m:r>
                        <m:rPr>
                          <m:nor/>
                        </m:rPr>
                        <a:rPr lang="el-GR" sz="2200" b="1" i="0" smtClean="0">
                          <a:latin typeface="Cambria Math" panose="02040503050406030204" pitchFamily="18" charset="0"/>
                          <a:ea typeface="Cambria Math" panose="02040503050406030204" pitchFamily="18" charset="0"/>
                        </a:rPr>
                        <m:t> </m:t>
                      </m:r>
                      <m:r>
                        <m:rPr>
                          <m:nor/>
                        </m:rPr>
                        <a:rPr lang="el-GR" sz="2200" b="1">
                          <a:latin typeface="Cambria Math" panose="02040503050406030204" pitchFamily="18" charset="0"/>
                          <a:ea typeface="Cambria Math" panose="02040503050406030204" pitchFamily="18" charset="0"/>
                        </a:rPr>
                        <m:t>Ε</m:t>
                      </m:r>
                      <m:r>
                        <m:rPr>
                          <m:nor/>
                        </m:rPr>
                        <a:rPr lang="el-GR" sz="2200" b="1" i="0" smtClean="0">
                          <a:latin typeface="Cambria Math" panose="02040503050406030204" pitchFamily="18" charset="0"/>
                          <a:ea typeface="Cambria Math" panose="02040503050406030204" pitchFamily="18" charset="0"/>
                        </a:rPr>
                        <m:t> </m:t>
                      </m:r>
                      <m:r>
                        <m:rPr>
                          <m:nor/>
                        </m:rPr>
                        <a:rPr lang="el-GR" sz="2200" b="1">
                          <a:latin typeface="Cambria Math" panose="02040503050406030204" pitchFamily="18" charset="0"/>
                          <a:ea typeface="Cambria Math" panose="02040503050406030204" pitchFamily="18" charset="0"/>
                        </a:rPr>
                        <m:t>ε</m:t>
                      </m:r>
                      <m:r>
                        <m:rPr>
                          <m:nor/>
                        </m:rPr>
                        <a:rPr lang="el-GR" sz="2200" b="1">
                          <a:latin typeface="Cambria Math" panose="02040503050406030204" pitchFamily="18" charset="0"/>
                          <a:ea typeface="Cambria Math" panose="02040503050406030204" pitchFamily="18" charset="0"/>
                        </a:rPr>
                        <m:t> + </m:t>
                      </m:r>
                      <m:r>
                        <m:rPr>
                          <m:nor/>
                        </m:rPr>
                        <a:rPr lang="el-GR" sz="2200" b="1">
                          <a:latin typeface="Cambria Math" panose="02040503050406030204" pitchFamily="18" charset="0"/>
                          <a:ea typeface="Cambria Math" panose="02040503050406030204" pitchFamily="18" charset="0"/>
                        </a:rPr>
                        <m:t>μ</m:t>
                      </m:r>
                      <m:f>
                        <m:fPr>
                          <m:ctrlPr>
                            <a:rPr lang="el-GR" sz="2200" b="1" i="1" smtClean="0">
                              <a:latin typeface="Cambria Math"/>
                              <a:ea typeface="Cambria Math" panose="02040503050406030204" pitchFamily="18" charset="0"/>
                            </a:rPr>
                          </m:ctrlPr>
                        </m:fPr>
                        <m:num>
                          <m:r>
                            <m:rPr>
                              <m:nor/>
                            </m:rPr>
                            <a:rPr lang="el-GR" sz="2200" b="1">
                              <a:latin typeface="Cambria Math" panose="02040503050406030204" pitchFamily="18" charset="0"/>
                              <a:ea typeface="Cambria Math" panose="02040503050406030204" pitchFamily="18" charset="0"/>
                            </a:rPr>
                            <m:t>dε</m:t>
                          </m:r>
                        </m:num>
                        <m:den>
                          <m:r>
                            <m:rPr>
                              <m:nor/>
                            </m:rPr>
                            <a:rPr lang="el-GR" sz="2200" b="1">
                              <a:latin typeface="Cambria Math" panose="02040503050406030204" pitchFamily="18" charset="0"/>
                              <a:ea typeface="Cambria Math" panose="02040503050406030204" pitchFamily="18" charset="0"/>
                            </a:rPr>
                            <m:t>dt</m:t>
                          </m:r>
                          <m:r>
                            <m:rPr>
                              <m:nor/>
                            </m:rPr>
                            <a:rPr lang="el-GR" sz="2200" b="1" dirty="0">
                              <a:latin typeface="Cambria Math" panose="02040503050406030204" pitchFamily="18" charset="0"/>
                              <a:ea typeface="Cambria Math" panose="02040503050406030204" pitchFamily="18" charset="0"/>
                            </a:rPr>
                            <m:t> </m:t>
                          </m:r>
                        </m:den>
                      </m:f>
                    </m:oMath>
                  </m:oMathPara>
                </a14:m>
                <a:endParaRPr lang="el-GR" sz="2200" b="1" dirty="0">
                  <a:latin typeface="Cambria Math" panose="02040503050406030204" pitchFamily="18" charset="0"/>
                  <a:ea typeface="Cambria Math" panose="020405030504060302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3607183" y="3910277"/>
                <a:ext cx="1910010" cy="736933"/>
              </a:xfrm>
              <a:prstGeom prst="rect">
                <a:avLst/>
              </a:prstGeom>
              <a:blipFill rotWithShape="0">
                <a:blip r:embed="rId5"/>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246596593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3000"/>
              </a:spcAft>
              <a:buClr>
                <a:schemeClr val="tx2">
                  <a:lumMod val="75000"/>
                </a:schemeClr>
              </a:buClr>
              <a:buFont typeface="Wingdings" pitchFamily="2" charset="2"/>
              <a:buChar char="q"/>
            </a:pPr>
            <a:r>
              <a:rPr lang="el-GR" sz="2200" dirty="0" smtClean="0"/>
              <a:t>Η </a:t>
            </a:r>
            <a:r>
              <a:rPr lang="el-GR" sz="2200" dirty="0"/>
              <a:t>βάδιση είναι μια κυκλική δραστηριότητα </a:t>
            </a:r>
            <a:r>
              <a:rPr lang="el-GR" sz="2200" dirty="0" smtClean="0"/>
              <a:t>όπου αξιολογούνται κάποια </a:t>
            </a:r>
            <a:r>
              <a:rPr lang="el-GR" sz="2200" dirty="0"/>
              <a:t>σημαντικά </a:t>
            </a:r>
            <a:r>
              <a:rPr lang="el-GR" sz="2200" dirty="0" smtClean="0"/>
              <a:t>διακριτά γεγονότα όπως ο</a:t>
            </a:r>
            <a:r>
              <a:rPr lang="el-GR" sz="2200" b="1" dirty="0" smtClean="0"/>
              <a:t> </a:t>
            </a:r>
            <a:r>
              <a:rPr lang="el-GR" sz="2200" b="1" dirty="0"/>
              <a:t>κύκλος βάδισης </a:t>
            </a:r>
            <a:r>
              <a:rPr lang="el-GR" sz="2200" dirty="0"/>
              <a:t>ή </a:t>
            </a:r>
            <a:r>
              <a:rPr lang="el-GR" sz="2200" b="1" dirty="0"/>
              <a:t>κύκλος </a:t>
            </a:r>
            <a:r>
              <a:rPr lang="el-GR" sz="2200" b="1" dirty="0" smtClean="0"/>
              <a:t>διασκελισμού </a:t>
            </a:r>
            <a:r>
              <a:rPr lang="el-GR" sz="2200" dirty="0" smtClean="0"/>
              <a:t>και ο </a:t>
            </a:r>
            <a:r>
              <a:rPr lang="el-GR" sz="2200" b="1" dirty="0" smtClean="0"/>
              <a:t>βηματισμός</a:t>
            </a:r>
            <a:r>
              <a:rPr lang="el-GR" sz="2200" dirty="0" smtClean="0"/>
              <a:t>.</a:t>
            </a:r>
          </a:p>
          <a:p>
            <a:pPr algn="just">
              <a:spcBef>
                <a:spcPts val="0"/>
              </a:spcBef>
              <a:spcAft>
                <a:spcPts val="600"/>
              </a:spcAft>
              <a:buClr>
                <a:schemeClr val="tx2">
                  <a:lumMod val="75000"/>
                </a:schemeClr>
              </a:buClr>
              <a:buFont typeface="Wingdings" pitchFamily="2" charset="2"/>
              <a:buChar char="q"/>
            </a:pPr>
            <a:r>
              <a:rPr lang="el-GR" sz="2200" dirty="0" smtClean="0"/>
              <a:t>Ο </a:t>
            </a:r>
            <a:r>
              <a:rPr lang="el-GR" sz="2200" b="1" dirty="0" smtClean="0"/>
              <a:t>κύκλος βάδισης </a:t>
            </a:r>
            <a:r>
              <a:rPr lang="el-GR" sz="2200" dirty="0" smtClean="0"/>
              <a:t>δηλώνει το </a:t>
            </a:r>
            <a:r>
              <a:rPr lang="el-GR" sz="2200" dirty="0"/>
              <a:t>χρονικό διάστημα από το σημείο της αρχικής επαφής </a:t>
            </a:r>
            <a:r>
              <a:rPr lang="el-GR" sz="2200" dirty="0" smtClean="0"/>
              <a:t>του </a:t>
            </a:r>
            <a:r>
              <a:rPr lang="el-GR" sz="2200" dirty="0"/>
              <a:t>ποδιού </a:t>
            </a:r>
            <a:r>
              <a:rPr lang="el-GR" sz="2200" dirty="0" smtClean="0"/>
              <a:t>με </a:t>
            </a:r>
            <a:r>
              <a:rPr lang="el-GR" sz="2200" dirty="0"/>
              <a:t>το έδαφος (αναφέρεται ως πόδι επαφής</a:t>
            </a:r>
            <a:r>
              <a:rPr lang="el-GR" sz="2200" dirty="0" smtClean="0"/>
              <a:t>), μέχρι </a:t>
            </a:r>
            <a:r>
              <a:rPr lang="el-GR" sz="2200" dirty="0"/>
              <a:t>το επόμενο σημείο της αρχικής επαφής με το έδαφος για το ίδιο </a:t>
            </a:r>
            <a:r>
              <a:rPr lang="el-GR" sz="2200" dirty="0" smtClean="0"/>
              <a:t>σκέλος.</a:t>
            </a:r>
          </a:p>
          <a:p>
            <a:pPr lvl="1" algn="just">
              <a:spcBef>
                <a:spcPts val="0"/>
              </a:spcBef>
              <a:spcAft>
                <a:spcPts val="3000"/>
              </a:spcAft>
              <a:buClr>
                <a:schemeClr val="tx2">
                  <a:lumMod val="75000"/>
                </a:schemeClr>
              </a:buClr>
              <a:buFont typeface="Wingdings" panose="05000000000000000000" pitchFamily="2" charset="2"/>
              <a:buChar char="§"/>
            </a:pPr>
            <a:r>
              <a:rPr lang="el-GR" sz="2000" dirty="0" smtClean="0"/>
              <a:t>Αποτελεί βασική </a:t>
            </a:r>
            <a:r>
              <a:rPr lang="el-GR" sz="2000" dirty="0"/>
              <a:t>μονάδα μέτρησης </a:t>
            </a:r>
            <a:r>
              <a:rPr lang="el-GR" sz="2000" dirty="0" smtClean="0"/>
              <a:t>τόσο στη </a:t>
            </a:r>
            <a:r>
              <a:rPr lang="el-GR" sz="2000" dirty="0"/>
              <a:t>μελέτη της βάδισης </a:t>
            </a:r>
            <a:r>
              <a:rPr lang="el-GR" sz="2000" dirty="0" smtClean="0"/>
              <a:t>όσο και </a:t>
            </a:r>
            <a:r>
              <a:rPr lang="el-GR" sz="2000" dirty="0"/>
              <a:t>του τρεξίματος. </a:t>
            </a:r>
            <a:endParaRPr lang="el-GR" sz="1900" dirty="0" smtClean="0"/>
          </a:p>
          <a:p>
            <a:pPr algn="just">
              <a:spcBef>
                <a:spcPts val="0"/>
              </a:spcBef>
              <a:spcAft>
                <a:spcPts val="2400"/>
              </a:spcAft>
              <a:buClr>
                <a:schemeClr val="tx2">
                  <a:lumMod val="75000"/>
                </a:schemeClr>
              </a:buClr>
              <a:buFont typeface="Wingdings" pitchFamily="2" charset="2"/>
              <a:buChar char="q"/>
            </a:pPr>
            <a:r>
              <a:rPr lang="el-GR" sz="2200" dirty="0" smtClean="0"/>
              <a:t>Ο </a:t>
            </a:r>
            <a:r>
              <a:rPr lang="el-GR" sz="2200" b="1" dirty="0" smtClean="0"/>
              <a:t>βηματισμός</a:t>
            </a:r>
            <a:r>
              <a:rPr lang="el-GR" sz="2200" dirty="0" smtClean="0"/>
              <a:t> ορίζεται ως </a:t>
            </a:r>
            <a:r>
              <a:rPr lang="el-GR" sz="2200" dirty="0"/>
              <a:t>το μήκος του </a:t>
            </a:r>
            <a:r>
              <a:rPr lang="el-GR" sz="2200" dirty="0" smtClean="0"/>
              <a:t>διασκελισμού </a:t>
            </a:r>
            <a:r>
              <a:rPr lang="el-GR" sz="2200" dirty="0"/>
              <a:t>από την επαφή του ενός κάτω άκρου στο έδαφος έως την επαφή του άλλου άκρου.</a:t>
            </a:r>
            <a:endParaRPr lang="el-GR" sz="2400" dirty="0" smtClean="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Κύκλος βάδισης</a:t>
            </a:r>
            <a:endParaRPr lang="en-US" sz="3600" b="1" dirty="0">
              <a:solidFill>
                <a:srgbClr val="002060"/>
              </a:solidFill>
            </a:endParaRPr>
          </a:p>
        </p:txBody>
      </p:sp>
    </p:spTree>
    <p:extLst>
      <p:ext uri="{BB962C8B-B14F-4D97-AF65-F5344CB8AC3E}">
        <p14:creationId xmlns:p14="http://schemas.microsoft.com/office/powerpoint/2010/main" val="119277912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600"/>
              </a:spcAft>
              <a:buClr>
                <a:schemeClr val="tx2">
                  <a:lumMod val="75000"/>
                </a:schemeClr>
              </a:buClr>
              <a:buFont typeface="Wingdings" pitchFamily="2" charset="2"/>
              <a:buChar char="q"/>
            </a:pPr>
            <a:r>
              <a:rPr lang="el-GR" sz="2200" dirty="0" smtClean="0"/>
              <a:t>Ο </a:t>
            </a:r>
            <a:r>
              <a:rPr lang="el-GR" sz="2200" dirty="0"/>
              <a:t>κύκλος βάδισης μπορεί να υποδιαιρεθεί σε </a:t>
            </a:r>
            <a:r>
              <a:rPr lang="el-GR" sz="2200" dirty="0" smtClean="0"/>
              <a:t>δύο </a:t>
            </a:r>
            <a:r>
              <a:rPr lang="el-GR" sz="2200" dirty="0"/>
              <a:t>φάσεις: </a:t>
            </a:r>
            <a:endParaRPr lang="el-GR" sz="2200" dirty="0" smtClean="0"/>
          </a:p>
          <a:p>
            <a:pPr lvl="1" algn="just">
              <a:spcBef>
                <a:spcPts val="0"/>
              </a:spcBef>
              <a:spcAft>
                <a:spcPts val="600"/>
              </a:spcAft>
              <a:buClr>
                <a:schemeClr val="tx2">
                  <a:lumMod val="75000"/>
                </a:schemeClr>
              </a:buClr>
              <a:buFont typeface="Wingdings" panose="05000000000000000000" pitchFamily="2" charset="2"/>
              <a:buChar char="§"/>
            </a:pPr>
            <a:r>
              <a:rPr lang="el-GR" sz="2000" dirty="0" smtClean="0"/>
              <a:t>τη </a:t>
            </a:r>
            <a:r>
              <a:rPr lang="el-GR" sz="2000" b="1" dirty="0" smtClean="0"/>
              <a:t>στήριξη</a:t>
            </a:r>
            <a:r>
              <a:rPr lang="el-GR" sz="2000" dirty="0" smtClean="0"/>
              <a:t>, </a:t>
            </a:r>
            <a:r>
              <a:rPr lang="el-GR" sz="2000" dirty="0"/>
              <a:t>που διαρκεί από την επαφή του πρώτου κάτω άκρου με το έδαφος μέχρι την απογείωσή </a:t>
            </a:r>
            <a:r>
              <a:rPr lang="el-GR" sz="2000" dirty="0" smtClean="0"/>
              <a:t>του, και</a:t>
            </a:r>
          </a:p>
          <a:p>
            <a:pPr lvl="1" algn="just">
              <a:spcBef>
                <a:spcPts val="0"/>
              </a:spcBef>
              <a:spcAft>
                <a:spcPts val="2400"/>
              </a:spcAft>
              <a:buClr>
                <a:schemeClr val="tx2">
                  <a:lumMod val="75000"/>
                </a:schemeClr>
              </a:buClr>
              <a:buFont typeface="Wingdings" panose="05000000000000000000" pitchFamily="2" charset="2"/>
              <a:buChar char="§"/>
            </a:pPr>
            <a:r>
              <a:rPr lang="el-GR" sz="2000" dirty="0" smtClean="0"/>
              <a:t>την </a:t>
            </a:r>
            <a:r>
              <a:rPr lang="el-GR" sz="2000" b="1" dirty="0" smtClean="0"/>
              <a:t>αιώρηση</a:t>
            </a:r>
            <a:r>
              <a:rPr lang="el-GR" sz="2000" dirty="0" smtClean="0"/>
              <a:t>, </a:t>
            </a:r>
            <a:r>
              <a:rPr lang="el-GR" sz="2000" dirty="0"/>
              <a:t>που διαρκεί από τη στιγμή της απογείωσης του κάτω άκρου μέχρι τη στιγμή που θα πατήσει ξανά στο έδαφος </a:t>
            </a:r>
            <a:r>
              <a:rPr lang="el-GR" sz="2000" dirty="0" smtClean="0"/>
              <a:t>για </a:t>
            </a:r>
            <a:r>
              <a:rPr lang="el-GR" sz="2000" dirty="0"/>
              <a:t>ν</a:t>
            </a:r>
            <a:r>
              <a:rPr lang="el-GR" sz="2000" dirty="0" smtClean="0"/>
              <a:t>α αρχίσει </a:t>
            </a:r>
            <a:r>
              <a:rPr lang="el-GR" sz="2000" dirty="0"/>
              <a:t>ο επόμενος κύκλος διασκελισμού</a:t>
            </a:r>
            <a:r>
              <a:rPr lang="el-GR" sz="2000" dirty="0" smtClean="0"/>
              <a:t>.</a:t>
            </a:r>
          </a:p>
          <a:p>
            <a:pPr algn="just">
              <a:spcBef>
                <a:spcPts val="0"/>
              </a:spcBef>
              <a:spcAft>
                <a:spcPts val="2400"/>
              </a:spcAft>
              <a:buClr>
                <a:schemeClr val="tx2">
                  <a:lumMod val="75000"/>
                </a:schemeClr>
              </a:buClr>
              <a:buFont typeface="Wingdings" panose="05000000000000000000" pitchFamily="2" charset="2"/>
              <a:buChar char="q"/>
            </a:pPr>
            <a:r>
              <a:rPr lang="el-GR" sz="2200" dirty="0"/>
              <a:t>Μεταβλητές της </a:t>
            </a:r>
            <a:r>
              <a:rPr lang="el-GR" sz="2200" dirty="0" smtClean="0"/>
              <a:t>βάδισης </a:t>
            </a:r>
            <a:r>
              <a:rPr lang="el-GR" sz="2200" dirty="0"/>
              <a:t>που αλλάζουν με την πάροδο του χρόνου, όπως η γωνιακή μετατόπιση των αρθρώσεων, παρουσιάζονται ως συνάρτηση του κύκλου </a:t>
            </a:r>
            <a:r>
              <a:rPr lang="el-GR" sz="2200" dirty="0" smtClean="0"/>
              <a:t>βάδισης. </a:t>
            </a:r>
          </a:p>
          <a:p>
            <a:pPr algn="just">
              <a:spcBef>
                <a:spcPts val="0"/>
              </a:spcBef>
              <a:spcAft>
                <a:spcPts val="2400"/>
              </a:spcAft>
              <a:buClr>
                <a:schemeClr val="tx2">
                  <a:lumMod val="75000"/>
                </a:schemeClr>
              </a:buClr>
              <a:buFont typeface="Wingdings" panose="05000000000000000000" pitchFamily="2" charset="2"/>
              <a:buChar char="q"/>
            </a:pPr>
            <a:r>
              <a:rPr lang="el-GR" sz="2200" dirty="0" smtClean="0"/>
              <a:t>Τα δεδομένα </a:t>
            </a:r>
            <a:r>
              <a:rPr lang="el-GR" sz="2200" dirty="0"/>
              <a:t>των διαφορετικών δοκιμών </a:t>
            </a:r>
            <a:r>
              <a:rPr lang="el-GR" sz="2200" dirty="0" smtClean="0"/>
              <a:t>βάδισης συγκρίνονται με μια ενιαία βάση δεδομένων για να εντοπιστούν αποκλίσεις από τις φυσιολογικά αναμενόμενες τιμές.</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a:solidFill>
                  <a:srgbClr val="002060"/>
                </a:solidFill>
              </a:rPr>
              <a:t>Κύκλος βάδισης</a:t>
            </a:r>
            <a:endParaRPr lang="en-US" sz="3600" b="1" dirty="0">
              <a:solidFill>
                <a:srgbClr val="002060"/>
              </a:solidFill>
            </a:endParaRPr>
          </a:p>
        </p:txBody>
      </p:sp>
    </p:spTree>
    <p:extLst>
      <p:ext uri="{BB962C8B-B14F-4D97-AF65-F5344CB8AC3E}">
        <p14:creationId xmlns:p14="http://schemas.microsoft.com/office/powerpoint/2010/main" val="143792751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algn="just">
              <a:spcBef>
                <a:spcPts val="0"/>
              </a:spcBef>
              <a:spcAft>
                <a:spcPts val="3000"/>
              </a:spcAft>
              <a:buClr>
                <a:schemeClr val="tx2">
                  <a:lumMod val="75000"/>
                </a:schemeClr>
              </a:buClr>
              <a:buFont typeface="Wingdings" pitchFamily="2" charset="2"/>
              <a:buChar char="q"/>
            </a:pPr>
            <a:r>
              <a:rPr lang="el-GR" sz="2200" dirty="0" smtClean="0"/>
              <a:t>Για την </a:t>
            </a:r>
            <a:r>
              <a:rPr lang="el-GR" sz="2200" dirty="0"/>
              <a:t>κατανόηση της σχέσης μεταξύ του </a:t>
            </a:r>
            <a:r>
              <a:rPr lang="el-GR" sz="2200" b="1" dirty="0"/>
              <a:t>συστήματος ελέγχου </a:t>
            </a:r>
            <a:r>
              <a:rPr lang="el-GR" sz="2200" dirty="0"/>
              <a:t>της κίνησης και της </a:t>
            </a:r>
            <a:r>
              <a:rPr lang="el-GR" sz="2200" b="1" dirty="0"/>
              <a:t>δυναμικής </a:t>
            </a:r>
            <a:r>
              <a:rPr lang="el-GR" sz="2200" b="1" dirty="0" smtClean="0"/>
              <a:t>της βάδισης</a:t>
            </a:r>
            <a:r>
              <a:rPr lang="el-GR" sz="2200" dirty="0" smtClean="0"/>
              <a:t>, συνήθης πρακτική είναι η χρήση </a:t>
            </a:r>
            <a:r>
              <a:rPr lang="el-GR" sz="2200" dirty="0"/>
              <a:t>της </a:t>
            </a:r>
            <a:r>
              <a:rPr lang="el-GR" sz="2200" dirty="0" err="1" smtClean="0"/>
              <a:t>ηλεκτροµυογραφίας</a:t>
            </a:r>
            <a:r>
              <a:rPr lang="el-GR" sz="2200" dirty="0" smtClean="0"/>
              <a:t>.</a:t>
            </a:r>
          </a:p>
          <a:p>
            <a:pPr algn="just">
              <a:spcBef>
                <a:spcPts val="0"/>
              </a:spcBef>
              <a:spcAft>
                <a:spcPts val="3000"/>
              </a:spcAft>
              <a:buClr>
                <a:schemeClr val="tx2">
                  <a:lumMod val="75000"/>
                </a:schemeClr>
              </a:buClr>
              <a:buFont typeface="Wingdings" pitchFamily="2" charset="2"/>
              <a:buChar char="q"/>
            </a:pPr>
            <a:r>
              <a:rPr lang="el-GR" sz="2200" dirty="0" smtClean="0"/>
              <a:t>Η </a:t>
            </a:r>
            <a:r>
              <a:rPr lang="el-GR" sz="2200" b="1" dirty="0" smtClean="0"/>
              <a:t>καταγραφή </a:t>
            </a:r>
            <a:r>
              <a:rPr lang="el-GR" sz="2200" b="1" dirty="0"/>
              <a:t>της ηλεκτρικής </a:t>
            </a:r>
            <a:r>
              <a:rPr lang="el-GR" sz="2200" b="1" dirty="0" smtClean="0"/>
              <a:t>δραστηριότητας</a:t>
            </a:r>
            <a:r>
              <a:rPr lang="el-GR" sz="2200" dirty="0" smtClean="0"/>
              <a:t> των μυϊκών ομάδων </a:t>
            </a:r>
            <a:r>
              <a:rPr lang="el-GR" sz="2200" dirty="0"/>
              <a:t>που </a:t>
            </a:r>
            <a:r>
              <a:rPr lang="el-GR" sz="2200" dirty="0" smtClean="0"/>
              <a:t>συμμετέχουν </a:t>
            </a:r>
            <a:r>
              <a:rPr lang="el-GR" sz="2200" dirty="0"/>
              <a:t>στη βάδιση </a:t>
            </a:r>
            <a:r>
              <a:rPr lang="el-GR" sz="2200" dirty="0" smtClean="0"/>
              <a:t>γίνεται </a:t>
            </a:r>
            <a:r>
              <a:rPr lang="el-GR" sz="2200" dirty="0"/>
              <a:t>με το ηλεκτρομυογράφημα </a:t>
            </a:r>
            <a:r>
              <a:rPr lang="el-GR" sz="2200" dirty="0" smtClean="0"/>
              <a:t>μέσω ειδικών ηλεκτροδίων που τοποθετούνται στην επιφάνεια.</a:t>
            </a:r>
          </a:p>
          <a:p>
            <a:pPr algn="just">
              <a:spcBef>
                <a:spcPts val="0"/>
              </a:spcBef>
              <a:spcAft>
                <a:spcPts val="3000"/>
              </a:spcAft>
              <a:buClr>
                <a:schemeClr val="tx2">
                  <a:lumMod val="75000"/>
                </a:schemeClr>
              </a:buClr>
              <a:buFont typeface="Wingdings" pitchFamily="2" charset="2"/>
              <a:buChar char="q"/>
            </a:pPr>
            <a:r>
              <a:rPr lang="el-GR" sz="2200" dirty="0" smtClean="0"/>
              <a:t>Η συγκεκριμένη μέθοδος </a:t>
            </a:r>
            <a:r>
              <a:rPr lang="el-GR" sz="2200" dirty="0"/>
              <a:t>επιτρέπει τη </a:t>
            </a:r>
            <a:r>
              <a:rPr lang="el-GR" sz="2200" dirty="0" smtClean="0"/>
              <a:t>μελέτη </a:t>
            </a:r>
            <a:r>
              <a:rPr lang="el-GR" sz="2200" dirty="0"/>
              <a:t>ποιοτικών και ποσοτικών χαρακτηριστικών της ηλεκτρικής δραστηριότητας των </a:t>
            </a:r>
            <a:r>
              <a:rPr lang="el-GR" sz="2200" dirty="0" smtClean="0"/>
              <a:t>μυών </a:t>
            </a:r>
            <a:r>
              <a:rPr lang="el-GR" sz="2200" dirty="0"/>
              <a:t>και </a:t>
            </a:r>
            <a:r>
              <a:rPr lang="el-GR" sz="2200" dirty="0" smtClean="0"/>
              <a:t>μπορεί </a:t>
            </a:r>
            <a:r>
              <a:rPr lang="el-GR" sz="2200" dirty="0"/>
              <a:t>να </a:t>
            </a:r>
            <a:r>
              <a:rPr lang="el-GR" sz="2200" dirty="0" smtClean="0"/>
              <a:t>συμβάλει στην </a:t>
            </a:r>
            <a:r>
              <a:rPr lang="el-GR" sz="2200" dirty="0"/>
              <a:t>κατανόηση </a:t>
            </a:r>
            <a:r>
              <a:rPr lang="el-GR" sz="2200" dirty="0" err="1"/>
              <a:t>νευροµυϊκών</a:t>
            </a:r>
            <a:r>
              <a:rPr lang="el-GR" sz="2200" dirty="0"/>
              <a:t> αποκλίσεων </a:t>
            </a:r>
            <a:r>
              <a:rPr lang="el-GR" sz="2200" dirty="0" smtClean="0"/>
              <a:t>από </a:t>
            </a:r>
            <a:r>
              <a:rPr lang="el-GR" sz="2200" dirty="0"/>
              <a:t>το φυσιολογικό πρότυπο.</a:t>
            </a:r>
          </a:p>
          <a:p>
            <a:pPr marL="388620" indent="-342900" algn="just">
              <a:spcBef>
                <a:spcPts val="0"/>
              </a:spcBef>
              <a:spcAft>
                <a:spcPts val="2400"/>
              </a:spcAft>
              <a:buClr>
                <a:schemeClr val="tx2">
                  <a:lumMod val="75000"/>
                </a:schemeClr>
              </a:buClr>
              <a:buFont typeface="Wingdings" panose="05000000000000000000" pitchFamily="2" charset="2"/>
              <a:buChar char="q"/>
            </a:pPr>
            <a:endParaRPr lang="el-GR" sz="2200" dirty="0" smtClean="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Δυναμική βάδισης</a:t>
            </a:r>
            <a:endParaRPr lang="en-US" sz="3600" b="1" dirty="0">
              <a:solidFill>
                <a:srgbClr val="002060"/>
              </a:solidFill>
            </a:endParaRPr>
          </a:p>
        </p:txBody>
      </p:sp>
    </p:spTree>
    <p:extLst>
      <p:ext uri="{BB962C8B-B14F-4D97-AF65-F5344CB8AC3E}">
        <p14:creationId xmlns:p14="http://schemas.microsoft.com/office/powerpoint/2010/main" val="396780280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2400"/>
              </a:spcAft>
              <a:buClr>
                <a:schemeClr val="tx2">
                  <a:lumMod val="75000"/>
                </a:schemeClr>
              </a:buClr>
              <a:buFont typeface="Wingdings" pitchFamily="2" charset="2"/>
              <a:buChar char="q"/>
            </a:pPr>
            <a:r>
              <a:rPr lang="el-GR" sz="2200" dirty="0" smtClean="0"/>
              <a:t>Στη δυναμική μελέτη </a:t>
            </a:r>
            <a:r>
              <a:rPr lang="el-GR" sz="2200" dirty="0"/>
              <a:t>της βάδισης </a:t>
            </a:r>
            <a:r>
              <a:rPr lang="el-GR" sz="2200" dirty="0" smtClean="0"/>
              <a:t>εξετάζεται και η </a:t>
            </a:r>
            <a:r>
              <a:rPr lang="el-GR" sz="2200" b="1" dirty="0"/>
              <a:t>δύναμη αντίδρασης του εδάφους</a:t>
            </a:r>
            <a:r>
              <a:rPr lang="el-GR" sz="2200" dirty="0"/>
              <a:t>. </a:t>
            </a:r>
            <a:endParaRPr lang="el-GR" sz="2200" dirty="0" smtClean="0"/>
          </a:p>
          <a:p>
            <a:pPr algn="just">
              <a:spcBef>
                <a:spcPts val="0"/>
              </a:spcBef>
              <a:spcAft>
                <a:spcPts val="2400"/>
              </a:spcAft>
              <a:buClr>
                <a:schemeClr val="tx2">
                  <a:lumMod val="75000"/>
                </a:schemeClr>
              </a:buClr>
              <a:buFont typeface="Wingdings" pitchFamily="2" charset="2"/>
              <a:buChar char="q"/>
            </a:pPr>
            <a:r>
              <a:rPr lang="el-GR" sz="2200" dirty="0" smtClean="0"/>
              <a:t>Η </a:t>
            </a:r>
            <a:r>
              <a:rPr lang="el-GR" sz="2200" dirty="0"/>
              <a:t>μεταφορά του σωματικού βάρους στο πόδι στήριξης </a:t>
            </a:r>
            <a:r>
              <a:rPr lang="el-GR" sz="2200" dirty="0" smtClean="0"/>
              <a:t>κατά την επαφή </a:t>
            </a:r>
            <a:r>
              <a:rPr lang="el-GR" sz="2200" dirty="0"/>
              <a:t>µε το έδαφος ακολουθείται από την εμφάνιση της λεγόμενης εδαφικής δύναμης αντίδρασης. </a:t>
            </a:r>
          </a:p>
          <a:p>
            <a:pPr algn="just">
              <a:spcBef>
                <a:spcPts val="0"/>
              </a:spcBef>
              <a:spcAft>
                <a:spcPts val="2400"/>
              </a:spcAft>
              <a:buClr>
                <a:schemeClr val="tx2">
                  <a:lumMod val="75000"/>
                </a:schemeClr>
              </a:buClr>
              <a:buFont typeface="Wingdings" pitchFamily="2" charset="2"/>
              <a:buChar char="q"/>
            </a:pPr>
            <a:r>
              <a:rPr lang="el-GR" sz="2200" dirty="0" smtClean="0"/>
              <a:t>Η δύναμη αυτή είναι </a:t>
            </a:r>
            <a:r>
              <a:rPr lang="el-GR" sz="2200" b="1" dirty="0"/>
              <a:t>ίση σε </a:t>
            </a:r>
            <a:r>
              <a:rPr lang="el-GR" sz="2200" b="1" dirty="0" smtClean="0"/>
              <a:t>μέγεθος </a:t>
            </a:r>
            <a:r>
              <a:rPr lang="el-GR" sz="2200" dirty="0" smtClean="0"/>
              <a:t>και </a:t>
            </a:r>
            <a:r>
              <a:rPr lang="el-GR" sz="2200" b="1" dirty="0" smtClean="0"/>
              <a:t>αντίθετη σε διεύθυνση </a:t>
            </a:r>
            <a:r>
              <a:rPr lang="el-GR" sz="2200" dirty="0"/>
              <a:t>από τη </a:t>
            </a:r>
            <a:r>
              <a:rPr lang="el-GR" sz="2200" dirty="0" smtClean="0"/>
              <a:t>δύναμη </a:t>
            </a:r>
            <a:r>
              <a:rPr lang="el-GR" sz="2200" dirty="0"/>
              <a:t>που </a:t>
            </a:r>
            <a:r>
              <a:rPr lang="el-GR" sz="2200" dirty="0" smtClean="0"/>
              <a:t>εφαρμόζει </a:t>
            </a:r>
            <a:r>
              <a:rPr lang="el-GR" sz="2200" dirty="0"/>
              <a:t>το πόδι στήριξης στο </a:t>
            </a:r>
            <a:r>
              <a:rPr lang="el-GR" sz="2200" dirty="0" smtClean="0"/>
              <a:t>έδαφος. </a:t>
            </a:r>
          </a:p>
          <a:p>
            <a:pPr algn="just">
              <a:spcBef>
                <a:spcPts val="0"/>
              </a:spcBef>
              <a:spcAft>
                <a:spcPts val="600"/>
              </a:spcAft>
              <a:buClr>
                <a:schemeClr val="tx2">
                  <a:lumMod val="75000"/>
                </a:schemeClr>
              </a:buClr>
              <a:buFont typeface="Wingdings" pitchFamily="2" charset="2"/>
              <a:buChar char="q"/>
            </a:pPr>
            <a:r>
              <a:rPr lang="el-GR" sz="2200" dirty="0" smtClean="0"/>
              <a:t>Είναι </a:t>
            </a:r>
            <a:r>
              <a:rPr lang="el-GR" sz="2200" b="1" dirty="0" smtClean="0"/>
              <a:t>διανυσματικό μέγεθος </a:t>
            </a:r>
            <a:r>
              <a:rPr lang="el-GR" sz="2200" dirty="0"/>
              <a:t>και </a:t>
            </a:r>
            <a:r>
              <a:rPr lang="el-GR" sz="2200" dirty="0" smtClean="0"/>
              <a:t>μπορεί </a:t>
            </a:r>
            <a:r>
              <a:rPr lang="el-GR" sz="2200" dirty="0"/>
              <a:t>να αναλυθεί σε </a:t>
            </a:r>
            <a:r>
              <a:rPr lang="el-GR" sz="2200" b="1" dirty="0"/>
              <a:t>τρεις συνιστώσες </a:t>
            </a:r>
            <a:r>
              <a:rPr lang="el-GR" sz="2200" dirty="0"/>
              <a:t>που είναι κάθετες </a:t>
            </a:r>
            <a:r>
              <a:rPr lang="el-GR" sz="2200" dirty="0" smtClean="0"/>
              <a:t>μεταξύ τους:</a:t>
            </a:r>
          </a:p>
          <a:p>
            <a:pPr lvl="1" algn="just">
              <a:spcBef>
                <a:spcPts val="0"/>
              </a:spcBef>
              <a:spcAft>
                <a:spcPts val="3000"/>
              </a:spcAft>
              <a:buClr>
                <a:schemeClr val="tx2">
                  <a:lumMod val="75000"/>
                </a:schemeClr>
              </a:buClr>
              <a:buFont typeface="Wingdings" panose="05000000000000000000" pitchFamily="2" charset="2"/>
              <a:buChar char="§"/>
            </a:pPr>
            <a:r>
              <a:rPr lang="el-GR" sz="2000" dirty="0" smtClean="0"/>
              <a:t>την </a:t>
            </a:r>
            <a:r>
              <a:rPr lang="el-GR" sz="2000" dirty="0"/>
              <a:t>κατακόρυφη (πάνω-κάτω), </a:t>
            </a:r>
            <a:r>
              <a:rPr lang="el-GR" sz="2000" dirty="0" smtClean="0"/>
              <a:t>την </a:t>
            </a:r>
            <a:r>
              <a:rPr lang="el-GR" sz="2000" dirty="0"/>
              <a:t>προσθοπίσθια (οπίσθια-πρόσθια) και </a:t>
            </a:r>
            <a:r>
              <a:rPr lang="el-GR" sz="2000" dirty="0" smtClean="0"/>
              <a:t>την </a:t>
            </a:r>
            <a:r>
              <a:rPr lang="el-GR" sz="2000" dirty="0"/>
              <a:t>πλάγια (έξω-έσω πλευρά). </a:t>
            </a:r>
            <a:endParaRPr lang="el-GR" sz="2000" dirty="0" smtClean="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Δυναμική βάδισης</a:t>
            </a:r>
            <a:endParaRPr lang="en-US" sz="3600" b="1" dirty="0">
              <a:solidFill>
                <a:srgbClr val="002060"/>
              </a:solidFill>
            </a:endParaRPr>
          </a:p>
        </p:txBody>
      </p:sp>
    </p:spTree>
    <p:extLst>
      <p:ext uri="{BB962C8B-B14F-4D97-AF65-F5344CB8AC3E}">
        <p14:creationId xmlns:p14="http://schemas.microsoft.com/office/powerpoint/2010/main" val="233407906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3000"/>
              </a:spcAft>
              <a:buClr>
                <a:schemeClr val="tx2">
                  <a:lumMod val="75000"/>
                </a:schemeClr>
              </a:buClr>
              <a:buFont typeface="Wingdings" pitchFamily="2" charset="2"/>
              <a:buChar char="q"/>
            </a:pPr>
            <a:r>
              <a:rPr lang="el-GR" sz="2200" dirty="0" smtClean="0"/>
              <a:t>Οι συνιστώσες </a:t>
            </a:r>
            <a:r>
              <a:rPr lang="el-GR" sz="2200" dirty="0"/>
              <a:t>αυτές </a:t>
            </a:r>
            <a:r>
              <a:rPr lang="el-GR" sz="2200" dirty="0" smtClean="0"/>
              <a:t>αντιπροσωπεύουν </a:t>
            </a:r>
            <a:r>
              <a:rPr lang="el-GR" sz="2200" dirty="0"/>
              <a:t>τις συνιστώσες της επιτάχυνσης του συνόλου των µελών του </a:t>
            </a:r>
            <a:r>
              <a:rPr lang="el-GR" sz="2200" dirty="0" smtClean="0"/>
              <a:t>σώματος.</a:t>
            </a:r>
          </a:p>
          <a:p>
            <a:pPr algn="just">
              <a:spcBef>
                <a:spcPts val="0"/>
              </a:spcBef>
              <a:spcAft>
                <a:spcPts val="3000"/>
              </a:spcAft>
              <a:buClr>
                <a:schemeClr val="tx2">
                  <a:lumMod val="75000"/>
                </a:schemeClr>
              </a:buClr>
              <a:buFont typeface="Wingdings" pitchFamily="2" charset="2"/>
              <a:buChar char="q"/>
            </a:pPr>
            <a:r>
              <a:rPr lang="el-GR" sz="2200" dirty="0" smtClean="0"/>
              <a:t>Η </a:t>
            </a:r>
            <a:r>
              <a:rPr lang="el-GR" sz="2200" dirty="0"/>
              <a:t>σημαντικότερη συνιστώσα είναι </a:t>
            </a:r>
            <a:r>
              <a:rPr lang="el-GR" sz="2200" dirty="0" smtClean="0"/>
              <a:t>η </a:t>
            </a:r>
            <a:r>
              <a:rPr lang="el-GR" sz="2200" b="1" dirty="0" smtClean="0"/>
              <a:t>κατακόρυφη</a:t>
            </a:r>
            <a:r>
              <a:rPr lang="el-GR" sz="2200" dirty="0" smtClean="0"/>
              <a:t>. Η κατανομή της για έναν κύκλο βάδισης απεικονίζεται στο παρακάτω σχήμα:</a:t>
            </a:r>
          </a:p>
          <a:p>
            <a:pPr algn="just">
              <a:spcBef>
                <a:spcPts val="0"/>
              </a:spcBef>
              <a:spcAft>
                <a:spcPts val="3000"/>
              </a:spcAft>
              <a:buClr>
                <a:schemeClr val="tx2">
                  <a:lumMod val="75000"/>
                </a:schemeClr>
              </a:buClr>
              <a:buFont typeface="Wingdings" pitchFamily="2" charset="2"/>
              <a:buChar char="q"/>
            </a:pPr>
            <a:endParaRPr lang="el-GR" sz="2200" dirty="0" smtClean="0"/>
          </a:p>
          <a:p>
            <a:pPr algn="just">
              <a:spcBef>
                <a:spcPts val="0"/>
              </a:spcBef>
              <a:spcAft>
                <a:spcPts val="3000"/>
              </a:spcAft>
              <a:buClr>
                <a:schemeClr val="tx2">
                  <a:lumMod val="75000"/>
                </a:schemeClr>
              </a:buClr>
              <a:buFont typeface="Wingdings" pitchFamily="2" charset="2"/>
              <a:buChar char="q"/>
            </a:pPr>
            <a:endParaRPr lang="el-GR" sz="2200" dirty="0"/>
          </a:p>
          <a:p>
            <a:pPr algn="just">
              <a:spcBef>
                <a:spcPts val="0"/>
              </a:spcBef>
              <a:spcAft>
                <a:spcPts val="3000"/>
              </a:spcAft>
              <a:buClr>
                <a:schemeClr val="tx2">
                  <a:lumMod val="75000"/>
                </a:schemeClr>
              </a:buClr>
              <a:buFont typeface="Wingdings" pitchFamily="2" charset="2"/>
              <a:buChar char="q"/>
            </a:pPr>
            <a:endParaRPr lang="el-GR" sz="2200" dirty="0" smtClean="0"/>
          </a:p>
          <a:p>
            <a:pPr marL="320040" lvl="1" indent="0" algn="just">
              <a:spcBef>
                <a:spcPts val="0"/>
              </a:spcBef>
              <a:spcAft>
                <a:spcPts val="3000"/>
              </a:spcAft>
              <a:buClr>
                <a:schemeClr val="tx2">
                  <a:lumMod val="75000"/>
                </a:schemeClr>
              </a:buClr>
              <a:buNone/>
            </a:pPr>
            <a:r>
              <a:rPr lang="el-GR" sz="1800" dirty="0" smtClean="0"/>
              <a:t>Τα </a:t>
            </a:r>
            <a:r>
              <a:rPr lang="el-GR" sz="1800" dirty="0"/>
              <a:t>βέλη </a:t>
            </a:r>
            <a:r>
              <a:rPr lang="el-GR" sz="1800" dirty="0" smtClean="0"/>
              <a:t>δηλώνουν: την </a:t>
            </a:r>
            <a:r>
              <a:rPr lang="el-GR" sz="1800" b="1" dirty="0"/>
              <a:t>αρχική κρούση </a:t>
            </a:r>
            <a:r>
              <a:rPr lang="el-GR" sz="1800" dirty="0"/>
              <a:t>(F1), το </a:t>
            </a:r>
            <a:r>
              <a:rPr lang="el-GR" sz="1800" b="1" dirty="0"/>
              <a:t>πρώτο μέγιστο </a:t>
            </a:r>
            <a:r>
              <a:rPr lang="el-GR" sz="1800" dirty="0"/>
              <a:t>(F2), </a:t>
            </a:r>
            <a:r>
              <a:rPr lang="el-GR" sz="1800" dirty="0" smtClean="0"/>
              <a:t>την </a:t>
            </a:r>
            <a:r>
              <a:rPr lang="el-GR" sz="1800" b="1" dirty="0"/>
              <a:t>ελάχιστη δύναμη </a:t>
            </a:r>
            <a:r>
              <a:rPr lang="el-GR" sz="1800" dirty="0"/>
              <a:t>(F3) και το </a:t>
            </a:r>
            <a:r>
              <a:rPr lang="el-GR" sz="1800" b="1" dirty="0"/>
              <a:t>δεύτερο μέγιστο </a:t>
            </a:r>
            <a:r>
              <a:rPr lang="el-GR" sz="1800" dirty="0"/>
              <a:t>(F4</a:t>
            </a:r>
            <a:r>
              <a:rPr lang="el-GR" sz="1800" dirty="0" smtClean="0"/>
              <a:t>).</a:t>
            </a:r>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Δυναμική βάδισης</a:t>
            </a:r>
            <a:endParaRPr lang="en-US" sz="3600" b="1" dirty="0">
              <a:solidFill>
                <a:srgbClr val="002060"/>
              </a:solidFill>
            </a:endParaRPr>
          </a:p>
        </p:txBody>
      </p:sp>
      <p:pic>
        <p:nvPicPr>
          <p:cNvPr id="4" name="Picture 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0272" y="3573016"/>
            <a:ext cx="2761615" cy="2211705"/>
          </a:xfrm>
          <a:prstGeom prst="rect">
            <a:avLst/>
          </a:prstGeom>
          <a:noFill/>
          <a:ln>
            <a:noFill/>
          </a:ln>
        </p:spPr>
      </p:pic>
    </p:spTree>
    <p:extLst>
      <p:ext uri="{BB962C8B-B14F-4D97-AF65-F5344CB8AC3E}">
        <p14:creationId xmlns:p14="http://schemas.microsoft.com/office/powerpoint/2010/main" val="146423175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00808"/>
            <a:ext cx="8568952" cy="4968552"/>
          </a:xfrm>
        </p:spPr>
        <p:txBody>
          <a:bodyPr>
            <a:noAutofit/>
          </a:bodyPr>
          <a:lstStyle/>
          <a:p>
            <a:pPr algn="just">
              <a:spcBef>
                <a:spcPts val="0"/>
              </a:spcBef>
              <a:spcAft>
                <a:spcPts val="600"/>
              </a:spcAft>
              <a:buClr>
                <a:schemeClr val="tx2">
                  <a:lumMod val="75000"/>
                </a:schemeClr>
              </a:buClr>
              <a:buFont typeface="Wingdings" pitchFamily="2" charset="2"/>
              <a:buChar char="q"/>
            </a:pPr>
            <a:r>
              <a:rPr lang="el-GR" sz="2200" dirty="0" smtClean="0"/>
              <a:t>Η κατανομή και οι μέγιστες τιμές της </a:t>
            </a:r>
            <a:r>
              <a:rPr lang="el-GR" sz="2200" b="1" dirty="0" smtClean="0"/>
              <a:t>κατακόρυφης συνιστώσας </a:t>
            </a:r>
            <a:r>
              <a:rPr lang="el-GR" sz="2200" dirty="0" smtClean="0"/>
              <a:t>εξαρτώνται από τον τύπο της κίνησης:</a:t>
            </a:r>
          </a:p>
          <a:p>
            <a:pPr lvl="1" algn="just">
              <a:spcBef>
                <a:spcPts val="0"/>
              </a:spcBef>
              <a:spcAft>
                <a:spcPts val="600"/>
              </a:spcAft>
              <a:buClr>
                <a:schemeClr val="tx2">
                  <a:lumMod val="75000"/>
                </a:schemeClr>
              </a:buClr>
              <a:buFont typeface="Wingdings" panose="05000000000000000000" pitchFamily="2" charset="2"/>
              <a:buChar char="§"/>
            </a:pPr>
            <a:r>
              <a:rPr lang="el-GR" sz="2000" dirty="0"/>
              <a:t>Σ</a:t>
            </a:r>
            <a:r>
              <a:rPr lang="el-GR" sz="2000" dirty="0" smtClean="0"/>
              <a:t>τη </a:t>
            </a:r>
            <a:r>
              <a:rPr lang="el-GR" sz="2000" dirty="0"/>
              <a:t>βάδιση η </a:t>
            </a:r>
            <a:r>
              <a:rPr lang="el-GR" sz="2000" dirty="0" smtClean="0"/>
              <a:t>μέγιστη </a:t>
            </a:r>
            <a:r>
              <a:rPr lang="el-GR" sz="2000" dirty="0"/>
              <a:t>κατακόρυφη συνιστώσα είναι της τάξης του </a:t>
            </a:r>
            <a:r>
              <a:rPr lang="el-GR" sz="2000" dirty="0" smtClean="0"/>
              <a:t>1-1,25 </a:t>
            </a:r>
            <a:r>
              <a:rPr lang="el-GR" sz="2000" dirty="0"/>
              <a:t>του </a:t>
            </a:r>
            <a:r>
              <a:rPr lang="el-GR" sz="2000" dirty="0" smtClean="0"/>
              <a:t>σωματικού βάρους</a:t>
            </a:r>
            <a:r>
              <a:rPr lang="el-GR" sz="2000" dirty="0"/>
              <a:t>.</a:t>
            </a:r>
            <a:endParaRPr lang="el-GR" sz="2000" dirty="0" smtClean="0"/>
          </a:p>
          <a:p>
            <a:pPr lvl="1" algn="just">
              <a:spcBef>
                <a:spcPts val="0"/>
              </a:spcBef>
              <a:spcAft>
                <a:spcPts val="3000"/>
              </a:spcAft>
              <a:buClr>
                <a:schemeClr val="tx2">
                  <a:lumMod val="75000"/>
                </a:schemeClr>
              </a:buClr>
              <a:buFont typeface="Wingdings" panose="05000000000000000000" pitchFamily="2" charset="2"/>
              <a:buChar char="§"/>
            </a:pPr>
            <a:r>
              <a:rPr lang="el-GR" sz="2000" dirty="0" smtClean="0"/>
              <a:t>Στο τρέξιμο οι μέγιστες τιμές </a:t>
            </a:r>
            <a:r>
              <a:rPr lang="el-GR" sz="2000" dirty="0"/>
              <a:t>της αντιστοιχούν σε 2-5 </a:t>
            </a:r>
            <a:r>
              <a:rPr lang="el-GR" sz="2000" dirty="0" smtClean="0"/>
              <a:t>φορές, αντίστοιχα.</a:t>
            </a:r>
          </a:p>
          <a:p>
            <a:pPr marL="388620" indent="-342900" algn="just">
              <a:spcBef>
                <a:spcPts val="0"/>
              </a:spcBef>
              <a:spcAft>
                <a:spcPts val="3000"/>
              </a:spcAft>
              <a:buClr>
                <a:schemeClr val="tx2">
                  <a:lumMod val="75000"/>
                </a:schemeClr>
              </a:buClr>
              <a:buFont typeface="Wingdings" panose="05000000000000000000" pitchFamily="2" charset="2"/>
              <a:buChar char="q"/>
            </a:pPr>
            <a:r>
              <a:rPr lang="el-GR" sz="2200" dirty="0" smtClean="0"/>
              <a:t>Η </a:t>
            </a:r>
            <a:r>
              <a:rPr lang="el-GR" sz="2200" b="1" dirty="0"/>
              <a:t>προσθοπίσθια συνιστώσα </a:t>
            </a:r>
            <a:r>
              <a:rPr lang="el-GR" sz="2200" dirty="0"/>
              <a:t>παρουσιάζει </a:t>
            </a:r>
            <a:r>
              <a:rPr lang="el-GR" sz="2200" dirty="0" smtClean="0"/>
              <a:t>παρόμοια κατανομή σε </a:t>
            </a:r>
            <a:r>
              <a:rPr lang="el-GR" sz="2200" dirty="0"/>
              <a:t>βάδιση και </a:t>
            </a:r>
            <a:r>
              <a:rPr lang="el-GR" sz="2200" dirty="0" err="1" smtClean="0"/>
              <a:t>τρέξιµο</a:t>
            </a:r>
            <a:r>
              <a:rPr lang="el-GR" sz="2200" dirty="0" smtClean="0"/>
              <a:t>, με το μέγεθός </a:t>
            </a:r>
            <a:r>
              <a:rPr lang="el-GR" sz="2200" dirty="0"/>
              <a:t>της είναι περίπου </a:t>
            </a:r>
            <a:r>
              <a:rPr lang="el-GR" sz="2200" dirty="0" smtClean="0"/>
              <a:t>0,15 </a:t>
            </a:r>
            <a:r>
              <a:rPr lang="el-GR" sz="2200" dirty="0"/>
              <a:t>φορές του </a:t>
            </a:r>
            <a:r>
              <a:rPr lang="el-GR" sz="2200" dirty="0" smtClean="0"/>
              <a:t>σωματικού </a:t>
            </a:r>
            <a:r>
              <a:rPr lang="el-GR" sz="2200" dirty="0"/>
              <a:t>βάρους στη βάδιση και </a:t>
            </a:r>
            <a:r>
              <a:rPr lang="el-GR" sz="2200" dirty="0" smtClean="0"/>
              <a:t>0,5 </a:t>
            </a:r>
            <a:r>
              <a:rPr lang="el-GR" sz="2200" dirty="0"/>
              <a:t>φορές στο </a:t>
            </a:r>
            <a:r>
              <a:rPr lang="el-GR" sz="2200" dirty="0" smtClean="0"/>
              <a:t>τρέξιμο. </a:t>
            </a:r>
          </a:p>
          <a:p>
            <a:pPr marL="388620" indent="-342900" algn="just">
              <a:spcBef>
                <a:spcPts val="0"/>
              </a:spcBef>
              <a:spcAft>
                <a:spcPts val="3000"/>
              </a:spcAft>
              <a:buClr>
                <a:schemeClr val="tx2">
                  <a:lumMod val="75000"/>
                </a:schemeClr>
              </a:buClr>
              <a:buFont typeface="Wingdings" panose="05000000000000000000" pitchFamily="2" charset="2"/>
              <a:buChar char="q"/>
            </a:pPr>
            <a:r>
              <a:rPr lang="el-GR" sz="2200" dirty="0" smtClean="0"/>
              <a:t>Η </a:t>
            </a:r>
            <a:r>
              <a:rPr lang="el-GR" sz="2200" b="1" dirty="0"/>
              <a:t>πλάγια συνιστώσα </a:t>
            </a:r>
            <a:r>
              <a:rPr lang="el-GR" sz="2200" dirty="0"/>
              <a:t>παρουσιάζει </a:t>
            </a:r>
            <a:r>
              <a:rPr lang="el-GR" sz="2200" dirty="0" smtClean="0"/>
              <a:t>μεγάλη μεταβλητότητα </a:t>
            </a:r>
            <a:r>
              <a:rPr lang="el-GR" sz="2200" dirty="0"/>
              <a:t>και διαφέρει </a:t>
            </a:r>
            <a:r>
              <a:rPr lang="el-GR" sz="2200" dirty="0" smtClean="0"/>
              <a:t>σημαντικά από άτομο σε άτομο. Κυμαίνεται </a:t>
            </a:r>
            <a:r>
              <a:rPr lang="el-GR" sz="2200" dirty="0"/>
              <a:t>από </a:t>
            </a:r>
            <a:r>
              <a:rPr lang="el-GR" sz="2200" dirty="0" smtClean="0"/>
              <a:t>0,01 </a:t>
            </a:r>
            <a:r>
              <a:rPr lang="el-GR" sz="2200" dirty="0"/>
              <a:t>φορές του </a:t>
            </a:r>
            <a:r>
              <a:rPr lang="el-GR" sz="2200" dirty="0" smtClean="0"/>
              <a:t>σωματικού </a:t>
            </a:r>
            <a:r>
              <a:rPr lang="el-GR" sz="2200" dirty="0"/>
              <a:t>βάρους στη βάδιση έως </a:t>
            </a:r>
            <a:r>
              <a:rPr lang="el-GR" sz="2200" dirty="0" smtClean="0"/>
              <a:t>0,1 </a:t>
            </a:r>
            <a:r>
              <a:rPr lang="el-GR" sz="2200" dirty="0"/>
              <a:t>στο </a:t>
            </a:r>
            <a:r>
              <a:rPr lang="el-GR" sz="2200" dirty="0" smtClean="0"/>
              <a:t>τρέξιμο.</a:t>
            </a:r>
            <a:endParaRPr lang="el-GR" sz="22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smtClean="0">
                <a:solidFill>
                  <a:srgbClr val="002060"/>
                </a:solidFill>
              </a:rPr>
              <a:t>Δυναμική βάδισης</a:t>
            </a:r>
            <a:endParaRPr lang="en-US" sz="3600" b="1" dirty="0">
              <a:solidFill>
                <a:srgbClr val="002060"/>
              </a:solidFill>
            </a:endParaRPr>
          </a:p>
        </p:txBody>
      </p:sp>
    </p:spTree>
    <p:extLst>
      <p:ext uri="{BB962C8B-B14F-4D97-AF65-F5344CB8AC3E}">
        <p14:creationId xmlns:p14="http://schemas.microsoft.com/office/powerpoint/2010/main" val="370459100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38200" y="397669"/>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4000" b="1" dirty="0" smtClean="0">
                <a:solidFill>
                  <a:srgbClr val="002060"/>
                </a:solidFill>
              </a:rPr>
              <a:t>Βιβλιογραφία</a:t>
            </a:r>
            <a:endParaRPr lang="en-US" sz="4000" b="1" dirty="0">
              <a:solidFill>
                <a:srgbClr val="002060"/>
              </a:solidFill>
            </a:endParaRPr>
          </a:p>
        </p:txBody>
      </p:sp>
      <p:sp>
        <p:nvSpPr>
          <p:cNvPr id="5" name="4 - Ορθογώνιο"/>
          <p:cNvSpPr/>
          <p:nvPr/>
        </p:nvSpPr>
        <p:spPr>
          <a:xfrm>
            <a:off x="286290" y="1700808"/>
            <a:ext cx="8534182" cy="5109091"/>
          </a:xfrm>
          <a:prstGeom prst="rect">
            <a:avLst/>
          </a:prstGeom>
        </p:spPr>
        <p:txBody>
          <a:bodyPr wrap="square">
            <a:spAutoFit/>
          </a:bodyPr>
          <a:lstStyle/>
          <a:p>
            <a:pPr algn="just">
              <a:spcAft>
                <a:spcPts val="300"/>
              </a:spcAft>
              <a:buSzPct val="70000"/>
              <a:buBlip>
                <a:blip r:embed="rId2"/>
              </a:buBlip>
            </a:pPr>
            <a:r>
              <a:rPr lang="el-GR" b="1" dirty="0" smtClean="0">
                <a:cs typeface="Calibri" pitchFamily="34" charset="0"/>
              </a:rPr>
              <a:t> Χ</a:t>
            </a:r>
            <a:r>
              <a:rPr lang="el-GR" b="1" dirty="0">
                <a:cs typeface="Calibri" pitchFamily="34" charset="0"/>
              </a:rPr>
              <a:t>. </a:t>
            </a:r>
            <a:r>
              <a:rPr lang="el-GR" b="1" dirty="0" err="1">
                <a:cs typeface="Calibri" pitchFamily="34" charset="0"/>
              </a:rPr>
              <a:t>Μασσαλάς</a:t>
            </a:r>
            <a:r>
              <a:rPr lang="el-GR" b="1" dirty="0">
                <a:cs typeface="Calibri" pitchFamily="34" charset="0"/>
              </a:rPr>
              <a:t>, Β. </a:t>
            </a:r>
            <a:r>
              <a:rPr lang="el-GR" b="1" dirty="0" err="1">
                <a:cs typeface="Calibri" pitchFamily="34" charset="0"/>
              </a:rPr>
              <a:t>Ποτσίκα</a:t>
            </a:r>
            <a:r>
              <a:rPr lang="el-GR" b="1" dirty="0">
                <a:cs typeface="Calibri" pitchFamily="34" charset="0"/>
              </a:rPr>
              <a:t>, Δ. Φωτιάδης, </a:t>
            </a:r>
            <a:r>
              <a:rPr lang="en-US" b="1" dirty="0" smtClean="0">
                <a:latin typeface="Calibri" pitchFamily="34" charset="0"/>
                <a:cs typeface="Calibri" pitchFamily="34" charset="0"/>
              </a:rPr>
              <a:t>“</a:t>
            </a:r>
            <a:r>
              <a:rPr lang="el-GR" b="1" dirty="0" smtClean="0">
                <a:cs typeface="Calibri" pitchFamily="34" charset="0"/>
              </a:rPr>
              <a:t>Εισαγωγή </a:t>
            </a:r>
            <a:r>
              <a:rPr lang="el-GR" b="1" dirty="0">
                <a:cs typeface="Calibri" pitchFamily="34" charset="0"/>
              </a:rPr>
              <a:t>στην </a:t>
            </a:r>
            <a:r>
              <a:rPr lang="el-GR" b="1" dirty="0" err="1" smtClean="0">
                <a:cs typeface="Calibri" pitchFamily="34" charset="0"/>
              </a:rPr>
              <a:t>Εμβιομηχανική</a:t>
            </a:r>
            <a:r>
              <a:rPr lang="en-US" b="1" dirty="0">
                <a:latin typeface="Calibri" pitchFamily="34" charset="0"/>
                <a:cs typeface="Calibri" pitchFamily="34" charset="0"/>
              </a:rPr>
              <a:t>”</a:t>
            </a:r>
            <a:r>
              <a:rPr lang="el-GR" b="1" dirty="0" smtClean="0">
                <a:cs typeface="Calibri" pitchFamily="34" charset="0"/>
              </a:rPr>
              <a:t>, </a:t>
            </a:r>
            <a:r>
              <a:rPr lang="el-GR" b="1" dirty="0">
                <a:cs typeface="Calibri" pitchFamily="34" charset="0"/>
              </a:rPr>
              <a:t>Εκδόσεις </a:t>
            </a:r>
            <a:r>
              <a:rPr lang="el-GR" b="1" dirty="0" err="1">
                <a:cs typeface="Calibri" pitchFamily="34" charset="0"/>
              </a:rPr>
              <a:t>Gutenberg</a:t>
            </a:r>
            <a:r>
              <a:rPr lang="el-GR" b="1" dirty="0">
                <a:cs typeface="Calibri" pitchFamily="34" charset="0"/>
              </a:rPr>
              <a:t>, Αθήνα 2018. </a:t>
            </a:r>
            <a:r>
              <a:rPr lang="el-GR" b="1" dirty="0" smtClean="0">
                <a:latin typeface="Calibri" pitchFamily="34" charset="0"/>
                <a:cs typeface="Calibri" pitchFamily="34" charset="0"/>
              </a:rPr>
              <a:t> </a:t>
            </a:r>
          </a:p>
          <a:p>
            <a:pPr algn="just">
              <a:spcAft>
                <a:spcPts val="300"/>
              </a:spcAft>
              <a:buSzPct val="70000"/>
              <a:buBlip>
                <a:blip r:embed="rId2"/>
              </a:buBlip>
            </a:pPr>
            <a:r>
              <a:rPr lang="el-GR" b="1" dirty="0" smtClean="0">
                <a:latin typeface="Calibri" pitchFamily="34" charset="0"/>
                <a:cs typeface="Calibri" pitchFamily="34" charset="0"/>
              </a:rPr>
              <a:t> </a:t>
            </a:r>
            <a:r>
              <a:rPr lang="en-US" b="1" dirty="0" smtClean="0">
                <a:latin typeface="Calibri" pitchFamily="34" charset="0"/>
                <a:cs typeface="Calibri" pitchFamily="34" charset="0"/>
              </a:rPr>
              <a:t>Chou C.P and Pagano N.J.</a:t>
            </a:r>
            <a:r>
              <a:rPr lang="el-GR" b="1" dirty="0" smtClean="0">
                <a:latin typeface="Calibri" pitchFamily="34" charset="0"/>
                <a:cs typeface="Calibri" pitchFamily="34" charset="0"/>
              </a:rPr>
              <a:t>,</a:t>
            </a:r>
            <a:r>
              <a:rPr lang="en-US" b="1" dirty="0" smtClean="0">
                <a:latin typeface="Calibri" pitchFamily="34" charset="0"/>
                <a:cs typeface="Calibri" pitchFamily="34" charset="0"/>
              </a:rPr>
              <a:t> “Elasticity”</a:t>
            </a:r>
            <a:r>
              <a:rPr lang="el-GR" b="1" dirty="0" smtClean="0">
                <a:latin typeface="Calibri" pitchFamily="34" charset="0"/>
                <a:cs typeface="Calibri" pitchFamily="34" charset="0"/>
              </a:rPr>
              <a:t>,</a:t>
            </a:r>
            <a:r>
              <a:rPr lang="en-US" b="1" dirty="0" smtClean="0">
                <a:latin typeface="Calibri" pitchFamily="34" charset="0"/>
                <a:cs typeface="Calibri" pitchFamily="34" charset="0"/>
              </a:rPr>
              <a:t> Dover Publications, 1967.</a:t>
            </a:r>
            <a:endParaRPr lang="el-GR" b="1" dirty="0" smtClean="0">
              <a:latin typeface="Calibri" pitchFamily="34" charset="0"/>
              <a:cs typeface="Calibri" pitchFamily="34" charset="0"/>
            </a:endParaRPr>
          </a:p>
          <a:p>
            <a:pPr algn="just">
              <a:spcAft>
                <a:spcPts val="300"/>
              </a:spcAft>
              <a:buSzPct val="70000"/>
              <a:buBlip>
                <a:blip r:embed="rId2"/>
              </a:buBlip>
            </a:pPr>
            <a:r>
              <a:rPr lang="el-GR" b="1" dirty="0" smtClean="0">
                <a:latin typeface="Calibri" pitchFamily="34" charset="0"/>
                <a:cs typeface="Calibri" pitchFamily="34" charset="0"/>
              </a:rPr>
              <a:t> </a:t>
            </a:r>
            <a:r>
              <a:rPr lang="en-US" b="1" dirty="0" err="1" smtClean="0">
                <a:latin typeface="Calibri" pitchFamily="34" charset="0"/>
                <a:cs typeface="Calibri" pitchFamily="34" charset="0"/>
              </a:rPr>
              <a:t>Bajuri</a:t>
            </a:r>
            <a:r>
              <a:rPr lang="en-US" b="1" dirty="0" smtClean="0">
                <a:latin typeface="Calibri" pitchFamily="34" charset="0"/>
                <a:cs typeface="Calibri" pitchFamily="34" charset="0"/>
              </a:rPr>
              <a:t> </a:t>
            </a:r>
            <a:r>
              <a:rPr lang="en-US" b="1" dirty="0">
                <a:latin typeface="Calibri" pitchFamily="34" charset="0"/>
                <a:cs typeface="Calibri" pitchFamily="34" charset="0"/>
              </a:rPr>
              <a:t>M.N., </a:t>
            </a:r>
            <a:r>
              <a:rPr lang="en-US" b="1" dirty="0" err="1">
                <a:latin typeface="Calibri" pitchFamily="34" charset="0"/>
                <a:cs typeface="Calibri" pitchFamily="34" charset="0"/>
              </a:rPr>
              <a:t>Kadir</a:t>
            </a:r>
            <a:r>
              <a:rPr lang="en-US" b="1" dirty="0">
                <a:latin typeface="Calibri" pitchFamily="34" charset="0"/>
                <a:cs typeface="Calibri" pitchFamily="34" charset="0"/>
              </a:rPr>
              <a:t> M.R.A</a:t>
            </a:r>
            <a:r>
              <a:rPr lang="en-US" b="1" dirty="0" smtClean="0">
                <a:latin typeface="Calibri" pitchFamily="34" charset="0"/>
                <a:cs typeface="Calibri" pitchFamily="34" charset="0"/>
              </a:rPr>
              <a:t>.</a:t>
            </a:r>
            <a:r>
              <a:rPr lang="el-GR" b="1" dirty="0" smtClean="0">
                <a:latin typeface="Calibri" pitchFamily="34" charset="0"/>
                <a:cs typeface="Calibri" pitchFamily="34" charset="0"/>
              </a:rPr>
              <a:t>,</a:t>
            </a:r>
            <a:r>
              <a:rPr lang="en-US" b="1" dirty="0" smtClean="0">
                <a:latin typeface="Calibri" pitchFamily="34" charset="0"/>
                <a:cs typeface="Calibri" pitchFamily="34" charset="0"/>
              </a:rPr>
              <a:t> </a:t>
            </a:r>
            <a:r>
              <a:rPr lang="en-US" b="1" dirty="0">
                <a:latin typeface="Calibri" pitchFamily="34" charset="0"/>
                <a:cs typeface="Calibri" pitchFamily="34" charset="0"/>
              </a:rPr>
              <a:t>“Computational Biomechanics of the Wrist Joint</a:t>
            </a:r>
            <a:r>
              <a:rPr lang="en-US" b="1" dirty="0" smtClean="0">
                <a:latin typeface="Calibri" pitchFamily="34" charset="0"/>
                <a:cs typeface="Calibri" pitchFamily="34" charset="0"/>
              </a:rPr>
              <a:t>”</a:t>
            </a:r>
            <a:r>
              <a:rPr lang="el-GR" b="1" dirty="0" smtClean="0">
                <a:latin typeface="Calibri" pitchFamily="34" charset="0"/>
                <a:cs typeface="Calibri" pitchFamily="34" charset="0"/>
              </a:rPr>
              <a:t>,</a:t>
            </a:r>
            <a:r>
              <a:rPr lang="en-US" b="1" dirty="0" smtClean="0">
                <a:latin typeface="Calibri" pitchFamily="34" charset="0"/>
                <a:cs typeface="Calibri" pitchFamily="34" charset="0"/>
              </a:rPr>
              <a:t> </a:t>
            </a:r>
            <a:r>
              <a:rPr lang="en-US" b="1" dirty="0">
                <a:latin typeface="Calibri" pitchFamily="34" charset="0"/>
                <a:cs typeface="Calibri" pitchFamily="34" charset="0"/>
              </a:rPr>
              <a:t>Springer-</a:t>
            </a:r>
            <a:r>
              <a:rPr lang="en-US" b="1" dirty="0" err="1">
                <a:latin typeface="Calibri" pitchFamily="34" charset="0"/>
                <a:cs typeface="Calibri" pitchFamily="34" charset="0"/>
              </a:rPr>
              <a:t>Verlag</a:t>
            </a:r>
            <a:r>
              <a:rPr lang="en-US" b="1" dirty="0">
                <a:latin typeface="Calibri" pitchFamily="34" charset="0"/>
                <a:cs typeface="Calibri" pitchFamily="34" charset="0"/>
              </a:rPr>
              <a:t> </a:t>
            </a:r>
            <a:r>
              <a:rPr lang="en-US" b="1" dirty="0" err="1">
                <a:latin typeface="Calibri" pitchFamily="34" charset="0"/>
                <a:cs typeface="Calibri" pitchFamily="34" charset="0"/>
              </a:rPr>
              <a:t>Berling</a:t>
            </a:r>
            <a:r>
              <a:rPr lang="en-US" b="1" dirty="0">
                <a:latin typeface="Calibri" pitchFamily="34" charset="0"/>
                <a:cs typeface="Calibri" pitchFamily="34" charset="0"/>
              </a:rPr>
              <a:t> Heidelberg, 2013.</a:t>
            </a:r>
          </a:p>
          <a:p>
            <a:pPr algn="just">
              <a:spcAft>
                <a:spcPts val="300"/>
              </a:spcAft>
              <a:buBlip>
                <a:blip r:embed="rId2"/>
              </a:buBlip>
            </a:pPr>
            <a:r>
              <a:rPr lang="el-GR" b="1" dirty="0" smtClean="0">
                <a:latin typeface="Calibri" pitchFamily="34" charset="0"/>
                <a:cs typeface="Calibri" pitchFamily="34" charset="0"/>
              </a:rPr>
              <a:t> </a:t>
            </a:r>
            <a:r>
              <a:rPr lang="en-US" b="1" dirty="0" smtClean="0">
                <a:latin typeface="Calibri" pitchFamily="34" charset="0"/>
                <a:cs typeface="Calibri" pitchFamily="34" charset="0"/>
              </a:rPr>
              <a:t>Bartlett </a:t>
            </a:r>
            <a:r>
              <a:rPr lang="en-US" b="1" dirty="0">
                <a:latin typeface="Calibri" pitchFamily="34" charset="0"/>
                <a:cs typeface="Calibri" pitchFamily="34" charset="0"/>
              </a:rPr>
              <a:t>R</a:t>
            </a:r>
            <a:r>
              <a:rPr lang="en-US" b="1" dirty="0" smtClean="0">
                <a:latin typeface="Calibri" pitchFamily="34" charset="0"/>
                <a:cs typeface="Calibri" pitchFamily="34" charset="0"/>
              </a:rPr>
              <a:t>.</a:t>
            </a:r>
            <a:r>
              <a:rPr lang="el-GR" b="1" dirty="0" smtClean="0">
                <a:latin typeface="Calibri" pitchFamily="34" charset="0"/>
                <a:cs typeface="Calibri" pitchFamily="34" charset="0"/>
              </a:rPr>
              <a:t>,</a:t>
            </a:r>
            <a:r>
              <a:rPr lang="en-US" b="1" dirty="0" smtClean="0">
                <a:latin typeface="Calibri" pitchFamily="34" charset="0"/>
                <a:cs typeface="Calibri" pitchFamily="34" charset="0"/>
              </a:rPr>
              <a:t> </a:t>
            </a:r>
            <a:r>
              <a:rPr lang="en-US" b="1" dirty="0">
                <a:latin typeface="Calibri" pitchFamily="34" charset="0"/>
                <a:cs typeface="Calibri" pitchFamily="34" charset="0"/>
              </a:rPr>
              <a:t>“Introduction to Sports Biomechanics</a:t>
            </a:r>
            <a:r>
              <a:rPr lang="en-US" b="1" dirty="0" smtClean="0">
                <a:latin typeface="Calibri" pitchFamily="34" charset="0"/>
                <a:cs typeface="Calibri" pitchFamily="34" charset="0"/>
              </a:rPr>
              <a:t>”</a:t>
            </a:r>
            <a:r>
              <a:rPr lang="el-GR" b="1" dirty="0" smtClean="0">
                <a:latin typeface="Calibri" pitchFamily="34" charset="0"/>
                <a:cs typeface="Calibri" pitchFamily="34" charset="0"/>
              </a:rPr>
              <a:t>,</a:t>
            </a:r>
            <a:r>
              <a:rPr lang="en-US" b="1" dirty="0" smtClean="0">
                <a:latin typeface="Calibri" pitchFamily="34" charset="0"/>
                <a:cs typeface="Calibri" pitchFamily="34" charset="0"/>
              </a:rPr>
              <a:t> </a:t>
            </a:r>
            <a:r>
              <a:rPr lang="en-US" b="1" dirty="0">
                <a:latin typeface="Calibri" pitchFamily="34" charset="0"/>
                <a:cs typeface="Calibri" pitchFamily="34" charset="0"/>
              </a:rPr>
              <a:t>Routledge, Taylor and Francis group, New York, 2007.</a:t>
            </a:r>
          </a:p>
          <a:p>
            <a:pPr algn="just">
              <a:spcAft>
                <a:spcPts val="300"/>
              </a:spcAft>
              <a:buBlip>
                <a:blip r:embed="rId2"/>
              </a:buBlip>
            </a:pPr>
            <a:r>
              <a:rPr lang="el-GR" b="1" dirty="0" smtClean="0">
                <a:latin typeface="Calibri" pitchFamily="34" charset="0"/>
                <a:cs typeface="Calibri" pitchFamily="34" charset="0"/>
              </a:rPr>
              <a:t> </a:t>
            </a:r>
            <a:r>
              <a:rPr lang="en-US" b="1" dirty="0" smtClean="0">
                <a:latin typeface="Calibri" pitchFamily="34" charset="0"/>
                <a:cs typeface="Calibri" pitchFamily="34" charset="0"/>
              </a:rPr>
              <a:t>Bowman </a:t>
            </a:r>
            <a:r>
              <a:rPr lang="en-US" b="1" dirty="0">
                <a:latin typeface="Calibri" pitchFamily="34" charset="0"/>
                <a:cs typeface="Calibri" pitchFamily="34" charset="0"/>
              </a:rPr>
              <a:t>K.F., Fox J</a:t>
            </a:r>
            <a:r>
              <a:rPr lang="en-US" b="1" dirty="0" smtClean="0">
                <a:latin typeface="Calibri" pitchFamily="34" charset="0"/>
                <a:cs typeface="Calibri" pitchFamily="34" charset="0"/>
              </a:rPr>
              <a:t>.</a:t>
            </a:r>
            <a:r>
              <a:rPr lang="el-GR" b="1" dirty="0" smtClean="0">
                <a:latin typeface="Calibri" pitchFamily="34" charset="0"/>
                <a:cs typeface="Calibri" pitchFamily="34" charset="0"/>
              </a:rPr>
              <a:t>,</a:t>
            </a:r>
            <a:r>
              <a:rPr lang="en-US" b="1" dirty="0" smtClean="0">
                <a:latin typeface="Calibri" pitchFamily="34" charset="0"/>
                <a:cs typeface="Calibri" pitchFamily="34" charset="0"/>
              </a:rPr>
              <a:t> Sekiya </a:t>
            </a:r>
            <a:r>
              <a:rPr lang="en-US" b="1" dirty="0">
                <a:latin typeface="Calibri" pitchFamily="34" charset="0"/>
                <a:cs typeface="Calibri" pitchFamily="34" charset="0"/>
              </a:rPr>
              <a:t>J.K</a:t>
            </a:r>
            <a:r>
              <a:rPr lang="en-US" b="1" dirty="0" smtClean="0">
                <a:latin typeface="Calibri" pitchFamily="34" charset="0"/>
                <a:cs typeface="Calibri" pitchFamily="34" charset="0"/>
              </a:rPr>
              <a:t>.</a:t>
            </a:r>
            <a:r>
              <a:rPr lang="el-GR" b="1" dirty="0" smtClean="0">
                <a:latin typeface="Calibri" pitchFamily="34" charset="0"/>
                <a:cs typeface="Calibri" pitchFamily="34" charset="0"/>
              </a:rPr>
              <a:t>,</a:t>
            </a:r>
            <a:r>
              <a:rPr lang="en-US" b="1" dirty="0" smtClean="0">
                <a:latin typeface="Calibri" pitchFamily="34" charset="0"/>
                <a:cs typeface="Calibri" pitchFamily="34" charset="0"/>
              </a:rPr>
              <a:t> </a:t>
            </a:r>
            <a:r>
              <a:rPr lang="en-US" b="1" dirty="0">
                <a:latin typeface="Calibri" pitchFamily="34" charset="0"/>
                <a:cs typeface="Calibri" pitchFamily="34" charset="0"/>
              </a:rPr>
              <a:t>“A Clinically Relevant Review of Hip Biomechanics</a:t>
            </a:r>
            <a:r>
              <a:rPr lang="en-US" b="1" dirty="0" smtClean="0">
                <a:latin typeface="Calibri" pitchFamily="34" charset="0"/>
                <a:cs typeface="Calibri" pitchFamily="34" charset="0"/>
              </a:rPr>
              <a:t>”</a:t>
            </a:r>
            <a:r>
              <a:rPr lang="el-GR" b="1" dirty="0" smtClean="0">
                <a:latin typeface="Calibri" pitchFamily="34" charset="0"/>
                <a:cs typeface="Calibri" pitchFamily="34" charset="0"/>
              </a:rPr>
              <a:t>,</a:t>
            </a:r>
            <a:r>
              <a:rPr lang="en-US" b="1" dirty="0" smtClean="0">
                <a:latin typeface="Calibri" pitchFamily="34" charset="0"/>
                <a:cs typeface="Calibri" pitchFamily="34" charset="0"/>
              </a:rPr>
              <a:t> </a:t>
            </a:r>
            <a:r>
              <a:rPr lang="en-US" b="1" dirty="0">
                <a:latin typeface="Calibri" pitchFamily="34" charset="0"/>
                <a:cs typeface="Calibri" pitchFamily="34" charset="0"/>
              </a:rPr>
              <a:t>The Journal of Arthroscopic and Related Surgery, </a:t>
            </a:r>
            <a:r>
              <a:rPr lang="en-US" b="1" dirty="0" smtClean="0">
                <a:latin typeface="Calibri" pitchFamily="34" charset="0"/>
                <a:cs typeface="Calibri" pitchFamily="34" charset="0"/>
              </a:rPr>
              <a:t>pp</a:t>
            </a:r>
            <a:r>
              <a:rPr lang="en-US" b="1" dirty="0">
                <a:latin typeface="Calibri" pitchFamily="34" charset="0"/>
                <a:cs typeface="Calibri" pitchFamily="34" charset="0"/>
              </a:rPr>
              <a:t>. </a:t>
            </a:r>
            <a:r>
              <a:rPr lang="en-US" b="1" dirty="0" smtClean="0">
                <a:latin typeface="Calibri" pitchFamily="34" charset="0"/>
                <a:cs typeface="Calibri" pitchFamily="34" charset="0"/>
              </a:rPr>
              <a:t>1118-1129</a:t>
            </a:r>
            <a:r>
              <a:rPr lang="el-GR" b="1" dirty="0" smtClean="0">
                <a:latin typeface="Calibri" pitchFamily="34" charset="0"/>
                <a:cs typeface="Calibri" pitchFamily="34" charset="0"/>
              </a:rPr>
              <a:t>, 2010</a:t>
            </a:r>
            <a:r>
              <a:rPr lang="en-US" b="1" dirty="0" smtClean="0">
                <a:latin typeface="Calibri" pitchFamily="34" charset="0"/>
                <a:cs typeface="Calibri" pitchFamily="34" charset="0"/>
              </a:rPr>
              <a:t>.</a:t>
            </a:r>
            <a:endParaRPr lang="en-US" b="1" dirty="0">
              <a:latin typeface="Calibri" pitchFamily="34" charset="0"/>
              <a:cs typeface="Calibri" pitchFamily="34" charset="0"/>
            </a:endParaRPr>
          </a:p>
          <a:p>
            <a:pPr algn="just">
              <a:spcAft>
                <a:spcPts val="300"/>
              </a:spcAft>
              <a:buBlip>
                <a:blip r:embed="rId2"/>
              </a:buBlip>
            </a:pPr>
            <a:r>
              <a:rPr lang="el-GR" b="1" dirty="0" smtClean="0">
                <a:latin typeface="Calibri" pitchFamily="34" charset="0"/>
                <a:cs typeface="Calibri" pitchFamily="34" charset="0"/>
              </a:rPr>
              <a:t> </a:t>
            </a:r>
            <a:r>
              <a:rPr lang="en-US" b="1" dirty="0" smtClean="0">
                <a:latin typeface="Calibri" pitchFamily="34" charset="0"/>
                <a:cs typeface="Calibri" pitchFamily="34" charset="0"/>
              </a:rPr>
              <a:t>Brockett </a:t>
            </a:r>
            <a:r>
              <a:rPr lang="en-US" b="1" dirty="0">
                <a:latin typeface="Calibri" pitchFamily="34" charset="0"/>
                <a:cs typeface="Calibri" pitchFamily="34" charset="0"/>
              </a:rPr>
              <a:t>C.L</a:t>
            </a:r>
            <a:r>
              <a:rPr lang="en-US" b="1" dirty="0" smtClean="0">
                <a:latin typeface="Calibri" pitchFamily="34" charset="0"/>
                <a:cs typeface="Calibri" pitchFamily="34" charset="0"/>
              </a:rPr>
              <a:t>.</a:t>
            </a:r>
            <a:r>
              <a:rPr lang="el-GR" b="1" dirty="0" smtClean="0">
                <a:latin typeface="Calibri" pitchFamily="34" charset="0"/>
                <a:cs typeface="Calibri" pitchFamily="34" charset="0"/>
              </a:rPr>
              <a:t>,</a:t>
            </a:r>
            <a:r>
              <a:rPr lang="en-US" b="1" dirty="0" smtClean="0">
                <a:latin typeface="Calibri" pitchFamily="34" charset="0"/>
                <a:cs typeface="Calibri" pitchFamily="34" charset="0"/>
              </a:rPr>
              <a:t> Chapman </a:t>
            </a:r>
            <a:r>
              <a:rPr lang="en-US" b="1" dirty="0">
                <a:latin typeface="Calibri" pitchFamily="34" charset="0"/>
                <a:cs typeface="Calibri" pitchFamily="34" charset="0"/>
              </a:rPr>
              <a:t>G.J., “Biomechanics of the ankle</a:t>
            </a:r>
            <a:r>
              <a:rPr lang="en-US" b="1" dirty="0" smtClean="0">
                <a:latin typeface="Calibri" pitchFamily="34" charset="0"/>
                <a:cs typeface="Calibri" pitchFamily="34" charset="0"/>
              </a:rPr>
              <a:t>”</a:t>
            </a:r>
            <a:r>
              <a:rPr lang="el-GR" b="1" dirty="0" smtClean="0">
                <a:latin typeface="Calibri" pitchFamily="34" charset="0"/>
                <a:cs typeface="Calibri" pitchFamily="34" charset="0"/>
              </a:rPr>
              <a:t>,</a:t>
            </a:r>
            <a:r>
              <a:rPr lang="en-US" b="1" dirty="0" smtClean="0">
                <a:latin typeface="Calibri" pitchFamily="34" charset="0"/>
                <a:cs typeface="Calibri" pitchFamily="34" charset="0"/>
              </a:rPr>
              <a:t> </a:t>
            </a:r>
            <a:r>
              <a:rPr lang="en-US" b="1" dirty="0" err="1">
                <a:latin typeface="Calibri" pitchFamily="34" charset="0"/>
                <a:cs typeface="Calibri" pitchFamily="34" charset="0"/>
              </a:rPr>
              <a:t>Orthopaedics</a:t>
            </a:r>
            <a:r>
              <a:rPr lang="en-US" b="1" dirty="0">
                <a:latin typeface="Calibri" pitchFamily="34" charset="0"/>
                <a:cs typeface="Calibri" pitchFamily="34" charset="0"/>
              </a:rPr>
              <a:t> and Trauma</a:t>
            </a:r>
            <a:r>
              <a:rPr lang="en-US" b="1" dirty="0" smtClean="0">
                <a:latin typeface="Calibri" pitchFamily="34" charset="0"/>
                <a:cs typeface="Calibri" pitchFamily="34" charset="0"/>
              </a:rPr>
              <a:t>, </a:t>
            </a:r>
            <a:r>
              <a:rPr lang="en-US" b="1" dirty="0">
                <a:latin typeface="Calibri" pitchFamily="34" charset="0"/>
                <a:cs typeface="Calibri" pitchFamily="34" charset="0"/>
              </a:rPr>
              <a:t>pp. </a:t>
            </a:r>
            <a:r>
              <a:rPr lang="en-US" b="1" dirty="0" smtClean="0">
                <a:latin typeface="Calibri" pitchFamily="34" charset="0"/>
                <a:cs typeface="Calibri" pitchFamily="34" charset="0"/>
              </a:rPr>
              <a:t>232-238</a:t>
            </a:r>
            <a:r>
              <a:rPr lang="el-GR" b="1" dirty="0" smtClean="0">
                <a:latin typeface="Calibri" pitchFamily="34" charset="0"/>
                <a:cs typeface="Calibri" pitchFamily="34" charset="0"/>
              </a:rPr>
              <a:t>, 2016</a:t>
            </a:r>
            <a:r>
              <a:rPr lang="en-US" b="1" dirty="0" smtClean="0">
                <a:latin typeface="Calibri" pitchFamily="34" charset="0"/>
                <a:cs typeface="Calibri" pitchFamily="34" charset="0"/>
              </a:rPr>
              <a:t>.</a:t>
            </a:r>
            <a:endParaRPr lang="en-US" b="1" dirty="0">
              <a:latin typeface="Calibri" pitchFamily="34" charset="0"/>
              <a:cs typeface="Calibri" pitchFamily="34" charset="0"/>
            </a:endParaRPr>
          </a:p>
          <a:p>
            <a:pPr algn="just">
              <a:spcAft>
                <a:spcPts val="300"/>
              </a:spcAft>
              <a:buBlip>
                <a:blip r:embed="rId2"/>
              </a:buBlip>
            </a:pPr>
            <a:r>
              <a:rPr lang="el-GR" b="1" dirty="0" smtClean="0">
                <a:latin typeface="Calibri" pitchFamily="34" charset="0"/>
                <a:cs typeface="Calibri" pitchFamily="34" charset="0"/>
              </a:rPr>
              <a:t> </a:t>
            </a:r>
            <a:r>
              <a:rPr lang="en-US" b="1" dirty="0" smtClean="0">
                <a:latin typeface="Calibri" pitchFamily="34" charset="0"/>
                <a:cs typeface="Calibri" pitchFamily="34" charset="0"/>
              </a:rPr>
              <a:t>Byrne </a:t>
            </a:r>
            <a:r>
              <a:rPr lang="en-US" b="1" dirty="0">
                <a:latin typeface="Calibri" pitchFamily="34" charset="0"/>
                <a:cs typeface="Calibri" pitchFamily="34" charset="0"/>
              </a:rPr>
              <a:t>D.P., </a:t>
            </a:r>
            <a:r>
              <a:rPr lang="en-US" b="1" dirty="0" err="1">
                <a:latin typeface="Calibri" pitchFamily="34" charset="0"/>
                <a:cs typeface="Calibri" pitchFamily="34" charset="0"/>
              </a:rPr>
              <a:t>Mulhall</a:t>
            </a:r>
            <a:r>
              <a:rPr lang="en-US" b="1" dirty="0">
                <a:latin typeface="Calibri" pitchFamily="34" charset="0"/>
                <a:cs typeface="Calibri" pitchFamily="34" charset="0"/>
              </a:rPr>
              <a:t> K.J</a:t>
            </a:r>
            <a:r>
              <a:rPr lang="en-US" b="1" dirty="0" smtClean="0">
                <a:latin typeface="Calibri" pitchFamily="34" charset="0"/>
                <a:cs typeface="Calibri" pitchFamily="34" charset="0"/>
              </a:rPr>
              <a:t>.</a:t>
            </a:r>
            <a:r>
              <a:rPr lang="el-GR" b="1" dirty="0" smtClean="0">
                <a:latin typeface="Calibri" pitchFamily="34" charset="0"/>
                <a:cs typeface="Calibri" pitchFamily="34" charset="0"/>
              </a:rPr>
              <a:t>,</a:t>
            </a:r>
            <a:r>
              <a:rPr lang="en-US" b="1" dirty="0" smtClean="0">
                <a:latin typeface="Calibri" pitchFamily="34" charset="0"/>
                <a:cs typeface="Calibri" pitchFamily="34" charset="0"/>
              </a:rPr>
              <a:t> J.F</a:t>
            </a:r>
            <a:r>
              <a:rPr lang="en-US" b="1" dirty="0">
                <a:latin typeface="Calibri" pitchFamily="34" charset="0"/>
                <a:cs typeface="Calibri" pitchFamily="34" charset="0"/>
              </a:rPr>
              <a:t>. Baker, “Anatomy &amp; Biomechanics of the Hip</a:t>
            </a:r>
            <a:r>
              <a:rPr lang="en-US" b="1" dirty="0" smtClean="0">
                <a:latin typeface="Calibri" pitchFamily="34" charset="0"/>
                <a:cs typeface="Calibri" pitchFamily="34" charset="0"/>
              </a:rPr>
              <a:t>”</a:t>
            </a:r>
            <a:r>
              <a:rPr lang="el-GR" b="1" dirty="0" smtClean="0">
                <a:latin typeface="Calibri" pitchFamily="34" charset="0"/>
                <a:cs typeface="Calibri" pitchFamily="34" charset="0"/>
              </a:rPr>
              <a:t>,</a:t>
            </a:r>
            <a:r>
              <a:rPr lang="en-US" b="1" dirty="0" smtClean="0">
                <a:latin typeface="Calibri" pitchFamily="34" charset="0"/>
                <a:cs typeface="Calibri" pitchFamily="34" charset="0"/>
              </a:rPr>
              <a:t> </a:t>
            </a:r>
            <a:r>
              <a:rPr lang="en-US" b="1" dirty="0">
                <a:latin typeface="Calibri" pitchFamily="34" charset="0"/>
                <a:cs typeface="Calibri" pitchFamily="34" charset="0"/>
              </a:rPr>
              <a:t>The Open Sports Medicine Journal, </a:t>
            </a:r>
            <a:r>
              <a:rPr lang="en-US" b="1" dirty="0" smtClean="0">
                <a:latin typeface="Calibri" pitchFamily="34" charset="0"/>
                <a:cs typeface="Calibri" pitchFamily="34" charset="0"/>
              </a:rPr>
              <a:t>pp</a:t>
            </a:r>
            <a:r>
              <a:rPr lang="en-US" b="1" dirty="0">
                <a:latin typeface="Calibri" pitchFamily="34" charset="0"/>
                <a:cs typeface="Calibri" pitchFamily="34" charset="0"/>
              </a:rPr>
              <a:t>. </a:t>
            </a:r>
            <a:r>
              <a:rPr lang="en-US" b="1" dirty="0" smtClean="0">
                <a:latin typeface="Calibri" pitchFamily="34" charset="0"/>
                <a:cs typeface="Calibri" pitchFamily="34" charset="0"/>
              </a:rPr>
              <a:t>51-57</a:t>
            </a:r>
            <a:r>
              <a:rPr lang="el-GR" b="1" dirty="0" smtClean="0">
                <a:latin typeface="Calibri" pitchFamily="34" charset="0"/>
                <a:cs typeface="Calibri" pitchFamily="34" charset="0"/>
              </a:rPr>
              <a:t>, 2010</a:t>
            </a:r>
            <a:r>
              <a:rPr lang="en-US" b="1" dirty="0" smtClean="0">
                <a:latin typeface="Calibri" pitchFamily="34" charset="0"/>
                <a:cs typeface="Calibri" pitchFamily="34" charset="0"/>
              </a:rPr>
              <a:t>.</a:t>
            </a:r>
            <a:endParaRPr lang="en-US" b="1" dirty="0">
              <a:latin typeface="Calibri" pitchFamily="34" charset="0"/>
              <a:cs typeface="Calibri" pitchFamily="34" charset="0"/>
            </a:endParaRPr>
          </a:p>
          <a:p>
            <a:pPr algn="just">
              <a:spcAft>
                <a:spcPts val="300"/>
              </a:spcAft>
              <a:buBlip>
                <a:blip r:embed="rId2"/>
              </a:buBlip>
            </a:pPr>
            <a:r>
              <a:rPr lang="el-GR" b="1" dirty="0" smtClean="0">
                <a:latin typeface="Calibri" pitchFamily="34" charset="0"/>
                <a:cs typeface="Calibri" pitchFamily="34" charset="0"/>
              </a:rPr>
              <a:t> </a:t>
            </a:r>
            <a:r>
              <a:rPr lang="en-US" b="1" dirty="0" err="1" smtClean="0">
                <a:latin typeface="Calibri" pitchFamily="34" charset="0"/>
                <a:cs typeface="Calibri" pitchFamily="34" charset="0"/>
              </a:rPr>
              <a:t>Cowin</a:t>
            </a:r>
            <a:r>
              <a:rPr lang="en-US" b="1" dirty="0" smtClean="0">
                <a:latin typeface="Calibri" pitchFamily="34" charset="0"/>
                <a:cs typeface="Calibri" pitchFamily="34" charset="0"/>
              </a:rPr>
              <a:t> </a:t>
            </a:r>
            <a:r>
              <a:rPr lang="en-US" b="1" dirty="0">
                <a:latin typeface="Calibri" pitchFamily="34" charset="0"/>
                <a:cs typeface="Calibri" pitchFamily="34" charset="0"/>
              </a:rPr>
              <a:t>S.C</a:t>
            </a:r>
            <a:r>
              <a:rPr lang="en-US" b="1" dirty="0" smtClean="0">
                <a:latin typeface="Calibri" pitchFamily="34" charset="0"/>
                <a:cs typeface="Calibri" pitchFamily="34" charset="0"/>
              </a:rPr>
              <a:t>.</a:t>
            </a:r>
            <a:r>
              <a:rPr lang="el-GR" b="1" dirty="0" smtClean="0">
                <a:latin typeface="Calibri" pitchFamily="34" charset="0"/>
                <a:cs typeface="Calibri" pitchFamily="34" charset="0"/>
              </a:rPr>
              <a:t>,</a:t>
            </a:r>
            <a:r>
              <a:rPr lang="en-US" b="1" dirty="0" smtClean="0">
                <a:latin typeface="Calibri" pitchFamily="34" charset="0"/>
                <a:cs typeface="Calibri" pitchFamily="34" charset="0"/>
              </a:rPr>
              <a:t> </a:t>
            </a:r>
            <a:r>
              <a:rPr lang="en-US" b="1" dirty="0">
                <a:latin typeface="Calibri" pitchFamily="34" charset="0"/>
                <a:cs typeface="Calibri" pitchFamily="34" charset="0"/>
              </a:rPr>
              <a:t>“Bone Mechanics”, CRC Press, Taylor &amp; Francis Group 6000 Broken Sound </a:t>
            </a:r>
            <a:r>
              <a:rPr lang="en-US" b="1" dirty="0" err="1">
                <a:latin typeface="Calibri" pitchFamily="34" charset="0"/>
                <a:cs typeface="Calibri" pitchFamily="34" charset="0"/>
              </a:rPr>
              <a:t>Parway</a:t>
            </a:r>
            <a:r>
              <a:rPr lang="en-US" b="1" dirty="0">
                <a:latin typeface="Calibri" pitchFamily="34" charset="0"/>
                <a:cs typeface="Calibri" pitchFamily="34" charset="0"/>
              </a:rPr>
              <a:t> NW, Suite 300, 2001.</a:t>
            </a:r>
          </a:p>
          <a:p>
            <a:pPr algn="just">
              <a:spcAft>
                <a:spcPts val="300"/>
              </a:spcAft>
              <a:buBlip>
                <a:blip r:embed="rId2"/>
              </a:buBlip>
            </a:pPr>
            <a:r>
              <a:rPr lang="el-GR" b="1" dirty="0" smtClean="0">
                <a:latin typeface="Calibri" pitchFamily="34" charset="0"/>
                <a:cs typeface="Calibri" pitchFamily="34" charset="0"/>
              </a:rPr>
              <a:t> </a:t>
            </a:r>
            <a:r>
              <a:rPr lang="en-US" b="1" dirty="0" err="1" smtClean="0">
                <a:latin typeface="Calibri" pitchFamily="34" charset="0"/>
                <a:cs typeface="Calibri" pitchFamily="34" charset="0"/>
              </a:rPr>
              <a:t>Fornalski</a:t>
            </a:r>
            <a:r>
              <a:rPr lang="en-US" b="1" dirty="0" smtClean="0">
                <a:latin typeface="Calibri" pitchFamily="34" charset="0"/>
                <a:cs typeface="Calibri" pitchFamily="34" charset="0"/>
              </a:rPr>
              <a:t> </a:t>
            </a:r>
            <a:r>
              <a:rPr lang="en-US" b="1" dirty="0">
                <a:latin typeface="Calibri" pitchFamily="34" charset="0"/>
                <a:cs typeface="Calibri" pitchFamily="34" charset="0"/>
              </a:rPr>
              <a:t>S., Gupta R., Lee T.Q</a:t>
            </a:r>
            <a:r>
              <a:rPr lang="en-US" b="1" dirty="0" smtClean="0">
                <a:latin typeface="Calibri" pitchFamily="34" charset="0"/>
                <a:cs typeface="Calibri" pitchFamily="34" charset="0"/>
              </a:rPr>
              <a:t>.</a:t>
            </a:r>
            <a:r>
              <a:rPr lang="el-GR" b="1" dirty="0" smtClean="0">
                <a:latin typeface="Calibri" pitchFamily="34" charset="0"/>
                <a:cs typeface="Calibri" pitchFamily="34" charset="0"/>
              </a:rPr>
              <a:t>,</a:t>
            </a:r>
            <a:r>
              <a:rPr lang="en-US" b="1" dirty="0" smtClean="0">
                <a:latin typeface="Calibri" pitchFamily="34" charset="0"/>
                <a:cs typeface="Calibri" pitchFamily="34" charset="0"/>
              </a:rPr>
              <a:t> </a:t>
            </a:r>
            <a:r>
              <a:rPr lang="en-US" b="1" dirty="0">
                <a:latin typeface="Calibri" pitchFamily="34" charset="0"/>
                <a:cs typeface="Calibri" pitchFamily="34" charset="0"/>
              </a:rPr>
              <a:t>“Anatomy and Biomechanics of the Elbow Joint</a:t>
            </a:r>
            <a:r>
              <a:rPr lang="en-US" b="1" dirty="0" smtClean="0">
                <a:latin typeface="Calibri" pitchFamily="34" charset="0"/>
                <a:cs typeface="Calibri" pitchFamily="34" charset="0"/>
              </a:rPr>
              <a:t>”</a:t>
            </a:r>
            <a:r>
              <a:rPr lang="el-GR" b="1" dirty="0" smtClean="0">
                <a:latin typeface="Calibri" pitchFamily="34" charset="0"/>
                <a:cs typeface="Calibri" pitchFamily="34" charset="0"/>
              </a:rPr>
              <a:t>,</a:t>
            </a:r>
            <a:r>
              <a:rPr lang="en-US" b="1" dirty="0" smtClean="0">
                <a:latin typeface="Calibri" pitchFamily="34" charset="0"/>
                <a:cs typeface="Calibri" pitchFamily="34" charset="0"/>
              </a:rPr>
              <a:t> </a:t>
            </a:r>
            <a:r>
              <a:rPr lang="en-US" b="1" dirty="0">
                <a:latin typeface="Calibri" pitchFamily="34" charset="0"/>
                <a:cs typeface="Calibri" pitchFamily="34" charset="0"/>
              </a:rPr>
              <a:t>Techniques in Hand and Upper Extremity </a:t>
            </a:r>
            <a:r>
              <a:rPr lang="en-US" b="1" dirty="0" smtClean="0">
                <a:latin typeface="Calibri" pitchFamily="34" charset="0"/>
                <a:cs typeface="Calibri" pitchFamily="34" charset="0"/>
              </a:rPr>
              <a:t>Surgery, </a:t>
            </a:r>
            <a:r>
              <a:rPr lang="en-US" b="1" dirty="0">
                <a:latin typeface="Calibri" pitchFamily="34" charset="0"/>
                <a:cs typeface="Calibri" pitchFamily="34" charset="0"/>
              </a:rPr>
              <a:t>pp. </a:t>
            </a:r>
            <a:r>
              <a:rPr lang="en-US" b="1" dirty="0" smtClean="0">
                <a:latin typeface="Calibri" pitchFamily="34" charset="0"/>
                <a:cs typeface="Calibri" pitchFamily="34" charset="0"/>
              </a:rPr>
              <a:t>168-78</a:t>
            </a:r>
            <a:r>
              <a:rPr lang="el-GR" b="1" dirty="0" smtClean="0">
                <a:latin typeface="Calibri" pitchFamily="34" charset="0"/>
                <a:cs typeface="Calibri" pitchFamily="34" charset="0"/>
              </a:rPr>
              <a:t>, 2003</a:t>
            </a:r>
            <a:r>
              <a:rPr lang="en-US" b="1" dirty="0" smtClean="0">
                <a:latin typeface="Calibri" pitchFamily="34" charset="0"/>
                <a:cs typeface="Calibri" pitchFamily="34" charset="0"/>
              </a:rPr>
              <a:t>.</a:t>
            </a:r>
            <a:endParaRPr lang="en-US" b="1" dirty="0">
              <a:latin typeface="Calibri" pitchFamily="34" charset="0"/>
              <a:cs typeface="Calibri" pitchFamily="34" charset="0"/>
            </a:endParaRPr>
          </a:p>
        </p:txBody>
      </p:sp>
    </p:spTree>
    <p:extLst>
      <p:ext uri="{BB962C8B-B14F-4D97-AF65-F5344CB8AC3E}">
        <p14:creationId xmlns:p14="http://schemas.microsoft.com/office/powerpoint/2010/main" val="260325044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838200" y="397669"/>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4000" b="1" dirty="0" smtClean="0">
                <a:solidFill>
                  <a:srgbClr val="002060"/>
                </a:solidFill>
              </a:rPr>
              <a:t>Βιβλιογραφία</a:t>
            </a:r>
            <a:endParaRPr lang="en-US" sz="4000" b="1" dirty="0">
              <a:solidFill>
                <a:srgbClr val="002060"/>
              </a:solidFill>
            </a:endParaRPr>
          </a:p>
        </p:txBody>
      </p:sp>
      <p:sp>
        <p:nvSpPr>
          <p:cNvPr id="5" name="4 - Ορθογώνιο"/>
          <p:cNvSpPr/>
          <p:nvPr/>
        </p:nvSpPr>
        <p:spPr>
          <a:xfrm>
            <a:off x="286290" y="1712411"/>
            <a:ext cx="8678198" cy="5386090"/>
          </a:xfrm>
          <a:prstGeom prst="rect">
            <a:avLst/>
          </a:prstGeom>
        </p:spPr>
        <p:txBody>
          <a:bodyPr wrap="square">
            <a:spAutoFit/>
          </a:bodyPr>
          <a:lstStyle/>
          <a:p>
            <a:pPr algn="just">
              <a:spcAft>
                <a:spcPts val="300"/>
              </a:spcAft>
              <a:buSzPct val="70000"/>
              <a:buBlip>
                <a:blip r:embed="rId2"/>
              </a:buBlip>
            </a:pPr>
            <a:r>
              <a:rPr lang="el-GR" b="1" dirty="0" smtClean="0">
                <a:latin typeface="Calibri" pitchFamily="34" charset="0"/>
                <a:cs typeface="Calibri" pitchFamily="34" charset="0"/>
              </a:rPr>
              <a:t> </a:t>
            </a:r>
            <a:r>
              <a:rPr lang="en-US" b="1" dirty="0" err="1" smtClean="0">
                <a:latin typeface="Calibri" pitchFamily="34" charset="0"/>
                <a:cs typeface="Calibri" pitchFamily="34" charset="0"/>
              </a:rPr>
              <a:t>Hurov</a:t>
            </a:r>
            <a:r>
              <a:rPr lang="en-US" b="1" dirty="0" smtClean="0">
                <a:latin typeface="Calibri" pitchFamily="34" charset="0"/>
                <a:cs typeface="Calibri" pitchFamily="34" charset="0"/>
              </a:rPr>
              <a:t> J.</a:t>
            </a:r>
            <a:r>
              <a:rPr lang="el-GR" b="1" dirty="0" smtClean="0">
                <a:latin typeface="Calibri" pitchFamily="34" charset="0"/>
                <a:cs typeface="Calibri" pitchFamily="34" charset="0"/>
              </a:rPr>
              <a:t>,</a:t>
            </a:r>
            <a:r>
              <a:rPr lang="en-US" b="1" dirty="0" smtClean="0">
                <a:latin typeface="Calibri" pitchFamily="34" charset="0"/>
                <a:cs typeface="Calibri" pitchFamily="34" charset="0"/>
              </a:rPr>
              <a:t> “Anatomy and Mechanics of the Shoulder: Review of Current Concepts”</a:t>
            </a:r>
            <a:r>
              <a:rPr lang="el-GR" b="1" dirty="0" smtClean="0">
                <a:latin typeface="Calibri" pitchFamily="34" charset="0"/>
                <a:cs typeface="Calibri" pitchFamily="34" charset="0"/>
              </a:rPr>
              <a:t>,</a:t>
            </a:r>
            <a:r>
              <a:rPr lang="en-US" b="1" dirty="0" smtClean="0">
                <a:latin typeface="Calibri" pitchFamily="34" charset="0"/>
                <a:cs typeface="Calibri" pitchFamily="34" charset="0"/>
              </a:rPr>
              <a:t> Journal of Hand Therapy, pp. 328-42</a:t>
            </a:r>
            <a:r>
              <a:rPr lang="el-GR" b="1" dirty="0" smtClean="0">
                <a:latin typeface="Calibri" pitchFamily="34" charset="0"/>
                <a:cs typeface="Calibri" pitchFamily="34" charset="0"/>
              </a:rPr>
              <a:t>, 2009</a:t>
            </a:r>
            <a:r>
              <a:rPr lang="en-US" b="1" dirty="0" smtClean="0">
                <a:latin typeface="Calibri" pitchFamily="34" charset="0"/>
                <a:cs typeface="Calibri" pitchFamily="34" charset="0"/>
              </a:rPr>
              <a:t>.</a:t>
            </a:r>
          </a:p>
          <a:p>
            <a:pPr algn="just">
              <a:spcAft>
                <a:spcPts val="300"/>
              </a:spcAft>
              <a:buBlip>
                <a:blip r:embed="rId2"/>
              </a:buBlip>
            </a:pPr>
            <a:r>
              <a:rPr lang="en-US" b="1" dirty="0" smtClean="0">
                <a:latin typeface="Calibri" pitchFamily="34" charset="0"/>
                <a:cs typeface="Calibri" pitchFamily="34" charset="0"/>
              </a:rPr>
              <a:t> Lugo </a:t>
            </a:r>
            <a:r>
              <a:rPr lang="en-US" b="1" dirty="0">
                <a:latin typeface="Calibri" pitchFamily="34" charset="0"/>
                <a:cs typeface="Calibri" pitchFamily="34" charset="0"/>
              </a:rPr>
              <a:t>R</a:t>
            </a:r>
            <a:r>
              <a:rPr lang="en-US" b="1" dirty="0" smtClean="0">
                <a:latin typeface="Calibri" pitchFamily="34" charset="0"/>
                <a:cs typeface="Calibri" pitchFamily="34" charset="0"/>
              </a:rPr>
              <a:t>.,</a:t>
            </a:r>
            <a:r>
              <a:rPr lang="el-GR" b="1" dirty="0" smtClean="0">
                <a:latin typeface="Calibri" pitchFamily="34" charset="0"/>
                <a:cs typeface="Calibri" pitchFamily="34" charset="0"/>
              </a:rPr>
              <a:t> </a:t>
            </a:r>
            <a:r>
              <a:rPr lang="en-US" b="1" dirty="0" smtClean="0">
                <a:latin typeface="Calibri" pitchFamily="34" charset="0"/>
                <a:cs typeface="Calibri" pitchFamily="34" charset="0"/>
              </a:rPr>
              <a:t>Kung </a:t>
            </a:r>
            <a:r>
              <a:rPr lang="en-US" b="1" dirty="0">
                <a:latin typeface="Calibri" pitchFamily="34" charset="0"/>
                <a:cs typeface="Calibri" pitchFamily="34" charset="0"/>
              </a:rPr>
              <a:t>P</a:t>
            </a:r>
            <a:r>
              <a:rPr lang="en-US" b="1" dirty="0" smtClean="0">
                <a:latin typeface="Calibri" pitchFamily="34" charset="0"/>
                <a:cs typeface="Calibri" pitchFamily="34" charset="0"/>
              </a:rPr>
              <a:t>.</a:t>
            </a:r>
            <a:r>
              <a:rPr lang="el-GR" b="1" dirty="0" smtClean="0">
                <a:latin typeface="Calibri" pitchFamily="34" charset="0"/>
                <a:cs typeface="Calibri" pitchFamily="34" charset="0"/>
              </a:rPr>
              <a:t>,</a:t>
            </a:r>
            <a:r>
              <a:rPr lang="en-US" b="1" dirty="0" smtClean="0">
                <a:latin typeface="Calibri" pitchFamily="34" charset="0"/>
                <a:cs typeface="Calibri" pitchFamily="34" charset="0"/>
              </a:rPr>
              <a:t> Benjamin </a:t>
            </a:r>
            <a:r>
              <a:rPr lang="en-US" b="1" dirty="0">
                <a:latin typeface="Calibri" pitchFamily="34" charset="0"/>
                <a:cs typeface="Calibri" pitchFamily="34" charset="0"/>
              </a:rPr>
              <a:t>Ma C</a:t>
            </a:r>
            <a:r>
              <a:rPr lang="en-US" b="1" dirty="0" smtClean="0">
                <a:latin typeface="Calibri" pitchFamily="34" charset="0"/>
                <a:cs typeface="Calibri" pitchFamily="34" charset="0"/>
              </a:rPr>
              <a:t>.</a:t>
            </a:r>
            <a:r>
              <a:rPr lang="el-GR" b="1" dirty="0" smtClean="0">
                <a:latin typeface="Calibri" pitchFamily="34" charset="0"/>
                <a:cs typeface="Calibri" pitchFamily="34" charset="0"/>
              </a:rPr>
              <a:t>,</a:t>
            </a:r>
            <a:r>
              <a:rPr lang="en-US" b="1" dirty="0" smtClean="0">
                <a:latin typeface="Calibri" pitchFamily="34" charset="0"/>
                <a:cs typeface="Calibri" pitchFamily="34" charset="0"/>
              </a:rPr>
              <a:t> </a:t>
            </a:r>
            <a:r>
              <a:rPr lang="en-US" b="1" dirty="0">
                <a:latin typeface="Calibri" pitchFamily="34" charset="0"/>
                <a:cs typeface="Calibri" pitchFamily="34" charset="0"/>
              </a:rPr>
              <a:t>“Shoulder Biomechanics</a:t>
            </a:r>
            <a:r>
              <a:rPr lang="en-US" b="1" dirty="0" smtClean="0">
                <a:latin typeface="Calibri" pitchFamily="34" charset="0"/>
                <a:cs typeface="Calibri" pitchFamily="34" charset="0"/>
              </a:rPr>
              <a:t>”</a:t>
            </a:r>
            <a:r>
              <a:rPr lang="el-GR" b="1" dirty="0" smtClean="0">
                <a:latin typeface="Calibri" pitchFamily="34" charset="0"/>
                <a:cs typeface="Calibri" pitchFamily="34" charset="0"/>
              </a:rPr>
              <a:t>,</a:t>
            </a:r>
            <a:r>
              <a:rPr lang="en-US" b="1" dirty="0" smtClean="0">
                <a:latin typeface="Calibri" pitchFamily="34" charset="0"/>
                <a:cs typeface="Calibri" pitchFamily="34" charset="0"/>
              </a:rPr>
              <a:t> </a:t>
            </a:r>
            <a:r>
              <a:rPr lang="en-US" b="1" dirty="0">
                <a:latin typeface="Calibri" pitchFamily="34" charset="0"/>
                <a:cs typeface="Calibri" pitchFamily="34" charset="0"/>
              </a:rPr>
              <a:t>European Journal of Radiology, </a:t>
            </a:r>
            <a:r>
              <a:rPr lang="en-US" b="1" dirty="0" smtClean="0">
                <a:latin typeface="Calibri" pitchFamily="34" charset="0"/>
                <a:cs typeface="Calibri" pitchFamily="34" charset="0"/>
              </a:rPr>
              <a:t>pp</a:t>
            </a:r>
            <a:r>
              <a:rPr lang="en-US" b="1" dirty="0">
                <a:latin typeface="Calibri" pitchFamily="34" charset="0"/>
                <a:cs typeface="Calibri" pitchFamily="34" charset="0"/>
              </a:rPr>
              <a:t>. </a:t>
            </a:r>
            <a:r>
              <a:rPr lang="en-US" b="1" dirty="0" smtClean="0">
                <a:latin typeface="Calibri" pitchFamily="34" charset="0"/>
                <a:cs typeface="Calibri" pitchFamily="34" charset="0"/>
              </a:rPr>
              <a:t>16–24</a:t>
            </a:r>
            <a:r>
              <a:rPr lang="el-GR" b="1" dirty="0" smtClean="0">
                <a:latin typeface="Calibri" pitchFamily="34" charset="0"/>
                <a:cs typeface="Calibri" pitchFamily="34" charset="0"/>
              </a:rPr>
              <a:t>, 2008</a:t>
            </a:r>
            <a:r>
              <a:rPr lang="en-US" b="1" dirty="0" smtClean="0">
                <a:latin typeface="Calibri" pitchFamily="34" charset="0"/>
                <a:cs typeface="Calibri" pitchFamily="34" charset="0"/>
              </a:rPr>
              <a:t>.</a:t>
            </a:r>
            <a:endParaRPr lang="en-US" b="1" dirty="0">
              <a:latin typeface="Calibri" pitchFamily="34" charset="0"/>
              <a:cs typeface="Calibri" pitchFamily="34" charset="0"/>
            </a:endParaRPr>
          </a:p>
          <a:p>
            <a:pPr algn="just">
              <a:spcAft>
                <a:spcPts val="300"/>
              </a:spcAft>
              <a:buBlip>
                <a:blip r:embed="rId2"/>
              </a:buBlip>
            </a:pPr>
            <a:r>
              <a:rPr lang="el-GR" b="1" dirty="0" smtClean="0">
                <a:latin typeface="Calibri" pitchFamily="34" charset="0"/>
                <a:cs typeface="Calibri" pitchFamily="34" charset="0"/>
              </a:rPr>
              <a:t> </a:t>
            </a:r>
            <a:r>
              <a:rPr lang="en-US" b="1" dirty="0" err="1" smtClean="0">
                <a:latin typeface="Calibri" pitchFamily="34" charset="0"/>
                <a:cs typeface="Calibri" pitchFamily="34" charset="0"/>
              </a:rPr>
              <a:t>Madeti</a:t>
            </a:r>
            <a:r>
              <a:rPr lang="en-US" b="1" dirty="0" smtClean="0">
                <a:latin typeface="Calibri" pitchFamily="34" charset="0"/>
                <a:cs typeface="Calibri" pitchFamily="34" charset="0"/>
              </a:rPr>
              <a:t> </a:t>
            </a:r>
            <a:r>
              <a:rPr lang="en-US" b="1" dirty="0">
                <a:latin typeface="Calibri" pitchFamily="34" charset="0"/>
                <a:cs typeface="Calibri" pitchFamily="34" charset="0"/>
              </a:rPr>
              <a:t>B.K., </a:t>
            </a:r>
            <a:r>
              <a:rPr lang="en-US" b="1" dirty="0" err="1">
                <a:latin typeface="Calibri" pitchFamily="34" charset="0"/>
                <a:cs typeface="Calibri" pitchFamily="34" charset="0"/>
              </a:rPr>
              <a:t>Chalamalasetti</a:t>
            </a:r>
            <a:r>
              <a:rPr lang="en-US" b="1" dirty="0">
                <a:latin typeface="Calibri" pitchFamily="34" charset="0"/>
                <a:cs typeface="Calibri" pitchFamily="34" charset="0"/>
              </a:rPr>
              <a:t> S.R</a:t>
            </a:r>
            <a:r>
              <a:rPr lang="en-US" b="1" dirty="0" smtClean="0">
                <a:latin typeface="Calibri" pitchFamily="34" charset="0"/>
                <a:cs typeface="Calibri" pitchFamily="34" charset="0"/>
              </a:rPr>
              <a:t>.</a:t>
            </a:r>
            <a:r>
              <a:rPr lang="el-GR" b="1" dirty="0" smtClean="0">
                <a:latin typeface="Calibri" pitchFamily="34" charset="0"/>
                <a:cs typeface="Calibri" pitchFamily="34" charset="0"/>
              </a:rPr>
              <a:t>,</a:t>
            </a:r>
            <a:r>
              <a:rPr lang="en-US" b="1" dirty="0" smtClean="0">
                <a:latin typeface="Calibri" pitchFamily="34" charset="0"/>
                <a:cs typeface="Calibri" pitchFamily="34" charset="0"/>
              </a:rPr>
              <a:t> </a:t>
            </a:r>
            <a:r>
              <a:rPr lang="en-US" b="1" dirty="0" err="1" smtClean="0">
                <a:latin typeface="Calibri" pitchFamily="34" charset="0"/>
                <a:cs typeface="Calibri" pitchFamily="34" charset="0"/>
              </a:rPr>
              <a:t>Sundara</a:t>
            </a:r>
            <a:r>
              <a:rPr lang="en-US" b="1" dirty="0" smtClean="0">
                <a:latin typeface="Calibri" pitchFamily="34" charset="0"/>
                <a:cs typeface="Calibri" pitchFamily="34" charset="0"/>
              </a:rPr>
              <a:t> </a:t>
            </a:r>
            <a:r>
              <a:rPr lang="en-US" b="1" dirty="0" err="1">
                <a:latin typeface="Calibri" pitchFamily="34" charset="0"/>
                <a:cs typeface="Calibri" pitchFamily="34" charset="0"/>
              </a:rPr>
              <a:t>siva</a:t>
            </a:r>
            <a:r>
              <a:rPr lang="en-US" b="1" dirty="0">
                <a:latin typeface="Calibri" pitchFamily="34" charset="0"/>
                <a:cs typeface="Calibri" pitchFamily="34" charset="0"/>
              </a:rPr>
              <a:t> </a:t>
            </a:r>
            <a:r>
              <a:rPr lang="en-US" b="1" dirty="0" err="1">
                <a:latin typeface="Calibri" pitchFamily="34" charset="0"/>
                <a:cs typeface="Calibri" pitchFamily="34" charset="0"/>
              </a:rPr>
              <a:t>rao</a:t>
            </a:r>
            <a:r>
              <a:rPr lang="en-US" b="1" dirty="0">
                <a:latin typeface="Calibri" pitchFamily="34" charset="0"/>
                <a:cs typeface="Calibri" pitchFamily="34" charset="0"/>
              </a:rPr>
              <a:t> </a:t>
            </a:r>
            <a:r>
              <a:rPr lang="en-US" b="1" dirty="0" err="1">
                <a:latin typeface="Calibri" pitchFamily="34" charset="0"/>
                <a:cs typeface="Calibri" pitchFamily="34" charset="0"/>
              </a:rPr>
              <a:t>Bolla</a:t>
            </a:r>
            <a:r>
              <a:rPr lang="en-US" b="1" dirty="0">
                <a:latin typeface="Calibri" pitchFamily="34" charset="0"/>
                <a:cs typeface="Calibri" pitchFamily="34" charset="0"/>
              </a:rPr>
              <a:t> </a:t>
            </a:r>
            <a:r>
              <a:rPr lang="en-US" b="1" dirty="0" err="1">
                <a:latin typeface="Calibri" pitchFamily="34" charset="0"/>
                <a:cs typeface="Calibri" pitchFamily="34" charset="0"/>
              </a:rPr>
              <a:t>Pragada</a:t>
            </a:r>
            <a:r>
              <a:rPr lang="en-US" b="1" dirty="0">
                <a:latin typeface="Calibri" pitchFamily="34" charset="0"/>
                <a:cs typeface="Calibri" pitchFamily="34" charset="0"/>
              </a:rPr>
              <a:t> S.K., “Biomechanics of knee joint </a:t>
            </a:r>
            <a:r>
              <a:rPr lang="el-GR" b="1" dirty="0" smtClean="0">
                <a:latin typeface="Calibri" pitchFamily="34" charset="0"/>
                <a:cs typeface="Calibri" pitchFamily="34" charset="0"/>
              </a:rPr>
              <a:t>-</a:t>
            </a:r>
            <a:r>
              <a:rPr lang="en-US" b="1" dirty="0" smtClean="0">
                <a:latin typeface="Calibri" pitchFamily="34" charset="0"/>
                <a:cs typeface="Calibri" pitchFamily="34" charset="0"/>
              </a:rPr>
              <a:t> </a:t>
            </a:r>
            <a:r>
              <a:rPr lang="en-US" b="1" dirty="0">
                <a:latin typeface="Calibri" pitchFamily="34" charset="0"/>
                <a:cs typeface="Calibri" pitchFamily="34" charset="0"/>
              </a:rPr>
              <a:t>A review</a:t>
            </a:r>
            <a:r>
              <a:rPr lang="en-US" b="1" dirty="0" smtClean="0">
                <a:latin typeface="Calibri" pitchFamily="34" charset="0"/>
                <a:cs typeface="Calibri" pitchFamily="34" charset="0"/>
              </a:rPr>
              <a:t>”</a:t>
            </a:r>
            <a:r>
              <a:rPr lang="el-GR" b="1" dirty="0" smtClean="0">
                <a:latin typeface="Calibri" pitchFamily="34" charset="0"/>
                <a:cs typeface="Calibri" pitchFamily="34" charset="0"/>
              </a:rPr>
              <a:t>,</a:t>
            </a:r>
            <a:r>
              <a:rPr lang="en-US" b="1" dirty="0" smtClean="0">
                <a:latin typeface="Calibri" pitchFamily="34" charset="0"/>
                <a:cs typeface="Calibri" pitchFamily="34" charset="0"/>
              </a:rPr>
              <a:t> </a:t>
            </a:r>
            <a:r>
              <a:rPr lang="en-US" b="1" dirty="0">
                <a:latin typeface="Calibri" pitchFamily="34" charset="0"/>
                <a:cs typeface="Calibri" pitchFamily="34" charset="0"/>
              </a:rPr>
              <a:t>Front. Mech. Eng</a:t>
            </a:r>
            <a:r>
              <a:rPr lang="en-US" b="1" dirty="0" smtClean="0">
                <a:latin typeface="Calibri" pitchFamily="34" charset="0"/>
                <a:cs typeface="Calibri" pitchFamily="34" charset="0"/>
              </a:rPr>
              <a:t>., </a:t>
            </a:r>
            <a:r>
              <a:rPr lang="en-US" b="1" dirty="0">
                <a:latin typeface="Calibri" pitchFamily="34" charset="0"/>
                <a:cs typeface="Calibri" pitchFamily="34" charset="0"/>
              </a:rPr>
              <a:t>pp. </a:t>
            </a:r>
            <a:r>
              <a:rPr lang="en-US" b="1" dirty="0" smtClean="0">
                <a:latin typeface="Calibri" pitchFamily="34" charset="0"/>
                <a:cs typeface="Calibri" pitchFamily="34" charset="0"/>
              </a:rPr>
              <a:t>176–186</a:t>
            </a:r>
            <a:r>
              <a:rPr lang="el-GR" b="1" dirty="0" smtClean="0">
                <a:latin typeface="Calibri" pitchFamily="34" charset="0"/>
                <a:cs typeface="Calibri" pitchFamily="34" charset="0"/>
              </a:rPr>
              <a:t>, 2015</a:t>
            </a:r>
            <a:r>
              <a:rPr lang="en-US" b="1" dirty="0" smtClean="0">
                <a:latin typeface="Calibri" pitchFamily="34" charset="0"/>
                <a:cs typeface="Calibri" pitchFamily="34" charset="0"/>
              </a:rPr>
              <a:t>.</a:t>
            </a:r>
            <a:endParaRPr lang="en-US" b="1" dirty="0">
              <a:latin typeface="Calibri" pitchFamily="34" charset="0"/>
              <a:cs typeface="Calibri" pitchFamily="34" charset="0"/>
            </a:endParaRPr>
          </a:p>
          <a:p>
            <a:pPr algn="just">
              <a:spcAft>
                <a:spcPts val="300"/>
              </a:spcAft>
              <a:buBlip>
                <a:blip r:embed="rId2"/>
              </a:buBlip>
            </a:pPr>
            <a:r>
              <a:rPr lang="el-GR" b="1" dirty="0" smtClean="0">
                <a:latin typeface="Calibri" pitchFamily="34" charset="0"/>
                <a:cs typeface="Calibri" pitchFamily="34" charset="0"/>
              </a:rPr>
              <a:t> </a:t>
            </a:r>
            <a:r>
              <a:rPr lang="en-US" b="1" dirty="0" err="1" smtClean="0">
                <a:latin typeface="Calibri" pitchFamily="34" charset="0"/>
                <a:cs typeface="Calibri" pitchFamily="34" charset="0"/>
              </a:rPr>
              <a:t>Marasovic</a:t>
            </a:r>
            <a:r>
              <a:rPr lang="en-US" b="1" dirty="0" smtClean="0">
                <a:latin typeface="Calibri" pitchFamily="34" charset="0"/>
                <a:cs typeface="Calibri" pitchFamily="34" charset="0"/>
              </a:rPr>
              <a:t> </a:t>
            </a:r>
            <a:r>
              <a:rPr lang="en-US" b="1" dirty="0">
                <a:latin typeface="Calibri" pitchFamily="34" charset="0"/>
                <a:cs typeface="Calibri" pitchFamily="34" charset="0"/>
              </a:rPr>
              <a:t>T., </a:t>
            </a:r>
            <a:r>
              <a:rPr lang="en-US" b="1" dirty="0" err="1">
                <a:latin typeface="Calibri" pitchFamily="34" charset="0"/>
                <a:cs typeface="Calibri" pitchFamily="34" charset="0"/>
              </a:rPr>
              <a:t>Cecic</a:t>
            </a:r>
            <a:r>
              <a:rPr lang="en-US" b="1" dirty="0">
                <a:latin typeface="Calibri" pitchFamily="34" charset="0"/>
                <a:cs typeface="Calibri" pitchFamily="34" charset="0"/>
              </a:rPr>
              <a:t> M., </a:t>
            </a:r>
            <a:r>
              <a:rPr lang="en-US" b="1" dirty="0" err="1">
                <a:latin typeface="Calibri" pitchFamily="34" charset="0"/>
                <a:cs typeface="Calibri" pitchFamily="34" charset="0"/>
              </a:rPr>
              <a:t>Zanchi</a:t>
            </a:r>
            <a:r>
              <a:rPr lang="en-US" b="1" dirty="0">
                <a:latin typeface="Calibri" pitchFamily="34" charset="0"/>
                <a:cs typeface="Calibri" pitchFamily="34" charset="0"/>
              </a:rPr>
              <a:t> V., “Analysis and Interpretation of Ground Reaction Forces in Normal Gait</a:t>
            </a:r>
            <a:r>
              <a:rPr lang="en-US" b="1" dirty="0" smtClean="0">
                <a:latin typeface="Calibri" pitchFamily="34" charset="0"/>
                <a:cs typeface="Calibri" pitchFamily="34" charset="0"/>
              </a:rPr>
              <a:t>”</a:t>
            </a:r>
            <a:r>
              <a:rPr lang="el-GR" b="1" dirty="0" smtClean="0">
                <a:latin typeface="Calibri" pitchFamily="34" charset="0"/>
                <a:cs typeface="Calibri" pitchFamily="34" charset="0"/>
              </a:rPr>
              <a:t>,</a:t>
            </a:r>
            <a:r>
              <a:rPr lang="en-US" b="1" dirty="0" smtClean="0">
                <a:latin typeface="Calibri" pitchFamily="34" charset="0"/>
                <a:cs typeface="Calibri" pitchFamily="34" charset="0"/>
              </a:rPr>
              <a:t> </a:t>
            </a:r>
            <a:r>
              <a:rPr lang="en-US" b="1" dirty="0">
                <a:latin typeface="Calibri" pitchFamily="34" charset="0"/>
                <a:cs typeface="Calibri" pitchFamily="34" charset="0"/>
              </a:rPr>
              <a:t>WSEAS Transaction on Systems, 2009.</a:t>
            </a:r>
          </a:p>
          <a:p>
            <a:pPr algn="just">
              <a:spcAft>
                <a:spcPts val="300"/>
              </a:spcAft>
              <a:buBlip>
                <a:blip r:embed="rId2"/>
              </a:buBlip>
            </a:pPr>
            <a:r>
              <a:rPr lang="el-GR" b="1" dirty="0" smtClean="0">
                <a:latin typeface="Calibri" pitchFamily="34" charset="0"/>
                <a:cs typeface="Calibri" pitchFamily="34" charset="0"/>
              </a:rPr>
              <a:t> </a:t>
            </a:r>
            <a:r>
              <a:rPr lang="en-US" b="1" dirty="0" err="1" smtClean="0">
                <a:latin typeface="Calibri" pitchFamily="34" charset="0"/>
                <a:cs typeface="Calibri" pitchFamily="34" charset="0"/>
              </a:rPr>
              <a:t>Ozkaya</a:t>
            </a:r>
            <a:r>
              <a:rPr lang="en-US" b="1" dirty="0" smtClean="0">
                <a:latin typeface="Calibri" pitchFamily="34" charset="0"/>
                <a:cs typeface="Calibri" pitchFamily="34" charset="0"/>
              </a:rPr>
              <a:t> </a:t>
            </a:r>
            <a:r>
              <a:rPr lang="en-US" b="1" dirty="0">
                <a:latin typeface="Calibri" pitchFamily="34" charset="0"/>
                <a:cs typeface="Calibri" pitchFamily="34" charset="0"/>
              </a:rPr>
              <a:t>N., </a:t>
            </a:r>
            <a:r>
              <a:rPr lang="en-US" b="1" dirty="0" err="1">
                <a:latin typeface="Calibri" pitchFamily="34" charset="0"/>
                <a:cs typeface="Calibri" pitchFamily="34" charset="0"/>
              </a:rPr>
              <a:t>Nordin</a:t>
            </a:r>
            <a:r>
              <a:rPr lang="en-US" b="1" dirty="0">
                <a:latin typeface="Calibri" pitchFamily="34" charset="0"/>
                <a:cs typeface="Calibri" pitchFamily="34" charset="0"/>
              </a:rPr>
              <a:t> M., </a:t>
            </a:r>
            <a:r>
              <a:rPr lang="en-US" b="1" dirty="0" err="1">
                <a:latin typeface="Calibri" pitchFamily="34" charset="0"/>
                <a:cs typeface="Calibri" pitchFamily="34" charset="0"/>
              </a:rPr>
              <a:t>Goldsheyder</a:t>
            </a:r>
            <a:r>
              <a:rPr lang="en-US" b="1" dirty="0">
                <a:latin typeface="Calibri" pitchFamily="34" charset="0"/>
                <a:cs typeface="Calibri" pitchFamily="34" charset="0"/>
              </a:rPr>
              <a:t> D</a:t>
            </a:r>
            <a:r>
              <a:rPr lang="en-US" b="1" dirty="0" smtClean="0">
                <a:latin typeface="Calibri" pitchFamily="34" charset="0"/>
                <a:cs typeface="Calibri" pitchFamily="34" charset="0"/>
              </a:rPr>
              <a:t>.</a:t>
            </a:r>
            <a:r>
              <a:rPr lang="el-GR" b="1" dirty="0" smtClean="0">
                <a:latin typeface="Calibri" pitchFamily="34" charset="0"/>
                <a:cs typeface="Calibri" pitchFamily="34" charset="0"/>
              </a:rPr>
              <a:t>,</a:t>
            </a:r>
            <a:r>
              <a:rPr lang="en-US" b="1" dirty="0" smtClean="0">
                <a:latin typeface="Calibri" pitchFamily="34" charset="0"/>
                <a:cs typeface="Calibri" pitchFamily="34" charset="0"/>
              </a:rPr>
              <a:t> Leger </a:t>
            </a:r>
            <a:r>
              <a:rPr lang="en-US" b="1" dirty="0">
                <a:latin typeface="Calibri" pitchFamily="34" charset="0"/>
                <a:cs typeface="Calibri" pitchFamily="34" charset="0"/>
              </a:rPr>
              <a:t>D</a:t>
            </a:r>
            <a:r>
              <a:rPr lang="en-US" b="1" dirty="0" smtClean="0">
                <a:latin typeface="Calibri" pitchFamily="34" charset="0"/>
                <a:cs typeface="Calibri" pitchFamily="34" charset="0"/>
              </a:rPr>
              <a:t>.</a:t>
            </a:r>
            <a:r>
              <a:rPr lang="el-GR" b="1" dirty="0" smtClean="0">
                <a:latin typeface="Calibri" pitchFamily="34" charset="0"/>
                <a:cs typeface="Calibri" pitchFamily="34" charset="0"/>
              </a:rPr>
              <a:t>, </a:t>
            </a:r>
            <a:r>
              <a:rPr lang="en-US" b="1" dirty="0" smtClean="0">
                <a:latin typeface="Calibri" pitchFamily="34" charset="0"/>
                <a:cs typeface="Calibri" pitchFamily="34" charset="0"/>
              </a:rPr>
              <a:t>“</a:t>
            </a:r>
            <a:r>
              <a:rPr lang="en-US" b="1" dirty="0">
                <a:latin typeface="Calibri" pitchFamily="34" charset="0"/>
                <a:cs typeface="Calibri" pitchFamily="34" charset="0"/>
              </a:rPr>
              <a:t>Fundamentals of Biomechanics”. Springer, 2012.</a:t>
            </a:r>
          </a:p>
          <a:p>
            <a:pPr algn="just">
              <a:spcAft>
                <a:spcPts val="300"/>
              </a:spcAft>
              <a:buBlip>
                <a:blip r:embed="rId2"/>
              </a:buBlip>
            </a:pPr>
            <a:r>
              <a:rPr lang="el-GR" b="1" dirty="0" smtClean="0">
                <a:latin typeface="Calibri" pitchFamily="34" charset="0"/>
                <a:cs typeface="Calibri" pitchFamily="34" charset="0"/>
              </a:rPr>
              <a:t> </a:t>
            </a:r>
            <a:r>
              <a:rPr lang="en-US" b="1" dirty="0" smtClean="0">
                <a:latin typeface="Calibri" pitchFamily="34" charset="0"/>
                <a:cs typeface="Calibri" pitchFamily="34" charset="0"/>
              </a:rPr>
              <a:t>Peterson </a:t>
            </a:r>
            <a:r>
              <a:rPr lang="en-US" b="1" dirty="0">
                <a:latin typeface="Calibri" pitchFamily="34" charset="0"/>
                <a:cs typeface="Calibri" pitchFamily="34" charset="0"/>
              </a:rPr>
              <a:t>D.R</a:t>
            </a:r>
            <a:r>
              <a:rPr lang="en-US" b="1" dirty="0" smtClean="0">
                <a:latin typeface="Calibri" pitchFamily="34" charset="0"/>
                <a:cs typeface="Calibri" pitchFamily="34" charset="0"/>
              </a:rPr>
              <a:t>.</a:t>
            </a:r>
            <a:r>
              <a:rPr lang="el-GR" b="1" dirty="0" smtClean="0">
                <a:latin typeface="Calibri" pitchFamily="34" charset="0"/>
                <a:cs typeface="Calibri" pitchFamily="34" charset="0"/>
              </a:rPr>
              <a:t>,</a:t>
            </a:r>
            <a:r>
              <a:rPr lang="en-US" b="1" dirty="0" smtClean="0">
                <a:latin typeface="Calibri" pitchFamily="34" charset="0"/>
                <a:cs typeface="Calibri" pitchFamily="34" charset="0"/>
              </a:rPr>
              <a:t> </a:t>
            </a:r>
            <a:r>
              <a:rPr lang="en-US" b="1" dirty="0" err="1" smtClean="0">
                <a:latin typeface="Calibri" pitchFamily="34" charset="0"/>
                <a:cs typeface="Calibri" pitchFamily="34" charset="0"/>
              </a:rPr>
              <a:t>Bronzino</a:t>
            </a:r>
            <a:r>
              <a:rPr lang="en-US" b="1" dirty="0" smtClean="0">
                <a:latin typeface="Calibri" pitchFamily="34" charset="0"/>
                <a:cs typeface="Calibri" pitchFamily="34" charset="0"/>
              </a:rPr>
              <a:t> </a:t>
            </a:r>
            <a:r>
              <a:rPr lang="en-US" b="1" dirty="0">
                <a:latin typeface="Calibri" pitchFamily="34" charset="0"/>
                <a:cs typeface="Calibri" pitchFamily="34" charset="0"/>
              </a:rPr>
              <a:t>J.D</a:t>
            </a:r>
            <a:r>
              <a:rPr lang="en-US" b="1" dirty="0" smtClean="0">
                <a:latin typeface="Calibri" pitchFamily="34" charset="0"/>
                <a:cs typeface="Calibri" pitchFamily="34" charset="0"/>
              </a:rPr>
              <a:t>.</a:t>
            </a:r>
            <a:r>
              <a:rPr lang="el-GR" b="1" dirty="0" smtClean="0">
                <a:latin typeface="Calibri" pitchFamily="34" charset="0"/>
                <a:cs typeface="Calibri" pitchFamily="34" charset="0"/>
              </a:rPr>
              <a:t>,</a:t>
            </a:r>
            <a:r>
              <a:rPr lang="en-US" b="1" dirty="0" smtClean="0">
                <a:latin typeface="Calibri" pitchFamily="34" charset="0"/>
                <a:cs typeface="Calibri" pitchFamily="34" charset="0"/>
              </a:rPr>
              <a:t> </a:t>
            </a:r>
            <a:r>
              <a:rPr lang="en-US" b="1" dirty="0">
                <a:latin typeface="Calibri" pitchFamily="34" charset="0"/>
                <a:cs typeface="Calibri" pitchFamily="34" charset="0"/>
              </a:rPr>
              <a:t>“Biomechanics</a:t>
            </a:r>
            <a:r>
              <a:rPr lang="en-US" b="1" dirty="0" smtClean="0">
                <a:latin typeface="Calibri" pitchFamily="34" charset="0"/>
                <a:cs typeface="Calibri" pitchFamily="34" charset="0"/>
              </a:rPr>
              <a:t>”</a:t>
            </a:r>
            <a:r>
              <a:rPr lang="el-GR" b="1" dirty="0" smtClean="0">
                <a:latin typeface="Calibri" pitchFamily="34" charset="0"/>
                <a:cs typeface="Calibri" pitchFamily="34" charset="0"/>
              </a:rPr>
              <a:t>,</a:t>
            </a:r>
            <a:r>
              <a:rPr lang="en-US" b="1" dirty="0" smtClean="0">
                <a:latin typeface="Calibri" pitchFamily="34" charset="0"/>
                <a:cs typeface="Calibri" pitchFamily="34" charset="0"/>
              </a:rPr>
              <a:t> </a:t>
            </a:r>
            <a:r>
              <a:rPr lang="en-US" b="1" dirty="0">
                <a:latin typeface="Calibri" pitchFamily="34" charset="0"/>
                <a:cs typeface="Calibri" pitchFamily="34" charset="0"/>
              </a:rPr>
              <a:t>CRC Press, New York, 2007. </a:t>
            </a:r>
          </a:p>
          <a:p>
            <a:pPr algn="just">
              <a:spcAft>
                <a:spcPts val="300"/>
              </a:spcAft>
              <a:buSzPct val="70000"/>
              <a:buBlip>
                <a:blip r:embed="rId2"/>
              </a:buBlip>
            </a:pPr>
            <a:r>
              <a:rPr lang="el-GR" b="1" dirty="0" smtClean="0">
                <a:latin typeface="Calibri" pitchFamily="34" charset="0"/>
                <a:cs typeface="Calibri" pitchFamily="34" charset="0"/>
              </a:rPr>
              <a:t> </a:t>
            </a:r>
            <a:r>
              <a:rPr lang="el-GR" b="1" dirty="0" err="1">
                <a:cs typeface="Calibri" pitchFamily="34" charset="0"/>
              </a:rPr>
              <a:t>Τσαταλάς</a:t>
            </a:r>
            <a:r>
              <a:rPr lang="el-GR" b="1" dirty="0">
                <a:cs typeface="Calibri" pitchFamily="34" charset="0"/>
              </a:rPr>
              <a:t> Θ., </a:t>
            </a:r>
            <a:r>
              <a:rPr lang="el-GR" b="1" dirty="0" err="1">
                <a:cs typeface="Calibri" pitchFamily="34" charset="0"/>
              </a:rPr>
              <a:t>Τσαόπουλος</a:t>
            </a:r>
            <a:r>
              <a:rPr lang="el-GR" b="1" dirty="0">
                <a:cs typeface="Calibri" pitchFamily="34" charset="0"/>
              </a:rPr>
              <a:t> Δ., Σιδέρης Β., </a:t>
            </a:r>
            <a:r>
              <a:rPr lang="el-GR" b="1" dirty="0" err="1">
                <a:cs typeface="Calibri" pitchFamily="34" charset="0"/>
              </a:rPr>
              <a:t>Τσιόκανος</a:t>
            </a:r>
            <a:r>
              <a:rPr lang="el-GR" b="1" dirty="0">
                <a:cs typeface="Calibri" pitchFamily="34" charset="0"/>
              </a:rPr>
              <a:t> Α., Γιάκας  Γ</a:t>
            </a:r>
            <a:r>
              <a:rPr lang="el-GR" b="1" dirty="0" smtClean="0">
                <a:cs typeface="Calibri" pitchFamily="34" charset="0"/>
              </a:rPr>
              <a:t>., </a:t>
            </a:r>
            <a:r>
              <a:rPr lang="en-US" b="1" dirty="0" smtClean="0">
                <a:latin typeface="Calibri" pitchFamily="34" charset="0"/>
                <a:cs typeface="Calibri" pitchFamily="34" charset="0"/>
              </a:rPr>
              <a:t>“</a:t>
            </a:r>
            <a:r>
              <a:rPr lang="el-GR" b="1" dirty="0" smtClean="0">
                <a:cs typeface="Calibri" pitchFamily="34" charset="0"/>
              </a:rPr>
              <a:t>Κλινική </a:t>
            </a:r>
            <a:r>
              <a:rPr lang="el-GR" b="1" dirty="0">
                <a:cs typeface="Calibri" pitchFamily="34" charset="0"/>
              </a:rPr>
              <a:t>ανάλυση βάδισης, Εγχειρίδιο για την σωματική αξιολόγηση ειδικών πληθυσμών: δοκιμασίες εργαστηρίου και πεδίου για την επιστημονική υποστήριξη προγραμμάτων άσκησης για </a:t>
            </a:r>
            <a:r>
              <a:rPr lang="el-GR" b="1" dirty="0" smtClean="0">
                <a:cs typeface="Calibri" pitchFamily="34" charset="0"/>
              </a:rPr>
              <a:t>υγεία</a:t>
            </a:r>
            <a:r>
              <a:rPr lang="en-US" b="1" dirty="0">
                <a:latin typeface="Calibri" pitchFamily="34" charset="0"/>
                <a:cs typeface="Calibri" pitchFamily="34" charset="0"/>
              </a:rPr>
              <a:t>”</a:t>
            </a:r>
            <a:r>
              <a:rPr lang="el-GR" b="1" dirty="0" smtClean="0">
                <a:cs typeface="Calibri" pitchFamily="34" charset="0"/>
              </a:rPr>
              <a:t> </a:t>
            </a:r>
            <a:r>
              <a:rPr lang="el-GR" b="1" dirty="0">
                <a:cs typeface="Calibri" pitchFamily="34" charset="0"/>
              </a:rPr>
              <a:t>Εκδόσεις </a:t>
            </a:r>
            <a:r>
              <a:rPr lang="el-GR" b="1" dirty="0" err="1">
                <a:cs typeface="Calibri" pitchFamily="34" charset="0"/>
              </a:rPr>
              <a:t>Κάλλιπος</a:t>
            </a:r>
            <a:r>
              <a:rPr lang="el-GR" b="1" dirty="0">
                <a:cs typeface="Calibri" pitchFamily="34" charset="0"/>
              </a:rPr>
              <a:t>, 2015.</a:t>
            </a:r>
          </a:p>
          <a:p>
            <a:pPr algn="just">
              <a:spcAft>
                <a:spcPts val="300"/>
              </a:spcAft>
              <a:buBlip>
                <a:blip r:embed="rId2"/>
              </a:buBlip>
            </a:pPr>
            <a:r>
              <a:rPr lang="en-US" b="1" dirty="0" smtClean="0">
                <a:cs typeface="Calibri" pitchFamily="34" charset="0"/>
              </a:rPr>
              <a:t> </a:t>
            </a:r>
            <a:r>
              <a:rPr lang="el-GR" b="1" dirty="0" err="1" smtClean="0">
                <a:cs typeface="Calibri" pitchFamily="34" charset="0"/>
              </a:rPr>
              <a:t>Πρωτόπαππας</a:t>
            </a:r>
            <a:r>
              <a:rPr lang="el-GR" b="1" dirty="0" smtClean="0">
                <a:cs typeface="Calibri" pitchFamily="34" charset="0"/>
              </a:rPr>
              <a:t> </a:t>
            </a:r>
            <a:r>
              <a:rPr lang="el-GR" b="1" dirty="0">
                <a:cs typeface="Calibri" pitchFamily="34" charset="0"/>
              </a:rPr>
              <a:t>Β.Χ</a:t>
            </a:r>
            <a:r>
              <a:rPr lang="el-GR" b="1" dirty="0" smtClean="0">
                <a:cs typeface="Calibri" pitchFamily="34" charset="0"/>
              </a:rPr>
              <a:t>., </a:t>
            </a:r>
            <a:r>
              <a:rPr lang="en-US" b="1" dirty="0" smtClean="0">
                <a:latin typeface="Calibri" pitchFamily="34" charset="0"/>
                <a:cs typeface="Calibri" pitchFamily="34" charset="0"/>
              </a:rPr>
              <a:t>“</a:t>
            </a:r>
            <a:r>
              <a:rPr lang="el-GR" b="1" dirty="0" smtClean="0">
                <a:cs typeface="Calibri" pitchFamily="34" charset="0"/>
              </a:rPr>
              <a:t>Ανάπτυξη </a:t>
            </a:r>
            <a:r>
              <a:rPr lang="el-GR" b="1" dirty="0">
                <a:cs typeface="Calibri" pitchFamily="34" charset="0"/>
              </a:rPr>
              <a:t>περιβάλλοντος διάγνωσης της </a:t>
            </a:r>
            <a:r>
              <a:rPr lang="el-GR" b="1" dirty="0" smtClean="0">
                <a:cs typeface="Calibri" pitchFamily="34" charset="0"/>
              </a:rPr>
              <a:t>οστεογένεσης</a:t>
            </a:r>
            <a:r>
              <a:rPr lang="en-US" b="1" dirty="0" smtClean="0">
                <a:latin typeface="Calibri" pitchFamily="34" charset="0"/>
                <a:cs typeface="Calibri" pitchFamily="34" charset="0"/>
              </a:rPr>
              <a:t>”</a:t>
            </a:r>
            <a:r>
              <a:rPr lang="el-GR" b="1" dirty="0" smtClean="0">
                <a:latin typeface="Calibri" pitchFamily="34" charset="0"/>
                <a:cs typeface="Calibri" pitchFamily="34" charset="0"/>
              </a:rPr>
              <a:t>,</a:t>
            </a:r>
            <a:r>
              <a:rPr lang="el-GR" b="1" dirty="0" smtClean="0">
                <a:cs typeface="Calibri" pitchFamily="34" charset="0"/>
              </a:rPr>
              <a:t> </a:t>
            </a:r>
            <a:r>
              <a:rPr lang="el-GR" b="1" dirty="0">
                <a:cs typeface="Calibri" pitchFamily="34" charset="0"/>
              </a:rPr>
              <a:t>Διδακτορική διατριβή, 2006.</a:t>
            </a:r>
          </a:p>
          <a:p>
            <a:pPr algn="just">
              <a:spcAft>
                <a:spcPts val="300"/>
              </a:spcAft>
              <a:buBlip>
                <a:blip r:embed="rId2"/>
              </a:buBlip>
            </a:pPr>
            <a:endParaRPr lang="en-US" b="1" dirty="0">
              <a:latin typeface="Calibri" pitchFamily="34" charset="0"/>
              <a:cs typeface="Calibri" pitchFamily="34" charset="0"/>
            </a:endParaRPr>
          </a:p>
        </p:txBody>
      </p:sp>
    </p:spTree>
    <p:extLst>
      <p:ext uri="{BB962C8B-B14F-4D97-AF65-F5344CB8AC3E}">
        <p14:creationId xmlns:p14="http://schemas.microsoft.com/office/powerpoint/2010/main" val="25577943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marL="0" indent="0" algn="just">
              <a:spcBef>
                <a:spcPts val="0"/>
              </a:spcBef>
              <a:spcAft>
                <a:spcPts val="1200"/>
              </a:spcAft>
              <a:buClr>
                <a:schemeClr val="tx2">
                  <a:lumMod val="75000"/>
                </a:schemeClr>
              </a:buClr>
              <a:buNone/>
            </a:pPr>
            <a:r>
              <a:rPr lang="el-GR" sz="2200" b="1" dirty="0" smtClean="0"/>
              <a:t>Μοντέλο </a:t>
            </a:r>
            <a:r>
              <a:rPr lang="el-GR" sz="2200" b="1" dirty="0" err="1" smtClean="0"/>
              <a:t>Maxwell</a:t>
            </a:r>
            <a:endParaRPr lang="el-GR" sz="2200" b="1" dirty="0" smtClean="0"/>
          </a:p>
          <a:p>
            <a:pPr algn="just">
              <a:spcBef>
                <a:spcPts val="0"/>
              </a:spcBef>
              <a:spcAft>
                <a:spcPts val="2400"/>
              </a:spcAft>
              <a:buClr>
                <a:schemeClr val="tx2">
                  <a:lumMod val="75000"/>
                </a:schemeClr>
              </a:buClr>
              <a:buFont typeface="Wingdings" pitchFamily="2" charset="2"/>
              <a:buChar char="q"/>
            </a:pPr>
            <a:r>
              <a:rPr lang="el-GR" sz="2200" dirty="0" smtClean="0"/>
              <a:t>Το </a:t>
            </a:r>
            <a:r>
              <a:rPr lang="el-GR" sz="2200" dirty="0"/>
              <a:t>διάγραμμα με το μηχανικό ανάλογο για </a:t>
            </a:r>
            <a:r>
              <a:rPr lang="el-GR" sz="2200" dirty="0" smtClean="0"/>
              <a:t>αυτό το </a:t>
            </a:r>
            <a:r>
              <a:rPr lang="el-GR" sz="2200" dirty="0"/>
              <a:t>μοντέλο φαίνεται στο παρακάτω σχήμα:</a:t>
            </a:r>
          </a:p>
          <a:p>
            <a:pPr algn="just">
              <a:spcBef>
                <a:spcPts val="0"/>
              </a:spcBef>
              <a:spcAft>
                <a:spcPts val="2400"/>
              </a:spcAft>
              <a:buClr>
                <a:schemeClr val="tx2">
                  <a:lumMod val="75000"/>
                </a:schemeClr>
              </a:buClr>
              <a:buFont typeface="Wingdings" pitchFamily="2" charset="2"/>
              <a:buChar char="q"/>
            </a:pPr>
            <a:endParaRPr lang="el-GR" sz="2200" dirty="0" smtClean="0"/>
          </a:p>
          <a:p>
            <a:pPr algn="just">
              <a:spcBef>
                <a:spcPts val="0"/>
              </a:spcBef>
              <a:spcAft>
                <a:spcPts val="2400"/>
              </a:spcAft>
              <a:buClr>
                <a:schemeClr val="tx2">
                  <a:lumMod val="75000"/>
                </a:schemeClr>
              </a:buClr>
              <a:buFont typeface="Wingdings" pitchFamily="2" charset="2"/>
              <a:buChar char="q"/>
            </a:pPr>
            <a:endParaRPr lang="el-GR" sz="2200" dirty="0"/>
          </a:p>
          <a:p>
            <a:pPr algn="just">
              <a:spcBef>
                <a:spcPts val="0"/>
              </a:spcBef>
              <a:spcAft>
                <a:spcPts val="2400"/>
              </a:spcAft>
              <a:buClr>
                <a:schemeClr val="tx2">
                  <a:lumMod val="75000"/>
                </a:schemeClr>
              </a:buClr>
              <a:buFont typeface="Wingdings" pitchFamily="2" charset="2"/>
              <a:buChar char="q"/>
            </a:pPr>
            <a:r>
              <a:rPr lang="el-GR" sz="2200" dirty="0"/>
              <a:t>Η </a:t>
            </a:r>
            <a:r>
              <a:rPr lang="el-GR" sz="2200" b="1" dirty="0"/>
              <a:t>ολική τάση </a:t>
            </a:r>
            <a:r>
              <a:rPr lang="el-GR" sz="2200" dirty="0" smtClean="0"/>
              <a:t>(</a:t>
            </a:r>
            <a:r>
              <a:rPr lang="el-GR" sz="2200" b="1" dirty="0" smtClean="0"/>
              <a:t>σ</a:t>
            </a:r>
            <a:r>
              <a:rPr lang="el-GR" sz="2200" dirty="0" smtClean="0"/>
              <a:t>) ισούται </a:t>
            </a:r>
            <a:r>
              <a:rPr lang="el-GR" sz="2200" dirty="0"/>
              <a:t>με </a:t>
            </a:r>
            <a:r>
              <a:rPr lang="el-GR" sz="2200" dirty="0" smtClean="0"/>
              <a:t>αυτή των </a:t>
            </a:r>
            <a:r>
              <a:rPr lang="el-GR" sz="2200" dirty="0"/>
              <a:t>επιμέρους </a:t>
            </a:r>
            <a:r>
              <a:rPr lang="el-GR" sz="2200" dirty="0" smtClean="0"/>
              <a:t>συστημάτων:</a:t>
            </a:r>
          </a:p>
          <a:p>
            <a:pPr algn="just">
              <a:spcBef>
                <a:spcPts val="0"/>
              </a:spcBef>
              <a:spcAft>
                <a:spcPts val="1200"/>
              </a:spcAft>
              <a:buClr>
                <a:schemeClr val="tx2">
                  <a:lumMod val="75000"/>
                </a:schemeClr>
              </a:buClr>
              <a:buFont typeface="Wingdings" pitchFamily="2" charset="2"/>
              <a:buChar char="q"/>
            </a:pPr>
            <a:endParaRPr lang="el-GR" sz="2200" dirty="0" smtClean="0"/>
          </a:p>
          <a:p>
            <a:pPr algn="just">
              <a:spcBef>
                <a:spcPts val="0"/>
              </a:spcBef>
              <a:spcAft>
                <a:spcPts val="2400"/>
              </a:spcAft>
              <a:buClr>
                <a:schemeClr val="tx2">
                  <a:lumMod val="75000"/>
                </a:schemeClr>
              </a:buClr>
              <a:buFont typeface="Wingdings" pitchFamily="2" charset="2"/>
              <a:buChar char="q"/>
            </a:pPr>
            <a:r>
              <a:rPr lang="el-GR" sz="2200" dirty="0" smtClean="0"/>
              <a:t>Η </a:t>
            </a:r>
            <a:r>
              <a:rPr lang="el-GR" sz="2200" b="1" dirty="0" smtClean="0"/>
              <a:t>ολική παραμόρφωση</a:t>
            </a:r>
            <a:r>
              <a:rPr lang="el-GR" sz="2200" dirty="0" smtClean="0"/>
              <a:t> (</a:t>
            </a:r>
            <a:r>
              <a:rPr lang="el-GR" sz="2200" b="1" dirty="0" smtClean="0"/>
              <a:t>ε</a:t>
            </a:r>
            <a:r>
              <a:rPr lang="el-GR" sz="2200" dirty="0" smtClean="0"/>
              <a:t>) ισούται </a:t>
            </a:r>
            <a:r>
              <a:rPr lang="el-GR" sz="2200" dirty="0"/>
              <a:t>με το άθροισμα των επιμέρους </a:t>
            </a:r>
            <a:r>
              <a:rPr lang="el-GR" sz="2200" dirty="0" smtClean="0"/>
              <a:t>συστημάτων:</a:t>
            </a:r>
            <a:endParaRPr lang="el-GR" sz="22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err="1">
                <a:solidFill>
                  <a:srgbClr val="002060"/>
                </a:solidFill>
              </a:rPr>
              <a:t>Ιξωδοελαστικότητα</a:t>
            </a:r>
            <a:endParaRPr lang="en-US" sz="3600" b="1" dirty="0">
              <a:solidFill>
                <a:srgbClr val="002060"/>
              </a:solidFill>
            </a:endParaRPr>
          </a:p>
        </p:txBody>
      </p:sp>
      <p:pic>
        <p:nvPicPr>
          <p:cNvPr id="4" name="Εικόνα 4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4882" y="3179497"/>
            <a:ext cx="2652395" cy="1077595"/>
          </a:xfrm>
          <a:prstGeom prst="rect">
            <a:avLst/>
          </a:prstGeom>
          <a:noFill/>
          <a:ln>
            <a:noFill/>
          </a:ln>
        </p:spPr>
      </p:pic>
      <mc:AlternateContent xmlns:mc="http://schemas.openxmlformats.org/markup-compatibility/2006" xmlns:a14="http://schemas.microsoft.com/office/drawing/2010/main">
        <mc:Choice Requires="a14">
          <p:sp>
            <p:nvSpPr>
              <p:cNvPr id="2" name="Rectangle 1"/>
              <p:cNvSpPr/>
              <p:nvPr/>
            </p:nvSpPr>
            <p:spPr>
              <a:xfrm>
                <a:off x="3683326" y="4968600"/>
                <a:ext cx="1626792"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l-GR" sz="2200" b="1" smtClean="0">
                          <a:latin typeface="Cambria Math" panose="02040503050406030204" pitchFamily="18" charset="0"/>
                          <a:ea typeface="Cambria Math" panose="02040503050406030204" pitchFamily="18" charset="0"/>
                        </a:rPr>
                        <m:t>σ</m:t>
                      </m:r>
                      <m:r>
                        <m:rPr>
                          <m:nor/>
                        </m:rPr>
                        <a:rPr lang="el-GR" sz="2200" b="1" smtClean="0">
                          <a:latin typeface="Cambria Math" panose="02040503050406030204" pitchFamily="18" charset="0"/>
                          <a:ea typeface="Cambria Math" panose="02040503050406030204" pitchFamily="18" charset="0"/>
                        </a:rPr>
                        <m:t> =</m:t>
                      </m:r>
                      <m:sSub>
                        <m:sSubPr>
                          <m:ctrlPr>
                            <a:rPr lang="el-GR" sz="2200" b="1" i="1">
                              <a:latin typeface="Cambria Math"/>
                              <a:ea typeface="Cambria Math" panose="02040503050406030204" pitchFamily="18" charset="0"/>
                            </a:rPr>
                          </m:ctrlPr>
                        </m:sSubPr>
                        <m:e>
                          <m:r>
                            <m:rPr>
                              <m:nor/>
                            </m:rPr>
                            <a:rPr lang="el-GR" sz="2200" b="1">
                              <a:latin typeface="Cambria Math" panose="02040503050406030204" pitchFamily="18" charset="0"/>
                              <a:ea typeface="Cambria Math" panose="02040503050406030204" pitchFamily="18" charset="0"/>
                            </a:rPr>
                            <m:t> </m:t>
                          </m:r>
                          <m:r>
                            <m:rPr>
                              <m:nor/>
                            </m:rPr>
                            <a:rPr lang="el-GR" sz="2200" b="1">
                              <a:latin typeface="Cambria Math" panose="02040503050406030204" pitchFamily="18" charset="0"/>
                              <a:ea typeface="Cambria Math" panose="02040503050406030204" pitchFamily="18" charset="0"/>
                            </a:rPr>
                            <m:t>σ</m:t>
                          </m:r>
                        </m:e>
                        <m:sub>
                          <m:r>
                            <a:rPr lang="en-US" sz="2200" b="1" i="0" smtClean="0">
                              <a:latin typeface="Cambria Math" panose="02040503050406030204" pitchFamily="18" charset="0"/>
                              <a:ea typeface="Cambria Math" panose="02040503050406030204" pitchFamily="18" charset="0"/>
                            </a:rPr>
                            <m:t>𝐬</m:t>
                          </m:r>
                        </m:sub>
                      </m:sSub>
                      <m:r>
                        <m:rPr>
                          <m:nor/>
                        </m:rPr>
                        <a:rPr lang="el-GR" sz="2200" b="1">
                          <a:latin typeface="Cambria Math" panose="02040503050406030204" pitchFamily="18" charset="0"/>
                          <a:ea typeface="Cambria Math" panose="02040503050406030204" pitchFamily="18" charset="0"/>
                        </a:rPr>
                        <m:t> = </m:t>
                      </m:r>
                      <m:sSub>
                        <m:sSubPr>
                          <m:ctrlPr>
                            <a:rPr lang="el-GR" sz="2200" b="1" i="1">
                              <a:latin typeface="Cambria Math"/>
                              <a:ea typeface="Cambria Math" panose="02040503050406030204" pitchFamily="18" charset="0"/>
                            </a:rPr>
                          </m:ctrlPr>
                        </m:sSubPr>
                        <m:e>
                          <m:r>
                            <m:rPr>
                              <m:nor/>
                            </m:rPr>
                            <a:rPr lang="el-GR" sz="2200" b="1">
                              <a:latin typeface="Cambria Math" panose="02040503050406030204" pitchFamily="18" charset="0"/>
                              <a:ea typeface="Cambria Math" panose="02040503050406030204" pitchFamily="18" charset="0"/>
                            </a:rPr>
                            <m:t>σ</m:t>
                          </m:r>
                        </m:e>
                        <m:sub>
                          <m:r>
                            <a:rPr lang="en-US" sz="2200" b="1" i="0" smtClean="0">
                              <a:latin typeface="Cambria Math" panose="02040503050406030204" pitchFamily="18" charset="0"/>
                              <a:ea typeface="Cambria Math" panose="02040503050406030204" pitchFamily="18" charset="0"/>
                            </a:rPr>
                            <m:t>𝐝</m:t>
                          </m:r>
                        </m:sub>
                      </m:sSub>
                    </m:oMath>
                  </m:oMathPara>
                </a14:m>
                <a:endParaRPr lang="el-GR" sz="2200" b="1" dirty="0">
                  <a:latin typeface="Cambria Math" panose="02040503050406030204" pitchFamily="18" charset="0"/>
                  <a:ea typeface="Cambria Math" panose="02040503050406030204" pitchFamily="18" charset="0"/>
                </a:endParaRPr>
              </a:p>
            </p:txBody>
          </p:sp>
        </mc:Choice>
        <mc:Fallback xmlns="">
          <p:sp>
            <p:nvSpPr>
              <p:cNvPr id="2" name="Rectangle 1"/>
              <p:cNvSpPr>
                <a:spLocks noRot="1" noChangeAspect="1" noMove="1" noResize="1" noEditPoints="1" noAdjustHandles="1" noChangeArrowheads="1" noChangeShapeType="1" noTextEdit="1"/>
              </p:cNvSpPr>
              <p:nvPr/>
            </p:nvSpPr>
            <p:spPr>
              <a:xfrm>
                <a:off x="3683326" y="4968600"/>
                <a:ext cx="1626792" cy="430887"/>
              </a:xfrm>
              <a:prstGeom prst="rect">
                <a:avLst/>
              </a:prstGeom>
              <a:blipFill rotWithShape="0">
                <a:blip r:embed="rId3"/>
                <a:stretch>
                  <a:fillRect b="-5634"/>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6" name="Rectangle 5"/>
              <p:cNvSpPr/>
              <p:nvPr/>
            </p:nvSpPr>
            <p:spPr>
              <a:xfrm>
                <a:off x="3683326" y="6237312"/>
                <a:ext cx="1562287"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sz="2200" b="1" i="1">
                              <a:latin typeface="Cambria Math"/>
                              <a:ea typeface="Cambria Math" panose="02040503050406030204" pitchFamily="18" charset="0"/>
                            </a:rPr>
                          </m:ctrlPr>
                        </m:accPr>
                        <m:e>
                          <m:r>
                            <m:rPr>
                              <m:nor/>
                            </m:rPr>
                            <a:rPr lang="el-GR" sz="2200" b="1">
                              <a:latin typeface="Cambria Math" panose="02040503050406030204" pitchFamily="18" charset="0"/>
                              <a:ea typeface="Cambria Math" panose="02040503050406030204" pitchFamily="18" charset="0"/>
                            </a:rPr>
                            <m:t>ε</m:t>
                          </m:r>
                        </m:e>
                      </m:acc>
                      <m:r>
                        <a:rPr lang="en-US" sz="2200" b="1" i="0" smtClean="0">
                          <a:latin typeface="Cambria Math" panose="02040503050406030204" pitchFamily="18" charset="0"/>
                          <a:ea typeface="Cambria Math" panose="02040503050406030204" pitchFamily="18" charset="0"/>
                        </a:rPr>
                        <m:t>=</m:t>
                      </m:r>
                      <m:sSub>
                        <m:sSubPr>
                          <m:ctrlPr>
                            <a:rPr lang="el-GR" sz="2200" b="1" i="1" smtClean="0">
                              <a:latin typeface="Cambria Math"/>
                              <a:ea typeface="Cambria Math" panose="02040503050406030204" pitchFamily="18" charset="0"/>
                            </a:rPr>
                          </m:ctrlPr>
                        </m:sSubPr>
                        <m:e>
                          <m:acc>
                            <m:accPr>
                              <m:chr m:val="̇"/>
                              <m:ctrlPr>
                                <a:rPr lang="el-GR" sz="2200" b="1" i="1">
                                  <a:latin typeface="Cambria Math"/>
                                  <a:ea typeface="Cambria Math" panose="02040503050406030204" pitchFamily="18" charset="0"/>
                                </a:rPr>
                              </m:ctrlPr>
                            </m:accPr>
                            <m:e>
                              <m:r>
                                <m:rPr>
                                  <m:nor/>
                                </m:rPr>
                                <a:rPr lang="el-GR" sz="2200" b="1">
                                  <a:latin typeface="Cambria Math" panose="02040503050406030204" pitchFamily="18" charset="0"/>
                                  <a:ea typeface="Cambria Math" panose="02040503050406030204" pitchFamily="18" charset="0"/>
                                </a:rPr>
                                <m:t>ε</m:t>
                              </m:r>
                            </m:e>
                          </m:acc>
                        </m:e>
                        <m:sub>
                          <m:r>
                            <a:rPr lang="en-US" sz="2200" b="1" i="0" smtClean="0">
                              <a:latin typeface="Cambria Math" panose="02040503050406030204" pitchFamily="18" charset="0"/>
                              <a:ea typeface="Cambria Math" panose="02040503050406030204" pitchFamily="18" charset="0"/>
                            </a:rPr>
                            <m:t>𝐬</m:t>
                          </m:r>
                        </m:sub>
                      </m:sSub>
                      <m:r>
                        <a:rPr lang="en-US" sz="2200" b="1" i="0" smtClean="0">
                          <a:latin typeface="Cambria Math" panose="02040503050406030204" pitchFamily="18" charset="0"/>
                          <a:ea typeface="Cambria Math" panose="02040503050406030204" pitchFamily="18" charset="0"/>
                        </a:rPr>
                        <m:t> </m:t>
                      </m:r>
                      <m:r>
                        <m:rPr>
                          <m:nor/>
                        </m:rPr>
                        <a:rPr lang="el-GR" sz="2200" b="1">
                          <a:latin typeface="Cambria Math" panose="02040503050406030204" pitchFamily="18" charset="0"/>
                          <a:ea typeface="Cambria Math" panose="02040503050406030204" pitchFamily="18" charset="0"/>
                        </a:rPr>
                        <m:t>+</m:t>
                      </m:r>
                      <m:r>
                        <a:rPr lang="en-US" sz="2200" b="1" i="0" smtClean="0">
                          <a:latin typeface="Cambria Math" panose="02040503050406030204" pitchFamily="18" charset="0"/>
                          <a:ea typeface="Cambria Math" panose="02040503050406030204" pitchFamily="18" charset="0"/>
                        </a:rPr>
                        <m:t> </m:t>
                      </m:r>
                      <m:sSub>
                        <m:sSubPr>
                          <m:ctrlPr>
                            <a:rPr lang="el-GR" sz="2200" b="1" i="1">
                              <a:latin typeface="Cambria Math"/>
                              <a:ea typeface="Cambria Math" panose="02040503050406030204" pitchFamily="18" charset="0"/>
                            </a:rPr>
                          </m:ctrlPr>
                        </m:sSubPr>
                        <m:e>
                          <m:acc>
                            <m:accPr>
                              <m:chr m:val="̇"/>
                              <m:ctrlPr>
                                <a:rPr lang="el-GR" sz="2200" b="1" i="1">
                                  <a:latin typeface="Cambria Math"/>
                                  <a:ea typeface="Cambria Math" panose="02040503050406030204" pitchFamily="18" charset="0"/>
                                </a:rPr>
                              </m:ctrlPr>
                            </m:accPr>
                            <m:e>
                              <m:r>
                                <m:rPr>
                                  <m:nor/>
                                </m:rPr>
                                <a:rPr lang="el-GR" sz="2200" b="1">
                                  <a:latin typeface="Cambria Math" panose="02040503050406030204" pitchFamily="18" charset="0"/>
                                  <a:ea typeface="Cambria Math" panose="02040503050406030204" pitchFamily="18" charset="0"/>
                                </a:rPr>
                                <m:t>ε</m:t>
                              </m:r>
                            </m:e>
                          </m:acc>
                        </m:e>
                        <m:sub>
                          <m:r>
                            <a:rPr lang="en-US" sz="2200" b="1" i="0" smtClean="0">
                              <a:latin typeface="Cambria Math" panose="02040503050406030204" pitchFamily="18" charset="0"/>
                              <a:ea typeface="Cambria Math" panose="02040503050406030204" pitchFamily="18" charset="0"/>
                            </a:rPr>
                            <m:t>𝐝</m:t>
                          </m:r>
                        </m:sub>
                      </m:sSub>
                    </m:oMath>
                  </m:oMathPara>
                </a14:m>
                <a:endParaRPr lang="el-GR" sz="2200" b="1" dirty="0">
                  <a:latin typeface="Cambria Math" panose="02040503050406030204" pitchFamily="18" charset="0"/>
                  <a:ea typeface="Cambria Math" panose="02040503050406030204" pitchFamily="18" charset="0"/>
                </a:endParaRPr>
              </a:p>
            </p:txBody>
          </p:sp>
        </mc:Choice>
        <mc:Fallback xmlns="">
          <p:sp>
            <p:nvSpPr>
              <p:cNvPr id="6" name="Rectangle 5"/>
              <p:cNvSpPr>
                <a:spLocks noRot="1" noChangeAspect="1" noMove="1" noResize="1" noEditPoints="1" noAdjustHandles="1" noChangeArrowheads="1" noChangeShapeType="1" noTextEdit="1"/>
              </p:cNvSpPr>
              <p:nvPr/>
            </p:nvSpPr>
            <p:spPr>
              <a:xfrm>
                <a:off x="3683326" y="6237312"/>
                <a:ext cx="1562287" cy="430887"/>
              </a:xfrm>
              <a:prstGeom prst="rect">
                <a:avLst/>
              </a:prstGeom>
              <a:blipFill rotWithShape="0">
                <a:blip r:embed="rId4"/>
                <a:stretch>
                  <a:fillRect b="-5634"/>
                </a:stretch>
              </a:blipFill>
            </p:spPr>
            <p:txBody>
              <a:bodyPr/>
              <a:lstStyle/>
              <a:p>
                <a:r>
                  <a:rPr lang="el-GR">
                    <a:noFill/>
                  </a:rPr>
                  <a:t> </a:t>
                </a:r>
              </a:p>
            </p:txBody>
          </p:sp>
        </mc:Fallback>
      </mc:AlternateContent>
    </p:spTree>
    <p:extLst>
      <p:ext uri="{BB962C8B-B14F-4D97-AF65-F5344CB8AC3E}">
        <p14:creationId xmlns:p14="http://schemas.microsoft.com/office/powerpoint/2010/main" val="17016130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sz="quarter" idx="1"/>
          </p:nvPr>
        </p:nvSpPr>
        <p:spPr>
          <a:xfrm>
            <a:off x="251520" y="1772816"/>
            <a:ext cx="8568952" cy="4968552"/>
          </a:xfrm>
        </p:spPr>
        <p:txBody>
          <a:bodyPr>
            <a:noAutofit/>
          </a:bodyPr>
          <a:lstStyle/>
          <a:p>
            <a:pPr marL="0" indent="0" algn="just">
              <a:spcBef>
                <a:spcPts val="0"/>
              </a:spcBef>
              <a:spcAft>
                <a:spcPts val="1200"/>
              </a:spcAft>
              <a:buClr>
                <a:schemeClr val="tx2">
                  <a:lumMod val="75000"/>
                </a:schemeClr>
              </a:buClr>
              <a:buNone/>
            </a:pPr>
            <a:r>
              <a:rPr lang="el-GR" sz="2200" b="1" dirty="0" smtClean="0"/>
              <a:t>Μοντέλο </a:t>
            </a:r>
            <a:r>
              <a:rPr lang="el-GR" sz="2200" b="1" dirty="0" err="1" smtClean="0"/>
              <a:t>Maxwell</a:t>
            </a:r>
            <a:endParaRPr lang="el-GR" sz="2200" b="1" dirty="0" smtClean="0"/>
          </a:p>
          <a:p>
            <a:pPr algn="just">
              <a:spcBef>
                <a:spcPts val="0"/>
              </a:spcBef>
              <a:spcAft>
                <a:spcPts val="2400"/>
              </a:spcAft>
              <a:buClr>
                <a:schemeClr val="tx2">
                  <a:lumMod val="75000"/>
                </a:schemeClr>
              </a:buClr>
              <a:buFont typeface="Wingdings" pitchFamily="2" charset="2"/>
              <a:buChar char="q"/>
            </a:pPr>
            <a:r>
              <a:rPr lang="el-GR" sz="2200" dirty="0" smtClean="0"/>
              <a:t>Θεωρώντας ότι:</a:t>
            </a:r>
          </a:p>
          <a:p>
            <a:pPr algn="just">
              <a:spcBef>
                <a:spcPts val="0"/>
              </a:spcBef>
              <a:spcAft>
                <a:spcPts val="2400"/>
              </a:spcAft>
              <a:buClr>
                <a:schemeClr val="tx2">
                  <a:lumMod val="75000"/>
                </a:schemeClr>
              </a:buClr>
              <a:buFont typeface="Wingdings" pitchFamily="2" charset="2"/>
              <a:buChar char="q"/>
            </a:pPr>
            <a:endParaRPr lang="el-GR" sz="2200" dirty="0"/>
          </a:p>
          <a:p>
            <a:pPr marL="45720" indent="0" algn="just">
              <a:spcBef>
                <a:spcPts val="0"/>
              </a:spcBef>
              <a:spcAft>
                <a:spcPts val="2400"/>
              </a:spcAft>
              <a:buClr>
                <a:schemeClr val="tx2">
                  <a:lumMod val="75000"/>
                </a:schemeClr>
              </a:buClr>
              <a:buNone/>
            </a:pPr>
            <a:r>
              <a:rPr lang="el-GR" sz="2200" dirty="0" smtClean="0"/>
              <a:t>η διαφορική </a:t>
            </a:r>
            <a:r>
              <a:rPr lang="el-GR" sz="2200" dirty="0"/>
              <a:t>εξίσωση που περιγράφει τη </a:t>
            </a:r>
            <a:r>
              <a:rPr lang="el-GR" sz="2200" dirty="0" smtClean="0"/>
              <a:t>παραμόρφωση του μοντέλου:</a:t>
            </a:r>
          </a:p>
          <a:p>
            <a:pPr marL="365760" lvl="1" indent="0" algn="just">
              <a:spcBef>
                <a:spcPts val="0"/>
              </a:spcBef>
              <a:spcAft>
                <a:spcPts val="1200"/>
              </a:spcAft>
              <a:buClr>
                <a:schemeClr val="tx2">
                  <a:lumMod val="75000"/>
                </a:schemeClr>
              </a:buClr>
              <a:buNone/>
            </a:pPr>
            <a:endParaRPr lang="el-GR" sz="2200" dirty="0" smtClean="0"/>
          </a:p>
          <a:p>
            <a:pPr marL="365760" lvl="1" indent="0" algn="just">
              <a:spcBef>
                <a:spcPts val="0"/>
              </a:spcBef>
              <a:spcAft>
                <a:spcPts val="2400"/>
              </a:spcAft>
              <a:buClr>
                <a:schemeClr val="tx2">
                  <a:lumMod val="75000"/>
                </a:schemeClr>
              </a:buClr>
              <a:buNone/>
            </a:pPr>
            <a:r>
              <a:rPr lang="el-GR" sz="2200" dirty="0" smtClean="0"/>
              <a:t> γίνεται:</a:t>
            </a:r>
            <a:endParaRPr lang="el-GR" sz="2200" dirty="0"/>
          </a:p>
        </p:txBody>
      </p:sp>
      <p:sp>
        <p:nvSpPr>
          <p:cNvPr id="5" name="Content Placeholder 2"/>
          <p:cNvSpPr txBox="1">
            <a:spLocks/>
          </p:cNvSpPr>
          <p:nvPr/>
        </p:nvSpPr>
        <p:spPr>
          <a:xfrm>
            <a:off x="724880" y="273968"/>
            <a:ext cx="7772400" cy="1066800"/>
          </a:xfrm>
          <a:prstGeom prst="rect">
            <a:avLst/>
          </a:prstGeom>
        </p:spPr>
        <p:txBody>
          <a:bodyPr vert="horz">
            <a:normAutofit/>
          </a:bodyPr>
          <a:lstStyle/>
          <a:p>
            <a:pPr marL="320040" indent="-320040" algn="ctr">
              <a:spcBef>
                <a:spcPts val="700"/>
              </a:spcBef>
              <a:buClr>
                <a:schemeClr val="accent2"/>
              </a:buClr>
              <a:buSzPct val="60000"/>
              <a:defRPr/>
            </a:pPr>
            <a:r>
              <a:rPr lang="el-GR" sz="3600" b="1" dirty="0" err="1">
                <a:solidFill>
                  <a:srgbClr val="002060"/>
                </a:solidFill>
              </a:rPr>
              <a:t>Ιξωδοελαστικότητα</a:t>
            </a:r>
            <a:endParaRPr lang="en-US" sz="3600" b="1" dirty="0">
              <a:solidFill>
                <a:srgbClr val="002060"/>
              </a:solidFill>
            </a:endParaRPr>
          </a:p>
        </p:txBody>
      </p:sp>
      <p:pic>
        <p:nvPicPr>
          <p:cNvPr id="4" name="Εικόνα 40"/>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84882" y="5663773"/>
            <a:ext cx="2652395" cy="1077595"/>
          </a:xfrm>
          <a:prstGeom prst="rect">
            <a:avLst/>
          </a:prstGeom>
          <a:noFill/>
          <a:ln>
            <a:noFill/>
          </a:ln>
        </p:spPr>
      </p:pic>
      <mc:AlternateContent xmlns:mc="http://schemas.openxmlformats.org/markup-compatibility/2006" xmlns:a14="http://schemas.microsoft.com/office/drawing/2010/main">
        <mc:Choice Requires="a14">
          <p:sp>
            <p:nvSpPr>
              <p:cNvPr id="7" name="Rectangle 6"/>
              <p:cNvSpPr/>
              <p:nvPr/>
            </p:nvSpPr>
            <p:spPr>
              <a:xfrm>
                <a:off x="724880" y="2636912"/>
                <a:ext cx="2962221" cy="72750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l-GR" sz="2200" smtClean="0">
                          <a:latin typeface="Cambria Math" panose="02040503050406030204" pitchFamily="18" charset="0"/>
                          <a:ea typeface="Cambria Math" panose="02040503050406030204" pitchFamily="18" charset="0"/>
                        </a:rPr>
                        <m:t>σ</m:t>
                      </m:r>
                      <m:r>
                        <m:rPr>
                          <m:nor/>
                        </m:rPr>
                        <a:rPr lang="el-GR" sz="2200" smtClean="0">
                          <a:latin typeface="Cambria Math" panose="02040503050406030204" pitchFamily="18" charset="0"/>
                          <a:ea typeface="Cambria Math" panose="02040503050406030204" pitchFamily="18" charset="0"/>
                        </a:rPr>
                        <m:t> = </m:t>
                      </m:r>
                      <m:r>
                        <m:rPr>
                          <m:nor/>
                        </m:rPr>
                        <a:rPr lang="el-GR" sz="2200" smtClean="0">
                          <a:latin typeface="Cambria Math" panose="02040503050406030204" pitchFamily="18" charset="0"/>
                          <a:ea typeface="Cambria Math" panose="02040503050406030204" pitchFamily="18" charset="0"/>
                        </a:rPr>
                        <m:t>Ε</m:t>
                      </m:r>
                      <m:r>
                        <m:rPr>
                          <m:nor/>
                        </m:rPr>
                        <a:rPr lang="en-US" sz="2200" b="0" smtClean="0">
                          <a:latin typeface="Cambria Math" panose="02040503050406030204" pitchFamily="18" charset="0"/>
                          <a:ea typeface="Cambria Math" panose="02040503050406030204" pitchFamily="18" charset="0"/>
                        </a:rPr>
                        <m:t> </m:t>
                      </m:r>
                      <m:sSub>
                        <m:sSubPr>
                          <m:ctrlPr>
                            <a:rPr lang="el-GR" sz="2200" i="1">
                              <a:latin typeface="Cambria Math"/>
                              <a:ea typeface="Cambria Math" panose="02040503050406030204" pitchFamily="18" charset="0"/>
                            </a:rPr>
                          </m:ctrlPr>
                        </m:sSubPr>
                        <m:e>
                          <m:r>
                            <m:rPr>
                              <m:nor/>
                            </m:rPr>
                            <a:rPr lang="el-GR" sz="2200">
                              <a:latin typeface="Cambria Math" panose="02040503050406030204" pitchFamily="18" charset="0"/>
                              <a:ea typeface="Cambria Math" panose="02040503050406030204" pitchFamily="18" charset="0"/>
                            </a:rPr>
                            <m:t>ε</m:t>
                          </m:r>
                        </m:e>
                        <m:sub>
                          <m:r>
                            <m:rPr>
                              <m:nor/>
                            </m:rPr>
                            <a:rPr lang="el-GR" sz="2200">
                              <a:latin typeface="Cambria Math" panose="02040503050406030204" pitchFamily="18" charset="0"/>
                              <a:ea typeface="Cambria Math" panose="02040503050406030204" pitchFamily="18" charset="0"/>
                            </a:rPr>
                            <m:t>s</m:t>
                          </m:r>
                        </m:sub>
                      </m:sSub>
                      <m:r>
                        <m:rPr>
                          <m:nor/>
                        </m:rPr>
                        <a:rPr lang="en-US" sz="2200" b="0" smtClean="0">
                          <a:latin typeface="Cambria Math" panose="02040503050406030204" pitchFamily="18" charset="0"/>
                          <a:ea typeface="Cambria Math" panose="02040503050406030204" pitchFamily="18" charset="0"/>
                        </a:rPr>
                        <m:t>    </m:t>
                      </m:r>
                      <m:groupChr>
                        <m:groupChrPr>
                          <m:chr m:val="⇒"/>
                          <m:pos m:val="top"/>
                          <m:ctrlPr>
                            <a:rPr lang="en-US" sz="2200" b="0" i="1" smtClean="0">
                              <a:latin typeface="Cambria Math"/>
                              <a:ea typeface="Cambria Math" panose="02040503050406030204" pitchFamily="18" charset="0"/>
                            </a:rPr>
                          </m:ctrlPr>
                        </m:groupChrPr>
                        <m:e/>
                      </m:groupChr>
                      <m:r>
                        <a:rPr lang="en-US" sz="2200" b="0" i="0" smtClean="0">
                          <a:latin typeface="Cambria Math" panose="02040503050406030204" pitchFamily="18" charset="0"/>
                          <a:ea typeface="Cambria Math" panose="02040503050406030204" pitchFamily="18" charset="0"/>
                        </a:rPr>
                        <m:t>    </m:t>
                      </m:r>
                      <m:sSub>
                        <m:sSubPr>
                          <m:ctrlPr>
                            <a:rPr lang="el-GR" sz="2200" b="1" i="1">
                              <a:latin typeface="Cambria Math"/>
                              <a:ea typeface="Cambria Math" panose="02040503050406030204" pitchFamily="18" charset="0"/>
                            </a:rPr>
                          </m:ctrlPr>
                        </m:sSubPr>
                        <m:e>
                          <m:acc>
                            <m:accPr>
                              <m:chr m:val="̇"/>
                              <m:ctrlPr>
                                <a:rPr lang="el-GR" sz="2200" b="1" i="1">
                                  <a:latin typeface="Cambria Math"/>
                                  <a:ea typeface="Cambria Math" panose="02040503050406030204" pitchFamily="18" charset="0"/>
                                </a:rPr>
                              </m:ctrlPr>
                            </m:accPr>
                            <m:e>
                              <m:r>
                                <m:rPr>
                                  <m:nor/>
                                </m:rPr>
                                <a:rPr lang="el-GR" sz="2200" b="1">
                                  <a:latin typeface="Cambria Math" panose="02040503050406030204" pitchFamily="18" charset="0"/>
                                  <a:ea typeface="Cambria Math" panose="02040503050406030204" pitchFamily="18" charset="0"/>
                                </a:rPr>
                                <m:t>ε</m:t>
                              </m:r>
                            </m:e>
                          </m:acc>
                        </m:e>
                        <m:sub>
                          <m:r>
                            <m:rPr>
                              <m:nor/>
                            </m:rPr>
                            <a:rPr lang="el-GR" sz="2200" b="1">
                              <a:latin typeface="Cambria Math" panose="02040503050406030204" pitchFamily="18" charset="0"/>
                              <a:ea typeface="Cambria Math" panose="02040503050406030204" pitchFamily="18" charset="0"/>
                            </a:rPr>
                            <m:t>s</m:t>
                          </m:r>
                        </m:sub>
                      </m:sSub>
                      <m:r>
                        <a:rPr lang="en-US" sz="2200" b="1" i="0" smtClean="0">
                          <a:latin typeface="Cambria Math" panose="02040503050406030204" pitchFamily="18" charset="0"/>
                          <a:ea typeface="Cambria Math" panose="02040503050406030204" pitchFamily="18" charset="0"/>
                        </a:rPr>
                        <m:t>=</m:t>
                      </m:r>
                      <m:f>
                        <m:fPr>
                          <m:ctrlPr>
                            <a:rPr lang="el-GR" sz="2200" b="1" i="1">
                              <a:latin typeface="Cambria Math"/>
                              <a:ea typeface="Cambria Math" panose="02040503050406030204" pitchFamily="18" charset="0"/>
                            </a:rPr>
                          </m:ctrlPr>
                        </m:fPr>
                        <m:num>
                          <m:acc>
                            <m:accPr>
                              <m:chr m:val="̇"/>
                              <m:ctrlPr>
                                <a:rPr lang="el-GR" sz="2200" b="1" i="1">
                                  <a:latin typeface="Cambria Math"/>
                                  <a:ea typeface="Cambria Math" panose="02040503050406030204" pitchFamily="18" charset="0"/>
                                </a:rPr>
                              </m:ctrlPr>
                            </m:accPr>
                            <m:e>
                              <m:r>
                                <m:rPr>
                                  <m:nor/>
                                </m:rPr>
                                <a:rPr lang="el-GR" sz="2200" b="1">
                                  <a:latin typeface="Cambria Math" panose="02040503050406030204" pitchFamily="18" charset="0"/>
                                  <a:ea typeface="Cambria Math" panose="02040503050406030204" pitchFamily="18" charset="0"/>
                                </a:rPr>
                                <m:t>σ</m:t>
                              </m:r>
                            </m:e>
                          </m:acc>
                        </m:num>
                        <m:den>
                          <m:r>
                            <m:rPr>
                              <m:nor/>
                            </m:rPr>
                            <a:rPr lang="el-GR" sz="2200" b="1">
                              <a:latin typeface="Cambria Math" panose="02040503050406030204" pitchFamily="18" charset="0"/>
                              <a:ea typeface="Cambria Math" panose="02040503050406030204" pitchFamily="18" charset="0"/>
                            </a:rPr>
                            <m:t>Ε</m:t>
                          </m:r>
                        </m:den>
                      </m:f>
                      <m:r>
                        <m:rPr>
                          <m:nor/>
                        </m:rPr>
                        <a:rPr lang="en-US" sz="2200" b="0" smtClean="0">
                          <a:latin typeface="Cambria Math" panose="02040503050406030204" pitchFamily="18" charset="0"/>
                          <a:ea typeface="Cambria Math" panose="02040503050406030204" pitchFamily="18" charset="0"/>
                        </a:rPr>
                        <m:t> </m:t>
                      </m:r>
                    </m:oMath>
                  </m:oMathPara>
                </a14:m>
                <a:endParaRPr lang="el-GR" sz="2200" dirty="0">
                  <a:latin typeface="Cambria Math" panose="02040503050406030204" pitchFamily="18" charset="0"/>
                  <a:ea typeface="Cambria Math" panose="02040503050406030204" pitchFamily="18"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24880" y="2636912"/>
                <a:ext cx="2962221" cy="727507"/>
              </a:xfrm>
              <a:prstGeom prst="rect">
                <a:avLst/>
              </a:prstGeom>
              <a:blipFill rotWithShape="0">
                <a:blip r:embed="rId3"/>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3923928" y="2692697"/>
                <a:ext cx="3831562" cy="671722"/>
              </a:xfrm>
              <a:prstGeom prst="rect">
                <a:avLst/>
              </a:prstGeom>
            </p:spPr>
            <p:txBody>
              <a:bodyPr wrap="none">
                <a:spAutoFit/>
              </a:bodyPr>
              <a:lstStyle/>
              <a:p>
                <a:r>
                  <a:rPr lang="el-GR" sz="2200" dirty="0" smtClean="0">
                    <a:ea typeface="Cambria Math" panose="02040503050406030204" pitchFamily="18" charset="0"/>
                  </a:rPr>
                  <a:t>και       </a:t>
                </a:r>
                <a14:m>
                  <m:oMath xmlns:m="http://schemas.openxmlformats.org/officeDocument/2006/math">
                    <m:r>
                      <m:rPr>
                        <m:nor/>
                      </m:rPr>
                      <a:rPr lang="el-GR" sz="2200" smtClean="0">
                        <a:latin typeface="Cambria Math" panose="02040503050406030204" pitchFamily="18" charset="0"/>
                        <a:ea typeface="Cambria Math" panose="02040503050406030204" pitchFamily="18" charset="0"/>
                      </a:rPr>
                      <m:t>σ</m:t>
                    </m:r>
                    <m:r>
                      <m:rPr>
                        <m:nor/>
                      </m:rPr>
                      <a:rPr lang="el-GR" sz="2200" smtClean="0">
                        <a:latin typeface="Cambria Math" panose="02040503050406030204" pitchFamily="18" charset="0"/>
                        <a:ea typeface="Cambria Math" panose="02040503050406030204" pitchFamily="18" charset="0"/>
                      </a:rPr>
                      <m:t> = </m:t>
                    </m:r>
                    <m:r>
                      <m:rPr>
                        <m:nor/>
                      </m:rPr>
                      <a:rPr lang="el-GR" sz="2200" b="0" smtClean="0">
                        <a:latin typeface="Cambria Math" panose="02040503050406030204" pitchFamily="18" charset="0"/>
                        <a:ea typeface="Cambria Math" panose="02040503050406030204" pitchFamily="18" charset="0"/>
                      </a:rPr>
                      <m:t>μ</m:t>
                    </m:r>
                    <m:r>
                      <a:rPr lang="el-GR" sz="2200" b="0" i="0" smtClean="0">
                        <a:latin typeface="Cambria Math" panose="02040503050406030204" pitchFamily="18" charset="0"/>
                        <a:ea typeface="Cambria Math" panose="02040503050406030204" pitchFamily="18" charset="0"/>
                      </a:rPr>
                      <m:t> </m:t>
                    </m:r>
                    <m:sSub>
                      <m:sSubPr>
                        <m:ctrlPr>
                          <a:rPr lang="el-GR" sz="2200" i="1">
                            <a:latin typeface="Cambria Math"/>
                            <a:ea typeface="Cambria Math" panose="02040503050406030204" pitchFamily="18" charset="0"/>
                          </a:rPr>
                        </m:ctrlPr>
                      </m:sSubPr>
                      <m:e>
                        <m:acc>
                          <m:accPr>
                            <m:chr m:val="̇"/>
                            <m:ctrlPr>
                              <a:rPr lang="el-GR" sz="2200" i="1">
                                <a:latin typeface="Cambria Math"/>
                                <a:ea typeface="Cambria Math" panose="02040503050406030204" pitchFamily="18" charset="0"/>
                              </a:rPr>
                            </m:ctrlPr>
                          </m:accPr>
                          <m:e>
                            <m:r>
                              <m:rPr>
                                <m:nor/>
                              </m:rPr>
                              <a:rPr lang="el-GR" sz="2200">
                                <a:latin typeface="Cambria Math" panose="02040503050406030204" pitchFamily="18" charset="0"/>
                                <a:ea typeface="Cambria Math" panose="02040503050406030204" pitchFamily="18" charset="0"/>
                              </a:rPr>
                              <m:t>ε</m:t>
                            </m:r>
                          </m:e>
                        </m:acc>
                      </m:e>
                      <m:sub>
                        <m:r>
                          <m:rPr>
                            <m:sty m:val="p"/>
                          </m:rPr>
                          <a:rPr lang="en-US" sz="2200" b="0" i="0" smtClean="0">
                            <a:latin typeface="Cambria Math" panose="02040503050406030204" pitchFamily="18" charset="0"/>
                            <a:ea typeface="Cambria Math" panose="02040503050406030204" pitchFamily="18" charset="0"/>
                          </a:rPr>
                          <m:t>d</m:t>
                        </m:r>
                      </m:sub>
                    </m:sSub>
                    <m:r>
                      <a:rPr lang="en-US" sz="2200" b="0" i="0" smtClean="0">
                        <a:latin typeface="Cambria Math" panose="02040503050406030204" pitchFamily="18" charset="0"/>
                        <a:ea typeface="Cambria Math" panose="02040503050406030204" pitchFamily="18" charset="0"/>
                      </a:rPr>
                      <m:t>    </m:t>
                    </m:r>
                    <m:groupChr>
                      <m:groupChrPr>
                        <m:chr m:val="⇒"/>
                        <m:pos m:val="top"/>
                        <m:ctrlPr>
                          <a:rPr lang="en-US" sz="2200" b="0" i="1" smtClean="0">
                            <a:latin typeface="Cambria Math"/>
                            <a:ea typeface="Cambria Math" panose="02040503050406030204" pitchFamily="18" charset="0"/>
                          </a:rPr>
                        </m:ctrlPr>
                      </m:groupChrPr>
                      <m:e/>
                    </m:groupChr>
                    <m:r>
                      <a:rPr lang="en-US" sz="2200" b="0" i="0" smtClean="0">
                        <a:latin typeface="Cambria Math" panose="02040503050406030204" pitchFamily="18" charset="0"/>
                        <a:ea typeface="Cambria Math" panose="02040503050406030204" pitchFamily="18" charset="0"/>
                      </a:rPr>
                      <m:t>    </m:t>
                    </m:r>
                    <m:sSub>
                      <m:sSubPr>
                        <m:ctrlPr>
                          <a:rPr lang="el-GR" sz="2200" b="1" i="1">
                            <a:latin typeface="Cambria Math"/>
                            <a:ea typeface="Cambria Math" panose="02040503050406030204" pitchFamily="18" charset="0"/>
                          </a:rPr>
                        </m:ctrlPr>
                      </m:sSubPr>
                      <m:e>
                        <m:acc>
                          <m:accPr>
                            <m:chr m:val="̇"/>
                            <m:ctrlPr>
                              <a:rPr lang="el-GR" sz="2200" b="1" i="1">
                                <a:latin typeface="Cambria Math"/>
                                <a:ea typeface="Cambria Math" panose="02040503050406030204" pitchFamily="18" charset="0"/>
                              </a:rPr>
                            </m:ctrlPr>
                          </m:accPr>
                          <m:e>
                            <m:r>
                              <m:rPr>
                                <m:nor/>
                              </m:rPr>
                              <a:rPr lang="el-GR" sz="2200" b="1">
                                <a:latin typeface="Cambria Math" panose="02040503050406030204" pitchFamily="18" charset="0"/>
                                <a:ea typeface="Cambria Math" panose="02040503050406030204" pitchFamily="18" charset="0"/>
                              </a:rPr>
                              <m:t>ε</m:t>
                            </m:r>
                          </m:e>
                        </m:acc>
                      </m:e>
                      <m:sub>
                        <m:r>
                          <a:rPr lang="en-US" sz="2200" b="1" i="0" smtClean="0">
                            <a:latin typeface="Cambria Math" panose="02040503050406030204" pitchFamily="18" charset="0"/>
                            <a:ea typeface="Cambria Math" panose="02040503050406030204" pitchFamily="18" charset="0"/>
                          </a:rPr>
                          <m:t>𝐝</m:t>
                        </m:r>
                      </m:sub>
                    </m:sSub>
                    <m:r>
                      <a:rPr lang="en-US" sz="2200" b="1" i="0" smtClean="0">
                        <a:latin typeface="Cambria Math" panose="02040503050406030204" pitchFamily="18" charset="0"/>
                        <a:ea typeface="Cambria Math" panose="02040503050406030204" pitchFamily="18" charset="0"/>
                      </a:rPr>
                      <m:t>=</m:t>
                    </m:r>
                    <m:f>
                      <m:fPr>
                        <m:ctrlPr>
                          <a:rPr lang="el-GR" sz="2200" b="1" i="1">
                            <a:latin typeface="Cambria Math"/>
                            <a:ea typeface="Cambria Math" panose="02040503050406030204" pitchFamily="18" charset="0"/>
                          </a:rPr>
                        </m:ctrlPr>
                      </m:fPr>
                      <m:num>
                        <m:acc>
                          <m:accPr>
                            <m:chr m:val="̇"/>
                            <m:ctrlPr>
                              <a:rPr lang="el-GR" sz="2200" b="1" i="1">
                                <a:latin typeface="Cambria Math"/>
                                <a:ea typeface="Cambria Math" panose="02040503050406030204" pitchFamily="18" charset="0"/>
                              </a:rPr>
                            </m:ctrlPr>
                          </m:accPr>
                          <m:e>
                            <m:r>
                              <m:rPr>
                                <m:nor/>
                              </m:rPr>
                              <a:rPr lang="el-GR" sz="2200" b="1">
                                <a:latin typeface="Cambria Math" panose="02040503050406030204" pitchFamily="18" charset="0"/>
                                <a:ea typeface="Cambria Math" panose="02040503050406030204" pitchFamily="18" charset="0"/>
                              </a:rPr>
                              <m:t>σ</m:t>
                            </m:r>
                          </m:e>
                        </m:acc>
                      </m:num>
                      <m:den>
                        <m:r>
                          <m:rPr>
                            <m:nor/>
                          </m:rPr>
                          <a:rPr lang="el-GR" sz="2200" b="1" smtClean="0">
                            <a:latin typeface="Cambria Math" panose="02040503050406030204" pitchFamily="18" charset="0"/>
                            <a:ea typeface="Cambria Math" panose="02040503050406030204" pitchFamily="18" charset="0"/>
                          </a:rPr>
                          <m:t>μ</m:t>
                        </m:r>
                      </m:den>
                    </m:f>
                    <m:r>
                      <m:rPr>
                        <m:nor/>
                      </m:rPr>
                      <a:rPr lang="en-US" sz="2200" b="0" smtClean="0">
                        <a:latin typeface="Cambria Math" panose="02040503050406030204" pitchFamily="18" charset="0"/>
                        <a:ea typeface="Cambria Math" panose="02040503050406030204" pitchFamily="18" charset="0"/>
                      </a:rPr>
                      <m:t> </m:t>
                    </m:r>
                  </m:oMath>
                </a14:m>
                <a:endParaRPr lang="el-GR" sz="2200" dirty="0">
                  <a:latin typeface="Cambria Math" panose="02040503050406030204" pitchFamily="18" charset="0"/>
                  <a:ea typeface="Cambria Math" panose="020405030504060302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3923928" y="2692697"/>
                <a:ext cx="3831562" cy="671722"/>
              </a:xfrm>
              <a:prstGeom prst="rect">
                <a:avLst/>
              </a:prstGeom>
              <a:blipFill rotWithShape="0">
                <a:blip r:embed="rId4"/>
                <a:stretch>
                  <a:fillRect l="-207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1907704" y="4671424"/>
                <a:ext cx="2122312"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nor/>
                        </m:rPr>
                        <a:rPr lang="el-GR" sz="2200" b="1">
                          <a:latin typeface="Cambria Math" panose="02040503050406030204" pitchFamily="18" charset="0"/>
                          <a:ea typeface="Cambria Math" panose="02040503050406030204" pitchFamily="18" charset="0"/>
                        </a:rPr>
                        <m:t>Εμ</m:t>
                      </m:r>
                      <m:acc>
                        <m:accPr>
                          <m:chr m:val="̇"/>
                          <m:ctrlPr>
                            <a:rPr lang="el-GR" sz="2200" b="1" i="1">
                              <a:latin typeface="Cambria Math"/>
                              <a:ea typeface="Cambria Math" panose="02040503050406030204" pitchFamily="18" charset="0"/>
                            </a:rPr>
                          </m:ctrlPr>
                        </m:accPr>
                        <m:e>
                          <m:r>
                            <m:rPr>
                              <m:nor/>
                            </m:rPr>
                            <a:rPr lang="el-GR" sz="2200" b="1">
                              <a:latin typeface="Cambria Math" panose="02040503050406030204" pitchFamily="18" charset="0"/>
                              <a:ea typeface="Cambria Math" panose="02040503050406030204" pitchFamily="18" charset="0"/>
                            </a:rPr>
                            <m:t>ε</m:t>
                          </m:r>
                        </m:e>
                      </m:acc>
                      <m:r>
                        <a:rPr lang="el-GR" sz="2200" b="1" i="1" smtClean="0">
                          <a:latin typeface="Cambria Math" panose="02040503050406030204" pitchFamily="18" charset="0"/>
                          <a:ea typeface="Cambria Math" panose="02040503050406030204" pitchFamily="18" charset="0"/>
                        </a:rPr>
                        <m:t>=</m:t>
                      </m:r>
                      <m:acc>
                        <m:accPr>
                          <m:chr m:val="̇"/>
                          <m:ctrlPr>
                            <a:rPr lang="el-GR" sz="2200" b="1" i="1">
                              <a:latin typeface="Cambria Math"/>
                              <a:ea typeface="Cambria Math" panose="02040503050406030204" pitchFamily="18" charset="0"/>
                            </a:rPr>
                          </m:ctrlPr>
                        </m:accPr>
                        <m:e>
                          <m:r>
                            <m:rPr>
                              <m:nor/>
                            </m:rPr>
                            <a:rPr lang="el-GR" sz="2200" b="1">
                              <a:latin typeface="Cambria Math" panose="02040503050406030204" pitchFamily="18" charset="0"/>
                              <a:ea typeface="Cambria Math" panose="02040503050406030204" pitchFamily="18" charset="0"/>
                            </a:rPr>
                            <m:t>σ</m:t>
                          </m:r>
                        </m:e>
                      </m:acc>
                      <m:r>
                        <m:rPr>
                          <m:nor/>
                        </m:rPr>
                        <a:rPr lang="el-GR" sz="2200" b="1" i="0" smtClean="0">
                          <a:latin typeface="Cambria Math" panose="02040503050406030204" pitchFamily="18" charset="0"/>
                          <a:ea typeface="Cambria Math" panose="02040503050406030204" pitchFamily="18" charset="0"/>
                        </a:rPr>
                        <m:t> </m:t>
                      </m:r>
                      <m:r>
                        <m:rPr>
                          <m:nor/>
                        </m:rPr>
                        <a:rPr lang="el-GR" sz="2200" b="1">
                          <a:latin typeface="Cambria Math" panose="02040503050406030204" pitchFamily="18" charset="0"/>
                          <a:ea typeface="Cambria Math" panose="02040503050406030204" pitchFamily="18" charset="0"/>
                        </a:rPr>
                        <m:t>μ</m:t>
                      </m:r>
                      <m:r>
                        <m:rPr>
                          <m:nor/>
                        </m:rPr>
                        <a:rPr lang="el-GR" sz="2200" b="1" i="0" smtClean="0">
                          <a:latin typeface="Cambria Math" panose="02040503050406030204" pitchFamily="18" charset="0"/>
                          <a:ea typeface="Cambria Math" panose="02040503050406030204" pitchFamily="18" charset="0"/>
                        </a:rPr>
                        <m:t> </m:t>
                      </m:r>
                      <m:r>
                        <m:rPr>
                          <m:nor/>
                        </m:rPr>
                        <a:rPr lang="el-GR" sz="2200" b="1">
                          <a:latin typeface="Cambria Math" panose="02040503050406030204" pitchFamily="18" charset="0"/>
                          <a:ea typeface="Cambria Math" panose="02040503050406030204" pitchFamily="18" charset="0"/>
                        </a:rPr>
                        <m:t>+</m:t>
                      </m:r>
                      <m:r>
                        <m:rPr>
                          <m:nor/>
                        </m:rPr>
                        <a:rPr lang="el-GR" sz="2200" b="1" i="0" smtClean="0">
                          <a:latin typeface="Cambria Math" panose="02040503050406030204" pitchFamily="18" charset="0"/>
                          <a:ea typeface="Cambria Math" panose="02040503050406030204" pitchFamily="18" charset="0"/>
                        </a:rPr>
                        <m:t> </m:t>
                      </m:r>
                      <m:r>
                        <m:rPr>
                          <m:nor/>
                        </m:rPr>
                        <a:rPr lang="el-GR" sz="2200" b="1">
                          <a:latin typeface="Cambria Math" panose="02040503050406030204" pitchFamily="18" charset="0"/>
                          <a:ea typeface="Cambria Math" panose="02040503050406030204" pitchFamily="18" charset="0"/>
                        </a:rPr>
                        <m:t>Ε</m:t>
                      </m:r>
                      <m:r>
                        <m:rPr>
                          <m:nor/>
                        </m:rPr>
                        <a:rPr lang="el-GR" sz="2200" b="1" i="0" smtClean="0">
                          <a:latin typeface="Cambria Math" panose="02040503050406030204" pitchFamily="18" charset="0"/>
                          <a:ea typeface="Cambria Math" panose="02040503050406030204" pitchFamily="18" charset="0"/>
                        </a:rPr>
                        <m:t> </m:t>
                      </m:r>
                      <m:r>
                        <m:rPr>
                          <m:nor/>
                        </m:rPr>
                        <a:rPr lang="el-GR" sz="2200" b="1">
                          <a:latin typeface="Cambria Math" panose="02040503050406030204" pitchFamily="18" charset="0"/>
                          <a:ea typeface="Cambria Math" panose="02040503050406030204" pitchFamily="18" charset="0"/>
                        </a:rPr>
                        <m:t>σ</m:t>
                      </m:r>
                    </m:oMath>
                  </m:oMathPara>
                </a14:m>
                <a:endParaRPr lang="el-GR" sz="2200" b="1" dirty="0">
                  <a:latin typeface="Cambria Math" panose="02040503050406030204" pitchFamily="18" charset="0"/>
                  <a:ea typeface="Cambria Math" panose="02040503050406030204" pitchFamily="18" charset="0"/>
                </a:endParaRPr>
              </a:p>
            </p:txBody>
          </p:sp>
        </mc:Choice>
        <mc:Fallback xmlns="">
          <p:sp>
            <p:nvSpPr>
              <p:cNvPr id="10" name="Rectangle 9"/>
              <p:cNvSpPr>
                <a:spLocks noRot="1" noChangeAspect="1" noMove="1" noResize="1" noEditPoints="1" noAdjustHandles="1" noChangeArrowheads="1" noChangeShapeType="1" noTextEdit="1"/>
              </p:cNvSpPr>
              <p:nvPr/>
            </p:nvSpPr>
            <p:spPr>
              <a:xfrm>
                <a:off x="1907704" y="4671424"/>
                <a:ext cx="2122312" cy="430887"/>
              </a:xfrm>
              <a:prstGeom prst="rect">
                <a:avLst/>
              </a:prstGeom>
              <a:blipFill rotWithShape="0">
                <a:blip r:embed="rId5"/>
                <a:stretch>
                  <a:fillRect b="-15493"/>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724880" y="4077072"/>
                <a:ext cx="1578317" cy="43088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l-GR" sz="2200" i="1">
                              <a:latin typeface="Cambria Math"/>
                              <a:ea typeface="Cambria Math" panose="02040503050406030204" pitchFamily="18" charset="0"/>
                            </a:rPr>
                          </m:ctrlPr>
                        </m:accPr>
                        <m:e>
                          <m:r>
                            <m:rPr>
                              <m:nor/>
                            </m:rPr>
                            <a:rPr lang="el-GR" sz="2200">
                              <a:latin typeface="Cambria Math" panose="02040503050406030204" pitchFamily="18" charset="0"/>
                              <a:ea typeface="Cambria Math" panose="02040503050406030204" pitchFamily="18" charset="0"/>
                            </a:rPr>
                            <m:t>ε</m:t>
                          </m:r>
                        </m:e>
                      </m:acc>
                      <m:r>
                        <a:rPr lang="en-US" sz="2200">
                          <a:latin typeface="Cambria Math" panose="02040503050406030204" pitchFamily="18" charset="0"/>
                          <a:ea typeface="Cambria Math" panose="02040503050406030204" pitchFamily="18" charset="0"/>
                        </a:rPr>
                        <m:t>=</m:t>
                      </m:r>
                      <m:sSub>
                        <m:sSubPr>
                          <m:ctrlPr>
                            <a:rPr lang="el-GR" sz="2200" i="1">
                              <a:latin typeface="Cambria Math"/>
                              <a:ea typeface="Cambria Math" panose="02040503050406030204" pitchFamily="18" charset="0"/>
                            </a:rPr>
                          </m:ctrlPr>
                        </m:sSubPr>
                        <m:e>
                          <m:acc>
                            <m:accPr>
                              <m:chr m:val="̇"/>
                              <m:ctrlPr>
                                <a:rPr lang="el-GR" sz="2200" i="1">
                                  <a:latin typeface="Cambria Math"/>
                                  <a:ea typeface="Cambria Math" panose="02040503050406030204" pitchFamily="18" charset="0"/>
                                </a:rPr>
                              </m:ctrlPr>
                            </m:accPr>
                            <m:e>
                              <m:r>
                                <m:rPr>
                                  <m:nor/>
                                </m:rPr>
                                <a:rPr lang="el-GR" sz="2200">
                                  <a:latin typeface="Cambria Math" panose="02040503050406030204" pitchFamily="18" charset="0"/>
                                  <a:ea typeface="Cambria Math" panose="02040503050406030204" pitchFamily="18" charset="0"/>
                                </a:rPr>
                                <m:t>ε</m:t>
                              </m:r>
                            </m:e>
                          </m:acc>
                        </m:e>
                        <m:sub>
                          <m:r>
                            <m:rPr>
                              <m:sty m:val="p"/>
                            </m:rPr>
                            <a:rPr lang="en-US" sz="2200">
                              <a:latin typeface="Cambria Math" panose="02040503050406030204" pitchFamily="18" charset="0"/>
                              <a:ea typeface="Cambria Math" panose="02040503050406030204" pitchFamily="18" charset="0"/>
                            </a:rPr>
                            <m:t>s</m:t>
                          </m:r>
                        </m:sub>
                      </m:sSub>
                      <m:r>
                        <a:rPr lang="en-US" sz="2200">
                          <a:latin typeface="Cambria Math" panose="02040503050406030204" pitchFamily="18" charset="0"/>
                          <a:ea typeface="Cambria Math" panose="02040503050406030204" pitchFamily="18" charset="0"/>
                        </a:rPr>
                        <m:t> </m:t>
                      </m:r>
                      <m:r>
                        <m:rPr>
                          <m:nor/>
                        </m:rPr>
                        <a:rPr lang="el-GR" sz="2200">
                          <a:latin typeface="Cambria Math" panose="02040503050406030204" pitchFamily="18" charset="0"/>
                          <a:ea typeface="Cambria Math" panose="02040503050406030204" pitchFamily="18" charset="0"/>
                        </a:rPr>
                        <m:t>+</m:t>
                      </m:r>
                      <m:r>
                        <a:rPr lang="en-US" sz="2200">
                          <a:latin typeface="Cambria Math" panose="02040503050406030204" pitchFamily="18" charset="0"/>
                          <a:ea typeface="Cambria Math" panose="02040503050406030204" pitchFamily="18" charset="0"/>
                        </a:rPr>
                        <m:t> </m:t>
                      </m:r>
                      <m:sSub>
                        <m:sSubPr>
                          <m:ctrlPr>
                            <a:rPr lang="el-GR" sz="2200" i="1">
                              <a:latin typeface="Cambria Math"/>
                              <a:ea typeface="Cambria Math" panose="02040503050406030204" pitchFamily="18" charset="0"/>
                            </a:rPr>
                          </m:ctrlPr>
                        </m:sSubPr>
                        <m:e>
                          <m:acc>
                            <m:accPr>
                              <m:chr m:val="̇"/>
                              <m:ctrlPr>
                                <a:rPr lang="el-GR" sz="2200" i="1">
                                  <a:latin typeface="Cambria Math"/>
                                  <a:ea typeface="Cambria Math" panose="02040503050406030204" pitchFamily="18" charset="0"/>
                                </a:rPr>
                              </m:ctrlPr>
                            </m:accPr>
                            <m:e>
                              <m:r>
                                <m:rPr>
                                  <m:nor/>
                                </m:rPr>
                                <a:rPr lang="el-GR" sz="2200">
                                  <a:latin typeface="Cambria Math" panose="02040503050406030204" pitchFamily="18" charset="0"/>
                                  <a:ea typeface="Cambria Math" panose="02040503050406030204" pitchFamily="18" charset="0"/>
                                </a:rPr>
                                <m:t>ε</m:t>
                              </m:r>
                            </m:e>
                          </m:acc>
                        </m:e>
                        <m:sub>
                          <m:r>
                            <m:rPr>
                              <m:sty m:val="p"/>
                            </m:rPr>
                            <a:rPr lang="en-US" sz="2200">
                              <a:latin typeface="Cambria Math" panose="02040503050406030204" pitchFamily="18" charset="0"/>
                              <a:ea typeface="Cambria Math" panose="02040503050406030204" pitchFamily="18" charset="0"/>
                            </a:rPr>
                            <m:t>d</m:t>
                          </m:r>
                        </m:sub>
                      </m:sSub>
                    </m:oMath>
                  </m:oMathPara>
                </a14:m>
                <a:endParaRPr lang="el-GR" sz="2200" dirty="0"/>
              </a:p>
            </p:txBody>
          </p:sp>
        </mc:Choice>
        <mc:Fallback xmlns="">
          <p:sp>
            <p:nvSpPr>
              <p:cNvPr id="11" name="Rectangle 10"/>
              <p:cNvSpPr>
                <a:spLocks noRot="1" noChangeAspect="1" noMove="1" noResize="1" noEditPoints="1" noAdjustHandles="1" noChangeArrowheads="1" noChangeShapeType="1" noTextEdit="1"/>
              </p:cNvSpPr>
              <p:nvPr/>
            </p:nvSpPr>
            <p:spPr>
              <a:xfrm>
                <a:off x="724880" y="4077072"/>
                <a:ext cx="1578317" cy="430887"/>
              </a:xfrm>
              <a:prstGeom prst="rect">
                <a:avLst/>
              </a:prstGeom>
              <a:blipFill rotWithShape="0">
                <a:blip r:embed="rId6"/>
                <a:stretch>
                  <a:fillRect b="-2857"/>
                </a:stretch>
              </a:blipFill>
            </p:spPr>
            <p:txBody>
              <a:bodyPr/>
              <a:lstStyle/>
              <a:p>
                <a:r>
                  <a:rPr lang="el-GR">
                    <a:noFill/>
                  </a:rPr>
                  <a:t> </a:t>
                </a:r>
              </a:p>
            </p:txBody>
          </p:sp>
        </mc:Fallback>
      </mc:AlternateContent>
    </p:spTree>
    <p:extLst>
      <p:ext uri="{BB962C8B-B14F-4D97-AF65-F5344CB8AC3E}">
        <p14:creationId xmlns:p14="http://schemas.microsoft.com/office/powerpoint/2010/main" val="179721215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26422</TotalTime>
  <Words>5618</Words>
  <Application>Microsoft Office PowerPoint</Application>
  <PresentationFormat>On-screen Show (4:3)</PresentationFormat>
  <Paragraphs>432</Paragraphs>
  <Slides>77</Slides>
  <Notes>1</Notes>
  <HiddenSlides>0</HiddenSlides>
  <MMClips>0</MMClips>
  <ScaleCrop>false</ScaleCrop>
  <HeadingPairs>
    <vt:vector size="4" baseType="variant">
      <vt:variant>
        <vt:lpstr>Theme</vt:lpstr>
      </vt:variant>
      <vt:variant>
        <vt:i4>1</vt:i4>
      </vt:variant>
      <vt:variant>
        <vt:lpstr>Slide Titles</vt:lpstr>
      </vt:variant>
      <vt:variant>
        <vt:i4>77</vt:i4>
      </vt:variant>
    </vt:vector>
  </HeadingPairs>
  <TitlesOfParts>
    <vt:vector size="78" baseType="lpstr">
      <vt:lpstr>Median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baso</dc:creator>
  <cp:lastModifiedBy>baso</cp:lastModifiedBy>
  <cp:revision>1451</cp:revision>
  <dcterms:created xsi:type="dcterms:W3CDTF">2006-08-16T00:00:00Z</dcterms:created>
  <dcterms:modified xsi:type="dcterms:W3CDTF">2018-10-08T07:58:53Z</dcterms:modified>
</cp:coreProperties>
</file>