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59" r:id="rId4"/>
    <p:sldId id="260" r:id="rId5"/>
    <p:sldId id="261" r:id="rId6"/>
    <p:sldId id="272" r:id="rId7"/>
    <p:sldId id="265" r:id="rId8"/>
    <p:sldId id="273" r:id="rId9"/>
    <p:sldId id="268" r:id="rId10"/>
    <p:sldId id="269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0" autoAdjust="0"/>
    <p:restoredTop sz="94622" autoAdjust="0"/>
  </p:normalViewPr>
  <p:slideViewPr>
    <p:cSldViewPr>
      <p:cViewPr varScale="1">
        <p:scale>
          <a:sx n="85" d="100"/>
          <a:sy n="85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87FE-FEB4-4F51-AB14-B53E3A1888F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BB3AB-2641-463D-8E29-1FAA2D37E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5447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14" imgW="3048426" imgH="2029108" progId="PBrush">
                  <p:embed/>
                </p:oleObj>
              </mc:Choice>
              <mc:Fallback>
                <p:oleObj name="Bitmap Image" r:id="rId14" imgW="3048426" imgH="202910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7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Kλικ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9" name="Picture 4" descr="medlab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950" y="6269038"/>
            <a:ext cx="1079500" cy="544512"/>
          </a:xfrm>
          <a:prstGeom prst="rect">
            <a:avLst/>
          </a:prstGeom>
          <a:noFill/>
        </p:spPr>
      </p:pic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107950" y="6237288"/>
            <a:ext cx="8964613" cy="0"/>
          </a:xfrm>
          <a:prstGeom prst="line">
            <a:avLst/>
          </a:prstGeom>
          <a:noFill/>
          <a:ln w="22225">
            <a:solidFill>
              <a:srgbClr val="1C3EEA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l-GR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87450" y="6453336"/>
            <a:ext cx="759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200" dirty="0"/>
              <a:t>Το</a:t>
            </a:r>
            <a:r>
              <a:rPr lang="el-GR" sz="1200" baseline="0" dirty="0"/>
              <a:t> περιεχόμενο βασίζεται στο βιβλίο: Μ.Ν. </a:t>
            </a:r>
            <a:r>
              <a:rPr lang="el-GR" sz="1200" baseline="0" dirty="0" err="1"/>
              <a:t>Βραχάτης</a:t>
            </a:r>
            <a:r>
              <a:rPr lang="el-GR" sz="1200" baseline="0" dirty="0"/>
              <a:t>, Αριθμητική Ανάλυση, Κλειδάριθμος, 2012.</a:t>
            </a:r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etlib.bell-labs.com/netlib/master/readm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4800" dirty="0"/>
              <a:t>Αριθμητική Ανάλυση και Εφαρμογές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143008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</a:rPr>
              <a:t>Τμήμα Μηχανικών Επιστήμης Υλικών</a:t>
            </a:r>
          </a:p>
          <a:p>
            <a:r>
              <a:rPr lang="el-GR" sz="2400" dirty="0">
                <a:solidFill>
                  <a:schemeClr val="tx1"/>
                </a:solidFill>
              </a:rPr>
              <a:t>Ιωάννινα 20</a:t>
            </a:r>
            <a:r>
              <a:rPr lang="en-US" sz="2400">
                <a:solidFill>
                  <a:schemeClr val="tx1"/>
                </a:solidFill>
              </a:rPr>
              <a:t>20-2021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928794" y="3571876"/>
            <a:ext cx="52864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>
                <a:solidFill>
                  <a:schemeClr val="tx1"/>
                </a:solidFill>
              </a:rPr>
              <a:t>Διδάσκων: Δημήτριος Ι. Φωτιάδης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Λογισμικό της Αριθμητικής Ανάλυσης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Το πρακτικό ή εφαρμοσμένο μέρος της αριθμητικής ανάλυσης αφορά στην υλοποίηση των διαφόρων μεθόδων σε έναν υπολογιστή.</a:t>
            </a:r>
          </a:p>
          <a:p>
            <a:pPr>
              <a:spcBef>
                <a:spcPts val="1200"/>
              </a:spcBef>
            </a:pPr>
            <a:r>
              <a:rPr lang="el-GR" sz="2400" dirty="0"/>
              <a:t>Έτοιμα προγράμματα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Συγγράμματα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Διευθύνσεις στο διαδίκτυο</a:t>
            </a:r>
          </a:p>
          <a:p>
            <a:pPr lvl="2">
              <a:spcBef>
                <a:spcPts val="1200"/>
              </a:spcBef>
            </a:pPr>
            <a:r>
              <a:rPr lang="en-US" sz="2000" dirty="0">
                <a:hlinkClick r:id="rId2"/>
              </a:rPr>
              <a:t>http://netlib.bell-labs.com/netlib/master/readme.html</a:t>
            </a:r>
            <a:endParaRPr lang="el-GR" sz="2000" dirty="0"/>
          </a:p>
          <a:p>
            <a:pPr lvl="1">
              <a:spcBef>
                <a:spcPts val="1200"/>
              </a:spcBef>
            </a:pPr>
            <a:r>
              <a:rPr lang="el-GR" sz="2000" dirty="0"/>
              <a:t>Βιβλιοθήκες λογισμικού</a:t>
            </a:r>
            <a:r>
              <a:rPr lang="en-US" sz="2000" dirty="0"/>
              <a:t> </a:t>
            </a:r>
          </a:p>
          <a:p>
            <a:pPr lvl="2">
              <a:spcBef>
                <a:spcPts val="1200"/>
              </a:spcBef>
            </a:pPr>
            <a:r>
              <a:rPr lang="en-US" sz="2000" dirty="0"/>
              <a:t>ACM, CMLIB, CERN Library, ESSL, IMLS, NAG, LAPACK</a:t>
            </a:r>
            <a:endParaRPr lang="el-G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Εισαγωγή στην Αριθμητική Ανάλυση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Οι αριθμητικοί υπολογισμοί από την αρχαία εποχή μέχρι τον 17</a:t>
            </a:r>
            <a:r>
              <a:rPr lang="el-GR" baseline="30000" dirty="0"/>
              <a:t>ο</a:t>
            </a:r>
            <a:r>
              <a:rPr lang="el-GR" dirty="0"/>
              <a:t> αιώνα εστιάζονταν κυρίως σε υπολογισμούς στην αστρονομία.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Η εμφάνιση της άλγεβρας στον 16</a:t>
            </a:r>
            <a:r>
              <a:rPr lang="el-GR" baseline="30000" dirty="0"/>
              <a:t>ο</a:t>
            </a:r>
            <a:r>
              <a:rPr lang="el-GR" dirty="0"/>
              <a:t> αιώνα είχε ως αποτέλεσμα την ανανέωση της ερευνητικής δραστηριότητας σε όλους των κλάδους των μαθηματικών.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1620: Εμφανίστηκαν πίνακες των συναρτήσεων ημίτονο και</a:t>
            </a:r>
            <a:r>
              <a:rPr lang="en-US" dirty="0"/>
              <a:t> </a:t>
            </a:r>
            <a:r>
              <a:rPr lang="el-GR" dirty="0"/>
              <a:t>συνημίτονο.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1628: Δημιουργήθηκαν πίνακες λογαρίθμων από 1 έως 100000.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Οι υπολογισμοί σε σειρές άρχισαν να πραγματοποιούνται προς το τέλος του 17</a:t>
            </a:r>
            <a:r>
              <a:rPr lang="el-GR" baseline="30000" dirty="0"/>
              <a:t>ου</a:t>
            </a:r>
            <a:r>
              <a:rPr lang="el-GR" dirty="0"/>
              <a:t> αιώνα μαζί με την ανάπτυξη της ανάλυσης.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Η τελειοποίηση των υπολογιστικών μηχανών τα τέλη του 19</a:t>
            </a:r>
            <a:r>
              <a:rPr lang="el-GR" baseline="30000" dirty="0"/>
              <a:t>ου</a:t>
            </a:r>
            <a:r>
              <a:rPr lang="el-GR" dirty="0"/>
              <a:t> αιώνα έγινε η αιτία για μεγαλύτερη διερεύνηση της </a:t>
            </a:r>
            <a:r>
              <a:rPr lang="el-GR" b="1" dirty="0"/>
              <a:t>αριθμητικής ανάλυσης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l-GR" sz="2400" b="1" dirty="0"/>
              <a:t>	Αριθμητική ανάλυση: </a:t>
            </a:r>
            <a:r>
              <a:rPr lang="el-GR" sz="2400" dirty="0"/>
              <a:t>Ανάπτυξη κατάλληλων μεθόδων για τη μετατροπή των διαφόρων μαθηματικών προβλημάτων σε επεξεργάσιμα από έναν υπολογιστή προβλήματα.</a:t>
            </a:r>
          </a:p>
          <a:p>
            <a:pPr>
              <a:lnSpc>
                <a:spcPct val="110000"/>
              </a:lnSpc>
              <a:buNone/>
            </a:pPr>
            <a:endParaRPr lang="el-GR" sz="1000" dirty="0"/>
          </a:p>
          <a:p>
            <a:pPr>
              <a:lnSpc>
                <a:spcPct val="110000"/>
              </a:lnSpc>
              <a:buNone/>
            </a:pPr>
            <a:r>
              <a:rPr lang="el-GR" sz="2400" dirty="0"/>
              <a:t>	Μαθηματικά προβλήματα: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επίλυση μη γραμμικών εξισώσεων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προσέγγιση συναρτήσεων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 err="1"/>
              <a:t>παραγώγιση</a:t>
            </a:r>
            <a:endParaRPr lang="el-GR" sz="2000" dirty="0"/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ολοκλήρωση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επίλυση διαφορικών εξισώσεων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l-GR" sz="2000" dirty="0"/>
              <a:t>βελτιστοποίηση συναρτήσεων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1514" y="1814514"/>
            <a:ext cx="7972452" cy="2900370"/>
          </a:xfrm>
          <a:solidFill>
            <a:schemeClr val="bg1">
              <a:lumMod val="85000"/>
              <a:alpha val="39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i="1" dirty="0"/>
              <a:t>	</a:t>
            </a:r>
            <a:r>
              <a:rPr lang="el-GR" sz="2400" i="1" dirty="0"/>
              <a:t>Μια μέθοδος χαρακτηρίζεται ως «κατάλληλη» όταν μας παρέχει με </a:t>
            </a:r>
            <a:r>
              <a:rPr lang="el-GR" sz="2400" b="1" i="1" dirty="0"/>
              <a:t>ακρίβεια</a:t>
            </a:r>
            <a:r>
              <a:rPr lang="el-GR" sz="2400" i="1" dirty="0"/>
              <a:t> και με </a:t>
            </a:r>
            <a:r>
              <a:rPr lang="el-GR" sz="2400" b="1" i="1" dirty="0"/>
              <a:t>βεβαιότητα</a:t>
            </a:r>
            <a:r>
              <a:rPr lang="el-GR" sz="2400" i="1" dirty="0"/>
              <a:t> το επιδιωκόμενο αποτέλεσμα με το </a:t>
            </a:r>
            <a:r>
              <a:rPr lang="el-GR" sz="2400" b="1" i="1" dirty="0"/>
              <a:t>μικρότερο</a:t>
            </a:r>
            <a:r>
              <a:rPr lang="el-GR" sz="2400" i="1" dirty="0"/>
              <a:t> δυνατό </a:t>
            </a:r>
            <a:r>
              <a:rPr lang="el-GR" sz="2400" b="1" i="1" dirty="0"/>
              <a:t>υπολογιστικό κόστος </a:t>
            </a:r>
            <a:r>
              <a:rPr lang="el-GR" sz="2400" i="1" dirty="0"/>
              <a:t>σε συνδυασμό με το μικρότερο δυνατό </a:t>
            </a:r>
            <a:r>
              <a:rPr lang="el-GR" sz="2400" b="1" i="1" dirty="0"/>
              <a:t>απαιτούμενο χώρο </a:t>
            </a:r>
            <a:r>
              <a:rPr lang="el-GR" sz="2400" i="1" dirty="0"/>
              <a:t>αποθήκευσης ενδιάμεσων αποτελεσμάτων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400" dirty="0"/>
              <a:t>Η αριθμητική ανάλυση μπορεί να διακριθεί σε δύο αλληλένδετα μέρη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l-GR" sz="2000" dirty="0"/>
              <a:t>το </a:t>
            </a:r>
            <a:r>
              <a:rPr lang="el-GR" sz="2000" b="1" dirty="0"/>
              <a:t>θεωρητικό μέρος </a:t>
            </a:r>
            <a:r>
              <a:rPr lang="el-GR" sz="2000" dirty="0"/>
              <a:t>που αφορά στη δημιουργία των κατάλληλων μεθόδων και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l-GR" sz="2000" dirty="0"/>
              <a:t>το </a:t>
            </a:r>
            <a:r>
              <a:rPr lang="el-GR" sz="2000" b="1" dirty="0"/>
              <a:t>πρακτικό</a:t>
            </a:r>
            <a:r>
              <a:rPr lang="el-GR" sz="2000" dirty="0"/>
              <a:t> ή </a:t>
            </a:r>
            <a:r>
              <a:rPr lang="el-GR" sz="2000" b="1" dirty="0"/>
              <a:t>εφαρμοσμένο</a:t>
            </a:r>
            <a:r>
              <a:rPr lang="el-GR" sz="2000" dirty="0"/>
              <a:t> </a:t>
            </a:r>
            <a:r>
              <a:rPr lang="el-GR" sz="2000" b="1" dirty="0"/>
              <a:t>μέρος</a:t>
            </a:r>
            <a:r>
              <a:rPr lang="el-GR" sz="2000" dirty="0"/>
              <a:t> που αφορά στην υλοποίηση των μεθόδων σε έναν υπολογιστή.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l-GR" sz="2400" dirty="0"/>
              <a:t>Η μέθοδος για τον υπολογισμό αριθμητικών αποτελεσμάτων από αριθμητικά δεδομένα αποτελεί τον αλγόριθμο.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200"/>
              </a:spcBef>
              <a:buNone/>
            </a:pPr>
            <a:r>
              <a:rPr lang="el-GR" b="1" dirty="0"/>
              <a:t>	</a:t>
            </a:r>
            <a:r>
              <a:rPr lang="el-GR" sz="2400" dirty="0"/>
              <a:t>Γενικά αλγόριθμος θεωρούμε ότι είναι ένα πεπερασμένο πλήθος εντολών:</a:t>
            </a:r>
          </a:p>
          <a:p>
            <a:pPr marL="742950" lvl="2" indent="-342900">
              <a:spcBef>
                <a:spcPts val="1200"/>
              </a:spcBef>
            </a:pPr>
            <a:r>
              <a:rPr lang="el-GR" sz="2000" dirty="0"/>
              <a:t>τις οποίες εκτελούμε για οποιοδήποτε στοιχείο </a:t>
            </a:r>
            <a:r>
              <a:rPr lang="el-GR" sz="2000" b="1" dirty="0"/>
              <a:t>ενός καθορισμένου συνόλου εισόδου </a:t>
            </a:r>
            <a:r>
              <a:rPr lang="en-US" sz="2000" b="1" dirty="0"/>
              <a:t>I</a:t>
            </a:r>
            <a:r>
              <a:rPr lang="el-GR" sz="2000" b="1" dirty="0"/>
              <a:t>,</a:t>
            </a:r>
          </a:p>
          <a:p>
            <a:pPr marL="742950" lvl="2" indent="-342900">
              <a:spcBef>
                <a:spcPts val="1200"/>
              </a:spcBef>
            </a:pPr>
            <a:r>
              <a:rPr lang="el-GR" sz="2000" dirty="0"/>
              <a:t>οι οποίες πάντα δίνουν αποτελέσματα στο </a:t>
            </a:r>
            <a:r>
              <a:rPr lang="el-GR" sz="2000" b="1" dirty="0"/>
              <a:t>σύνολο εξόδου </a:t>
            </a:r>
            <a:r>
              <a:rPr lang="el-GR" sz="2000" dirty="0"/>
              <a:t>Ο για κάθε στοιχείο του συνόλου εισόδου Ι και</a:t>
            </a:r>
          </a:p>
          <a:p>
            <a:pPr marL="742950" lvl="2" indent="-342900">
              <a:spcBef>
                <a:spcPts val="1200"/>
              </a:spcBef>
            </a:pPr>
            <a:r>
              <a:rPr lang="el-GR" sz="2000" dirty="0"/>
              <a:t>οι οποίες είναι </a:t>
            </a:r>
            <a:r>
              <a:rPr lang="el-GR" sz="2000" b="1" dirty="0"/>
              <a:t>καθοριστικές</a:t>
            </a:r>
            <a:r>
              <a:rPr lang="el-GR" sz="2000" dirty="0"/>
              <a:t>, δηλαδή κάθε εντολή έχει μία μοναδική επόμενη εντολή.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l-GR" sz="2400" dirty="0"/>
              <a:t>Τα </a:t>
            </a:r>
            <a:r>
              <a:rPr lang="el-GR" sz="2400" b="1" dirty="0"/>
              <a:t>αριθμητικά δεδομένα </a:t>
            </a:r>
            <a:r>
              <a:rPr lang="el-GR" sz="2400" dirty="0"/>
              <a:t>ενός προβλήματος αποτελούν τις πληροφορίες </a:t>
            </a:r>
            <a:r>
              <a:rPr lang="el-GR" sz="2400" b="1" dirty="0"/>
              <a:t>εισόδου</a:t>
            </a:r>
            <a:r>
              <a:rPr lang="el-GR" sz="2400" dirty="0"/>
              <a:t> του συνόλου εισόδου Ι.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l-GR" sz="2400" dirty="0"/>
              <a:t>Τα </a:t>
            </a:r>
            <a:r>
              <a:rPr lang="el-GR" sz="2400" b="1" dirty="0"/>
              <a:t>αριθμητικά αποτελέσματα </a:t>
            </a:r>
            <a:r>
              <a:rPr lang="el-GR" sz="2400" dirty="0"/>
              <a:t>αποτελούν τις πληροφορίες </a:t>
            </a:r>
            <a:r>
              <a:rPr lang="el-GR" sz="2400" b="1" dirty="0"/>
              <a:t>εξόδου</a:t>
            </a:r>
            <a:r>
              <a:rPr lang="el-GR" sz="2400" dirty="0"/>
              <a:t> του συνόλου εξόδου Ο.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l-GR" sz="2400" dirty="0"/>
              <a:t>Η </a:t>
            </a:r>
            <a:r>
              <a:rPr lang="el-GR" sz="2400" b="1" dirty="0"/>
              <a:t>μέθοδος υπολογισμού </a:t>
            </a:r>
            <a:r>
              <a:rPr lang="el-GR" sz="2400" dirty="0"/>
              <a:t>ή </a:t>
            </a:r>
            <a:r>
              <a:rPr lang="el-GR" sz="2400" b="1" dirty="0"/>
              <a:t>αριθμητική μέθοδος </a:t>
            </a:r>
            <a:r>
              <a:rPr lang="el-GR" sz="2400" dirty="0"/>
              <a:t>ενός προβλήματος αποτελεί τον αλγόριθμο.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Έννοια και η Σημασία της Αριθμητικής Ανάλυσης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l-GR" sz="2400" dirty="0"/>
              <a:t>Θεωρητικά ένα αριθμητικό πρόβλημα θεωρείται </a:t>
            </a:r>
            <a:r>
              <a:rPr lang="el-GR" sz="2400" b="1" dirty="0"/>
              <a:t>λυμένο</a:t>
            </a:r>
            <a:r>
              <a:rPr lang="el-GR" sz="2400" dirty="0"/>
              <a:t> με την παράθεση ενός αλγορίθμου που εφαρμοζόμενος δίνει τη λύση του προβλήματος με κάθε επιθυμητή ακρίβεια.</a:t>
            </a:r>
          </a:p>
          <a:p>
            <a:pPr>
              <a:spcBef>
                <a:spcPts val="3000"/>
              </a:spcBef>
            </a:pPr>
            <a:r>
              <a:rPr lang="el-GR" sz="2400" dirty="0"/>
              <a:t>Στην πράξη χρησιμοποιούνται μόνο αλγόριθμοι που αποτελούνται από πεπερασμένο πλήθος εντολών.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481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Θέμα του Office</vt:lpstr>
      <vt:lpstr>Bitmap Image</vt:lpstr>
      <vt:lpstr>Αριθμητική Ανάλυση και Εφαρμογές</vt:lpstr>
      <vt:lpstr>Εισαγωγή στην Αριθμητική Ανάλυση</vt:lpstr>
      <vt:lpstr>Ιστορική Αναδρομή</vt:lpstr>
      <vt:lpstr>Η Έννοια και η Σημασία της Αριθμητικής Ανάλυσης </vt:lpstr>
      <vt:lpstr>Η Έννοια και η Σημασία της Αριθμητικής Ανάλυσης </vt:lpstr>
      <vt:lpstr>Η Έννοια και η Σημασία της Αριθμητικής Ανάλυσης </vt:lpstr>
      <vt:lpstr>Η Έννοια και η Σημασία της Αριθμητικής Ανάλυσης </vt:lpstr>
      <vt:lpstr>Η Έννοια και η Σημασία της Αριθμητικής Ανάλυσης </vt:lpstr>
      <vt:lpstr>Η Έννοια και η Σημασία της Αριθμητικής Ανάλυσης </vt:lpstr>
      <vt:lpstr>Λογισμικό της Αριθμητικής Ανάλυσης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Αριθμητική Ανάλυση</dc:title>
  <dc:creator>User</dc:creator>
  <cp:lastModifiedBy>PANAGIOTA TSOMPOU</cp:lastModifiedBy>
  <cp:revision>419</cp:revision>
  <dcterms:created xsi:type="dcterms:W3CDTF">2009-10-03T09:52:05Z</dcterms:created>
  <dcterms:modified xsi:type="dcterms:W3CDTF">2020-10-20T10:39:36Z</dcterms:modified>
</cp:coreProperties>
</file>