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 id="313" r:id="rId14"/>
    <p:sldId id="271" r:id="rId15"/>
    <p:sldId id="273" r:id="rId16"/>
    <p:sldId id="274" r:id="rId17"/>
    <p:sldId id="275" r:id="rId18"/>
    <p:sldId id="276" r:id="rId19"/>
    <p:sldId id="279" r:id="rId20"/>
    <p:sldId id="277" r:id="rId21"/>
    <p:sldId id="278" r:id="rId22"/>
    <p:sldId id="280" r:id="rId23"/>
    <p:sldId id="281" r:id="rId24"/>
    <p:sldId id="282" r:id="rId25"/>
    <p:sldId id="283" r:id="rId26"/>
    <p:sldId id="284" r:id="rId27"/>
    <p:sldId id="285" r:id="rId28"/>
    <p:sldId id="286" r:id="rId29"/>
    <p:sldId id="287" r:id="rId30"/>
    <p:sldId id="289" r:id="rId31"/>
    <p:sldId id="290" r:id="rId32"/>
    <p:sldId id="292" r:id="rId33"/>
    <p:sldId id="294" r:id="rId34"/>
    <p:sldId id="295" r:id="rId35"/>
    <p:sldId id="296" r:id="rId36"/>
    <p:sldId id="297" r:id="rId37"/>
    <p:sldId id="298" r:id="rId38"/>
    <p:sldId id="299" r:id="rId39"/>
    <p:sldId id="300" r:id="rId40"/>
    <p:sldId id="301" r:id="rId41"/>
    <p:sldId id="303" r:id="rId42"/>
    <p:sldId id="304" r:id="rId43"/>
    <p:sldId id="305" r:id="rId44"/>
    <p:sldId id="307" r:id="rId45"/>
    <p:sldId id="308" r:id="rId46"/>
    <p:sldId id="309" r:id="rId47"/>
    <p:sldId id="310" r:id="rId48"/>
    <p:sldId id="311" r:id="rId49"/>
    <p:sldId id="312"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p:scale>
          <a:sx n="60" d="100"/>
          <a:sy n="60" d="100"/>
        </p:scale>
        <p:origin x="-139"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2E6F0-39B4-4EA9-B369-14A2ED793C15}" type="datetimeFigureOut">
              <a:rPr lang="el-GR" smtClean="0"/>
              <a:pPr/>
              <a:t>24/3/2019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8066C-F2C8-460C-A3D0-5699A1BA1F82}" type="slidenum">
              <a:rPr lang="el-GR" smtClean="0"/>
              <a:pPr/>
              <a:t>‹#›</a:t>
            </a:fld>
            <a:endParaRPr lang="el-GR"/>
          </a:p>
        </p:txBody>
      </p:sp>
    </p:spTree>
    <p:extLst>
      <p:ext uri="{BB962C8B-B14F-4D97-AF65-F5344CB8AC3E}">
        <p14:creationId xmlns:p14="http://schemas.microsoft.com/office/powerpoint/2010/main" val="201437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47" name="Bitmap Image" r:id="rId3" imgW="3048426" imgH="2029108" progId="PBrush">
                  <p:embed/>
                </p:oleObj>
              </mc:Choice>
              <mc:Fallback>
                <p:oleObj name="Bitmap Image" r:id="rId3" imgW="3048426" imgH="2029108" progId="PBrush">
                  <p:embed/>
                  <p:pic>
                    <p:nvPicPr>
                      <p:cNvPr id="0" name="Picture 9"/>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7" name="Picture 8" descr="medlab_logo"/>
          <p:cNvPicPr>
            <a:picLocks noChangeAspect="1" noChangeArrowheads="1"/>
          </p:cNvPicPr>
          <p:nvPr userDrawn="1"/>
        </p:nvPicPr>
        <p:blipFill>
          <a:blip r:embed="rId5"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ctrTitle"/>
          </p:nvPr>
        </p:nvSpPr>
        <p:spPr>
          <a:xfrm>
            <a:off x="685800" y="2130425"/>
            <a:ext cx="7772400" cy="1470025"/>
          </a:xfrm>
        </p:spPr>
        <p:txBody>
          <a:bodyPr/>
          <a:lstStyle>
            <a:lvl1pPr>
              <a:defRPr>
                <a:solidFill>
                  <a:schemeClr val="tx2">
                    <a:lumMod val="75000"/>
                  </a:schemeClr>
                </a:solidFill>
              </a:defRPr>
            </a:lvl1p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5"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lvl1pPr>
          </a:lstStyle>
          <a:p>
            <a:pPr rtl="0"/>
            <a:endParaRPr lang="el-GR" kern="1200" dirty="0">
              <a:solidFill>
                <a:prstClr val="black"/>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271" name="Bitmap Image" r:id="rId3" imgW="3048426" imgH="2029108" progId="PBrush">
                  <p:embed/>
                </p:oleObj>
              </mc:Choice>
              <mc:Fallback>
                <p:oleObj name="Bitmap Image" r:id="rId3" imgW="3048426" imgH="2029108" progId="PBrush">
                  <p:embed/>
                  <p:pic>
                    <p:nvPicPr>
                      <p:cNvPr id="0" name="Picture 9"/>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8" descr="medlab_logo"/>
          <p:cNvPicPr>
            <a:picLocks noChangeAspect="1" noChangeArrowheads="1"/>
          </p:cNvPicPr>
          <p:nvPr userDrawn="1"/>
        </p:nvPicPr>
        <p:blipFill>
          <a:blip r:embed="rId5" cstate="print"/>
          <a:srcRect/>
          <a:stretch>
            <a:fillRect/>
          </a:stretch>
        </p:blipFill>
        <p:spPr bwMode="auto">
          <a:xfrm>
            <a:off x="107950" y="6269038"/>
            <a:ext cx="1079500" cy="544512"/>
          </a:xfrm>
          <a:prstGeom prst="rect">
            <a:avLst/>
          </a:prstGeom>
          <a:noFill/>
          <a:ln w="9525">
            <a:noFill/>
            <a:miter lim="800000"/>
            <a:headEnd/>
            <a:tailEnd/>
          </a:ln>
        </p:spPr>
      </p:pic>
      <p:sp>
        <p:nvSpPr>
          <p:cNvPr id="8" name="Line 14"/>
          <p:cNvSpPr>
            <a:spLocks noChangeShapeType="1"/>
          </p:cNvSpPr>
          <p:nvPr userDrawn="1"/>
        </p:nvSpPr>
        <p:spPr bwMode="auto">
          <a:xfrm>
            <a:off x="179388" y="6237288"/>
            <a:ext cx="8964612" cy="0"/>
          </a:xfrm>
          <a:prstGeom prst="line">
            <a:avLst/>
          </a:prstGeom>
          <a:noFill/>
          <a:ln w="22225">
            <a:solidFill>
              <a:schemeClr val="accent1"/>
            </a:solidFill>
            <a:round/>
            <a:headEnd/>
            <a:tailEnd/>
          </a:ln>
          <a:effectLst>
            <a:outerShdw dist="107763" dir="13500000" algn="ctr" rotWithShape="0">
              <a:schemeClr val="bg1">
                <a:lumMod val="75000"/>
                <a:alpha val="50000"/>
              </a:schemeClr>
            </a:outerShdw>
          </a:effectLst>
        </p:spPr>
        <p:txBody>
          <a:bodyPr/>
          <a:lstStyle/>
          <a:p>
            <a:pPr algn="l" rtl="0">
              <a:defRPr/>
            </a:pPr>
            <a:endParaRPr lang="el-GR" kern="1200" dirty="0">
              <a:solidFill>
                <a:prstClr val="black"/>
              </a:solidFill>
              <a:latin typeface="Calibri"/>
              <a:ea typeface="+mn-ea"/>
              <a:cs typeface="+mn-cs"/>
            </a:endParaRPr>
          </a:p>
        </p:txBody>
      </p:sp>
      <p:sp>
        <p:nvSpPr>
          <p:cNvPr id="2" name="1 - Τίτλος"/>
          <p:cNvSpPr>
            <a:spLocks noGrp="1"/>
          </p:cNvSpPr>
          <p:nvPr>
            <p:ph type="title"/>
          </p:nvPr>
        </p:nvSpPr>
        <p:spPr/>
        <p:txBody>
          <a:bodyPr/>
          <a:lstStyle>
            <a:lvl1pPr>
              <a:defRPr>
                <a:solidFill>
                  <a:schemeClr val="tx2">
                    <a:lumMod val="75000"/>
                  </a:schemeClr>
                </a:solidFill>
              </a:defRPr>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lvl1pPr>
              <a:buClr>
                <a:schemeClr val="tx2">
                  <a:lumMod val="75000"/>
                </a:schemeClr>
              </a:buClr>
              <a:buFont typeface="Wingdings" pitchFamily="2" charset="2"/>
              <a:buChar char="§"/>
              <a:defRPr/>
            </a:lvl1pPr>
            <a:lvl2pPr>
              <a:buClr>
                <a:schemeClr val="tx2">
                  <a:lumMod val="75000"/>
                </a:schemeClr>
              </a:buClr>
              <a:buFont typeface="Wingdings" pitchFamily="2" charset="2"/>
              <a:buChar char="§"/>
              <a:defRPr/>
            </a:lvl2pPr>
            <a:lvl3pPr>
              <a:buClr>
                <a:schemeClr val="tx2">
                  <a:lumMod val="75000"/>
                </a:schemeClr>
              </a:buClr>
              <a:buFont typeface="Wingdings" pitchFamily="2" charset="2"/>
              <a:buChar char="§"/>
              <a:defRPr/>
            </a:lvl3pPr>
            <a:lvl4pPr>
              <a:buClr>
                <a:schemeClr val="tx2">
                  <a:lumMod val="75000"/>
                </a:schemeClr>
              </a:buClr>
              <a:buFont typeface="Wingdings" pitchFamily="2" charset="2"/>
              <a:buChar char="§"/>
              <a:defRPr/>
            </a:lvl4pPr>
            <a:lvl5pPr>
              <a:buClr>
                <a:schemeClr val="tx2">
                  <a:lumMod val="75000"/>
                </a:schemeClr>
              </a:buClr>
              <a:buFont typeface="Wingdings" pitchFamily="2" charset="2"/>
              <a:buChar char="§"/>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4 - Θέση υποσέλιδου"/>
          <p:cNvSpPr>
            <a:spLocks noGrp="1"/>
          </p:cNvSpPr>
          <p:nvPr>
            <p:ph type="ftr" sz="quarter" idx="11"/>
          </p:nvPr>
        </p:nvSpPr>
        <p:spPr>
          <a:xfrm>
            <a:off x="0" y="6356350"/>
            <a:ext cx="9144000" cy="365125"/>
          </a:xfrm>
          <a:prstGeom prst="rect">
            <a:avLst/>
          </a:prstGeom>
        </p:spPr>
        <p:txBody>
          <a:bodyPr/>
          <a:lstStyle>
            <a:lvl1pPr algn="ctr">
              <a:defRPr sz="1100">
                <a:solidFill>
                  <a:srgbClr val="002060"/>
                </a:solidFill>
              </a:defRPr>
            </a:lvl1pPr>
          </a:lstStyle>
          <a:p>
            <a:pPr rtl="0"/>
            <a:endParaRPr lang="el-GR" kern="1200" dirty="0">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4 - Θέση υποσέλιδου"/>
          <p:cNvSpPr>
            <a:spLocks noGrp="1"/>
          </p:cNvSpPr>
          <p:nvPr>
            <p:ph type="ftr" sz="quarter" idx="3"/>
          </p:nvPr>
        </p:nvSpPr>
        <p:spPr>
          <a:xfrm>
            <a:off x="0" y="6356350"/>
            <a:ext cx="9144000" cy="365125"/>
          </a:xfrm>
          <a:prstGeom prst="rect">
            <a:avLst/>
          </a:prstGeom>
        </p:spPr>
        <p:txBody>
          <a:bodyPr/>
          <a:lstStyle>
            <a:lvl1pPr algn="ctr">
              <a:defRPr sz="1100"/>
            </a:lvl1pPr>
          </a:lstStyle>
          <a:p>
            <a:pPr rtl="0"/>
            <a:r>
              <a:rPr lang="en-US" b="1" kern="1200" smtClean="0">
                <a:solidFill>
                  <a:prstClr val="black"/>
                </a:solidFill>
                <a:latin typeface="Calibri"/>
                <a:ea typeface="+mn-ea"/>
                <a:cs typeface="+mn-cs"/>
              </a:rPr>
              <a:t>31st Annual International IEEE EMBS Conference,</a:t>
            </a:r>
          </a:p>
          <a:p>
            <a:pPr rtl="0"/>
            <a:r>
              <a:rPr lang="en-US" b="1" kern="1200" smtClean="0">
                <a:solidFill>
                  <a:prstClr val="black"/>
                </a:solidFill>
                <a:latin typeface="Calibri"/>
                <a:ea typeface="+mn-ea"/>
                <a:cs typeface="+mn-cs"/>
              </a:rPr>
              <a:t>September, 2-6, 2009, Hilton Minneapolis, Minnesota, USA</a:t>
            </a:r>
            <a:endParaRPr lang="el-GR" kern="1200" dirty="0">
              <a:solidFill>
                <a:prstClr val="black"/>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evicelink.com/" TargetMode="External"/><Relationship Id="rId2" Type="http://schemas.openxmlformats.org/officeDocument/2006/relationships/hyperlink" Target="http://www.biomat.net/" TargetMode="External"/><Relationship Id="rId1" Type="http://schemas.openxmlformats.org/officeDocument/2006/relationships/slideLayout" Target="../slideLayouts/slideLayout2.xml"/><Relationship Id="rId6" Type="http://schemas.openxmlformats.org/officeDocument/2006/relationships/hyperlink" Target="http://www.google.com/" TargetMode="External"/><Relationship Id="rId5" Type="http://schemas.openxmlformats.org/officeDocument/2006/relationships/hyperlink" Target="http://www.uspto.gov/" TargetMode="External"/><Relationship Id="rId4" Type="http://schemas.openxmlformats.org/officeDocument/2006/relationships/hyperlink" Target="http://www.engineeringreferen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ctrTitle"/>
          </p:nvPr>
        </p:nvSpPr>
        <p:spPr>
          <a:xfrm>
            <a:off x="539552" y="2686122"/>
            <a:ext cx="7772400" cy="1470025"/>
          </a:xfrm>
        </p:spPr>
        <p:txBody>
          <a:bodyPr>
            <a:normAutofit/>
          </a:bodyPr>
          <a:lstStyle/>
          <a:p>
            <a:r>
              <a:rPr lang="el-GR" sz="4800" b="1" dirty="0" smtClean="0">
                <a:solidFill>
                  <a:srgbClr val="820000"/>
                </a:solidFill>
                <a:effectLst>
                  <a:outerShdw blurRad="38100" dist="38100" dir="2700000" algn="tl">
                    <a:srgbClr val="000000">
                      <a:alpha val="43137"/>
                    </a:srgbClr>
                  </a:outerShdw>
                </a:effectLst>
              </a:rPr>
              <a:t>Εισαγωγή στα </a:t>
            </a:r>
            <a:r>
              <a:rPr lang="el-GR" sz="4800" b="1" dirty="0" err="1" smtClean="0">
                <a:solidFill>
                  <a:srgbClr val="820000"/>
                </a:solidFill>
                <a:effectLst>
                  <a:outerShdw blurRad="38100" dist="38100" dir="2700000" algn="tl">
                    <a:srgbClr val="000000">
                      <a:alpha val="43137"/>
                    </a:srgbClr>
                  </a:outerShdw>
                </a:effectLst>
              </a:rPr>
              <a:t>Βιοϋλικά</a:t>
            </a:r>
            <a:endParaRPr lang="el-GR" sz="4800" b="1" dirty="0">
              <a:solidFill>
                <a:srgbClr val="820000"/>
              </a:solidFill>
              <a:effectLst>
                <a:outerShdw blurRad="38100" dist="38100" dir="2700000" algn="tl">
                  <a:srgbClr val="000000">
                    <a:alpha val="43137"/>
                  </a:srgbClr>
                </a:outerShdw>
              </a:effectLst>
            </a:endParaRPr>
          </a:p>
        </p:txBody>
      </p:sp>
      <p:sp>
        <p:nvSpPr>
          <p:cNvPr id="3" name="Στρογγυλεμένο ορθογώνιο 2"/>
          <p:cNvSpPr/>
          <p:nvPr/>
        </p:nvSpPr>
        <p:spPr>
          <a:xfrm>
            <a:off x="136308" y="1484784"/>
            <a:ext cx="8888058" cy="331236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1 - Τίτλος"/>
          <p:cNvSpPr txBox="1">
            <a:spLocks/>
          </p:cNvSpPr>
          <p:nvPr/>
        </p:nvSpPr>
        <p:spPr>
          <a:xfrm>
            <a:off x="695151" y="191683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lumMod val="75000"/>
                  </a:schemeClr>
                </a:solidFill>
                <a:latin typeface="+mj-lt"/>
                <a:ea typeface="+mj-ea"/>
                <a:cs typeface="+mj-cs"/>
              </a:defRPr>
            </a:lvl1pPr>
          </a:lstStyle>
          <a:p>
            <a:r>
              <a:rPr lang="el-GR" sz="4800" b="1" dirty="0" smtClean="0">
                <a:solidFill>
                  <a:srgbClr val="820000"/>
                </a:solidFill>
                <a:effectLst>
                  <a:outerShdw blurRad="38100" dist="38100" dir="2700000" algn="tl">
                    <a:srgbClr val="000000">
                      <a:alpha val="43137"/>
                    </a:srgbClr>
                  </a:outerShdw>
                </a:effectLst>
              </a:rPr>
              <a:t>Μάθημα 1</a:t>
            </a:r>
            <a:r>
              <a:rPr lang="el-GR" sz="4800" b="1" baseline="30000" dirty="0" smtClean="0">
                <a:solidFill>
                  <a:srgbClr val="820000"/>
                </a:solidFill>
                <a:effectLst>
                  <a:outerShdw blurRad="38100" dist="38100" dir="2700000" algn="tl">
                    <a:srgbClr val="000000">
                      <a:alpha val="43137"/>
                    </a:srgbClr>
                  </a:outerShdw>
                </a:effectLst>
              </a:rPr>
              <a:t>ο</a:t>
            </a:r>
            <a:r>
              <a:rPr lang="el-GR" sz="4800" b="1" dirty="0" smtClean="0">
                <a:solidFill>
                  <a:srgbClr val="820000"/>
                </a:solidFill>
                <a:effectLst>
                  <a:outerShdw blurRad="38100" dist="38100" dir="2700000" algn="tl">
                    <a:srgbClr val="000000">
                      <a:alpha val="43137"/>
                    </a:srgbClr>
                  </a:outerShdw>
                </a:effectLst>
              </a:rPr>
              <a:t> </a:t>
            </a:r>
            <a:endParaRPr lang="el-GR" sz="4800" b="1" dirty="0">
              <a:solidFill>
                <a:srgbClr val="82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827584" y="122238"/>
            <a:ext cx="7543800" cy="1295400"/>
          </a:xfrm>
        </p:spPr>
        <p:txBody>
          <a:bodyPr>
            <a:normAutofit fontScale="90000"/>
          </a:bodyPr>
          <a:lstStyle/>
          <a:p>
            <a:r>
              <a:rPr lang="el-GR" b="1" dirty="0" smtClean="0">
                <a:effectLst>
                  <a:outerShdw blurRad="38100" dist="38100" dir="2700000" algn="tl">
                    <a:srgbClr val="000000">
                      <a:alpha val="43137"/>
                    </a:srgbClr>
                  </a:outerShdw>
                </a:effectLst>
              </a:rPr>
              <a:t>Μελλοντικές εφαρμογές – </a:t>
            </a:r>
            <a:r>
              <a:rPr lang="el-GR" b="1" dirty="0" smtClean="0">
                <a:effectLst>
                  <a:outerShdw blurRad="38100" dist="38100" dir="2700000" algn="tl">
                    <a:srgbClr val="000000">
                      <a:alpha val="43137"/>
                    </a:srgbClr>
                  </a:outerShdw>
                </a:effectLst>
              </a:rPr>
              <a:t>μηχανική </a:t>
            </a:r>
            <a:r>
              <a:rPr lang="el-GR" b="1" dirty="0" smtClean="0">
                <a:effectLst>
                  <a:outerShdw blurRad="38100" dist="38100" dir="2700000" algn="tl">
                    <a:srgbClr val="000000">
                      <a:alpha val="43137"/>
                    </a:srgbClr>
                  </a:outerShdw>
                </a:effectLst>
              </a:rPr>
              <a:t>ιστών</a:t>
            </a:r>
            <a:endParaRPr lang="el-GR" b="1" dirty="0">
              <a:effectLst>
                <a:outerShdw blurRad="38100" dist="38100" dir="2700000" algn="tl">
                  <a:srgbClr val="000000">
                    <a:alpha val="43137"/>
                  </a:srgbClr>
                </a:outerShdw>
              </a:effectLst>
            </a:endParaRPr>
          </a:p>
        </p:txBody>
      </p:sp>
      <p:pic>
        <p:nvPicPr>
          <p:cNvPr id="8" name="Picture 5" descr="TE-blood vessel"/>
          <p:cNvPicPr>
            <a:picLocks noChangeAspect="1" noChangeArrowheads="1"/>
          </p:cNvPicPr>
          <p:nvPr/>
        </p:nvPicPr>
        <p:blipFill>
          <a:blip r:embed="rId2" cstate="print"/>
          <a:srcRect/>
          <a:stretch>
            <a:fillRect/>
          </a:stretch>
        </p:blipFill>
        <p:spPr>
          <a:xfrm>
            <a:off x="395536" y="3904414"/>
            <a:ext cx="3457575" cy="2219325"/>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0" y="1556792"/>
            <a:ext cx="370326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096" y="1772816"/>
            <a:ext cx="4698466" cy="404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Στρογγυλεμένο ορθογώνιο 5"/>
          <p:cNvSpPr/>
          <p:nvPr/>
        </p:nvSpPr>
        <p:spPr>
          <a:xfrm>
            <a:off x="107504" y="188640"/>
            <a:ext cx="8888058" cy="115212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772616" y="-23084"/>
            <a:ext cx="75438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Που βρίσκονται τα </a:t>
            </a:r>
            <a:r>
              <a:rPr kumimoji="0" lang="el-GR" sz="4000" b="1" i="0" u="none" strike="noStrike" kern="1200" cap="none" spc="0" normalizeH="0" baseline="0" noProof="0" dirty="0" err="1"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βιοϋλικά</a:t>
            </a:r>
            <a:r>
              <a:rPr kumimoji="0" lang="el-GR" sz="40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a:t>
            </a:r>
            <a:endParaRPr kumimoji="0" lang="el-GR" sz="40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6" name="Picture 3" descr="operating theaterdrapesglovesetc"/>
          <p:cNvPicPr>
            <a:picLocks noChangeAspect="1" noChangeArrowheads="1"/>
          </p:cNvPicPr>
          <p:nvPr/>
        </p:nvPicPr>
        <p:blipFill>
          <a:blip r:embed="rId2" cstate="print"/>
          <a:srcRect/>
          <a:stretch>
            <a:fillRect/>
          </a:stretch>
        </p:blipFill>
        <p:spPr>
          <a:xfrm>
            <a:off x="671513" y="1719263"/>
            <a:ext cx="3608387" cy="4411662"/>
          </a:xfrm>
          <a:prstGeom prst="rect">
            <a:avLst/>
          </a:prstGeom>
        </p:spPr>
      </p:pic>
      <p:pic>
        <p:nvPicPr>
          <p:cNvPr id="7" name="Picture 4" descr="microbiology_2"/>
          <p:cNvPicPr>
            <a:picLocks noChangeAspect="1" noChangeArrowheads="1"/>
          </p:cNvPicPr>
          <p:nvPr/>
        </p:nvPicPr>
        <p:blipFill>
          <a:blip r:embed="rId3" cstate="print"/>
          <a:srcRect/>
          <a:stretch>
            <a:fillRect/>
          </a:stretch>
        </p:blipFill>
        <p:spPr>
          <a:xfrm>
            <a:off x="4762500" y="2652713"/>
            <a:ext cx="3810000" cy="2543175"/>
          </a:xfrm>
          <a:prstGeom prst="rect">
            <a:avLst/>
          </a:prstGeom>
        </p:spPr>
      </p:pic>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2616" y="122238"/>
            <a:ext cx="7543800" cy="1295400"/>
          </a:xfrm>
        </p:spPr>
        <p:txBody>
          <a:bodyPr>
            <a:noAutofit/>
          </a:bodyPr>
          <a:lstStyle/>
          <a:p>
            <a:r>
              <a:rPr lang="el-GR" sz="4000" b="1" dirty="0" smtClean="0">
                <a:effectLst>
                  <a:outerShdw blurRad="38100" dist="38100" dir="2700000" algn="tl">
                    <a:srgbClr val="000000">
                      <a:alpha val="43137"/>
                    </a:srgbClr>
                  </a:outerShdw>
                </a:effectLst>
              </a:rPr>
              <a:t>Γενικές αρχές-εφαρμογές </a:t>
            </a:r>
            <a:r>
              <a:rPr lang="el-GR" sz="4000" b="1" dirty="0" err="1" smtClean="0">
                <a:effectLst>
                  <a:outerShdw blurRad="38100" dist="38100" dir="2700000" algn="tl">
                    <a:srgbClr val="000000">
                      <a:alpha val="43137"/>
                    </a:srgbClr>
                  </a:outerShdw>
                </a:effectLst>
              </a:rPr>
              <a:t>βιοϋλικών</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609600" y="1981200"/>
            <a:ext cx="7850832" cy="2400657"/>
          </a:xfrm>
          <a:prstGeom prst="rect">
            <a:avLst/>
          </a:prstGeom>
          <a:noFill/>
        </p:spPr>
        <p:txBody>
          <a:bodyPr wrap="square" rtlCol="0">
            <a:spAutoFit/>
          </a:bodyPr>
          <a:lstStyle/>
          <a:p>
            <a:pPr marL="274320" indent="-274320">
              <a:spcAft>
                <a:spcPts val="1200"/>
              </a:spcAft>
              <a:buFont typeface="Wingdings" pitchFamily="2" charset="2"/>
              <a:buChar char="§"/>
            </a:pPr>
            <a:r>
              <a:rPr lang="el-GR" sz="2400" dirty="0" smtClean="0"/>
              <a:t>Αποθήκευση υγρών, ιστών και άλλων βιολογικών   προϊόντων.</a:t>
            </a:r>
          </a:p>
          <a:p>
            <a:pPr marL="274320" indent="-274320">
              <a:spcAft>
                <a:spcPts val="1200"/>
              </a:spcAft>
              <a:buFont typeface="Wingdings" pitchFamily="2" charset="2"/>
              <a:buChar char="§"/>
            </a:pPr>
            <a:r>
              <a:rPr lang="el-GR" sz="2400" dirty="0" smtClean="0"/>
              <a:t>Διάγνωση.</a:t>
            </a:r>
          </a:p>
          <a:p>
            <a:pPr marL="274320" indent="-274320">
              <a:spcAft>
                <a:spcPts val="1200"/>
              </a:spcAft>
              <a:buFont typeface="Wingdings" pitchFamily="2" charset="2"/>
              <a:buChar char="§"/>
            </a:pPr>
            <a:r>
              <a:rPr lang="el-GR" sz="2400" dirty="0" smtClean="0"/>
              <a:t>Παρακολούθηση.</a:t>
            </a:r>
          </a:p>
          <a:p>
            <a:pPr marL="274320" indent="-274320">
              <a:spcAft>
                <a:spcPts val="1200"/>
              </a:spcAft>
              <a:buFont typeface="Wingdings" pitchFamily="2" charset="2"/>
              <a:buChar char="§"/>
            </a:pPr>
            <a:r>
              <a:rPr lang="el-GR" sz="2400" dirty="0" smtClean="0"/>
              <a:t>Θεραπεία.</a:t>
            </a:r>
            <a:endParaRPr lang="el-GR" sz="2400" dirty="0"/>
          </a:p>
        </p:txBody>
      </p:sp>
      <p:sp>
        <p:nvSpPr>
          <p:cNvPr id="4" name="Στρογγυλεμένο ορθογώνιο 3"/>
          <p:cNvSpPr/>
          <p:nvPr/>
        </p:nvSpPr>
        <p:spPr>
          <a:xfrm>
            <a:off x="107504" y="188640"/>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869031" y="-23084"/>
            <a:ext cx="7543800" cy="1295400"/>
          </a:xfrm>
        </p:spPr>
        <p:txBody>
          <a:bodyPr>
            <a:normAutofit fontScale="90000"/>
          </a:bodyPr>
          <a:lstStyle/>
          <a:p>
            <a:r>
              <a:rPr lang="en-US" sz="4000" b="1" dirty="0" smtClean="0">
                <a:effectLst>
                  <a:outerShdw blurRad="38100" dist="38100" dir="2700000" algn="tl">
                    <a:srgbClr val="000000">
                      <a:alpha val="43137"/>
                    </a:srgbClr>
                  </a:outerShdw>
                </a:effectLst>
              </a:rPr>
              <a:t>Food and Drug </a:t>
            </a:r>
            <a:r>
              <a:rPr lang="en-US" sz="4000" b="1" dirty="0" smtClean="0">
                <a:effectLst>
                  <a:outerShdw blurRad="38100" dist="38100" dir="2700000" algn="tl">
                    <a:srgbClr val="000000">
                      <a:alpha val="43137"/>
                    </a:srgbClr>
                  </a:outerShdw>
                </a:effectLst>
              </a:rPr>
              <a:t>Administration</a:t>
            </a:r>
            <a:r>
              <a:rPr lang="el-GR"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FDA)</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640431" y="1484784"/>
            <a:ext cx="8001000" cy="3831818"/>
          </a:xfrm>
          <a:prstGeom prst="rect">
            <a:avLst/>
          </a:prstGeom>
          <a:noFill/>
        </p:spPr>
        <p:txBody>
          <a:bodyPr wrap="square" rtlCol="0">
            <a:spAutoFit/>
          </a:bodyPr>
          <a:lstStyle/>
          <a:p>
            <a:r>
              <a:rPr lang="el-GR" sz="2400" dirty="0" smtClean="0"/>
              <a:t>Συντονίζει:</a:t>
            </a:r>
          </a:p>
          <a:p>
            <a:endParaRPr lang="el-GR" dirty="0"/>
          </a:p>
          <a:p>
            <a:pPr marL="274320" indent="-274320">
              <a:spcAft>
                <a:spcPts val="600"/>
              </a:spcAft>
              <a:buFont typeface="Wingdings" pitchFamily="2" charset="2"/>
              <a:buChar char="§"/>
            </a:pPr>
            <a:r>
              <a:rPr lang="el-GR" sz="2200" dirty="0" smtClean="0"/>
              <a:t>Τροφή (διατροφικά  συμπληρώματα, διαιτητικά συμπληρώματα).</a:t>
            </a:r>
          </a:p>
          <a:p>
            <a:pPr marL="274320" indent="-274320">
              <a:spcAft>
                <a:spcPts val="600"/>
              </a:spcAft>
              <a:buFont typeface="Wingdings" pitchFamily="2" charset="2"/>
              <a:buChar char="§"/>
            </a:pPr>
            <a:r>
              <a:rPr lang="el-GR" sz="2200" dirty="0" smtClean="0"/>
              <a:t>Φάρμακα με συνταγή ή χωρίς συνταγή.</a:t>
            </a:r>
          </a:p>
          <a:p>
            <a:pPr marL="274320" indent="-274320">
              <a:spcAft>
                <a:spcPts val="600"/>
              </a:spcAft>
              <a:buFont typeface="Wingdings" pitchFamily="2" charset="2"/>
              <a:buChar char="§"/>
            </a:pPr>
            <a:r>
              <a:rPr lang="el-GR" sz="2200" dirty="0" smtClean="0"/>
              <a:t>Ιατρικές συσκευές, βηματοδότες, φακούς επαφής, ακουστικά βοηθήματα.</a:t>
            </a:r>
          </a:p>
          <a:p>
            <a:pPr marL="274320" indent="-274320">
              <a:spcAft>
                <a:spcPts val="600"/>
              </a:spcAft>
              <a:buFont typeface="Wingdings" pitchFamily="2" charset="2"/>
              <a:buChar char="§"/>
            </a:pPr>
            <a:r>
              <a:rPr lang="el-GR" sz="2200" dirty="0" smtClean="0"/>
              <a:t>Ζωοτροφές και φάρμακα για κατοικίδια.</a:t>
            </a:r>
          </a:p>
          <a:p>
            <a:pPr marL="274320" indent="-274320">
              <a:spcAft>
                <a:spcPts val="600"/>
              </a:spcAft>
              <a:buFont typeface="Wingdings" pitchFamily="2" charset="2"/>
              <a:buChar char="§"/>
            </a:pPr>
            <a:r>
              <a:rPr lang="el-GR" sz="2200" dirty="0" smtClean="0"/>
              <a:t>Καλλυντικά.</a:t>
            </a:r>
          </a:p>
          <a:p>
            <a:pPr marL="274320" indent="-274320">
              <a:spcAft>
                <a:spcPts val="600"/>
              </a:spcAft>
              <a:buFont typeface="Wingdings" pitchFamily="2" charset="2"/>
              <a:buChar char="§"/>
            </a:pPr>
            <a:r>
              <a:rPr lang="el-GR" sz="2200" dirty="0" smtClean="0"/>
              <a:t>Προϊόντα που εκπέμπουν ακτινοβολία όπως κινητά τηλέφωνα, </a:t>
            </a:r>
            <a:r>
              <a:rPr lang="en-US" sz="2200" dirty="0" smtClean="0"/>
              <a:t>lasers, </a:t>
            </a:r>
            <a:r>
              <a:rPr lang="el-GR" sz="2200" dirty="0" smtClean="0"/>
              <a:t>φούρνοι μικροκυμάτων.</a:t>
            </a:r>
            <a:endParaRPr lang="el-GR" sz="22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7713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23084"/>
            <a:ext cx="7543800" cy="1295400"/>
          </a:xfrm>
        </p:spPr>
        <p:txBody>
          <a:bodyPr>
            <a:normAutofit/>
          </a:bodyPr>
          <a:lstStyle/>
          <a:p>
            <a:r>
              <a:rPr lang="el-GR" sz="4000" b="1" dirty="0" smtClean="0">
                <a:effectLst>
                  <a:outerShdw blurRad="38100" dist="38100" dir="2700000" algn="tl">
                    <a:srgbClr val="000000">
                      <a:alpha val="43137"/>
                    </a:srgbClr>
                  </a:outerShdw>
                </a:effectLst>
              </a:rPr>
              <a:t>Ορισμός </a:t>
            </a:r>
            <a:r>
              <a:rPr lang="el-GR" sz="4000" b="1" dirty="0" err="1" smtClean="0">
                <a:effectLst>
                  <a:outerShdw blurRad="38100" dist="38100" dir="2700000" algn="tl">
                    <a:srgbClr val="000000">
                      <a:alpha val="43137"/>
                    </a:srgbClr>
                  </a:outerShdw>
                </a:effectLst>
              </a:rPr>
              <a:t>βιοϋλικών</a:t>
            </a:r>
            <a:r>
              <a:rPr lang="el-GR"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FDA)</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611560" y="1628800"/>
            <a:ext cx="8064896" cy="2985433"/>
          </a:xfrm>
          <a:prstGeom prst="rect">
            <a:avLst/>
          </a:prstGeom>
          <a:noFill/>
        </p:spPr>
        <p:txBody>
          <a:bodyPr wrap="square" rtlCol="0">
            <a:spAutoFit/>
          </a:bodyPr>
          <a:lstStyle/>
          <a:p>
            <a:pPr algn="just"/>
            <a:r>
              <a:rPr lang="el-GR" sz="2400" dirty="0" smtClean="0"/>
              <a:t>Ένα όργανο, συσκευή, μηχάνημα, επινόημα, εμφύτευμα ή οποιοδήποτε παρόμοιο αντικείμενο, συμπεριλαμβανομένου οποιουδήποτε μέρους ή εξαρτήματος που αναγνωρίζεται στο εθνικό συνταγολόγιο ή κάθε συμπλήρωμα αυτών που σκοπεύει να χρησιμοποιηθεί για τη διάγνωση ασθένειας ή άλλης κατάστασης ή στη θεραπεία, ανακούφιση ή παρεμπόδιση ασθένειας στον άνθρωπο ή σε ζώα.</a:t>
            </a:r>
          </a:p>
          <a:p>
            <a:pPr algn="just"/>
            <a:endParaRPr lang="el-GR" sz="20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1 - Τίτλος"/>
          <p:cNvSpPr>
            <a:spLocks noGrp="1"/>
          </p:cNvSpPr>
          <p:nvPr>
            <p:ph type="title"/>
          </p:nvPr>
        </p:nvSpPr>
        <p:spPr>
          <a:xfrm>
            <a:off x="844624" y="122238"/>
            <a:ext cx="7543800" cy="1295400"/>
          </a:xfrm>
        </p:spPr>
        <p:txBody>
          <a:bodyPr>
            <a:normAutofit fontScale="90000"/>
          </a:bodyPr>
          <a:lstStyle/>
          <a:p>
            <a:r>
              <a:rPr lang="en-US" b="1" dirty="0" smtClean="0">
                <a:effectLst>
                  <a:outerShdw blurRad="38100" dist="38100" dir="2700000" algn="tl">
                    <a:srgbClr val="000000">
                      <a:alpha val="43137"/>
                    </a:srgbClr>
                  </a:outerShdw>
                </a:effectLst>
              </a:rPr>
              <a:t>Center </a:t>
            </a:r>
            <a:r>
              <a:rPr lang="en-US" b="1" dirty="0" smtClean="0">
                <a:effectLst>
                  <a:outerShdw blurRad="38100" dist="38100" dir="2700000" algn="tl">
                    <a:srgbClr val="000000">
                      <a:alpha val="43137"/>
                    </a:srgbClr>
                  </a:outerShdw>
                </a:effectLst>
              </a:rPr>
              <a:t>for Devices and Radiologic </a:t>
            </a:r>
            <a:r>
              <a:rPr lang="en-US" b="1" dirty="0" smtClean="0">
                <a:effectLst>
                  <a:outerShdw blurRad="38100" dist="38100" dir="2700000" algn="tl">
                    <a:srgbClr val="000000">
                      <a:alpha val="43137"/>
                    </a:srgbClr>
                  </a:outerShdw>
                </a:effectLst>
              </a:rPr>
              <a:t>Health (</a:t>
            </a:r>
            <a:r>
              <a:rPr lang="en-US" b="1" dirty="0" smtClean="0">
                <a:effectLst>
                  <a:outerShdw blurRad="38100" dist="38100" dir="2700000" algn="tl">
                    <a:srgbClr val="000000">
                      <a:alpha val="43137"/>
                    </a:srgbClr>
                  </a:outerShdw>
                </a:effectLst>
              </a:rPr>
              <a:t>CDRH)</a:t>
            </a:r>
            <a:endParaRPr lang="el-GR" b="1" dirty="0">
              <a:effectLst>
                <a:outerShdw blurRad="38100" dist="38100" dir="2700000" algn="tl">
                  <a:srgbClr val="000000">
                    <a:alpha val="43137"/>
                  </a:srgbClr>
                </a:outerShdw>
              </a:effectLst>
            </a:endParaRPr>
          </a:p>
        </p:txBody>
      </p:sp>
      <p:sp>
        <p:nvSpPr>
          <p:cNvPr id="6" name="5 - TextBox"/>
          <p:cNvSpPr txBox="1"/>
          <p:nvPr/>
        </p:nvSpPr>
        <p:spPr>
          <a:xfrm>
            <a:off x="539552" y="1981200"/>
            <a:ext cx="8153400" cy="2754600"/>
          </a:xfrm>
          <a:prstGeom prst="rect">
            <a:avLst/>
          </a:prstGeom>
          <a:noFill/>
        </p:spPr>
        <p:txBody>
          <a:bodyPr wrap="square" rtlCol="0">
            <a:spAutoFit/>
          </a:bodyPr>
          <a:lstStyle/>
          <a:p>
            <a:pPr marL="274320" indent="-274320" algn="just">
              <a:spcAft>
                <a:spcPts val="600"/>
              </a:spcAft>
              <a:buFont typeface="Wingdings" pitchFamily="2" charset="2"/>
              <a:buChar char="§"/>
            </a:pPr>
            <a:r>
              <a:rPr lang="el-GR" sz="2400" dirty="0"/>
              <a:t>Ρ</a:t>
            </a:r>
            <a:r>
              <a:rPr lang="el-GR" sz="2400" dirty="0" smtClean="0"/>
              <a:t>ύθμιση εταιρειών που κατασκευάζουν, </a:t>
            </a:r>
            <a:r>
              <a:rPr lang="el-GR" sz="2400" dirty="0" err="1" smtClean="0"/>
              <a:t>ανασυσκευάζουν</a:t>
            </a:r>
            <a:r>
              <a:rPr lang="el-GR" sz="2400" dirty="0" smtClean="0"/>
              <a:t> και/ή εισάγουν ιατρικές συσκευές που πωλούνται στο εμπόριο.</a:t>
            </a:r>
          </a:p>
          <a:p>
            <a:pPr marL="274320" indent="-274320" algn="just">
              <a:spcAft>
                <a:spcPts val="600"/>
              </a:spcAft>
              <a:buFont typeface="Wingdings" pitchFamily="2" charset="2"/>
              <a:buChar char="§"/>
            </a:pPr>
            <a:r>
              <a:rPr lang="el-GR" sz="2400" dirty="0" smtClean="0"/>
              <a:t>Ρύθμιση ηλεκτρονικών συσκευών που εκπέμπουν ραδιενέργεια (ιατρικές και μη ιατρικές) όπως </a:t>
            </a:r>
            <a:r>
              <a:rPr lang="en-US" sz="2400" dirty="0" smtClean="0"/>
              <a:t>lasers, </a:t>
            </a:r>
            <a:r>
              <a:rPr lang="el-GR" sz="2400" dirty="0" smtClean="0"/>
              <a:t>βηματοδότες, συστήματα ακτινών Χ, υπερηχητικό εξοπλισμό, φούρνος μικροκυμάτων, τηλεοράσεις.</a:t>
            </a:r>
            <a:endParaRPr lang="el-GR" sz="2400" dirty="0"/>
          </a:p>
        </p:txBody>
      </p:sp>
      <p:sp>
        <p:nvSpPr>
          <p:cNvPr id="4" name="Στρογγυλεμένο ορθογώνιο 3"/>
          <p:cNvSpPr/>
          <p:nvPr/>
        </p:nvSpPr>
        <p:spPr>
          <a:xfrm>
            <a:off x="107504" y="188640"/>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23084"/>
            <a:ext cx="7543800" cy="1295400"/>
          </a:xfrm>
        </p:spPr>
        <p:txBody>
          <a:bodyPr>
            <a:normAutofit/>
          </a:bodyPr>
          <a:lstStyle/>
          <a:p>
            <a:r>
              <a:rPr lang="el-GR" sz="4000" b="1" dirty="0" smtClean="0">
                <a:effectLst>
                  <a:outerShdw blurRad="38100" dist="38100" dir="2700000" algn="tl">
                    <a:srgbClr val="000000">
                      <a:alpha val="43137"/>
                    </a:srgbClr>
                  </a:outerShdw>
                </a:effectLst>
              </a:rPr>
              <a:t>Κατηγορίες ιατρικών συσκευών</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395536" y="1412776"/>
            <a:ext cx="8424936" cy="4370427"/>
          </a:xfrm>
          <a:prstGeom prst="rect">
            <a:avLst/>
          </a:prstGeom>
          <a:noFill/>
        </p:spPr>
        <p:txBody>
          <a:bodyPr wrap="square" rtlCol="0">
            <a:spAutoFit/>
          </a:bodyPr>
          <a:lstStyle/>
          <a:p>
            <a:pPr algn="just"/>
            <a:r>
              <a:rPr lang="el-GR" sz="2400" dirty="0" smtClean="0"/>
              <a:t>Βασιζόμενοι </a:t>
            </a:r>
            <a:r>
              <a:rPr lang="el-GR" sz="2400" dirty="0"/>
              <a:t>στην διάρκεια χρήσης και το ποσοστό </a:t>
            </a:r>
            <a:r>
              <a:rPr lang="el-GR" sz="2400" dirty="0" smtClean="0"/>
              <a:t>επικινδυνότητας για τον </a:t>
            </a:r>
            <a:r>
              <a:rPr lang="el-GR" sz="2400" dirty="0"/>
              <a:t>χρήστη, οι συσκευές ταξινομούνται στις ακόλουθες κλάσεις</a:t>
            </a:r>
            <a:r>
              <a:rPr lang="el-GR" sz="2400" dirty="0" smtClean="0"/>
              <a:t>:</a:t>
            </a:r>
          </a:p>
          <a:p>
            <a:pPr algn="just"/>
            <a:endParaRPr lang="el-GR" sz="2000" dirty="0"/>
          </a:p>
          <a:p>
            <a:pPr marL="274320" indent="-274320" algn="just">
              <a:spcAft>
                <a:spcPts val="600"/>
              </a:spcAft>
              <a:buFont typeface="Wingdings" pitchFamily="2" charset="2"/>
              <a:buChar char="§"/>
            </a:pPr>
            <a:r>
              <a:rPr lang="el-GR" sz="2200" b="1" dirty="0" smtClean="0"/>
              <a:t>Κλάση Ι</a:t>
            </a:r>
            <a:r>
              <a:rPr lang="el-GR" sz="2200" dirty="0" smtClean="0"/>
              <a:t>: συσκευές που έρχονται σε άμεση επαφή με τον οργανισμό </a:t>
            </a:r>
            <a:r>
              <a:rPr lang="el-GR" sz="2200" dirty="0"/>
              <a:t>του χρήστη </a:t>
            </a:r>
            <a:r>
              <a:rPr lang="el-GR" sz="2200" dirty="0" smtClean="0"/>
              <a:t>(π.χ. βοηθήματα βάδισης, αυτοκόλλητοι </a:t>
            </a:r>
            <a:r>
              <a:rPr lang="el-GR" sz="2200" dirty="0" smtClean="0"/>
              <a:t>επίδεσμοι).</a:t>
            </a:r>
            <a:endParaRPr lang="el-GR" sz="2200" dirty="0" smtClean="0"/>
          </a:p>
          <a:p>
            <a:pPr marL="274320" indent="-274320" algn="just">
              <a:spcAft>
                <a:spcPts val="600"/>
              </a:spcAft>
              <a:buFont typeface="Wingdings" pitchFamily="2" charset="2"/>
              <a:buChar char="§"/>
            </a:pPr>
            <a:r>
              <a:rPr lang="el-GR" sz="2200" b="1" dirty="0" smtClean="0"/>
              <a:t>Κλάση ΙΙ</a:t>
            </a:r>
            <a:r>
              <a:rPr lang="el-GR" sz="2200" dirty="0" smtClean="0"/>
              <a:t>: συσκευές που απαιτούν μεγαλύτερη </a:t>
            </a:r>
            <a:r>
              <a:rPr lang="el-GR" sz="2200" dirty="0" err="1"/>
              <a:t>επεμβατικότητα</a:t>
            </a:r>
            <a:r>
              <a:rPr lang="el-GR" sz="2200" dirty="0"/>
              <a:t> </a:t>
            </a:r>
            <a:r>
              <a:rPr lang="el-GR" sz="2200" dirty="0" smtClean="0"/>
              <a:t>στον </a:t>
            </a:r>
            <a:r>
              <a:rPr lang="el-GR" sz="2200" dirty="0"/>
              <a:t>χρήστη, μικρός χρόνος </a:t>
            </a:r>
            <a:r>
              <a:rPr lang="el-GR" sz="2200" dirty="0" smtClean="0"/>
              <a:t>χρήσης (ακουστικά βοηθήματα, αντλίες αίματος, καθετήρες, φακοί επαφής, ηλεκτρόδια).</a:t>
            </a:r>
          </a:p>
          <a:p>
            <a:pPr marL="274320" indent="-274320" algn="just">
              <a:spcAft>
                <a:spcPts val="600"/>
              </a:spcAft>
              <a:buFont typeface="Wingdings" pitchFamily="2" charset="2"/>
              <a:buChar char="§"/>
            </a:pPr>
            <a:r>
              <a:rPr lang="el-GR" sz="2200" b="1" dirty="0" smtClean="0"/>
              <a:t>Κλάση ΙΙΙ</a:t>
            </a:r>
            <a:r>
              <a:rPr lang="el-GR" sz="2200" dirty="0" smtClean="0"/>
              <a:t>: επεμβατικά μέσα υψηλού κινδύνου με μεγάλο βαθμό αστοχίας (καρδιακοί βηματοδότες, εσωουρηθρικές συσκευές, καρδιακές βαλβίδες, </a:t>
            </a:r>
            <a:r>
              <a:rPr lang="el-GR" sz="2200" dirty="0" smtClean="0"/>
              <a:t>ορθοπ</a:t>
            </a:r>
            <a:r>
              <a:rPr lang="el-GR" sz="2200" dirty="0" smtClean="0"/>
              <a:t>αι</a:t>
            </a:r>
            <a:r>
              <a:rPr lang="el-GR" sz="2200" dirty="0" smtClean="0"/>
              <a:t>δικά εμφυτεύματα).</a:t>
            </a:r>
            <a:endParaRPr lang="el-GR" sz="22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827584" y="-23084"/>
            <a:ext cx="75438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err="1"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Βιοϋλικό</a:t>
            </a:r>
            <a:r>
              <a:rPr kumimoji="0" lang="el-GR" sz="40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 ή ιατρική συσκευή</a:t>
            </a:r>
            <a:endParaRPr kumimoji="0" lang="el-GR" sz="40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8" name="7 - TextBox"/>
          <p:cNvSpPr txBox="1"/>
          <p:nvPr/>
        </p:nvSpPr>
        <p:spPr>
          <a:xfrm>
            <a:off x="374848" y="1052736"/>
            <a:ext cx="8229600" cy="5062924"/>
          </a:xfrm>
          <a:prstGeom prst="rect">
            <a:avLst/>
          </a:prstGeom>
          <a:noFill/>
        </p:spPr>
        <p:txBody>
          <a:bodyPr wrap="square" rtlCol="0">
            <a:spAutoFit/>
          </a:bodyPr>
          <a:lstStyle/>
          <a:p>
            <a:pPr marL="274320" indent="-274320" algn="just">
              <a:spcAft>
                <a:spcPts val="600"/>
              </a:spcAft>
              <a:buFont typeface="Wingdings" pitchFamily="2" charset="2"/>
              <a:buChar char="§"/>
            </a:pPr>
            <a:r>
              <a:rPr lang="el-GR" sz="2200" dirty="0" smtClean="0"/>
              <a:t>Είναι σημαντικό να αναφερθεί ότι ο </a:t>
            </a:r>
            <a:r>
              <a:rPr lang="en-US" sz="2200" dirty="0" smtClean="0"/>
              <a:t>FDA </a:t>
            </a:r>
            <a:r>
              <a:rPr lang="el-GR" sz="2200" dirty="0" smtClean="0"/>
              <a:t>δεν είναι αρμόδιος για την έγκριση υλικών και δεν παρέχει λίστα με εγκεκριμένα υλικά.</a:t>
            </a:r>
          </a:p>
          <a:p>
            <a:pPr marL="274320" indent="-274320" algn="just">
              <a:spcAft>
                <a:spcPts val="600"/>
              </a:spcAft>
              <a:buFont typeface="Wingdings" pitchFamily="2" charset="2"/>
              <a:buChar char="§"/>
            </a:pPr>
            <a:r>
              <a:rPr lang="el-GR" sz="2200" dirty="0"/>
              <a:t>Ο</a:t>
            </a:r>
            <a:r>
              <a:rPr lang="el-GR" sz="2200" dirty="0" smtClean="0"/>
              <a:t> </a:t>
            </a:r>
            <a:r>
              <a:rPr lang="en-US" sz="2200" dirty="0" smtClean="0"/>
              <a:t>FDA </a:t>
            </a:r>
            <a:r>
              <a:rPr lang="el-GR" sz="2200" dirty="0" smtClean="0"/>
              <a:t>αναγνωρίζει ότι πολλά από τα υπάρχοντα </a:t>
            </a:r>
            <a:r>
              <a:rPr lang="el-GR" sz="2200" dirty="0" err="1" smtClean="0"/>
              <a:t>βιοϋλικά</a:t>
            </a:r>
            <a:r>
              <a:rPr lang="el-GR" sz="2200" dirty="0" smtClean="0"/>
              <a:t> έχουν μεγάλο μέρος στην κατασκευή ιατρικών υλικών.  Ωστόσο, οι ιδιότητες και η ασφάλεια αυτών θα πρέπει να αποτιμάται προσεκτικά σε σχέση με τη συγκεκριμένη εφαρμογή και την επαφή με το χρήστη.</a:t>
            </a:r>
          </a:p>
          <a:p>
            <a:pPr marL="274320" indent="-274320" algn="just">
              <a:spcAft>
                <a:spcPts val="600"/>
              </a:spcAft>
              <a:buFont typeface="Wingdings" pitchFamily="2" charset="2"/>
              <a:buChar char="§"/>
            </a:pPr>
            <a:r>
              <a:rPr lang="el-GR" sz="2200" dirty="0" smtClean="0"/>
              <a:t>Μία βασική αρχή για την ασφάλεια των ιατρικών συσκευών είναι ότι ένα υλικό το οποίο έχει κριθεί ασφαλές για μια συγκεκριμένη χρήση μπορεί να μην είναι ασφαλές για μια άλλη χρήση.</a:t>
            </a:r>
          </a:p>
          <a:p>
            <a:pPr marL="274320" indent="-274320" algn="just">
              <a:spcAft>
                <a:spcPts val="600"/>
              </a:spcAft>
              <a:buFont typeface="Wingdings" pitchFamily="2" charset="2"/>
              <a:buChar char="§"/>
            </a:pPr>
            <a:r>
              <a:rPr lang="el-GR" sz="2200" dirty="0" smtClean="0"/>
              <a:t>Ο ακριβής χαρακτηρισμός είναι ένα σημαντικό βήμα στην επιλογή ενός υλικού για μια ιατρική συσκευή, αλλά η τελική επιλογή πρέπει να γίνεται στο ολοκληρωμένο προϊόν, κάτω από πραγματικές συνθήκες χρήσης.</a:t>
            </a:r>
            <a:endParaRPr lang="el-GR" sz="22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779633" y="-23084"/>
            <a:ext cx="7543800" cy="1295400"/>
          </a:xfrm>
        </p:spPr>
        <p:txBody>
          <a:bodyPr>
            <a:normAutofit fontScale="90000"/>
          </a:bodyPr>
          <a:lstStyle/>
          <a:p>
            <a:r>
              <a:rPr lang="el-GR" b="1" dirty="0" smtClean="0">
                <a:effectLst>
                  <a:outerShdw blurRad="38100" dist="38100" dir="2700000" algn="tl">
                    <a:srgbClr val="000000">
                      <a:alpha val="43137"/>
                    </a:srgbClr>
                  </a:outerShdw>
                </a:effectLst>
              </a:rPr>
              <a:t>Έρευνα </a:t>
            </a:r>
            <a:r>
              <a:rPr lang="el-GR" b="1" dirty="0" err="1" smtClean="0">
                <a:effectLst>
                  <a:outerShdw blurRad="38100" dist="38100" dir="2700000" algn="tl">
                    <a:srgbClr val="000000">
                      <a:alpha val="43137"/>
                    </a:srgbClr>
                  </a:outerShdw>
                </a:effectLst>
              </a:rPr>
              <a:t>βιοϋλικών</a:t>
            </a:r>
            <a:r>
              <a:rPr lang="el-GR" b="1" dirty="0" smtClean="0">
                <a:effectLst>
                  <a:outerShdw blurRad="38100" dist="38100" dir="2700000" algn="tl">
                    <a:srgbClr val="000000">
                      <a:alpha val="43137"/>
                    </a:srgbClr>
                  </a:outerShdw>
                </a:effectLst>
              </a:rPr>
              <a:t> στη βιομηχανία</a:t>
            </a:r>
            <a:endParaRPr lang="el-GR" b="1" dirty="0">
              <a:effectLst>
                <a:outerShdw blurRad="38100" dist="38100" dir="2700000" algn="tl">
                  <a:srgbClr val="000000">
                    <a:alpha val="43137"/>
                  </a:srgbClr>
                </a:outerShdw>
              </a:effectLst>
            </a:endParaRPr>
          </a:p>
        </p:txBody>
      </p:sp>
      <p:sp>
        <p:nvSpPr>
          <p:cNvPr id="9" name="2 - Θέση περιεχομένου"/>
          <p:cNvSpPr>
            <a:spLocks noGrp="1"/>
          </p:cNvSpPr>
          <p:nvPr>
            <p:ph sz="half" idx="1"/>
          </p:nvPr>
        </p:nvSpPr>
        <p:spPr>
          <a:xfrm>
            <a:off x="457200" y="1719263"/>
            <a:ext cx="8305800" cy="4411662"/>
          </a:xfrm>
        </p:spPr>
        <p:txBody>
          <a:bodyPr>
            <a:normAutofit/>
          </a:bodyPr>
          <a:lstStyle/>
          <a:p>
            <a:pPr marL="274320" indent="-274320">
              <a:spcAft>
                <a:spcPts val="600"/>
              </a:spcAft>
              <a:buClrTx/>
            </a:pPr>
            <a:r>
              <a:rPr lang="el-GR" sz="2400" dirty="0" smtClean="0"/>
              <a:t>Προκειμένου </a:t>
            </a:r>
            <a:r>
              <a:rPr lang="el-GR" sz="2400" dirty="0"/>
              <a:t>να παραχθεί ένα </a:t>
            </a:r>
            <a:r>
              <a:rPr lang="el-GR" sz="2400" dirty="0" err="1" smtClean="0"/>
              <a:t>βιοϋλικό</a:t>
            </a:r>
            <a:r>
              <a:rPr lang="el-GR" sz="2400" dirty="0" smtClean="0"/>
              <a:t>-προϊόν ακολουθείται </a:t>
            </a:r>
            <a:r>
              <a:rPr lang="el-GR" sz="2400" dirty="0"/>
              <a:t>μία σειρά ενεργειών που οδηγεί στην </a:t>
            </a:r>
            <a:r>
              <a:rPr lang="el-GR" sz="2400" dirty="0" smtClean="0"/>
              <a:t>έγκριση και την τυποποίηση.</a:t>
            </a:r>
          </a:p>
          <a:p>
            <a:pPr marL="274320" indent="-274320">
              <a:spcAft>
                <a:spcPts val="600"/>
              </a:spcAft>
              <a:buClrTx/>
            </a:pPr>
            <a:r>
              <a:rPr lang="el-GR" sz="2400" dirty="0" smtClean="0"/>
              <a:t>Βασίζεται </a:t>
            </a:r>
            <a:r>
              <a:rPr lang="el-GR" sz="2400" dirty="0"/>
              <a:t>σε καθορισμένες δοκιμές και αναλύσεις, σχετικά </a:t>
            </a:r>
            <a:r>
              <a:rPr lang="el-GR" sz="2400" dirty="0" smtClean="0"/>
              <a:t>με </a:t>
            </a:r>
            <a:r>
              <a:rPr lang="el-GR" sz="2400" dirty="0"/>
              <a:t>τις φυσικές, βιολογικές και μηχανικές ιδιότητες των υλικών</a:t>
            </a:r>
            <a:br>
              <a:rPr lang="el-GR" sz="2400" dirty="0"/>
            </a:br>
            <a:r>
              <a:rPr lang="el-GR" sz="2400" dirty="0" smtClean="0"/>
              <a:t>κατασκευών.</a:t>
            </a:r>
            <a:r>
              <a:rPr lang="el-GR" sz="2400" dirty="0"/>
              <a:t/>
            </a:r>
            <a:br>
              <a:rPr lang="el-GR" sz="2400" dirty="0"/>
            </a:br>
            <a:endParaRPr lang="el-GR" sz="2400" b="1"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336584"/>
            <a:ext cx="7543800" cy="1295400"/>
          </a:xfrm>
        </p:spPr>
        <p:txBody>
          <a:bodyPr>
            <a:normAutofit fontScale="90000"/>
          </a:bodyPr>
          <a:lstStyle/>
          <a:p>
            <a:r>
              <a:rPr lang="el-GR" b="1" dirty="0" smtClean="0">
                <a:effectLst>
                  <a:outerShdw blurRad="38100" dist="38100" dir="2700000" algn="tl">
                    <a:srgbClr val="000000">
                      <a:alpha val="43137"/>
                    </a:srgbClr>
                  </a:outerShdw>
                </a:effectLst>
              </a:rPr>
              <a:t>Βιολογική απόκριση κατά την επαφή με τα υλικά</a:t>
            </a:r>
            <a:endParaRPr lang="el-GR" b="1" dirty="0">
              <a:effectLst>
                <a:outerShdw blurRad="38100" dist="38100" dir="2700000" algn="tl">
                  <a:srgbClr val="000000">
                    <a:alpha val="43137"/>
                  </a:srgbClr>
                </a:outerShdw>
              </a:effectLst>
            </a:endParaRPr>
          </a:p>
        </p:txBody>
      </p:sp>
      <p:sp>
        <p:nvSpPr>
          <p:cNvPr id="6" name="2 - Θέση περιεχομένου"/>
          <p:cNvSpPr>
            <a:spLocks noGrp="1"/>
          </p:cNvSpPr>
          <p:nvPr>
            <p:ph sz="half" idx="1"/>
          </p:nvPr>
        </p:nvSpPr>
        <p:spPr>
          <a:xfrm>
            <a:off x="457200" y="1988840"/>
            <a:ext cx="8001000" cy="3835598"/>
          </a:xfrm>
        </p:spPr>
        <p:txBody>
          <a:bodyPr>
            <a:normAutofit fontScale="92500"/>
          </a:bodyPr>
          <a:lstStyle/>
          <a:p>
            <a:pPr marL="274320" indent="-274320" algn="just">
              <a:spcBef>
                <a:spcPts val="0"/>
              </a:spcBef>
              <a:spcAft>
                <a:spcPts val="600"/>
              </a:spcAft>
              <a:buClrTx/>
            </a:pPr>
            <a:r>
              <a:rPr lang="el-GR" sz="2400" dirty="0"/>
              <a:t>Ο ανθρώπινος οργανισμός όταν έρθει σε επαφή με ένα υλικό</a:t>
            </a:r>
            <a:br>
              <a:rPr lang="el-GR" sz="2400" dirty="0"/>
            </a:br>
            <a:r>
              <a:rPr lang="el-GR" sz="2400" dirty="0"/>
              <a:t>«ξένο» ως προς το σώμα </a:t>
            </a:r>
            <a:r>
              <a:rPr lang="el-GR" sz="2400" dirty="0" smtClean="0"/>
              <a:t>του, </a:t>
            </a:r>
            <a:r>
              <a:rPr lang="el-GR" sz="2400" dirty="0"/>
              <a:t>συμπεριφέρεται αμυντικά</a:t>
            </a:r>
            <a:br>
              <a:rPr lang="el-GR" sz="2400" dirty="0"/>
            </a:br>
            <a:r>
              <a:rPr lang="el-GR" sz="2400" dirty="0"/>
              <a:t>τείνοντας να το αποβάλλει</a:t>
            </a:r>
            <a:r>
              <a:rPr lang="el-GR" sz="2400" dirty="0" smtClean="0"/>
              <a:t>.</a:t>
            </a:r>
          </a:p>
          <a:p>
            <a:pPr marL="274320" indent="-274320" algn="just">
              <a:spcBef>
                <a:spcPts val="0"/>
              </a:spcBef>
              <a:spcAft>
                <a:spcPts val="600"/>
              </a:spcAft>
              <a:buClrTx/>
            </a:pPr>
            <a:r>
              <a:rPr lang="el-GR" sz="2400" dirty="0" smtClean="0"/>
              <a:t>Έτσι</a:t>
            </a:r>
            <a:r>
              <a:rPr lang="el-GR" sz="2400" dirty="0"/>
              <a:t>, είναι απαραίτητη μία εκτενής διερεύνηση των μοριακών και</a:t>
            </a:r>
            <a:br>
              <a:rPr lang="el-GR" sz="2400" dirty="0"/>
            </a:br>
            <a:r>
              <a:rPr lang="el-GR" sz="2400" dirty="0"/>
              <a:t>κυτταρικών γεγονότων που λαμβάνουν χώρα κατά την επαφή των</a:t>
            </a:r>
            <a:br>
              <a:rPr lang="el-GR" sz="2400" dirty="0"/>
            </a:br>
            <a:r>
              <a:rPr lang="el-GR" sz="2400" dirty="0"/>
              <a:t>ανθρώπινων ιστών με τα </a:t>
            </a:r>
            <a:r>
              <a:rPr lang="el-GR" sz="2400" dirty="0" err="1"/>
              <a:t>β</a:t>
            </a:r>
            <a:r>
              <a:rPr lang="el-GR" sz="2400" dirty="0" err="1" smtClean="0"/>
              <a:t>ιοϋλικά</a:t>
            </a:r>
            <a:r>
              <a:rPr lang="el-GR" sz="2400" dirty="0" smtClean="0"/>
              <a:t>.</a:t>
            </a:r>
          </a:p>
          <a:p>
            <a:pPr marL="274320" indent="-274320" algn="just">
              <a:spcBef>
                <a:spcPts val="0"/>
              </a:spcBef>
              <a:spcAft>
                <a:spcPts val="600"/>
              </a:spcAft>
              <a:buClrTx/>
            </a:pPr>
            <a:r>
              <a:rPr lang="el-GR" sz="2400" dirty="0" smtClean="0"/>
              <a:t>Αυτή </a:t>
            </a:r>
            <a:r>
              <a:rPr lang="el-GR" sz="2400" dirty="0"/>
              <a:t>η διερεύνηση πραγματοποιείται </a:t>
            </a:r>
            <a:r>
              <a:rPr lang="el-GR" sz="2400" i="1" dirty="0" err="1"/>
              <a:t>in</a:t>
            </a:r>
            <a:r>
              <a:rPr lang="el-GR" sz="2400" i="1" dirty="0"/>
              <a:t> </a:t>
            </a:r>
            <a:r>
              <a:rPr lang="el-GR" sz="2400" i="1" dirty="0" err="1"/>
              <a:t>vitro</a:t>
            </a:r>
            <a:r>
              <a:rPr lang="el-GR" sz="2400" i="1" dirty="0"/>
              <a:t> </a:t>
            </a:r>
            <a:r>
              <a:rPr lang="el-GR" sz="2400" dirty="0"/>
              <a:t>ή </a:t>
            </a:r>
            <a:r>
              <a:rPr lang="el-GR" sz="2400" i="1" dirty="0" err="1"/>
              <a:t>in</a:t>
            </a:r>
            <a:r>
              <a:rPr lang="el-GR" sz="2400" i="1" dirty="0"/>
              <a:t> </a:t>
            </a:r>
            <a:r>
              <a:rPr lang="el-GR" sz="2400" i="1" dirty="0" err="1"/>
              <a:t>vivo</a:t>
            </a:r>
            <a:r>
              <a:rPr lang="el-GR" sz="2400" i="1" dirty="0"/>
              <a:t> </a:t>
            </a:r>
            <a:r>
              <a:rPr lang="el-GR" sz="2400" dirty="0"/>
              <a:t>από την</a:t>
            </a:r>
            <a:br>
              <a:rPr lang="el-GR" sz="2400" dirty="0"/>
            </a:br>
            <a:r>
              <a:rPr lang="el-GR" sz="2400" dirty="0"/>
              <a:t>αρχική επαφή μέχρι την ενδεχόμενη απόκριση σε βάθος χρόνου.</a:t>
            </a:r>
            <a:br>
              <a:rPr lang="el-GR" sz="2400" dirty="0"/>
            </a:br>
            <a:endParaRPr lang="el-GR" sz="2400" dirty="0"/>
          </a:p>
        </p:txBody>
      </p:sp>
      <p:sp>
        <p:nvSpPr>
          <p:cNvPr id="4" name="Στρογγυλεμένο ορθογώνιο 3"/>
          <p:cNvSpPr/>
          <p:nvPr/>
        </p:nvSpPr>
        <p:spPr>
          <a:xfrm>
            <a:off x="107504" y="336584"/>
            <a:ext cx="8888058" cy="136422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28600" y="-17850"/>
            <a:ext cx="7543800" cy="1295400"/>
          </a:xfrm>
        </p:spPr>
        <p:txBody>
          <a:bodyPr>
            <a:normAutofit/>
          </a:bodyPr>
          <a:lstStyle/>
          <a:p>
            <a:r>
              <a:rPr lang="el-GR" sz="4000" b="1" dirty="0" smtClean="0">
                <a:effectLst>
                  <a:outerShdw blurRad="38100" dist="38100" dir="2700000" algn="tl">
                    <a:srgbClr val="000000">
                      <a:alpha val="43137"/>
                    </a:srgbClr>
                  </a:outerShdw>
                </a:effectLst>
              </a:rPr>
              <a:t>Τι είναι τα </a:t>
            </a:r>
            <a:r>
              <a:rPr lang="el-GR" sz="4000" b="1" dirty="0" err="1" smtClean="0">
                <a:effectLst>
                  <a:outerShdw blurRad="38100" dist="38100" dir="2700000" algn="tl">
                    <a:srgbClr val="000000">
                      <a:alpha val="43137"/>
                    </a:srgbClr>
                  </a:outerShdw>
                </a:effectLst>
              </a:rPr>
              <a:t>βιοϋλικά</a:t>
            </a:r>
            <a:r>
              <a:rPr lang="el-GR"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24744"/>
            <a:ext cx="6480720" cy="497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423562" y="6211669"/>
            <a:ext cx="4572000" cy="246221"/>
          </a:xfrm>
          <a:prstGeom prst="rect">
            <a:avLst/>
          </a:prstGeom>
        </p:spPr>
        <p:txBody>
          <a:bodyPr>
            <a:spAutoFit/>
          </a:bodyPr>
          <a:lstStyle/>
          <a:p>
            <a:r>
              <a:rPr lang="en-IN" sz="1000" dirty="0"/>
              <a:t>http://www.mitr.p.lodz.pl/biomat/raport/1_radiation_hydrogels.html</a:t>
            </a:r>
          </a:p>
        </p:txBody>
      </p:sp>
      <p:sp>
        <p:nvSpPr>
          <p:cNvPr id="2" name="Στρογγυλεμένο ορθογώνιο 1"/>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2616" y="-27384"/>
            <a:ext cx="7543800" cy="1295400"/>
          </a:xfrm>
        </p:spPr>
        <p:txBody>
          <a:bodyPr>
            <a:normAutofit/>
          </a:bodyPr>
          <a:lstStyle/>
          <a:p>
            <a:r>
              <a:rPr lang="el-GR" sz="4000" b="1" dirty="0" err="1" smtClean="0">
                <a:effectLst>
                  <a:outerShdw blurRad="38100" dist="38100" dir="2700000" algn="tl">
                    <a:srgbClr val="000000">
                      <a:alpha val="43137"/>
                    </a:srgbClr>
                  </a:outerShdw>
                </a:effectLst>
              </a:rPr>
              <a:t>Βιοσυμβατότητα</a:t>
            </a:r>
            <a:endParaRPr lang="el-GR" sz="4000" b="1" dirty="0">
              <a:effectLst>
                <a:outerShdw blurRad="38100" dist="38100" dir="2700000" algn="tl">
                  <a:srgbClr val="000000">
                    <a:alpha val="43137"/>
                  </a:srgbClr>
                </a:outerShdw>
              </a:effectLst>
            </a:endParaRPr>
          </a:p>
        </p:txBody>
      </p:sp>
      <p:sp>
        <p:nvSpPr>
          <p:cNvPr id="6" name="3 - Θέση περιεχομένου"/>
          <p:cNvSpPr txBox="1">
            <a:spLocks noGrp="1"/>
          </p:cNvSpPr>
          <p:nvPr>
            <p:ph sz="half" idx="1"/>
          </p:nvPr>
        </p:nvSpPr>
        <p:spPr>
          <a:xfrm>
            <a:off x="457200" y="1719263"/>
            <a:ext cx="8153400" cy="3277820"/>
          </a:xfrm>
          <a:prstGeom prst="rect">
            <a:avLst/>
          </a:prstGeom>
          <a:noFill/>
        </p:spPr>
        <p:txBody>
          <a:bodyPr wrap="square" rtlCol="0">
            <a:spAutoFit/>
          </a:bodyPr>
          <a:lstStyle/>
          <a:p>
            <a:pPr marL="0" indent="0">
              <a:spcBef>
                <a:spcPts val="0"/>
              </a:spcBef>
              <a:spcAft>
                <a:spcPts val="600"/>
              </a:spcAft>
              <a:buNone/>
            </a:pPr>
            <a:r>
              <a:rPr lang="el-GR" sz="2400" dirty="0"/>
              <a:t>Είναι η ιδιότητα που χαρακτηρίζει ένα </a:t>
            </a:r>
            <a:r>
              <a:rPr lang="el-GR" sz="2400" dirty="0" err="1"/>
              <a:t>βιοϋλικό</a:t>
            </a:r>
            <a:r>
              <a:rPr lang="el-GR" sz="2400" dirty="0"/>
              <a:t>, </a:t>
            </a:r>
            <a:r>
              <a:rPr lang="el-GR" sz="2400" dirty="0" smtClean="0"/>
              <a:t>μια συσκευή </a:t>
            </a:r>
            <a:r>
              <a:rPr lang="el-GR" sz="2400" dirty="0"/>
              <a:t>ή</a:t>
            </a:r>
            <a:br>
              <a:rPr lang="el-GR" sz="2400" dirty="0"/>
            </a:br>
            <a:r>
              <a:rPr lang="el-GR" sz="2400" dirty="0" smtClean="0"/>
              <a:t>ένα κατασκεύασμα </a:t>
            </a:r>
            <a:r>
              <a:rPr lang="el-GR" sz="2400" dirty="0"/>
              <a:t>κατά την οποία η επαφή με ένα ζωντανό </a:t>
            </a:r>
            <a:r>
              <a:rPr lang="el-GR" sz="2400" dirty="0" smtClean="0"/>
              <a:t>ιστό πραγματοποιείται </a:t>
            </a:r>
            <a:r>
              <a:rPr lang="el-GR" sz="2400" dirty="0"/>
              <a:t>χωρίς</a:t>
            </a:r>
            <a:r>
              <a:rPr lang="el-GR" sz="2400" dirty="0" smtClean="0"/>
              <a:t>:</a:t>
            </a:r>
          </a:p>
          <a:p>
            <a:pPr>
              <a:spcBef>
                <a:spcPts val="0"/>
              </a:spcBef>
              <a:spcAft>
                <a:spcPts val="600"/>
              </a:spcAft>
            </a:pPr>
            <a:r>
              <a:rPr lang="el-GR" sz="2400" dirty="0" smtClean="0"/>
              <a:t>να </a:t>
            </a:r>
            <a:r>
              <a:rPr lang="el-GR" sz="2400" dirty="0"/>
              <a:t>προκαλεί βλαβερή ιστολογική αντίδραση (πόνο, ερεθισμό</a:t>
            </a:r>
            <a:br>
              <a:rPr lang="el-GR" sz="2400" dirty="0"/>
            </a:br>
            <a:r>
              <a:rPr lang="el-GR" sz="2400" dirty="0"/>
              <a:t>ή νέκρωση</a:t>
            </a:r>
            <a:r>
              <a:rPr lang="el-GR" sz="2400" dirty="0" smtClean="0"/>
              <a:t>),</a:t>
            </a:r>
          </a:p>
          <a:p>
            <a:pPr>
              <a:spcBef>
                <a:spcPts val="0"/>
              </a:spcBef>
              <a:spcAft>
                <a:spcPts val="600"/>
              </a:spcAft>
            </a:pPr>
            <a:r>
              <a:rPr lang="el-GR" sz="2400" dirty="0" smtClean="0"/>
              <a:t>να </a:t>
            </a:r>
            <a:r>
              <a:rPr lang="el-GR" sz="2400" dirty="0"/>
              <a:t>προκαλεί τοξική αντίδραση στο </a:t>
            </a:r>
            <a:r>
              <a:rPr lang="el-GR" sz="2400" dirty="0" smtClean="0"/>
              <a:t>σύστημα,</a:t>
            </a:r>
          </a:p>
          <a:p>
            <a:pPr>
              <a:spcBef>
                <a:spcPts val="0"/>
              </a:spcBef>
              <a:spcAft>
                <a:spcPts val="600"/>
              </a:spcAft>
            </a:pPr>
            <a:r>
              <a:rPr lang="el-GR" sz="2400" dirty="0" smtClean="0"/>
              <a:t>να </a:t>
            </a:r>
            <a:r>
              <a:rPr lang="el-GR" sz="2400" dirty="0"/>
              <a:t>είναι δυνητικά εφικτή η </a:t>
            </a:r>
            <a:r>
              <a:rPr lang="el-GR" sz="2400" dirty="0" smtClean="0"/>
              <a:t>καρκινογένεση.</a:t>
            </a:r>
            <a:r>
              <a:rPr lang="el-GR" sz="2400" dirty="0"/>
              <a:t/>
            </a:r>
            <a:br>
              <a:rPr lang="el-GR" sz="2400" dirty="0"/>
            </a:br>
            <a:endParaRPr lang="el-GR" sz="2400" dirty="0" smtClean="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Στρογγυλεμένο ορθογώνιο 6"/>
          <p:cNvSpPr/>
          <p:nvPr/>
        </p:nvSpPr>
        <p:spPr>
          <a:xfrm>
            <a:off x="395536" y="5157192"/>
            <a:ext cx="8352928" cy="100811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Στρογγυλεμένο ορθογώνιο 1"/>
          <p:cNvSpPr/>
          <p:nvPr/>
        </p:nvSpPr>
        <p:spPr>
          <a:xfrm>
            <a:off x="395536" y="4149080"/>
            <a:ext cx="8352928" cy="100811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1 - Τίτλος"/>
          <p:cNvSpPr>
            <a:spLocks noGrp="1"/>
          </p:cNvSpPr>
          <p:nvPr>
            <p:ph type="title"/>
          </p:nvPr>
        </p:nvSpPr>
        <p:spPr>
          <a:xfrm>
            <a:off x="251520" y="-11723"/>
            <a:ext cx="8568952" cy="1295400"/>
          </a:xfrm>
        </p:spPr>
        <p:txBody>
          <a:bodyPr>
            <a:normAutofit/>
          </a:bodyPr>
          <a:lstStyle/>
          <a:p>
            <a:r>
              <a:rPr lang="el-GR" sz="3300" b="1" dirty="0" smtClean="0">
                <a:effectLst>
                  <a:outerShdw blurRad="38100" dist="38100" dir="2700000" algn="tl">
                    <a:srgbClr val="000000">
                      <a:alpha val="43137"/>
                    </a:srgbClr>
                  </a:outerShdw>
                </a:effectLst>
              </a:rPr>
              <a:t>Σχεδιασμός-κατασκευή μιας ιατρικής συσκευής</a:t>
            </a:r>
            <a:endParaRPr lang="el-GR" sz="3300" b="1" dirty="0">
              <a:effectLst>
                <a:outerShdw blurRad="38100" dist="38100" dir="2700000" algn="tl">
                  <a:srgbClr val="000000">
                    <a:alpha val="43137"/>
                  </a:srgbClr>
                </a:outerShdw>
              </a:effectLst>
            </a:endParaRPr>
          </a:p>
        </p:txBody>
      </p:sp>
      <p:sp>
        <p:nvSpPr>
          <p:cNvPr id="6" name="5 - Θέση περιεχομένου"/>
          <p:cNvSpPr txBox="1">
            <a:spLocks noGrp="1"/>
          </p:cNvSpPr>
          <p:nvPr>
            <p:ph sz="half" idx="1"/>
          </p:nvPr>
        </p:nvSpPr>
        <p:spPr>
          <a:xfrm>
            <a:off x="395536" y="1124744"/>
            <a:ext cx="8280920" cy="5709255"/>
          </a:xfrm>
          <a:prstGeom prst="rect">
            <a:avLst/>
          </a:prstGeom>
          <a:noFill/>
        </p:spPr>
        <p:txBody>
          <a:bodyPr wrap="square" rtlCol="0">
            <a:spAutoFit/>
          </a:bodyPr>
          <a:lstStyle/>
          <a:p>
            <a:pPr marL="274320" indent="-274320" algn="just">
              <a:spcBef>
                <a:spcPts val="0"/>
              </a:spcBef>
              <a:spcAft>
                <a:spcPts val="600"/>
              </a:spcAft>
              <a:buClrTx/>
            </a:pPr>
            <a:r>
              <a:rPr lang="el-GR" sz="2000" dirty="0"/>
              <a:t>Το πρώτο στάδιο περιλαμβάνει την επιλογή </a:t>
            </a:r>
            <a:r>
              <a:rPr lang="el-GR" sz="2000" b="1" dirty="0"/>
              <a:t>κατάλληλων </a:t>
            </a:r>
            <a:r>
              <a:rPr lang="el-GR" sz="2000" b="1" dirty="0" err="1"/>
              <a:t>βιοσυμβατών</a:t>
            </a:r>
            <a:r>
              <a:rPr lang="el-GR" sz="2000" b="1" dirty="0"/>
              <a:t/>
            </a:r>
            <a:br>
              <a:rPr lang="el-GR" sz="2000" b="1" dirty="0"/>
            </a:br>
            <a:r>
              <a:rPr lang="el-GR" sz="2000" b="1" dirty="0" smtClean="0"/>
              <a:t>υλικών.</a:t>
            </a:r>
          </a:p>
          <a:p>
            <a:pPr marL="274320" indent="-274320" algn="just">
              <a:spcBef>
                <a:spcPts val="0"/>
              </a:spcBef>
              <a:spcAft>
                <a:spcPts val="600"/>
              </a:spcAft>
              <a:buClrTx/>
            </a:pPr>
            <a:r>
              <a:rPr lang="el-GR" sz="2000" dirty="0" smtClean="0"/>
              <a:t>Με </a:t>
            </a:r>
            <a:r>
              <a:rPr lang="el-GR" sz="2000" dirty="0"/>
              <a:t>τον όρο κατάλληλο, χαρακτηρίζεται το υλικό που έχει τη δυνατότητα</a:t>
            </a:r>
            <a:br>
              <a:rPr lang="el-GR" sz="2000" dirty="0"/>
            </a:br>
            <a:r>
              <a:rPr lang="el-GR" sz="2000" dirty="0"/>
              <a:t>να ανταποκριθεί σε </a:t>
            </a:r>
            <a:r>
              <a:rPr lang="el-GR" sz="2000" b="1" dirty="0"/>
              <a:t>φυσικές, βιολογικές και μηχανικές </a:t>
            </a:r>
            <a:r>
              <a:rPr lang="el-GR" sz="2000" b="1" dirty="0" smtClean="0"/>
              <a:t>δοκιμές</a:t>
            </a:r>
            <a:r>
              <a:rPr lang="el-GR" sz="2000" dirty="0" smtClean="0"/>
              <a:t>.</a:t>
            </a:r>
          </a:p>
          <a:p>
            <a:pPr marL="274320" indent="-274320" algn="just">
              <a:spcBef>
                <a:spcPts val="0"/>
              </a:spcBef>
              <a:spcAft>
                <a:spcPts val="600"/>
              </a:spcAft>
              <a:buClrTx/>
            </a:pPr>
            <a:r>
              <a:rPr lang="el-GR" sz="2000" dirty="0"/>
              <a:t>Έ</a:t>
            </a:r>
            <a:r>
              <a:rPr lang="el-GR" sz="2000" dirty="0" smtClean="0"/>
              <a:t>να </a:t>
            </a:r>
            <a:r>
              <a:rPr lang="el-GR" sz="2000" dirty="0"/>
              <a:t>συγκεκριμένο υλικό μπορεί να είναι κατάλληλο με βάση </a:t>
            </a:r>
            <a:r>
              <a:rPr lang="el-GR" sz="2000" dirty="0" smtClean="0"/>
              <a:t>τις φυσικές </a:t>
            </a:r>
            <a:r>
              <a:rPr lang="el-GR" sz="2000" dirty="0"/>
              <a:t>του ιδιότητες, το κόστος και τη </a:t>
            </a:r>
            <a:r>
              <a:rPr lang="el-GR" sz="2000" dirty="0" smtClean="0"/>
              <a:t>διαθεσιμότητα, αλλά θα πρέπει να εξετάζονται όλες οι παράμετροι (αν </a:t>
            </a:r>
            <a:r>
              <a:rPr lang="el-GR" sz="2000" dirty="0"/>
              <a:t>περιέχει </a:t>
            </a:r>
            <a:r>
              <a:rPr lang="el-GR" sz="2000" dirty="0" smtClean="0"/>
              <a:t>για παράδειγμα τοξικά στοιχεία).</a:t>
            </a:r>
          </a:p>
          <a:p>
            <a:pPr marL="0" indent="0" algn="just">
              <a:spcBef>
                <a:spcPts val="0"/>
              </a:spcBef>
              <a:spcAft>
                <a:spcPts val="600"/>
              </a:spcAft>
              <a:buClrTx/>
              <a:buNone/>
            </a:pPr>
            <a:endParaRPr lang="el-GR" sz="2000" dirty="0"/>
          </a:p>
          <a:p>
            <a:pPr marL="0" indent="0" algn="just">
              <a:spcBef>
                <a:spcPts val="0"/>
              </a:spcBef>
              <a:spcAft>
                <a:spcPts val="600"/>
              </a:spcAft>
              <a:buClrTx/>
              <a:buNone/>
            </a:pPr>
            <a:r>
              <a:rPr lang="el-GR" sz="2000" dirty="0" smtClean="0"/>
              <a:t>Η </a:t>
            </a:r>
            <a:r>
              <a:rPr lang="el-GR" sz="2000" dirty="0"/>
              <a:t>μελέτη της καταλληλότητας των </a:t>
            </a:r>
            <a:r>
              <a:rPr lang="el-GR" sz="2000" dirty="0" err="1"/>
              <a:t>βιοϋλικών</a:t>
            </a:r>
            <a:r>
              <a:rPr lang="el-GR" sz="2000" dirty="0"/>
              <a:t> διαφέρει από αυτή των</a:t>
            </a:r>
            <a:br>
              <a:rPr lang="el-GR" sz="2000" dirty="0"/>
            </a:br>
            <a:r>
              <a:rPr lang="el-GR" sz="2000" dirty="0" smtClean="0"/>
              <a:t>συμβατικών υλικών, </a:t>
            </a:r>
            <a:r>
              <a:rPr lang="el-GR" sz="2000" dirty="0"/>
              <a:t>καθώς λαμβάνεται υπόψη η </a:t>
            </a:r>
            <a:r>
              <a:rPr lang="el-GR" sz="2000" b="1" dirty="0"/>
              <a:t>τοξικότητα</a:t>
            </a:r>
            <a:r>
              <a:rPr lang="el-GR" sz="2000" dirty="0"/>
              <a:t> και η</a:t>
            </a:r>
            <a:br>
              <a:rPr lang="el-GR" sz="2000" dirty="0"/>
            </a:br>
            <a:r>
              <a:rPr lang="el-GR" sz="2000" b="1" dirty="0" err="1"/>
              <a:t>βιοσυμβατότητα</a:t>
            </a:r>
            <a:r>
              <a:rPr lang="el-GR" sz="2000" dirty="0"/>
              <a:t> για την προτεινόμενη χρήση</a:t>
            </a:r>
            <a:r>
              <a:rPr lang="el-GR" sz="2000" dirty="0" smtClean="0"/>
              <a:t>.</a:t>
            </a:r>
          </a:p>
          <a:p>
            <a:pPr marL="0" indent="0" algn="just">
              <a:spcBef>
                <a:spcPts val="0"/>
              </a:spcBef>
              <a:spcAft>
                <a:spcPts val="600"/>
              </a:spcAft>
              <a:buClrTx/>
              <a:buNone/>
            </a:pPr>
            <a:r>
              <a:rPr lang="el-GR" sz="2000" dirty="0" smtClean="0"/>
              <a:t>Τα </a:t>
            </a:r>
            <a:r>
              <a:rPr lang="el-GR" sz="2000" dirty="0"/>
              <a:t>χημικά συστατικά και η εν δυνάμει ποσότητα μάζας που απορρίπτεται</a:t>
            </a:r>
            <a:br>
              <a:rPr lang="el-GR" sz="2000" dirty="0"/>
            </a:br>
            <a:r>
              <a:rPr lang="el-GR" sz="2000" dirty="0" smtClean="0"/>
              <a:t>(π.χ</a:t>
            </a:r>
            <a:r>
              <a:rPr lang="el-GR" sz="2000" dirty="0"/>
              <a:t>. προϊόντα διάβρωσης) θα πρέπει να προεκτιμούνται και </a:t>
            </a:r>
            <a:r>
              <a:rPr lang="el-GR" sz="2000" dirty="0" smtClean="0"/>
              <a:t>να μετρούνται </a:t>
            </a:r>
            <a:r>
              <a:rPr lang="el-GR" sz="2000" dirty="0"/>
              <a:t>ποσοτικά για τη γενικότερη ασφάλεια της συσκευής.</a:t>
            </a:r>
            <a:br>
              <a:rPr lang="el-GR" sz="2000" dirty="0"/>
            </a:br>
            <a:r>
              <a:rPr lang="el-GR" sz="2000" dirty="0"/>
              <a:t/>
            </a:r>
            <a:br>
              <a:rPr lang="el-GR" sz="2000" dirty="0"/>
            </a:br>
            <a:endParaRPr lang="el-GR" sz="2000" dirty="0"/>
          </a:p>
        </p:txBody>
      </p:sp>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817617" y="-30832"/>
            <a:ext cx="7543800" cy="1295400"/>
          </a:xfrm>
        </p:spPr>
        <p:txBody>
          <a:bodyPr>
            <a:normAutofit/>
          </a:bodyPr>
          <a:lstStyle/>
          <a:p>
            <a:r>
              <a:rPr lang="el-GR" sz="4000" b="1" dirty="0" smtClean="0">
                <a:effectLst>
                  <a:outerShdw blurRad="38100" dist="38100" dir="2700000" algn="tl">
                    <a:srgbClr val="000000">
                      <a:alpha val="43137"/>
                    </a:srgbClr>
                  </a:outerShdw>
                </a:effectLst>
              </a:rPr>
              <a:t>Εξέταση </a:t>
            </a:r>
            <a:r>
              <a:rPr lang="el-GR" sz="4000" b="1" dirty="0" err="1" smtClean="0">
                <a:effectLst>
                  <a:outerShdw blurRad="38100" dist="38100" dir="2700000" algn="tl">
                    <a:srgbClr val="000000">
                      <a:alpha val="43137"/>
                    </a:srgbClr>
                  </a:outerShdw>
                </a:effectLst>
              </a:rPr>
              <a:t>βιοσυμβατότητας</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1192497" y="1307068"/>
            <a:ext cx="7391400" cy="369332"/>
          </a:xfrm>
          <a:prstGeom prst="rect">
            <a:avLst/>
          </a:prstGeom>
          <a:noFill/>
        </p:spPr>
        <p:txBody>
          <a:bodyPr wrap="square" rtlCol="0">
            <a:spAutoFit/>
          </a:bodyPr>
          <a:lstStyle/>
          <a:p>
            <a:endParaRPr lang="el-GR" dirty="0"/>
          </a:p>
        </p:txBody>
      </p:sp>
      <p:sp>
        <p:nvSpPr>
          <p:cNvPr id="7" name="6 - TextBox"/>
          <p:cNvSpPr txBox="1"/>
          <p:nvPr/>
        </p:nvSpPr>
        <p:spPr>
          <a:xfrm>
            <a:off x="395536" y="1196752"/>
            <a:ext cx="8424936" cy="5062924"/>
          </a:xfrm>
          <a:prstGeom prst="rect">
            <a:avLst/>
          </a:prstGeom>
          <a:noFill/>
        </p:spPr>
        <p:txBody>
          <a:bodyPr wrap="square" rtlCol="0">
            <a:spAutoFit/>
          </a:bodyPr>
          <a:lstStyle/>
          <a:p>
            <a:pPr marL="274320" indent="-274320" algn="just">
              <a:spcAft>
                <a:spcPts val="600"/>
              </a:spcAft>
              <a:buFont typeface="Wingdings" pitchFamily="2" charset="2"/>
              <a:buChar char="§"/>
            </a:pPr>
            <a:r>
              <a:rPr lang="el-GR" sz="2400" dirty="0" smtClean="0"/>
              <a:t>Πραγματοποιείται για να προσδιοριστεί η ενδεχόμενη τοξικότητα η οποία πηγάζει από την επαφή της συσκευής με το δέρμα.</a:t>
            </a:r>
          </a:p>
          <a:p>
            <a:pPr marL="274320" indent="-274320" algn="just">
              <a:spcAft>
                <a:spcPts val="600"/>
              </a:spcAft>
              <a:buFont typeface="Wingdings" pitchFamily="2" charset="2"/>
              <a:buChar char="§"/>
            </a:pPr>
            <a:r>
              <a:rPr lang="el-GR" sz="2400" dirty="0" smtClean="0"/>
              <a:t>Τα υλικά της συσκευής δεν θα πρέπει: </a:t>
            </a:r>
            <a:r>
              <a:rPr lang="el-GR" sz="2400" b="1" dirty="0" smtClean="0"/>
              <a:t>α) </a:t>
            </a:r>
            <a:r>
              <a:rPr lang="el-GR" sz="2400" dirty="0" smtClean="0"/>
              <a:t>να προκαλούν ανεπιθύμητες ενέργειες τοπικά ή σε όλο το σύστημα, </a:t>
            </a:r>
            <a:r>
              <a:rPr lang="el-GR" sz="2400" b="1" dirty="0" smtClean="0"/>
              <a:t>β) </a:t>
            </a:r>
            <a:r>
              <a:rPr lang="el-GR" sz="2400" dirty="0" smtClean="0"/>
              <a:t>να είναι καρκινογόνα, </a:t>
            </a:r>
            <a:r>
              <a:rPr lang="el-GR" sz="2400" b="1" dirty="0" smtClean="0"/>
              <a:t>γ) </a:t>
            </a:r>
            <a:r>
              <a:rPr lang="el-GR" sz="2400" dirty="0" smtClean="0"/>
              <a:t>να προκαλούν ανεπιθύμητες ενέργειες στην αναπαραγωγή και ανάπτυξη.</a:t>
            </a:r>
          </a:p>
          <a:p>
            <a:pPr marL="274320" indent="-274320" algn="just">
              <a:spcAft>
                <a:spcPts val="600"/>
              </a:spcAft>
              <a:buFont typeface="Wingdings" pitchFamily="2" charset="2"/>
              <a:buChar char="§"/>
            </a:pPr>
            <a:r>
              <a:rPr lang="el-GR" sz="2400" dirty="0" smtClean="0"/>
              <a:t>Επομένως, η αποτίμηση κάθε νέας συσκευής που προορίζεται για ανθρώπινη χρήση χρειάζεται δεδομένα από συστηματικούς ελέγχους για να διασφαλιστεί ότι τα οφέλη τα οποία εξασφαλίζει υπερτερούν κάθε πιθανού ρίσκου που προέρχεται από τα υλικά της συσκευής.</a:t>
            </a:r>
          </a:p>
          <a:p>
            <a:endParaRPr lang="el-GR" dirty="0"/>
          </a:p>
        </p:txBody>
      </p:sp>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231053" y="-40214"/>
            <a:ext cx="8640960" cy="1295400"/>
          </a:xfrm>
        </p:spPr>
        <p:txBody>
          <a:bodyPr>
            <a:noAutofit/>
          </a:bodyPr>
          <a:lstStyle/>
          <a:p>
            <a:r>
              <a:rPr lang="el-GR" sz="4000" b="1" dirty="0" smtClean="0">
                <a:effectLst>
                  <a:outerShdw blurRad="38100" dist="38100" dir="2700000" algn="tl">
                    <a:srgbClr val="000000">
                      <a:alpha val="43137"/>
                    </a:srgbClr>
                  </a:outerShdw>
                </a:effectLst>
              </a:rPr>
              <a:t>Δοκιμές </a:t>
            </a:r>
            <a:r>
              <a:rPr lang="el-GR" sz="4000" b="1" dirty="0" err="1" smtClean="0">
                <a:effectLst>
                  <a:outerShdw blurRad="38100" dist="38100" dir="2700000" algn="tl">
                    <a:srgbClr val="000000">
                      <a:alpha val="43137"/>
                    </a:srgbClr>
                  </a:outerShdw>
                </a:effectLst>
              </a:rPr>
              <a:t>βιοσυμβατότητας</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609600" y="1251332"/>
            <a:ext cx="7704243" cy="4924425"/>
          </a:xfrm>
          <a:prstGeom prst="rect">
            <a:avLst/>
          </a:prstGeom>
          <a:noFill/>
        </p:spPr>
        <p:txBody>
          <a:bodyPr wrap="square" rtlCol="0">
            <a:spAutoFit/>
          </a:bodyPr>
          <a:lstStyle/>
          <a:p>
            <a:pPr algn="just">
              <a:spcAft>
                <a:spcPts val="600"/>
              </a:spcAft>
              <a:buClr>
                <a:schemeClr val="tx2">
                  <a:lumMod val="75000"/>
                </a:schemeClr>
              </a:buClr>
            </a:pPr>
            <a:r>
              <a:rPr lang="el-GR" sz="2400" dirty="0" smtClean="0"/>
              <a:t>Οι δοκιμές </a:t>
            </a:r>
            <a:r>
              <a:rPr lang="el-GR" sz="2400" dirty="0" err="1" smtClean="0"/>
              <a:t>βιοσυμβατότητας</a:t>
            </a:r>
            <a:r>
              <a:rPr lang="el-GR" sz="2400" dirty="0" smtClean="0"/>
              <a:t> συμπεριλαμβάνουν διαδικασίες με στόχο να ελέγξουν τους παρακάτω παράγοντες:</a:t>
            </a:r>
          </a:p>
          <a:p>
            <a:pPr marL="274320" indent="-274320" algn="just">
              <a:spcAft>
                <a:spcPts val="600"/>
              </a:spcAft>
              <a:buClr>
                <a:schemeClr val="tx2">
                  <a:lumMod val="50000"/>
                </a:schemeClr>
              </a:buClr>
              <a:buFont typeface="Wingdings" pitchFamily="2" charset="2"/>
              <a:buChar char="§"/>
            </a:pPr>
            <a:r>
              <a:rPr lang="el-GR" sz="2300" dirty="0" smtClean="0"/>
              <a:t>κυτταροτοξικότητα</a:t>
            </a:r>
            <a:r>
              <a:rPr lang="el-GR" sz="2300" dirty="0" smtClean="0"/>
              <a:t>,</a:t>
            </a:r>
          </a:p>
          <a:p>
            <a:pPr marL="274320" indent="-274320" algn="just">
              <a:spcAft>
                <a:spcPts val="600"/>
              </a:spcAft>
              <a:buClr>
                <a:schemeClr val="tx2">
                  <a:lumMod val="50000"/>
                </a:schemeClr>
              </a:buClr>
              <a:buFont typeface="Wingdings" pitchFamily="2" charset="2"/>
              <a:buChar char="§"/>
            </a:pPr>
            <a:r>
              <a:rPr lang="el-GR" sz="2300" dirty="0" smtClean="0"/>
              <a:t>οξεία</a:t>
            </a:r>
            <a:r>
              <a:rPr lang="el-GR" sz="2300" dirty="0" smtClean="0"/>
              <a:t>, χρόνια τοξικότητα,</a:t>
            </a:r>
          </a:p>
          <a:p>
            <a:pPr marL="274320" indent="-274320" algn="just">
              <a:spcAft>
                <a:spcPts val="600"/>
              </a:spcAft>
              <a:buClr>
                <a:schemeClr val="tx2">
                  <a:lumMod val="50000"/>
                </a:schemeClr>
              </a:buClr>
              <a:buFont typeface="Wingdings" pitchFamily="2" charset="2"/>
              <a:buChar char="§"/>
            </a:pPr>
            <a:r>
              <a:rPr lang="el-GR" sz="2300" dirty="0" smtClean="0"/>
              <a:t>ερεθισμός </a:t>
            </a:r>
            <a:r>
              <a:rPr lang="el-GR" sz="2300" dirty="0" smtClean="0"/>
              <a:t>σε δέρμα, μάτια και βλεννογόνους,</a:t>
            </a:r>
          </a:p>
          <a:p>
            <a:pPr marL="274320" indent="-274320" algn="just">
              <a:spcAft>
                <a:spcPts val="600"/>
              </a:spcAft>
              <a:buClr>
                <a:schemeClr val="tx2">
                  <a:lumMod val="50000"/>
                </a:schemeClr>
              </a:buClr>
              <a:buFont typeface="Wingdings" pitchFamily="2" charset="2"/>
              <a:buChar char="§"/>
            </a:pPr>
            <a:r>
              <a:rPr lang="el-GR" sz="2300" dirty="0" smtClean="0"/>
              <a:t>ευαισθητοποίηση</a:t>
            </a:r>
            <a:r>
              <a:rPr lang="el-GR" sz="2300" dirty="0" smtClean="0"/>
              <a:t>,</a:t>
            </a:r>
          </a:p>
          <a:p>
            <a:pPr marL="274320" indent="-274320" algn="just">
              <a:spcAft>
                <a:spcPts val="600"/>
              </a:spcAft>
              <a:buClr>
                <a:schemeClr val="tx2">
                  <a:lumMod val="50000"/>
                </a:schemeClr>
              </a:buClr>
              <a:buFont typeface="Wingdings" pitchFamily="2" charset="2"/>
              <a:buChar char="§"/>
            </a:pPr>
            <a:r>
              <a:rPr lang="el-GR" sz="2300" dirty="0" smtClean="0"/>
              <a:t>συμβατότητα </a:t>
            </a:r>
            <a:r>
              <a:rPr lang="el-GR" sz="2300" dirty="0" smtClean="0"/>
              <a:t>στο αίμα,</a:t>
            </a:r>
          </a:p>
          <a:p>
            <a:pPr marL="274320" indent="-274320" algn="just">
              <a:spcAft>
                <a:spcPts val="600"/>
              </a:spcAft>
              <a:buClr>
                <a:schemeClr val="tx2">
                  <a:lumMod val="50000"/>
                </a:schemeClr>
              </a:buClr>
              <a:buFont typeface="Wingdings" pitchFamily="2" charset="2"/>
              <a:buChar char="§"/>
            </a:pPr>
            <a:r>
              <a:rPr lang="el-GR" sz="2300" dirty="0" smtClean="0"/>
              <a:t>επιπλοκές </a:t>
            </a:r>
            <a:r>
              <a:rPr lang="el-GR" sz="2300" dirty="0" smtClean="0"/>
              <a:t>λόγω εμφύτευσης,</a:t>
            </a:r>
          </a:p>
          <a:p>
            <a:pPr marL="274320" indent="-274320" algn="just">
              <a:spcAft>
                <a:spcPts val="600"/>
              </a:spcAft>
              <a:buClr>
                <a:schemeClr val="tx2">
                  <a:lumMod val="50000"/>
                </a:schemeClr>
              </a:buClr>
              <a:buFont typeface="Wingdings" pitchFamily="2" charset="2"/>
              <a:buChar char="§"/>
            </a:pPr>
            <a:r>
              <a:rPr lang="el-GR" sz="2300" dirty="0" smtClean="0"/>
              <a:t>καρκινογένεση</a:t>
            </a:r>
            <a:r>
              <a:rPr lang="el-GR" sz="2300" dirty="0" smtClean="0"/>
              <a:t>, επίδραση στην αναπαραγωγή, επίδραση στην ανάπτυξη.</a:t>
            </a:r>
          </a:p>
          <a:p>
            <a:pPr>
              <a:buFont typeface="Arial" pitchFamily="34" charset="0"/>
              <a:buChar char="•"/>
            </a:pPr>
            <a:endParaRPr lang="el-GR" sz="18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844624" y="332656"/>
            <a:ext cx="7543800" cy="1295400"/>
          </a:xfrm>
        </p:spPr>
        <p:txBody>
          <a:bodyPr>
            <a:normAutofit fontScale="90000"/>
          </a:bodyPr>
          <a:lstStyle/>
          <a:p>
            <a:r>
              <a:rPr lang="el-GR" b="1" dirty="0" smtClean="0">
                <a:effectLst>
                  <a:outerShdw blurRad="38100" dist="38100" dir="2700000" algn="tl">
                    <a:srgbClr val="000000">
                      <a:alpha val="43137"/>
                    </a:srgbClr>
                  </a:outerShdw>
                </a:effectLst>
              </a:rPr>
              <a:t>Η επιστήμη των </a:t>
            </a:r>
            <a:r>
              <a:rPr lang="el-GR" b="1" dirty="0" err="1" smtClean="0">
                <a:effectLst>
                  <a:outerShdw blurRad="38100" dist="38100" dir="2700000" algn="tl">
                    <a:srgbClr val="000000">
                      <a:alpha val="43137"/>
                    </a:srgbClr>
                  </a:outerShdw>
                </a:effectLst>
              </a:rPr>
              <a:t>βιοϋλικών</a:t>
            </a:r>
            <a:r>
              <a:rPr lang="el-GR" b="1" dirty="0" smtClean="0">
                <a:effectLst>
                  <a:outerShdw blurRad="38100" dist="38100" dir="2700000" algn="tl">
                    <a:srgbClr val="000000">
                      <a:alpha val="43137"/>
                    </a:srgbClr>
                  </a:outerShdw>
                </a:effectLst>
              </a:rPr>
              <a:t> έχει διεπιστημονικό χαρακτήρα</a:t>
            </a:r>
            <a:endParaRPr lang="el-GR" b="1" dirty="0">
              <a:effectLst>
                <a:outerShdw blurRad="38100" dist="38100" dir="2700000" algn="tl">
                  <a:srgbClr val="000000">
                    <a:alpha val="43137"/>
                  </a:srgbClr>
                </a:outerShdw>
              </a:effectLst>
            </a:endParaRPr>
          </a:p>
        </p:txBody>
      </p:sp>
      <p:sp>
        <p:nvSpPr>
          <p:cNvPr id="6" name="5 - TextBox"/>
          <p:cNvSpPr txBox="1"/>
          <p:nvPr/>
        </p:nvSpPr>
        <p:spPr>
          <a:xfrm>
            <a:off x="395536" y="1971997"/>
            <a:ext cx="8280920" cy="1384995"/>
          </a:xfrm>
          <a:prstGeom prst="rect">
            <a:avLst/>
          </a:prstGeom>
          <a:noFill/>
        </p:spPr>
        <p:txBody>
          <a:bodyPr wrap="square" rtlCol="0">
            <a:spAutoFit/>
          </a:bodyPr>
          <a:lstStyle/>
          <a:p>
            <a:pPr algn="just"/>
            <a:r>
              <a:rPr lang="el-GR" sz="2800" b="1" dirty="0" smtClean="0"/>
              <a:t>Επιστήμονες των </a:t>
            </a:r>
            <a:r>
              <a:rPr lang="el-GR" sz="2800" b="1" dirty="0" err="1" smtClean="0"/>
              <a:t>βιοϋλικών</a:t>
            </a:r>
            <a:r>
              <a:rPr lang="el-GR" sz="2800" dirty="0" smtClean="0"/>
              <a:t>: φυσικοί, μηχανικοί, οδοντίατροι, βιολόγοι, χειρουργοί, κτηνίατροι, ακαδημαϊκοί, χημικοί, κ.α.</a:t>
            </a:r>
            <a:endParaRPr lang="el-GR" sz="2800" dirty="0"/>
          </a:p>
        </p:txBody>
      </p:sp>
      <p:sp>
        <p:nvSpPr>
          <p:cNvPr id="4" name="Στρογγυλεμένο ορθογώνιο 3"/>
          <p:cNvSpPr/>
          <p:nvPr/>
        </p:nvSpPr>
        <p:spPr>
          <a:xfrm>
            <a:off x="107504" y="336584"/>
            <a:ext cx="8888058" cy="129221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645503" y="-23084"/>
            <a:ext cx="7543800" cy="1295400"/>
          </a:xfrm>
        </p:spPr>
        <p:txBody>
          <a:bodyPr>
            <a:normAutofit/>
          </a:bodyPr>
          <a:lstStyle/>
          <a:p>
            <a:r>
              <a:rPr lang="el-GR" sz="4000" b="1" dirty="0" smtClean="0">
                <a:effectLst>
                  <a:outerShdw blurRad="38100" dist="38100" dir="2700000" algn="tl">
                    <a:srgbClr val="000000">
                      <a:alpha val="43137"/>
                    </a:srgbClr>
                  </a:outerShdw>
                </a:effectLst>
              </a:rPr>
              <a:t>Επιστήμονες </a:t>
            </a:r>
            <a:r>
              <a:rPr lang="el-GR" sz="4000" b="1" dirty="0" err="1" smtClean="0">
                <a:effectLst>
                  <a:outerShdw blurRad="38100" dist="38100" dir="2700000" algn="tl">
                    <a:srgbClr val="000000">
                      <a:alpha val="43137"/>
                    </a:srgbClr>
                  </a:outerShdw>
                </a:effectLst>
              </a:rPr>
              <a:t>βιοϋλικών</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467544" y="1752599"/>
            <a:ext cx="7777269" cy="2246769"/>
          </a:xfrm>
          <a:prstGeom prst="rect">
            <a:avLst/>
          </a:prstGeom>
          <a:noFill/>
        </p:spPr>
        <p:txBody>
          <a:bodyPr wrap="square" rtlCol="0">
            <a:spAutoFit/>
          </a:bodyPr>
          <a:lstStyle/>
          <a:p>
            <a:pPr marL="274320" indent="-274320" algn="just">
              <a:spcAft>
                <a:spcPts val="600"/>
              </a:spcAft>
              <a:buFont typeface="Wingdings" pitchFamily="2" charset="2"/>
              <a:buChar char="§"/>
            </a:pPr>
            <a:r>
              <a:rPr lang="el-GR" sz="2800" dirty="0" smtClean="0"/>
              <a:t>Μελέτη των αλληλεπιδράσεων των φυσικών και συνθετικών ουσιών και των εμφυτευμένων συσκευών με ζωντανά κύτταρα, τα συστατικά των κυττάρων και σύνθετες κατασκευές όπως ιστοί και όργανα.</a:t>
            </a:r>
            <a:endParaRPr lang="el-GR" sz="28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602535" y="-23084"/>
            <a:ext cx="7543800" cy="1295400"/>
          </a:xfrm>
        </p:spPr>
        <p:txBody>
          <a:bodyPr>
            <a:normAutofit/>
          </a:bodyPr>
          <a:lstStyle/>
          <a:p>
            <a:r>
              <a:rPr lang="el-GR" sz="4000" b="1" dirty="0" smtClean="0">
                <a:effectLst>
                  <a:outerShdw blurRad="38100" dist="38100" dir="2700000" algn="tl">
                    <a:srgbClr val="000000">
                      <a:alpha val="43137"/>
                    </a:srgbClr>
                  </a:outerShdw>
                </a:effectLst>
              </a:rPr>
              <a:t>Μηχανικοί </a:t>
            </a:r>
            <a:r>
              <a:rPr lang="el-GR" sz="4000" b="1" dirty="0" err="1" smtClean="0">
                <a:effectLst>
                  <a:outerShdw blurRad="38100" dist="38100" dir="2700000" algn="tl">
                    <a:srgbClr val="000000">
                      <a:alpha val="43137"/>
                    </a:srgbClr>
                  </a:outerShdw>
                </a:effectLst>
              </a:rPr>
              <a:t>βιοϋλικών</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467544" y="1412776"/>
            <a:ext cx="7813782" cy="2409890"/>
          </a:xfrm>
          <a:prstGeom prst="rect">
            <a:avLst/>
          </a:prstGeom>
          <a:noFill/>
        </p:spPr>
        <p:txBody>
          <a:bodyPr wrap="square" rtlCol="0">
            <a:spAutoFit/>
          </a:bodyPr>
          <a:lstStyle/>
          <a:p>
            <a:pPr marL="274320" indent="-274320" algn="just">
              <a:spcBef>
                <a:spcPct val="20000"/>
              </a:spcBef>
              <a:spcAft>
                <a:spcPts val="600"/>
              </a:spcAft>
              <a:buClr>
                <a:schemeClr val="tx2">
                  <a:lumMod val="75000"/>
                </a:schemeClr>
              </a:buClr>
              <a:buFont typeface="Wingdings" pitchFamily="2" charset="2"/>
              <a:buChar char="§"/>
            </a:pPr>
            <a:r>
              <a:rPr lang="el-GR" sz="2800" dirty="0" smtClean="0"/>
              <a:t>Αναπτύσσουν και χαρακτηρίζουν τα υλικά που χρησιμοποιούνται στην </a:t>
            </a:r>
            <a:r>
              <a:rPr lang="el-GR" sz="2800" dirty="0" err="1" smtClean="0"/>
              <a:t>Βιοϊατρική</a:t>
            </a:r>
            <a:r>
              <a:rPr lang="el-GR" sz="2800" dirty="0" smtClean="0"/>
              <a:t> Τεχνολογία.</a:t>
            </a:r>
          </a:p>
          <a:p>
            <a:pPr marL="274320" indent="-274320" algn="just">
              <a:spcBef>
                <a:spcPct val="20000"/>
              </a:spcBef>
              <a:spcAft>
                <a:spcPts val="600"/>
              </a:spcAft>
              <a:buClr>
                <a:schemeClr val="tx2">
                  <a:lumMod val="75000"/>
                </a:schemeClr>
              </a:buClr>
              <a:buFont typeface="Wingdings" pitchFamily="2" charset="2"/>
              <a:buChar char="§"/>
            </a:pPr>
            <a:r>
              <a:rPr lang="el-GR" sz="2800" dirty="0" smtClean="0"/>
              <a:t>Επιδιώκουν να ανακτήσουν και να βελτιώσουν τη φυσιολογική λειτουργία και να ενισχύσουν την βιωσιμότητα και την ποιότητα ζωής.</a:t>
            </a:r>
            <a:endParaRPr lang="el-GR" sz="28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00608" y="333400"/>
            <a:ext cx="7543800" cy="1295400"/>
          </a:xfrm>
        </p:spPr>
        <p:txBody>
          <a:bodyPr>
            <a:noAutofit/>
          </a:bodyPr>
          <a:lstStyle/>
          <a:p>
            <a:r>
              <a:rPr lang="el-GR" sz="4000" b="1" dirty="0" smtClean="0">
                <a:effectLst>
                  <a:outerShdw blurRad="38100" dist="38100" dir="2700000" algn="tl">
                    <a:srgbClr val="000000">
                      <a:alpha val="43137"/>
                    </a:srgbClr>
                  </a:outerShdw>
                </a:effectLst>
              </a:rPr>
              <a:t>Η επιστημονική κοινότητα των </a:t>
            </a:r>
            <a:r>
              <a:rPr lang="el-GR" sz="4000" b="1" dirty="0" err="1" smtClean="0">
                <a:effectLst>
                  <a:outerShdw blurRad="38100" dist="38100" dir="2700000" algn="tl">
                    <a:srgbClr val="000000">
                      <a:alpha val="43137"/>
                    </a:srgbClr>
                  </a:outerShdw>
                </a:effectLst>
              </a:rPr>
              <a:t>βιοϋλικών</a:t>
            </a:r>
            <a:endParaRPr lang="el-GR" sz="4000" b="1" dirty="0">
              <a:effectLst>
                <a:outerShdw blurRad="38100" dist="38100" dir="2700000" algn="tl">
                  <a:srgbClr val="000000">
                    <a:alpha val="43137"/>
                  </a:srgbClr>
                </a:outerShdw>
              </a:effectLst>
            </a:endParaRPr>
          </a:p>
        </p:txBody>
      </p:sp>
      <p:sp>
        <p:nvSpPr>
          <p:cNvPr id="6" name="5 - TextBox"/>
          <p:cNvSpPr txBox="1"/>
          <p:nvPr/>
        </p:nvSpPr>
        <p:spPr>
          <a:xfrm>
            <a:off x="609600" y="1905000"/>
            <a:ext cx="7813782" cy="2246769"/>
          </a:xfrm>
          <a:prstGeom prst="rect">
            <a:avLst/>
          </a:prstGeom>
          <a:noFill/>
        </p:spPr>
        <p:txBody>
          <a:bodyPr wrap="square" rtlCol="0">
            <a:spAutoFit/>
          </a:bodyPr>
          <a:lstStyle/>
          <a:p>
            <a:pPr algn="just"/>
            <a:r>
              <a:rPr lang="el-GR" sz="2800" dirty="0" smtClean="0"/>
              <a:t>Μια επιστημονική κοινότητα από ειδικούς που προάγει εξελίξεις σε όλες τις φάσεις της έρευνας και ανάπτυξης των </a:t>
            </a:r>
            <a:r>
              <a:rPr lang="el-GR" sz="2800" dirty="0" err="1" smtClean="0"/>
              <a:t>βιοϋλικών</a:t>
            </a:r>
            <a:r>
              <a:rPr lang="el-GR" sz="2800" dirty="0" smtClean="0"/>
              <a:t> ενθαρρ</a:t>
            </a:r>
            <a:r>
              <a:rPr lang="el-GR" sz="2800" dirty="0"/>
              <a:t>ύ</a:t>
            </a:r>
            <a:r>
              <a:rPr lang="el-GR" sz="2800" dirty="0" smtClean="0"/>
              <a:t>νοντας συνεργατικά επιμορφωτικά προγράμματα και κλινικές εφαρμογές. </a:t>
            </a:r>
            <a:endParaRPr lang="el-GR" sz="2800" dirty="0"/>
          </a:p>
        </p:txBody>
      </p:sp>
      <p:sp>
        <p:nvSpPr>
          <p:cNvPr id="4" name="Στρογγυλεμένο ορθογώνιο 3"/>
          <p:cNvSpPr/>
          <p:nvPr/>
        </p:nvSpPr>
        <p:spPr>
          <a:xfrm>
            <a:off x="107504" y="336584"/>
            <a:ext cx="8888058" cy="129221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2616" y="122238"/>
            <a:ext cx="7543800" cy="1295400"/>
          </a:xfrm>
        </p:spPr>
        <p:txBody>
          <a:bodyPr>
            <a:normAutofit fontScale="90000"/>
          </a:bodyPr>
          <a:lstStyle/>
          <a:p>
            <a:r>
              <a:rPr lang="el-GR" b="1" dirty="0" smtClean="0">
                <a:effectLst>
                  <a:outerShdw blurRad="38100" dist="38100" dir="2700000" algn="tl">
                    <a:srgbClr val="000000">
                      <a:alpha val="43137"/>
                    </a:srgbClr>
                  </a:outerShdw>
                </a:effectLst>
              </a:rPr>
              <a:t>Επιστημονικά περιοδικά σχετικά με τα </a:t>
            </a:r>
            <a:r>
              <a:rPr lang="el-GR" b="1" dirty="0" err="1" smtClean="0">
                <a:effectLst>
                  <a:outerShdw blurRad="38100" dist="38100" dir="2700000" algn="tl">
                    <a:srgbClr val="000000">
                      <a:alpha val="43137"/>
                    </a:srgbClr>
                  </a:outerShdw>
                </a:effectLst>
              </a:rPr>
              <a:t>βιοϋλικά</a:t>
            </a:r>
            <a:endParaRPr lang="el-GR" b="1" dirty="0">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Journal of Biomedical Materials Research</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Biomaterials</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Journal of Biomaterials Science. Polymer Edition</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Journal of Biomaterials Applications</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Journal of Materials Science: Materials in Medicine</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4" name="Στρογγυλεμένο ορθογώνιο 3"/>
          <p:cNvSpPr/>
          <p:nvPr/>
        </p:nvSpPr>
        <p:spPr>
          <a:xfrm>
            <a:off x="107504" y="188640"/>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0"/>
            <a:ext cx="7543800" cy="1295400"/>
          </a:xfrm>
        </p:spPr>
        <p:txBody>
          <a:bodyPr>
            <a:normAutofit/>
          </a:bodyPr>
          <a:lstStyle/>
          <a:p>
            <a:r>
              <a:rPr lang="el-GR" sz="4000" b="1" dirty="0" smtClean="0">
                <a:effectLst>
                  <a:outerShdw blurRad="38100" dist="38100" dir="2700000" algn="tl">
                    <a:srgbClr val="000000">
                      <a:alpha val="43137"/>
                    </a:srgbClr>
                  </a:outerShdw>
                </a:effectLst>
              </a:rPr>
              <a:t>Σχετικές </a:t>
            </a:r>
            <a:r>
              <a:rPr lang="el-GR" sz="4000" b="1" dirty="0" smtClean="0">
                <a:effectLst>
                  <a:outerShdw blurRad="38100" dist="38100" dir="2700000" algn="tl">
                    <a:srgbClr val="000000">
                      <a:alpha val="43137"/>
                    </a:srgbClr>
                  </a:outerShdw>
                </a:effectLst>
              </a:rPr>
              <a:t>ιστοσελίδες</a:t>
            </a:r>
            <a:endParaRPr lang="el-GR" sz="4000" b="1" dirty="0">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457200" y="1719263"/>
            <a:ext cx="8229600" cy="4411662"/>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Biomaterials Network (</a:t>
            </a: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2"/>
              </a:rPr>
              <a:t>www.biomat.net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Medical Device Information (</a:t>
            </a: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3"/>
              </a:rPr>
              <a:t>www.devicelink.com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Medical Materials Engineering reference</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4"/>
              </a:rPr>
              <a:t>www.engineeringreference.com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United States Patents and Trademarks Office (</a:t>
            </a: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5"/>
              </a:rPr>
              <a:t>www.uspto.gov</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General search-Google (</a:t>
            </a: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6"/>
              </a:rPr>
              <a:t>www.google.com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Στρογγυλεμένο ορθογώνιο 3"/>
          <p:cNvSpPr/>
          <p:nvPr/>
        </p:nvSpPr>
        <p:spPr>
          <a:xfrm>
            <a:off x="107504" y="336584"/>
            <a:ext cx="8888058" cy="64414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671804" y="-23084"/>
            <a:ext cx="7543800" cy="1295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rPr>
              <a:t>Ορισμός</a:t>
            </a:r>
            <a:endParaRPr kumimoji="0" lang="el-GR" sz="40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6" name="2 - Θέση περιεχομένου"/>
          <p:cNvSpPr>
            <a:spLocks noGrp="1"/>
          </p:cNvSpPr>
          <p:nvPr>
            <p:ph sz="half" idx="1"/>
          </p:nvPr>
        </p:nvSpPr>
        <p:spPr>
          <a:xfrm>
            <a:off x="179512" y="1410944"/>
            <a:ext cx="8568952" cy="4411662"/>
          </a:xfrm>
        </p:spPr>
        <p:txBody>
          <a:bodyPr>
            <a:normAutofit/>
          </a:bodyPr>
          <a:lstStyle/>
          <a:p>
            <a:pPr indent="0" algn="just">
              <a:buNone/>
            </a:pPr>
            <a:r>
              <a:rPr lang="el-GR" sz="2400" dirty="0" smtClean="0"/>
              <a:t>Με τον όρο «βιοϋλικ</a:t>
            </a:r>
            <a:r>
              <a:rPr lang="el-GR" sz="2400" dirty="0"/>
              <a:t>ά</a:t>
            </a:r>
            <a:r>
              <a:rPr lang="el-GR" sz="2400" dirty="0" smtClean="0"/>
              <a:t>» αναφερόμαστε σε υλικά φυσικής ή συνθετικής προέλευσης που έρχονται σε επαφή με ιστό, αίμα ή βιολογικά υγρά και χρησιμοποιούνται σε προσθετικές, διαγνωστικές, θεραπευτικές ή αποθηκευτικές εφαρμογές χωρίς να επηρεάζουν εχθρικά τον ζωντανό οργανισμό και τα μέρη από τα οποία </a:t>
            </a:r>
            <a:r>
              <a:rPr lang="el-GR" sz="2400" dirty="0" smtClean="0"/>
              <a:t>αποτελείται</a:t>
            </a:r>
            <a:r>
              <a:rPr lang="el-GR" sz="2400" dirty="0" smtClean="0"/>
              <a:t>.</a:t>
            </a:r>
            <a:endParaRPr lang="el-GR" sz="2400" dirty="0"/>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467544" y="2276872"/>
            <a:ext cx="8352928" cy="2016224"/>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1 - Τίτλος"/>
          <p:cNvSpPr>
            <a:spLocks noGrp="1"/>
          </p:cNvSpPr>
          <p:nvPr>
            <p:ph type="title"/>
          </p:nvPr>
        </p:nvSpPr>
        <p:spPr>
          <a:xfrm>
            <a:off x="772616" y="2590800"/>
            <a:ext cx="7543800" cy="1295400"/>
          </a:xfrm>
        </p:spPr>
        <p:txBody>
          <a:bodyPr>
            <a:normAutofit fontScale="90000"/>
          </a:bodyPr>
          <a:lstStyle/>
          <a:p>
            <a:r>
              <a:rPr lang="el-GR" b="1" dirty="0" smtClean="0">
                <a:effectLst>
                  <a:outerShdw blurRad="38100" dist="38100" dir="2700000" algn="tl">
                    <a:srgbClr val="000000">
                      <a:alpha val="43137"/>
                    </a:srgbClr>
                  </a:outerShdw>
                </a:effectLst>
              </a:rPr>
              <a:t>Τύποι υλικών που χρησιμοποιούνται στην ιατρική</a:t>
            </a: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611560" y="381000"/>
            <a:ext cx="7543800" cy="1295400"/>
          </a:xfrm>
        </p:spPr>
        <p:txBody>
          <a:bodyPr>
            <a:noAutofit/>
          </a:bodyPr>
          <a:lstStyle/>
          <a:p>
            <a:r>
              <a:rPr lang="el-GR" sz="4000" b="1" dirty="0" smtClean="0">
                <a:effectLst>
                  <a:outerShdw blurRad="38100" dist="38100" dir="2700000" algn="tl">
                    <a:srgbClr val="000000">
                      <a:alpha val="43137"/>
                    </a:srgbClr>
                  </a:outerShdw>
                </a:effectLst>
              </a:rPr>
              <a:t>Πόσοι διαφορετικοί τύποι </a:t>
            </a:r>
            <a:r>
              <a:rPr lang="el-GR" sz="4000" b="1" dirty="0" err="1" smtClean="0">
                <a:effectLst>
                  <a:outerShdw blurRad="38100" dist="38100" dir="2700000" algn="tl">
                    <a:srgbClr val="000000">
                      <a:alpha val="43137"/>
                    </a:srgbClr>
                  </a:outerShdw>
                </a:effectLst>
              </a:rPr>
              <a:t>βιοϋλικών</a:t>
            </a:r>
            <a:r>
              <a:rPr lang="el-GR" sz="4000" b="1" dirty="0" smtClean="0">
                <a:effectLst>
                  <a:outerShdw blurRad="38100" dist="38100" dir="2700000" algn="tl">
                    <a:srgbClr val="000000">
                      <a:alpha val="43137"/>
                    </a:srgbClr>
                  </a:outerShdw>
                </a:effectLst>
              </a:rPr>
              <a:t> χρησιμοποιούνται σήμερα</a:t>
            </a:r>
            <a:endParaRPr lang="el-GR" sz="4000" b="1" dirty="0">
              <a:effectLst>
                <a:outerShdw blurRad="38100" dist="38100" dir="2700000" algn="tl">
                  <a:srgbClr val="000000">
                    <a:alpha val="43137"/>
                  </a:srgbClr>
                </a:outerShdw>
              </a:effectLst>
            </a:endParaRPr>
          </a:p>
        </p:txBody>
      </p:sp>
      <p:pic>
        <p:nvPicPr>
          <p:cNvPr id="6" name="Picture 4" descr="polymers diagram"/>
          <p:cNvPicPr>
            <a:picLocks noGrp="1" noChangeAspect="1" noChangeArrowheads="1"/>
          </p:cNvPicPr>
          <p:nvPr>
            <p:ph sz="half" idx="1"/>
          </p:nvPr>
        </p:nvPicPr>
        <p:blipFill>
          <a:blip r:embed="rId2" cstate="print"/>
          <a:srcRect/>
          <a:stretch>
            <a:fillRect/>
          </a:stretch>
        </p:blipFill>
        <p:spPr>
          <a:xfrm>
            <a:off x="899592" y="2132856"/>
            <a:ext cx="2717800" cy="2921000"/>
          </a:xfrm>
        </p:spPr>
      </p:pic>
      <p:pic>
        <p:nvPicPr>
          <p:cNvPr id="7" name="Picture 7" descr="othro artificial shoulder"/>
          <p:cNvPicPr>
            <a:picLocks noChangeAspect="1" noChangeArrowheads="1"/>
          </p:cNvPicPr>
          <p:nvPr/>
        </p:nvPicPr>
        <p:blipFill>
          <a:blip r:embed="rId3" cstate="print"/>
          <a:srcRect/>
          <a:stretch>
            <a:fillRect/>
          </a:stretch>
        </p:blipFill>
        <p:spPr>
          <a:xfrm>
            <a:off x="5531682" y="2179129"/>
            <a:ext cx="2208669" cy="2814574"/>
          </a:xfrm>
          <a:prstGeom prst="rect">
            <a:avLst/>
          </a:prstGeom>
        </p:spPr>
      </p:pic>
      <p:sp>
        <p:nvSpPr>
          <p:cNvPr id="8" name="5 - TextBox"/>
          <p:cNvSpPr txBox="1"/>
          <p:nvPr/>
        </p:nvSpPr>
        <p:spPr>
          <a:xfrm>
            <a:off x="395536" y="5013176"/>
            <a:ext cx="7992888" cy="1200329"/>
          </a:xfrm>
          <a:prstGeom prst="rect">
            <a:avLst/>
          </a:prstGeom>
          <a:noFill/>
        </p:spPr>
        <p:txBody>
          <a:bodyPr wrap="square" rtlCol="0">
            <a:spAutoFit/>
          </a:bodyPr>
          <a:lstStyle/>
          <a:p>
            <a:pPr algn="just"/>
            <a:r>
              <a:rPr lang="el-GR" sz="2400" dirty="0" smtClean="0"/>
              <a:t>Το </a:t>
            </a:r>
            <a:r>
              <a:rPr lang="en-US" sz="2400" dirty="0" smtClean="0"/>
              <a:t>FDA </a:t>
            </a:r>
            <a:r>
              <a:rPr lang="el-GR" sz="2400" dirty="0" smtClean="0"/>
              <a:t>ρυθμίζει 100.000 διαφορετικά προϊόντα που αντιπροσωπεύουν τουλάχιστον 1700 διαφορετικούς τύπους </a:t>
            </a:r>
            <a:r>
              <a:rPr lang="el-GR" sz="2400" dirty="0" err="1" smtClean="0"/>
              <a:t>Βιοϊατρικών</a:t>
            </a:r>
            <a:r>
              <a:rPr lang="el-GR" sz="2400" dirty="0" smtClean="0"/>
              <a:t> Συσκευών</a:t>
            </a:r>
            <a:endParaRPr lang="el-GR" sz="2400" dirty="0"/>
          </a:p>
        </p:txBody>
      </p:sp>
      <p:sp>
        <p:nvSpPr>
          <p:cNvPr id="9" name="Στρογγυλεμένο ορθογώνιο 8"/>
          <p:cNvSpPr/>
          <p:nvPr/>
        </p:nvSpPr>
        <p:spPr>
          <a:xfrm>
            <a:off x="107504" y="116632"/>
            <a:ext cx="8888058" cy="1872208"/>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00608" y="332656"/>
            <a:ext cx="7543800" cy="1295400"/>
          </a:xfrm>
        </p:spPr>
        <p:txBody>
          <a:bodyPr>
            <a:normAutofit fontScale="90000"/>
          </a:bodyPr>
          <a:lstStyle/>
          <a:p>
            <a:r>
              <a:rPr lang="el-GR" b="1" dirty="0" smtClean="0">
                <a:effectLst>
                  <a:outerShdw blurRad="38100" dist="38100" dir="2700000" algn="tl">
                    <a:srgbClr val="000000">
                      <a:alpha val="43137"/>
                    </a:srgbClr>
                  </a:outerShdw>
                </a:effectLst>
              </a:rPr>
              <a:t>Γενική κατηγοριοποίηση – </a:t>
            </a:r>
            <a:r>
              <a:rPr lang="el-GR" b="1" dirty="0" smtClean="0">
                <a:effectLst>
                  <a:outerShdw blurRad="38100" dist="38100" dir="2700000" algn="tl">
                    <a:srgbClr val="000000">
                      <a:alpha val="43137"/>
                    </a:srgbClr>
                  </a:outerShdw>
                </a:effectLst>
              </a:rPr>
              <a:t>τύποι </a:t>
            </a:r>
            <a:r>
              <a:rPr lang="el-GR" b="1" dirty="0" smtClean="0">
                <a:effectLst>
                  <a:outerShdw blurRad="38100" dist="38100" dir="2700000" algn="tl">
                    <a:srgbClr val="000000">
                      <a:alpha val="43137"/>
                    </a:srgbClr>
                  </a:outerShdw>
                </a:effectLst>
              </a:rPr>
              <a:t>βιοϋλικών</a:t>
            </a:r>
            <a:endParaRPr lang="el-GR" b="1" dirty="0">
              <a:effectLst>
                <a:outerShdw blurRad="38100" dist="38100" dir="2700000" algn="tl">
                  <a:srgbClr val="000000">
                    <a:alpha val="43137"/>
                  </a:srgbClr>
                </a:outerShdw>
              </a:effectLst>
            </a:endParaRPr>
          </a:p>
        </p:txBody>
      </p:sp>
      <p:sp>
        <p:nvSpPr>
          <p:cNvPr id="6" name="5 - TextBox"/>
          <p:cNvSpPr txBox="1"/>
          <p:nvPr/>
        </p:nvSpPr>
        <p:spPr>
          <a:xfrm>
            <a:off x="533400" y="2002658"/>
            <a:ext cx="7339113" cy="2046714"/>
          </a:xfrm>
          <a:prstGeom prst="rect">
            <a:avLst/>
          </a:prstGeom>
          <a:noFill/>
        </p:spPr>
        <p:txBody>
          <a:bodyPr wrap="square" rtlCol="0">
            <a:spAutoFit/>
          </a:bodyPr>
          <a:lstStyle/>
          <a:p>
            <a:pPr marL="274320" indent="-274320">
              <a:spcAft>
                <a:spcPts val="600"/>
              </a:spcAft>
              <a:buClr>
                <a:schemeClr val="tx2">
                  <a:lumMod val="75000"/>
                </a:schemeClr>
              </a:buClr>
              <a:buFont typeface="Wingdings" pitchFamily="2" charset="2"/>
              <a:buChar char="§"/>
              <a:defRPr/>
            </a:pPr>
            <a:r>
              <a:rPr lang="el-GR" sz="2800" dirty="0" smtClean="0"/>
              <a:t>Κεραμικά</a:t>
            </a:r>
            <a:endParaRPr lang="el-GR" dirty="0" smtClean="0"/>
          </a:p>
          <a:p>
            <a:pPr marL="274320" indent="-274320">
              <a:spcAft>
                <a:spcPts val="600"/>
              </a:spcAft>
              <a:buClr>
                <a:schemeClr val="tx2">
                  <a:lumMod val="75000"/>
                </a:schemeClr>
              </a:buClr>
              <a:buFont typeface="Wingdings" pitchFamily="2" charset="2"/>
              <a:buChar char="§"/>
              <a:defRPr/>
            </a:pPr>
            <a:r>
              <a:rPr lang="el-GR" sz="2800" dirty="0" smtClean="0"/>
              <a:t>Μέταλλα</a:t>
            </a:r>
          </a:p>
          <a:p>
            <a:pPr marL="274320" indent="-274320">
              <a:spcAft>
                <a:spcPts val="600"/>
              </a:spcAft>
              <a:buClr>
                <a:schemeClr val="tx2">
                  <a:lumMod val="75000"/>
                </a:schemeClr>
              </a:buClr>
              <a:buFont typeface="Wingdings" pitchFamily="2" charset="2"/>
              <a:buChar char="§"/>
              <a:defRPr/>
            </a:pPr>
            <a:r>
              <a:rPr lang="el-GR" sz="2800" dirty="0" smtClean="0"/>
              <a:t>Πολυμερή</a:t>
            </a:r>
          </a:p>
          <a:p>
            <a:pPr marL="274320" indent="-274320">
              <a:spcAft>
                <a:spcPts val="600"/>
              </a:spcAft>
              <a:buClr>
                <a:schemeClr val="tx2">
                  <a:lumMod val="75000"/>
                </a:schemeClr>
              </a:buClr>
              <a:buFont typeface="Wingdings" pitchFamily="2" charset="2"/>
              <a:buChar char="§"/>
              <a:defRPr/>
            </a:pPr>
            <a:r>
              <a:rPr lang="el-GR" sz="2800" dirty="0" smtClean="0"/>
              <a:t>Συνθετικά και υβριδικά υλικά</a:t>
            </a:r>
          </a:p>
        </p:txBody>
      </p:sp>
      <p:sp>
        <p:nvSpPr>
          <p:cNvPr id="4" name="Στρογγυλεμένο ορθογώνιο 3"/>
          <p:cNvSpPr/>
          <p:nvPr/>
        </p:nvSpPr>
        <p:spPr>
          <a:xfrm>
            <a:off x="107504" y="336584"/>
            <a:ext cx="8888058" cy="129221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179512" y="4888305"/>
            <a:ext cx="4896544" cy="43204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251520" y="1124744"/>
            <a:ext cx="8568952" cy="4939814"/>
          </a:xfrm>
          <a:prstGeom prst="rect">
            <a:avLst/>
          </a:prstGeom>
          <a:noFill/>
        </p:spPr>
        <p:txBody>
          <a:bodyPr wrap="square" rtlCol="0">
            <a:spAutoFit/>
          </a:bodyPr>
          <a:lstStyle/>
          <a:p>
            <a:pPr marL="274320" indent="-274320" algn="just">
              <a:spcAft>
                <a:spcPts val="600"/>
              </a:spcAft>
              <a:buFont typeface="Wingdings" pitchFamily="2" charset="2"/>
              <a:buChar char="§"/>
              <a:defRPr/>
            </a:pPr>
            <a:r>
              <a:rPr lang="el-GR" sz="2000" dirty="0" smtClean="0"/>
              <a:t>Ανόργανα μείγματα τα οποία περιέχουν μεταλλικά και μη μεταλλικά στοιχεία, των οποίων ο δεσμός μεταξύ των ατόμων τους είναι ιοντικός ή ομοιοπολικός, και τα οποία γενικά δημιουργούνται σε υψηλές θερμοκρασίες.</a:t>
            </a:r>
          </a:p>
          <a:p>
            <a:pPr marL="274320" indent="-274320" algn="just">
              <a:spcAft>
                <a:spcPts val="600"/>
              </a:spcAft>
              <a:buFont typeface="Wingdings" pitchFamily="2" charset="2"/>
              <a:buChar char="§"/>
              <a:defRPr/>
            </a:pPr>
            <a:r>
              <a:rPr lang="el-GR" sz="2000" dirty="0" smtClean="0"/>
              <a:t>Ορισμός: από την ελληνική λέξη «κέραμος» που σημαίνει η τέχνη και η επιστήμη της κατασκευής </a:t>
            </a:r>
            <a:r>
              <a:rPr lang="el-GR" sz="2000" dirty="0" smtClean="0"/>
              <a:t>στερεών </a:t>
            </a:r>
            <a:r>
              <a:rPr lang="el-GR" sz="2000" dirty="0" smtClean="0"/>
              <a:t>αντικειμένων με την εφαρμογή θερμότητας.</a:t>
            </a:r>
          </a:p>
          <a:p>
            <a:pPr marL="274320" indent="-274320" algn="just">
              <a:spcAft>
                <a:spcPts val="600"/>
              </a:spcAft>
              <a:buFont typeface="Wingdings" pitchFamily="2" charset="2"/>
              <a:buChar char="§"/>
              <a:defRPr/>
            </a:pPr>
            <a:r>
              <a:rPr lang="el-GR" sz="2000" dirty="0" smtClean="0"/>
              <a:t>Τα περισσότερα βρίσκονται στη φύση σαν ορυκτά:</a:t>
            </a:r>
          </a:p>
          <a:p>
            <a:pPr marL="274320" indent="-274320" algn="just">
              <a:spcAft>
                <a:spcPts val="600"/>
              </a:spcAft>
              <a:defRPr/>
            </a:pPr>
            <a:r>
              <a:rPr lang="el-GR" sz="2000" dirty="0" smtClean="0"/>
              <a:t>		</a:t>
            </a:r>
            <a:r>
              <a:rPr lang="en-US" dirty="0" smtClean="0"/>
              <a:t>O = 50% Fe = 5% K = 2.5%</a:t>
            </a:r>
          </a:p>
          <a:p>
            <a:pPr marL="274320" indent="-274320" algn="just">
              <a:spcAft>
                <a:spcPts val="600"/>
              </a:spcAft>
              <a:defRPr/>
            </a:pPr>
            <a:r>
              <a:rPr lang="el-GR" dirty="0" smtClean="0"/>
              <a:t>		</a:t>
            </a:r>
            <a:r>
              <a:rPr lang="en-US" dirty="0" smtClean="0"/>
              <a:t>Si = 26% Ca = 3% Mg = 2%</a:t>
            </a:r>
          </a:p>
          <a:p>
            <a:pPr marL="274320" indent="-274320" algn="just">
              <a:spcAft>
                <a:spcPts val="600"/>
              </a:spcAft>
              <a:defRPr/>
            </a:pPr>
            <a:r>
              <a:rPr lang="el-GR" dirty="0" smtClean="0"/>
              <a:t>		</a:t>
            </a:r>
            <a:r>
              <a:rPr lang="en-US" dirty="0" smtClean="0"/>
              <a:t>Al = 8% Na = 2.5% H = 1%</a:t>
            </a:r>
            <a:endParaRPr lang="el-GR" dirty="0" smtClean="0"/>
          </a:p>
          <a:p>
            <a:pPr marL="274320" indent="-274320" algn="just">
              <a:spcAft>
                <a:spcPts val="600"/>
              </a:spcAft>
              <a:defRPr/>
            </a:pPr>
            <a:endParaRPr lang="el-GR" b="1" dirty="0" smtClean="0"/>
          </a:p>
          <a:p>
            <a:pPr marL="274320" indent="-274320" algn="just">
              <a:spcAft>
                <a:spcPts val="600"/>
              </a:spcAft>
              <a:defRPr/>
            </a:pPr>
            <a:r>
              <a:rPr lang="el-GR" b="1" dirty="0"/>
              <a:t>Σύσταση του φλοιού της γης: </a:t>
            </a:r>
            <a:r>
              <a:rPr lang="en-US" b="1" dirty="0"/>
              <a:t>[84% = O + Si + Al</a:t>
            </a:r>
            <a:r>
              <a:rPr lang="en-US" b="1" dirty="0" smtClean="0"/>
              <a:t>]</a:t>
            </a:r>
            <a:endParaRPr lang="el-GR" b="1" dirty="0"/>
          </a:p>
          <a:p>
            <a:pPr marL="274320" indent="-274320" algn="just">
              <a:spcAft>
                <a:spcPts val="600"/>
              </a:spcAft>
              <a:defRPr/>
            </a:pPr>
            <a:endParaRPr lang="en-US" b="1" dirty="0" smtClean="0"/>
          </a:p>
          <a:p>
            <a:pPr lvl="1"/>
            <a:endParaRPr lang="el-GR" sz="2000" dirty="0"/>
          </a:p>
        </p:txBody>
      </p:sp>
      <p:sp>
        <p:nvSpPr>
          <p:cNvPr id="6" name="5 - TextBox"/>
          <p:cNvSpPr txBox="1"/>
          <p:nvPr/>
        </p:nvSpPr>
        <p:spPr>
          <a:xfrm>
            <a:off x="1174576" y="188640"/>
            <a:ext cx="6781800" cy="707886"/>
          </a:xfrm>
          <a:prstGeom prst="rect">
            <a:avLst/>
          </a:prstGeom>
          <a:noFill/>
        </p:spPr>
        <p:txBody>
          <a:bodyPr wrap="square" rtlCol="0">
            <a:spAutoFit/>
          </a:bodyPr>
          <a:lstStyle/>
          <a:p>
            <a:pPr algn="ctr">
              <a:spcBef>
                <a:spcPct val="0"/>
              </a:spcBef>
            </a:pP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Κεραμικά Υλικά</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7" name="Στρογγυλεμένο ορθογώνιο 6"/>
          <p:cNvSpPr/>
          <p:nvPr/>
        </p:nvSpPr>
        <p:spPr>
          <a:xfrm>
            <a:off x="126368" y="300049"/>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5 - TextBox"/>
          <p:cNvSpPr txBox="1"/>
          <p:nvPr/>
        </p:nvSpPr>
        <p:spPr>
          <a:xfrm>
            <a:off x="1219200" y="188640"/>
            <a:ext cx="6781800" cy="707886"/>
          </a:xfrm>
          <a:prstGeom prst="rect">
            <a:avLst/>
          </a:prstGeom>
          <a:noFill/>
        </p:spPr>
        <p:txBody>
          <a:bodyPr wrap="square" rtlCol="0">
            <a:spAutoFit/>
          </a:bodyPr>
          <a:lstStyle/>
          <a:p>
            <a:pPr algn="ctr">
              <a:spcBef>
                <a:spcPct val="0"/>
              </a:spcBef>
            </a:pP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Κεραμικά Υλικά</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7" name="6 - Θέση περιεχομένου"/>
          <p:cNvSpPr txBox="1">
            <a:spLocks/>
          </p:cNvSpPr>
          <p:nvPr/>
        </p:nvSpPr>
        <p:spPr>
          <a:xfrm>
            <a:off x="285720" y="1268760"/>
            <a:ext cx="3566200" cy="4714514"/>
          </a:xfrm>
          <a:prstGeom prst="rect">
            <a:avLst/>
          </a:prstGeom>
        </p:spPr>
        <p:txBody>
          <a:bodyPr/>
          <a:lstStyle/>
          <a:p>
            <a:pPr marL="274320" marR="0" lvl="0" indent="-274320" algn="l" defTabSz="914400" rtl="0" eaLnBrk="1" fontAlgn="auto" latinLnBrk="0" hangingPunct="1">
              <a:lnSpc>
                <a:spcPct val="100000"/>
              </a:lnSpc>
              <a:spcAft>
                <a:spcPts val="600"/>
              </a:spcAft>
              <a:buClrTx/>
              <a:buSzTx/>
              <a:buFont typeface="Wingdings" pitchFamily="2" charset="2"/>
              <a:buChar char="§"/>
              <a:tabLst/>
              <a:defRPr/>
            </a:pPr>
            <a:r>
              <a:rPr kumimoji="0" lang="el-GR" sz="1800" b="1" i="0" u="none" strike="noStrike" kern="1200" cap="none" spc="0" normalizeH="0" baseline="0" noProof="0" dirty="0" smtClean="0">
                <a:ln>
                  <a:noFill/>
                </a:ln>
                <a:solidFill>
                  <a:schemeClr val="tx1"/>
                </a:solidFill>
                <a:effectLst/>
                <a:uLnTx/>
                <a:uFillTx/>
                <a:latin typeface="+mn-lt"/>
                <a:ea typeface="+mn-ea"/>
                <a:cs typeface="+mn-cs"/>
              </a:rPr>
              <a:t>Πλεονεκτήματα:</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Αδρανή στο σώμα (ή </a:t>
            </a:r>
            <a:r>
              <a:rPr kumimoji="0" lang="el-GR" sz="1800" b="0" i="0" u="none" strike="noStrike" kern="1200" cap="none" spc="0" normalizeH="0" baseline="0" noProof="0" dirty="0" err="1" smtClean="0">
                <a:ln>
                  <a:noFill/>
                </a:ln>
                <a:solidFill>
                  <a:schemeClr val="tx1"/>
                </a:solidFill>
                <a:effectLst/>
                <a:uLnTx/>
                <a:uFillTx/>
                <a:latin typeface="+mn-lt"/>
                <a:ea typeface="+mn-ea"/>
                <a:cs typeface="+mn-cs"/>
              </a:rPr>
              <a:t>βιοενεργά</a:t>
            </a:r>
            <a:r>
              <a:rPr kumimoji="0" lang="el-GR" sz="1800" b="0" i="0" u="none" strike="noStrike" kern="1200" cap="none" spc="0" normalizeH="0" baseline="0" noProof="0" dirty="0" smtClean="0">
                <a:ln>
                  <a:noFill/>
                </a:ln>
                <a:solidFill>
                  <a:schemeClr val="tx1"/>
                </a:solidFill>
                <a:effectLst/>
                <a:uLnTx/>
                <a:uFillTx/>
                <a:latin typeface="+mn-lt"/>
                <a:ea typeface="+mn-ea"/>
                <a:cs typeface="+mn-cs"/>
              </a:rPr>
              <a:t> στο σώμα).</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Υψηλή αντίσταση στη φθορά.</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Υψηλή δυσκαμψία.</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Υψηλή αισθητική για οδοντιατρικές εφαρμογές.</a:t>
            </a:r>
          </a:p>
          <a:p>
            <a:pPr marL="274320" indent="-274320">
              <a:spcBef>
                <a:spcPct val="20000"/>
              </a:spcBef>
              <a:spcAft>
                <a:spcPts val="600"/>
              </a:spcAft>
              <a:buFont typeface="Wingdings" pitchFamily="2" charset="2"/>
              <a:buChar char="§"/>
              <a:defRPr/>
            </a:pPr>
            <a:r>
              <a:rPr lang="el-GR" b="1" dirty="0" smtClean="0"/>
              <a:t>Μειονεκτήματα:</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Εύθραυστα (μικρή αντίσταση στην θραύση).</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Χαμηλή </a:t>
            </a:r>
            <a:r>
              <a:rPr kumimoji="0" lang="el-GR" b="0" i="0" u="none" strike="noStrike" kern="1200" cap="none" spc="0" normalizeH="0" baseline="0" noProof="0" dirty="0" err="1" smtClean="0">
                <a:ln>
                  <a:noFill/>
                </a:ln>
                <a:solidFill>
                  <a:schemeClr val="tx1"/>
                </a:solidFill>
                <a:effectLst/>
                <a:uLnTx/>
                <a:uFillTx/>
                <a:latin typeface="+mn-lt"/>
                <a:ea typeface="+mn-ea"/>
                <a:cs typeface="+mn-cs"/>
              </a:rPr>
              <a:t>ελατότητα</a:t>
            </a:r>
            <a:r>
              <a:rPr kumimoji="0" lang="el-GR" b="0" i="0" u="none" strike="noStrike" kern="1200" cap="none" spc="0" normalizeH="0" baseline="0" noProof="0" dirty="0" smtClean="0">
                <a:ln>
                  <a:noFill/>
                </a:ln>
                <a:solidFill>
                  <a:schemeClr val="tx1"/>
                </a:solidFill>
                <a:effectLst/>
                <a:uLnTx/>
                <a:uFillTx/>
                <a:latin typeface="+mn-lt"/>
                <a:ea typeface="+mn-ea"/>
                <a:cs typeface="+mn-cs"/>
              </a:rPr>
              <a:t> (εξαίρεση οι ίνες).</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Χαμηλή αντίσταση στην καταπόνηση.</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Ορθογώνιο 1"/>
          <p:cNvSpPr/>
          <p:nvPr/>
        </p:nvSpPr>
        <p:spPr>
          <a:xfrm>
            <a:off x="4641847" y="6255536"/>
            <a:ext cx="1774845" cy="246221"/>
          </a:xfrm>
          <a:prstGeom prst="rect">
            <a:avLst/>
          </a:prstGeom>
        </p:spPr>
        <p:txBody>
          <a:bodyPr wrap="none">
            <a:spAutoFit/>
          </a:bodyPr>
          <a:lstStyle/>
          <a:p>
            <a:r>
              <a:rPr lang="en-IN" sz="1000" dirty="0" smtClean="0"/>
              <a:t>http://azom.com/biomaterials</a:t>
            </a:r>
            <a:endParaRPr lang="en-IN"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5129546" cy="369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Ορθογώνιο 2"/>
          <p:cNvSpPr/>
          <p:nvPr/>
        </p:nvSpPr>
        <p:spPr>
          <a:xfrm>
            <a:off x="4646783" y="6501757"/>
            <a:ext cx="4572000" cy="246221"/>
          </a:xfrm>
          <a:prstGeom prst="rect">
            <a:avLst/>
          </a:prstGeom>
        </p:spPr>
        <p:txBody>
          <a:bodyPr>
            <a:spAutoFit/>
          </a:bodyPr>
          <a:lstStyle/>
          <a:p>
            <a:r>
              <a:rPr lang="en-US" sz="1000" dirty="0"/>
              <a:t>http://pubs.rsc.org/en/content/articlelanding/2001/dt/b007852m#!divAbstract</a:t>
            </a:r>
            <a:endParaRPr lang="el-GR" sz="1000" dirty="0"/>
          </a:p>
        </p:txBody>
      </p:sp>
      <p:sp>
        <p:nvSpPr>
          <p:cNvPr id="8" name="Στρογγυλεμένο ορθογώνιο 7"/>
          <p:cNvSpPr/>
          <p:nvPr/>
        </p:nvSpPr>
        <p:spPr>
          <a:xfrm>
            <a:off x="133671" y="290718"/>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Ceramic hipEndoHeads"/>
          <p:cNvPicPr>
            <a:picLocks noChangeAspect="1" noChangeArrowheads="1"/>
          </p:cNvPicPr>
          <p:nvPr/>
        </p:nvPicPr>
        <p:blipFill>
          <a:blip r:embed="rId2" cstate="print"/>
          <a:srcRect/>
          <a:stretch>
            <a:fillRect/>
          </a:stretch>
        </p:blipFill>
        <p:spPr>
          <a:xfrm>
            <a:off x="5256213" y="4149725"/>
            <a:ext cx="2862262" cy="1917700"/>
          </a:xfrm>
          <a:prstGeom prst="rect">
            <a:avLst/>
          </a:prstGeom>
          <a:noFill/>
          <a:ln/>
        </p:spPr>
      </p:pic>
      <p:sp>
        <p:nvSpPr>
          <p:cNvPr id="7" name="6 - TextBox"/>
          <p:cNvSpPr txBox="1"/>
          <p:nvPr/>
        </p:nvSpPr>
        <p:spPr>
          <a:xfrm>
            <a:off x="1126450" y="200834"/>
            <a:ext cx="7239000" cy="707886"/>
          </a:xfrm>
          <a:prstGeom prst="rect">
            <a:avLst/>
          </a:prstGeom>
          <a:noFill/>
        </p:spPr>
        <p:txBody>
          <a:bodyPr wrap="square" rtlCol="0">
            <a:spAutoFit/>
          </a:bodyPr>
          <a:lstStyle/>
          <a:p>
            <a:pPr algn="ctr">
              <a:spcBef>
                <a:spcPct val="0"/>
              </a:spcBef>
            </a:pP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Εφαρμογές κεραμικών υλικών</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8" name="7 - Θέση περιεχομένου"/>
          <p:cNvSpPr txBox="1">
            <a:spLocks/>
          </p:cNvSpPr>
          <p:nvPr/>
        </p:nvSpPr>
        <p:spPr>
          <a:xfrm>
            <a:off x="179512" y="1340768"/>
            <a:ext cx="4680520" cy="4335619"/>
          </a:xfrm>
          <a:prstGeom prst="rect">
            <a:avLst/>
          </a:prstGeom>
        </p:spPr>
        <p:txBody>
          <a:bodyPr/>
          <a:lstStyle/>
          <a:p>
            <a:pPr marL="342900" lvl="0" indent="-342900" algn="just">
              <a:spcBef>
                <a:spcPct val="20000"/>
              </a:spcBef>
              <a:buClr>
                <a:schemeClr val="tx2">
                  <a:lumMod val="75000"/>
                </a:schemeClr>
              </a:buClr>
              <a:buFont typeface="Wingdings" panose="05000000000000000000" pitchFamily="2" charset="2"/>
              <a:buChar char="§"/>
              <a:defRPr/>
            </a:pPr>
            <a:r>
              <a:rPr lang="el-GR" sz="2000" dirty="0"/>
              <a:t>Μηριαίες κεφαλές και </a:t>
            </a:r>
            <a:r>
              <a:rPr lang="el-GR" sz="2000" dirty="0" smtClean="0"/>
              <a:t>προσθετικά.</a:t>
            </a:r>
          </a:p>
          <a:p>
            <a:pPr marL="342900" lvl="0" indent="-342900" algn="just">
              <a:spcBef>
                <a:spcPct val="20000"/>
              </a:spcBef>
              <a:buClr>
                <a:schemeClr val="tx2">
                  <a:lumMod val="75000"/>
                </a:schemeClr>
              </a:buClr>
              <a:buFont typeface="Wingdings" panose="05000000000000000000" pitchFamily="2" charset="2"/>
              <a:buChar char="§"/>
              <a:defRPr/>
            </a:pPr>
            <a:r>
              <a:rPr lang="el-GR" sz="2000" dirty="0" smtClean="0"/>
              <a:t>Επίστρωση </a:t>
            </a:r>
            <a:r>
              <a:rPr lang="el-GR" sz="2000" dirty="0"/>
              <a:t>στην άρθρωση γόνατος</a:t>
            </a:r>
            <a:r>
              <a:rPr lang="el-GR" sz="2000" dirty="0" smtClean="0"/>
              <a:t>.</a:t>
            </a:r>
          </a:p>
          <a:p>
            <a:pPr marL="342900" lvl="0" indent="-342900" algn="just">
              <a:spcBef>
                <a:spcPct val="20000"/>
              </a:spcBef>
              <a:buClr>
                <a:schemeClr val="tx2">
                  <a:lumMod val="75000"/>
                </a:schemeClr>
              </a:buClr>
              <a:buFont typeface="Wingdings" panose="05000000000000000000" pitchFamily="2" charset="2"/>
              <a:buChar char="§"/>
              <a:defRPr/>
            </a:pPr>
            <a:r>
              <a:rPr lang="el-GR" sz="2000" dirty="0" smtClean="0"/>
              <a:t>Συσκευές </a:t>
            </a:r>
            <a:r>
              <a:rPr lang="el-GR" sz="2000" dirty="0"/>
              <a:t>ένωσης σπονδύλων</a:t>
            </a:r>
            <a:r>
              <a:rPr lang="el-GR" sz="2000" dirty="0" smtClean="0"/>
              <a:t>.</a:t>
            </a:r>
          </a:p>
          <a:p>
            <a:pPr marL="342900" lvl="0" indent="-342900" algn="just">
              <a:spcBef>
                <a:spcPct val="20000"/>
              </a:spcBef>
              <a:buClr>
                <a:schemeClr val="tx2">
                  <a:lumMod val="75000"/>
                </a:schemeClr>
              </a:buClr>
              <a:buFont typeface="Wingdings" panose="05000000000000000000" pitchFamily="2" charset="2"/>
              <a:buChar char="§"/>
              <a:defRPr/>
            </a:pPr>
            <a:r>
              <a:rPr lang="el-GR" sz="2000" dirty="0" smtClean="0"/>
              <a:t>Προσθετικά </a:t>
            </a:r>
            <a:r>
              <a:rPr lang="el-GR" sz="2000" dirty="0"/>
              <a:t>δοντιών</a:t>
            </a:r>
            <a:r>
              <a:rPr lang="el-GR" sz="2000" dirty="0" smtClean="0"/>
              <a:t>.</a:t>
            </a:r>
          </a:p>
          <a:p>
            <a:pPr marL="342900" lvl="0" indent="-342900" algn="just">
              <a:spcBef>
                <a:spcPct val="20000"/>
              </a:spcBef>
              <a:buClr>
                <a:schemeClr val="tx2">
                  <a:lumMod val="75000"/>
                </a:schemeClr>
              </a:buClr>
              <a:buFont typeface="Wingdings" panose="05000000000000000000" pitchFamily="2" charset="2"/>
              <a:buChar char="§"/>
              <a:defRPr/>
            </a:pPr>
            <a:r>
              <a:rPr lang="el-GR" sz="2000" dirty="0" smtClean="0"/>
              <a:t>Εμφυτεύματα </a:t>
            </a:r>
            <a:r>
              <a:rPr lang="el-GR" sz="2000" dirty="0"/>
              <a:t>για το έσω τμήμα </a:t>
            </a:r>
            <a:r>
              <a:rPr lang="el-GR" sz="2000" dirty="0" smtClean="0"/>
              <a:t>του αυτιού</a:t>
            </a:r>
            <a:r>
              <a:rPr lang="el-GR" sz="2000" dirty="0"/>
              <a:t> </a:t>
            </a:r>
            <a:r>
              <a:rPr lang="el-GR" sz="2000" dirty="0" smtClean="0"/>
              <a:t>(εμφυτεύματα </a:t>
            </a:r>
            <a:r>
              <a:rPr lang="el-GR" sz="2000" dirty="0"/>
              <a:t>κοχλία</a:t>
            </a:r>
            <a:r>
              <a:rPr lang="el-GR" sz="2000" dirty="0" smtClean="0"/>
              <a:t>).</a:t>
            </a:r>
          </a:p>
          <a:p>
            <a:pPr marL="342900" lvl="0" indent="-342900" algn="just">
              <a:spcBef>
                <a:spcPct val="20000"/>
              </a:spcBef>
              <a:buClr>
                <a:schemeClr val="tx2">
                  <a:lumMod val="75000"/>
                </a:schemeClr>
              </a:buClr>
              <a:buFont typeface="Wingdings" panose="05000000000000000000" pitchFamily="2" charset="2"/>
              <a:buChar char="§"/>
              <a:defRPr/>
            </a:pPr>
            <a:r>
              <a:rPr lang="el-GR" sz="2000" dirty="0" smtClean="0"/>
              <a:t>Συσκευές </a:t>
            </a:r>
            <a:r>
              <a:rPr lang="el-GR" sz="2000" dirty="0"/>
              <a:t>για χορήγηση φαρμάκων.</a:t>
            </a:r>
            <a:br>
              <a:rPr lang="el-GR" sz="2000" dirty="0"/>
            </a:b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Ορθογώνιο 1"/>
          <p:cNvSpPr/>
          <p:nvPr/>
        </p:nvSpPr>
        <p:spPr>
          <a:xfrm>
            <a:off x="4211960" y="6224143"/>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214998"/>
            <a:ext cx="3779912" cy="2834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Στρογγυλεμένο ορθογώνιο 8"/>
          <p:cNvSpPr/>
          <p:nvPr/>
        </p:nvSpPr>
        <p:spPr>
          <a:xfrm>
            <a:off x="107504" y="266744"/>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τρογγυλεμένο ορθογώνιο 1"/>
          <p:cNvSpPr/>
          <p:nvPr/>
        </p:nvSpPr>
        <p:spPr>
          <a:xfrm>
            <a:off x="379976" y="1688252"/>
            <a:ext cx="8296480" cy="7200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379976" y="1700808"/>
            <a:ext cx="8296480" cy="3554819"/>
          </a:xfrm>
          <a:prstGeom prst="rect">
            <a:avLst/>
          </a:prstGeom>
          <a:noFill/>
        </p:spPr>
        <p:txBody>
          <a:bodyPr wrap="square" rtlCol="0">
            <a:spAutoFit/>
          </a:bodyPr>
          <a:lstStyle/>
          <a:p>
            <a:pPr algn="just">
              <a:spcBef>
                <a:spcPct val="20000"/>
              </a:spcBef>
              <a:spcAft>
                <a:spcPts val="600"/>
              </a:spcAft>
              <a:defRPr/>
            </a:pPr>
            <a:r>
              <a:rPr lang="el-GR" sz="2000" dirty="0" err="1" smtClean="0"/>
              <a:t>Αλουμίνα</a:t>
            </a:r>
            <a:r>
              <a:rPr lang="el-GR" sz="2000" dirty="0"/>
              <a:t> </a:t>
            </a:r>
            <a:r>
              <a:rPr lang="el-GR" sz="2000" dirty="0" smtClean="0"/>
              <a:t>(ή οξείδιο </a:t>
            </a:r>
            <a:r>
              <a:rPr lang="el-GR" sz="2000" dirty="0"/>
              <a:t>του </a:t>
            </a:r>
            <a:r>
              <a:rPr lang="el-GR" sz="2000" dirty="0" smtClean="0"/>
              <a:t>αργιλίου), ζιρκόνιο, φωσφορικό ασβέστιο, διοξείδιο του πυριτίου, </a:t>
            </a:r>
            <a:r>
              <a:rPr lang="el-GR" sz="2000" dirty="0" err="1" smtClean="0"/>
              <a:t>πυρολυτικός</a:t>
            </a:r>
            <a:r>
              <a:rPr lang="el-GR" sz="2000" dirty="0" smtClean="0"/>
              <a:t> άνθρακας, </a:t>
            </a:r>
            <a:r>
              <a:rPr lang="el-GR" sz="2000" dirty="0" err="1" smtClean="0"/>
              <a:t>υδροξυαπατίτης</a:t>
            </a:r>
            <a:r>
              <a:rPr lang="el-GR" sz="2000" dirty="0" smtClean="0"/>
              <a:t>. </a:t>
            </a:r>
          </a:p>
          <a:p>
            <a:pPr marL="274320" indent="-274320" algn="just">
              <a:spcBef>
                <a:spcPct val="20000"/>
              </a:spcBef>
              <a:spcAft>
                <a:spcPts val="600"/>
              </a:spcAft>
              <a:buFont typeface="Wingdings" pitchFamily="2" charset="2"/>
              <a:buChar char="§"/>
              <a:defRPr/>
            </a:pPr>
            <a:r>
              <a:rPr lang="el-GR" sz="2000" dirty="0" smtClean="0"/>
              <a:t>Τα πορώδη κεραμικά υλικά προσφέρουν πολύ χαμηλότερη ανθεκτικότητα αλλά έχει βρεθεί ότι είναι πολύ χρήσιμα σαν επικάλυψη για μεταλλικά εμφυτεύματα.</a:t>
            </a:r>
          </a:p>
          <a:p>
            <a:pPr marL="274320" indent="-274320" algn="just">
              <a:spcBef>
                <a:spcPct val="20000"/>
              </a:spcBef>
              <a:spcAft>
                <a:spcPts val="600"/>
              </a:spcAft>
              <a:buFont typeface="Wingdings" pitchFamily="2" charset="2"/>
              <a:buChar char="§"/>
              <a:defRPr/>
            </a:pPr>
            <a:r>
              <a:rPr lang="el-GR" sz="2000" dirty="0" smtClean="0"/>
              <a:t>Η </a:t>
            </a:r>
            <a:r>
              <a:rPr lang="el-GR" sz="2000" dirty="0"/>
              <a:t>επικάλυψη  </a:t>
            </a:r>
            <a:r>
              <a:rPr lang="el-GR" sz="2000" dirty="0" smtClean="0"/>
              <a:t>βοηθάει στην επούλωση των ιστών προσφέροντας μία πορώδη επιφάνεια για να εξαπλωθεί ο περιβάλλοντας ιστός και να αλληλοσυνδεθεί με τον υπάρχοντα.</a:t>
            </a:r>
          </a:p>
          <a:p>
            <a:pPr marL="274320" indent="-274320" algn="just">
              <a:spcBef>
                <a:spcPct val="20000"/>
              </a:spcBef>
              <a:spcAft>
                <a:spcPts val="600"/>
              </a:spcAft>
              <a:buFont typeface="Wingdings" pitchFamily="2" charset="2"/>
              <a:buChar char="§"/>
              <a:defRPr/>
            </a:pPr>
            <a:r>
              <a:rPr lang="el-GR" sz="2000" dirty="0" smtClean="0"/>
              <a:t>Ορισμένα κεραμικά υλικά θεωρούνται </a:t>
            </a:r>
            <a:r>
              <a:rPr lang="el-GR" sz="2000" dirty="0" err="1" smtClean="0"/>
              <a:t>βιοενεργά</a:t>
            </a:r>
            <a:r>
              <a:rPr lang="el-GR" sz="2000" dirty="0" smtClean="0"/>
              <a:t> κεραμικά υλικά αν δημιουργήσουν δεσμούς με οστίτη ιστό.</a:t>
            </a:r>
            <a:endParaRPr lang="el-GR" sz="2000" dirty="0"/>
          </a:p>
        </p:txBody>
      </p:sp>
      <p:sp>
        <p:nvSpPr>
          <p:cNvPr id="6" name="5 - TextBox"/>
          <p:cNvSpPr txBox="1"/>
          <p:nvPr/>
        </p:nvSpPr>
        <p:spPr>
          <a:xfrm>
            <a:off x="945976" y="270673"/>
            <a:ext cx="7010400" cy="707886"/>
          </a:xfrm>
          <a:prstGeom prst="rect">
            <a:avLst/>
          </a:prstGeom>
          <a:noFill/>
        </p:spPr>
        <p:txBody>
          <a:bodyPr wrap="square" rtlCol="0">
            <a:spAutoFit/>
          </a:bodyPr>
          <a:lstStyle/>
          <a:p>
            <a:pPr algn="ctr">
              <a:spcBef>
                <a:spcPct val="0"/>
              </a:spcBef>
            </a:pP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Κεραμικά υλικά</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7" name="Στρογγυλεμένο ορθογώνιο 6"/>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352128" y="260648"/>
            <a:ext cx="6172200" cy="707886"/>
          </a:xfrm>
          <a:prstGeom prst="rect">
            <a:avLst/>
          </a:prstGeom>
          <a:noFill/>
        </p:spPr>
        <p:txBody>
          <a:bodyPr wrap="square" rtlCol="0">
            <a:spAutoFit/>
          </a:bodyPr>
          <a:lstStyle/>
          <a:p>
            <a:pPr algn="ctr">
              <a:spcBef>
                <a:spcPct val="0"/>
              </a:spcBef>
            </a:pP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Μέταλλα</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pic>
        <p:nvPicPr>
          <p:cNvPr id="7" name="Picture 7" descr="Metal forging"/>
          <p:cNvPicPr>
            <a:picLocks noChangeAspect="1" noChangeArrowheads="1"/>
          </p:cNvPicPr>
          <p:nvPr/>
        </p:nvPicPr>
        <p:blipFill>
          <a:blip r:embed="rId2" cstate="print"/>
          <a:srcRect/>
          <a:stretch>
            <a:fillRect/>
          </a:stretch>
        </p:blipFill>
        <p:spPr>
          <a:xfrm>
            <a:off x="939508" y="4581128"/>
            <a:ext cx="7191756" cy="1512168"/>
          </a:xfrm>
          <a:prstGeom prst="rect">
            <a:avLst/>
          </a:prstGeom>
          <a:noFill/>
          <a:ln/>
        </p:spPr>
      </p:pic>
      <p:sp>
        <p:nvSpPr>
          <p:cNvPr id="9" name="8 - TextBox"/>
          <p:cNvSpPr txBox="1"/>
          <p:nvPr/>
        </p:nvSpPr>
        <p:spPr>
          <a:xfrm>
            <a:off x="611560" y="908720"/>
            <a:ext cx="7704856" cy="3585597"/>
          </a:xfrm>
          <a:prstGeom prst="rect">
            <a:avLst/>
          </a:prstGeom>
          <a:noFill/>
        </p:spPr>
        <p:txBody>
          <a:bodyPr wrap="square" rtlCol="0">
            <a:spAutoFit/>
          </a:bodyPr>
          <a:lstStyle/>
          <a:p>
            <a:pPr marL="274320" indent="-274320" algn="just">
              <a:spcBef>
                <a:spcPct val="20000"/>
              </a:spcBef>
              <a:spcAft>
                <a:spcPts val="600"/>
              </a:spcAft>
              <a:buFont typeface="Wingdings" pitchFamily="2" charset="2"/>
              <a:buChar char="§"/>
              <a:defRPr/>
            </a:pPr>
            <a:r>
              <a:rPr lang="el-GR" sz="2000" dirty="0" smtClean="0"/>
              <a:t>Ο τύπος του δεσμού στα μέταλλα και στα μεταλλικά κράματα τα καθιστά χρήσιμα σαν υλικ</a:t>
            </a:r>
            <a:r>
              <a:rPr lang="el-GR" sz="2000" dirty="0"/>
              <a:t>ά</a:t>
            </a:r>
            <a:r>
              <a:rPr lang="el-GR" sz="2000" dirty="0" smtClean="0"/>
              <a:t> πλήρωσης εμφυτευμάτων (</a:t>
            </a:r>
            <a:r>
              <a:rPr lang="el-GR" sz="2000" dirty="0" smtClean="0"/>
              <a:t>ορθοπαιδικές </a:t>
            </a:r>
            <a:r>
              <a:rPr lang="el-GR" sz="2000" dirty="0" smtClean="0"/>
              <a:t>εφαρμογές, οδοντικά εμφυτεύματα).</a:t>
            </a:r>
          </a:p>
          <a:p>
            <a:pPr marL="274320" indent="-274320" algn="just">
              <a:spcBef>
                <a:spcPct val="20000"/>
              </a:spcBef>
              <a:spcAft>
                <a:spcPts val="600"/>
              </a:spcAft>
              <a:buFont typeface="Wingdings" pitchFamily="2" charset="2"/>
              <a:buChar char="§"/>
              <a:defRPr/>
            </a:pPr>
            <a:r>
              <a:rPr lang="el-GR" sz="2000" dirty="0" smtClean="0"/>
              <a:t>Η κατάλληλη επεξεργασία τους συνεισφέρει στην ελαστικότητα, σκληρότητα και ολκιμότητα. </a:t>
            </a:r>
            <a:endParaRPr lang="el-GR" sz="2000" dirty="0"/>
          </a:p>
          <a:p>
            <a:pPr marL="274320" indent="-274320" algn="just">
              <a:spcBef>
                <a:spcPct val="20000"/>
              </a:spcBef>
              <a:spcAft>
                <a:spcPts val="600"/>
              </a:spcAft>
              <a:buFont typeface="Wingdings" pitchFamily="2" charset="2"/>
              <a:buChar char="§"/>
              <a:defRPr/>
            </a:pPr>
            <a:r>
              <a:rPr lang="el-GR" sz="2000" dirty="0" smtClean="0"/>
              <a:t>Χαρακτηρίζονται από χαμηλή αντίδραση και υψηλή πλαστικότητα ως στελέχη εμφυτευμάτων ισχίου.</a:t>
            </a:r>
          </a:p>
          <a:p>
            <a:pPr marL="274320" indent="-274320" algn="just">
              <a:spcBef>
                <a:spcPct val="20000"/>
              </a:spcBef>
              <a:spcAft>
                <a:spcPts val="600"/>
              </a:spcAft>
              <a:buFont typeface="Wingdings" pitchFamily="2" charset="2"/>
              <a:buChar char="§"/>
              <a:defRPr/>
            </a:pPr>
            <a:r>
              <a:rPr lang="el-GR" sz="2000" dirty="0" smtClean="0"/>
              <a:t>Οι ιδιότητες τους εξαρτώνται από την διαδικασία επεξεργασίας και την καθαρότητα του μετάλλου, όπως επίσης και από την επιλογή του υλικού ανάλογα με τη προβλεπόμενη χρήση.</a:t>
            </a:r>
            <a:endParaRPr lang="el-GR" sz="2000" dirty="0"/>
          </a:p>
        </p:txBody>
      </p:sp>
      <p:sp>
        <p:nvSpPr>
          <p:cNvPr id="10" name="Ορθογώνιο 9"/>
          <p:cNvSpPr/>
          <p:nvPr/>
        </p:nvSpPr>
        <p:spPr>
          <a:xfrm>
            <a:off x="4316412" y="6436203"/>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sp>
        <p:nvSpPr>
          <p:cNvPr id="6" name="Στρογγυλεμένο ορθογώνιο 5"/>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 TextBox"/>
          <p:cNvSpPr txBox="1"/>
          <p:nvPr/>
        </p:nvSpPr>
        <p:spPr>
          <a:xfrm>
            <a:off x="179512" y="272842"/>
            <a:ext cx="8784976" cy="707886"/>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Κατασκευή </a:t>
            </a: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μεταλλικών εμφυτευμάτων</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pic>
        <p:nvPicPr>
          <p:cNvPr id="6" name="Picture 9" descr="Metalsolidmodeltotalkneesystem"/>
          <p:cNvPicPr>
            <a:picLocks noChangeAspect="1" noChangeArrowheads="1"/>
          </p:cNvPicPr>
          <p:nvPr/>
        </p:nvPicPr>
        <p:blipFill>
          <a:blip r:embed="rId3" cstate="print"/>
          <a:srcRect/>
          <a:stretch>
            <a:fillRect/>
          </a:stretch>
        </p:blipFill>
        <p:spPr>
          <a:xfrm>
            <a:off x="457200" y="4171950"/>
            <a:ext cx="4038600" cy="1785938"/>
          </a:xfrm>
          <a:prstGeom prst="rect">
            <a:avLst/>
          </a:prstGeom>
        </p:spPr>
      </p:pic>
      <p:pic>
        <p:nvPicPr>
          <p:cNvPr id="8" name="Picture 15" descr="metalreconstructuve hip systems"/>
          <p:cNvPicPr>
            <a:picLocks noChangeAspect="1" noChangeArrowheads="1"/>
          </p:cNvPicPr>
          <p:nvPr/>
        </p:nvPicPr>
        <p:blipFill>
          <a:blip r:embed="rId4" cstate="print"/>
          <a:srcRect/>
          <a:stretch>
            <a:fillRect/>
          </a:stretch>
        </p:blipFill>
        <p:spPr>
          <a:xfrm>
            <a:off x="4824413" y="1736725"/>
            <a:ext cx="3433762" cy="2128838"/>
          </a:xfrm>
          <a:prstGeom prst="rect">
            <a:avLst/>
          </a:prstGeom>
        </p:spPr>
      </p:pic>
      <p:pic>
        <p:nvPicPr>
          <p:cNvPr id="9" name="Picture 16" descr="Metalreconstructive knee systems"/>
          <p:cNvPicPr>
            <a:picLocks noChangeAspect="1" noChangeArrowheads="1"/>
          </p:cNvPicPr>
          <p:nvPr/>
        </p:nvPicPr>
        <p:blipFill>
          <a:blip r:embed="rId5" cstate="print"/>
          <a:srcRect/>
          <a:stretch>
            <a:fillRect/>
          </a:stretch>
        </p:blipFill>
        <p:spPr>
          <a:xfrm>
            <a:off x="4848225" y="3860800"/>
            <a:ext cx="3627438" cy="2128838"/>
          </a:xfrm>
          <a:prstGeom prst="rect">
            <a:avLst/>
          </a:prstGeom>
        </p:spPr>
      </p:pic>
      <p:sp>
        <p:nvSpPr>
          <p:cNvPr id="10" name="Ορθογώνιο 9"/>
          <p:cNvSpPr/>
          <p:nvPr/>
        </p:nvSpPr>
        <p:spPr>
          <a:xfrm>
            <a:off x="4219922" y="6347253"/>
            <a:ext cx="4572000" cy="246221"/>
          </a:xfrm>
          <a:prstGeom prst="rect">
            <a:avLst/>
          </a:prstGeom>
        </p:spPr>
        <p:txBody>
          <a:bodyPr>
            <a:spAutoFit/>
          </a:bodyPr>
          <a:lstStyle/>
          <a:p>
            <a:pPr algn="ctr">
              <a:defRPr/>
            </a:pPr>
            <a:r>
              <a:rPr lang="en-US" sz="1000" dirty="0" err="1"/>
              <a:t>Patric</a:t>
            </a:r>
            <a:r>
              <a:rPr lang="en-US" sz="1000" dirty="0"/>
              <a:t> </a:t>
            </a:r>
            <a:r>
              <a:rPr lang="en-US" sz="1000" dirty="0" err="1"/>
              <a:t>Tresco</a:t>
            </a:r>
            <a:r>
              <a:rPr lang="en-US" sz="1000" dirty="0"/>
              <a:t>,  Biomaterials course,  University of Utah</a:t>
            </a:r>
          </a:p>
        </p:txBody>
      </p:sp>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560" y="1241286"/>
            <a:ext cx="3907552" cy="293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Στρογγυλεμένο ορθογώνιο 10"/>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404664" y="220932"/>
            <a:ext cx="11953328" cy="807368"/>
          </a:xfrm>
          <a:prstGeom prst="rect">
            <a:avLst/>
          </a:prstGeom>
        </p:spPr>
        <p:txBody>
          <a:bodyPr/>
          <a:lstStyle/>
          <a:p>
            <a:pPr marR="0" lvl="0" indent="0" algn="ctr" fontAlgn="auto">
              <a:lnSpc>
                <a:spcPct val="100000"/>
              </a:lnSpc>
              <a:spcBef>
                <a:spcPct val="0"/>
              </a:spcBef>
              <a:spcAft>
                <a:spcPts val="0"/>
              </a:spcAft>
              <a:buClrTx/>
              <a:buSzTx/>
              <a:buFontTx/>
              <a:buNone/>
              <a:tabLst/>
              <a:defRPr/>
            </a:pPr>
            <a:r>
              <a:rPr lang="el-GR" sz="3800" b="1" dirty="0">
                <a:solidFill>
                  <a:schemeClr val="tx2">
                    <a:lumMod val="75000"/>
                  </a:schemeClr>
                </a:solidFill>
                <a:effectLst>
                  <a:outerShdw blurRad="38100" dist="38100" dir="2700000" algn="tl">
                    <a:srgbClr val="000000">
                      <a:alpha val="43137"/>
                    </a:srgbClr>
                  </a:outerShdw>
                </a:effectLst>
                <a:latin typeface="+mj-lt"/>
                <a:ea typeface="+mj-ea"/>
                <a:cs typeface="+mj-cs"/>
              </a:rPr>
              <a:t>Επιπλοκές από </a:t>
            </a:r>
            <a:r>
              <a:rPr lang="el-GR" sz="38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μεταλλικά εμφυτεύματα</a:t>
            </a:r>
            <a:r>
              <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rPr>
              <a:t/>
            </a:r>
            <a:br>
              <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rPr>
            </a:br>
            <a:endParaRPr lang="en-US"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pic>
        <p:nvPicPr>
          <p:cNvPr id="6" name="Picture 7" descr="Ortho humoral components1"/>
          <p:cNvPicPr>
            <a:picLocks noChangeAspect="1" noChangeArrowheads="1"/>
          </p:cNvPicPr>
          <p:nvPr/>
        </p:nvPicPr>
        <p:blipFill>
          <a:blip r:embed="rId2" cstate="print"/>
          <a:srcRect/>
          <a:stretch>
            <a:fillRect/>
          </a:stretch>
        </p:blipFill>
        <p:spPr>
          <a:xfrm>
            <a:off x="7632868" y="1700807"/>
            <a:ext cx="1296144" cy="3048815"/>
          </a:xfrm>
          <a:prstGeom prst="rect">
            <a:avLst/>
          </a:prstGeom>
        </p:spPr>
      </p:pic>
      <p:sp>
        <p:nvSpPr>
          <p:cNvPr id="7" name="6 - TextBox"/>
          <p:cNvSpPr txBox="1"/>
          <p:nvPr/>
        </p:nvSpPr>
        <p:spPr>
          <a:xfrm>
            <a:off x="421814" y="996008"/>
            <a:ext cx="6900957" cy="4724370"/>
          </a:xfrm>
          <a:prstGeom prst="rect">
            <a:avLst/>
          </a:prstGeom>
          <a:noFill/>
        </p:spPr>
        <p:txBody>
          <a:bodyPr wrap="square" rtlCol="0">
            <a:spAutoFit/>
          </a:bodyPr>
          <a:lstStyle/>
          <a:p>
            <a:pPr marL="274320" indent="-274320" algn="just">
              <a:spcAft>
                <a:spcPts val="600"/>
              </a:spcAft>
              <a:buClr>
                <a:schemeClr val="tx2">
                  <a:lumMod val="50000"/>
                </a:schemeClr>
              </a:buClr>
              <a:buFont typeface="Wingdings" pitchFamily="2" charset="2"/>
              <a:buChar char="§"/>
              <a:defRPr/>
            </a:pPr>
            <a:r>
              <a:rPr lang="el-GR" sz="2200" dirty="0" smtClean="0"/>
              <a:t>Μία επιπλοκή που μπορεί να συμβεί από τη χρήση μετάλλων σε </a:t>
            </a:r>
            <a:r>
              <a:rPr lang="el-GR" sz="2200" dirty="0" smtClean="0"/>
              <a:t>ορθοπαιδικές </a:t>
            </a:r>
            <a:r>
              <a:rPr lang="el-GR" sz="2200" dirty="0" smtClean="0"/>
              <a:t>εφαρμογές είναι το φαινόμενο της </a:t>
            </a:r>
            <a:r>
              <a:rPr lang="el-GR" sz="2200" b="1" dirty="0" smtClean="0"/>
              <a:t>έλλειψης φόρτισης του οστού (</a:t>
            </a:r>
            <a:r>
              <a:rPr lang="en-US" sz="2200" b="1" dirty="0" smtClean="0"/>
              <a:t>stress shie</a:t>
            </a:r>
            <a:r>
              <a:rPr lang="en-US" sz="2200" b="1" dirty="0"/>
              <a:t>l</a:t>
            </a:r>
            <a:r>
              <a:rPr lang="en-US" sz="2200" b="1" dirty="0" smtClean="0"/>
              <a:t>ding)</a:t>
            </a:r>
            <a:r>
              <a:rPr lang="el-GR" sz="2200" dirty="0" smtClean="0"/>
              <a:t>.</a:t>
            </a:r>
          </a:p>
          <a:p>
            <a:pPr marL="274320" indent="-274320" algn="just">
              <a:spcAft>
                <a:spcPts val="600"/>
              </a:spcAft>
              <a:buClr>
                <a:schemeClr val="tx2">
                  <a:lumMod val="50000"/>
                </a:schemeClr>
              </a:buClr>
              <a:buFont typeface="Wingdings" pitchFamily="2" charset="2"/>
              <a:buChar char="§"/>
              <a:defRPr/>
            </a:pPr>
            <a:r>
              <a:rPr lang="el-GR" sz="2200" dirty="0" smtClean="0"/>
              <a:t>Σε ορισμένες περιπτώσεις όπως η εμφύτευση στο ισχίο, η ύπαρξη του μετάλλου στο εμφύτευμα επιφέρει μεγάλη φόρτιση στο συγκεκριμένο σημείο.</a:t>
            </a:r>
          </a:p>
          <a:p>
            <a:pPr marL="274320" indent="-274320" algn="just">
              <a:spcAft>
                <a:spcPts val="600"/>
              </a:spcAft>
              <a:buClr>
                <a:schemeClr val="tx2">
                  <a:lumMod val="50000"/>
                </a:schemeClr>
              </a:buClr>
              <a:buFont typeface="Wingdings" pitchFamily="2" charset="2"/>
              <a:buChar char="§"/>
              <a:defRPr/>
            </a:pPr>
            <a:r>
              <a:rPr lang="el-GR" sz="2200" dirty="0" smtClean="0"/>
              <a:t>Αυτό προκαλεί μείωση της φόρτισης στον παρακείμενο ιστό (</a:t>
            </a:r>
            <a:r>
              <a:rPr lang="en-US" sz="2200" dirty="0" smtClean="0"/>
              <a:t>shield from stress).</a:t>
            </a:r>
          </a:p>
          <a:p>
            <a:pPr marL="274320" indent="-274320" algn="just">
              <a:spcAft>
                <a:spcPts val="600"/>
              </a:spcAft>
              <a:buClr>
                <a:schemeClr val="tx2">
                  <a:lumMod val="50000"/>
                </a:schemeClr>
              </a:buClr>
              <a:buFont typeface="Wingdings" pitchFamily="2" charset="2"/>
              <a:buChar char="§"/>
              <a:defRPr/>
            </a:pPr>
            <a:r>
              <a:rPr lang="en-US" sz="2200" dirty="0" smtClean="0"/>
              <a:t>H </a:t>
            </a:r>
            <a:r>
              <a:rPr lang="el-GR" sz="2200" dirty="0" smtClean="0"/>
              <a:t>έλλειψη φόρτισης προκαλεί τη μείωση της πυκνότητας του οστού καθώς ο οστίτης ιστός  απορροφάται εκ νέου, προκαλώντας τελικά επιπλοκές στην αλληλεπίδραση εμφυτεύματος/ιστού.</a:t>
            </a:r>
            <a:endParaRPr lang="el-GR" sz="2200" dirty="0"/>
          </a:p>
        </p:txBody>
      </p:sp>
      <p:sp>
        <p:nvSpPr>
          <p:cNvPr id="8" name="Στρογγυλεμένο ορθογώνιο 7"/>
          <p:cNvSpPr/>
          <p:nvPr/>
        </p:nvSpPr>
        <p:spPr>
          <a:xfrm>
            <a:off x="107504" y="306840"/>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00608" y="122238"/>
            <a:ext cx="7543800" cy="1295400"/>
          </a:xfrm>
        </p:spPr>
        <p:txBody>
          <a:bodyPr>
            <a:normAutofit fontScale="90000"/>
          </a:bodyPr>
          <a:lstStyle/>
          <a:p>
            <a:r>
              <a:rPr lang="el-GR" b="1" dirty="0" smtClean="0">
                <a:effectLst>
                  <a:outerShdw blurRad="38100" dist="38100" dir="2700000" algn="tl">
                    <a:srgbClr val="000000">
                      <a:alpha val="43137"/>
                    </a:srgbClr>
                  </a:outerShdw>
                </a:effectLst>
              </a:rPr>
              <a:t>Θεραπευτικές συσκευές στην </a:t>
            </a:r>
            <a:r>
              <a:rPr lang="el-GR" b="1" dirty="0" smtClean="0">
                <a:effectLst>
                  <a:outerShdw blurRad="38100" dist="38100" dir="2700000" algn="tl">
                    <a:srgbClr val="000000">
                      <a:alpha val="43137"/>
                    </a:srgbClr>
                  </a:outerShdw>
                </a:effectLst>
              </a:rPr>
              <a:t>ορθοπαιδική</a:t>
            </a:r>
            <a:endParaRPr lang="el-GR" b="1" dirty="0">
              <a:effectLst>
                <a:outerShdw blurRad="38100" dist="38100" dir="2700000" algn="tl">
                  <a:srgbClr val="000000">
                    <a:alpha val="43137"/>
                  </a:srgbClr>
                </a:outerShdw>
              </a:effectLst>
            </a:endParaRPr>
          </a:p>
        </p:txBody>
      </p:sp>
      <p:pic>
        <p:nvPicPr>
          <p:cNvPr id="6" name="Picture 14" descr="artificial hip"/>
          <p:cNvPicPr>
            <a:picLocks noGrp="1" noChangeAspect="1" noChangeArrowheads="1"/>
          </p:cNvPicPr>
          <p:nvPr>
            <p:ph sz="half" idx="4294967295"/>
          </p:nvPr>
        </p:nvPicPr>
        <p:blipFill>
          <a:blip r:embed="rId2" cstate="print"/>
          <a:srcRect/>
          <a:stretch>
            <a:fillRect/>
          </a:stretch>
        </p:blipFill>
        <p:spPr>
          <a:xfrm>
            <a:off x="4648200" y="1976438"/>
            <a:ext cx="4038600" cy="3895725"/>
          </a:xfrm>
          <a:prstGeom prst="rect">
            <a:avLst/>
          </a:prstGeom>
          <a:noFill/>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564903"/>
            <a:ext cx="4405764" cy="31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7884368" y="6381328"/>
            <a:ext cx="885179" cy="246221"/>
          </a:xfrm>
          <a:prstGeom prst="rect">
            <a:avLst/>
          </a:prstGeom>
        </p:spPr>
        <p:txBody>
          <a:bodyPr wrap="none">
            <a:spAutoFit/>
          </a:bodyPr>
          <a:lstStyle/>
          <a:p>
            <a:r>
              <a:rPr lang="en-IN" sz="1000" dirty="0"/>
              <a:t>mtse.unt.edu</a:t>
            </a:r>
          </a:p>
        </p:txBody>
      </p:sp>
      <p:sp>
        <p:nvSpPr>
          <p:cNvPr id="7" name="Στρογγυλεμένο ορθογώνιο 6"/>
          <p:cNvSpPr/>
          <p:nvPr/>
        </p:nvSpPr>
        <p:spPr>
          <a:xfrm>
            <a:off x="107504" y="188640"/>
            <a:ext cx="8888058" cy="122413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127125" y="197386"/>
            <a:ext cx="7239000" cy="1323439"/>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Άλλες χρήσεις μεταλλικών εμφυτευμάτων</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pic>
        <p:nvPicPr>
          <p:cNvPr id="6" name="Picture 7" descr="metal -hoses_01"/>
          <p:cNvPicPr>
            <a:picLocks noChangeAspect="1" noChangeArrowheads="1"/>
          </p:cNvPicPr>
          <p:nvPr/>
        </p:nvPicPr>
        <p:blipFill>
          <a:blip r:embed="rId2" cstate="print"/>
          <a:srcRect/>
          <a:stretch>
            <a:fillRect/>
          </a:stretch>
        </p:blipFill>
        <p:spPr>
          <a:xfrm>
            <a:off x="1547664" y="1601471"/>
            <a:ext cx="1656184" cy="2073830"/>
          </a:xfrm>
          <a:prstGeom prst="rect">
            <a:avLst/>
          </a:prstGeom>
        </p:spPr>
      </p:pic>
      <p:pic>
        <p:nvPicPr>
          <p:cNvPr id="7" name="Picture 8" descr="Cardiolintravascular retrieval"/>
          <p:cNvPicPr>
            <a:picLocks noChangeAspect="1" noChangeArrowheads="1"/>
          </p:cNvPicPr>
          <p:nvPr/>
        </p:nvPicPr>
        <p:blipFill>
          <a:blip r:embed="rId3" cstate="print"/>
          <a:srcRect/>
          <a:stretch>
            <a:fillRect/>
          </a:stretch>
        </p:blipFill>
        <p:spPr>
          <a:xfrm>
            <a:off x="411532" y="3882752"/>
            <a:ext cx="4335093" cy="2269877"/>
          </a:xfrm>
          <a:prstGeom prst="rect">
            <a:avLst/>
          </a:prstGeom>
          <a:noFill/>
          <a:ln/>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578" y="1601471"/>
            <a:ext cx="3854202" cy="29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Στρογγυλεμένο ορθογώνιο 7"/>
          <p:cNvSpPr/>
          <p:nvPr/>
        </p:nvSpPr>
        <p:spPr>
          <a:xfrm>
            <a:off x="107504" y="260649"/>
            <a:ext cx="8888058" cy="1260176"/>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69166" y="270673"/>
            <a:ext cx="7239000" cy="707886"/>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Πολυμερή</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6" name="5 - TextBox"/>
          <p:cNvSpPr txBox="1"/>
          <p:nvPr/>
        </p:nvSpPr>
        <p:spPr>
          <a:xfrm>
            <a:off x="441905" y="1124744"/>
            <a:ext cx="8219256" cy="5001369"/>
          </a:xfrm>
          <a:prstGeom prst="rect">
            <a:avLst/>
          </a:prstGeom>
          <a:noFill/>
        </p:spPr>
        <p:txBody>
          <a:bodyPr wrap="square" rtlCol="0">
            <a:spAutoFit/>
          </a:bodyPr>
          <a:lstStyle/>
          <a:p>
            <a:pPr marL="274320" indent="-274320" algn="just">
              <a:spcAft>
                <a:spcPts val="600"/>
              </a:spcAft>
              <a:buFont typeface="Wingdings" pitchFamily="2" charset="2"/>
              <a:buChar char="§"/>
              <a:defRPr/>
            </a:pPr>
            <a:r>
              <a:rPr lang="el-GR" sz="2300" dirty="0" smtClean="0"/>
              <a:t>Αποτελούνται από μικρές επαναλαμβανόμενες μονάδες ενωμένες μεταξύ τους σχηματίζοντας μεγάλες αλυσίδες.</a:t>
            </a:r>
          </a:p>
          <a:p>
            <a:pPr marL="274320" indent="-274320" algn="just">
              <a:spcAft>
                <a:spcPts val="600"/>
              </a:spcAft>
              <a:buFont typeface="Wingdings" pitchFamily="2" charset="2"/>
              <a:buChar char="§"/>
              <a:defRPr/>
            </a:pPr>
            <a:r>
              <a:rPr lang="el-GR" sz="2300" dirty="0" smtClean="0"/>
              <a:t>Οι εύκαμπτες κατασκευές από πολυμερή έχουν επιτρέψει τη χρήση αυτής της ομάδας των υλικών σε διάφορες εφαρμογές, από πλαστικές σακούλες μέχρι λάστιχα.</a:t>
            </a:r>
          </a:p>
          <a:p>
            <a:pPr marL="274320" indent="-274320" algn="just">
              <a:spcAft>
                <a:spcPts val="600"/>
              </a:spcAft>
              <a:buFont typeface="Wingdings" pitchFamily="2" charset="2"/>
              <a:buChar char="§"/>
              <a:defRPr/>
            </a:pPr>
            <a:r>
              <a:rPr lang="el-GR" sz="2300" dirty="0" smtClean="0"/>
              <a:t>Μέχρι και το </a:t>
            </a:r>
            <a:r>
              <a:rPr lang="en-US" sz="2300" dirty="0" smtClean="0"/>
              <a:t>DNA</a:t>
            </a:r>
            <a:r>
              <a:rPr lang="el-GR" sz="2300" dirty="0" smtClean="0"/>
              <a:t> αξιοποιεί αυτό το χαρακτηριστικό αποθηκεύοντας γενετικές πληροφορίες σε χιλιάδες χιλιάδων επαναλαμβανόμενων αλληλουχιών πολυμερών!</a:t>
            </a:r>
          </a:p>
          <a:p>
            <a:pPr marL="274320" indent="-274320" algn="just">
              <a:spcAft>
                <a:spcPts val="600"/>
              </a:spcAft>
              <a:buFont typeface="Wingdings" pitchFamily="2" charset="2"/>
              <a:buChar char="§"/>
              <a:defRPr/>
            </a:pPr>
            <a:r>
              <a:rPr lang="el-GR" sz="2300" dirty="0" smtClean="0"/>
              <a:t>Ανάλογα με τις συνθήκες επεξεργασίας οι αλυσίδες πολυμερών μπορούν να παράγουν μια μεγάλη γκάμα από μηχανικές ιδιότητες.</a:t>
            </a:r>
          </a:p>
          <a:p>
            <a:pPr marL="274320" indent="-274320" algn="just">
              <a:spcAft>
                <a:spcPts val="600"/>
              </a:spcAft>
              <a:buFont typeface="Wingdings" pitchFamily="2" charset="2"/>
              <a:buChar char="§"/>
              <a:defRPr/>
            </a:pPr>
            <a:r>
              <a:rPr lang="el-GR" sz="2300" dirty="0" smtClean="0"/>
              <a:t>Αυτές οι παράμετροι αλλάζουν εύκολα ώστε να ικανοποιήσουν τις τρέχουσες </a:t>
            </a:r>
            <a:r>
              <a:rPr lang="el-GR" sz="2300" dirty="0" err="1" smtClean="0"/>
              <a:t>βιοϊατρικές</a:t>
            </a:r>
            <a:r>
              <a:rPr lang="el-GR" sz="2300" dirty="0" smtClean="0"/>
              <a:t> εφαρμογές.</a:t>
            </a:r>
            <a:endParaRPr lang="el-GR" sz="2300" dirty="0"/>
          </a:p>
        </p:txBody>
      </p:sp>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39552" y="1628800"/>
            <a:ext cx="3724326" cy="4056495"/>
          </a:xfrm>
          <a:prstGeom prst="rect">
            <a:avLst/>
          </a:prstGeom>
          <a:noFill/>
        </p:spPr>
        <p:txBody>
          <a:bodyPr wrap="square" rtlCol="0">
            <a:spAutoFit/>
          </a:bodyPr>
          <a:lstStyle/>
          <a:p>
            <a:pPr marL="274320" indent="-274320">
              <a:spcAft>
                <a:spcPts val="600"/>
              </a:spcAft>
              <a:buFont typeface="Wingdings" pitchFamily="2" charset="2"/>
              <a:buChar char="§"/>
              <a:defRPr/>
            </a:pPr>
            <a:r>
              <a:rPr lang="el-GR" sz="2800" dirty="0" smtClean="0"/>
              <a:t>Υδρόφιλα</a:t>
            </a:r>
          </a:p>
          <a:p>
            <a:pPr marL="274320" indent="-274320">
              <a:spcAft>
                <a:spcPts val="600"/>
              </a:spcAft>
              <a:buFont typeface="Wingdings" pitchFamily="2" charset="2"/>
              <a:buChar char="§"/>
              <a:defRPr/>
            </a:pPr>
            <a:r>
              <a:rPr lang="el-GR" sz="2800" dirty="0" smtClean="0"/>
              <a:t>Υδρόφοβα</a:t>
            </a:r>
          </a:p>
          <a:p>
            <a:pPr marL="274320" indent="-274320">
              <a:spcAft>
                <a:spcPts val="600"/>
              </a:spcAft>
              <a:buFont typeface="Wingdings" pitchFamily="2" charset="2"/>
              <a:buChar char="§"/>
              <a:defRPr/>
            </a:pPr>
            <a:r>
              <a:rPr lang="el-GR" sz="2800" dirty="0" err="1" smtClean="0"/>
              <a:t>Βιοσταθερά</a:t>
            </a:r>
            <a:endParaRPr lang="el-GR" sz="2800" dirty="0" smtClean="0"/>
          </a:p>
          <a:p>
            <a:pPr marL="274320" indent="-274320">
              <a:spcAft>
                <a:spcPts val="600"/>
              </a:spcAft>
              <a:buFont typeface="Wingdings" pitchFamily="2" charset="2"/>
              <a:buChar char="§"/>
              <a:defRPr/>
            </a:pPr>
            <a:r>
              <a:rPr lang="el-GR" sz="2800" dirty="0" smtClean="0"/>
              <a:t>Βιοδιασπώμενα</a:t>
            </a:r>
          </a:p>
          <a:p>
            <a:pPr marL="274320" indent="-274320">
              <a:spcAft>
                <a:spcPts val="600"/>
              </a:spcAft>
              <a:buFont typeface="Wingdings" pitchFamily="2" charset="2"/>
              <a:buChar char="§"/>
              <a:defRPr/>
            </a:pPr>
            <a:r>
              <a:rPr lang="el-GR" sz="2800" dirty="0" smtClean="0"/>
              <a:t>Φυσικά</a:t>
            </a:r>
          </a:p>
          <a:p>
            <a:pPr marL="274320" indent="-274320">
              <a:spcAft>
                <a:spcPts val="600"/>
              </a:spcAft>
              <a:buFont typeface="Wingdings" pitchFamily="2" charset="2"/>
              <a:buChar char="§"/>
              <a:defRPr/>
            </a:pPr>
            <a:r>
              <a:rPr lang="el-GR" sz="2800" dirty="0" smtClean="0"/>
              <a:t>Συνθετικά </a:t>
            </a:r>
          </a:p>
          <a:p>
            <a:pPr marL="274320" indent="-274320">
              <a:spcAft>
                <a:spcPts val="600"/>
              </a:spcAft>
              <a:buFont typeface="Wingdings" pitchFamily="2" charset="2"/>
              <a:buChar char="§"/>
              <a:defRPr/>
            </a:pPr>
            <a:r>
              <a:rPr lang="el-GR" sz="2800" dirty="0" smtClean="0"/>
              <a:t>Υψηλής επεξεργασίας</a:t>
            </a:r>
          </a:p>
          <a:p>
            <a:pPr>
              <a:buFont typeface="Arial" pitchFamily="34" charset="0"/>
              <a:buChar char="•"/>
            </a:pPr>
            <a:endParaRPr lang="el-GR" sz="2800" dirty="0"/>
          </a:p>
        </p:txBody>
      </p:sp>
      <p:sp>
        <p:nvSpPr>
          <p:cNvPr id="7" name="4 - TextBox"/>
          <p:cNvSpPr txBox="1"/>
          <p:nvPr/>
        </p:nvSpPr>
        <p:spPr>
          <a:xfrm>
            <a:off x="1069166" y="270673"/>
            <a:ext cx="7239000" cy="707886"/>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Πολυμερή</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8" name="Στρογγυλεμένο ορθογώνιο 7"/>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910680" y="270672"/>
            <a:ext cx="5181600" cy="707886"/>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Σύνθετα</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6" name="5 - TextBox"/>
          <p:cNvSpPr txBox="1"/>
          <p:nvPr/>
        </p:nvSpPr>
        <p:spPr>
          <a:xfrm>
            <a:off x="315652" y="978558"/>
            <a:ext cx="8371656" cy="5570756"/>
          </a:xfrm>
          <a:prstGeom prst="rect">
            <a:avLst/>
          </a:prstGeom>
          <a:noFill/>
        </p:spPr>
        <p:txBody>
          <a:bodyPr wrap="square" rtlCol="0">
            <a:spAutoFit/>
          </a:bodyPr>
          <a:lstStyle/>
          <a:p>
            <a:pPr marL="274320" indent="-274320" algn="just">
              <a:spcAft>
                <a:spcPts val="600"/>
              </a:spcAft>
              <a:buClr>
                <a:schemeClr val="tx2">
                  <a:lumMod val="75000"/>
                </a:schemeClr>
              </a:buClr>
              <a:buFont typeface="Wingdings" pitchFamily="2" charset="2"/>
              <a:buChar char="§"/>
              <a:defRPr/>
            </a:pPr>
            <a:r>
              <a:rPr lang="el-GR" sz="2400" dirty="0" smtClean="0"/>
              <a:t>Τα μειονεκτήματα των πολυμερών, κεραμικών και μετάλλων στις ιατρικές εφαρμογές οδηγούν στον συνδυασμό τους.</a:t>
            </a:r>
          </a:p>
          <a:p>
            <a:pPr marL="274320" indent="-274320" algn="just">
              <a:spcAft>
                <a:spcPts val="600"/>
              </a:spcAft>
              <a:buClr>
                <a:schemeClr val="tx2">
                  <a:lumMod val="75000"/>
                </a:schemeClr>
              </a:buClr>
              <a:buFont typeface="Wingdings" pitchFamily="2" charset="2"/>
              <a:buChar char="§"/>
              <a:defRPr/>
            </a:pPr>
            <a:r>
              <a:rPr lang="el-GR" sz="2400" dirty="0" smtClean="0"/>
              <a:t>Για παράδειγμα, η παρουσία πόρων και η σκληρότητα των κεραμικών υλικών υποστηρίζει την ενσωμάτωση ιστών στην αλληλεπίδραση ιστού/εμφυτεύματος. Ωστόσο, αυτές οι ιδιότητες δεν είναι επιθυμητές για ένα υποκατάστατο συνδέσμου.</a:t>
            </a:r>
          </a:p>
          <a:p>
            <a:pPr marL="274320" indent="-274320" algn="just">
              <a:spcAft>
                <a:spcPts val="600"/>
              </a:spcAft>
              <a:buClr>
                <a:schemeClr val="tx2">
                  <a:lumMod val="75000"/>
                </a:schemeClr>
              </a:buClr>
              <a:buFont typeface="Wingdings" pitchFamily="2" charset="2"/>
              <a:buChar char="§"/>
              <a:defRPr/>
            </a:pPr>
            <a:r>
              <a:rPr lang="el-GR" sz="2400" dirty="0" smtClean="0"/>
              <a:t>Ένα σύνθετο υλικό ενσωματώνει τα επιθυμητά χαρακτηριστικά διαφορετικών υλικών ώστε να ανταποκρίνεται στις απαιτήσεις του ζωντανού ιστού.</a:t>
            </a:r>
          </a:p>
          <a:p>
            <a:pPr marL="274320" indent="-274320" algn="just">
              <a:spcAft>
                <a:spcPts val="600"/>
              </a:spcAft>
              <a:buClr>
                <a:schemeClr val="tx2">
                  <a:lumMod val="75000"/>
                </a:schemeClr>
              </a:buClr>
              <a:buFont typeface="Wingdings" pitchFamily="2" charset="2"/>
              <a:buChar char="§"/>
              <a:defRPr/>
            </a:pPr>
            <a:r>
              <a:rPr lang="el-GR" sz="2400" dirty="0" smtClean="0"/>
              <a:t>Τα περισσότερα σύνθετα υλικά συνδυάζουν αντοχή και ελαστικότητα ενώ σε κάποιες περιπτώσεις μπορεί να είναι διασπάσιμα ώστε να ενθαρρύνουν την ενσωμάτωση στον ιστό.</a:t>
            </a:r>
          </a:p>
          <a:p>
            <a:pPr>
              <a:buFont typeface="Arial" pitchFamily="34" charset="0"/>
              <a:buChar char="•"/>
            </a:pPr>
            <a:endParaRPr lang="el-GR" sz="2400" dirty="0"/>
          </a:p>
        </p:txBody>
      </p:sp>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46914" y="279443"/>
            <a:ext cx="8414320" cy="707886"/>
          </a:xfrm>
          <a:prstGeom prst="rect">
            <a:avLst/>
          </a:prstGeom>
          <a:noFill/>
        </p:spPr>
        <p:txBody>
          <a:bodyPr wrap="square" rtlCol="0">
            <a:spAutoFit/>
          </a:bodyPr>
          <a:lstStyle/>
          <a:p>
            <a:pPr algn="ctr"/>
            <a:r>
              <a:rPr lang="el-GR" sz="4000" b="1" dirty="0" err="1" smtClean="0">
                <a:solidFill>
                  <a:schemeClr val="tx2">
                    <a:lumMod val="75000"/>
                  </a:schemeClr>
                </a:solidFill>
                <a:effectLst>
                  <a:outerShdw blurRad="38100" dist="38100" dir="2700000" algn="tl">
                    <a:srgbClr val="000000">
                      <a:alpha val="43137"/>
                    </a:srgbClr>
                  </a:outerShdw>
                </a:effectLst>
                <a:latin typeface="+mj-lt"/>
                <a:ea typeface="+mj-ea"/>
                <a:cs typeface="+mj-cs"/>
              </a:rPr>
              <a:t>Βιοσυμβατότητα</a:t>
            </a: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a:t>
            </a:r>
            <a:r>
              <a:rPr lang="el-GR" sz="4000" b="1" dirty="0" err="1" smtClean="0">
                <a:solidFill>
                  <a:schemeClr val="tx2">
                    <a:lumMod val="75000"/>
                  </a:schemeClr>
                </a:solidFill>
                <a:effectLst>
                  <a:outerShdw blurRad="38100" dist="38100" dir="2700000" algn="tl">
                    <a:srgbClr val="000000">
                      <a:alpha val="43137"/>
                    </a:srgbClr>
                  </a:outerShdw>
                </a:effectLst>
                <a:latin typeface="+mj-lt"/>
                <a:ea typeface="+mj-ea"/>
                <a:cs typeface="+mj-cs"/>
              </a:rPr>
              <a:t>Βιοδραστικότητα</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6" name="5 - TextBox"/>
          <p:cNvSpPr txBox="1"/>
          <p:nvPr/>
        </p:nvSpPr>
        <p:spPr>
          <a:xfrm>
            <a:off x="346361" y="1988840"/>
            <a:ext cx="8402103" cy="2677656"/>
          </a:xfrm>
          <a:prstGeom prst="rect">
            <a:avLst/>
          </a:prstGeom>
          <a:noFill/>
        </p:spPr>
        <p:txBody>
          <a:bodyPr wrap="square" rtlCol="0">
            <a:spAutoFit/>
          </a:bodyPr>
          <a:lstStyle/>
          <a:p>
            <a:pPr marL="457200" indent="-457200" algn="just">
              <a:buClr>
                <a:schemeClr val="tx2">
                  <a:lumMod val="75000"/>
                </a:schemeClr>
              </a:buClr>
              <a:buFont typeface="Wingdings" panose="05000000000000000000" pitchFamily="2" charset="2"/>
              <a:buChar char="§"/>
            </a:pPr>
            <a:r>
              <a:rPr lang="el-GR" sz="2800" dirty="0" smtClean="0"/>
              <a:t>Με τον όρο «</a:t>
            </a:r>
            <a:r>
              <a:rPr lang="el-GR" sz="2800" dirty="0" err="1" smtClean="0"/>
              <a:t>βιοδραστικά</a:t>
            </a:r>
            <a:r>
              <a:rPr lang="el-GR" sz="2800" dirty="0" smtClean="0"/>
              <a:t>» αναφερόμαστε σε υλικά τα οποία παίζουν έναν πιο ενεργό ρόλο στο σώμα. </a:t>
            </a:r>
          </a:p>
          <a:p>
            <a:pPr marL="457200" indent="-457200" algn="just">
              <a:buClr>
                <a:schemeClr val="tx2">
                  <a:lumMod val="75000"/>
                </a:schemeClr>
              </a:buClr>
              <a:buFont typeface="Wingdings" panose="05000000000000000000" pitchFamily="2" charset="2"/>
              <a:buChar char="§"/>
            </a:pPr>
            <a:r>
              <a:rPr lang="el-GR" sz="2800" dirty="0" smtClean="0"/>
              <a:t>Ενώ τα </a:t>
            </a:r>
            <a:r>
              <a:rPr lang="el-GR" sz="2800" dirty="0" err="1" smtClean="0"/>
              <a:t>βιοσυμβατά</a:t>
            </a:r>
            <a:r>
              <a:rPr lang="el-GR" sz="2800" dirty="0" smtClean="0"/>
              <a:t> υλικά μπορούν να επηρεάσουν την ισορροπία του σώματος σε περιορισμένο βαθμό, τα </a:t>
            </a:r>
            <a:r>
              <a:rPr lang="el-GR" sz="2800" dirty="0" err="1" smtClean="0"/>
              <a:t>βιοδραστικά</a:t>
            </a:r>
            <a:r>
              <a:rPr lang="el-GR" sz="2800" dirty="0" smtClean="0"/>
              <a:t> υλικά προκαλούν συγκεκριμένες αντιδράσεις μεταξύ υλικού και περιβάλλοντα ιστού.</a:t>
            </a:r>
            <a:endParaRPr lang="el-GR" sz="2800" dirty="0"/>
          </a:p>
        </p:txBody>
      </p:sp>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102568" y="298701"/>
            <a:ext cx="6781800" cy="707886"/>
          </a:xfrm>
          <a:prstGeom prst="rect">
            <a:avLst/>
          </a:prstGeom>
          <a:noFill/>
        </p:spPr>
        <p:txBody>
          <a:bodyPr wrap="square" rtlCol="0">
            <a:spAutoFit/>
          </a:bodyPr>
          <a:lstStyle/>
          <a:p>
            <a:pPr algn="ctr"/>
            <a:r>
              <a:rPr lang="el-GR" sz="4000" b="1" dirty="0" err="1" smtClean="0">
                <a:solidFill>
                  <a:schemeClr val="tx2">
                    <a:lumMod val="75000"/>
                  </a:schemeClr>
                </a:solidFill>
                <a:effectLst>
                  <a:outerShdw blurRad="38100" dist="38100" dir="2700000" algn="tl">
                    <a:srgbClr val="000000">
                      <a:alpha val="43137"/>
                    </a:srgbClr>
                  </a:outerShdw>
                </a:effectLst>
                <a:latin typeface="+mj-lt"/>
                <a:ea typeface="+mj-ea"/>
                <a:cs typeface="+mj-cs"/>
              </a:rPr>
              <a:t>Βιοδραστικά</a:t>
            </a: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a:t>
            </a:r>
            <a:r>
              <a:rPr lang="el-GR" sz="4000" b="1" dirty="0" err="1" smtClean="0">
                <a:solidFill>
                  <a:schemeClr val="tx2">
                    <a:lumMod val="75000"/>
                  </a:schemeClr>
                </a:solidFill>
                <a:effectLst>
                  <a:outerShdw blurRad="38100" dist="38100" dir="2700000" algn="tl">
                    <a:srgbClr val="000000">
                      <a:alpha val="43137"/>
                    </a:srgbClr>
                  </a:outerShdw>
                </a:effectLst>
                <a:latin typeface="+mj-lt"/>
                <a:ea typeface="+mj-ea"/>
                <a:cs typeface="+mj-cs"/>
              </a:rPr>
              <a:t>Βιοενεργά</a:t>
            </a: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 υλικά</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6" name="5 - TextBox"/>
          <p:cNvSpPr txBox="1"/>
          <p:nvPr/>
        </p:nvSpPr>
        <p:spPr>
          <a:xfrm>
            <a:off x="168524" y="1124744"/>
            <a:ext cx="8744042" cy="4847481"/>
          </a:xfrm>
          <a:prstGeom prst="rect">
            <a:avLst/>
          </a:prstGeom>
          <a:noFill/>
        </p:spPr>
        <p:txBody>
          <a:bodyPr wrap="square" rtlCol="0">
            <a:spAutoFit/>
          </a:bodyPr>
          <a:lstStyle/>
          <a:p>
            <a:pPr marL="274320" indent="-274320" algn="just">
              <a:spcAft>
                <a:spcPts val="600"/>
              </a:spcAft>
              <a:buClr>
                <a:schemeClr val="tx2">
                  <a:lumMod val="75000"/>
                </a:schemeClr>
              </a:buClr>
              <a:buFont typeface="Wingdings" pitchFamily="2" charset="2"/>
              <a:buChar char="§"/>
              <a:defRPr/>
            </a:pPr>
            <a:r>
              <a:rPr lang="el-GR" sz="2300" dirty="0" smtClean="0"/>
              <a:t>Προωθούν την ενσωμάτωση ιστών ώστε να μην απορριφθεί ένα εμφύτευμα από το σώμα. Πολλές επεμβάσεις ολικών εμφυτευμάτων ισχίου βασίζονται εν μέρει σε ένα πορώδες στρώμα επικάλυψης </a:t>
            </a:r>
            <a:r>
              <a:rPr lang="el-GR" sz="2300" dirty="0" err="1" smtClean="0"/>
              <a:t>υδροξυαπατίτη</a:t>
            </a:r>
            <a:r>
              <a:rPr lang="el-GR" sz="2300" dirty="0" smtClean="0"/>
              <a:t>, που είναι κανονικό συστατικό του οστού, και συμβάλλει στη μόνιμη σταθεροποίηση του τμήματος του εμφυτεύματος που έρχεται σε επαφή με το οστό. </a:t>
            </a:r>
          </a:p>
          <a:p>
            <a:pPr marL="274320" indent="-274320" algn="just">
              <a:spcAft>
                <a:spcPts val="600"/>
              </a:spcAft>
              <a:buClr>
                <a:schemeClr val="tx2">
                  <a:lumMod val="75000"/>
                </a:schemeClr>
              </a:buClr>
              <a:buFont typeface="Wingdings" pitchFamily="2" charset="2"/>
              <a:buChar char="§"/>
              <a:defRPr/>
            </a:pPr>
            <a:endParaRPr lang="el-GR" sz="2300" dirty="0" smtClean="0"/>
          </a:p>
          <a:p>
            <a:pPr marL="274320" indent="-274320" algn="just">
              <a:spcAft>
                <a:spcPts val="600"/>
              </a:spcAft>
              <a:buClr>
                <a:schemeClr val="tx2">
                  <a:lumMod val="75000"/>
                </a:schemeClr>
              </a:buClr>
              <a:buFont typeface="Wingdings" pitchFamily="2" charset="2"/>
              <a:buChar char="§"/>
              <a:defRPr/>
            </a:pPr>
            <a:r>
              <a:rPr lang="el-GR" sz="2300" dirty="0" smtClean="0"/>
              <a:t>Η επικάλυψη προωθεί την εσωτερική αύξηση του γύρω ιστού η οποία αλληλοσυνδέεται με τους πόρους όπως τα κομμάτια ενός </a:t>
            </a:r>
            <a:r>
              <a:rPr lang="el-GR" sz="2300" dirty="0" smtClean="0"/>
              <a:t>παζλ </a:t>
            </a:r>
            <a:r>
              <a:rPr lang="el-GR" sz="2300" dirty="0" smtClean="0"/>
              <a:t>μεταξύ τους. Αν και πολλές σημερινές ιατρικές επεμβάσεις απαιτούν αδρανή βιοσυμβατά υλικά, η αυξανόμενη κατανόηση της αλληλεπίδρασης των ιστών προωθεί την υλοποίηση εφαρμογών που βασίζονται σε </a:t>
            </a:r>
            <a:r>
              <a:rPr lang="el-GR" sz="2300" dirty="0" smtClean="0"/>
              <a:t>δραστικά - </a:t>
            </a:r>
            <a:r>
              <a:rPr lang="el-GR" sz="2300" dirty="0" smtClean="0"/>
              <a:t>βιοενεργά υλικά.</a:t>
            </a:r>
            <a:endParaRPr lang="el-GR" sz="2300" dirty="0"/>
          </a:p>
        </p:txBody>
      </p:sp>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187624" y="270672"/>
            <a:ext cx="6934200" cy="707886"/>
          </a:xfrm>
          <a:prstGeom prst="rect">
            <a:avLst/>
          </a:prstGeom>
          <a:noFill/>
        </p:spPr>
        <p:txBody>
          <a:bodyPr wrap="square" rtlCol="0">
            <a:spAutoFit/>
          </a:bodyPr>
          <a:lstStyle/>
          <a:p>
            <a:pPr algn="ctr"/>
            <a:r>
              <a:rPr lang="el-GR" sz="4000" b="1" dirty="0" err="1" smtClean="0">
                <a:solidFill>
                  <a:schemeClr val="tx2">
                    <a:lumMod val="75000"/>
                  </a:schemeClr>
                </a:solidFill>
                <a:effectLst>
                  <a:outerShdw blurRad="38100" dist="38100" dir="2700000" algn="tl">
                    <a:srgbClr val="000000">
                      <a:alpha val="43137"/>
                    </a:srgbClr>
                  </a:outerShdw>
                </a:effectLst>
                <a:latin typeface="+mj-lt"/>
                <a:ea typeface="+mj-ea"/>
                <a:cs typeface="+mj-cs"/>
              </a:rPr>
              <a:t>Βιοϋλικά</a:t>
            </a: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 με συχνή χρήση</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graphicFrame>
        <p:nvGraphicFramePr>
          <p:cNvPr id="6" name="5 - Πίνακας"/>
          <p:cNvGraphicFramePr>
            <a:graphicFrameLocks noGrp="1"/>
          </p:cNvGraphicFramePr>
          <p:nvPr>
            <p:extLst>
              <p:ext uri="{D42A27DB-BD31-4B8C-83A1-F6EECF244321}">
                <p14:modId xmlns:p14="http://schemas.microsoft.com/office/powerpoint/2010/main" val="1916060207"/>
              </p:ext>
            </p:extLst>
          </p:nvPr>
        </p:nvGraphicFramePr>
        <p:xfrm>
          <a:off x="1259632" y="1628797"/>
          <a:ext cx="6648400" cy="4421092"/>
        </p:xfrm>
        <a:graphic>
          <a:graphicData uri="http://schemas.openxmlformats.org/drawingml/2006/table">
            <a:tbl>
              <a:tblPr firstRow="1" bandRow="1">
                <a:tableStyleId>{5940675A-B579-460E-94D1-54222C63F5DA}</a:tableStyleId>
              </a:tblPr>
              <a:tblGrid>
                <a:gridCol w="3324200"/>
                <a:gridCol w="3324200"/>
              </a:tblGrid>
              <a:tr h="724746">
                <a:tc>
                  <a:txBody>
                    <a:bodyPr/>
                    <a:lstStyle/>
                    <a:p>
                      <a:pPr algn="ctr"/>
                      <a:r>
                        <a:rPr lang="el-GR" sz="2400" b="1" dirty="0" smtClean="0"/>
                        <a:t>Υλικό </a:t>
                      </a:r>
                      <a:endParaRPr lang="el-GR" sz="2400" b="1" dirty="0"/>
                    </a:p>
                  </a:txBody>
                  <a:tcPr/>
                </a:tc>
                <a:tc>
                  <a:txBody>
                    <a:bodyPr/>
                    <a:lstStyle/>
                    <a:p>
                      <a:pPr algn="ctr"/>
                      <a:r>
                        <a:rPr lang="el-GR" sz="2400" b="1" dirty="0" smtClean="0"/>
                        <a:t>Εφαρμογή</a:t>
                      </a:r>
                      <a:endParaRPr lang="el-GR" sz="2400" b="1" dirty="0"/>
                    </a:p>
                  </a:txBody>
                  <a:tcPr/>
                </a:tc>
              </a:tr>
              <a:tr h="587849">
                <a:tc>
                  <a:txBody>
                    <a:bodyPr/>
                    <a:lstStyle/>
                    <a:p>
                      <a:pPr algn="ctr"/>
                      <a:r>
                        <a:rPr lang="el-GR" sz="2000" dirty="0" smtClean="0"/>
                        <a:t>Σιλικόνη</a:t>
                      </a:r>
                      <a:endParaRPr lang="el-GR" sz="2000" dirty="0"/>
                    </a:p>
                  </a:txBody>
                  <a:tcPr/>
                </a:tc>
                <a:tc>
                  <a:txBody>
                    <a:bodyPr/>
                    <a:lstStyle/>
                    <a:p>
                      <a:pPr algn="ctr"/>
                      <a:r>
                        <a:rPr lang="el-GR" sz="2000" dirty="0" smtClean="0"/>
                        <a:t>Καθετήρες, σωλήνες</a:t>
                      </a:r>
                      <a:endParaRPr lang="el-GR" sz="2000" dirty="0"/>
                    </a:p>
                  </a:txBody>
                  <a:tcPr/>
                </a:tc>
              </a:tr>
              <a:tr h="587849">
                <a:tc>
                  <a:txBody>
                    <a:bodyPr/>
                    <a:lstStyle/>
                    <a:p>
                      <a:pPr algn="ctr"/>
                      <a:r>
                        <a:rPr lang="en-US" sz="2000" dirty="0" smtClean="0"/>
                        <a:t>Dacron</a:t>
                      </a:r>
                      <a:endParaRPr lang="el-GR" sz="2000" dirty="0"/>
                    </a:p>
                  </a:txBody>
                  <a:tcPr/>
                </a:tc>
                <a:tc>
                  <a:txBody>
                    <a:bodyPr/>
                    <a:lstStyle/>
                    <a:p>
                      <a:pPr algn="ctr"/>
                      <a:r>
                        <a:rPr lang="el-GR" sz="2000" dirty="0" smtClean="0"/>
                        <a:t>Αγγειακά</a:t>
                      </a:r>
                      <a:r>
                        <a:rPr lang="el-GR" sz="2000" baseline="0" dirty="0" smtClean="0"/>
                        <a:t> μοσχεύματα</a:t>
                      </a:r>
                    </a:p>
                  </a:txBody>
                  <a:tcPr/>
                </a:tc>
              </a:tr>
              <a:tr h="587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Poly(methyl </a:t>
                      </a:r>
                      <a:r>
                        <a:rPr lang="en-US" sz="2000" kern="1200" dirty="0" err="1" smtClean="0">
                          <a:solidFill>
                            <a:schemeClr val="tx1"/>
                          </a:solidFill>
                          <a:latin typeface="+mn-lt"/>
                          <a:ea typeface="+mn-ea"/>
                          <a:cs typeface="+mn-cs"/>
                        </a:rPr>
                        <a:t>methacrylate</a:t>
                      </a:r>
                      <a:r>
                        <a:rPr lang="en-US" sz="2000" kern="1200" dirty="0" smtClean="0">
                          <a:solidFill>
                            <a:schemeClr val="tx1"/>
                          </a:solidFill>
                          <a:latin typeface="+mn-lt"/>
                          <a:ea typeface="+mn-ea"/>
                          <a:cs typeface="+mn-cs"/>
                        </a:rPr>
                        <a:t>) </a:t>
                      </a:r>
                      <a:endParaRPr lang="el-GR" sz="2000" kern="1200" dirty="0">
                        <a:solidFill>
                          <a:schemeClr val="tx1"/>
                        </a:solidFill>
                        <a:latin typeface="+mn-lt"/>
                        <a:ea typeface="+mn-ea"/>
                        <a:cs typeface="+mn-cs"/>
                      </a:endParaRPr>
                    </a:p>
                  </a:txBody>
                  <a:tcPr/>
                </a:tc>
                <a:tc>
                  <a:txBody>
                    <a:bodyPr/>
                    <a:lstStyle/>
                    <a:p>
                      <a:pPr algn="ctr"/>
                      <a:r>
                        <a:rPr lang="el-GR" sz="2000" baseline="0" dirty="0" smtClean="0"/>
                        <a:t>Φακοί επαφής, κόλα οστού</a:t>
                      </a:r>
                    </a:p>
                  </a:txBody>
                  <a:tcPr/>
                </a:tc>
              </a:tr>
              <a:tr h="587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err="1" smtClean="0"/>
                        <a:t>Πολυουρεθάνη</a:t>
                      </a:r>
                      <a:endParaRPr lang="el-GR" sz="2000" dirty="0"/>
                    </a:p>
                  </a:txBody>
                  <a:tcPr/>
                </a:tc>
                <a:tc>
                  <a:txBody>
                    <a:bodyPr/>
                    <a:lstStyle/>
                    <a:p>
                      <a:pPr algn="ctr"/>
                      <a:r>
                        <a:rPr lang="el-GR" sz="2000" baseline="0" dirty="0" smtClean="0"/>
                        <a:t>Καθετήρες, βηματοδότες</a:t>
                      </a:r>
                    </a:p>
                  </a:txBody>
                  <a:tcPr/>
                </a:tc>
              </a:tr>
              <a:tr h="587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tx1"/>
                          </a:solidFill>
                          <a:latin typeface="+mn-lt"/>
                          <a:ea typeface="+mn-ea"/>
                          <a:cs typeface="+mn-cs"/>
                        </a:rPr>
                        <a:t>Ανοξείδωτος χάλυβας</a:t>
                      </a:r>
                      <a:endParaRPr lang="el-GR" sz="2000" kern="1200" dirty="0">
                        <a:solidFill>
                          <a:schemeClr val="tx1"/>
                        </a:solidFill>
                        <a:latin typeface="+mn-lt"/>
                        <a:ea typeface="+mn-ea"/>
                        <a:cs typeface="+mn-cs"/>
                      </a:endParaRPr>
                    </a:p>
                  </a:txBody>
                  <a:tcPr/>
                </a:tc>
                <a:tc>
                  <a:txBody>
                    <a:bodyPr/>
                    <a:lstStyle/>
                    <a:p>
                      <a:pPr algn="ctr"/>
                      <a:r>
                        <a:rPr lang="el-GR" sz="2000" baseline="0" dirty="0" smtClean="0"/>
                        <a:t>Ορθοπαιδικές </a:t>
                      </a:r>
                      <a:r>
                        <a:rPr lang="el-GR" sz="2000" baseline="0" dirty="0" smtClean="0"/>
                        <a:t>συσκευές</a:t>
                      </a:r>
                    </a:p>
                  </a:txBody>
                  <a:tcPr/>
                </a:tc>
              </a:tr>
              <a:tr h="7571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smtClean="0"/>
                        <a:t>Τεχνητό</a:t>
                      </a:r>
                      <a:r>
                        <a:rPr lang="el-GR" sz="2000" baseline="0" dirty="0" smtClean="0"/>
                        <a:t> κ</a:t>
                      </a:r>
                      <a:r>
                        <a:rPr lang="el-GR" sz="2000" dirty="0" smtClean="0"/>
                        <a:t>ολλαγόνο</a:t>
                      </a:r>
                      <a:endParaRPr lang="el-GR" sz="2000" dirty="0"/>
                    </a:p>
                  </a:txBody>
                  <a:tcPr/>
                </a:tc>
                <a:tc>
                  <a:txBody>
                    <a:bodyPr/>
                    <a:lstStyle/>
                    <a:p>
                      <a:pPr algn="ctr"/>
                      <a:r>
                        <a:rPr lang="el-GR" sz="2000" baseline="0" dirty="0" smtClean="0"/>
                        <a:t>Πλαστική χειρουργική, επίδεσμοι τραυμάτων</a:t>
                      </a:r>
                    </a:p>
                  </a:txBody>
                  <a:tcPr/>
                </a:tc>
              </a:tr>
            </a:tbl>
          </a:graphicData>
        </a:graphic>
      </p:graphicFrame>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813088" y="303627"/>
            <a:ext cx="7620000" cy="707886"/>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Προδιαγραφές </a:t>
            </a:r>
            <a:r>
              <a:rPr lang="el-GR" sz="4000" b="1" dirty="0" err="1" smtClean="0">
                <a:solidFill>
                  <a:schemeClr val="tx2">
                    <a:lumMod val="75000"/>
                  </a:schemeClr>
                </a:solidFill>
                <a:effectLst>
                  <a:outerShdw blurRad="38100" dist="38100" dir="2700000" algn="tl">
                    <a:srgbClr val="000000">
                      <a:alpha val="43137"/>
                    </a:srgbClr>
                  </a:outerShdw>
                </a:effectLst>
                <a:latin typeface="+mj-lt"/>
                <a:ea typeface="+mj-ea"/>
                <a:cs typeface="+mj-cs"/>
              </a:rPr>
              <a:t>βιοϋλικών</a:t>
            </a:r>
            <a:endPar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endParaRPr>
          </a:p>
        </p:txBody>
      </p:sp>
      <p:sp>
        <p:nvSpPr>
          <p:cNvPr id="6" name="5 - TextBox"/>
          <p:cNvSpPr txBox="1"/>
          <p:nvPr/>
        </p:nvSpPr>
        <p:spPr>
          <a:xfrm>
            <a:off x="539932" y="1628800"/>
            <a:ext cx="8361477" cy="4555093"/>
          </a:xfrm>
          <a:prstGeom prst="rect">
            <a:avLst/>
          </a:prstGeom>
          <a:noFill/>
        </p:spPr>
        <p:txBody>
          <a:bodyPr wrap="square" rtlCol="0">
            <a:spAutoFit/>
          </a:bodyPr>
          <a:lstStyle/>
          <a:p>
            <a:pPr>
              <a:spcAft>
                <a:spcPts val="600"/>
              </a:spcAft>
            </a:pPr>
            <a:r>
              <a:rPr lang="el-GR" sz="2500" dirty="0" smtClean="0"/>
              <a:t>Συμπερασματικά, κάθε </a:t>
            </a:r>
            <a:r>
              <a:rPr lang="el-GR" sz="2500" dirty="0" err="1" smtClean="0"/>
              <a:t>βιοϋλικό</a:t>
            </a:r>
            <a:r>
              <a:rPr lang="el-GR" sz="2500" dirty="0" smtClean="0"/>
              <a:t> πρέπει να είναι:</a:t>
            </a:r>
          </a:p>
          <a:p>
            <a:pPr marL="274320" indent="-274320" algn="just">
              <a:spcAft>
                <a:spcPts val="600"/>
              </a:spcAft>
              <a:buFont typeface="Wingdings" pitchFamily="2" charset="2"/>
              <a:buChar char="§"/>
              <a:defRPr/>
            </a:pPr>
            <a:r>
              <a:rPr lang="el-GR" sz="2500" dirty="0"/>
              <a:t>α</a:t>
            </a:r>
            <a:r>
              <a:rPr lang="el-GR" sz="2500" dirty="0" smtClean="0"/>
              <a:t>δρανές </a:t>
            </a:r>
            <a:r>
              <a:rPr lang="el-GR" sz="2500" dirty="0" smtClean="0"/>
              <a:t>ή να αλληλεπιδρά ανάλογα με τις απαιτήσεις της εφαρμογής του,</a:t>
            </a:r>
          </a:p>
          <a:p>
            <a:pPr marL="274320" indent="-274320" algn="just">
              <a:spcAft>
                <a:spcPts val="600"/>
              </a:spcAft>
              <a:buFont typeface="Wingdings" pitchFamily="2" charset="2"/>
              <a:buChar char="§"/>
              <a:defRPr/>
            </a:pPr>
            <a:r>
              <a:rPr lang="el-GR" sz="2500" dirty="0"/>
              <a:t>β</a:t>
            </a:r>
            <a:r>
              <a:rPr lang="el-GR" sz="2500" dirty="0" smtClean="0"/>
              <a:t>ιοσυμβατό</a:t>
            </a:r>
            <a:r>
              <a:rPr lang="el-GR" sz="2500" dirty="0" smtClean="0"/>
              <a:t>,</a:t>
            </a:r>
          </a:p>
          <a:p>
            <a:pPr marL="274320" indent="-274320" algn="just">
              <a:spcAft>
                <a:spcPts val="600"/>
              </a:spcAft>
              <a:buFont typeface="Wingdings" pitchFamily="2" charset="2"/>
              <a:buChar char="§"/>
              <a:defRPr/>
            </a:pPr>
            <a:r>
              <a:rPr lang="el-GR" sz="2500" dirty="0"/>
              <a:t>μ</a:t>
            </a:r>
            <a:r>
              <a:rPr lang="el-GR" sz="2500" dirty="0" smtClean="0"/>
              <a:t>ηχανικά </a:t>
            </a:r>
            <a:r>
              <a:rPr lang="el-GR" sz="2500" dirty="0" smtClean="0"/>
              <a:t>και χημικά σταθερό,</a:t>
            </a:r>
          </a:p>
          <a:p>
            <a:pPr marL="274320" indent="-274320" algn="just">
              <a:spcAft>
                <a:spcPts val="600"/>
              </a:spcAft>
              <a:buFont typeface="Wingdings" pitchFamily="2" charset="2"/>
              <a:buChar char="§"/>
              <a:defRPr/>
            </a:pPr>
            <a:r>
              <a:rPr lang="el-GR" sz="2500" dirty="0"/>
              <a:t>β</a:t>
            </a:r>
            <a:r>
              <a:rPr lang="el-GR" sz="2500" dirty="0" smtClean="0"/>
              <a:t>ιοαποικοδομήσιμο</a:t>
            </a:r>
            <a:r>
              <a:rPr lang="el-GR" sz="2500" dirty="0" smtClean="0"/>
              <a:t>,</a:t>
            </a:r>
          </a:p>
          <a:p>
            <a:pPr marL="274320" indent="-274320" algn="just">
              <a:spcAft>
                <a:spcPts val="600"/>
              </a:spcAft>
              <a:buFont typeface="Wingdings" pitchFamily="2" charset="2"/>
              <a:buChar char="§"/>
              <a:defRPr/>
            </a:pPr>
            <a:r>
              <a:rPr lang="el-GR" sz="2500" dirty="0"/>
              <a:t>ε</a:t>
            </a:r>
            <a:r>
              <a:rPr lang="el-GR" sz="2500" dirty="0" smtClean="0"/>
              <a:t>πεξεργάσιμο</a:t>
            </a:r>
            <a:r>
              <a:rPr lang="el-GR" sz="2500" dirty="0" smtClean="0"/>
              <a:t>,</a:t>
            </a:r>
          </a:p>
          <a:p>
            <a:pPr marL="274320" indent="-274320" algn="just">
              <a:spcAft>
                <a:spcPts val="600"/>
              </a:spcAft>
              <a:buFont typeface="Wingdings" pitchFamily="2" charset="2"/>
              <a:buChar char="§"/>
              <a:defRPr/>
            </a:pPr>
            <a:r>
              <a:rPr lang="el-GR" sz="2500" dirty="0" smtClean="0"/>
              <a:t>μ</a:t>
            </a:r>
            <a:r>
              <a:rPr lang="el-GR" sz="2500" dirty="0" smtClean="0"/>
              <a:t>η </a:t>
            </a:r>
            <a:r>
              <a:rPr lang="el-GR" sz="2500" dirty="0" smtClean="0"/>
              <a:t>θρομβογενές (αν έρχεται σε επαφή με το αίμα),</a:t>
            </a:r>
          </a:p>
          <a:p>
            <a:pPr marL="274320" indent="-274320" algn="just">
              <a:spcAft>
                <a:spcPts val="600"/>
              </a:spcAft>
              <a:buFont typeface="Wingdings" pitchFamily="2" charset="2"/>
              <a:buChar char="§"/>
              <a:defRPr/>
            </a:pPr>
            <a:r>
              <a:rPr lang="el-GR" sz="2500" dirty="0"/>
              <a:t>α</a:t>
            </a:r>
            <a:r>
              <a:rPr lang="el-GR" sz="2500" dirty="0" smtClean="0"/>
              <a:t>ποστειρωμένο</a:t>
            </a:r>
            <a:r>
              <a:rPr lang="el-GR" sz="2500" dirty="0" smtClean="0"/>
              <a:t>.</a:t>
            </a:r>
          </a:p>
          <a:p>
            <a:pPr>
              <a:buFont typeface="Arial" pitchFamily="34" charset="0"/>
              <a:buChar char="•"/>
            </a:pPr>
            <a:endParaRPr lang="el-GR" sz="2500" dirty="0"/>
          </a:p>
        </p:txBody>
      </p:sp>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457200" y="233353"/>
            <a:ext cx="8136904" cy="1323439"/>
          </a:xfrm>
          <a:prstGeom prst="rect">
            <a:avLst/>
          </a:prstGeom>
          <a:noFill/>
        </p:spPr>
        <p:txBody>
          <a:bodyPr wrap="square" rtlCol="0">
            <a:spAutoFit/>
          </a:bodyPr>
          <a:lstStyle/>
          <a:p>
            <a:pPr algn="ctr"/>
            <a:r>
              <a:rPr lang="el-GR" sz="4000" b="1" dirty="0" smtClean="0">
                <a:solidFill>
                  <a:schemeClr val="tx2">
                    <a:lumMod val="75000"/>
                  </a:schemeClr>
                </a:solidFill>
                <a:effectLst>
                  <a:outerShdw blurRad="38100" dist="38100" dir="2700000" algn="tl">
                    <a:srgbClr val="000000">
                      <a:alpha val="43137"/>
                    </a:srgbClr>
                  </a:outerShdw>
                </a:effectLst>
                <a:latin typeface="+mj-lt"/>
                <a:ea typeface="+mj-ea"/>
                <a:cs typeface="+mj-cs"/>
              </a:rPr>
              <a:t>Εξέλιξη </a:t>
            </a:r>
            <a:r>
              <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rPr>
              <a:t>σε εφαρμογές Ιατρικής</a:t>
            </a:r>
          </a:p>
          <a:p>
            <a:pPr algn="ctr"/>
            <a:r>
              <a:rPr lang="el-GR" sz="4000" b="1" dirty="0">
                <a:solidFill>
                  <a:schemeClr val="tx2">
                    <a:lumMod val="75000"/>
                  </a:schemeClr>
                </a:solidFill>
                <a:effectLst>
                  <a:outerShdw blurRad="38100" dist="38100" dir="2700000" algn="tl">
                    <a:srgbClr val="000000">
                      <a:alpha val="43137"/>
                    </a:srgbClr>
                  </a:outerShdw>
                </a:effectLst>
                <a:latin typeface="+mj-lt"/>
                <a:ea typeface="+mj-ea"/>
                <a:cs typeface="+mj-cs"/>
              </a:rPr>
              <a:t>Τεχνολογίας</a:t>
            </a:r>
          </a:p>
        </p:txBody>
      </p:sp>
      <p:sp>
        <p:nvSpPr>
          <p:cNvPr id="7" name="6 - TextBox"/>
          <p:cNvSpPr txBox="1"/>
          <p:nvPr/>
        </p:nvSpPr>
        <p:spPr>
          <a:xfrm>
            <a:off x="417939" y="1844824"/>
            <a:ext cx="8215425" cy="3508653"/>
          </a:xfrm>
          <a:prstGeom prst="rect">
            <a:avLst/>
          </a:prstGeom>
          <a:noFill/>
        </p:spPr>
        <p:txBody>
          <a:bodyPr wrap="square" rtlCol="0">
            <a:spAutoFit/>
          </a:bodyPr>
          <a:lstStyle/>
          <a:p>
            <a:pPr marL="274320" lvl="1" indent="-274320" algn="just">
              <a:spcAft>
                <a:spcPts val="600"/>
              </a:spcAft>
              <a:buClr>
                <a:schemeClr val="tx2">
                  <a:lumMod val="75000"/>
                </a:schemeClr>
              </a:buClr>
              <a:buFont typeface="Wingdings" pitchFamily="2" charset="2"/>
              <a:buChar char="§"/>
              <a:defRPr/>
            </a:pPr>
            <a:r>
              <a:rPr lang="el-GR" sz="2400" dirty="0" err="1" smtClean="0"/>
              <a:t>Βιοανενεργά</a:t>
            </a:r>
            <a:r>
              <a:rPr lang="el-GR" sz="2400" dirty="0" smtClean="0"/>
              <a:t> και </a:t>
            </a:r>
            <a:r>
              <a:rPr lang="el-GR" sz="2400" dirty="0" err="1" smtClean="0"/>
              <a:t>βιοσυμβατά</a:t>
            </a:r>
            <a:r>
              <a:rPr lang="el-GR" sz="2400" dirty="0" smtClean="0"/>
              <a:t> υλικά με περιορισμένη χρήση.</a:t>
            </a:r>
          </a:p>
          <a:p>
            <a:pPr marL="0" lvl="1" algn="just">
              <a:spcAft>
                <a:spcPts val="600"/>
              </a:spcAft>
              <a:buClr>
                <a:schemeClr val="tx2">
                  <a:lumMod val="75000"/>
                </a:schemeClr>
              </a:buClr>
              <a:defRPr/>
            </a:pPr>
            <a:endParaRPr lang="el-GR" sz="2400" dirty="0" smtClean="0"/>
          </a:p>
          <a:p>
            <a:pPr marL="274320" lvl="1" indent="-274320" algn="just">
              <a:spcAft>
                <a:spcPts val="600"/>
              </a:spcAft>
              <a:buClr>
                <a:schemeClr val="tx2">
                  <a:lumMod val="75000"/>
                </a:schemeClr>
              </a:buClr>
              <a:buFont typeface="Wingdings" pitchFamily="2" charset="2"/>
              <a:buChar char="§"/>
              <a:defRPr/>
            </a:pPr>
            <a:r>
              <a:rPr lang="el-GR" sz="2400" dirty="0" smtClean="0"/>
              <a:t>«δεύτερης γενιάς» προηγμένα υλικά.</a:t>
            </a:r>
          </a:p>
          <a:p>
            <a:pPr marL="0" lvl="1" algn="just">
              <a:spcAft>
                <a:spcPts val="600"/>
              </a:spcAft>
              <a:buClr>
                <a:schemeClr val="tx2">
                  <a:lumMod val="75000"/>
                </a:schemeClr>
              </a:buClr>
              <a:defRPr/>
            </a:pPr>
            <a:endParaRPr lang="el-GR" sz="2400" dirty="0" smtClean="0"/>
          </a:p>
          <a:p>
            <a:pPr marL="274320" lvl="1" indent="-274320" algn="just">
              <a:spcAft>
                <a:spcPts val="600"/>
              </a:spcAft>
              <a:buClr>
                <a:schemeClr val="tx2">
                  <a:lumMod val="75000"/>
                </a:schemeClr>
              </a:buClr>
              <a:buFont typeface="Wingdings" pitchFamily="2" charset="2"/>
              <a:buChar char="§"/>
              <a:defRPr/>
            </a:pPr>
            <a:r>
              <a:rPr lang="el-GR" sz="2400" dirty="0"/>
              <a:t>Σ</a:t>
            </a:r>
            <a:r>
              <a:rPr lang="el-GR" sz="2400" dirty="0" smtClean="0"/>
              <a:t>υσκευές που μπορούν να αντικαταστήσουν μέλη και λειτουργίες του ανθρώπινου σώματος.</a:t>
            </a:r>
          </a:p>
          <a:p>
            <a:pPr marL="0" lvl="1" algn="just">
              <a:spcAft>
                <a:spcPts val="600"/>
              </a:spcAft>
              <a:buClr>
                <a:schemeClr val="tx2">
                  <a:lumMod val="75000"/>
                </a:schemeClr>
              </a:buClr>
              <a:defRPr/>
            </a:pPr>
            <a:endParaRPr lang="el-GR" sz="2400" dirty="0" smtClean="0"/>
          </a:p>
          <a:p>
            <a:pPr marL="274320" lvl="1" indent="-274320" algn="just">
              <a:spcAft>
                <a:spcPts val="600"/>
              </a:spcAft>
              <a:buClr>
                <a:schemeClr val="tx2">
                  <a:lumMod val="75000"/>
                </a:schemeClr>
              </a:buClr>
              <a:buFont typeface="Wingdings" pitchFamily="2" charset="2"/>
              <a:buChar char="§"/>
              <a:defRPr/>
            </a:pPr>
            <a:r>
              <a:rPr lang="el-GR" sz="2400" dirty="0" smtClean="0"/>
              <a:t>Μηχανική ιστών, </a:t>
            </a:r>
            <a:r>
              <a:rPr lang="el-GR" sz="2400" dirty="0" err="1" smtClean="0"/>
              <a:t>νανοτεχνολογία</a:t>
            </a:r>
            <a:r>
              <a:rPr lang="el-GR" sz="2400" dirty="0" smtClean="0"/>
              <a:t> και μικροηλεκτρονική.</a:t>
            </a:r>
            <a:endParaRPr lang="el-GR" sz="2400" dirty="0"/>
          </a:p>
        </p:txBody>
      </p:sp>
      <p:sp>
        <p:nvSpPr>
          <p:cNvPr id="4" name="Στρογγυλεμένο ορθογώνιο 3"/>
          <p:cNvSpPr/>
          <p:nvPr/>
        </p:nvSpPr>
        <p:spPr>
          <a:xfrm>
            <a:off x="107504" y="336583"/>
            <a:ext cx="8888058" cy="1148201"/>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33" y="86070"/>
            <a:ext cx="8229600" cy="1143000"/>
          </a:xfrm>
        </p:spPr>
        <p:txBody>
          <a:bodyPr>
            <a:normAutofit/>
          </a:bodyPr>
          <a:lstStyle/>
          <a:p>
            <a:r>
              <a:rPr lang="el-GR" sz="4000" b="1" dirty="0" smtClean="0">
                <a:effectLst>
                  <a:outerShdw blurRad="38100" dist="38100" dir="2700000" algn="tl">
                    <a:srgbClr val="000000">
                      <a:alpha val="43137"/>
                    </a:srgbClr>
                  </a:outerShdw>
                </a:effectLst>
              </a:rPr>
              <a:t>Βιβλιογραφικές αναφορές</a:t>
            </a:r>
            <a:endParaRPr lang="en-IN" sz="40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67544" y="1484784"/>
            <a:ext cx="8229600" cy="4525963"/>
          </a:xfrm>
        </p:spPr>
        <p:txBody>
          <a:bodyPr>
            <a:normAutofit fontScale="62500" lnSpcReduction="20000"/>
          </a:bodyPr>
          <a:lstStyle/>
          <a:p>
            <a:pPr>
              <a:spcBef>
                <a:spcPts val="0"/>
              </a:spcBef>
              <a:spcAft>
                <a:spcPts val="600"/>
              </a:spcAft>
              <a:buClr>
                <a:schemeClr val="tx1"/>
              </a:buClr>
              <a:buSzPts val="1800"/>
            </a:pPr>
            <a:r>
              <a:rPr lang="en-US" dirty="0" smtClean="0"/>
              <a:t>J. Park and R.S. Lakes, Biomaterials an Introduction, 3rd Edition, Springer, New York, 2007. </a:t>
            </a:r>
            <a:endParaRPr lang="el-GR" dirty="0" smtClean="0"/>
          </a:p>
          <a:p>
            <a:pPr>
              <a:spcBef>
                <a:spcPts val="0"/>
              </a:spcBef>
              <a:spcAft>
                <a:spcPts val="600"/>
              </a:spcAft>
              <a:buClr>
                <a:schemeClr val="tx1"/>
              </a:buClr>
            </a:pPr>
            <a:r>
              <a:rPr lang="en-US" dirty="0" smtClean="0"/>
              <a:t>B.D. </a:t>
            </a:r>
            <a:r>
              <a:rPr lang="en-US" dirty="0" err="1" smtClean="0"/>
              <a:t>Ratner</a:t>
            </a:r>
            <a:r>
              <a:rPr lang="en-US" dirty="0" smtClean="0"/>
              <a:t>, A.S. Hoffman, Biomaterials Science, 2nd Edition: An Introduction to Materials in Medicine, Elsevier Academic Press, San Diego, 2004. </a:t>
            </a:r>
          </a:p>
          <a:p>
            <a:pPr>
              <a:spcBef>
                <a:spcPts val="0"/>
              </a:spcBef>
              <a:spcAft>
                <a:spcPts val="600"/>
              </a:spcAft>
              <a:buClr>
                <a:schemeClr val="tx1"/>
              </a:buClr>
            </a:pPr>
            <a:r>
              <a:rPr lang="en-US" dirty="0" smtClean="0"/>
              <a:t>Biomaterials, Edited by J.Y. Wang and J.D. </a:t>
            </a:r>
            <a:r>
              <a:rPr lang="en-US" dirty="0" err="1" smtClean="0"/>
              <a:t>Bronzino</a:t>
            </a:r>
            <a:r>
              <a:rPr lang="en-US" dirty="0" smtClean="0"/>
              <a:t>, CRC Press, Boca Raton, 2007.</a:t>
            </a:r>
            <a:endParaRPr lang="el-GR" dirty="0" smtClean="0"/>
          </a:p>
          <a:p>
            <a:pPr>
              <a:spcBef>
                <a:spcPts val="0"/>
              </a:spcBef>
              <a:spcAft>
                <a:spcPts val="600"/>
              </a:spcAft>
              <a:buClr>
                <a:schemeClr val="tx1"/>
              </a:buClr>
            </a:pPr>
            <a:r>
              <a:rPr lang="en-US" dirty="0" err="1" smtClean="0"/>
              <a:t>Patric</a:t>
            </a:r>
            <a:r>
              <a:rPr lang="en-US" dirty="0" smtClean="0"/>
              <a:t> </a:t>
            </a:r>
            <a:r>
              <a:rPr lang="en-US" dirty="0" err="1" smtClean="0"/>
              <a:t>Tresco</a:t>
            </a:r>
            <a:r>
              <a:rPr lang="en-US" dirty="0" smtClean="0"/>
              <a:t>,  Biomaterials course,  University of Utah</a:t>
            </a:r>
          </a:p>
          <a:p>
            <a:pPr>
              <a:spcBef>
                <a:spcPts val="0"/>
              </a:spcBef>
              <a:spcAft>
                <a:spcPts val="600"/>
              </a:spcAft>
              <a:buClr>
                <a:schemeClr val="tx1"/>
              </a:buClr>
            </a:pPr>
            <a:r>
              <a:rPr lang="en-US" dirty="0" smtClean="0"/>
              <a:t>Materials Science and Engineering - An Introduction, 4th </a:t>
            </a:r>
            <a:r>
              <a:rPr lang="en-US" dirty="0" err="1" smtClean="0"/>
              <a:t>Ed,WD</a:t>
            </a:r>
            <a:r>
              <a:rPr lang="en-US" dirty="0" smtClean="0"/>
              <a:t> </a:t>
            </a:r>
            <a:r>
              <a:rPr lang="en-US" dirty="0" err="1" smtClean="0"/>
              <a:t>Callister</a:t>
            </a:r>
            <a:r>
              <a:rPr lang="en-US" dirty="0" smtClean="0"/>
              <a:t>, Jr.</a:t>
            </a:r>
            <a:endParaRPr lang="en-IN" dirty="0" smtClean="0"/>
          </a:p>
          <a:p>
            <a:pPr>
              <a:spcBef>
                <a:spcPts val="0"/>
              </a:spcBef>
              <a:spcAft>
                <a:spcPts val="600"/>
              </a:spcAft>
              <a:buClr>
                <a:schemeClr val="tx1"/>
              </a:buClr>
            </a:pPr>
            <a:r>
              <a:rPr lang="en-IN" dirty="0" smtClean="0"/>
              <a:t>http://www.mitr.p.lodz.pl/biomat/raport/1_radiation_hydrogels.html</a:t>
            </a:r>
            <a:endParaRPr lang="en-US" dirty="0" smtClean="0"/>
          </a:p>
          <a:p>
            <a:pPr>
              <a:spcBef>
                <a:spcPts val="0"/>
              </a:spcBef>
              <a:spcAft>
                <a:spcPts val="600"/>
              </a:spcAft>
              <a:buClr>
                <a:schemeClr val="tx1"/>
              </a:buClr>
            </a:pPr>
            <a:r>
              <a:rPr lang="en-US" dirty="0" smtClean="0"/>
              <a:t>http://</a:t>
            </a:r>
            <a:r>
              <a:rPr lang="en-IN" dirty="0" smtClean="0"/>
              <a:t>mtse.unt.edu</a:t>
            </a:r>
            <a:r>
              <a:rPr lang="el-GR" dirty="0" smtClean="0"/>
              <a:t>.</a:t>
            </a:r>
            <a:endParaRPr lang="en-US" dirty="0" smtClean="0"/>
          </a:p>
          <a:p>
            <a:pPr>
              <a:spcBef>
                <a:spcPts val="0"/>
              </a:spcBef>
              <a:spcAft>
                <a:spcPts val="600"/>
              </a:spcAft>
              <a:buClr>
                <a:schemeClr val="tx1"/>
              </a:buClr>
            </a:pPr>
            <a:r>
              <a:rPr lang="en-IN" dirty="0" smtClean="0"/>
              <a:t>http://www.uib.no/rg/biomaterial/en/research/clinical-studies-of-oral-restorations</a:t>
            </a:r>
            <a:r>
              <a:rPr lang="el-GR" dirty="0" smtClean="0"/>
              <a:t>.</a:t>
            </a:r>
            <a:endParaRPr lang="en-US" dirty="0" smtClean="0"/>
          </a:p>
          <a:p>
            <a:pPr>
              <a:spcBef>
                <a:spcPts val="0"/>
              </a:spcBef>
              <a:spcAft>
                <a:spcPts val="600"/>
              </a:spcAft>
              <a:buClr>
                <a:schemeClr val="tx1"/>
              </a:buClr>
            </a:pPr>
            <a:r>
              <a:rPr lang="en-IN" dirty="0" smtClean="0"/>
              <a:t>http://biomaterials.org</a:t>
            </a:r>
          </a:p>
          <a:p>
            <a:endParaRPr lang="en-US" dirty="0"/>
          </a:p>
        </p:txBody>
      </p:sp>
      <p:sp>
        <p:nvSpPr>
          <p:cNvPr id="4" name="Στρογγυλεμένο ορθογώνιο 3"/>
          <p:cNvSpPr/>
          <p:nvPr/>
        </p:nvSpPr>
        <p:spPr>
          <a:xfrm>
            <a:off x="107504" y="336583"/>
            <a:ext cx="8888058" cy="641975"/>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8403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30832"/>
            <a:ext cx="7543800" cy="1295400"/>
          </a:xfrm>
        </p:spPr>
        <p:txBody>
          <a:bodyPr>
            <a:normAutofit/>
          </a:bodyPr>
          <a:lstStyle/>
          <a:p>
            <a:r>
              <a:rPr lang="el-GR" sz="4000" b="1" dirty="0" smtClean="0">
                <a:effectLst>
                  <a:outerShdw blurRad="38100" dist="38100" dir="2700000" algn="tl">
                    <a:srgbClr val="000000">
                      <a:alpha val="43137"/>
                    </a:srgbClr>
                  </a:outerShdw>
                </a:effectLst>
              </a:rPr>
              <a:t>Εφαρμογές στην οδοντιατρική</a:t>
            </a:r>
            <a:endParaRPr lang="el-GR" sz="4000" b="1" dirty="0">
              <a:effectLst>
                <a:outerShdw blurRad="38100" dist="38100" dir="2700000" algn="tl">
                  <a:srgbClr val="000000">
                    <a:alpha val="43137"/>
                  </a:srgbClr>
                </a:outerShdw>
              </a:effectLst>
            </a:endParaRPr>
          </a:p>
        </p:txBody>
      </p:sp>
      <p:pic>
        <p:nvPicPr>
          <p:cNvPr id="6" name="Picture 11" descr="Dental implant"/>
          <p:cNvPicPr>
            <a:picLocks noGrp="1" noChangeAspect="1" noChangeArrowheads="1"/>
          </p:cNvPicPr>
          <p:nvPr>
            <p:ph sz="quarter" idx="1"/>
          </p:nvPr>
        </p:nvPicPr>
        <p:blipFill>
          <a:blip r:embed="rId2" cstate="print"/>
          <a:srcRect/>
          <a:stretch>
            <a:fillRect/>
          </a:stretch>
        </p:blipFill>
        <p:spPr>
          <a:xfrm>
            <a:off x="1620838" y="1719263"/>
            <a:ext cx="1709737" cy="2128837"/>
          </a:xfrm>
        </p:spPr>
      </p:pic>
      <p:pic>
        <p:nvPicPr>
          <p:cNvPr id="7" name="Picture 12" descr="Dental implants"/>
          <p:cNvPicPr>
            <a:picLocks noChangeAspect="1" noChangeArrowheads="1"/>
          </p:cNvPicPr>
          <p:nvPr/>
        </p:nvPicPr>
        <p:blipFill>
          <a:blip r:embed="rId3" cstate="print"/>
          <a:srcRect/>
          <a:stretch>
            <a:fillRect/>
          </a:stretch>
        </p:blipFill>
        <p:spPr>
          <a:xfrm>
            <a:off x="431800" y="4202113"/>
            <a:ext cx="3708400" cy="1566862"/>
          </a:xfrm>
          <a:prstGeom prst="rect">
            <a:avLst/>
          </a:prstGeom>
        </p:spPr>
      </p:pic>
      <p:pic>
        <p:nvPicPr>
          <p:cNvPr id="9" name="Picture 16" descr="Dental implant rearview"/>
          <p:cNvPicPr>
            <a:picLocks noChangeAspect="1" noChangeArrowheads="1"/>
          </p:cNvPicPr>
          <p:nvPr/>
        </p:nvPicPr>
        <p:blipFill>
          <a:blip r:embed="rId4" cstate="print"/>
          <a:srcRect/>
          <a:stretch>
            <a:fillRect/>
          </a:stretch>
        </p:blipFill>
        <p:spPr>
          <a:xfrm>
            <a:off x="4824413" y="1881188"/>
            <a:ext cx="3635375" cy="1577975"/>
          </a:xfrm>
          <a:prstGeom prst="rect">
            <a:avLst/>
          </a:prstGeom>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9653" y="3717030"/>
            <a:ext cx="2404893" cy="240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372408" y="6339618"/>
            <a:ext cx="4572000" cy="246221"/>
          </a:xfrm>
          <a:prstGeom prst="rect">
            <a:avLst/>
          </a:prstGeom>
        </p:spPr>
        <p:txBody>
          <a:bodyPr>
            <a:spAutoFit/>
          </a:bodyPr>
          <a:lstStyle/>
          <a:p>
            <a:r>
              <a:rPr lang="en-IN" sz="1000" dirty="0"/>
              <a:t>http://www.uib.no/rg/biomaterial/en/research/clinical-studies-of-oral-restorations</a:t>
            </a:r>
          </a:p>
        </p:txBody>
      </p:sp>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683568" y="-28483"/>
            <a:ext cx="7543800" cy="1295400"/>
          </a:xfrm>
        </p:spPr>
        <p:txBody>
          <a:bodyPr>
            <a:normAutofit/>
          </a:bodyPr>
          <a:lstStyle/>
          <a:p>
            <a:pPr>
              <a:tabLst>
                <a:tab pos="1347788" algn="l"/>
              </a:tabLst>
            </a:pPr>
            <a:r>
              <a:rPr lang="el-GR" sz="4000" b="1" dirty="0" smtClean="0">
                <a:effectLst>
                  <a:outerShdw blurRad="38100" dist="38100" dir="2700000" algn="tl">
                    <a:srgbClr val="000000">
                      <a:alpha val="43137"/>
                    </a:srgbClr>
                  </a:outerShdw>
                </a:effectLst>
              </a:rPr>
              <a:t>Καθετήρες</a:t>
            </a:r>
            <a:endParaRPr lang="el-GR" sz="4000" b="1" dirty="0">
              <a:effectLst>
                <a:outerShdw blurRad="38100" dist="38100" dir="2700000" algn="tl">
                  <a:srgbClr val="000000">
                    <a:alpha val="43137"/>
                  </a:srgbClr>
                </a:outerShdw>
              </a:effectLst>
            </a:endParaRPr>
          </a:p>
        </p:txBody>
      </p:sp>
      <p:pic>
        <p:nvPicPr>
          <p:cNvPr id="7" name="Picture 1038" descr="Cardiolballoon angiocathinflated"/>
          <p:cNvPicPr>
            <a:picLocks noChangeAspect="1" noChangeArrowheads="1"/>
          </p:cNvPicPr>
          <p:nvPr/>
        </p:nvPicPr>
        <p:blipFill>
          <a:blip r:embed="rId2" cstate="print"/>
          <a:srcRect/>
          <a:stretch>
            <a:fillRect/>
          </a:stretch>
        </p:blipFill>
        <p:spPr>
          <a:xfrm>
            <a:off x="4787900" y="1773238"/>
            <a:ext cx="3671888" cy="2074862"/>
          </a:xfrm>
          <a:prstGeom prst="rect">
            <a:avLst/>
          </a:prstGeom>
        </p:spPr>
      </p:pic>
      <p:pic>
        <p:nvPicPr>
          <p:cNvPr id="9" name="Picture 1040" descr="cardiovenacavafemoralembolism filter"/>
          <p:cNvPicPr>
            <a:picLocks noChangeAspect="1" noChangeArrowheads="1"/>
          </p:cNvPicPr>
          <p:nvPr/>
        </p:nvPicPr>
        <p:blipFill>
          <a:blip r:embed="rId3" cstate="print"/>
          <a:srcRect/>
          <a:stretch>
            <a:fillRect/>
          </a:stretch>
        </p:blipFill>
        <p:spPr>
          <a:xfrm>
            <a:off x="4824413" y="4000500"/>
            <a:ext cx="3635375" cy="2130425"/>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708970"/>
            <a:ext cx="2713484" cy="271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241765"/>
            <a:ext cx="28575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6776167" y="6391583"/>
            <a:ext cx="1037463" cy="246221"/>
          </a:xfrm>
          <a:prstGeom prst="rect">
            <a:avLst/>
          </a:prstGeom>
        </p:spPr>
        <p:txBody>
          <a:bodyPr wrap="none">
            <a:spAutoFit/>
          </a:bodyPr>
          <a:lstStyle/>
          <a:p>
            <a:r>
              <a:rPr lang="en-IN" sz="1000" dirty="0"/>
              <a:t>biomaterials.org</a:t>
            </a:r>
          </a:p>
        </p:txBody>
      </p:sp>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23084"/>
            <a:ext cx="7543800" cy="1295400"/>
          </a:xfrm>
        </p:spPr>
        <p:txBody>
          <a:bodyPr>
            <a:normAutofit/>
          </a:bodyPr>
          <a:lstStyle/>
          <a:p>
            <a:r>
              <a:rPr lang="el-GR" sz="4000" b="1" dirty="0" smtClean="0">
                <a:effectLst>
                  <a:outerShdw blurRad="38100" dist="38100" dir="2700000" algn="tl">
                    <a:srgbClr val="000000">
                      <a:alpha val="43137"/>
                    </a:srgbClr>
                  </a:outerShdw>
                </a:effectLst>
              </a:rPr>
              <a:t>Εφαρμογές στην οφθαλμολογία</a:t>
            </a:r>
            <a:endParaRPr lang="el-GR" sz="4000" b="1" dirty="0">
              <a:effectLst>
                <a:outerShdw blurRad="38100" dist="38100" dir="2700000" algn="tl">
                  <a:srgbClr val="000000">
                    <a:alpha val="43137"/>
                  </a:srgbClr>
                </a:outerShdw>
              </a:effectLst>
            </a:endParaRPr>
          </a:p>
        </p:txBody>
      </p:sp>
      <p:pic>
        <p:nvPicPr>
          <p:cNvPr id="6" name="Picture 12" descr="Contact lens"/>
          <p:cNvPicPr>
            <a:picLocks noGrp="1" noChangeAspect="1" noChangeArrowheads="1"/>
          </p:cNvPicPr>
          <p:nvPr>
            <p:ph sz="half" idx="4294967295"/>
          </p:nvPr>
        </p:nvPicPr>
        <p:blipFill>
          <a:blip r:embed="rId2" cstate="print"/>
          <a:srcRect/>
          <a:stretch>
            <a:fillRect/>
          </a:stretch>
        </p:blipFill>
        <p:spPr>
          <a:xfrm>
            <a:off x="468313" y="1920875"/>
            <a:ext cx="3889375" cy="3848100"/>
          </a:xfrm>
          <a:prstGeom prst="rect">
            <a:avLst/>
          </a:prstGeom>
          <a:ln/>
        </p:spPr>
      </p:pic>
      <p:pic>
        <p:nvPicPr>
          <p:cNvPr id="7" name="Picture 15" descr="OpthalomolSCL-deposits"/>
          <p:cNvPicPr>
            <a:picLocks noGrp="1" noChangeAspect="1" noChangeArrowheads="1"/>
          </p:cNvPicPr>
          <p:nvPr>
            <p:ph sz="quarter" idx="1"/>
          </p:nvPr>
        </p:nvPicPr>
        <p:blipFill>
          <a:blip r:embed="rId3" cstate="print"/>
          <a:srcRect/>
          <a:stretch>
            <a:fillRect/>
          </a:stretch>
        </p:blipFill>
        <p:spPr>
          <a:xfrm>
            <a:off x="4535488" y="2384425"/>
            <a:ext cx="4319587" cy="2806700"/>
          </a:xfrm>
        </p:spPr>
      </p:pic>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884238" y="-23084"/>
            <a:ext cx="7543800" cy="1295400"/>
          </a:xfrm>
        </p:spPr>
        <p:txBody>
          <a:bodyPr>
            <a:normAutofit/>
          </a:bodyPr>
          <a:lstStyle/>
          <a:p>
            <a:r>
              <a:rPr lang="el-GR" sz="4000" b="1" dirty="0" smtClean="0">
                <a:effectLst>
                  <a:outerShdw blurRad="38100" dist="38100" dir="2700000" algn="tl">
                    <a:srgbClr val="000000">
                      <a:alpha val="43137"/>
                    </a:srgbClr>
                  </a:outerShdw>
                </a:effectLst>
              </a:rPr>
              <a:t>Εφαρμογές στη Νεφρολογία</a:t>
            </a:r>
            <a:endParaRPr lang="el-GR" sz="4000" b="1" dirty="0">
              <a:effectLst>
                <a:outerShdw blurRad="38100" dist="38100" dir="2700000" algn="tl">
                  <a:srgbClr val="000000">
                    <a:alpha val="43137"/>
                  </a:srgbClr>
                </a:outerShdw>
              </a:effectLst>
            </a:endParaRPr>
          </a:p>
        </p:txBody>
      </p:sp>
      <p:pic>
        <p:nvPicPr>
          <p:cNvPr id="6" name="Picture 11" descr="urine_system4"/>
          <p:cNvPicPr>
            <a:picLocks noGrp="1" noChangeAspect="1" noChangeArrowheads="1"/>
          </p:cNvPicPr>
          <p:nvPr>
            <p:ph sz="half" idx="1"/>
          </p:nvPr>
        </p:nvPicPr>
        <p:blipFill>
          <a:blip r:embed="rId2" cstate="print"/>
          <a:srcRect/>
          <a:stretch>
            <a:fillRect/>
          </a:stretch>
        </p:blipFill>
        <p:spPr>
          <a:xfrm>
            <a:off x="835025" y="1719263"/>
            <a:ext cx="3281363" cy="4411662"/>
          </a:xfrm>
          <a:ln/>
        </p:spPr>
      </p:pic>
      <p:pic>
        <p:nvPicPr>
          <p:cNvPr id="7" name="Picture 12" descr="Nephrology kidney dialysis"/>
          <p:cNvPicPr>
            <a:picLocks noChangeAspect="1" noChangeArrowheads="1"/>
          </p:cNvPicPr>
          <p:nvPr/>
        </p:nvPicPr>
        <p:blipFill>
          <a:blip r:embed="rId3" cstate="print"/>
          <a:srcRect/>
          <a:stretch>
            <a:fillRect/>
          </a:stretch>
        </p:blipFill>
        <p:spPr>
          <a:xfrm>
            <a:off x="4905375" y="1719263"/>
            <a:ext cx="3522663" cy="4411662"/>
          </a:xfrm>
          <a:prstGeom prst="rect">
            <a:avLst/>
          </a:prstGeom>
        </p:spPr>
      </p:pic>
      <p:sp>
        <p:nvSpPr>
          <p:cNvPr id="8" name="Στρογγυλεμένο ορθογώνιο 7"/>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779633" y="-23084"/>
            <a:ext cx="7543800" cy="1295400"/>
          </a:xfrm>
        </p:spPr>
        <p:txBody>
          <a:bodyPr>
            <a:normAutofit/>
          </a:bodyPr>
          <a:lstStyle/>
          <a:p>
            <a:r>
              <a:rPr lang="el-GR" sz="4000" b="1" dirty="0" smtClean="0">
                <a:effectLst>
                  <a:outerShdw blurRad="38100" dist="38100" dir="2700000" algn="tl">
                    <a:srgbClr val="000000">
                      <a:alpha val="43137"/>
                    </a:srgbClr>
                  </a:outerShdw>
                </a:effectLst>
              </a:rPr>
              <a:t>Εφαρμογές στην Φαρμακολογία</a:t>
            </a:r>
            <a:endParaRPr lang="el-GR" sz="4000" b="1" dirty="0">
              <a:effectLst>
                <a:outerShdw blurRad="38100" dist="38100" dir="2700000" algn="tl">
                  <a:srgbClr val="000000">
                    <a:alpha val="43137"/>
                  </a:srgbClr>
                </a:outerShdw>
              </a:effectLst>
            </a:endParaRPr>
          </a:p>
        </p:txBody>
      </p:sp>
      <p:pic>
        <p:nvPicPr>
          <p:cNvPr id="6" name="Picture 3" descr="Drug deliveryEVAMbag"/>
          <p:cNvPicPr>
            <a:picLocks noGrp="1" noChangeAspect="1" noChangeArrowheads="1"/>
          </p:cNvPicPr>
          <p:nvPr>
            <p:ph sz="quarter" idx="4294967295"/>
          </p:nvPr>
        </p:nvPicPr>
        <p:blipFill>
          <a:blip r:embed="rId2" cstate="print"/>
          <a:srcRect/>
          <a:stretch>
            <a:fillRect/>
          </a:stretch>
        </p:blipFill>
        <p:spPr>
          <a:xfrm>
            <a:off x="5936894" y="1628800"/>
            <a:ext cx="2228850" cy="1752600"/>
          </a:xfrm>
          <a:prstGeom prst="rect">
            <a:avLst/>
          </a:prstGeom>
        </p:spPr>
      </p:pic>
      <p:pic>
        <p:nvPicPr>
          <p:cNvPr id="8" name="Picture 5" descr="Multiple modes of drug delivery"/>
          <p:cNvPicPr>
            <a:picLocks noGrp="1" noChangeAspect="1" noChangeArrowheads="1"/>
          </p:cNvPicPr>
          <p:nvPr>
            <p:ph sz="half" idx="1"/>
          </p:nvPr>
        </p:nvPicPr>
        <p:blipFill>
          <a:blip r:embed="rId3" cstate="print"/>
          <a:srcRect/>
          <a:stretch>
            <a:fillRect/>
          </a:stretch>
        </p:blipFill>
        <p:spPr>
          <a:xfrm>
            <a:off x="738135" y="1749402"/>
            <a:ext cx="3487737" cy="4411662"/>
          </a:xfrm>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540" y="3501008"/>
            <a:ext cx="2600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835074" y="6309320"/>
            <a:ext cx="1037463" cy="246221"/>
          </a:xfrm>
          <a:prstGeom prst="rect">
            <a:avLst/>
          </a:prstGeom>
        </p:spPr>
        <p:txBody>
          <a:bodyPr wrap="none">
            <a:spAutoFit/>
          </a:bodyPr>
          <a:lstStyle/>
          <a:p>
            <a:r>
              <a:rPr lang="en-IN" sz="1000" dirty="0"/>
              <a:t>biomaterials.org</a:t>
            </a:r>
          </a:p>
        </p:txBody>
      </p:sp>
      <p:sp>
        <p:nvSpPr>
          <p:cNvPr id="7" name="Στρογγυλεμένο ορθογώνιο 6"/>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1052</TotalTime>
  <Words>1994</Words>
  <Application>Microsoft Office PowerPoint</Application>
  <PresentationFormat>On-screen Show (4:3)</PresentationFormat>
  <Paragraphs>226</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Θέμα του Office</vt:lpstr>
      <vt:lpstr>Bitmap Image</vt:lpstr>
      <vt:lpstr>Εισαγωγή στα Βιοϋλικά</vt:lpstr>
      <vt:lpstr>Τι είναι τα βιοϋλικά;</vt:lpstr>
      <vt:lpstr>PowerPoint Presentation</vt:lpstr>
      <vt:lpstr>Θεραπευτικές συσκευές στην ορθοπαιδική</vt:lpstr>
      <vt:lpstr>Εφαρμογές στην οδοντιατρική</vt:lpstr>
      <vt:lpstr>Καθετήρες</vt:lpstr>
      <vt:lpstr>Εφαρμογές στην οφθαλμολογία</vt:lpstr>
      <vt:lpstr>Εφαρμογές στη Νεφρολογία</vt:lpstr>
      <vt:lpstr>Εφαρμογές στην Φαρμακολογία</vt:lpstr>
      <vt:lpstr>Μελλοντικές εφαρμογές – μηχανική ιστών</vt:lpstr>
      <vt:lpstr>PowerPoint Presentation</vt:lpstr>
      <vt:lpstr>Γενικές αρχές-εφαρμογές βιοϋλικών</vt:lpstr>
      <vt:lpstr>Food and Drug Administration (FDA)</vt:lpstr>
      <vt:lpstr>Ορισμός βιοϋλικών (FDA)</vt:lpstr>
      <vt:lpstr>Center for Devices and Radiologic Health (CDRH)</vt:lpstr>
      <vt:lpstr>Κατηγορίες ιατρικών συσκευών</vt:lpstr>
      <vt:lpstr>PowerPoint Presentation</vt:lpstr>
      <vt:lpstr>Έρευνα βιοϋλικών στη βιομηχανία</vt:lpstr>
      <vt:lpstr>Βιολογική απόκριση κατά την επαφή με τα υλικά</vt:lpstr>
      <vt:lpstr>Βιοσυμβατότητα</vt:lpstr>
      <vt:lpstr>Σχεδιασμός-κατασκευή μιας ιατρικής συσκευής</vt:lpstr>
      <vt:lpstr>Εξέταση βιοσυμβατότητας</vt:lpstr>
      <vt:lpstr>Δοκιμές βιοσυμβατότητας</vt:lpstr>
      <vt:lpstr>Η επιστήμη των βιοϋλικών έχει διεπιστημονικό χαρακτήρα</vt:lpstr>
      <vt:lpstr>Επιστήμονες βιοϋλικών</vt:lpstr>
      <vt:lpstr>Μηχανικοί βιοϋλικών</vt:lpstr>
      <vt:lpstr>Η επιστημονική κοινότητα των βιοϋλικών</vt:lpstr>
      <vt:lpstr>Επιστημονικά περιοδικά σχετικά με τα βιοϋλικά</vt:lpstr>
      <vt:lpstr>Σχετικές ιστοσελίδες</vt:lpstr>
      <vt:lpstr>Τύποι υλικών που χρησιμοποιούνται στην ιατρική</vt:lpstr>
      <vt:lpstr>Πόσοι διαφορετικοί τύποι βιοϋλικών χρησιμοποιούνται σήμερα</vt:lpstr>
      <vt:lpstr>Γενική κατηγοριοποίηση – τύποι βιοϋλικών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Βιβλιογραφικές αναφορές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dc:creator>
  <cp:lastModifiedBy>baso</cp:lastModifiedBy>
  <cp:revision>216</cp:revision>
  <dcterms:created xsi:type="dcterms:W3CDTF">2009-09-28T08:22:44Z</dcterms:created>
  <dcterms:modified xsi:type="dcterms:W3CDTF">2019-03-24T10:42:35Z</dcterms:modified>
</cp:coreProperties>
</file>