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3" r:id="rId2"/>
    <p:sldId id="258" r:id="rId3"/>
    <p:sldId id="259" r:id="rId4"/>
    <p:sldId id="306" r:id="rId5"/>
    <p:sldId id="260" r:id="rId6"/>
    <p:sldId id="261" r:id="rId7"/>
    <p:sldId id="262" r:id="rId8"/>
    <p:sldId id="304" r:id="rId9"/>
    <p:sldId id="303" r:id="rId10"/>
    <p:sldId id="263" r:id="rId11"/>
    <p:sldId id="305" r:id="rId12"/>
    <p:sldId id="264" r:id="rId13"/>
    <p:sldId id="266" r:id="rId14"/>
    <p:sldId id="267" r:id="rId15"/>
    <p:sldId id="286" r:id="rId16"/>
    <p:sldId id="299" r:id="rId17"/>
    <p:sldId id="287" r:id="rId18"/>
    <p:sldId id="289" r:id="rId19"/>
    <p:sldId id="300" r:id="rId20"/>
    <p:sldId id="288" r:id="rId21"/>
    <p:sldId id="290" r:id="rId22"/>
    <p:sldId id="302" r:id="rId23"/>
    <p:sldId id="301" r:id="rId24"/>
    <p:sldId id="282" r:id="rId25"/>
    <p:sldId id="307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k" lastIdx="1" clrIdx="0">
    <p:extLst>
      <p:ext uri="{19B8F6BF-5375-455C-9EA6-DF929625EA0E}">
        <p15:presenceInfo xmlns:p15="http://schemas.microsoft.com/office/powerpoint/2012/main" userId="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4660"/>
  </p:normalViewPr>
  <p:slideViewPr>
    <p:cSldViewPr>
      <p:cViewPr varScale="1">
        <p:scale>
          <a:sx n="68" d="100"/>
          <a:sy n="68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E6F0-39B4-4EA9-B369-14A2ED793C15}" type="datetimeFigureOut">
              <a:rPr lang="el-GR" smtClean="0"/>
              <a:pPr/>
              <a:t>12/4/2021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066C-F2C8-460C-A3D0-5699A1BA1F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65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8066C-F2C8-460C-A3D0-5699A1BA1F82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48426" imgH="2029108" progId="PBrush">
                  <p:embed/>
                </p:oleObj>
              </mc:Choice>
              <mc:Fallback>
                <p:oleObj name="Bitmap Image" r:id="rId2" imgW="3048426" imgH="2029108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medlab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269038"/>
            <a:ext cx="10795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179388" y="6237288"/>
            <a:ext cx="8964612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>
            <a:outerShdw dist="107763" dir="13500000" algn="ctr" rotWithShape="0">
              <a:schemeClr val="bg1">
                <a:lumMod val="75000"/>
                <a:alpha val="50000"/>
              </a:schemeClr>
            </a:outerShdw>
          </a:effectLst>
        </p:spPr>
        <p:txBody>
          <a:bodyPr/>
          <a:lstStyle/>
          <a:p>
            <a:pPr algn="l" rtl="0">
              <a:defRPr/>
            </a:pPr>
            <a:endParaRPr lang="el-GR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rtl="0"/>
            <a:endParaRPr lang="el-GR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48426" imgH="2029108" progId="PBrush">
                  <p:embed/>
                </p:oleObj>
              </mc:Choice>
              <mc:Fallback>
                <p:oleObj name="Bitmap Image" r:id="rId2" imgW="3048426" imgH="2029108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medlab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269038"/>
            <a:ext cx="10795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179388" y="6237288"/>
            <a:ext cx="8964612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>
            <a:outerShdw dist="107763" dir="13500000" algn="ctr" rotWithShape="0">
              <a:schemeClr val="bg1">
                <a:lumMod val="75000"/>
                <a:alpha val="50000"/>
              </a:schemeClr>
            </a:outerShdw>
          </a:effectLst>
        </p:spPr>
        <p:txBody>
          <a:bodyPr/>
          <a:lstStyle/>
          <a:p>
            <a:pPr algn="l" rtl="0">
              <a:defRPr/>
            </a:pPr>
            <a:endParaRPr lang="el-GR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1pPr>
            <a:lvl2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2pPr>
            <a:lvl3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3pPr>
            <a:lvl4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4pPr>
            <a:lvl5pPr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002060"/>
                </a:solidFill>
              </a:defRPr>
            </a:lvl1pPr>
          </a:lstStyle>
          <a:p>
            <a:pPr rtl="0"/>
            <a:endParaRPr lang="el-GR" kern="1200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rtl="0"/>
            <a:r>
              <a:rPr lang="en-US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31st Annual International IEEE EMBS Conference,</a:t>
            </a:r>
          </a:p>
          <a:p>
            <a:pPr rtl="0"/>
            <a:r>
              <a:rPr lang="en-US" b="1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September, 2-6, 2009, Hilton Minneapolis, Minnesota, USA</a:t>
            </a:r>
            <a:endParaRPr lang="el-GR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echeurope.org/wp-content/uploads/2019/04/The-European-Medical-Technology-Industry-in-figures-2019-1.pdf" TargetMode="External"/><Relationship Id="rId2" Type="http://schemas.openxmlformats.org/officeDocument/2006/relationships/hyperlink" Target="http://www.pharma-consult.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kpmg/content/dam/kpmg/xx/pdf/2017/12/medical-devices-2030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courier.com/incredible-growth-of-medical-device-reprocessing-market-with-top-companies-statistics-analysis-market-size-share-growth-trends-challenges-and-opportunities-forecast-to-2025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tunebusinessinsights.com/industry-reports/medical-devices-market-1000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pup.com/goldsteinresearch/news/connected-medical-device-market-size-forecast-trends-and-de/8341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rf.org/docs/ghtf/archived/sg1/technical-docs/ghtf-sg1-n011r20-essential-principles-safety-performance-medical-devices-sted.pdf" TargetMode="External"/><Relationship Id="rId2" Type="http://schemas.openxmlformats.org/officeDocument/2006/relationships/hyperlink" Target="http://www.meddev.info/_documents/R2_5_1-5_rev4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518681" y="2818656"/>
            <a:ext cx="81253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Ανάπτυξη Ιατρικών Συσκευών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136308" y="1484784"/>
            <a:ext cx="8888058" cy="3312368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695151" y="191683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Μάθημα </a:t>
            </a:r>
            <a:r>
              <a:rPr lang="en-US" sz="4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4800" b="1" baseline="30000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4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83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7625"/>
            <a:ext cx="8382000" cy="838200"/>
          </a:xfrm>
        </p:spPr>
        <p:txBody>
          <a:bodyPr>
            <a:noAutofit/>
          </a:bodyPr>
          <a:lstStyle/>
          <a:p>
            <a:r>
              <a:rPr lang="el-GR" sz="3200" b="1" dirty="0"/>
              <a:t>Τεχνικός Φάκελος – Περιεχόμενα </a:t>
            </a:r>
            <a:r>
              <a:rPr lang="en-GB" sz="2000" dirty="0"/>
              <a:t>NB-MED/2.5.1/Rec5</a:t>
            </a:r>
            <a:endParaRPr lang="en-US" sz="2000" b="1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7504" y="116633"/>
            <a:ext cx="8888058" cy="792088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5A0DC-A07C-428B-8E0C-A9C20F1BA2AE}"/>
              </a:ext>
            </a:extLst>
          </p:cNvPr>
          <p:cNvSpPr/>
          <p:nvPr/>
        </p:nvSpPr>
        <p:spPr>
          <a:xfrm>
            <a:off x="179512" y="1124744"/>
            <a:ext cx="4392488" cy="5044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 Manufacturer’s Details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1.1 Name and Address of Manufacturer, Design and Production Sites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1.2 Notified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Boby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1.3 General Information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1.4 Product Classification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 Device Description and Product Specification, Including Variants and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Accessories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2.1 Global Medical Device Nomenclature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2.2 Brief Product Description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2.3 Physical Characteristics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2.4 Environmental Limitations and Product Stability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2.5 Product Family Names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2.6 Intended Uses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2.7 Medical Indications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2.8 Contraindications, Adverse Events and General Recommendations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AA38E1-2160-4D0C-BD0D-98A18B4148E7}"/>
              </a:ext>
            </a:extLst>
          </p:cNvPr>
          <p:cNvSpPr/>
          <p:nvPr/>
        </p:nvSpPr>
        <p:spPr>
          <a:xfrm>
            <a:off x="4572000" y="1126256"/>
            <a:ext cx="4572000" cy="31051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2.9 Performance Characteristics and Principles of Operation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2.10 Device Hardware Specifications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2.11 Device Software Requirements Specifications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2.12 Novel Features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2.13 Accessories Specifications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2.14 Indicators and Alarms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2.14.1 Monitoring Device operation and battery indications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2.14.2 Smart Box indications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3 Essential Principles (EP) Checklist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3.1 List of Applicable harmonized standards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3.2 Essential Requirements Checklist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0D205-50AE-4028-BD38-EBF503F3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964E3B-F36B-4526-A0D2-3A728583A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7625"/>
            <a:ext cx="8382000" cy="838200"/>
          </a:xfrm>
        </p:spPr>
        <p:txBody>
          <a:bodyPr>
            <a:noAutofit/>
          </a:bodyPr>
          <a:lstStyle/>
          <a:p>
            <a:r>
              <a:rPr lang="el-GR" sz="3200" b="1" dirty="0"/>
              <a:t>Τεχνικός Φάκελος – Περιεχόμενα </a:t>
            </a:r>
            <a:r>
              <a:rPr lang="en-GB" sz="2000" dirty="0"/>
              <a:t>NB-MED/2.5.1/Rec5</a:t>
            </a:r>
            <a:endParaRPr lang="en-US" sz="2000" b="1" dirty="0"/>
          </a:p>
        </p:txBody>
      </p:sp>
      <p:sp>
        <p:nvSpPr>
          <p:cNvPr id="6" name="Στρογγυλεμένο ορθογώνιο 7">
            <a:extLst>
              <a:ext uri="{FF2B5EF4-FFF2-40B4-BE49-F238E27FC236}">
                <a16:creationId xmlns:a16="http://schemas.microsoft.com/office/drawing/2014/main" id="{F41510E4-A92B-424C-AC7D-932823B1D34B}"/>
              </a:ext>
            </a:extLst>
          </p:cNvPr>
          <p:cNvSpPr/>
          <p:nvPr/>
        </p:nvSpPr>
        <p:spPr>
          <a:xfrm>
            <a:off x="107504" y="116633"/>
            <a:ext cx="8888058" cy="792088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D69DF-413D-4191-86AC-3FBCD461758F}"/>
              </a:ext>
            </a:extLst>
          </p:cNvPr>
          <p:cNvSpPr/>
          <p:nvPr/>
        </p:nvSpPr>
        <p:spPr>
          <a:xfrm>
            <a:off x="611560" y="991977"/>
            <a:ext cx="4572000" cy="5321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4 Risk Analysis and Control Summary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5 Product Verification and Validation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5.1 Safety of the Device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5.2 Biocompatibility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5.3 Hardware and Software Verification and Validation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5.4 Pre-Clinical Evaluation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5.5 Clinical Evidence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6 Design and Manufacturing Information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6.1 Manufacturing processes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6.2 Design and Manufacturing Sites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7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Labeling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&amp; Packaging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8 Clinical Evaluation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9 Market surveillance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10 Advertising Material and brochures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 Annexes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I_Performance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Characterictics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and Principles of Operation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11.2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II_Hardware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Specifications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11.3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III_Software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Requirements Specifications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37FE88-B4DD-492C-A595-7358142E5954}"/>
              </a:ext>
            </a:extLst>
          </p:cNvPr>
          <p:cNvSpPr/>
          <p:nvPr/>
        </p:nvSpPr>
        <p:spPr>
          <a:xfrm>
            <a:off x="4855783" y="999617"/>
            <a:ext cx="413977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11.4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IV_Accessories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Specifications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11.5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V_Risk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Management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11.6 Annex VI_EMC and LVD tests reports and certificates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11.7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VII_Biocompatibility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Specifications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11.8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VIII_Hardware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and Software Verification and Validation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11.9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IX_Pre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-clinical Validation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11.10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X_Clinical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Validation Records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11.11 Annex XI_SOP Conduct of Clinical Trials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11.12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XII_Clinical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Annex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11.13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XIII_Manufacturing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Specifications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11.14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XIV_Labeling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and Packaging Specifications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11.15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XV_Clinical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Evaluation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11.16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XVI_Market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Surveillance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11.17 Annex </a:t>
            </a:r>
            <a:r>
              <a:rPr lang="en-GB" sz="1200" dirty="0" err="1">
                <a:latin typeface="Arial" panose="020B0604020202020204" pitchFamily="34" charset="0"/>
                <a:ea typeface="Calibri" panose="020F0502020204030204" pitchFamily="34" charset="0"/>
              </a:rPr>
              <a:t>XVIII_Advertising</a:t>
            </a:r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 Material </a:t>
            </a:r>
            <a:endParaRPr lang="el-GR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ea typeface="Calibri" panose="020F0502020204030204" pitchFamily="34" charset="0"/>
              </a:rPr>
              <a:t>12 Declaration of Conformity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89176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7327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Έλεγχος σχεδιασμού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7544" y="1478868"/>
            <a:ext cx="6954566" cy="39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Σχεδιασμός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μελέτης και ανάπτυξης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Είσοδος σχεδιασμού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Έξοδος σχεδιασμού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Ανασκόπηση σχεδιασμού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Εξακρίβωση σχεδιασμού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000" dirty="0"/>
              <a:t>Επιβεβαίωση σχεδιασμού</a:t>
            </a:r>
            <a:r>
              <a:rPr lang="en-US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000" dirty="0"/>
              <a:t>Μεταβίβαση σχεδιασμού</a:t>
            </a:r>
            <a:r>
              <a:rPr lang="en-US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000" dirty="0"/>
              <a:t>Αλλαγές σχεδιασμού</a:t>
            </a:r>
            <a:r>
              <a:rPr lang="en-US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Σχεδιασμός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ιστορικών αρχείων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65333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Τρία βασικά στοιχεία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09800" y="1828800"/>
            <a:ext cx="6019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74725" marR="0" lvl="0" indent="-974725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Tx/>
              <a:buAutoNum type="arabicPeriod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Είσοδος σχεδιασμού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974725" marR="0" lvl="0" indent="-974725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Tx/>
              <a:buAutoNum type="arabicPeriod"/>
              <a:tabLst/>
              <a:defRPr/>
            </a:pPr>
            <a:r>
              <a:rPr lang="el-GR" sz="2000" dirty="0"/>
              <a:t>Υπολογισμός ρίσκου</a:t>
            </a:r>
            <a:r>
              <a:rPr lang="en-US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4725" marR="0" lvl="0" indent="-974725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Tx/>
              <a:buAutoNum type="arabicPeriod"/>
              <a:tabLst/>
              <a:defRPr/>
            </a:pPr>
            <a:r>
              <a:rPr lang="el-GR" sz="2000" dirty="0"/>
              <a:t>Έξοδος σχεδιασμού</a:t>
            </a:r>
            <a:r>
              <a:rPr lang="en-US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05272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σχεδιασμού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Ανάγκες χρήστη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ερωτήματα που θέτονται από το χρήστη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Απαιτήσεις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αγοράς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μετρήσιμες, σχεδιαστικοί όροι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06692" y="16344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Λουράκι (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Strap)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μια </a:t>
            </a: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φορέσιμη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ιατρική συσκευή - </a:t>
            </a:r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σχεδιασμού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23460" y="1314083"/>
            <a:ext cx="7772400" cy="655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Stap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 wearable medical device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1977435"/>
            <a:ext cx="7772400" cy="37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el-GR" sz="2400" b="1" u="sng" dirty="0"/>
              <a:t>Ανάγκες χρήστη</a:t>
            </a:r>
            <a:endParaRPr lang="en-GB" sz="2400" b="1" u="sng" dirty="0"/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b="1" dirty="0"/>
              <a:t>Ομάδα: </a:t>
            </a:r>
            <a:r>
              <a:rPr lang="el-GR" sz="2400" dirty="0"/>
              <a:t>Ασθενείς με κινητικά προβλήματα </a:t>
            </a:r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Να είναι </a:t>
            </a:r>
            <a:r>
              <a:rPr lang="el-GR" sz="2400" dirty="0" err="1"/>
              <a:t>ευκολοφορέσιμο</a:t>
            </a:r>
            <a:endParaRPr lang="el-GR" sz="2400" dirty="0"/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Να απαιτεί το δυνατό λιγότερες κινήσεις από το χρήστη για να φορεθεί</a:t>
            </a:r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Να συγκρατεί σωστά τη </a:t>
            </a:r>
            <a:r>
              <a:rPr lang="el-GR" sz="2400" dirty="0" err="1"/>
              <a:t>φορέσιμη</a:t>
            </a:r>
            <a:r>
              <a:rPr lang="el-GR" sz="2400" dirty="0"/>
              <a:t> συσκευή</a:t>
            </a:r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Να είναι αισθητικά αποδεκτή</a:t>
            </a:r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Να μη φθείρεται με το χρόνο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l-GR" sz="2400" dirty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Arial" charset="0"/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7504" y="163443"/>
            <a:ext cx="8888058" cy="1143000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69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06692" y="16344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Λουράκι (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Strap)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μια </a:t>
            </a:r>
            <a:r>
              <a:rPr lang="el-G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φορέσιμη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ιατρική συσκευή - </a:t>
            </a:r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σχεδιασμού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23460" y="1314083"/>
            <a:ext cx="7772400" cy="655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Stap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a wearable medical device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1977435"/>
            <a:ext cx="7772400" cy="303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defRPr/>
            </a:pPr>
            <a:r>
              <a:rPr lang="el-GR" sz="2400" b="1" u="sng" dirty="0"/>
              <a:t>Ανάγκες συσκευής</a:t>
            </a:r>
            <a:endParaRPr lang="en-GB" sz="2400" b="1" u="sng" dirty="0"/>
          </a:p>
          <a:p>
            <a:pPr>
              <a:buClr>
                <a:schemeClr val="tx2">
                  <a:lumMod val="75000"/>
                </a:schemeClr>
              </a:buClr>
              <a:defRPr/>
            </a:pPr>
            <a:r>
              <a:rPr lang="el-GR" b="1" dirty="0"/>
              <a:t>(</a:t>
            </a:r>
            <a:r>
              <a:rPr lang="en-GB" b="1" dirty="0"/>
              <a:t>Safety Requirements – EN 93/42, ISO-60601, ISO-10993)</a:t>
            </a:r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b="1" dirty="0"/>
              <a:t>Υλικό: </a:t>
            </a:r>
            <a:r>
              <a:rPr lang="el-GR" sz="2400" dirty="0"/>
              <a:t>Να μη προκαλεί ερεθισμούς, να είναι πιστοποιημένο </a:t>
            </a:r>
            <a:r>
              <a:rPr lang="el-GR" sz="2400" dirty="0" err="1"/>
              <a:t>βιο</a:t>
            </a:r>
            <a:r>
              <a:rPr lang="el-GR" sz="2400" dirty="0"/>
              <a:t>-συμβατό υλικό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Να είναι επιτυχή τα τεστ μηχανικής αντοχής</a:t>
            </a:r>
          </a:p>
          <a:p>
            <a:pPr marL="800100" lvl="1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400" dirty="0"/>
              <a:t>Drop tests</a:t>
            </a:r>
          </a:p>
          <a:p>
            <a:pPr marL="800100" lvl="1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GB" sz="2400" dirty="0"/>
              <a:t>Shock tests</a:t>
            </a:r>
            <a:endParaRPr lang="el-GR" sz="2400" dirty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l-GR" sz="2400" dirty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Arial" charset="0"/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7504" y="163443"/>
            <a:ext cx="8888058" cy="1143000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65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5333" y="1700808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en-GB" sz="3200" u="sng" dirty="0"/>
              <a:t>A</a:t>
            </a:r>
            <a:r>
              <a:rPr lang="el-GR" sz="3200" u="sng" dirty="0" err="1"/>
              <a:t>παιτήσεις</a:t>
            </a:r>
            <a:r>
              <a:rPr lang="el-GR" sz="3200" u="sng" dirty="0"/>
              <a:t> αγοράς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3792" y="2827040"/>
            <a:ext cx="8458200" cy="25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Να είναι </a:t>
            </a:r>
            <a:r>
              <a:rPr lang="el-GR" sz="2400" dirty="0" err="1"/>
              <a:t>ευκολοφορέσιμο</a:t>
            </a:r>
            <a:endParaRPr lang="en-GB" sz="2400" dirty="0"/>
          </a:p>
          <a:p>
            <a:pPr marL="342900" indent="-342900" algn="just"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Να είναι αισθητικά αποδεκτή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chemeClr val="tx2">
                  <a:lumMod val="75000"/>
                </a:schemeClr>
              </a:buClr>
              <a:defRPr/>
            </a:pPr>
            <a:endParaRPr lang="el-GR" sz="2400" dirty="0"/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7B22E79-2390-4E44-B38D-253F29D6433C}"/>
              </a:ext>
            </a:extLst>
          </p:cNvPr>
          <p:cNvSpPr txBox="1">
            <a:spLocks noChangeArrowheads="1"/>
          </p:cNvSpPr>
          <p:nvPr/>
        </p:nvSpPr>
        <p:spPr>
          <a:xfrm>
            <a:off x="706692" y="16344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Λουράκι (</a:t>
            </a:r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Strap) </a:t>
            </a:r>
            <a:r>
              <a:rPr lang="el-G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μια φορέσιμη ιατρική συσκευή - </a:t>
            </a:r>
            <a:r>
              <a:rPr lang="el-GR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Είσοδος σχεδιασμού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Στρογγυλεμένο ορθογώνιο 7">
            <a:extLst>
              <a:ext uri="{FF2B5EF4-FFF2-40B4-BE49-F238E27FC236}">
                <a16:creationId xmlns:a16="http://schemas.microsoft.com/office/drawing/2014/main" id="{7FC0B584-4DD1-4CE8-A3D9-3B287501C670}"/>
              </a:ext>
            </a:extLst>
          </p:cNvPr>
          <p:cNvSpPr/>
          <p:nvPr/>
        </p:nvSpPr>
        <p:spPr>
          <a:xfrm>
            <a:off x="107504" y="163443"/>
            <a:ext cx="8888058" cy="1143000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72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65333" y="16344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 ρίσκου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Risk Management File (RMF)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910" y="1412776"/>
            <a:ext cx="7772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Ανεπάρκεια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Πιθανά αποτελέσματα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Αυστηρότητα</a:t>
            </a:r>
            <a:r>
              <a:rPr lang="en-US" sz="2400" dirty="0"/>
              <a:t>,</a:t>
            </a:r>
            <a:r>
              <a:rPr lang="el-GR" sz="2400" dirty="0"/>
              <a:t> </a:t>
            </a:r>
            <a:endParaRPr lang="en-US" sz="2400" dirty="0"/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/>
              <a:t>1 </a:t>
            </a:r>
            <a:r>
              <a:rPr lang="el-GR" dirty="0"/>
              <a:t>μέχρι </a:t>
            </a:r>
            <a:r>
              <a:rPr lang="en-US" dirty="0"/>
              <a:t>10 (</a:t>
            </a:r>
            <a:r>
              <a:rPr lang="el-GR" dirty="0"/>
              <a:t>από αμελητέα μέχρι πιθανότητα πολλαπλών θανάτων</a:t>
            </a:r>
            <a:r>
              <a:rPr lang="en-US" dirty="0"/>
              <a:t>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Πιθανές αιτίες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Πιθανότητα</a:t>
            </a:r>
            <a:r>
              <a:rPr lang="en-US" sz="2400" dirty="0"/>
              <a:t>,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/>
              <a:t>1 </a:t>
            </a:r>
            <a:r>
              <a:rPr lang="el-GR" dirty="0"/>
              <a:t>μέχρι</a:t>
            </a:r>
            <a:r>
              <a:rPr lang="en-US" dirty="0"/>
              <a:t> 10 (&lt; 1 </a:t>
            </a:r>
            <a:r>
              <a:rPr lang="el-GR" dirty="0"/>
              <a:t>στις</a:t>
            </a:r>
            <a:r>
              <a:rPr lang="en-US" dirty="0"/>
              <a:t> 500,000 </a:t>
            </a:r>
            <a:r>
              <a:rPr lang="el-GR" dirty="0"/>
              <a:t>μέχρι</a:t>
            </a:r>
            <a:r>
              <a:rPr lang="en-US" dirty="0"/>
              <a:t> &gt; 1 </a:t>
            </a:r>
            <a:r>
              <a:rPr lang="el-GR" dirty="0"/>
              <a:t>στις</a:t>
            </a:r>
            <a:r>
              <a:rPr lang="en-US" dirty="0"/>
              <a:t> 2).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Ρίσκο</a:t>
            </a:r>
            <a:r>
              <a:rPr lang="en-US" sz="2400" dirty="0"/>
              <a:t>,</a:t>
            </a:r>
          </a:p>
          <a:p>
            <a:pPr marL="742950" lvl="1" indent="-28575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l-GR" dirty="0"/>
              <a:t>Πιθανότητα/πίνακας σοβαρότητας</a:t>
            </a:r>
            <a:r>
              <a:rPr lang="en-US" dirty="0"/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Μετριασμός</a:t>
            </a:r>
            <a:r>
              <a:rPr lang="en-US" sz="2400" dirty="0"/>
              <a:t>.</a:t>
            </a: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163443"/>
            <a:ext cx="8888058" cy="1143000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006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20"/>
            <a:ext cx="7772400" cy="1143000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Αρχικά σχέδια –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Draws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27971" y="260648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2BD4C-C504-4236-8A25-6A7DFF9B7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6" y="1951670"/>
            <a:ext cx="3221931" cy="1936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64627B-799E-4633-B4F5-03CF86C1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368" y="1951670"/>
            <a:ext cx="2242567" cy="2717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BF639-4E05-47AD-AD39-C5B135D0A292}"/>
              </a:ext>
            </a:extLst>
          </p:cNvPr>
          <p:cNvSpPr txBox="1"/>
          <p:nvPr/>
        </p:nvSpPr>
        <p:spPr>
          <a:xfrm>
            <a:off x="251520" y="1228847"/>
            <a:ext cx="113261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Concept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B863B-C642-4BFB-ABB1-A5DFC7926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19" y="3888326"/>
            <a:ext cx="1626599" cy="2291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231C9-BC17-4B43-A591-6C848362C2C2}"/>
              </a:ext>
            </a:extLst>
          </p:cNvPr>
          <p:cNvSpPr txBox="1"/>
          <p:nvPr/>
        </p:nvSpPr>
        <p:spPr>
          <a:xfrm>
            <a:off x="6084168" y="1228847"/>
            <a:ext cx="2808312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Pros</a:t>
            </a:r>
          </a:p>
          <a:p>
            <a:pPr marL="285750" indent="-285750">
              <a:buFontTx/>
              <a:buChar char="-"/>
            </a:pPr>
            <a:r>
              <a:rPr lang="el-GR" b="1" dirty="0"/>
              <a:t>Διαδεδομένο σχέδιο (εύκολα αντιληπτή η λειτουργικότητα από τον χρήστη)</a:t>
            </a:r>
          </a:p>
          <a:p>
            <a:pPr marL="285750" indent="-285750">
              <a:buFontTx/>
              <a:buChar char="-"/>
            </a:pPr>
            <a:r>
              <a:rPr lang="el-GR" b="1" dirty="0"/>
              <a:t>Αισθητικά αποδεκτό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F285A-4392-4F45-8DC3-7D1A9CD5273C}"/>
              </a:ext>
            </a:extLst>
          </p:cNvPr>
          <p:cNvSpPr txBox="1"/>
          <p:nvPr/>
        </p:nvSpPr>
        <p:spPr>
          <a:xfrm>
            <a:off x="6084168" y="3240436"/>
            <a:ext cx="2808312" cy="20313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u="sng" dirty="0"/>
              <a:t>Ρίσκα</a:t>
            </a:r>
            <a:endParaRPr lang="en-GB" b="1" u="sng" dirty="0"/>
          </a:p>
          <a:p>
            <a:pPr marL="285750" indent="-285750">
              <a:buFontTx/>
              <a:buChar char="-"/>
            </a:pPr>
            <a:r>
              <a:rPr lang="el-GR" b="1" dirty="0"/>
              <a:t>Εύκολη φθορά στη θέση του </a:t>
            </a:r>
            <a:r>
              <a:rPr lang="en-GB" b="1" dirty="0"/>
              <a:t>pin</a:t>
            </a:r>
            <a:endParaRPr lang="el-GR" b="1" dirty="0"/>
          </a:p>
          <a:p>
            <a:pPr marL="285750" indent="-285750">
              <a:buFontTx/>
              <a:buChar char="-"/>
            </a:pPr>
            <a:r>
              <a:rPr lang="el-GR" b="1" dirty="0"/>
              <a:t>Σύνθετος σχεδιασμός για το κάλυμμά (</a:t>
            </a:r>
            <a:r>
              <a:rPr lang="en-GB" b="1" dirty="0"/>
              <a:t>enclosure) </a:t>
            </a:r>
            <a:r>
              <a:rPr lang="el-GR" b="1" dirty="0"/>
              <a:t>της συσκευής</a:t>
            </a:r>
            <a:endParaRPr lang="en-GB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EF8F43-0153-4E2F-84D4-82913E46169B}"/>
              </a:ext>
            </a:extLst>
          </p:cNvPr>
          <p:cNvCxnSpPr>
            <a:cxnSpLocks/>
          </p:cNvCxnSpPr>
          <p:nvPr/>
        </p:nvCxnSpPr>
        <p:spPr>
          <a:xfrm flipH="1" flipV="1">
            <a:off x="5508104" y="2276872"/>
            <a:ext cx="504056" cy="14401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9EF9C6-D27A-4E7A-B245-DB3B25B992DA}"/>
              </a:ext>
            </a:extLst>
          </p:cNvPr>
          <p:cNvCxnSpPr>
            <a:cxnSpLocks/>
          </p:cNvCxnSpPr>
          <p:nvPr/>
        </p:nvCxnSpPr>
        <p:spPr>
          <a:xfrm flipH="1">
            <a:off x="2411760" y="4293096"/>
            <a:ext cx="3600400" cy="576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5CA76ED-0020-46A7-B8DE-6AF47FFB9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109" y="4842830"/>
            <a:ext cx="1667781" cy="12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88640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μια ιατρική συσκευή;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700808"/>
            <a:ext cx="843528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dirty="0"/>
              <a:t>Ένα όργανο, συσκευή, εργαλείο, μηχάνημα, εμφύτευμα, αντιδραστήριο εκτός σώματος ή άλλο παρόμοιο ή σχετικό αντικείμενο, που συμπεριλαμβάνει ένα τμήμα ή εξάρτημα το οποίο:</a:t>
            </a:r>
            <a:endParaRPr lang="en-US" dirty="0"/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dirty="0"/>
              <a:t>αναγνωρίζεται </a:t>
            </a:r>
            <a:r>
              <a:rPr lang="en-US" dirty="0"/>
              <a:t> </a:t>
            </a:r>
            <a:r>
              <a:rPr lang="el-GR" dirty="0"/>
              <a:t>στο εθνικό συνταγολόγιο ή στον ΕΟΦ</a:t>
            </a:r>
            <a:r>
              <a:rPr lang="en-US" dirty="0"/>
              <a:t>, </a:t>
            </a:r>
            <a:r>
              <a:rPr lang="el-GR" dirty="0"/>
              <a:t>ή οποιοδήποτε βοήθημά του</a:t>
            </a:r>
            <a:r>
              <a:rPr lang="en-US" dirty="0"/>
              <a:t>,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dirty="0"/>
              <a:t>χρησιμοποιείται στη διάγνωση και θεραπεία ασθενειών, </a:t>
            </a:r>
            <a:endParaRPr lang="en-US" dirty="0"/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dirty="0"/>
              <a:t>επηρεάζει τη δομή ή οποιαδήποτε λειτουργία στο σώμα του ανθρώπου ή ζώων, δεν επιτελεί το σκοπό του μέσω χημικών αντιδράσεων στο σώμα  και δεν πρέπει να μεταβολιστεί για να επιτύχει το στόχο του</a:t>
            </a:r>
            <a:r>
              <a:rPr lang="en-US" dirty="0"/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chemeClr val="tx2">
                  <a:lumMod val="75000"/>
                </a:schemeClr>
              </a:buClr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3716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20"/>
            <a:ext cx="7772400" cy="1143000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Αρχικά σχέδια –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Draws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27971" y="260648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BF639-4E05-47AD-AD39-C5B135D0A292}"/>
              </a:ext>
            </a:extLst>
          </p:cNvPr>
          <p:cNvSpPr txBox="1"/>
          <p:nvPr/>
        </p:nvSpPr>
        <p:spPr>
          <a:xfrm>
            <a:off x="251520" y="1228847"/>
            <a:ext cx="113261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Concept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231C9-BC17-4B43-A591-6C848362C2C2}"/>
              </a:ext>
            </a:extLst>
          </p:cNvPr>
          <p:cNvSpPr txBox="1"/>
          <p:nvPr/>
        </p:nvSpPr>
        <p:spPr>
          <a:xfrm>
            <a:off x="6084168" y="1228847"/>
            <a:ext cx="2808312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/>
              <a:t>Pros</a:t>
            </a:r>
          </a:p>
          <a:p>
            <a:pPr marL="285750" indent="-285750">
              <a:buFontTx/>
              <a:buChar char="-"/>
            </a:pPr>
            <a:r>
              <a:rPr lang="el-GR" b="1" dirty="0"/>
              <a:t>Αισθητικά αποδεκτό</a:t>
            </a:r>
            <a:endParaRPr lang="en-GB" b="1" dirty="0"/>
          </a:p>
          <a:p>
            <a:pPr marL="285750" indent="-285750">
              <a:buFontTx/>
              <a:buChar char="-"/>
            </a:pPr>
            <a:r>
              <a:rPr lang="el-GR" b="1" dirty="0" err="1"/>
              <a:t>Ευκολοφορετο</a:t>
            </a:r>
            <a:r>
              <a:rPr lang="el-GR" b="1" dirty="0"/>
              <a:t> (</a:t>
            </a:r>
            <a:r>
              <a:rPr lang="en-GB" b="1" dirty="0"/>
              <a:t>velcro)</a:t>
            </a:r>
          </a:p>
          <a:p>
            <a:pPr marL="285750" indent="-285750">
              <a:buFontTx/>
              <a:buChar char="-"/>
            </a:pPr>
            <a:r>
              <a:rPr lang="el-GR" b="1" dirty="0"/>
              <a:t>Ανθεκτικό</a:t>
            </a:r>
          </a:p>
          <a:p>
            <a:pPr marL="285750" indent="-285750">
              <a:buFontTx/>
              <a:buChar char="-"/>
            </a:pPr>
            <a:r>
              <a:rPr lang="el-GR" b="1" dirty="0"/>
              <a:t>Απλό στη κατασκευή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F285A-4392-4F45-8DC3-7D1A9CD5273C}"/>
              </a:ext>
            </a:extLst>
          </p:cNvPr>
          <p:cNvSpPr txBox="1"/>
          <p:nvPr/>
        </p:nvSpPr>
        <p:spPr>
          <a:xfrm>
            <a:off x="6084168" y="3240436"/>
            <a:ext cx="2808312" cy="9233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u="sng" dirty="0"/>
              <a:t>Ρίσκα</a:t>
            </a:r>
            <a:endParaRPr lang="en-GB" b="1" u="sng" dirty="0"/>
          </a:p>
          <a:p>
            <a:pPr marL="285750" indent="-285750">
              <a:buFontTx/>
              <a:buChar char="-"/>
            </a:pPr>
            <a:r>
              <a:rPr lang="el-GR" b="1" dirty="0"/>
              <a:t>Όχι διαδεδομένο σχέδιο</a:t>
            </a:r>
          </a:p>
          <a:p>
            <a:pPr marL="285750" indent="-285750">
              <a:buFontTx/>
              <a:buChar char="-"/>
            </a:pPr>
            <a:endParaRPr lang="en-GB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BBAB60-0A32-4BAA-8CC6-C30ACD02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11597"/>
            <a:ext cx="1296144" cy="31569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D7C113-F54C-4F7F-A4BB-6A02BE12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847071"/>
            <a:ext cx="1944216" cy="2878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EFA3D8-1BDC-469E-84E6-51BC60DB7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522867"/>
            <a:ext cx="2232248" cy="14793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24D16C-A5ED-4315-BBF8-2FD1A4989E02}"/>
              </a:ext>
            </a:extLst>
          </p:cNvPr>
          <p:cNvSpPr txBox="1"/>
          <p:nvPr/>
        </p:nvSpPr>
        <p:spPr>
          <a:xfrm>
            <a:off x="3803010" y="5229200"/>
            <a:ext cx="189802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Velcro positioning</a:t>
            </a:r>
          </a:p>
        </p:txBody>
      </p:sp>
    </p:spTree>
    <p:extLst>
      <p:ext uri="{BB962C8B-B14F-4D97-AF65-F5344CB8AC3E}">
        <p14:creationId xmlns:p14="http://schemas.microsoft.com/office/powerpoint/2010/main" val="353522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Έξοδος σχεδιασμού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προδιαγραφές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D4530-B747-4BE5-B7F3-FEFF9049D1F2}"/>
              </a:ext>
            </a:extLst>
          </p:cNvPr>
          <p:cNvSpPr txBox="1"/>
          <p:nvPr/>
        </p:nvSpPr>
        <p:spPr>
          <a:xfrm>
            <a:off x="251520" y="1228847"/>
            <a:ext cx="306840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Concept 1 3D print prototype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997DB-434A-4E27-9D73-C6F8F1E61BBF}"/>
              </a:ext>
            </a:extLst>
          </p:cNvPr>
          <p:cNvSpPr txBox="1"/>
          <p:nvPr/>
        </p:nvSpPr>
        <p:spPr>
          <a:xfrm>
            <a:off x="5414023" y="1228847"/>
            <a:ext cx="306840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Concept 2 3D print prototype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28F3CA-B1D4-47C5-9E69-1A5DD3676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19" y="1804051"/>
            <a:ext cx="2876411" cy="3835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E9C1C4-B0A6-49D5-9D28-53AAB0721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0" y="2217701"/>
            <a:ext cx="3729978" cy="27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7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Έξοδος σχεδιασμού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προδιαγραφές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2BEA15-3FE3-47B8-AEC3-E33751F7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9" y="1269579"/>
            <a:ext cx="6730567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43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Έξοδος σχεδιασμού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προδιαγραφές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997DB-434A-4E27-9D73-C6F8F1E61BBF}"/>
              </a:ext>
            </a:extLst>
          </p:cNvPr>
          <p:cNvSpPr txBox="1"/>
          <p:nvPr/>
        </p:nvSpPr>
        <p:spPr>
          <a:xfrm>
            <a:off x="688132" y="1305450"/>
            <a:ext cx="1689826" cy="426482"/>
          </a:xfrm>
          <a:prstGeom prst="snip1Rect">
            <a:avLst>
              <a:gd name="adj" fmla="val 28055"/>
            </a:avLst>
          </a:prstGeom>
          <a:solidFill>
            <a:schemeClr val="tx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Design – Step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28F3CA-B1D4-47C5-9E69-1A5DD3676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11978"/>
            <a:ext cx="2232248" cy="2976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8E8AE-31C1-4F7E-BBD9-3C6B814A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11978"/>
            <a:ext cx="1656184" cy="3267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C7A9EF-1EC7-46A2-926B-23820D19160D}"/>
              </a:ext>
            </a:extLst>
          </p:cNvPr>
          <p:cNvSpPr txBox="1"/>
          <p:nvPr/>
        </p:nvSpPr>
        <p:spPr>
          <a:xfrm>
            <a:off x="3313538" y="1305450"/>
            <a:ext cx="2012867" cy="426482"/>
          </a:xfrm>
          <a:prstGeom prst="snip1Rect">
            <a:avLst>
              <a:gd name="adj" fmla="val 28055"/>
            </a:avLst>
          </a:prstGeom>
          <a:solidFill>
            <a:schemeClr val="tx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Prototype – Step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931A2-8FDA-4440-8C04-EC9BE881F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4" t="20601" r="27951" b="34250"/>
          <a:stretch/>
        </p:blipFill>
        <p:spPr>
          <a:xfrm>
            <a:off x="6620520" y="1986082"/>
            <a:ext cx="1872208" cy="30963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1D9E05-4F6C-4E03-8919-E22B4B20E5DC}"/>
              </a:ext>
            </a:extLst>
          </p:cNvPr>
          <p:cNvSpPr txBox="1"/>
          <p:nvPr/>
        </p:nvSpPr>
        <p:spPr>
          <a:xfrm>
            <a:off x="6738835" y="1374462"/>
            <a:ext cx="1635577" cy="426482"/>
          </a:xfrm>
          <a:prstGeom prst="snip1Rect">
            <a:avLst>
              <a:gd name="adj" fmla="val 28055"/>
            </a:avLst>
          </a:prstGeom>
          <a:solidFill>
            <a:schemeClr val="tx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Ready product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06FBD5-A878-4225-8965-C315D823D85D}"/>
              </a:ext>
            </a:extLst>
          </p:cNvPr>
          <p:cNvSpPr txBox="1"/>
          <p:nvPr/>
        </p:nvSpPr>
        <p:spPr>
          <a:xfrm>
            <a:off x="6703904" y="5267564"/>
            <a:ext cx="1684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Usability testing</a:t>
            </a:r>
          </a:p>
        </p:txBody>
      </p:sp>
    </p:spTree>
    <p:extLst>
      <p:ext uri="{BB962C8B-B14F-4D97-AF65-F5344CB8AC3E}">
        <p14:creationId xmlns:p14="http://schemas.microsoft.com/office/powerpoint/2010/main" val="303542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33" y="163443"/>
            <a:ext cx="8229600" cy="1143000"/>
          </a:xfrm>
        </p:spPr>
        <p:txBody>
          <a:bodyPr>
            <a:normAutofit/>
          </a:bodyPr>
          <a:lstStyle/>
          <a:p>
            <a:r>
              <a:rPr lang="el-GR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Βιβλιογραφικές αναφορές</a:t>
            </a:r>
            <a:endParaRPr lang="en-IN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00888"/>
              </p:ext>
            </p:extLst>
          </p:nvPr>
        </p:nvGraphicFramePr>
        <p:xfrm>
          <a:off x="467544" y="1700808"/>
          <a:ext cx="8229600" cy="60350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681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J. Park and R.S. Lakes, Biomaterials an Introduction, 3rd Edition, Springer, New York, 2007. </a:t>
                      </a:r>
                      <a:endParaRPr lang="el-GR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B.D. Ratner, A.S. Hoffman, Biomaterials Science, 2nd Edition: An Introduction to Materials in Medicine, Elsevier Academic Press, San Diego, 2004.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Biomaterials, Edited by J.Y. Wang and J.D. </a:t>
                      </a:r>
                      <a:r>
                        <a:rPr lang="en-US" dirty="0" err="1"/>
                        <a:t>Bronzino</a:t>
                      </a:r>
                      <a:r>
                        <a:rPr lang="en-US" dirty="0"/>
                        <a:t>, CRC Press, Boca Raton, 2007.</a:t>
                      </a:r>
                      <a:endParaRPr lang="el-GR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 err="1"/>
                        <a:t>Patric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Tresco</a:t>
                      </a:r>
                      <a:r>
                        <a:rPr lang="en-US" sz="1800" dirty="0"/>
                        <a:t>,  Biomaterials course,  University</a:t>
                      </a:r>
                      <a:r>
                        <a:rPr lang="en-US" sz="1800" baseline="0" dirty="0"/>
                        <a:t> of Utah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/>
                        <a:t>Materials Science and Engineering - An Introduction, 4th </a:t>
                      </a:r>
                      <a:r>
                        <a:rPr lang="en-US" dirty="0" err="1"/>
                        <a:t>Ed,WD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Callister</a:t>
                      </a:r>
                      <a:r>
                        <a:rPr lang="en-US" dirty="0"/>
                        <a:t>, Jr.</a:t>
                      </a:r>
                      <a:endParaRPr lang="en-IN" sz="18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1800" dirty="0"/>
                        <a:t>www.usinenouvelle.com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1800" dirty="0">
                          <a:hlinkClick r:id="rId2"/>
                        </a:rPr>
                        <a:t>www.pharma-consult.at</a:t>
                      </a:r>
                      <a:endParaRPr lang="en-IN" sz="18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>
                          <a:hlinkClick r:id="rId3"/>
                        </a:rPr>
                        <a:t>https://www.medtecheurope.org/wp-content/uploads/2019/04/The-European-Medical-Technology-Industry-in-figures-2019-1.pdf</a:t>
                      </a:r>
                      <a:endParaRPr lang="en-US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dirty="0">
                          <a:hlinkClick r:id="rId4"/>
                        </a:rPr>
                        <a:t>https://assets.kpmg/content/dam/kpmg/xx/pdf/2017/12/medical-devices-2030.pdf</a:t>
                      </a:r>
                      <a:endParaRPr lang="en-US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IN" sz="18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IN" sz="18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Στρογγυλεμένο ορθογώνιο 3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06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4B0B881-9626-480E-9D61-8E9CC2A9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575"/>
            <a:ext cx="914400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1C2ABE-E2BA-413B-9C0F-0055F8358A76}"/>
              </a:ext>
            </a:extLst>
          </p:cNvPr>
          <p:cNvSpPr/>
          <p:nvPr/>
        </p:nvSpPr>
        <p:spPr>
          <a:xfrm>
            <a:off x="1259632" y="623731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https://www.bccourier.com/incredible-growth-of-medical-device-reprocessing-market-with-top-companies-statistics-analysis-market-size-share-growth-trends-challenges-and-opportunities-forecast-to-2025/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240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65333" y="277743"/>
            <a:ext cx="7772400" cy="914400"/>
          </a:xfrm>
        </p:spPr>
        <p:txBody>
          <a:bodyPr>
            <a:norm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Βιομηχανία ιατρικών συσκευών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491952"/>
            <a:ext cx="8839200" cy="431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l-GR" sz="2000" dirty="0"/>
              <a:t>Η π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αγκόσμια αγορά ξεπερνάει τα </a:t>
            </a:r>
            <a:r>
              <a:rPr lang="en-US" sz="2000" dirty="0"/>
              <a:t>400B USD</a:t>
            </a:r>
            <a:r>
              <a:rPr lang="el-GR" sz="2000" dirty="0"/>
              <a:t> (2018)</a:t>
            </a:r>
            <a:r>
              <a:rPr lang="en-US" sz="2000" dirty="0"/>
              <a:t> </a:t>
            </a:r>
            <a:r>
              <a:rPr lang="el-GR" sz="2000" dirty="0"/>
              <a:t>και θα φτάσει τα 625</a:t>
            </a:r>
            <a:r>
              <a:rPr lang="en-US" sz="2000" dirty="0"/>
              <a:t>B USD </a:t>
            </a:r>
            <a:r>
              <a:rPr lang="el-GR" sz="2000" dirty="0"/>
              <a:t> το 2025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αγορά των ΗΠΑ αντιστοιχεί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 42% της παγκόσμιας αγοράς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ΗΠΑ παράγουν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περισσότερες ιατρικές συσκευές από τις υπόλοιπες χώρες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αυξημένος έλεγχος βελτιώνει την ασφάλεια και την αποτελεσματικότητα αλλά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μειώνει την εμπορική πρόοδο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εργοστάσια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κατασκευής βρίσκονται</a:t>
            </a:r>
            <a:r>
              <a:rPr lang="el-GR" sz="2000" dirty="0"/>
              <a:t> συνήθως μακριά από τη χώρα κατανάλωσης</a:t>
            </a:r>
            <a:r>
              <a:rPr lang="en-US" sz="2000" dirty="0"/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65FF2F-C1FE-4FC5-B072-9B78F7142DAC}"/>
              </a:ext>
            </a:extLst>
          </p:cNvPr>
          <p:cNvSpPr/>
          <p:nvPr/>
        </p:nvSpPr>
        <p:spPr>
          <a:xfrm>
            <a:off x="1259632" y="6441757"/>
            <a:ext cx="7591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https://www.fortunebusinessinsights.com/industry-reports/medical-devices-market-100085</a:t>
            </a:r>
            <a:endParaRPr lang="el-G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5BF7166-95FB-4B7E-BF93-7CA8274D652E}"/>
              </a:ext>
            </a:extLst>
          </p:cNvPr>
          <p:cNvSpPr txBox="1">
            <a:spLocks noChangeArrowheads="1"/>
          </p:cNvSpPr>
          <p:nvPr/>
        </p:nvSpPr>
        <p:spPr>
          <a:xfrm>
            <a:off x="665333" y="277743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Βιομηχανία ιατρικών συσκευών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Στρογγυλεμένο ορθογώνιο 3">
            <a:extLst>
              <a:ext uri="{FF2B5EF4-FFF2-40B4-BE49-F238E27FC236}">
                <a16:creationId xmlns:a16="http://schemas.microsoft.com/office/drawing/2014/main" id="{B14EA520-6E27-42C4-A30E-E2AFB035E319}"/>
              </a:ext>
            </a:extLst>
          </p:cNvPr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 descr="Connected Medical Device Market Size Forecast, Trends and De">
            <a:extLst>
              <a:ext uri="{FF2B5EF4-FFF2-40B4-BE49-F238E27FC236}">
                <a16:creationId xmlns:a16="http://schemas.microsoft.com/office/drawing/2014/main" id="{263A5584-14CE-4F04-9C7C-94F628F8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4" y="1309206"/>
            <a:ext cx="8231611" cy="48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490AC8-1527-4DA2-B6CD-0B86AE1D6A26}"/>
              </a:ext>
            </a:extLst>
          </p:cNvPr>
          <p:cNvSpPr/>
          <p:nvPr/>
        </p:nvSpPr>
        <p:spPr>
          <a:xfrm>
            <a:off x="1194877" y="6366026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https://www.trepup.com/goldsteinresearch/news/connected-medical-device-market-size-forecast-trends-and-de/834120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33365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9" y="952344"/>
            <a:ext cx="4842284" cy="28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63" y="1036926"/>
            <a:ext cx="3203848" cy="27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4005064"/>
            <a:ext cx="5286375" cy="212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0" y="6586321"/>
            <a:ext cx="11416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pharma-consult.at</a:t>
            </a:r>
          </a:p>
        </p:txBody>
      </p:sp>
      <p:sp>
        <p:nvSpPr>
          <p:cNvPr id="8" name="Στρογγυλεμένο ορθογώνιο 3">
            <a:extLst>
              <a:ext uri="{FF2B5EF4-FFF2-40B4-BE49-F238E27FC236}">
                <a16:creationId xmlns:a16="http://schemas.microsoft.com/office/drawing/2014/main" id="{99430AE7-1EBC-403F-88AF-9BEC940E26C9}"/>
              </a:ext>
            </a:extLst>
          </p:cNvPr>
          <p:cNvSpPr/>
          <p:nvPr/>
        </p:nvSpPr>
        <p:spPr>
          <a:xfrm>
            <a:off x="127970" y="219745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2805A-56FC-406F-917E-CB88E6E27D97}"/>
              </a:ext>
            </a:extLst>
          </p:cNvPr>
          <p:cNvSpPr txBox="1"/>
          <p:nvPr/>
        </p:nvSpPr>
        <p:spPr>
          <a:xfrm>
            <a:off x="827583" y="211034"/>
            <a:ext cx="748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Βιομηχανία ιατρικών συσκευών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eltcomp2"/>
          <p:cNvPicPr>
            <a:picLocks noChangeAspect="1" noChangeArrowheads="1"/>
          </p:cNvPicPr>
          <p:nvPr/>
        </p:nvPicPr>
        <p:blipFill>
          <a:blip r:embed="rId2" cstate="print"/>
          <a:srcRect t="2238" r="8333" b="5971"/>
          <a:stretch>
            <a:fillRect/>
          </a:stretch>
        </p:blipFill>
        <p:spPr bwMode="auto">
          <a:xfrm>
            <a:off x="6012160" y="910609"/>
            <a:ext cx="3064380" cy="229011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3064380" cy="258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8887"/>
            <a:ext cx="5328593" cy="458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259632" y="6525344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dirty="0"/>
              <a:t>usinenouvelle.com</a:t>
            </a:r>
          </a:p>
        </p:txBody>
      </p:sp>
      <p:sp>
        <p:nvSpPr>
          <p:cNvPr id="7" name="Στρογγυλεμένο ορθογώνιο 3">
            <a:extLst>
              <a:ext uri="{FF2B5EF4-FFF2-40B4-BE49-F238E27FC236}">
                <a16:creationId xmlns:a16="http://schemas.microsoft.com/office/drawing/2014/main" id="{0D5B1B26-7616-4687-9199-36DABDF46B56}"/>
              </a:ext>
            </a:extLst>
          </p:cNvPr>
          <p:cNvSpPr/>
          <p:nvPr/>
        </p:nvSpPr>
        <p:spPr>
          <a:xfrm>
            <a:off x="127970" y="219745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E1F38-5796-46B9-82D2-DFC5AA141D77}"/>
              </a:ext>
            </a:extLst>
          </p:cNvPr>
          <p:cNvSpPr txBox="1"/>
          <p:nvPr/>
        </p:nvSpPr>
        <p:spPr>
          <a:xfrm>
            <a:off x="827583" y="211034"/>
            <a:ext cx="748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Βιομηχανία ιατρικών συσκευών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65333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Κανονισμοί ιατρικών συσκευών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0D170-3B2C-442B-B3A2-FAF200F32C59}"/>
              </a:ext>
            </a:extLst>
          </p:cNvPr>
          <p:cNvSpPr/>
          <p:nvPr/>
        </p:nvSpPr>
        <p:spPr>
          <a:xfrm>
            <a:off x="210586" y="1484784"/>
            <a:ext cx="8784976" cy="2708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Ισχύουσα Νομοθεσία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Οδηγία 93/42/ΕΟΚ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Ιατροτεχνολογικά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προϊόντα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Οδηγία 90/385/ΕΟΚ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Εμφυτεύσιμα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Ιατροτεχνολογικά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προϊόντα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Οδηγία 98/79/ΕΟΚ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Διαγνωστικά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Ιατροτεχνολογικά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προϊόντα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Υπουργική Απόφαση 1348/2004: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Αρχές και κατευθυντήριες γραμμές ορθής πρακτικής διανομής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Ιατροτεχνολογικών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προϊόντων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EE04A-F2E2-4B05-89CA-DB9748555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F28CE-6206-4CDE-8F66-61F1607B370B}"/>
              </a:ext>
            </a:extLst>
          </p:cNvPr>
          <p:cNvSpPr/>
          <p:nvPr/>
        </p:nvSpPr>
        <p:spPr>
          <a:xfrm>
            <a:off x="395536" y="1772816"/>
            <a:ext cx="8568952" cy="3898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Νέοι κανονισμοί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Κανονισμός (ΕΕ) 2017/745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Ιατροτεχνολογικά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προϊόντα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Κανονισμός (ΕΕ) 2017/746: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Vitro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Διαγνωστικά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Ιατροτεχνολογικά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προϊόντα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Εκτελεστικός Κανονισμός (ΕΕ) 2017/2185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Για τους κοινοποιημένους οργανισμούς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Ιατροτεχνολογικών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προϊόντων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Κατάλογος οδηγιών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MEDDEVs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Έγγραφα οδηγιών (περισσότερα από 30) για την κοινή προσέγγιση που πρέπει να ακολουθείται από τους κατασκευαστές  και τους κοινοποιημένους οργανισμούς  </a:t>
            </a:r>
            <a:r>
              <a:rPr lang="el-G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Ιατροτεχνολογικών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προϊόντων.</a:t>
            </a:r>
          </a:p>
        </p:txBody>
      </p:sp>
      <p:sp>
        <p:nvSpPr>
          <p:cNvPr id="6" name="Στρογγυλεμένο ορθογώνιο 3">
            <a:extLst>
              <a:ext uri="{FF2B5EF4-FFF2-40B4-BE49-F238E27FC236}">
                <a16:creationId xmlns:a16="http://schemas.microsoft.com/office/drawing/2014/main" id="{FF4E546F-065D-426B-8003-D1D5795BC358}"/>
              </a:ext>
            </a:extLst>
          </p:cNvPr>
          <p:cNvSpPr/>
          <p:nvPr/>
        </p:nvSpPr>
        <p:spPr>
          <a:xfrm>
            <a:off x="107504" y="446911"/>
            <a:ext cx="8888058" cy="576064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87628F-3996-4F69-976D-C27788948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333" y="163443"/>
            <a:ext cx="7772400" cy="1143000"/>
          </a:xfrm>
        </p:spPr>
        <p:txBody>
          <a:bodyPr>
            <a:normAutofit/>
          </a:bodyPr>
          <a:lstStyle/>
          <a:p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Κανονισμοί ιατρικών συσκευών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18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9326-0FB2-47D6-8354-CF5666E5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Οδηγίες Για Τεχνικό Φάκελο Ιατρικής Συσκευής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3ED8F-643E-4D6F-868A-FD57B9B3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l-GR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058AE-0B63-46AC-9A5E-6B1C2E38F402}"/>
              </a:ext>
            </a:extLst>
          </p:cNvPr>
          <p:cNvSpPr/>
          <p:nvPr/>
        </p:nvSpPr>
        <p:spPr>
          <a:xfrm>
            <a:off x="323528" y="1772816"/>
            <a:ext cx="8363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,sans-serif"/>
              </a:rPr>
              <a:t>NB-MED/2.5.1/Rec5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http://www.meddev.info/_documents/R2_5_1-5_rev4.pdf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,sans-serif"/>
              </a:rPr>
              <a:t>GHTG SG1 N11 (2008 Summary Technical Documentation for Demonstrating Conformity to the Essential Principles of Safety and Performance of Medical Devices (STED))  and NBOG’s Best Practice guide 2009-1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,sans-serif"/>
                <a:hlinkClick r:id="rId3"/>
              </a:rPr>
              <a:t>http://www.imdrf.org/docs/ghtf/archived/sg1/technical-docs/ghtf-sg1-n011r20-essential-principles-safety-performance-medical-devices-sted.pdf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Στρογγυλεμένο ορθογώνιο 3">
            <a:extLst>
              <a:ext uri="{FF2B5EF4-FFF2-40B4-BE49-F238E27FC236}">
                <a16:creationId xmlns:a16="http://schemas.microsoft.com/office/drawing/2014/main" id="{EC573E0B-361B-4A5F-A760-46071DB0DA83}"/>
              </a:ext>
            </a:extLst>
          </p:cNvPr>
          <p:cNvSpPr/>
          <p:nvPr/>
        </p:nvSpPr>
        <p:spPr>
          <a:xfrm>
            <a:off x="107504" y="136524"/>
            <a:ext cx="8888058" cy="1281113"/>
          </a:xfrm>
          <a:prstGeom prst="roundRect">
            <a:avLst/>
          </a:prstGeom>
          <a:noFill/>
          <a:ln cmpd="dbl">
            <a:solidFill>
              <a:srgbClr val="C00000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53962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1246</Words>
  <Application>Microsoft Office PowerPoint</Application>
  <PresentationFormat>On-screen Show (4:3)</PresentationFormat>
  <Paragraphs>195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Arial,sans-serif</vt:lpstr>
      <vt:lpstr>Calibri</vt:lpstr>
      <vt:lpstr>Symbol</vt:lpstr>
      <vt:lpstr>Wingdings</vt:lpstr>
      <vt:lpstr>Θέμα του Office</vt:lpstr>
      <vt:lpstr>Bitmap Image</vt:lpstr>
      <vt:lpstr>PowerPoint Presentation</vt:lpstr>
      <vt:lpstr>Τι είναι μια ιατρική συσκευή;</vt:lpstr>
      <vt:lpstr>Βιομηχανία ιατρικών συσκευών</vt:lpstr>
      <vt:lpstr>PowerPoint Presentation</vt:lpstr>
      <vt:lpstr>PowerPoint Presentation</vt:lpstr>
      <vt:lpstr>PowerPoint Presentation</vt:lpstr>
      <vt:lpstr>Κανονισμοί ιατρικών συσκευών</vt:lpstr>
      <vt:lpstr>Κανονισμοί ιατρικών συσκευών</vt:lpstr>
      <vt:lpstr>Οδηγίες Για Τεχνικό Φάκελο Ιατρικής Συσκευής </vt:lpstr>
      <vt:lpstr>Τεχνικός Φάκελος – Περιεχόμενα NB-MED/2.5.1/Rec5</vt:lpstr>
      <vt:lpstr>Τεχνικός Φάκελος – Περιεχόμενα NB-MED/2.5.1/Rec5</vt:lpstr>
      <vt:lpstr>Έλεγχος σχεδιασμού</vt:lpstr>
      <vt:lpstr>Τρία βασικά στοιχεία</vt:lpstr>
      <vt:lpstr>Είσοδος σχεδιασμού</vt:lpstr>
      <vt:lpstr>Λουράκι (Strap) για μια φορέσιμη ιατρική συσκευή - Είσοδος σχεδιασμού</vt:lpstr>
      <vt:lpstr>Λουράκι (Strap) για μια φορέσιμη ιατρική συσκευή - Είσοδος σχεδιασμού</vt:lpstr>
      <vt:lpstr>PowerPoint Presentation</vt:lpstr>
      <vt:lpstr>Ανάλυση ρίσκου – Risk Management File (RMF)</vt:lpstr>
      <vt:lpstr>Αρχικά σχέδια – Concept Draws</vt:lpstr>
      <vt:lpstr>Αρχικά σχέδια – Concept Draws</vt:lpstr>
      <vt:lpstr>Έξοδος σχεδιασμού-προδιαγραφές</vt:lpstr>
      <vt:lpstr>Έξοδος σχεδιασμού-προδιαγραφές</vt:lpstr>
      <vt:lpstr>Έξοδος σχεδιασμού-προδιαγραφές</vt:lpstr>
      <vt:lpstr>Βιβλιογραφικές αναφορές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Evi</dc:creator>
  <cp:lastModifiedBy>Angela Koloi</cp:lastModifiedBy>
  <cp:revision>63</cp:revision>
  <dcterms:created xsi:type="dcterms:W3CDTF">2009-09-28T08:22:44Z</dcterms:created>
  <dcterms:modified xsi:type="dcterms:W3CDTF">2021-04-11T21:48:05Z</dcterms:modified>
</cp:coreProperties>
</file>