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34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2" r:id="rId73"/>
    <p:sldId id="333" r:id="rId74"/>
    <p:sldId id="334" r:id="rId75"/>
    <p:sldId id="335" r:id="rId76"/>
    <p:sldId id="336" r:id="rId77"/>
    <p:sldId id="337" r:id="rId78"/>
    <p:sldId id="338" r:id="rId79"/>
    <p:sldId id="339" r:id="rId80"/>
    <p:sldId id="340" r:id="rId8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1446" y="48"/>
      </p:cViewPr>
      <p:guideLst>
        <p:guide orient="horz" pos="2160"/>
        <p:guide pos="2880"/>
      </p:guideLst>
    </p:cSldViewPr>
  </p:slideViewPr>
  <p:outlineViewPr>
    <p:cViewPr>
      <p:scale>
        <a:sx n="33" d="100"/>
        <a:sy n="33" d="100"/>
      </p:scale>
      <p:origin x="0" y="29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2E6F0-39B4-4EA9-B369-14A2ED793C15}" type="datetimeFigureOut">
              <a:rPr lang="el-GR" smtClean="0"/>
              <a:pPr/>
              <a:t>12/4/2021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8066C-F2C8-460C-A3D0-5699A1BA1F82}" type="slidenum">
              <a:rPr lang="el-GR" smtClean="0"/>
              <a:pPr/>
              <a:t>‹#›</a:t>
            </a:fld>
            <a:endParaRPr lang="el-GR"/>
          </a:p>
        </p:txBody>
      </p:sp>
    </p:spTree>
    <p:extLst>
      <p:ext uri="{BB962C8B-B14F-4D97-AF65-F5344CB8AC3E}">
        <p14:creationId xmlns:p14="http://schemas.microsoft.com/office/powerpoint/2010/main" val="396036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7D8066C-F2C8-460C-A3D0-5699A1BA1F82}" type="slidenum">
              <a:rPr lang="el-GR" smtClean="0"/>
              <a:pPr/>
              <a:t>32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IN" dirty="0"/>
          </a:p>
        </p:txBody>
      </p:sp>
      <p:sp>
        <p:nvSpPr>
          <p:cNvPr id="4" name="Θέση αριθμού διαφάνειας 3"/>
          <p:cNvSpPr>
            <a:spLocks noGrp="1"/>
          </p:cNvSpPr>
          <p:nvPr>
            <p:ph type="sldNum" sz="quarter" idx="10"/>
          </p:nvPr>
        </p:nvSpPr>
        <p:spPr/>
        <p:txBody>
          <a:bodyPr/>
          <a:lstStyle/>
          <a:p>
            <a:fld id="{57D8066C-F2C8-460C-A3D0-5699A1BA1F82}" type="slidenum">
              <a:rPr lang="el-GR" smtClean="0"/>
              <a:pPr/>
              <a:t>80</a:t>
            </a:fld>
            <a:endParaRPr lang="el-GR"/>
          </a:p>
        </p:txBody>
      </p:sp>
    </p:spTree>
    <p:extLst>
      <p:ext uri="{BB962C8B-B14F-4D97-AF65-F5344CB8AC3E}">
        <p14:creationId xmlns:p14="http://schemas.microsoft.com/office/powerpoint/2010/main" val="4124464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0" name="Picture 6"/>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 name="Picture 8" descr="medlab_logo"/>
          <p:cNvPicPr>
            <a:picLocks noChangeAspect="1" noChangeArrowheads="1"/>
          </p:cNvPicPr>
          <p:nvPr userDrawn="1"/>
        </p:nvPicPr>
        <p:blipFill>
          <a:blip r:embed="rId4" cstate="print"/>
          <a:srcRect/>
          <a:stretch>
            <a:fillRect/>
          </a:stretch>
        </p:blipFill>
        <p:spPr bwMode="auto">
          <a:xfrm>
            <a:off x="107950"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kern="1200" dirty="0">
              <a:solidFill>
                <a:prstClr val="black"/>
              </a:solidFill>
              <a:latin typeface="Calibri"/>
              <a:ea typeface="+mn-ea"/>
              <a:cs typeface="+mn-cs"/>
            </a:endParaRPr>
          </a:p>
        </p:txBody>
      </p:sp>
      <p:sp>
        <p:nvSpPr>
          <p:cNvPr id="2" name="1 - Τίτλος"/>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5" name="4 - Θέση υποσέλιδου"/>
          <p:cNvSpPr>
            <a:spLocks noGrp="1"/>
          </p:cNvSpPr>
          <p:nvPr>
            <p:ph type="ftr" sz="quarter" idx="11"/>
          </p:nvPr>
        </p:nvSpPr>
        <p:spPr>
          <a:xfrm>
            <a:off x="0" y="6356350"/>
            <a:ext cx="9144000" cy="365125"/>
          </a:xfrm>
          <a:prstGeom prst="rect">
            <a:avLst/>
          </a:prstGeom>
        </p:spPr>
        <p:txBody>
          <a:bodyPr/>
          <a:lstStyle>
            <a:lvl1pPr algn="ctr">
              <a:defRPr sz="1100"/>
            </a:lvl1pPr>
          </a:lstStyle>
          <a:p>
            <a:pPr rtl="0"/>
            <a:endParaRPr lang="el-GR" kern="1200" dirty="0">
              <a:solidFill>
                <a:prstClr val="black"/>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0" name="Picture 6"/>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8" descr="medlab_logo"/>
          <p:cNvPicPr>
            <a:picLocks noChangeAspect="1" noChangeArrowheads="1"/>
          </p:cNvPicPr>
          <p:nvPr userDrawn="1"/>
        </p:nvPicPr>
        <p:blipFill>
          <a:blip r:embed="rId4" cstate="print"/>
          <a:srcRect/>
          <a:stretch>
            <a:fillRect/>
          </a:stretch>
        </p:blipFill>
        <p:spPr bwMode="auto">
          <a:xfrm>
            <a:off x="107950"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kern="1200" dirty="0">
              <a:solidFill>
                <a:prstClr val="black"/>
              </a:solidFill>
              <a:latin typeface="Calibri"/>
              <a:ea typeface="+mn-ea"/>
              <a:cs typeface="+mn-cs"/>
            </a:endParaRPr>
          </a:p>
        </p:txBody>
      </p:sp>
      <p:sp>
        <p:nvSpPr>
          <p:cNvPr id="2" name="1 - Τίτλος"/>
          <p:cNvSpPr>
            <a:spLocks noGrp="1"/>
          </p:cNvSpPr>
          <p:nvPr>
            <p:ph type="title"/>
          </p:nvPr>
        </p:nvSpPr>
        <p:spPr/>
        <p:txBody>
          <a:bodyPr/>
          <a:lstStyle>
            <a:lvl1pPr>
              <a:defRPr>
                <a:solidFill>
                  <a:schemeClr val="tx2">
                    <a:lumMod val="75000"/>
                  </a:schemeClr>
                </a:solidFill>
              </a:defRPr>
            </a:lvl1pPr>
          </a:lstStyle>
          <a:p>
            <a:r>
              <a:rPr lang="el-GR"/>
              <a:t>Kλικ για επεξεργασία του τίτλου</a:t>
            </a:r>
          </a:p>
        </p:txBody>
      </p:sp>
      <p:sp>
        <p:nvSpPr>
          <p:cNvPr id="3" name="2 - Θέση περιεχομένου"/>
          <p:cNvSpPr>
            <a:spLocks noGrp="1"/>
          </p:cNvSpPr>
          <p:nvPr>
            <p:ph idx="1"/>
          </p:nvPr>
        </p:nvSpPr>
        <p:spPr/>
        <p:txBody>
          <a:bodyPr/>
          <a:lstStyle>
            <a:lvl1pPr>
              <a:buClr>
                <a:schemeClr val="tx2">
                  <a:lumMod val="75000"/>
                </a:schemeClr>
              </a:buClr>
              <a:buFont typeface="Wingdings" pitchFamily="2" charset="2"/>
              <a:buChar char="§"/>
              <a:defRPr/>
            </a:lvl1pPr>
            <a:lvl2pPr>
              <a:buClr>
                <a:schemeClr val="tx2">
                  <a:lumMod val="75000"/>
                </a:schemeClr>
              </a:buClr>
              <a:buFont typeface="Wingdings" pitchFamily="2" charset="2"/>
              <a:buChar char="§"/>
              <a:defRPr/>
            </a:lvl2pPr>
            <a:lvl3pPr>
              <a:buClr>
                <a:schemeClr val="tx2">
                  <a:lumMod val="75000"/>
                </a:schemeClr>
              </a:buClr>
              <a:buFont typeface="Wingdings" pitchFamily="2" charset="2"/>
              <a:buChar char="§"/>
              <a:defRPr/>
            </a:lvl3pPr>
            <a:lvl4pPr>
              <a:buClr>
                <a:schemeClr val="tx2">
                  <a:lumMod val="75000"/>
                </a:schemeClr>
              </a:buClr>
              <a:buFont typeface="Wingdings" pitchFamily="2" charset="2"/>
              <a:buChar char="§"/>
              <a:defRPr/>
            </a:lvl4pPr>
            <a:lvl5pPr>
              <a:buClr>
                <a:schemeClr val="tx2">
                  <a:lumMod val="75000"/>
                </a:schemeClr>
              </a:buClr>
              <a:buFont typeface="Wingdings" pitchFamily="2" charset="2"/>
              <a:buChar cha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11"/>
          </p:nvPr>
        </p:nvSpPr>
        <p:spPr>
          <a:xfrm>
            <a:off x="0" y="6356350"/>
            <a:ext cx="9144000" cy="365125"/>
          </a:xfrm>
          <a:prstGeom prst="rect">
            <a:avLst/>
          </a:prstGeom>
        </p:spPr>
        <p:txBody>
          <a:bodyPr/>
          <a:lstStyle>
            <a:lvl1pPr algn="ctr">
              <a:defRPr sz="1100">
                <a:solidFill>
                  <a:srgbClr val="002060"/>
                </a:solidFill>
              </a:defRPr>
            </a:lvl1pPr>
          </a:lstStyle>
          <a:p>
            <a:pPr rtl="0"/>
            <a:endParaRPr lang="el-GR" kern="1200" dirty="0">
              <a:latin typeface="Calibri"/>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3"/>
          </p:nvPr>
        </p:nvSpPr>
        <p:spPr>
          <a:xfrm>
            <a:off x="0" y="6356350"/>
            <a:ext cx="9144000" cy="365125"/>
          </a:xfrm>
          <a:prstGeom prst="rect">
            <a:avLst/>
          </a:prstGeom>
        </p:spPr>
        <p:txBody>
          <a:bodyPr/>
          <a:lstStyle>
            <a:lvl1pPr algn="ctr">
              <a:defRPr sz="1100"/>
            </a:lvl1pPr>
          </a:lstStyle>
          <a:p>
            <a:pPr rtl="0"/>
            <a:r>
              <a:rPr lang="en-US" b="1" kern="1200">
                <a:solidFill>
                  <a:prstClr val="black"/>
                </a:solidFill>
                <a:latin typeface="Calibri"/>
                <a:ea typeface="+mn-ea"/>
                <a:cs typeface="+mn-cs"/>
              </a:rPr>
              <a:t>31st Annual International IEEE EMBS Conference,</a:t>
            </a:r>
          </a:p>
          <a:p>
            <a:pPr rtl="0"/>
            <a:r>
              <a:rPr lang="en-US" b="1" kern="1200">
                <a:solidFill>
                  <a:prstClr val="black"/>
                </a:solidFill>
                <a:latin typeface="Calibri"/>
                <a:ea typeface="+mn-ea"/>
                <a:cs typeface="+mn-cs"/>
              </a:rPr>
              <a:t>September, 2-6, 2009, Hilton Minneapolis, Minnesota, USA</a:t>
            </a:r>
            <a:endParaRPr lang="el-GR" kern="1200" dirty="0">
              <a:solidFill>
                <a:prstClr val="black"/>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509147" y="2996952"/>
            <a:ext cx="8125340" cy="172819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2">
                    <a:lumMod val="75000"/>
                  </a:schemeClr>
                </a:solidFill>
                <a:latin typeface="+mj-lt"/>
                <a:ea typeface="+mj-ea"/>
                <a:cs typeface="+mj-cs"/>
              </a:defRPr>
            </a:lvl1pPr>
          </a:lstStyle>
          <a:p>
            <a:pPr lvl="0"/>
            <a:endParaRPr lang="en-US" sz="4800" b="1" dirty="0">
              <a:solidFill>
                <a:srgbClr val="820000"/>
              </a:solidFill>
              <a:effectLst>
                <a:outerShdw blurRad="38100" dist="38100" dir="2700000" algn="tl">
                  <a:srgbClr val="000000">
                    <a:alpha val="43137"/>
                  </a:srgbClr>
                </a:outerShdw>
              </a:effectLst>
            </a:endParaRPr>
          </a:p>
          <a:p>
            <a:pPr lvl="0"/>
            <a:r>
              <a:rPr lang="el-GR" sz="5600" b="1" dirty="0" err="1">
                <a:solidFill>
                  <a:srgbClr val="820000"/>
                </a:solidFill>
                <a:effectLst>
                  <a:outerShdw blurRad="38100" dist="38100" dir="2700000" algn="tl">
                    <a:srgbClr val="000000">
                      <a:alpha val="43137"/>
                    </a:srgbClr>
                  </a:outerShdw>
                </a:effectLst>
              </a:rPr>
              <a:t>Αντι</a:t>
            </a:r>
            <a:r>
              <a:rPr lang="el-GR" sz="5600" b="1" dirty="0">
                <a:solidFill>
                  <a:srgbClr val="820000"/>
                </a:solidFill>
                <a:effectLst>
                  <a:outerShdw blurRad="38100" dist="38100" dir="2700000" algn="tl">
                    <a:srgbClr val="000000">
                      <a:alpha val="43137"/>
                    </a:srgbClr>
                  </a:outerShdw>
                </a:effectLst>
              </a:rPr>
              <a:t> – μολυσματικές επικαλύψεις</a:t>
            </a:r>
            <a:endParaRPr lang="en-US" sz="5600" b="1" dirty="0">
              <a:solidFill>
                <a:srgbClr val="820000"/>
              </a:solidFill>
              <a:effectLst>
                <a:outerShdw blurRad="38100" dist="38100" dir="2700000" algn="tl">
                  <a:srgbClr val="000000">
                    <a:alpha val="43137"/>
                  </a:srgbClr>
                </a:outerShdw>
              </a:effectLst>
            </a:endParaRPr>
          </a:p>
          <a:p>
            <a:endParaRPr lang="el-GR" sz="5700" b="1" dirty="0">
              <a:solidFill>
                <a:srgbClr val="820000"/>
              </a:solidFill>
              <a:effectLst>
                <a:outerShdw blurRad="38100" dist="38100" dir="2700000" algn="tl">
                  <a:srgbClr val="000000">
                    <a:alpha val="43137"/>
                  </a:srgbClr>
                </a:outerShdw>
              </a:effectLst>
            </a:endParaRPr>
          </a:p>
        </p:txBody>
      </p:sp>
      <p:sp>
        <p:nvSpPr>
          <p:cNvPr id="5" name="Στρογγυλεμένο ορθογώνιο 4"/>
          <p:cNvSpPr/>
          <p:nvPr/>
        </p:nvSpPr>
        <p:spPr>
          <a:xfrm>
            <a:off x="136308" y="1484784"/>
            <a:ext cx="8888058" cy="331236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1 - Τίτλος"/>
          <p:cNvSpPr txBox="1">
            <a:spLocks/>
          </p:cNvSpPr>
          <p:nvPr/>
        </p:nvSpPr>
        <p:spPr>
          <a:xfrm>
            <a:off x="695151" y="191683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lumMod val="75000"/>
                  </a:schemeClr>
                </a:solidFill>
                <a:latin typeface="+mj-lt"/>
                <a:ea typeface="+mj-ea"/>
                <a:cs typeface="+mj-cs"/>
              </a:defRPr>
            </a:lvl1pPr>
          </a:lstStyle>
          <a:p>
            <a:r>
              <a:rPr lang="el-GR" sz="4800" b="1" dirty="0">
                <a:solidFill>
                  <a:srgbClr val="820000"/>
                </a:solidFill>
                <a:effectLst>
                  <a:outerShdw blurRad="38100" dist="38100" dir="2700000" algn="tl">
                    <a:srgbClr val="000000">
                      <a:alpha val="43137"/>
                    </a:srgbClr>
                  </a:outerShdw>
                </a:effectLst>
              </a:rPr>
              <a:t>Μάθημα </a:t>
            </a:r>
            <a:r>
              <a:rPr lang="en-US" sz="4800" b="1" dirty="0">
                <a:solidFill>
                  <a:srgbClr val="820000"/>
                </a:solidFill>
                <a:effectLst>
                  <a:outerShdw blurRad="38100" dist="38100" dir="2700000" algn="tl">
                    <a:srgbClr val="000000">
                      <a:alpha val="43137"/>
                    </a:srgbClr>
                  </a:outerShdw>
                </a:effectLst>
              </a:rPr>
              <a:t>8</a:t>
            </a:r>
            <a:r>
              <a:rPr lang="el-GR" sz="4800" b="1" baseline="30000" dirty="0">
                <a:solidFill>
                  <a:srgbClr val="820000"/>
                </a:solidFill>
                <a:effectLst>
                  <a:outerShdw blurRad="38100" dist="38100" dir="2700000" algn="tl">
                    <a:srgbClr val="000000">
                      <a:alpha val="43137"/>
                    </a:srgbClr>
                  </a:outerShdw>
                </a:effectLst>
              </a:rPr>
              <a:t>ο</a:t>
            </a:r>
            <a:r>
              <a:rPr lang="el-GR" sz="4800" b="1" dirty="0">
                <a:solidFill>
                  <a:srgbClr val="82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5841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261392"/>
            <a:ext cx="8382000" cy="1295400"/>
          </a:xfrm>
        </p:spPr>
        <p:txBody>
          <a:bodyPr/>
          <a:lstStyle/>
          <a:p>
            <a:r>
              <a:rPr lang="el-GR" sz="3600" b="1" dirty="0">
                <a:effectLst>
                  <a:outerShdw blurRad="38100" dist="38100" dir="2700000" algn="tl">
                    <a:srgbClr val="000000">
                      <a:alpha val="43137"/>
                    </a:srgbClr>
                  </a:outerShdw>
                </a:effectLst>
                <a:cs typeface="Times New Roman" pitchFamily="18" charset="0"/>
              </a:rPr>
              <a:t>Μέθοδοι πρόσδεσης και συγκράτησης των φαρμάκων</a:t>
            </a:r>
            <a:endParaRPr lang="en-US" sz="3600" b="1" dirty="0">
              <a:effectLst>
                <a:outerShdw blurRad="38100" dist="38100" dir="2700000" algn="tl">
                  <a:srgbClr val="000000">
                    <a:alpha val="43137"/>
                  </a:srgbClr>
                </a:outerShdw>
              </a:effectLst>
              <a:cs typeface="Times New Roman" pitchFamily="18" charset="0"/>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Η κυριότερη</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a:t>
            </a: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δουλειά</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που έχει γίνει στο συγκεκριμένο πεδίο είναι επικεντρωμένη στην προσρόφηση των επιφανειών.</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Η πιο απλή τεχνική επιφανειακής προσρόφησης είναι η βύθιση της</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συσκευής σε διάλυμα του φαρμάκου.</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Αυτή η προσέγγιση περιορίζεται</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από τον λίγο χρόνο που το φάρμακο παραμένει στην επιφάνεια της συσκευής. Αυτό συμβαίνει γιατί το φάρμακο δεν είναι συνδεδεμένο με κάποιον τρόπο στην επιφάνεια και απομακρύνεται εύκολα από αυτή συνήθως σε λίγες ώρες.</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Επιπρόσθετα, μόνο μια</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λεπτή μεμβράνη φαρμάκου εναποτίθεται στην επιφάνεια η οποία τυπικά αποφέρει απελευθέρωση μετρίου επιπέδου.</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Προσθέτοντας θετικά φορτία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556792"/>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rPr>
              <a:t>Εδώ και πολλά χρόνια ξέρουμε ότι πολλά αντιβιοτικά έχουν</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 αρνητικά φορτία ανάλογα με αυτά της ηπαρίνης.</a:t>
            </a:r>
            <a:endParaRPr kumimoji="0" lang="en-US" sz="2200" b="0" i="0" u="none" strike="noStrike" kern="1200" cap="none" spc="0" normalizeH="0" baseline="30000" noProof="0" dirty="0">
              <a:ln>
                <a:noFill/>
              </a:ln>
              <a:solidFill>
                <a:schemeClr val="tx1"/>
              </a:solidFill>
              <a:effectLst/>
              <a:uLnTx/>
              <a:uFillTx/>
              <a:latin typeface="+mn-lt"/>
              <a:ea typeface="+mn-ea"/>
              <a:cs typeface="Times New Roman" pitchFamily="18" charset="0"/>
            </a:endParaRPr>
          </a:p>
          <a:p>
            <a:pPr marL="342900" lvl="0" indent="-342900" algn="just">
              <a:spcBef>
                <a:spcPct val="20000"/>
              </a:spcBef>
              <a:buClr>
                <a:schemeClr val="tx2">
                  <a:lumMod val="75000"/>
                </a:schemeClr>
              </a:buClr>
              <a:buFont typeface="Wingdings" pitchFamily="2" charset="2"/>
              <a:buChar char="§"/>
            </a:pPr>
            <a:r>
              <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rPr>
              <a:t>Αυτή η ανακάλυψη</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 οδήγησε σε μια μέθοδο πρόσδεσης αντιβιοτικών μορίων στην επιφάνεια προσθετικών υλικών μέσω προσρόφησης θετικά φορτισμένων απορρυπαντικών – όπως </a:t>
            </a:r>
            <a:r>
              <a:rPr lang="en-US" sz="2200" dirty="0" err="1">
                <a:cs typeface="Times New Roman" pitchFamily="18" charset="0"/>
              </a:rPr>
              <a:t>benzalkonium</a:t>
            </a:r>
            <a:r>
              <a:rPr lang="en-US" sz="2200" dirty="0">
                <a:cs typeface="Times New Roman" pitchFamily="18" charset="0"/>
              </a:rPr>
              <a:t> </a:t>
            </a:r>
            <a:r>
              <a:rPr lang="el-GR" sz="2200" dirty="0">
                <a:cs typeface="Times New Roman" pitchFamily="18" charset="0"/>
              </a:rPr>
              <a:t>ή </a:t>
            </a:r>
            <a:r>
              <a:rPr lang="en-US" sz="2200" dirty="0" err="1">
                <a:cs typeface="Times New Roman" pitchFamily="18" charset="0"/>
              </a:rPr>
              <a:t>tridodecylmethylammonium</a:t>
            </a:r>
            <a:r>
              <a:rPr lang="en-US" sz="2200" dirty="0">
                <a:cs typeface="Times New Roman" pitchFamily="18" charset="0"/>
              </a:rPr>
              <a:t> chloride (TDMAC).</a:t>
            </a:r>
            <a:r>
              <a:rPr lang="el-GR" sz="2200" dirty="0">
                <a:cs typeface="Times New Roman" pitchFamily="18" charset="0"/>
              </a:rPr>
              <a:t> </a:t>
            </a:r>
            <a:endParaRPr kumimoji="0" lang="en-US" sz="2200" b="0" i="0" u="none" strike="noStrike" kern="1200" cap="none" spc="0" normalizeH="0" baseline="3000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Τα απορρυπαντικά</a:t>
            </a:r>
            <a:r>
              <a:rPr kumimoji="0" lang="el-GR" sz="2200" b="0" i="0" u="none" strike="noStrike" kern="1200" cap="none" spc="0" normalizeH="0" noProof="0" dirty="0">
                <a:ln>
                  <a:noFill/>
                </a:ln>
                <a:solidFill>
                  <a:schemeClr val="tx1"/>
                </a:solidFill>
                <a:effectLst/>
                <a:uLnTx/>
                <a:uFillTx/>
                <a:latin typeface="+mn-lt"/>
                <a:ea typeface="+mn-ea"/>
                <a:cs typeface="+mn-cs"/>
              </a:rPr>
              <a:t> της επιφάνειας δρουν σαν άγκυρες για το δέσιμο αρνητικά φορτισμένων μορίων αντιβιοτικών όπως για παράδειγμα των φαρμάκων που ανήκουν στην οικογένεια της πενικιλίνης και της </a:t>
            </a:r>
            <a:r>
              <a:rPr kumimoji="0" lang="el-GR" sz="2200" b="0" i="0" u="none" strike="noStrike" kern="1200" cap="none" spc="0" normalizeH="0" noProof="0" dirty="0" err="1">
                <a:ln>
                  <a:noFill/>
                </a:ln>
                <a:solidFill>
                  <a:schemeClr val="tx1"/>
                </a:solidFill>
                <a:effectLst/>
                <a:uLnTx/>
                <a:uFillTx/>
                <a:latin typeface="+mn-lt"/>
                <a:ea typeface="+mn-ea"/>
                <a:cs typeface="+mn-cs"/>
              </a:rPr>
              <a:t>κεφαλοσπορίνης</a:t>
            </a:r>
            <a:r>
              <a:rPr kumimoji="0" lang="el-GR" sz="2200" b="0" i="0" u="none" strike="noStrike" kern="1200" cap="none" spc="0" normalizeH="0" noProof="0" dirty="0">
                <a:ln>
                  <a:noFill/>
                </a:ln>
                <a:solidFill>
                  <a:schemeClr val="tx1"/>
                </a:solidFill>
                <a:effectLst/>
                <a:uLnTx/>
                <a:uFillTx/>
                <a:latin typeface="+mn-lt"/>
                <a:ea typeface="+mn-ea"/>
                <a:cs typeface="+mn-cs"/>
              </a:rPr>
              <a:t>.</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42056" y="333400"/>
            <a:ext cx="8534400" cy="1295400"/>
          </a:xfrm>
        </p:spPr>
        <p:txBody>
          <a:bodyPr>
            <a:normAutofit/>
          </a:bodyPr>
          <a:lstStyle/>
          <a:p>
            <a:r>
              <a:rPr lang="el-GR" sz="3200" b="1" dirty="0">
                <a:effectLst>
                  <a:outerShdw blurRad="38100" dist="38100" dir="2700000" algn="tl">
                    <a:srgbClr val="000000">
                      <a:alpha val="43137"/>
                    </a:srgbClr>
                  </a:outerShdw>
                </a:effectLst>
              </a:rPr>
              <a:t>Οι</a:t>
            </a:r>
            <a:r>
              <a:rPr lang="el-GR" sz="3200" dirty="0"/>
              <a:t> </a:t>
            </a:r>
            <a:r>
              <a:rPr lang="el-GR" sz="3200" b="1" dirty="0">
                <a:effectLst>
                  <a:outerShdw blurRad="38100" dist="38100" dir="2700000" algn="tl">
                    <a:srgbClr val="000000">
                      <a:alpha val="43137"/>
                    </a:srgbClr>
                  </a:outerShdw>
                </a:effectLst>
              </a:rPr>
              <a:t>ηλεκτροστατικές αλληλεπιδράσεις με θετικά φορτισμένα φάρμακα </a:t>
            </a:r>
            <a:endParaRPr lang="en-US" sz="32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457200" y="1897658"/>
            <a:ext cx="8229600" cy="390760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200" dirty="0">
                <a:cs typeface="Times New Roman" pitchFamily="18" charset="0"/>
              </a:rPr>
              <a:t>Τα φάρμακα δεν βρίσκονται μόνιμα στην επιφάνεια. Αν εκτεθούν σε αίμα ή σε άλλα σωματικά υγρά απελευθερώνονται με αργό ρυθμό, και αυτό έχει ως αποτέλεσμα το περιβάλλον γύρω από κάποια προσθετική επιφάνεια να έχει υψηλή συγκέντρωση φαρμάκου (πιο υψηλή από αυτή που θα είχε αν χορηγούνταν με άλλο τρόπο).</a:t>
            </a:r>
            <a:endParaRPr kumimoji="0" lang="en-US" sz="2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Αυτή η υψηλή συγκέντρωση</a:t>
            </a:r>
            <a:r>
              <a:rPr kumimoji="0" lang="el-GR" sz="2200" b="0" i="0" u="none" strike="noStrike" kern="1200" cap="none" spc="0" normalizeH="0" noProof="0" dirty="0">
                <a:ln>
                  <a:noFill/>
                </a:ln>
                <a:solidFill>
                  <a:schemeClr val="tx1"/>
                </a:solidFill>
                <a:effectLst/>
                <a:uLnTx/>
                <a:uFillTx/>
                <a:latin typeface="+mn-lt"/>
                <a:ea typeface="+mn-ea"/>
                <a:cs typeface="+mn-cs"/>
              </a:rPr>
              <a:t> αντιβιοτικών προκαλεί περιορισμένη αναστολή </a:t>
            </a:r>
            <a:r>
              <a:rPr kumimoji="0" lang="el-GR" sz="2200" b="0" i="0" u="none" strike="noStrike" kern="1200" cap="none" spc="0" normalizeH="0" noProof="0" dirty="0" err="1">
                <a:ln>
                  <a:noFill/>
                </a:ln>
                <a:solidFill>
                  <a:schemeClr val="tx1"/>
                </a:solidFill>
                <a:effectLst/>
                <a:uLnTx/>
                <a:uFillTx/>
                <a:latin typeface="+mn-lt"/>
                <a:ea typeface="+mn-ea"/>
                <a:cs typeface="+mn-cs"/>
              </a:rPr>
              <a:t>βακτηριακής</a:t>
            </a:r>
            <a:r>
              <a:rPr kumimoji="0" lang="el-GR" sz="2200" b="0" i="0" u="none" strike="noStrike" kern="1200" cap="none" spc="0" normalizeH="0" noProof="0" dirty="0">
                <a:ln>
                  <a:noFill/>
                </a:ln>
                <a:solidFill>
                  <a:schemeClr val="tx1"/>
                </a:solidFill>
                <a:effectLst/>
                <a:uLnTx/>
                <a:uFillTx/>
                <a:latin typeface="+mn-lt"/>
                <a:ea typeface="+mn-ea"/>
                <a:cs typeface="+mn-cs"/>
              </a:rPr>
              <a:t> ανάπτυξης.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404664"/>
            <a:ext cx="8888058" cy="1080120"/>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61392"/>
            <a:ext cx="7543800" cy="1295400"/>
          </a:xfrm>
        </p:spPr>
        <p:txBody>
          <a:bodyPr>
            <a:normAutofit fontScale="90000"/>
          </a:bodyPr>
          <a:lstStyle/>
          <a:p>
            <a:r>
              <a:rPr lang="el-GR" b="1" dirty="0">
                <a:effectLst>
                  <a:outerShdw blurRad="38100" dist="38100" dir="2700000" algn="tl">
                    <a:srgbClr val="000000">
                      <a:alpha val="43137"/>
                    </a:srgbClr>
                  </a:outerShdw>
                </a:effectLst>
              </a:rPr>
              <a:t>Ελεγχόμενοι μηχανισμοί απελευθέρωσης</a:t>
            </a:r>
            <a:endParaRPr lang="en-US" b="1" dirty="0">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1143000" y="2150533"/>
            <a:ext cx="3247555" cy="459100"/>
          </a:xfrm>
          <a:prstGeom prst="rect">
            <a:avLst/>
          </a:prstGeom>
          <a:noFill/>
          <a:ln w="12700">
            <a:noFill/>
            <a:miter lim="800000"/>
            <a:headEnd/>
            <a:tailEnd/>
          </a:ln>
          <a:effectLst/>
        </p:spPr>
        <p:txBody>
          <a:bodyPr wrap="none" lIns="90487" tIns="44450" rIns="90487" bIns="44450">
            <a:spAutoFit/>
          </a:bodyPr>
          <a:lstStyle/>
          <a:p>
            <a:pPr marL="292100" indent="-292100" eaLnBrk="0" hangingPunct="0">
              <a:buSzPct val="75000"/>
              <a:buFont typeface="Monotype Sorts" charset="2"/>
              <a:buNone/>
            </a:pPr>
            <a:r>
              <a:rPr lang="el-GR" sz="2400" b="1" dirty="0">
                <a:solidFill>
                  <a:schemeClr val="tx2">
                    <a:lumMod val="75000"/>
                  </a:schemeClr>
                </a:solidFill>
              </a:rPr>
              <a:t>Έλεγχος μέσω διήθησης</a:t>
            </a:r>
            <a:endParaRPr lang="en-GB" sz="2400" b="1" dirty="0">
              <a:solidFill>
                <a:schemeClr val="tx2">
                  <a:lumMod val="75000"/>
                </a:schemeClr>
              </a:solidFill>
            </a:endParaRPr>
          </a:p>
        </p:txBody>
      </p:sp>
      <p:sp>
        <p:nvSpPr>
          <p:cNvPr id="9" name="Rectangle 4"/>
          <p:cNvSpPr>
            <a:spLocks noChangeArrowheads="1"/>
          </p:cNvSpPr>
          <p:nvPr/>
        </p:nvSpPr>
        <p:spPr bwMode="auto">
          <a:xfrm>
            <a:off x="1143000" y="4102100"/>
            <a:ext cx="2759344" cy="459100"/>
          </a:xfrm>
          <a:prstGeom prst="rect">
            <a:avLst/>
          </a:prstGeom>
          <a:noFill/>
          <a:ln w="12700">
            <a:noFill/>
            <a:miter lim="800000"/>
            <a:headEnd/>
            <a:tailEnd/>
          </a:ln>
          <a:effectLst/>
        </p:spPr>
        <p:txBody>
          <a:bodyPr wrap="none" lIns="90487" tIns="44450" rIns="90487" bIns="44450">
            <a:spAutoFit/>
          </a:bodyPr>
          <a:lstStyle/>
          <a:p>
            <a:pPr marL="292100" indent="-292100" eaLnBrk="0" hangingPunct="0">
              <a:buSzPct val="75000"/>
              <a:buFont typeface="Monotype Sorts" charset="2"/>
              <a:buNone/>
            </a:pPr>
            <a:r>
              <a:rPr lang="el-GR" sz="2400" b="1" dirty="0">
                <a:solidFill>
                  <a:schemeClr val="tx2">
                    <a:lumMod val="75000"/>
                  </a:schemeClr>
                </a:solidFill>
              </a:rPr>
              <a:t>Χημικά ελεγχόμενοι</a:t>
            </a:r>
            <a:endParaRPr lang="en-GB" sz="2400" b="1" dirty="0">
              <a:solidFill>
                <a:schemeClr val="tx2">
                  <a:lumMod val="75000"/>
                </a:schemeClr>
              </a:solidFill>
            </a:endParaRPr>
          </a:p>
        </p:txBody>
      </p:sp>
      <p:sp>
        <p:nvSpPr>
          <p:cNvPr id="10" name="Rectangle 5"/>
          <p:cNvSpPr>
            <a:spLocks noChangeArrowheads="1"/>
          </p:cNvSpPr>
          <p:nvPr/>
        </p:nvSpPr>
        <p:spPr bwMode="auto">
          <a:xfrm>
            <a:off x="1691680" y="2738429"/>
            <a:ext cx="3179780" cy="834587"/>
          </a:xfrm>
          <a:prstGeom prst="rect">
            <a:avLst/>
          </a:prstGeom>
          <a:noFill/>
          <a:ln w="12700">
            <a:noFill/>
            <a:miter lim="800000"/>
            <a:headEnd/>
            <a:tailEnd/>
          </a:ln>
          <a:effectLst/>
        </p:spPr>
        <p:txBody>
          <a:bodyPr wrap="none" lIns="90487" tIns="44450" rIns="90487" bIns="44450">
            <a:spAutoFit/>
          </a:bodyPr>
          <a:lstStyle/>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μεμβράνες</a:t>
            </a:r>
            <a:r>
              <a:rPr lang="en-GB" sz="2200" dirty="0">
                <a:cs typeface="Times New Roman" pitchFamily="18" charset="0"/>
              </a:rPr>
              <a:t> (monoliths)</a:t>
            </a:r>
          </a:p>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αποθήκες (μεμβράνες</a:t>
            </a:r>
            <a:r>
              <a:rPr lang="el-GR" sz="2000" dirty="0"/>
              <a:t>)</a:t>
            </a:r>
            <a:endParaRPr lang="en-GB" sz="2000" dirty="0"/>
          </a:p>
        </p:txBody>
      </p:sp>
      <p:sp>
        <p:nvSpPr>
          <p:cNvPr id="11" name="Rectangle 6"/>
          <p:cNvSpPr>
            <a:spLocks noChangeArrowheads="1"/>
          </p:cNvSpPr>
          <p:nvPr/>
        </p:nvSpPr>
        <p:spPr bwMode="auto">
          <a:xfrm>
            <a:off x="1828800" y="4724400"/>
            <a:ext cx="3121559" cy="1173142"/>
          </a:xfrm>
          <a:prstGeom prst="rect">
            <a:avLst/>
          </a:prstGeom>
          <a:noFill/>
          <a:ln w="12700">
            <a:noFill/>
            <a:miter lim="800000"/>
            <a:headEnd/>
            <a:tailEnd/>
          </a:ln>
          <a:effectLst/>
        </p:spPr>
        <p:txBody>
          <a:bodyPr wrap="none" lIns="90487" tIns="44450" rIns="90487" bIns="44450">
            <a:spAutoFit/>
          </a:bodyPr>
          <a:lstStyle/>
          <a:p>
            <a:pPr marL="342900" indent="-342900">
              <a:lnSpc>
                <a:spcPct val="150000"/>
              </a:lnSpc>
              <a:spcBef>
                <a:spcPct val="20000"/>
              </a:spcBef>
              <a:buClr>
                <a:schemeClr val="tx2">
                  <a:lumMod val="75000"/>
                </a:schemeClr>
              </a:buClr>
              <a:buFont typeface="Wingdings" pitchFamily="2" charset="2"/>
              <a:buChar char="§"/>
              <a:defRPr/>
            </a:pPr>
            <a:r>
              <a:rPr lang="el-GR" sz="2200" dirty="0" err="1">
                <a:cs typeface="Times New Roman" pitchFamily="18" charset="0"/>
              </a:rPr>
              <a:t>Βιοδιάβρωση</a:t>
            </a:r>
            <a:endParaRPr lang="en-GB" sz="2200" dirty="0">
              <a:cs typeface="Times New Roman" pitchFamily="18" charset="0"/>
            </a:endParaRPr>
          </a:p>
          <a:p>
            <a:pPr marL="342900" indent="-342900">
              <a:lnSpc>
                <a:spcPct val="150000"/>
              </a:lnSpc>
              <a:spcBef>
                <a:spcPct val="20000"/>
              </a:spcBef>
              <a:buClr>
                <a:schemeClr val="tx2">
                  <a:lumMod val="75000"/>
                </a:schemeClr>
              </a:buClr>
              <a:buFont typeface="Wingdings" pitchFamily="2" charset="2"/>
              <a:buChar char="§"/>
              <a:defRPr/>
            </a:pPr>
            <a:r>
              <a:rPr lang="el-GR" sz="2200" dirty="0">
                <a:cs typeface="Times New Roman" pitchFamily="18" charset="0"/>
              </a:rPr>
              <a:t>Χημική αποικοδόμηση</a:t>
            </a:r>
            <a:endParaRPr lang="en-GB" sz="2200" dirty="0">
              <a:cs typeface="Times New Roman" pitchFamily="18" charset="0"/>
            </a:endParaRPr>
          </a:p>
        </p:txBody>
      </p:sp>
      <p:sp>
        <p:nvSpPr>
          <p:cNvPr id="12" name="Στρογγυλεμένο ορθογώνιο 11"/>
          <p:cNvSpPr/>
          <p:nvPr/>
        </p:nvSpPr>
        <p:spPr>
          <a:xfrm>
            <a:off x="107504" y="260648"/>
            <a:ext cx="8888058" cy="129614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a:effectLst>
                  <a:outerShdw blurRad="38100" dist="38100" dir="2700000" algn="tl">
                    <a:srgbClr val="000000">
                      <a:alpha val="43137"/>
                    </a:srgbClr>
                  </a:outerShdw>
                </a:effectLst>
              </a:rPr>
              <a:t>Ενσωμάτωση στο πολυμερές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539552" y="1412776"/>
            <a:ext cx="8064896" cy="4411662"/>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rgbClr val="000000"/>
                </a:solidFill>
                <a:effectLst/>
                <a:uLnTx/>
                <a:uFillTx/>
                <a:latin typeface="+mn-lt"/>
                <a:ea typeface="+mn-ea"/>
                <a:cs typeface="Times New Roman" pitchFamily="18" charset="0"/>
              </a:rPr>
              <a:t>Η αρχή της τεχνικής βασίζεται στο ότι το υπόστρωμα της συσκευής μπορεί να αποτελέσει μια δεξαμενή που επιτρέπει την εξαγωγή φαρμάκου, παρέχοντας έτσι</a:t>
            </a:r>
            <a:r>
              <a:rPr kumimoji="0" lang="el-GR" sz="2400" b="0" i="0" u="none" strike="noStrike" kern="1200" cap="none" spc="0" normalizeH="0" noProof="0" dirty="0">
                <a:ln>
                  <a:noFill/>
                </a:ln>
                <a:solidFill>
                  <a:srgbClr val="000000"/>
                </a:solidFill>
                <a:effectLst/>
                <a:uLnTx/>
                <a:uFillTx/>
                <a:latin typeface="+mn-lt"/>
                <a:ea typeface="+mn-ea"/>
                <a:cs typeface="Times New Roman" pitchFamily="18" charset="0"/>
              </a:rPr>
              <a:t> αντιμικροβιακή δραστηριότητα δίπλα στην επιφάνεια. </a:t>
            </a:r>
            <a:endParaRPr kumimoji="0" lang="en-US" sz="24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rgbClr val="000000"/>
                </a:solidFill>
                <a:effectLst/>
                <a:uLnTx/>
                <a:uFillTx/>
                <a:latin typeface="+mn-lt"/>
                <a:ea typeface="+mn-ea"/>
                <a:cs typeface="Times New Roman" pitchFamily="18" charset="0"/>
              </a:rPr>
              <a:t>Μια σημαντική</a:t>
            </a:r>
            <a:r>
              <a:rPr kumimoji="0" lang="el-GR" sz="2400" b="0" i="0" u="none" strike="noStrike" kern="1200" cap="none" spc="0" normalizeH="0" noProof="0" dirty="0">
                <a:ln>
                  <a:noFill/>
                </a:ln>
                <a:solidFill>
                  <a:srgbClr val="000000"/>
                </a:solidFill>
                <a:effectLst/>
                <a:uLnTx/>
                <a:uFillTx/>
                <a:latin typeface="+mn-lt"/>
                <a:ea typeface="+mn-ea"/>
                <a:cs typeface="Times New Roman" pitchFamily="18" charset="0"/>
              </a:rPr>
              <a:t> ποσότητα φαρμάκου μπορεί να εγκλωβιστεί μέσα στο υπόστρωμα της συσκευής αναμιγνύοντας το φάρμακο στο πλαστικό πριν το σχηματισμό καλουπιού, με τον ίδιο τρόπο που προστίθενται βαφικές ύλες και δυναμωτικά στις ρητίνες. </a:t>
            </a:r>
            <a:endParaRPr kumimoji="0" lang="en-US" sz="24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Υπάρχουν αναφορές ικανοποιητικών πειραματικών αποτελεσμάτων χρησιμοποιώντας</a:t>
            </a:r>
            <a:r>
              <a:rPr kumimoji="0" lang="el-GR" sz="2400" b="0" i="0" u="none" strike="noStrike" kern="1200" cap="none" spc="0" normalizeH="0" noProof="0" dirty="0">
                <a:ln>
                  <a:noFill/>
                </a:ln>
                <a:solidFill>
                  <a:schemeClr val="tx1"/>
                </a:solidFill>
                <a:effectLst/>
                <a:uLnTx/>
                <a:uFillTx/>
                <a:latin typeface="+mn-lt"/>
                <a:ea typeface="+mn-ea"/>
                <a:cs typeface="+mn-cs"/>
              </a:rPr>
              <a:t> την συγκεκριμένη τεχνική με αντιμικροβιακή δραστηριότητα που ανιχνεύεται τρεις και τέσσερεις εβδομάδες μετά.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99592" y="-99020"/>
            <a:ext cx="7543800" cy="1295400"/>
          </a:xfrm>
        </p:spPr>
        <p:txBody>
          <a:bodyPr>
            <a:normAutofit/>
          </a:bodyPr>
          <a:lstStyle/>
          <a:p>
            <a:r>
              <a:rPr lang="el-GR" sz="4000" b="1" dirty="0">
                <a:effectLst>
                  <a:outerShdw blurRad="38100" dist="38100" dir="2700000" algn="tl">
                    <a:srgbClr val="000000">
                      <a:alpha val="43137"/>
                    </a:srgbClr>
                  </a:outerShdw>
                </a:effectLst>
              </a:rPr>
              <a:t>Μεμβράνη</a:t>
            </a:r>
            <a:r>
              <a:rPr lang="en-GB" sz="4000" b="1" dirty="0">
                <a:effectLst>
                  <a:outerShdw blurRad="38100" dist="38100" dir="2700000" algn="tl">
                    <a:srgbClr val="000000">
                      <a:alpha val="43137"/>
                    </a:srgbClr>
                  </a:outerShdw>
                </a:effectLst>
              </a:rPr>
              <a:t> (monolithic)</a:t>
            </a:r>
            <a:endParaRPr lang="en-US" sz="4000" b="1" dirty="0">
              <a:effectLst>
                <a:outerShdw blurRad="38100" dist="38100" dir="2700000" algn="tl">
                  <a:srgbClr val="000000">
                    <a:alpha val="43137"/>
                  </a:srgbClr>
                </a:outerShdw>
              </a:effectLst>
            </a:endParaRPr>
          </a:p>
        </p:txBody>
      </p:sp>
      <p:grpSp>
        <p:nvGrpSpPr>
          <p:cNvPr id="8" name="Group 3"/>
          <p:cNvGrpSpPr>
            <a:grpSpLocks/>
          </p:cNvGrpSpPr>
          <p:nvPr/>
        </p:nvGrpSpPr>
        <p:grpSpPr bwMode="auto">
          <a:xfrm>
            <a:off x="1752600" y="3573016"/>
            <a:ext cx="2143125" cy="1885950"/>
            <a:chOff x="2841" y="748"/>
            <a:chExt cx="1350" cy="1188"/>
          </a:xfrm>
        </p:grpSpPr>
        <p:sp>
          <p:nvSpPr>
            <p:cNvPr id="9" name="Freeform 4"/>
            <p:cNvSpPr>
              <a:spLocks/>
            </p:cNvSpPr>
            <p:nvPr/>
          </p:nvSpPr>
          <p:spPr bwMode="auto">
            <a:xfrm>
              <a:off x="3098" y="748"/>
              <a:ext cx="1093" cy="925"/>
            </a:xfrm>
            <a:custGeom>
              <a:avLst/>
              <a:gdLst/>
              <a:ahLst/>
              <a:cxnLst>
                <a:cxn ang="0">
                  <a:pos x="0" y="0"/>
                </a:cxn>
                <a:cxn ang="0">
                  <a:pos x="0" y="924"/>
                </a:cxn>
                <a:cxn ang="0">
                  <a:pos x="1092" y="924"/>
                </a:cxn>
              </a:cxnLst>
              <a:rect l="0" t="0" r="r" b="b"/>
              <a:pathLst>
                <a:path w="1093" h="925">
                  <a:moveTo>
                    <a:pt x="0" y="0"/>
                  </a:moveTo>
                  <a:lnTo>
                    <a:pt x="0" y="924"/>
                  </a:lnTo>
                  <a:lnTo>
                    <a:pt x="1092" y="924"/>
                  </a:lnTo>
                </a:path>
              </a:pathLst>
            </a:custGeom>
            <a:noFill/>
            <a:ln w="12700" cap="rnd" cmpd="sng">
              <a:solidFill>
                <a:schemeClr val="tx1"/>
              </a:solidFill>
              <a:prstDash val="solid"/>
              <a:round/>
              <a:headEnd type="none" w="med" len="med"/>
              <a:tailEnd type="none" w="med" len="med"/>
            </a:ln>
            <a:effectLst/>
          </p:spPr>
          <p:txBody>
            <a:bodyPr/>
            <a:lstStyle/>
            <a:p>
              <a:endParaRPr lang="el-GR"/>
            </a:p>
          </p:txBody>
        </p:sp>
        <p:sp>
          <p:nvSpPr>
            <p:cNvPr id="10" name="Rectangle 5"/>
            <p:cNvSpPr>
              <a:spLocks noChangeArrowheads="1"/>
            </p:cNvSpPr>
            <p:nvPr/>
          </p:nvSpPr>
          <p:spPr bwMode="auto">
            <a:xfrm>
              <a:off x="2841" y="1063"/>
              <a:ext cx="230"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dirty="0">
                  <a:latin typeface="Times"/>
                </a:rPr>
                <a:t>Q</a:t>
              </a:r>
            </a:p>
          </p:txBody>
        </p:sp>
        <p:sp>
          <p:nvSpPr>
            <p:cNvPr id="11" name="Rectangle 6"/>
            <p:cNvSpPr>
              <a:spLocks noChangeArrowheads="1"/>
            </p:cNvSpPr>
            <p:nvPr/>
          </p:nvSpPr>
          <p:spPr bwMode="auto">
            <a:xfrm>
              <a:off x="3517" y="1688"/>
              <a:ext cx="246"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√t</a:t>
              </a:r>
            </a:p>
          </p:txBody>
        </p:sp>
        <p:sp>
          <p:nvSpPr>
            <p:cNvPr id="12" name="Line 7"/>
            <p:cNvSpPr>
              <a:spLocks noChangeShapeType="1"/>
            </p:cNvSpPr>
            <p:nvPr/>
          </p:nvSpPr>
          <p:spPr bwMode="auto">
            <a:xfrm flipV="1">
              <a:off x="3114" y="800"/>
              <a:ext cx="852" cy="868"/>
            </a:xfrm>
            <a:prstGeom prst="line">
              <a:avLst/>
            </a:prstGeom>
            <a:noFill/>
            <a:ln w="12700">
              <a:solidFill>
                <a:schemeClr val="tx1"/>
              </a:solidFill>
              <a:round/>
              <a:headEnd/>
              <a:tailEnd/>
            </a:ln>
            <a:effectLst/>
          </p:spPr>
          <p:txBody>
            <a:bodyPr wrap="none" anchor="ctr"/>
            <a:lstStyle/>
            <a:p>
              <a:endParaRPr lang="el-GR"/>
            </a:p>
          </p:txBody>
        </p:sp>
      </p:grpSp>
      <p:grpSp>
        <p:nvGrpSpPr>
          <p:cNvPr id="13" name="Group 8"/>
          <p:cNvGrpSpPr>
            <a:grpSpLocks/>
          </p:cNvGrpSpPr>
          <p:nvPr/>
        </p:nvGrpSpPr>
        <p:grpSpPr bwMode="auto">
          <a:xfrm>
            <a:off x="5105400" y="3573016"/>
            <a:ext cx="2166938" cy="1885950"/>
            <a:chOff x="4395" y="771"/>
            <a:chExt cx="1365" cy="1188"/>
          </a:xfrm>
        </p:grpSpPr>
        <p:sp>
          <p:nvSpPr>
            <p:cNvPr id="14" name="Freeform 9"/>
            <p:cNvSpPr>
              <a:spLocks/>
            </p:cNvSpPr>
            <p:nvPr/>
          </p:nvSpPr>
          <p:spPr bwMode="auto">
            <a:xfrm>
              <a:off x="4641" y="771"/>
              <a:ext cx="1093" cy="925"/>
            </a:xfrm>
            <a:custGeom>
              <a:avLst/>
              <a:gdLst/>
              <a:ahLst/>
              <a:cxnLst>
                <a:cxn ang="0">
                  <a:pos x="0" y="0"/>
                </a:cxn>
                <a:cxn ang="0">
                  <a:pos x="0" y="924"/>
                </a:cxn>
                <a:cxn ang="0">
                  <a:pos x="1092" y="924"/>
                </a:cxn>
              </a:cxnLst>
              <a:rect l="0" t="0" r="r" b="b"/>
              <a:pathLst>
                <a:path w="1093" h="925">
                  <a:moveTo>
                    <a:pt x="0" y="0"/>
                  </a:moveTo>
                  <a:lnTo>
                    <a:pt x="0" y="924"/>
                  </a:lnTo>
                  <a:lnTo>
                    <a:pt x="1092" y="924"/>
                  </a:lnTo>
                </a:path>
              </a:pathLst>
            </a:custGeom>
            <a:noFill/>
            <a:ln w="12700" cap="rnd" cmpd="sng">
              <a:solidFill>
                <a:schemeClr val="tx1"/>
              </a:solidFill>
              <a:prstDash val="solid"/>
              <a:round/>
              <a:headEnd type="none" w="med" len="med"/>
              <a:tailEnd type="none" w="med" len="med"/>
            </a:ln>
            <a:effectLst/>
          </p:spPr>
          <p:txBody>
            <a:bodyPr/>
            <a:lstStyle/>
            <a:p>
              <a:endParaRPr lang="el-GR"/>
            </a:p>
          </p:txBody>
        </p:sp>
        <p:sp>
          <p:nvSpPr>
            <p:cNvPr id="15" name="Rectangle 10"/>
            <p:cNvSpPr>
              <a:spLocks noChangeArrowheads="1"/>
            </p:cNvSpPr>
            <p:nvPr/>
          </p:nvSpPr>
          <p:spPr bwMode="auto">
            <a:xfrm>
              <a:off x="4395" y="1075"/>
              <a:ext cx="230"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Q</a:t>
              </a:r>
            </a:p>
          </p:txBody>
        </p:sp>
        <p:sp>
          <p:nvSpPr>
            <p:cNvPr id="16" name="Rectangle 11"/>
            <p:cNvSpPr>
              <a:spLocks noChangeArrowheads="1"/>
            </p:cNvSpPr>
            <p:nvPr/>
          </p:nvSpPr>
          <p:spPr bwMode="auto">
            <a:xfrm>
              <a:off x="5060" y="1711"/>
              <a:ext cx="158"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t</a:t>
              </a:r>
            </a:p>
          </p:txBody>
        </p:sp>
        <p:sp>
          <p:nvSpPr>
            <p:cNvPr id="17" name="Arc 12"/>
            <p:cNvSpPr>
              <a:spLocks/>
            </p:cNvSpPr>
            <p:nvPr/>
          </p:nvSpPr>
          <p:spPr bwMode="auto">
            <a:xfrm rot="10800000">
              <a:off x="4684" y="864"/>
              <a:ext cx="1076" cy="82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l-GR"/>
            </a:p>
          </p:txBody>
        </p:sp>
      </p:grpSp>
      <p:sp>
        <p:nvSpPr>
          <p:cNvPr id="18" name="Rectangle 13"/>
          <p:cNvSpPr>
            <a:spLocks noChangeArrowheads="1"/>
          </p:cNvSpPr>
          <p:nvPr/>
        </p:nvSpPr>
        <p:spPr bwMode="auto">
          <a:xfrm>
            <a:off x="500034" y="1484784"/>
            <a:ext cx="8104414" cy="1443985"/>
          </a:xfrm>
          <a:prstGeom prst="rect">
            <a:avLst/>
          </a:prstGeom>
          <a:noFill/>
          <a:ln w="12700">
            <a:noFill/>
            <a:miter lim="800000"/>
            <a:headEnd/>
            <a:tailEnd/>
          </a:ln>
          <a:effectLst/>
        </p:spPr>
        <p:txBody>
          <a:bodyPr wrap="square" lIns="90487" tIns="44450" rIns="90487" bIns="44450">
            <a:spAutoFit/>
          </a:bodyPr>
          <a:lstStyle/>
          <a:p>
            <a:pPr algn="just">
              <a:lnSpc>
                <a:spcPct val="90000"/>
              </a:lnSpc>
              <a:spcBef>
                <a:spcPct val="20000"/>
              </a:spcBef>
              <a:buClr>
                <a:schemeClr val="tx2">
                  <a:lumMod val="75000"/>
                </a:schemeClr>
              </a:buClr>
              <a:buSzPct val="75000"/>
              <a:defRPr/>
            </a:pPr>
            <a:r>
              <a:rPr lang="el-GR" sz="2200" dirty="0">
                <a:solidFill>
                  <a:srgbClr val="000000"/>
                </a:solidFill>
                <a:cs typeface="Times New Roman" pitchFamily="18" charset="0"/>
              </a:rPr>
              <a:t>Το φάρμακο κατανέμεται ομοιόμορφα μέσω μιας πολυμερούς μεμβράνης: </a:t>
            </a:r>
            <a:endParaRPr lang="en-GB" sz="2200" dirty="0">
              <a:solidFill>
                <a:srgbClr val="000000"/>
              </a:solidFill>
              <a:cs typeface="Times New Roman" pitchFamily="18" charset="0"/>
            </a:endParaRPr>
          </a:p>
          <a:p>
            <a:pPr marL="342900" indent="-342900">
              <a:lnSpc>
                <a:spcPct val="90000"/>
              </a:lnSpc>
              <a:spcBef>
                <a:spcPct val="20000"/>
              </a:spcBef>
              <a:buClr>
                <a:schemeClr val="tx2">
                  <a:lumMod val="75000"/>
                </a:schemeClr>
              </a:buClr>
              <a:buFont typeface="Wingdings" pitchFamily="2" charset="2"/>
              <a:buChar char="§"/>
              <a:defRPr/>
            </a:pPr>
            <a:r>
              <a:rPr lang="el-GR" sz="2200" dirty="0">
                <a:solidFill>
                  <a:srgbClr val="000000"/>
                </a:solidFill>
                <a:cs typeface="Times New Roman" pitchFamily="18" charset="0"/>
              </a:rPr>
              <a:t>κανένα ρίσκο απόρριψης φαρμάκου,</a:t>
            </a:r>
            <a:endParaRPr lang="en-GB" sz="2200" dirty="0">
              <a:solidFill>
                <a:srgbClr val="000000"/>
              </a:solidFill>
              <a:cs typeface="Times New Roman" pitchFamily="18" charset="0"/>
            </a:endParaRPr>
          </a:p>
          <a:p>
            <a:pPr marL="342900" indent="-342900">
              <a:lnSpc>
                <a:spcPct val="90000"/>
              </a:lnSpc>
              <a:spcBef>
                <a:spcPct val="20000"/>
              </a:spcBef>
              <a:buClr>
                <a:schemeClr val="tx2">
                  <a:lumMod val="75000"/>
                </a:schemeClr>
              </a:buClr>
              <a:buFont typeface="Wingdings" pitchFamily="2" charset="2"/>
              <a:buChar char="§"/>
              <a:defRPr/>
            </a:pPr>
            <a:r>
              <a:rPr lang="el-GR" sz="2200" dirty="0">
                <a:solidFill>
                  <a:srgbClr val="000000"/>
                </a:solidFill>
                <a:cs typeface="Times New Roman" pitchFamily="18" charset="0"/>
              </a:rPr>
              <a:t>πρώτης τάξεως κινητική.</a:t>
            </a:r>
            <a:endParaRPr lang="en-GB" sz="2200" dirty="0">
              <a:solidFill>
                <a:srgbClr val="000000"/>
              </a:solidFill>
              <a:cs typeface="Times New Roman" pitchFamily="18" charset="0"/>
            </a:endParaRPr>
          </a:p>
        </p:txBody>
      </p:sp>
      <p:sp>
        <p:nvSpPr>
          <p:cNvPr id="19" name="Στρογγυλεμένο ορθογώνιο 18"/>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09007" y="266733"/>
            <a:ext cx="9721080" cy="1295400"/>
          </a:xfrm>
        </p:spPr>
        <p:txBody>
          <a:bodyPr>
            <a:noAutofit/>
          </a:bodyPr>
          <a:lstStyle/>
          <a:p>
            <a:r>
              <a:rPr lang="el-GR" sz="4000" b="1" dirty="0">
                <a:effectLst>
                  <a:outerShdw blurRad="38100" dist="38100" dir="2700000" algn="tl">
                    <a:srgbClr val="000000">
                      <a:alpha val="43137"/>
                    </a:srgbClr>
                  </a:outerShdw>
                </a:effectLst>
              </a:rPr>
              <a:t>Απομόνωση φαρμάκων σε επιφάνειες συσκευών</a:t>
            </a:r>
            <a:r>
              <a:rPr lang="en-US" sz="4000" b="1" dirty="0">
                <a:effectLst>
                  <a:outerShdw blurRad="38100" dist="38100" dir="2700000" algn="tl">
                    <a:srgbClr val="000000">
                      <a:alpha val="43137"/>
                    </a:srgbClr>
                  </a:outerShdw>
                </a:effectLst>
              </a:rPr>
              <a:t> </a:t>
            </a:r>
          </a:p>
        </p:txBody>
      </p:sp>
      <p:sp>
        <p:nvSpPr>
          <p:cNvPr id="8" name="Rectangle 3"/>
          <p:cNvSpPr txBox="1">
            <a:spLocks noChangeArrowheads="1"/>
          </p:cNvSpPr>
          <p:nvPr/>
        </p:nvSpPr>
        <p:spPr>
          <a:xfrm>
            <a:off x="436733" y="1916832"/>
            <a:ext cx="8095707" cy="4086001"/>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rPr>
              <a:t>Η</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 τροποποίηση μιας επιφάνειας μπορεί να γίνει χωρίς να αλλάξουμε τις βασικές ιδιότητές της ενώ μπορούμε να ενσωματώσουμε αρκετή ποσότητα φαρμάκου.</a:t>
            </a:r>
            <a:endParaRPr kumimoji="0" lang="en-US" sz="2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Times New Roman" pitchFamily="18" charset="0"/>
              </a:rPr>
              <a:t>Τα συστήματα τα οποία είναι εμπορικά διαθέσιμα γενικά παρασκευάζονται με μία από</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 τις δύο μεθόδους: συσκευές με διασυνδεδεμένα πολυμερή που περιέχουν φάρμακα ή συσκευές με διαλύματα πολυμερών που περιέχουν </a:t>
            </a:r>
            <a:r>
              <a:rPr kumimoji="0" lang="el-GR" sz="2200" b="0" i="0" u="none" strike="noStrike" kern="1200" cap="none" spc="0" normalizeH="0" noProof="0" dirty="0" err="1">
                <a:ln>
                  <a:noFill/>
                </a:ln>
                <a:solidFill>
                  <a:schemeClr val="tx1"/>
                </a:solidFill>
                <a:effectLst/>
                <a:uLnTx/>
                <a:uFillTx/>
                <a:latin typeface="+mn-lt"/>
                <a:ea typeface="+mn-ea"/>
                <a:cs typeface="Times New Roman" pitchFamily="18" charset="0"/>
              </a:rPr>
              <a:t>αντι</a:t>
            </a:r>
            <a:r>
              <a:rPr kumimoji="0" lang="el-GR" sz="2200" b="0" i="0" u="none" strike="noStrike" kern="1200" cap="none" spc="0" normalizeH="0" noProof="0" dirty="0">
                <a:ln>
                  <a:noFill/>
                </a:ln>
                <a:solidFill>
                  <a:schemeClr val="tx1"/>
                </a:solidFill>
                <a:effectLst/>
                <a:uLnTx/>
                <a:uFillTx/>
                <a:latin typeface="+mn-lt"/>
                <a:ea typeface="+mn-ea"/>
                <a:cs typeface="Times New Roman" pitchFamily="18" charset="0"/>
              </a:rPr>
              <a:t>-μικροβιακούς παράγοντες.</a:t>
            </a:r>
            <a:endParaRPr kumimoji="0" lang="en-US" sz="22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
        <p:nvSpPr>
          <p:cNvPr id="4" name="Στρογγυλεμένο ορθογώνιο 3"/>
          <p:cNvSpPr/>
          <p:nvPr/>
        </p:nvSpPr>
        <p:spPr>
          <a:xfrm>
            <a:off x="107504" y="260648"/>
            <a:ext cx="8888058" cy="129614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36712"/>
            <a:ext cx="8064896" cy="44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092280" y="6309320"/>
            <a:ext cx="803425" cy="246221"/>
          </a:xfrm>
          <a:prstGeom prst="rect">
            <a:avLst/>
          </a:prstGeom>
        </p:spPr>
        <p:txBody>
          <a:bodyPr wrap="none">
            <a:spAutoFit/>
          </a:bodyPr>
          <a:lstStyle/>
          <a:p>
            <a:r>
              <a:rPr lang="en-IN" sz="1000" dirty="0"/>
              <a:t>nerites.com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99592" y="-99020"/>
            <a:ext cx="7543800" cy="1295400"/>
          </a:xfrm>
        </p:spPr>
        <p:txBody>
          <a:bodyPr>
            <a:normAutofit/>
          </a:bodyPr>
          <a:lstStyle/>
          <a:p>
            <a:r>
              <a:rPr lang="el-GR" sz="4000" b="1" dirty="0">
                <a:effectLst>
                  <a:outerShdw blurRad="38100" dist="38100" dir="2700000" algn="tl">
                    <a:srgbClr val="000000">
                      <a:alpha val="43137"/>
                    </a:srgbClr>
                  </a:outerShdw>
                </a:effectLst>
              </a:rPr>
              <a:t>Σύστημα δεξαμενής</a:t>
            </a:r>
            <a:endParaRPr lang="en-US" sz="4000" b="1" dirty="0">
              <a:effectLst>
                <a:outerShdw blurRad="38100" dist="38100" dir="2700000" algn="tl">
                  <a:srgbClr val="000000">
                    <a:alpha val="43137"/>
                  </a:srgbClr>
                </a:outerShdw>
              </a:effectLst>
            </a:endParaRPr>
          </a:p>
        </p:txBody>
      </p:sp>
      <p:grpSp>
        <p:nvGrpSpPr>
          <p:cNvPr id="8" name="Group 3"/>
          <p:cNvGrpSpPr>
            <a:grpSpLocks/>
          </p:cNvGrpSpPr>
          <p:nvPr/>
        </p:nvGrpSpPr>
        <p:grpSpPr bwMode="auto">
          <a:xfrm>
            <a:off x="5943600" y="2590800"/>
            <a:ext cx="1885950" cy="1727200"/>
            <a:chOff x="4224" y="2688"/>
            <a:chExt cx="1188" cy="1088"/>
          </a:xfrm>
        </p:grpSpPr>
        <p:sp>
          <p:nvSpPr>
            <p:cNvPr id="9" name="Rectangle 4"/>
            <p:cNvSpPr>
              <a:spLocks noChangeArrowheads="1"/>
            </p:cNvSpPr>
            <p:nvPr/>
          </p:nvSpPr>
          <p:spPr bwMode="auto">
            <a:xfrm>
              <a:off x="4224" y="2903"/>
              <a:ext cx="230"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Q</a:t>
              </a:r>
            </a:p>
          </p:txBody>
        </p:sp>
        <p:sp>
          <p:nvSpPr>
            <p:cNvPr id="10" name="Rectangle 5"/>
            <p:cNvSpPr>
              <a:spLocks noChangeArrowheads="1"/>
            </p:cNvSpPr>
            <p:nvPr/>
          </p:nvSpPr>
          <p:spPr bwMode="auto">
            <a:xfrm>
              <a:off x="4900" y="3528"/>
              <a:ext cx="158" cy="248"/>
            </a:xfrm>
            <a:prstGeom prst="rect">
              <a:avLst/>
            </a:prstGeom>
            <a:noFill/>
            <a:ln w="12700">
              <a:noFill/>
              <a:miter lim="800000"/>
              <a:headEnd/>
              <a:tailEnd/>
            </a:ln>
            <a:effectLst/>
          </p:spPr>
          <p:txBody>
            <a:bodyPr wrap="none" lIns="90487" tIns="44450" rIns="90487" bIns="44450">
              <a:spAutoFit/>
            </a:bodyPr>
            <a:lstStyle/>
            <a:p>
              <a:pPr eaLnBrk="0" hangingPunct="0"/>
              <a:r>
                <a:rPr lang="en-GB" sz="2000" b="1" i="1">
                  <a:latin typeface="Times"/>
                </a:rPr>
                <a:t>t</a:t>
              </a:r>
            </a:p>
          </p:txBody>
        </p:sp>
        <p:sp>
          <p:nvSpPr>
            <p:cNvPr id="11" name="Line 6"/>
            <p:cNvSpPr>
              <a:spLocks noChangeShapeType="1"/>
            </p:cNvSpPr>
            <p:nvPr/>
          </p:nvSpPr>
          <p:spPr bwMode="auto">
            <a:xfrm flipV="1">
              <a:off x="4560" y="2688"/>
              <a:ext cx="852" cy="868"/>
            </a:xfrm>
            <a:prstGeom prst="line">
              <a:avLst/>
            </a:prstGeom>
            <a:noFill/>
            <a:ln w="12700">
              <a:solidFill>
                <a:schemeClr val="tx1"/>
              </a:solidFill>
              <a:round/>
              <a:headEnd/>
              <a:tailEnd/>
            </a:ln>
            <a:effectLst/>
          </p:spPr>
          <p:txBody>
            <a:bodyPr wrap="none" anchor="ctr"/>
            <a:lstStyle/>
            <a:p>
              <a:endParaRPr lang="el-GR"/>
            </a:p>
          </p:txBody>
        </p:sp>
      </p:grpSp>
      <p:sp>
        <p:nvSpPr>
          <p:cNvPr id="12" name="Freeform 7"/>
          <p:cNvSpPr>
            <a:spLocks/>
          </p:cNvSpPr>
          <p:nvPr/>
        </p:nvSpPr>
        <p:spPr bwMode="auto">
          <a:xfrm>
            <a:off x="6400800" y="2514600"/>
            <a:ext cx="1735138" cy="1468438"/>
          </a:xfrm>
          <a:custGeom>
            <a:avLst/>
            <a:gdLst/>
            <a:ahLst/>
            <a:cxnLst>
              <a:cxn ang="0">
                <a:pos x="0" y="0"/>
              </a:cxn>
              <a:cxn ang="0">
                <a:pos x="0" y="924"/>
              </a:cxn>
              <a:cxn ang="0">
                <a:pos x="1092" y="924"/>
              </a:cxn>
            </a:cxnLst>
            <a:rect l="0" t="0" r="r" b="b"/>
            <a:pathLst>
              <a:path w="1093" h="925">
                <a:moveTo>
                  <a:pt x="0" y="0"/>
                </a:moveTo>
                <a:lnTo>
                  <a:pt x="0" y="924"/>
                </a:lnTo>
                <a:lnTo>
                  <a:pt x="1092" y="924"/>
                </a:lnTo>
              </a:path>
            </a:pathLst>
          </a:custGeom>
          <a:noFill/>
          <a:ln w="12700" cap="rnd" cmpd="sng">
            <a:solidFill>
              <a:schemeClr val="tx1"/>
            </a:solidFill>
            <a:prstDash val="solid"/>
            <a:round/>
            <a:headEnd type="none" w="med" len="med"/>
            <a:tailEnd type="none" w="med" len="med"/>
          </a:ln>
          <a:effectLst/>
        </p:spPr>
        <p:txBody>
          <a:bodyPr/>
          <a:lstStyle/>
          <a:p>
            <a:endParaRPr lang="el-GR"/>
          </a:p>
        </p:txBody>
      </p:sp>
      <p:sp>
        <p:nvSpPr>
          <p:cNvPr id="13" name="Rectangle 8"/>
          <p:cNvSpPr>
            <a:spLocks noChangeArrowheads="1"/>
          </p:cNvSpPr>
          <p:nvPr/>
        </p:nvSpPr>
        <p:spPr bwMode="auto">
          <a:xfrm>
            <a:off x="395536" y="1412776"/>
            <a:ext cx="5160640" cy="3678443"/>
          </a:xfrm>
          <a:prstGeom prst="rect">
            <a:avLst/>
          </a:prstGeom>
          <a:noFill/>
          <a:ln w="12700">
            <a:noFill/>
            <a:miter lim="800000"/>
            <a:headEnd/>
            <a:tailEnd/>
          </a:ln>
          <a:effectLst/>
        </p:spPr>
        <p:txBody>
          <a:bodyPr wrap="square" lIns="90487" tIns="44450" rIns="90487" bIns="44450">
            <a:spAutoFit/>
          </a:bodyPr>
          <a:lstStyle/>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Πυρήνας φαρμάκου που περιβάλλεται από </a:t>
            </a:r>
            <a:r>
              <a:rPr lang="el-GR" sz="2200" dirty="0" err="1">
                <a:cs typeface="Times New Roman" pitchFamily="18" charset="0"/>
              </a:rPr>
              <a:t>βιο</a:t>
            </a:r>
            <a:r>
              <a:rPr lang="el-GR" sz="2200" dirty="0">
                <a:cs typeface="Times New Roman" pitchFamily="18" charset="0"/>
              </a:rPr>
              <a:t>-</a:t>
            </a:r>
            <a:r>
              <a:rPr lang="el-GR" sz="2200" dirty="0" err="1">
                <a:cs typeface="Times New Roman" pitchFamily="18" charset="0"/>
              </a:rPr>
              <a:t>αποικοδομήσιμο</a:t>
            </a:r>
            <a:r>
              <a:rPr lang="el-GR" sz="2200" dirty="0">
                <a:cs typeface="Times New Roman" pitchFamily="18" charset="0"/>
              </a:rPr>
              <a:t> πολυμερές.</a:t>
            </a:r>
            <a:endParaRPr lang="en-GB" sz="2200" dirty="0">
              <a:cs typeface="Times New Roman" pitchFamily="18" charset="0"/>
            </a:endParaRPr>
          </a:p>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Οι ιδιότητες του φαρμάκου και του πολυμερούς κατευθύνουν το ρυθμό διήθησης.</a:t>
            </a:r>
            <a:endParaRPr lang="en-GB" sz="2200" dirty="0">
              <a:cs typeface="Times New Roman" pitchFamily="18" charset="0"/>
            </a:endParaRPr>
          </a:p>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Απόπτωση φαρμάκου αν η μεμβράνη πάθει ρήξη ή αλλοιωθεί γρήγορα.</a:t>
            </a:r>
            <a:endParaRPr lang="en-GB" sz="2200" dirty="0">
              <a:cs typeface="Times New Roman" pitchFamily="18" charset="0"/>
            </a:endParaRPr>
          </a:p>
          <a:p>
            <a:pPr marL="342900" indent="-342900">
              <a:spcBef>
                <a:spcPct val="20000"/>
              </a:spcBef>
              <a:buClr>
                <a:schemeClr val="tx2">
                  <a:lumMod val="75000"/>
                </a:schemeClr>
              </a:buClr>
              <a:buFont typeface="Wingdings" pitchFamily="2" charset="2"/>
              <a:buChar char="§"/>
              <a:defRPr/>
            </a:pPr>
            <a:r>
              <a:rPr lang="el-GR" sz="2200" dirty="0">
                <a:cs typeface="Times New Roman" pitchFamily="18" charset="0"/>
              </a:rPr>
              <a:t>Κινητικές εξισώσεις μηδενικής τάξης λόγω σταθερής δραστηριότητας της πηγής.</a:t>
            </a:r>
            <a:endParaRPr lang="en-GB" sz="2200" dirty="0">
              <a:cs typeface="Times New Roman" pitchFamily="18" charset="0"/>
            </a:endParaRPr>
          </a:p>
        </p:txBody>
      </p:sp>
      <p:sp>
        <p:nvSpPr>
          <p:cNvPr id="14" name="Στρογγυλεμένο ορθογώνιο 1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Μειονεκτήματα και άλλες αιτίες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412776"/>
            <a:ext cx="8229600" cy="4752999"/>
          </a:xfrm>
          <a:prstGeom prst="rect">
            <a:avLst/>
          </a:prstGeom>
        </p:spPr>
        <p:txBody>
          <a:bodyPr vert="horz" lIns="91440" tIns="45720" rIns="91440" bIns="45720" rtlCol="0">
            <a:noAutofit/>
          </a:bodyPr>
          <a:lstStyle/>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dirty="0">
                <a:cs typeface="Times New Roman" pitchFamily="18" charset="0"/>
              </a:rPr>
              <a:t>Το κύριο μειονέκτημα είναι η εκτεταμένη προσπάθεια στην έρευνα που απαιτείται για να εκτιμηθεί η εμπορική αξία του προϊόντος.</a:t>
            </a: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dirty="0">
                <a:cs typeface="Times New Roman" pitchFamily="18" charset="0"/>
              </a:rPr>
              <a:t>Απαιτείται σημαντική πειραματική εργασία για να βρεθούν κατάλληλα πολυμερή για τις συσκευές-ρητίνες που να μην αλλοιώνονται από την προσθήκη φαρμάκου.</a:t>
            </a: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dirty="0">
                <a:cs typeface="Times New Roman" pitchFamily="18" charset="0"/>
              </a:rPr>
              <a:t>Κάποιος πρέπει επίσης να προσδιορίσει κατάλληλους συνδυασμούς φαρμάκου-πλαστικού που επιτρέπουν  την ελεγχόμενη απελευθέρωση  φαρμάκου σε κατάλληλη ποσότητα για τον προκαθορισμένο χρόνο.</a:t>
            </a: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dirty="0">
                <a:cs typeface="Times New Roman" pitchFamily="18" charset="0"/>
              </a:rPr>
              <a:t>Λόγω της επαναληπτικής φύσης των δοκιμών και της πολυπλοκότητας των πειραμάτων ο χρόνος και το κόστος για επαρκή αποτελέσματα μπορεί να είναι απαγορευτικός.</a:t>
            </a:r>
            <a:endParaRPr lang="en-US" sz="2000" dirty="0">
              <a:cs typeface="Times New Roman" pitchFamily="18" charset="0"/>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354150"/>
            <a:ext cx="7543800" cy="1295400"/>
          </a:xfrm>
        </p:spPr>
        <p:txBody>
          <a:bodyPr>
            <a:normAutofit/>
          </a:bodyPr>
          <a:lstStyle/>
          <a:p>
            <a:r>
              <a:rPr lang="el-GR" sz="3600" b="1" dirty="0">
                <a:effectLst>
                  <a:outerShdw blurRad="38100" dist="38100" dir="2700000" algn="tl">
                    <a:srgbClr val="000000">
                      <a:alpha val="43137"/>
                    </a:srgbClr>
                  </a:outerShdw>
                </a:effectLst>
              </a:rPr>
              <a:t>Γενικές στρατηγικές για τις μολύνσεις που προκαλούνται από συσκευές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916832"/>
            <a:ext cx="8229600" cy="34563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Ελαχιστοποίηση επαφής – </a:t>
            </a:r>
            <a:r>
              <a:rPr lang="el-GR" sz="2400" dirty="0"/>
              <a:t>σ</a:t>
            </a:r>
            <a:r>
              <a:rPr kumimoji="0" lang="el-GR" sz="2400" b="0" i="0" u="none" strike="noStrike" kern="1200" cap="none" spc="0" normalizeH="0" baseline="0" noProof="0" dirty="0">
                <a:ln>
                  <a:noFill/>
                </a:ln>
                <a:solidFill>
                  <a:schemeClr val="tx1"/>
                </a:solidFill>
                <a:effectLst/>
                <a:uLnTx/>
                <a:uFillTx/>
                <a:latin typeface="+mn-lt"/>
                <a:ea typeface="+mn-ea"/>
                <a:cs typeface="+mn-cs"/>
              </a:rPr>
              <a:t>υνθήκες αποστείρωσης</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Αποστείρωση –</a:t>
            </a:r>
            <a:r>
              <a:rPr kumimoji="0" lang="el-GR" sz="2400" b="0" i="0" u="none" strike="noStrike" kern="1200" cap="none" spc="0" normalizeH="0" noProof="0" dirty="0">
                <a:ln>
                  <a:noFill/>
                </a:ln>
                <a:solidFill>
                  <a:schemeClr val="tx1"/>
                </a:solidFill>
                <a:effectLst/>
                <a:uLnTx/>
                <a:uFillTx/>
                <a:latin typeface="+mn-lt"/>
                <a:ea typeface="+mn-ea"/>
                <a:cs typeface="+mn-cs"/>
              </a:rPr>
              <a:t> εξόντωση όλων των μικροοργανισμών</a:t>
            </a:r>
            <a:r>
              <a:rPr kumimoji="0" lang="en-US" sz="2400" b="0" i="0" u="none" strike="noStrike" kern="1200" cap="none" spc="0" normalizeH="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Ελαχιστοποίηση της δέσμευσης στην ε</a:t>
            </a:r>
            <a:r>
              <a:rPr lang="el-GR" sz="2400" dirty="0" err="1"/>
              <a:t>πιφάνεια</a:t>
            </a:r>
            <a:r>
              <a:rPr lang="el-GR" sz="2400" dirty="0"/>
              <a:t> επαφής</a:t>
            </a:r>
            <a:r>
              <a:rPr lang="en-US" sz="2400" dirty="0"/>
              <a:t>.</a:t>
            </a:r>
            <a:r>
              <a:rPr lang="el-GR" sz="2400" dirty="0"/>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effectLst/>
                <a:uLnTx/>
                <a:uFillTx/>
                <a:latin typeface="+mn-lt"/>
                <a:ea typeface="+mn-ea"/>
                <a:cs typeface="+mn-cs"/>
              </a:rPr>
              <a:t>Εξόντωση μετά την επαφή</a:t>
            </a:r>
            <a:r>
              <a:rPr kumimoji="0" lang="el-GR" sz="2400" b="0" i="0" u="none" strike="noStrike" kern="1200" cap="none" spc="0" normalizeH="0" noProof="0" dirty="0">
                <a:ln>
                  <a:noFill/>
                </a:ln>
                <a:effectLst/>
                <a:uLnTx/>
                <a:uFillTx/>
                <a:latin typeface="+mn-lt"/>
                <a:ea typeface="+mn-ea"/>
                <a:cs typeface="+mn-cs"/>
              </a:rPr>
              <a:t> – </a:t>
            </a:r>
            <a:r>
              <a:rPr kumimoji="0" lang="el-GR" sz="2400" b="0" i="0" u="none" strike="noStrike" kern="1200" cap="none" spc="0" normalizeH="0" noProof="0" dirty="0" err="1">
                <a:ln>
                  <a:noFill/>
                </a:ln>
                <a:effectLst/>
                <a:uLnTx/>
                <a:uFillTx/>
                <a:latin typeface="+mn-lt"/>
                <a:ea typeface="+mn-ea"/>
                <a:cs typeface="+mn-cs"/>
              </a:rPr>
              <a:t>αντι</a:t>
            </a:r>
            <a:r>
              <a:rPr kumimoji="0" lang="el-GR" sz="2400" b="0" i="0" u="none" strike="noStrike" kern="1200" cap="none" spc="0" normalizeH="0" noProof="0" dirty="0">
                <a:ln>
                  <a:noFill/>
                </a:ln>
                <a:effectLst/>
                <a:uLnTx/>
                <a:uFillTx/>
                <a:latin typeface="+mn-lt"/>
                <a:ea typeface="+mn-ea"/>
                <a:cs typeface="+mn-cs"/>
              </a:rPr>
              <a:t> – μολυσματικές επικαλύψεις </a:t>
            </a:r>
            <a:r>
              <a:rPr kumimoji="0" lang="en-US" sz="2400" b="0" i="0" u="none" strike="noStrike" kern="1200" cap="none" spc="0" normalizeH="0" noProof="0" dirty="0">
                <a:ln>
                  <a:noFill/>
                </a:ln>
                <a:effectLst/>
                <a:uLnTx/>
                <a:uFillTx/>
                <a:latin typeface="+mn-lt"/>
                <a:ea typeface="+mn-ea"/>
                <a:cs typeface="+mn-cs"/>
              </a:rPr>
              <a:t>.</a:t>
            </a:r>
            <a:endParaRPr kumimoji="0" lang="en-US" sz="2400" b="0"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446910"/>
            <a:ext cx="8888058" cy="1109881"/>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05901" y="-99020"/>
            <a:ext cx="8291264" cy="1295400"/>
          </a:xfrm>
        </p:spPr>
        <p:txBody>
          <a:bodyPr>
            <a:noAutofit/>
          </a:bodyPr>
          <a:lstStyle/>
          <a:p>
            <a:r>
              <a:rPr lang="el-GR" sz="4000" b="1" dirty="0">
                <a:effectLst>
                  <a:outerShdw blurRad="38100" dist="38100" dir="2700000" algn="tl">
                    <a:srgbClr val="000000">
                      <a:alpha val="43137"/>
                    </a:srgbClr>
                  </a:outerShdw>
                </a:effectLst>
              </a:rPr>
              <a:t>Η</a:t>
            </a:r>
            <a:r>
              <a:rPr lang="el-GR" sz="4000" dirty="0"/>
              <a:t> </a:t>
            </a:r>
            <a:r>
              <a:rPr lang="el-GR" sz="4000" b="1" dirty="0">
                <a:effectLst>
                  <a:outerShdw blurRad="38100" dist="38100" dir="2700000" algn="tl">
                    <a:srgbClr val="000000">
                      <a:alpha val="43137"/>
                    </a:srgbClr>
                  </a:outerShdw>
                </a:effectLst>
              </a:rPr>
              <a:t>ιδανική μέθοδος για τις επιφάνειες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611560" y="1628800"/>
            <a:ext cx="7992888" cy="4411662"/>
          </a:xfrm>
          <a:prstGeom prst="rect">
            <a:avLst/>
          </a:prstGeom>
        </p:spPr>
        <p:txBody>
          <a:bodyPr vert="horz" lIns="91440" tIns="45720" rIns="91440" bIns="45720" rtlCol="0">
            <a:normAutofit/>
          </a:bodyPr>
          <a:lstStyle/>
          <a:p>
            <a:pPr marL="342900" indent="-342900" algn="just">
              <a:spcBef>
                <a:spcPct val="20000"/>
              </a:spcBef>
              <a:buClr>
                <a:schemeClr val="tx2">
                  <a:lumMod val="75000"/>
                </a:schemeClr>
              </a:buClr>
              <a:buFont typeface="Wingdings" pitchFamily="2" charset="2"/>
              <a:buChar char="§"/>
              <a:defRPr/>
            </a:pPr>
            <a:r>
              <a:rPr lang="el-GR" sz="2000" dirty="0" err="1">
                <a:cs typeface="Times New Roman" pitchFamily="18" charset="0"/>
              </a:rPr>
              <a:t>Βιοσυμβατότητα</a:t>
            </a:r>
            <a:r>
              <a:rPr lang="el-GR" sz="2000" dirty="0">
                <a:cs typeface="Times New Roman" pitchFamily="18" charset="0"/>
              </a:rPr>
              <a:t> - πρέπει όλες οι συσκευές που έρχονται σε επαφή με βιολογικά υγρά και ιστούς να είναι απολύτως </a:t>
            </a:r>
            <a:r>
              <a:rPr lang="el-GR" sz="2000" dirty="0" err="1">
                <a:cs typeface="Times New Roman" pitchFamily="18" charset="0"/>
              </a:rPr>
              <a:t>βιοσυμβατές</a:t>
            </a:r>
            <a:r>
              <a:rPr lang="el-GR" sz="2000" dirty="0">
                <a:cs typeface="Times New Roman" pitchFamily="18" charset="0"/>
              </a:rPr>
              <a:t>.</a:t>
            </a:r>
            <a:endParaRPr lang="en-US" sz="2000" dirty="0">
              <a:cs typeface="Times New Roman" pitchFamily="18" charset="0"/>
            </a:endParaRPr>
          </a:p>
          <a:p>
            <a:pPr marL="342900" indent="-342900" algn="just">
              <a:spcBef>
                <a:spcPct val="20000"/>
              </a:spcBef>
              <a:buClr>
                <a:schemeClr val="tx2">
                  <a:lumMod val="75000"/>
                </a:schemeClr>
              </a:buClr>
              <a:buFont typeface="Wingdings" pitchFamily="2" charset="2"/>
              <a:buChar char="§"/>
              <a:defRPr/>
            </a:pPr>
            <a:r>
              <a:rPr lang="el-GR" sz="2000" dirty="0">
                <a:cs typeface="Times New Roman" pitchFamily="18" charset="0"/>
              </a:rPr>
              <a:t>Διαθεσιμότητα του φαρμάκου: η ποσότητα του φαρμάκου που είναι διαθέσιμο είναι σημαντικό. Κάθε σύστημα που αλλοιώνει την επιφάνεια και δεν μπορεί να παρέχει κατάλληλη ποσότητα φαρμάκου για τον προκαθορισμένο χρόνο επιτρέπει ανεπιθύμητη έκθεση σε μολύνσεις. </a:t>
            </a:r>
            <a:endParaRPr lang="en-US" sz="2000" dirty="0">
              <a:cs typeface="Times New Roman" pitchFamily="18" charset="0"/>
            </a:endParaRPr>
          </a:p>
          <a:p>
            <a:pPr marL="342900" indent="-342900" algn="just">
              <a:spcBef>
                <a:spcPct val="20000"/>
              </a:spcBef>
              <a:buClr>
                <a:schemeClr val="tx2">
                  <a:lumMod val="75000"/>
                </a:schemeClr>
              </a:buClr>
              <a:buFont typeface="Wingdings" pitchFamily="2" charset="2"/>
              <a:buChar char="§"/>
              <a:defRPr/>
            </a:pPr>
            <a:r>
              <a:rPr lang="el-GR" sz="2000" dirty="0">
                <a:cs typeface="Times New Roman" pitchFamily="18" charset="0"/>
              </a:rPr>
              <a:t>Προσρόφηση -  η επιλεγμένη τεχνική τροποποίησης επιφάνειας δεν πρέπει να επιτρέπει διάχυση. Η απώλεια μεγάλων επιφανειακών μορίων μπορεί να προκαλέσει να κατανεμηθεί το φάρμακο σε λανθασμένες περιοχές στο σώμα.</a:t>
            </a:r>
            <a:endParaRPr lang="en-US" sz="2000" dirty="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41905" y="-99020"/>
            <a:ext cx="8219256" cy="1295400"/>
          </a:xfrm>
        </p:spPr>
        <p:txBody>
          <a:bodyPr>
            <a:noAutofit/>
          </a:bodyPr>
          <a:lstStyle/>
          <a:p>
            <a:r>
              <a:rPr lang="el-GR" sz="4000" b="1" dirty="0">
                <a:effectLst>
                  <a:outerShdw blurRad="38100" dist="38100" dir="2700000" algn="tl">
                    <a:srgbClr val="000000">
                      <a:alpha val="43137"/>
                    </a:srgbClr>
                  </a:outerShdw>
                </a:effectLst>
              </a:rPr>
              <a:t>Η ιδανική μέθοδος για τις επιφάνειες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3427" y="1340768"/>
            <a:ext cx="8229600" cy="4411662"/>
          </a:xfrm>
          <a:prstGeom prst="rect">
            <a:avLst/>
          </a:prstGeom>
        </p:spPr>
        <p:txBody>
          <a:bodyPr vert="horz" lIns="91440" tIns="45720" rIns="91440" bIns="45720" rtlCol="0">
            <a:normAutofit/>
          </a:bodyPr>
          <a:lstStyle/>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b="1" dirty="0">
                <a:cs typeface="Times New Roman" pitchFamily="18" charset="0"/>
              </a:rPr>
              <a:t>Ανθεκτικότητα</a:t>
            </a:r>
            <a:r>
              <a:rPr lang="el-GR" sz="2000" dirty="0">
                <a:cs typeface="Times New Roman" pitchFamily="18" charset="0"/>
              </a:rPr>
              <a:t> - η επεξεργασία των επιφανειών πρέπει να αντέχει τη δυσκολία της διαδικασίας εισχώρησης καθώς και οποιαδήποτε παραποίηση της συσκευής μετά την εμφύτευση.</a:t>
            </a:r>
          </a:p>
          <a:p>
            <a:pPr marR="0" lvl="0" algn="just" fontAlgn="auto">
              <a:lnSpc>
                <a:spcPct val="100000"/>
              </a:lnSpc>
              <a:spcBef>
                <a:spcPct val="20000"/>
              </a:spcBef>
              <a:spcAft>
                <a:spcPts val="0"/>
              </a:spcAft>
              <a:buClr>
                <a:schemeClr val="tx2">
                  <a:lumMod val="75000"/>
                </a:schemeClr>
              </a:buClr>
              <a:buSzTx/>
              <a:tabLst/>
              <a:defRPr/>
            </a:pP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b="1" dirty="0">
                <a:cs typeface="Times New Roman" pitchFamily="18" charset="0"/>
              </a:rPr>
              <a:t>Ελαστικότητα</a:t>
            </a:r>
            <a:r>
              <a:rPr lang="el-GR" sz="2000" dirty="0">
                <a:cs typeface="Times New Roman" pitchFamily="18" charset="0"/>
              </a:rPr>
              <a:t> - κάθε επεξεργασία της επιφάνειας που αυξάνει τη διάμετρο της συσκευής αναμένεται να προκαλέσει δυσκαμψία. Η ελαχιστοποίηση αυτής της πρόσθετης δυσκαμψίας είναι σημαντική για συσκευές όπως καθετήρες με μικρή διάμετρο που βασίζονται σε πολύ ελαστικά άκρα για να μειωθεί το ρίσκο διάτρησης.</a:t>
            </a:r>
          </a:p>
          <a:p>
            <a:pPr marR="0" lvl="0" algn="just" fontAlgn="auto">
              <a:lnSpc>
                <a:spcPct val="100000"/>
              </a:lnSpc>
              <a:spcBef>
                <a:spcPct val="20000"/>
              </a:spcBef>
              <a:spcAft>
                <a:spcPts val="0"/>
              </a:spcAft>
              <a:buClr>
                <a:schemeClr val="tx2">
                  <a:lumMod val="75000"/>
                </a:schemeClr>
              </a:buClr>
              <a:buSzTx/>
              <a:tabLst/>
              <a:defRPr/>
            </a:pPr>
            <a:endParaRPr lang="en-US" sz="2000" dirty="0">
              <a:cs typeface="Times New Roman" pitchFamily="18" charset="0"/>
            </a:endParaRPr>
          </a:p>
          <a:p>
            <a:pPr marL="342900" marR="0" lvl="0" indent="-342900" algn="just" fontAlgn="auto">
              <a:lnSpc>
                <a:spcPct val="100000"/>
              </a:lnSpc>
              <a:spcBef>
                <a:spcPct val="20000"/>
              </a:spcBef>
              <a:spcAft>
                <a:spcPts val="0"/>
              </a:spcAft>
              <a:buClr>
                <a:schemeClr val="tx2">
                  <a:lumMod val="75000"/>
                </a:schemeClr>
              </a:buClr>
              <a:buSzTx/>
              <a:buFont typeface="Wingdings" pitchFamily="2" charset="2"/>
              <a:buChar char="§"/>
              <a:tabLst/>
              <a:defRPr/>
            </a:pPr>
            <a:r>
              <a:rPr lang="el-GR" sz="2000" b="1" dirty="0">
                <a:cs typeface="Times New Roman" pitchFamily="18" charset="0"/>
              </a:rPr>
              <a:t> Επικάλυψη </a:t>
            </a:r>
            <a:r>
              <a:rPr lang="el-GR" sz="2000" dirty="0">
                <a:cs typeface="Times New Roman" pitchFamily="18" charset="0"/>
              </a:rPr>
              <a:t>- η επιλεγμένη τεχνική πρέπει να καλύπτει τελείως οποιεσδήποτε επιφάνειες της συσκευής εκτίθενται στα σωματικά υγρά ώστε να μειωθεί η πιθανότητα έκθεσης σε βακτήρια.</a:t>
            </a:r>
            <a:endParaRPr lang="en-US" sz="2000" dirty="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endParaRPr>
          </a:p>
        </p:txBody>
      </p:sp>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71472" y="1484784"/>
            <a:ext cx="7960968" cy="44116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1" i="0" u="none" strike="noStrike" kern="1200" cap="none" spc="0" normalizeH="0" baseline="0" noProof="0" dirty="0">
                <a:ln>
                  <a:noFill/>
                </a:ln>
                <a:solidFill>
                  <a:srgbClr val="000000"/>
                </a:solidFill>
                <a:effectLst/>
                <a:uLnTx/>
                <a:uFillTx/>
                <a:cs typeface="Times New Roman" pitchFamily="18" charset="0"/>
              </a:rPr>
              <a:t>Αποστείρωση</a:t>
            </a:r>
            <a:r>
              <a:rPr kumimoji="0" lang="el-GR" sz="2000" b="0" i="0" u="none" strike="noStrike" kern="1200" cap="none" spc="0" normalizeH="0" noProof="0" dirty="0">
                <a:ln>
                  <a:noFill/>
                </a:ln>
                <a:solidFill>
                  <a:srgbClr val="000000"/>
                </a:solidFill>
                <a:effectLst/>
                <a:uLnTx/>
                <a:uFillTx/>
                <a:cs typeface="Times New Roman" pitchFamily="18" charset="0"/>
              </a:rPr>
              <a:t> -  η συσκευή πρέπει να είναι αποστειρωμένη. Για τα εμπορικά προϊόντα αυτό σημαίνει ότι πρέπει να είναι συσκευασμένα και αποστειρωμένα χωρίς να μειώνεται η αποτελεσματικότητα του αντιβιοτικού.</a:t>
            </a:r>
          </a:p>
          <a:p>
            <a:pPr marR="0" lvl="0" algn="just" defTabSz="914400" rtl="0" eaLnBrk="1" fontAlgn="auto" latinLnBrk="0" hangingPunct="1">
              <a:lnSpc>
                <a:spcPct val="100000"/>
              </a:lnSpc>
              <a:spcBef>
                <a:spcPct val="20000"/>
              </a:spcBef>
              <a:spcAft>
                <a:spcPts val="0"/>
              </a:spcAft>
              <a:buClr>
                <a:schemeClr val="tx2">
                  <a:lumMod val="75000"/>
                </a:schemeClr>
              </a:buClr>
              <a:buSzTx/>
              <a:tabLst/>
              <a:defRPr/>
            </a:pPr>
            <a:endParaRPr kumimoji="0" lang="en-US" sz="2000" b="0" i="0" u="none" strike="noStrike" kern="1200" cap="none" spc="0" normalizeH="0" baseline="0" noProof="0" dirty="0">
              <a:ln>
                <a:noFill/>
              </a:ln>
              <a:solidFill>
                <a:srgbClr val="000000"/>
              </a:solidFill>
              <a:effectLst/>
              <a:uLnTx/>
              <a:uFillTx/>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rgbClr val="000000"/>
                </a:solidFill>
                <a:effectLst/>
                <a:uLnTx/>
                <a:uFillTx/>
                <a:cs typeface="Times New Roman" pitchFamily="18" charset="0"/>
              </a:rPr>
              <a:t> </a:t>
            </a:r>
            <a:r>
              <a:rPr kumimoji="0" lang="el-GR" sz="2000" b="1" i="0" u="none" strike="noStrike" kern="1200" cap="none" spc="0" normalizeH="0" baseline="0" noProof="0" dirty="0">
                <a:ln>
                  <a:noFill/>
                </a:ln>
                <a:solidFill>
                  <a:srgbClr val="000000"/>
                </a:solidFill>
                <a:effectLst/>
                <a:uLnTx/>
                <a:uFillTx/>
                <a:cs typeface="Times New Roman" pitchFamily="18" charset="0"/>
              </a:rPr>
              <a:t>Σταθερότητα</a:t>
            </a:r>
            <a:r>
              <a:rPr kumimoji="0" lang="el-GR" sz="2000" b="0" i="0" u="none" strike="noStrike" kern="1200" cap="none" spc="0" normalizeH="0" noProof="0" dirty="0">
                <a:ln>
                  <a:noFill/>
                </a:ln>
                <a:solidFill>
                  <a:srgbClr val="000000"/>
                </a:solidFill>
                <a:effectLst/>
                <a:uLnTx/>
                <a:uFillTx/>
                <a:cs typeface="Times New Roman" pitchFamily="18" charset="0"/>
              </a:rPr>
              <a:t> - η επιφάνεια και το φάρμακο πρέπει να παραμένουν σταθερά κάτω από συνθήκες κανονικής αποθήκευσης. Η αποστείρωση με ακτινοβολία και μερικές τεχνικές αλλοίωσης επιφανειών μπορεί να προκαλέσουν </a:t>
            </a:r>
            <a:r>
              <a:rPr kumimoji="0" lang="el-GR" sz="2000" b="0" i="0" u="none" strike="noStrike" kern="1200" cap="none" spc="0" normalizeH="0" noProof="0" dirty="0" err="1">
                <a:ln>
                  <a:noFill/>
                </a:ln>
                <a:solidFill>
                  <a:srgbClr val="000000"/>
                </a:solidFill>
                <a:effectLst/>
                <a:uLnTx/>
                <a:uFillTx/>
                <a:cs typeface="Times New Roman" pitchFamily="18" charset="0"/>
              </a:rPr>
              <a:t>διασυνδεσιμότητα</a:t>
            </a:r>
            <a:r>
              <a:rPr kumimoji="0" lang="el-GR" sz="2000" b="0" i="0" u="none" strike="noStrike" kern="1200" cap="none" spc="0" normalizeH="0" noProof="0" dirty="0">
                <a:ln>
                  <a:noFill/>
                </a:ln>
                <a:solidFill>
                  <a:srgbClr val="000000"/>
                </a:solidFill>
                <a:effectLst/>
                <a:uLnTx/>
                <a:uFillTx/>
                <a:cs typeface="Times New Roman" pitchFamily="18" charset="0"/>
              </a:rPr>
              <a:t>. </a:t>
            </a:r>
            <a:r>
              <a:rPr lang="el-GR" sz="2000" dirty="0">
                <a:solidFill>
                  <a:srgbClr val="000000"/>
                </a:solidFill>
                <a:cs typeface="Times New Roman" pitchFamily="18" charset="0"/>
              </a:rPr>
              <a:t>Πολλά προϊόντα τα οποία βασίζονται στη </a:t>
            </a:r>
            <a:r>
              <a:rPr lang="el-GR" sz="2000" dirty="0" err="1">
                <a:solidFill>
                  <a:srgbClr val="000000"/>
                </a:solidFill>
                <a:cs typeface="Times New Roman" pitchFamily="18" charset="0"/>
              </a:rPr>
              <a:t>διασυνδεσιμότητα</a:t>
            </a:r>
            <a:r>
              <a:rPr lang="el-GR" sz="2000" dirty="0">
                <a:solidFill>
                  <a:srgbClr val="000000"/>
                </a:solidFill>
                <a:cs typeface="Times New Roman" pitchFamily="18" charset="0"/>
              </a:rPr>
              <a:t> ή αποστειρώνονται μέσω ακτινοβολίας πρέπει να εξετάζονται γιατί μπορεί να είναι εύθραυστα.</a:t>
            </a:r>
            <a:endParaRPr kumimoji="0" lang="en-US" sz="2000" b="0" i="0" u="none" strike="noStrike" kern="1200" cap="none" spc="0" normalizeH="0" baseline="0" noProof="0" dirty="0">
              <a:ln>
                <a:noFill/>
              </a:ln>
              <a:solidFill>
                <a:srgbClr val="000000"/>
              </a:solidFill>
              <a:effectLst/>
              <a:uLnTx/>
              <a:uFillTx/>
              <a:cs typeface="Times New Roman" pitchFamily="18" charset="0"/>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2"/>
          <p:cNvSpPr>
            <a:spLocks noGrp="1" noChangeArrowheads="1"/>
          </p:cNvSpPr>
          <p:nvPr>
            <p:ph type="title"/>
          </p:nvPr>
        </p:nvSpPr>
        <p:spPr>
          <a:xfrm>
            <a:off x="441905" y="-99020"/>
            <a:ext cx="8219256" cy="1295400"/>
          </a:xfrm>
        </p:spPr>
        <p:txBody>
          <a:bodyPr>
            <a:noAutofit/>
          </a:bodyPr>
          <a:lstStyle/>
          <a:p>
            <a:r>
              <a:rPr lang="el-GR" sz="4000" b="1" dirty="0">
                <a:effectLst>
                  <a:outerShdw blurRad="38100" dist="38100" dir="2700000" algn="tl">
                    <a:srgbClr val="000000">
                      <a:alpha val="43137"/>
                    </a:srgbClr>
                  </a:outerShdw>
                </a:effectLst>
              </a:rPr>
              <a:t>Η ιδανική μέθοδος για τις επιφάνειες</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36733" y="1700808"/>
            <a:ext cx="8229600" cy="3312368"/>
          </a:xfrm>
          <a:prstGeom prst="rect">
            <a:avLst/>
          </a:prstGeom>
        </p:spPr>
        <p:txBody>
          <a:bodyPr vert="horz" lIns="91440" tIns="45720" rIns="91440" bIns="45720" rtlCol="0">
            <a:normAutofit/>
          </a:bodyPr>
          <a:lstStyle/>
          <a:p>
            <a:pPr marL="342900" indent="-342900" algn="just">
              <a:spcBef>
                <a:spcPct val="20000"/>
              </a:spcBef>
              <a:buClr>
                <a:schemeClr val="tx2">
                  <a:lumMod val="75000"/>
                </a:schemeClr>
              </a:buClr>
              <a:buFont typeface="Wingdings" pitchFamily="2" charset="2"/>
              <a:buChar char="§"/>
              <a:defRPr/>
            </a:pPr>
            <a:r>
              <a:rPr lang="el-GR" sz="2000" b="1" dirty="0">
                <a:solidFill>
                  <a:srgbClr val="000000"/>
                </a:solidFill>
                <a:cs typeface="Times New Roman" pitchFamily="18" charset="0"/>
              </a:rPr>
              <a:t>Εύκολα στη χρήση </a:t>
            </a:r>
            <a:r>
              <a:rPr lang="el-GR" sz="2000" dirty="0">
                <a:solidFill>
                  <a:srgbClr val="000000"/>
                </a:solidFill>
                <a:cs typeface="Times New Roman" pitchFamily="18" charset="0"/>
              </a:rPr>
              <a:t>- για να είναι κλινικά εφαρμόσιμες, οι κλινικές συσκευές πρέπει να είναι σχετικά εύκολες στη χρήση. Αυτό αποτελεί μειονέκτημα για τις συσκευές οι οποίες πρέπει να προστεθούν κατά τη διάρκεια της κλινικής διαδικασίας.</a:t>
            </a:r>
          </a:p>
          <a:p>
            <a:pPr algn="just">
              <a:spcBef>
                <a:spcPct val="20000"/>
              </a:spcBef>
              <a:buClr>
                <a:schemeClr val="tx2">
                  <a:lumMod val="75000"/>
                </a:schemeClr>
              </a:buClr>
              <a:defRPr/>
            </a:pPr>
            <a:endParaRPr lang="en-US" sz="2000" dirty="0">
              <a:solidFill>
                <a:srgbClr val="000000"/>
              </a:solidFill>
              <a:cs typeface="Times New Roman" pitchFamily="18" charset="0"/>
            </a:endParaRPr>
          </a:p>
          <a:p>
            <a:pPr marL="342900" indent="-342900" algn="just">
              <a:spcBef>
                <a:spcPct val="20000"/>
              </a:spcBef>
              <a:buClr>
                <a:schemeClr val="tx2">
                  <a:lumMod val="75000"/>
                </a:schemeClr>
              </a:buClr>
              <a:buFont typeface="Wingdings" pitchFamily="2" charset="2"/>
              <a:buChar char="§"/>
              <a:defRPr/>
            </a:pPr>
            <a:r>
              <a:rPr lang="el-GR" sz="2000" b="1" dirty="0">
                <a:solidFill>
                  <a:srgbClr val="000000"/>
                </a:solidFill>
                <a:cs typeface="Times New Roman" pitchFamily="18" charset="0"/>
              </a:rPr>
              <a:t>Κόστος</a:t>
            </a:r>
            <a:r>
              <a:rPr lang="el-GR" sz="2000" dirty="0">
                <a:solidFill>
                  <a:srgbClr val="000000"/>
                </a:solidFill>
                <a:cs typeface="Times New Roman" pitchFamily="18" charset="0"/>
              </a:rPr>
              <a:t> -  ένα πασιφανές κριτήριο σε όλες τις αποφάσεις ανάπτυξης ενός προϊόντος. </a:t>
            </a:r>
          </a:p>
          <a:p>
            <a:pPr algn="just">
              <a:spcBef>
                <a:spcPct val="20000"/>
              </a:spcBef>
              <a:buClr>
                <a:schemeClr val="tx2">
                  <a:lumMod val="75000"/>
                </a:schemeClr>
              </a:buClr>
              <a:defRPr/>
            </a:pPr>
            <a:r>
              <a:rPr lang="el-GR" sz="2000" dirty="0">
                <a:solidFill>
                  <a:srgbClr val="000000"/>
                </a:solidFill>
                <a:cs typeface="Times New Roman" pitchFamily="18" charset="0"/>
              </a:rPr>
              <a:t> -&gt; </a:t>
            </a:r>
            <a:r>
              <a:rPr lang="el-GR" sz="2000" i="1" dirty="0">
                <a:solidFill>
                  <a:srgbClr val="000000"/>
                </a:solidFill>
                <a:cs typeface="Times New Roman" pitchFamily="18" charset="0"/>
              </a:rPr>
              <a:t>Δικαιολογούν τα οφέλη που προσφέρει η συσκευή το κόστος της;</a:t>
            </a:r>
            <a:endParaRPr lang="en-US" sz="2000" i="1" dirty="0">
              <a:solidFill>
                <a:srgbClr val="000000"/>
              </a:solidFill>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endParaRPr>
          </a:p>
        </p:txBody>
      </p:sp>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2"/>
          <p:cNvSpPr>
            <a:spLocks noGrp="1" noChangeArrowheads="1"/>
          </p:cNvSpPr>
          <p:nvPr>
            <p:ph type="title"/>
          </p:nvPr>
        </p:nvSpPr>
        <p:spPr>
          <a:xfrm>
            <a:off x="441905" y="-99020"/>
            <a:ext cx="8219256" cy="1295400"/>
          </a:xfrm>
        </p:spPr>
        <p:txBody>
          <a:bodyPr>
            <a:noAutofit/>
          </a:bodyPr>
          <a:lstStyle/>
          <a:p>
            <a:r>
              <a:rPr lang="el-GR" sz="4000" b="1" dirty="0">
                <a:effectLst>
                  <a:outerShdw blurRad="38100" dist="38100" dir="2700000" algn="tl">
                    <a:srgbClr val="000000">
                      <a:alpha val="43137"/>
                    </a:srgbClr>
                  </a:outerShdw>
                </a:effectLst>
              </a:rPr>
              <a:t>Η ιδανική μέθοδος για τις επιφάνειες</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Ανερχόμενες τεχνολογίες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300588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Επικαλύψεις για ενισχυμένη απεικόνιση.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Κυτταρικές επιφάνειες μοσχευμάτων.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Επικαλύψεις για την ενίσχυση της επούλωσης.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Επικαλύψεις για απελευθέρωση φαρμάκων.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152432"/>
            <a:ext cx="2893251" cy="233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218708"/>
            <a:ext cx="3048339" cy="21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342900" y="1196752"/>
            <a:ext cx="8458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1" u="none" strike="noStrike" kern="1200" cap="none" spc="0" normalizeH="0" baseline="0" noProof="0" dirty="0">
                <a:ln>
                  <a:noFill/>
                </a:ln>
                <a:solidFill>
                  <a:schemeClr val="tx2">
                    <a:lumMod val="75000"/>
                  </a:schemeClr>
                </a:solidFill>
                <a:uLnTx/>
                <a:uFillTx/>
                <a:latin typeface="+mj-lt"/>
                <a:ea typeface="+mj-ea"/>
                <a:cs typeface="+mj-cs"/>
              </a:rPr>
              <a:t>Επίδεσμοι και Ράμματα</a:t>
            </a:r>
            <a:endParaRPr kumimoji="0" lang="en-US" sz="4400" b="1" i="1" u="none" strike="noStrike" kern="1200" cap="none" spc="0" normalizeH="0" baseline="0" noProof="0" dirty="0">
              <a:ln>
                <a:noFill/>
              </a:ln>
              <a:solidFill>
                <a:schemeClr val="tx2">
                  <a:lumMod val="75000"/>
                </a:schemeClr>
              </a:solidFill>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779633" y="-99020"/>
            <a:ext cx="7543800" cy="1295400"/>
          </a:xfrm>
        </p:spPr>
        <p:txBody>
          <a:bodyPr>
            <a:normAutofit/>
          </a:bodyPr>
          <a:lstStyle/>
          <a:p>
            <a:r>
              <a:rPr lang="el-GR" sz="3600" b="1" dirty="0">
                <a:effectLst>
                  <a:outerShdw blurRad="38100" dist="38100" dir="2700000" algn="tl">
                    <a:srgbClr val="000000">
                      <a:alpha val="43137"/>
                    </a:srgbClr>
                  </a:outerShdw>
                </a:effectLst>
              </a:rPr>
              <a:t>Προϊόντα φροντίδας τραυμάτων</a:t>
            </a:r>
            <a:endParaRPr lang="en-US" sz="3600" b="1" dirty="0">
              <a:effectLst>
                <a:outerShdw blurRad="38100" dist="38100" dir="2700000" algn="tl">
                  <a:srgbClr val="000000">
                    <a:alpha val="43137"/>
                  </a:srgbClr>
                </a:outerShdw>
              </a:effectLst>
            </a:endParaRPr>
          </a:p>
        </p:txBody>
      </p:sp>
      <p:sp>
        <p:nvSpPr>
          <p:cNvPr id="13"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Σκοποί</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a:t>
            </a:r>
            <a:r>
              <a:rPr lang="el-GR" sz="2400" baseline="0" dirty="0"/>
              <a:t>α</a:t>
            </a:r>
            <a:r>
              <a:rPr lang="el-GR" sz="2400" dirty="0"/>
              <a:t> δέσουν το επιθήλιο της επιφάνειας με τους κατώτερους ιστούς όταν είναι αυτό δυνατό.</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Να προστατέψουν το τραύμα από μολύνσεις.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Να διατηρήσουν την υγρασία στο περιβάλλον του τραύματος.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Να επιτρέψουν την ανταλλαγή αερίων.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Να προάγουν την παραγωγή νέου επιθηλίου.</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3600" b="1" dirty="0">
                <a:effectLst>
                  <a:outerShdw blurRad="38100" dist="38100" dir="2700000" algn="tl">
                    <a:srgbClr val="000000">
                      <a:alpha val="43137"/>
                    </a:srgbClr>
                  </a:outerShdw>
                </a:effectLst>
              </a:rPr>
              <a:t>Αρχές θεραπείας τραυμάτων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
                <a:schemeClr val="tx2">
                  <a:lumMod val="75000"/>
                </a:schemeClr>
              </a:buClr>
              <a:buSzTx/>
              <a:tabLst/>
              <a:defRPr/>
            </a:pPr>
            <a:endParaRPr lang="el-GR" sz="2400" dirty="0"/>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Αιμόσταση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Ερεθισμός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Κοκκώδης ιστός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Ανακατασκευή</a:t>
            </a:r>
            <a:r>
              <a:rPr kumimoji="0" lang="el-GR" sz="2400" b="0" i="0" u="none" strike="noStrike" kern="1200" cap="none" spc="0" normalizeH="0" noProof="0" dirty="0">
                <a:ln>
                  <a:noFill/>
                </a:ln>
                <a:solidFill>
                  <a:schemeClr val="tx1"/>
                </a:solidFill>
                <a:effectLst/>
                <a:uLnTx/>
                <a:uFillTx/>
                <a:latin typeface="+mn-lt"/>
                <a:ea typeface="+mn-ea"/>
                <a:cs typeface="+mn-cs"/>
              </a:rPr>
              <a:t> ιστού ή ωρίμανση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07504" y="258146"/>
            <a:ext cx="9217024" cy="1295400"/>
          </a:xfrm>
        </p:spPr>
        <p:txBody>
          <a:bodyPr>
            <a:normAutofit/>
          </a:bodyPr>
          <a:lstStyle/>
          <a:p>
            <a:r>
              <a:rPr lang="el-GR" sz="3800" b="1" dirty="0">
                <a:effectLst>
                  <a:outerShdw blurRad="38100" dist="38100" dir="2700000" algn="tl">
                    <a:srgbClr val="000000">
                      <a:alpha val="43137"/>
                    </a:srgbClr>
                  </a:outerShdw>
                </a:effectLst>
              </a:rPr>
              <a:t>Βασικοί παράγοντες στην επούλωση τραυμάτων</a:t>
            </a:r>
            <a:endParaRPr lang="en-US" sz="38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916832"/>
            <a:ext cx="8229600" cy="37444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lang="el-GR" sz="2400" dirty="0"/>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Ανίχνευση των αιτιολογικών παραγόντων.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Βελτίωση</a:t>
            </a:r>
            <a:r>
              <a:rPr kumimoji="0" lang="el-GR" sz="2400" b="0" i="0" u="none" strike="noStrike" kern="1200" cap="none" spc="0" normalizeH="0" noProof="0" dirty="0">
                <a:ln>
                  <a:noFill/>
                </a:ln>
                <a:solidFill>
                  <a:schemeClr val="tx1"/>
                </a:solidFill>
                <a:effectLst/>
                <a:uLnTx/>
                <a:uFillTx/>
                <a:latin typeface="+mn-lt"/>
                <a:ea typeface="+mn-ea"/>
                <a:cs typeface="+mn-cs"/>
              </a:rPr>
              <a:t> του τοπικού περιβάλλοντος.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129614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3600" b="1" dirty="0">
                <a:effectLst>
                  <a:outerShdw blurRad="38100" dist="38100" dir="2700000" algn="tl">
                    <a:srgbClr val="000000">
                      <a:alpha val="43137"/>
                    </a:srgbClr>
                  </a:outerShdw>
                </a:effectLst>
              </a:rPr>
              <a:t>Κοινά αίτια τραυμάτων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571472" y="1500174"/>
            <a:ext cx="8229600" cy="4411663"/>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Τραύμα - ατύχημα ή χειρουργείο.</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Εγκαύματα</a:t>
            </a:r>
            <a:r>
              <a:rPr kumimoji="0" lang="el-GR" sz="2400" b="0" i="0" u="none" strike="noStrike" kern="1200" cap="none" spc="0" normalizeH="0" noProof="0" dirty="0">
                <a:ln>
                  <a:noFill/>
                </a:ln>
                <a:solidFill>
                  <a:schemeClr val="tx1"/>
                </a:solidFill>
                <a:effectLst/>
                <a:uLnTx/>
                <a:uFillTx/>
                <a:latin typeface="+mn-lt"/>
                <a:ea typeface="+mn-ea"/>
                <a:cs typeface="+mn-cs"/>
              </a:rPr>
              <a:t> (χημικά ή φυσικά).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Δαγκωματιές</a:t>
            </a:r>
            <a:r>
              <a:rPr kumimoji="0" lang="el-GR" sz="2400" b="0" i="0" u="none" strike="noStrike" kern="1200" cap="none" spc="0" normalizeH="0" noProof="0" dirty="0">
                <a:ln>
                  <a:noFill/>
                </a:ln>
                <a:solidFill>
                  <a:schemeClr val="tx1"/>
                </a:solidFill>
                <a:effectLst/>
                <a:uLnTx/>
                <a:uFillTx/>
                <a:latin typeface="+mn-lt"/>
                <a:ea typeface="+mn-ea"/>
                <a:cs typeface="+mn-cs"/>
              </a:rPr>
              <a:t> από ζώα ή τσιμπήματα εντόμων.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Πίεση (τραύμα στη</a:t>
            </a:r>
            <a:r>
              <a:rPr kumimoji="0" lang="el-GR" sz="2400" b="0" i="0" u="none" strike="noStrike" kern="1200" cap="none" spc="0" normalizeH="0" noProof="0" dirty="0">
                <a:ln>
                  <a:noFill/>
                </a:ln>
                <a:solidFill>
                  <a:schemeClr val="tx1"/>
                </a:solidFill>
                <a:effectLst/>
                <a:uLnTx/>
                <a:uFillTx/>
                <a:latin typeface="+mn-lt"/>
                <a:ea typeface="+mn-ea"/>
                <a:cs typeface="+mn-cs"/>
              </a:rPr>
              <a:t> σπονδυλική στήλη).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Τραύματα</a:t>
            </a:r>
            <a:r>
              <a:rPr kumimoji="0" lang="el-GR" sz="2400" b="0" i="0" u="none" strike="noStrike" kern="1200" cap="none" spc="0" normalizeH="0" noProof="0" dirty="0">
                <a:ln>
                  <a:noFill/>
                </a:ln>
                <a:solidFill>
                  <a:schemeClr val="tx1"/>
                </a:solidFill>
                <a:effectLst/>
                <a:uLnTx/>
                <a:uFillTx/>
                <a:latin typeface="+mn-lt"/>
                <a:ea typeface="+mn-ea"/>
                <a:cs typeface="+mn-cs"/>
              </a:rPr>
              <a:t> σχετικά με τα αγγεία, αρτηριακά.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err="1">
                <a:ln>
                  <a:noFill/>
                </a:ln>
                <a:solidFill>
                  <a:schemeClr val="tx1"/>
                </a:solidFill>
                <a:effectLst/>
                <a:uLnTx/>
                <a:uFillTx/>
                <a:latin typeface="+mn-lt"/>
                <a:ea typeface="+mn-ea"/>
                <a:cs typeface="+mn-cs"/>
              </a:rPr>
              <a:t>Ανοσοκαταστολή</a:t>
            </a:r>
            <a:r>
              <a:rPr kumimoji="0" lang="el-GR"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Κακοήθειες.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Διαταραχές συνδετικού ιστού.</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Διαταραχές μεταβολισμού</a:t>
            </a:r>
            <a:r>
              <a:rPr kumimoji="0" lang="el-GR" sz="2400" b="0" i="0" u="none" strike="noStrike" kern="1200" cap="none" spc="0" normalizeH="0" noProof="0" dirty="0">
                <a:ln>
                  <a:noFill/>
                </a:ln>
                <a:solidFill>
                  <a:schemeClr val="tx1"/>
                </a:solidFill>
                <a:effectLst/>
                <a:uLnTx/>
                <a:uFillTx/>
                <a:latin typeface="+mn-lt"/>
                <a:ea typeface="+mn-ea"/>
                <a:cs typeface="+mn-cs"/>
              </a:rPr>
              <a:t> ή ενδοκρινικές (διαβήτης).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Διατροφικές ανεπάρκειες.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Ψυχοκοινωνικές.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Ανεπιθύμητες ενέργειες φαρμάκων.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a:xfrm>
            <a:off x="395536" y="1249585"/>
            <a:ext cx="8229600" cy="4411663"/>
          </a:xfrm>
          <a:prstGeom prst="rect">
            <a:avLst/>
          </a:prstGeom>
          <a:noFill/>
          <a:ln/>
        </p:spPr>
        <p:txBody>
          <a:bodyPr vert="horz" lIns="91440" tIns="45720" rIns="91440" bIns="45720" rtlCol="0">
            <a:normAutofit fontScale="92500" lnSpcReduction="10000"/>
          </a:bodyPr>
          <a:lstStyle/>
          <a:p>
            <a:pPr marR="0" lvl="0" algn="l" defTabSz="762000" rtl="0" eaLnBrk="0" fontAlgn="auto" latinLnBrk="0" hangingPunct="0">
              <a:lnSpc>
                <a:spcPct val="100000"/>
              </a:lnSpc>
              <a:spcBef>
                <a:spcPct val="0"/>
              </a:spcBef>
              <a:spcAft>
                <a:spcPts val="0"/>
              </a:spcAft>
              <a:buClrTx/>
              <a:buSzTx/>
              <a:buFontTx/>
              <a:buNone/>
              <a:tabLst/>
              <a:defRPr/>
            </a:pPr>
            <a:r>
              <a:rPr kumimoji="0" lang="el-GR" sz="2400" b="1" u="none" strike="noStrike" kern="1200" cap="none" spc="0" normalizeH="0" baseline="0" noProof="0" dirty="0">
                <a:ln>
                  <a:noFill/>
                </a:ln>
                <a:effectLst/>
                <a:uLnTx/>
                <a:uFillTx/>
                <a:latin typeface="+mn-lt"/>
                <a:ea typeface="+mn-ea"/>
                <a:cs typeface="+mn-cs"/>
              </a:rPr>
              <a:t>Ιατρική Συσκευή </a:t>
            </a:r>
            <a:endParaRPr kumimoji="0" lang="en-GB" sz="2400" b="1" u="none" strike="noStrike" kern="1200" cap="none" spc="0" normalizeH="0" baseline="0" noProof="0" dirty="0">
              <a:ln>
                <a:noFill/>
              </a:ln>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Μια συσκευή η οποία</a:t>
            </a:r>
            <a:r>
              <a:rPr kumimoji="0" lang="el-GR" sz="2400" b="0" i="0" u="none" strike="noStrike" kern="1200" cap="none" spc="0" normalizeH="0" noProof="0" dirty="0">
                <a:ln>
                  <a:noFill/>
                </a:ln>
                <a:solidFill>
                  <a:schemeClr val="tx1"/>
                </a:solidFill>
                <a:effectLst/>
                <a:uLnTx/>
                <a:uFillTx/>
                <a:latin typeface="+mn-lt"/>
                <a:ea typeface="+mn-ea"/>
                <a:cs typeface="+mn-cs"/>
              </a:rPr>
              <a:t> έχει εμφυτευθεί μόνιμα ή προσωρινά στο σώμα με μηχανικό/ δομικό ρόλο. Συνήθως, κατασκευάζεται με εξώθηση ή με έγχυση σε καλούπι (συσκευές από πολυμερή).</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1" u="none" strike="noStrike" kern="1200" cap="none" spc="0" normalizeH="0" baseline="0" noProof="0" dirty="0">
                <a:ln>
                  <a:noFill/>
                </a:ln>
                <a:effectLst/>
                <a:uLnTx/>
                <a:uFillTx/>
                <a:latin typeface="+mn-lt"/>
                <a:ea typeface="+mn-ea"/>
                <a:cs typeface="+mn-cs"/>
              </a:rPr>
              <a:t>Συσκευή για τη διανομή φαρμάκου</a:t>
            </a:r>
            <a:endParaRPr kumimoji="0" lang="en-GB" sz="2400" b="1" u="none" strike="noStrike" kern="1200" cap="none" spc="0" normalizeH="0" baseline="0" noProof="0" dirty="0">
              <a:ln>
                <a:noFill/>
              </a:ln>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Μια συσκευή η οποία χρησιμοποιείται για να παρέχει</a:t>
            </a:r>
            <a:r>
              <a:rPr kumimoji="0" lang="el-GR" sz="2400" b="0" i="0" u="none" strike="noStrike" kern="1200" cap="none" spc="0" normalizeH="0" noProof="0" dirty="0">
                <a:ln>
                  <a:noFill/>
                </a:ln>
                <a:solidFill>
                  <a:schemeClr val="tx1"/>
                </a:solidFill>
                <a:effectLst/>
                <a:uLnTx/>
                <a:uFillTx/>
                <a:latin typeface="+mn-lt"/>
                <a:ea typeface="+mn-ea"/>
                <a:cs typeface="+mn-cs"/>
              </a:rPr>
              <a:t> φάρμακο για προληπτικούς ή θεραπευτικούς σκοπούς. Συνήθως, τέτοιες συσκευές ελέγχουν το ρυθμό με τον οποίο γίνεται η χορήγηση του φαρμάκου.</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1" u="none" strike="noStrike" kern="1200" cap="none" spc="0" normalizeH="0" baseline="0" noProof="0" dirty="0">
                <a:ln>
                  <a:noFill/>
                </a:ln>
                <a:effectLst/>
                <a:uLnTx/>
                <a:uFillTx/>
                <a:latin typeface="+mn-lt"/>
                <a:ea typeface="+mn-ea"/>
                <a:cs typeface="+mn-cs"/>
              </a:rPr>
              <a:t>Υβριδική Συσκευή</a:t>
            </a:r>
            <a:endParaRPr kumimoji="0" lang="en-GB" sz="2400" b="1" u="none" strike="noStrike" kern="1200" cap="none" spc="0" normalizeH="0" baseline="0" noProof="0" dirty="0">
              <a:ln>
                <a:noFill/>
              </a:ln>
              <a:effectLst/>
              <a:uLnTx/>
              <a:uFillTx/>
              <a:latin typeface="+mn-lt"/>
              <a:ea typeface="+mn-ea"/>
              <a:cs typeface="+mn-cs"/>
            </a:endParaRPr>
          </a:p>
          <a:p>
            <a:pPr marR="0" lvl="0" algn="l" defTabSz="762000" rtl="0" eaLnBrk="0" fontAlgn="auto" latinLnBrk="0" hangingPunct="0">
              <a:lnSpc>
                <a:spcPct val="100000"/>
              </a:lnSpc>
              <a:spcBef>
                <a:spcPct val="0"/>
              </a:spcBef>
              <a:spcAft>
                <a:spcPts val="0"/>
              </a:spcAft>
              <a:buClrTx/>
              <a:buSzTx/>
              <a:buFontTx/>
              <a:buNone/>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Μια ιατρική συσκευή με βασική μηχανική/δομική λειτουργία που</a:t>
            </a:r>
            <a:r>
              <a:rPr kumimoji="0" lang="el-GR" sz="2400" b="0" i="0" u="none" strike="noStrike" kern="1200" cap="none" spc="0" normalizeH="0" noProof="0" dirty="0">
                <a:ln>
                  <a:noFill/>
                </a:ln>
                <a:solidFill>
                  <a:schemeClr val="tx1"/>
                </a:solidFill>
                <a:effectLst/>
                <a:uLnTx/>
                <a:uFillTx/>
                <a:latin typeface="+mn-lt"/>
                <a:ea typeface="+mn-ea"/>
                <a:cs typeface="+mn-cs"/>
              </a:rPr>
              <a:t> έχει και δευτερεύουσα λειτουργία τη </a:t>
            </a:r>
            <a:r>
              <a:rPr kumimoji="0" lang="el-GR" sz="2400" b="0" i="0" u="none" strike="noStrike" kern="1200" cap="none" spc="0" normalizeH="0" noProof="0" dirty="0" err="1">
                <a:ln>
                  <a:noFill/>
                </a:ln>
                <a:solidFill>
                  <a:schemeClr val="tx1"/>
                </a:solidFill>
                <a:effectLst/>
                <a:uLnTx/>
                <a:uFillTx/>
                <a:latin typeface="+mn-lt"/>
                <a:ea typeface="+mn-ea"/>
                <a:cs typeface="+mn-cs"/>
              </a:rPr>
              <a:t>χορήγησ</a:t>
            </a:r>
            <a:r>
              <a:rPr lang="el-GR" sz="2400" dirty="0"/>
              <a:t>η φαρμάκου, είτε για την προστασία της συσκευής είτε για στοχευόμενη δράση.</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2"/>
          <p:cNvSpPr>
            <a:spLocks noGrp="1" noChangeArrowheads="1"/>
          </p:cNvSpPr>
          <p:nvPr>
            <p:ph type="title"/>
          </p:nvPr>
        </p:nvSpPr>
        <p:spPr>
          <a:xfrm>
            <a:off x="779633" y="87243"/>
            <a:ext cx="7543800" cy="1295400"/>
          </a:xfrm>
        </p:spPr>
        <p:txBody>
          <a:bodyPr>
            <a:normAutofit/>
          </a:bodyPr>
          <a:lstStyle/>
          <a:p>
            <a:r>
              <a:rPr lang="el-GR" sz="3600" b="1" dirty="0">
                <a:effectLst>
                  <a:outerShdw blurRad="38100" dist="38100" dir="2700000" algn="tl">
                    <a:srgbClr val="000000">
                      <a:alpha val="43137"/>
                    </a:srgbClr>
                  </a:outerShdw>
                </a:effectLst>
              </a:rPr>
              <a:t>Συσκευές</a:t>
            </a:r>
            <a:endParaRPr lang="en-US" sz="3600" b="1" dirty="0">
              <a:effectLst>
                <a:outerShdw blurRad="38100" dist="38100" dir="2700000" algn="tl">
                  <a:srgbClr val="000000">
                    <a:alpha val="43137"/>
                  </a:srgbClr>
                </a:outerShdw>
              </a:effectLst>
            </a:endParaRPr>
          </a:p>
        </p:txBody>
      </p:sp>
      <p:sp>
        <p:nvSpPr>
          <p:cNvPr id="5" name="Στρογγυλεμένο ορθογώνιο 4"/>
          <p:cNvSpPr/>
          <p:nvPr/>
        </p:nvSpPr>
        <p:spPr>
          <a:xfrm>
            <a:off x="107504" y="446911"/>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99020"/>
            <a:ext cx="8532440" cy="1295400"/>
          </a:xfrm>
        </p:spPr>
        <p:txBody>
          <a:bodyPr>
            <a:normAutofit/>
          </a:bodyPr>
          <a:lstStyle/>
          <a:p>
            <a:r>
              <a:rPr lang="el-GR" sz="3600" b="1" dirty="0">
                <a:effectLst>
                  <a:outerShdw blurRad="38100" dist="38100" dir="2700000" algn="tl">
                    <a:srgbClr val="000000">
                      <a:alpha val="43137"/>
                    </a:srgbClr>
                  </a:outerShdw>
                </a:effectLst>
              </a:rPr>
              <a:t>Χρονοδιάγραμμα επούλωσης τραύματος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6868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Αιμόσταση	</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l-GR" sz="2400" b="0" i="0" u="none" strike="noStrike" kern="1200" cap="none" spc="0" normalizeH="0" baseline="0" noProof="0" dirty="0">
                <a:ln>
                  <a:noFill/>
                </a:ln>
                <a:solidFill>
                  <a:schemeClr val="tx1"/>
                </a:solidFill>
                <a:effectLst/>
                <a:uLnTx/>
                <a:uFillTx/>
                <a:latin typeface="+mn-lt"/>
                <a:ea typeface="+mn-ea"/>
                <a:cs typeface="+mn-cs"/>
              </a:rPr>
              <a:t>άμεση</a:t>
            </a:r>
            <a:r>
              <a:rPr kumimoji="0" lang="en-US" sz="2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Ερεθισμός</a:t>
            </a:r>
            <a:r>
              <a:rPr kumimoji="0" lang="en-US" sz="2400" b="0" i="0" u="none" strike="noStrike" kern="1200" cap="none" spc="0" normalizeH="0" baseline="0" noProof="0" dirty="0">
                <a:ln>
                  <a:noFill/>
                </a:ln>
                <a:solidFill>
                  <a:schemeClr val="tx1"/>
                </a:solidFill>
                <a:effectLst/>
                <a:uLnTx/>
                <a:uFillTx/>
                <a:latin typeface="+mn-lt"/>
                <a:ea typeface="+mn-ea"/>
                <a:cs typeface="+mn-cs"/>
              </a:rPr>
              <a:t>			1-4 </a:t>
            </a:r>
            <a:r>
              <a:rPr kumimoji="0" lang="el-GR" sz="2400" b="0" i="0" u="none" strike="noStrike" kern="1200" cap="none" spc="0" normalizeH="0" baseline="0" noProof="0" dirty="0">
                <a:ln>
                  <a:noFill/>
                </a:ln>
                <a:solidFill>
                  <a:schemeClr val="tx1"/>
                </a:solidFill>
                <a:effectLst/>
                <a:uLnTx/>
                <a:uFillTx/>
                <a:latin typeface="+mn-lt"/>
                <a:ea typeface="+mn-ea"/>
                <a:cs typeface="+mn-cs"/>
              </a:rPr>
              <a:t>μέρες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Κοκκώδης Ιστός</a:t>
            </a:r>
            <a:r>
              <a:rPr kumimoji="0" lang="en-US" sz="2400" b="0" i="0" u="none" strike="noStrike" kern="1200" cap="none" spc="0" normalizeH="0" baseline="0" noProof="0" dirty="0">
                <a:ln>
                  <a:noFill/>
                </a:ln>
                <a:solidFill>
                  <a:schemeClr val="tx1"/>
                </a:solidFill>
                <a:effectLst/>
                <a:uLnTx/>
                <a:uFillTx/>
                <a:latin typeface="+mn-lt"/>
                <a:ea typeface="+mn-ea"/>
                <a:cs typeface="+mn-cs"/>
              </a:rPr>
              <a:t>		4-21 </a:t>
            </a:r>
            <a:r>
              <a:rPr kumimoji="0" lang="el-GR" sz="2400" b="0" i="0" u="none" strike="noStrike" kern="1200" cap="none" spc="0" normalizeH="0" baseline="0" noProof="0" dirty="0">
                <a:ln>
                  <a:noFill/>
                </a:ln>
                <a:solidFill>
                  <a:schemeClr val="tx1"/>
                </a:solidFill>
                <a:effectLst/>
                <a:uLnTx/>
                <a:uFillTx/>
                <a:latin typeface="+mn-lt"/>
                <a:ea typeface="+mn-ea"/>
                <a:cs typeface="+mn-cs"/>
              </a:rPr>
              <a:t>μέρες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t>Ανακατασκευή ιστού</a:t>
            </a:r>
            <a:r>
              <a:rPr kumimoji="0" lang="en-US" sz="2400" b="0" i="0" u="none" strike="noStrike" kern="1200" cap="none" spc="0" normalizeH="0" baseline="0" noProof="0" dirty="0">
                <a:ln>
                  <a:noFill/>
                </a:ln>
                <a:solidFill>
                  <a:schemeClr val="tx1"/>
                </a:solidFill>
                <a:effectLst/>
                <a:uLnTx/>
                <a:uFillTx/>
                <a:latin typeface="+mn-lt"/>
                <a:ea typeface="+mn-ea"/>
                <a:cs typeface="+mn-cs"/>
              </a:rPr>
              <a:t>	21 </a:t>
            </a:r>
            <a:r>
              <a:rPr kumimoji="0" lang="el-GR" sz="2400" b="0" i="0" u="none" strike="noStrike" kern="1200" cap="none" spc="0" normalizeH="0" baseline="0" noProof="0" dirty="0">
                <a:ln>
                  <a:noFill/>
                </a:ln>
                <a:solidFill>
                  <a:schemeClr val="tx1"/>
                </a:solidFill>
                <a:effectLst/>
                <a:uLnTx/>
                <a:uFillTx/>
                <a:latin typeface="+mn-lt"/>
                <a:ea typeface="+mn-ea"/>
                <a:cs typeface="+mn-cs"/>
              </a:rPr>
              <a:t>μέρες</a:t>
            </a:r>
            <a:r>
              <a:rPr kumimoji="0" lang="el-GR" sz="2400" b="0" i="0" u="none" strike="noStrike" kern="1200" cap="none" spc="0" normalizeH="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-2 </a:t>
            </a:r>
            <a:r>
              <a:rPr kumimoji="0" lang="el-GR" sz="2400" b="0" i="0" u="none" strike="noStrike" kern="1200" cap="none" spc="0" normalizeH="0" baseline="0" noProof="0" dirty="0">
                <a:ln>
                  <a:noFill/>
                </a:ln>
                <a:solidFill>
                  <a:schemeClr val="tx1"/>
                </a:solidFill>
                <a:effectLst/>
                <a:uLnTx/>
                <a:uFillTx/>
                <a:latin typeface="+mn-lt"/>
                <a:ea typeface="+mn-ea"/>
                <a:cs typeface="+mn-cs"/>
              </a:rPr>
              <a:t>χρόνια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t>
            </a: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1"/>
          <p:cNvGrpSpPr>
            <a:grpSpLocks/>
          </p:cNvGrpSpPr>
          <p:nvPr/>
        </p:nvGrpSpPr>
        <p:grpSpPr bwMode="auto">
          <a:xfrm>
            <a:off x="252040" y="188640"/>
            <a:ext cx="8204200" cy="5976664"/>
            <a:chOff x="-32" y="144"/>
            <a:chExt cx="5168" cy="4080"/>
          </a:xfrm>
        </p:grpSpPr>
        <p:grpSp>
          <p:nvGrpSpPr>
            <p:cNvPr id="8" name="Group 22"/>
            <p:cNvGrpSpPr>
              <a:grpSpLocks/>
            </p:cNvGrpSpPr>
            <p:nvPr/>
          </p:nvGrpSpPr>
          <p:grpSpPr bwMode="auto">
            <a:xfrm>
              <a:off x="259" y="1056"/>
              <a:ext cx="816" cy="566"/>
              <a:chOff x="259" y="1056"/>
              <a:chExt cx="816" cy="566"/>
            </a:xfrm>
          </p:grpSpPr>
          <p:sp>
            <p:nvSpPr>
              <p:cNvPr id="41" name="Text Box 5"/>
              <p:cNvSpPr txBox="1">
                <a:spLocks noChangeArrowheads="1"/>
              </p:cNvSpPr>
              <p:nvPr/>
            </p:nvSpPr>
            <p:spPr bwMode="auto">
              <a:xfrm>
                <a:off x="259" y="1100"/>
                <a:ext cx="816" cy="441"/>
              </a:xfrm>
              <a:prstGeom prst="rect">
                <a:avLst/>
              </a:prstGeom>
              <a:noFill/>
              <a:ln w="9525">
                <a:noFill/>
                <a:miter lim="800000"/>
                <a:headEnd/>
                <a:tailEnd/>
              </a:ln>
              <a:effectLst/>
            </p:spPr>
            <p:txBody>
              <a:bodyPr>
                <a:spAutoFit/>
              </a:bodyPr>
              <a:lstStyle/>
              <a:p>
                <a:pPr algn="ctr">
                  <a:spcBef>
                    <a:spcPct val="50000"/>
                  </a:spcBef>
                </a:pPr>
                <a:r>
                  <a:rPr lang="el-GR" dirty="0"/>
                  <a:t>Θεραπεία αίτιου</a:t>
                </a:r>
                <a:endParaRPr lang="en-US" dirty="0"/>
              </a:p>
            </p:txBody>
          </p:sp>
          <p:sp>
            <p:nvSpPr>
              <p:cNvPr id="42" name="Rectangle 12"/>
              <p:cNvSpPr>
                <a:spLocks noChangeArrowheads="1"/>
              </p:cNvSpPr>
              <p:nvPr/>
            </p:nvSpPr>
            <p:spPr bwMode="auto">
              <a:xfrm>
                <a:off x="288" y="1056"/>
                <a:ext cx="768" cy="566"/>
              </a:xfrm>
              <a:prstGeom prst="rect">
                <a:avLst/>
              </a:prstGeom>
              <a:noFill/>
              <a:ln w="9525">
                <a:solidFill>
                  <a:schemeClr val="tx1"/>
                </a:solidFill>
                <a:miter lim="800000"/>
                <a:headEnd/>
                <a:tailEnd/>
              </a:ln>
              <a:effectLst/>
            </p:spPr>
            <p:txBody>
              <a:bodyPr wrap="none" anchor="ctr"/>
              <a:lstStyle/>
              <a:p>
                <a:endParaRPr lang="el-GR"/>
              </a:p>
            </p:txBody>
          </p:sp>
        </p:grpSp>
        <p:grpSp>
          <p:nvGrpSpPr>
            <p:cNvPr id="9" name="Group 24"/>
            <p:cNvGrpSpPr>
              <a:grpSpLocks/>
            </p:cNvGrpSpPr>
            <p:nvPr/>
          </p:nvGrpSpPr>
          <p:grpSpPr bwMode="auto">
            <a:xfrm>
              <a:off x="1872" y="864"/>
              <a:ext cx="864" cy="672"/>
              <a:chOff x="1872" y="1008"/>
              <a:chExt cx="864" cy="672"/>
            </a:xfrm>
          </p:grpSpPr>
          <p:sp>
            <p:nvSpPr>
              <p:cNvPr id="39" name="Text Box 6"/>
              <p:cNvSpPr txBox="1">
                <a:spLocks noChangeArrowheads="1"/>
              </p:cNvSpPr>
              <p:nvPr/>
            </p:nvSpPr>
            <p:spPr bwMode="auto">
              <a:xfrm>
                <a:off x="1901" y="1029"/>
                <a:ext cx="816" cy="630"/>
              </a:xfrm>
              <a:prstGeom prst="rect">
                <a:avLst/>
              </a:prstGeom>
              <a:noFill/>
              <a:ln w="9525">
                <a:noFill/>
                <a:miter lim="800000"/>
                <a:headEnd/>
                <a:tailEnd/>
              </a:ln>
              <a:effectLst/>
            </p:spPr>
            <p:txBody>
              <a:bodyPr>
                <a:spAutoFit/>
              </a:bodyPr>
              <a:lstStyle/>
              <a:p>
                <a:pPr algn="ctr">
                  <a:spcBef>
                    <a:spcPct val="50000"/>
                  </a:spcBef>
                </a:pPr>
                <a:r>
                  <a:rPr lang="el-GR" dirty="0"/>
                  <a:t>Θεραπεία Τοπικού τραύματος</a:t>
                </a:r>
                <a:endParaRPr lang="en-US" dirty="0"/>
              </a:p>
            </p:txBody>
          </p:sp>
          <p:sp>
            <p:nvSpPr>
              <p:cNvPr id="40" name="Rectangle 13"/>
              <p:cNvSpPr>
                <a:spLocks noChangeArrowheads="1"/>
              </p:cNvSpPr>
              <p:nvPr/>
            </p:nvSpPr>
            <p:spPr bwMode="auto">
              <a:xfrm>
                <a:off x="1872" y="1008"/>
                <a:ext cx="864" cy="672"/>
              </a:xfrm>
              <a:prstGeom prst="rect">
                <a:avLst/>
              </a:prstGeom>
              <a:noFill/>
              <a:ln w="9525">
                <a:solidFill>
                  <a:schemeClr val="tx1"/>
                </a:solidFill>
                <a:miter lim="800000"/>
                <a:headEnd/>
                <a:tailEnd/>
              </a:ln>
              <a:effectLst/>
            </p:spPr>
            <p:txBody>
              <a:bodyPr wrap="none" anchor="ctr"/>
              <a:lstStyle/>
              <a:p>
                <a:endParaRPr lang="el-GR"/>
              </a:p>
            </p:txBody>
          </p:sp>
        </p:grpSp>
        <p:grpSp>
          <p:nvGrpSpPr>
            <p:cNvPr id="10" name="Group 21"/>
            <p:cNvGrpSpPr>
              <a:grpSpLocks/>
            </p:cNvGrpSpPr>
            <p:nvPr/>
          </p:nvGrpSpPr>
          <p:grpSpPr bwMode="auto">
            <a:xfrm>
              <a:off x="-32" y="2352"/>
              <a:ext cx="1520" cy="496"/>
              <a:chOff x="16" y="2064"/>
              <a:chExt cx="1520" cy="496"/>
            </a:xfrm>
          </p:grpSpPr>
          <p:sp>
            <p:nvSpPr>
              <p:cNvPr id="37" name="Text Box 8"/>
              <p:cNvSpPr txBox="1">
                <a:spLocks noChangeArrowheads="1"/>
              </p:cNvSpPr>
              <p:nvPr/>
            </p:nvSpPr>
            <p:spPr bwMode="auto">
              <a:xfrm>
                <a:off x="80" y="2103"/>
                <a:ext cx="1392" cy="441"/>
              </a:xfrm>
              <a:prstGeom prst="rect">
                <a:avLst/>
              </a:prstGeom>
              <a:noFill/>
              <a:ln w="9525">
                <a:noFill/>
                <a:miter lim="800000"/>
                <a:headEnd/>
                <a:tailEnd/>
              </a:ln>
              <a:effectLst/>
            </p:spPr>
            <p:txBody>
              <a:bodyPr>
                <a:spAutoFit/>
              </a:bodyPr>
              <a:lstStyle/>
              <a:p>
                <a:pPr algn="ctr">
                  <a:spcBef>
                    <a:spcPct val="50000"/>
                  </a:spcBef>
                </a:pPr>
                <a:r>
                  <a:rPr lang="en-US" sz="1400" dirty="0"/>
                  <a:t> </a:t>
                </a:r>
                <a:r>
                  <a:rPr lang="el-GR" dirty="0"/>
                  <a:t>Χειρουργική αφαίρεση ιστού</a:t>
                </a:r>
                <a:endParaRPr lang="en-US" dirty="0"/>
              </a:p>
            </p:txBody>
          </p:sp>
          <p:sp>
            <p:nvSpPr>
              <p:cNvPr id="38" name="Rectangle 14"/>
              <p:cNvSpPr>
                <a:spLocks noChangeArrowheads="1"/>
              </p:cNvSpPr>
              <p:nvPr/>
            </p:nvSpPr>
            <p:spPr bwMode="auto">
              <a:xfrm>
                <a:off x="16" y="2064"/>
                <a:ext cx="1520" cy="496"/>
              </a:xfrm>
              <a:prstGeom prst="rect">
                <a:avLst/>
              </a:prstGeom>
              <a:noFill/>
              <a:ln w="9525">
                <a:solidFill>
                  <a:schemeClr val="tx1"/>
                </a:solidFill>
                <a:miter lim="800000"/>
                <a:headEnd/>
                <a:tailEnd/>
              </a:ln>
              <a:effectLst/>
            </p:spPr>
            <p:txBody>
              <a:bodyPr wrap="none" anchor="ctr"/>
              <a:lstStyle/>
              <a:p>
                <a:endParaRPr lang="el-GR"/>
              </a:p>
            </p:txBody>
          </p:sp>
        </p:grpSp>
        <p:sp>
          <p:nvSpPr>
            <p:cNvPr id="11" name="Text Box 9"/>
            <p:cNvSpPr txBox="1">
              <a:spLocks noChangeArrowheads="1"/>
            </p:cNvSpPr>
            <p:nvPr/>
          </p:nvSpPr>
          <p:spPr bwMode="auto">
            <a:xfrm>
              <a:off x="1710" y="2269"/>
              <a:ext cx="1811" cy="630"/>
            </a:xfrm>
            <a:prstGeom prst="rect">
              <a:avLst/>
            </a:prstGeom>
            <a:noFill/>
            <a:ln w="9525">
              <a:noFill/>
              <a:miter lim="800000"/>
              <a:headEnd/>
              <a:tailEnd/>
            </a:ln>
            <a:effectLst/>
          </p:spPr>
          <p:txBody>
            <a:bodyPr>
              <a:spAutoFit/>
            </a:bodyPr>
            <a:lstStyle/>
            <a:p>
              <a:pPr algn="ctr">
                <a:spcBef>
                  <a:spcPct val="50000"/>
                </a:spcBef>
              </a:pPr>
              <a:r>
                <a:rPr lang="el-GR" dirty="0"/>
                <a:t>Καθαρισμός και αφομοίωση</a:t>
              </a:r>
              <a:r>
                <a:rPr lang="en-US" dirty="0"/>
                <a:t>-</a:t>
              </a:r>
              <a:r>
                <a:rPr lang="el-GR" dirty="0" err="1"/>
                <a:t>Βακτηριακή</a:t>
              </a:r>
              <a:r>
                <a:rPr lang="el-GR" dirty="0"/>
                <a:t> Διαχείριση</a:t>
              </a:r>
              <a:endParaRPr lang="en-US" dirty="0"/>
            </a:p>
          </p:txBody>
        </p:sp>
        <p:sp>
          <p:nvSpPr>
            <p:cNvPr id="12" name="Rectangle 15"/>
            <p:cNvSpPr>
              <a:spLocks noChangeArrowheads="1"/>
            </p:cNvSpPr>
            <p:nvPr/>
          </p:nvSpPr>
          <p:spPr bwMode="auto">
            <a:xfrm>
              <a:off x="1776" y="2208"/>
              <a:ext cx="1680" cy="816"/>
            </a:xfrm>
            <a:prstGeom prst="rect">
              <a:avLst/>
            </a:prstGeom>
            <a:noFill/>
            <a:ln w="9525">
              <a:solidFill>
                <a:schemeClr val="tx1"/>
              </a:solidFill>
              <a:miter lim="800000"/>
              <a:headEnd/>
              <a:tailEnd/>
            </a:ln>
            <a:effectLst/>
          </p:spPr>
          <p:txBody>
            <a:bodyPr wrap="none" anchor="ctr"/>
            <a:lstStyle/>
            <a:p>
              <a:endParaRPr lang="el-GR"/>
            </a:p>
          </p:txBody>
        </p:sp>
        <p:grpSp>
          <p:nvGrpSpPr>
            <p:cNvPr id="13" name="Group 20"/>
            <p:cNvGrpSpPr>
              <a:grpSpLocks/>
            </p:cNvGrpSpPr>
            <p:nvPr/>
          </p:nvGrpSpPr>
          <p:grpSpPr bwMode="auto">
            <a:xfrm>
              <a:off x="1824" y="3360"/>
              <a:ext cx="1776" cy="864"/>
              <a:chOff x="1824" y="3120"/>
              <a:chExt cx="1776" cy="864"/>
            </a:xfrm>
          </p:grpSpPr>
          <p:sp>
            <p:nvSpPr>
              <p:cNvPr id="35" name="Text Box 11"/>
              <p:cNvSpPr txBox="1">
                <a:spLocks noChangeArrowheads="1"/>
              </p:cNvSpPr>
              <p:nvPr/>
            </p:nvSpPr>
            <p:spPr bwMode="auto">
              <a:xfrm>
                <a:off x="1824" y="3189"/>
                <a:ext cx="1776" cy="725"/>
              </a:xfrm>
              <a:prstGeom prst="rect">
                <a:avLst/>
              </a:prstGeom>
              <a:noFill/>
              <a:ln w="9525">
                <a:noFill/>
                <a:miter lim="800000"/>
                <a:headEnd/>
                <a:tailEnd/>
              </a:ln>
              <a:effectLst/>
            </p:spPr>
            <p:txBody>
              <a:bodyPr>
                <a:spAutoFit/>
              </a:bodyPr>
              <a:lstStyle/>
              <a:p>
                <a:pPr algn="ctr">
                  <a:spcBef>
                    <a:spcPct val="50000"/>
                  </a:spcBef>
                </a:pPr>
                <a:r>
                  <a:rPr lang="el-GR" dirty="0"/>
                  <a:t>Τραύματα που δεν θεραπεύονται</a:t>
                </a:r>
                <a:endParaRPr lang="en-US" dirty="0"/>
              </a:p>
              <a:p>
                <a:pPr algn="ctr">
                  <a:spcBef>
                    <a:spcPct val="50000"/>
                  </a:spcBef>
                </a:pPr>
                <a:r>
                  <a:rPr lang="el-GR" dirty="0"/>
                  <a:t>Βιολογικοί παράγοντες</a:t>
                </a:r>
                <a:endParaRPr lang="en-US" dirty="0"/>
              </a:p>
            </p:txBody>
          </p:sp>
          <p:sp>
            <p:nvSpPr>
              <p:cNvPr id="36" name="Rectangle 16"/>
              <p:cNvSpPr>
                <a:spLocks noChangeArrowheads="1"/>
              </p:cNvSpPr>
              <p:nvPr/>
            </p:nvSpPr>
            <p:spPr bwMode="auto">
              <a:xfrm>
                <a:off x="1824" y="3120"/>
                <a:ext cx="1728" cy="864"/>
              </a:xfrm>
              <a:prstGeom prst="rect">
                <a:avLst/>
              </a:prstGeom>
              <a:noFill/>
              <a:ln w="9525">
                <a:solidFill>
                  <a:schemeClr val="tx1"/>
                </a:solidFill>
                <a:miter lim="800000"/>
                <a:headEnd/>
                <a:tailEnd/>
              </a:ln>
              <a:effectLst/>
            </p:spPr>
            <p:txBody>
              <a:bodyPr wrap="none" anchor="ctr"/>
              <a:lstStyle/>
              <a:p>
                <a:endParaRPr lang="el-GR"/>
              </a:p>
            </p:txBody>
          </p:sp>
        </p:grpSp>
        <p:grpSp>
          <p:nvGrpSpPr>
            <p:cNvPr id="14" name="Group 23"/>
            <p:cNvGrpSpPr>
              <a:grpSpLocks/>
            </p:cNvGrpSpPr>
            <p:nvPr/>
          </p:nvGrpSpPr>
          <p:grpSpPr bwMode="auto">
            <a:xfrm>
              <a:off x="1344" y="144"/>
              <a:ext cx="2952" cy="384"/>
              <a:chOff x="1344" y="432"/>
              <a:chExt cx="2952" cy="384"/>
            </a:xfrm>
          </p:grpSpPr>
          <p:sp>
            <p:nvSpPr>
              <p:cNvPr id="33" name="Text Box 4"/>
              <p:cNvSpPr txBox="1">
                <a:spLocks noChangeArrowheads="1"/>
              </p:cNvSpPr>
              <p:nvPr/>
            </p:nvSpPr>
            <p:spPr bwMode="auto">
              <a:xfrm>
                <a:off x="1464" y="480"/>
                <a:ext cx="2832" cy="273"/>
              </a:xfrm>
              <a:prstGeom prst="rect">
                <a:avLst/>
              </a:prstGeom>
              <a:noFill/>
              <a:ln w="9525">
                <a:noFill/>
                <a:miter lim="800000"/>
                <a:headEnd/>
                <a:tailEnd/>
              </a:ln>
              <a:effectLst/>
            </p:spPr>
            <p:txBody>
              <a:bodyPr>
                <a:spAutoFit/>
              </a:bodyPr>
              <a:lstStyle/>
              <a:p>
                <a:pPr>
                  <a:spcBef>
                    <a:spcPct val="50000"/>
                  </a:spcBef>
                </a:pPr>
                <a:r>
                  <a:rPr lang="el-GR" sz="2000" b="1" dirty="0">
                    <a:effectLst>
                      <a:outerShdw blurRad="38100" dist="38100" dir="2700000" algn="tl">
                        <a:srgbClr val="000000">
                          <a:alpha val="43137"/>
                        </a:srgbClr>
                      </a:outerShdw>
                    </a:effectLst>
                  </a:rPr>
                  <a:t>Διάγνωση Χρόνιου τραύματος</a:t>
                </a:r>
                <a:endParaRPr lang="en-US" sz="2000" b="1" dirty="0">
                  <a:effectLst>
                    <a:outerShdw blurRad="38100" dist="38100" dir="2700000" algn="tl">
                      <a:srgbClr val="000000">
                        <a:alpha val="43137"/>
                      </a:srgbClr>
                    </a:outerShdw>
                  </a:effectLst>
                </a:endParaRPr>
              </a:p>
            </p:txBody>
          </p:sp>
          <p:sp>
            <p:nvSpPr>
              <p:cNvPr id="34" name="Rectangle 17"/>
              <p:cNvSpPr>
                <a:spLocks noChangeArrowheads="1"/>
              </p:cNvSpPr>
              <p:nvPr/>
            </p:nvSpPr>
            <p:spPr bwMode="auto">
              <a:xfrm>
                <a:off x="1344" y="432"/>
                <a:ext cx="2352" cy="384"/>
              </a:xfrm>
              <a:prstGeom prst="rect">
                <a:avLst/>
              </a:prstGeom>
              <a:noFill/>
              <a:ln w="9525">
                <a:solidFill>
                  <a:schemeClr val="tx1"/>
                </a:solidFill>
                <a:miter lim="800000"/>
                <a:headEnd/>
                <a:tailEnd/>
              </a:ln>
              <a:effectLst/>
            </p:spPr>
            <p:txBody>
              <a:bodyPr wrap="none" anchor="ctr"/>
              <a:lstStyle/>
              <a:p>
                <a:endParaRPr lang="el-GR"/>
              </a:p>
            </p:txBody>
          </p:sp>
        </p:grpSp>
        <p:grpSp>
          <p:nvGrpSpPr>
            <p:cNvPr id="15" name="Group 25"/>
            <p:cNvGrpSpPr>
              <a:grpSpLocks/>
            </p:cNvGrpSpPr>
            <p:nvPr/>
          </p:nvGrpSpPr>
          <p:grpSpPr bwMode="auto">
            <a:xfrm>
              <a:off x="3168" y="992"/>
              <a:ext cx="1632" cy="630"/>
              <a:chOff x="3264" y="1056"/>
              <a:chExt cx="1632" cy="630"/>
            </a:xfrm>
          </p:grpSpPr>
          <p:sp>
            <p:nvSpPr>
              <p:cNvPr id="31" name="Text Box 7"/>
              <p:cNvSpPr txBox="1">
                <a:spLocks noChangeArrowheads="1"/>
              </p:cNvSpPr>
              <p:nvPr/>
            </p:nvSpPr>
            <p:spPr bwMode="auto">
              <a:xfrm>
                <a:off x="3264" y="1056"/>
                <a:ext cx="1472" cy="630"/>
              </a:xfrm>
              <a:prstGeom prst="rect">
                <a:avLst/>
              </a:prstGeom>
              <a:noFill/>
              <a:ln w="9525">
                <a:noFill/>
                <a:miter lim="800000"/>
                <a:headEnd/>
                <a:tailEnd/>
              </a:ln>
              <a:effectLst/>
            </p:spPr>
            <p:txBody>
              <a:bodyPr wrap="square">
                <a:spAutoFit/>
              </a:bodyPr>
              <a:lstStyle/>
              <a:p>
                <a:pPr algn="ctr">
                  <a:spcBef>
                    <a:spcPct val="50000"/>
                  </a:spcBef>
                </a:pPr>
                <a:r>
                  <a:rPr lang="el-GR" dirty="0"/>
                  <a:t>Ενδιαφέρον επικεντρωμένο στον ασθενή</a:t>
                </a:r>
                <a:endParaRPr lang="en-US" dirty="0"/>
              </a:p>
            </p:txBody>
          </p:sp>
          <p:sp>
            <p:nvSpPr>
              <p:cNvPr id="32" name="Rectangle 18"/>
              <p:cNvSpPr>
                <a:spLocks noChangeArrowheads="1"/>
              </p:cNvSpPr>
              <p:nvPr/>
            </p:nvSpPr>
            <p:spPr bwMode="auto">
              <a:xfrm>
                <a:off x="3264" y="1056"/>
                <a:ext cx="1632" cy="630"/>
              </a:xfrm>
              <a:prstGeom prst="rect">
                <a:avLst/>
              </a:prstGeom>
              <a:noFill/>
              <a:ln w="9525">
                <a:solidFill>
                  <a:schemeClr val="tx1"/>
                </a:solidFill>
                <a:miter lim="800000"/>
                <a:headEnd/>
                <a:tailEnd/>
              </a:ln>
              <a:effectLst/>
            </p:spPr>
            <p:txBody>
              <a:bodyPr wrap="none" anchor="ctr"/>
              <a:lstStyle/>
              <a:p>
                <a:endParaRPr lang="el-GR"/>
              </a:p>
            </p:txBody>
          </p:sp>
        </p:grpSp>
        <p:sp>
          <p:nvSpPr>
            <p:cNvPr id="16" name="Text Box 10"/>
            <p:cNvSpPr txBox="1">
              <a:spLocks noChangeArrowheads="1"/>
            </p:cNvSpPr>
            <p:nvPr/>
          </p:nvSpPr>
          <p:spPr bwMode="auto">
            <a:xfrm>
              <a:off x="3701" y="2026"/>
              <a:ext cx="1435" cy="914"/>
            </a:xfrm>
            <a:prstGeom prst="rect">
              <a:avLst/>
            </a:prstGeom>
            <a:noFill/>
            <a:ln w="9525">
              <a:noFill/>
              <a:miter lim="800000"/>
              <a:headEnd/>
              <a:tailEnd/>
            </a:ln>
            <a:effectLst/>
          </p:spPr>
          <p:txBody>
            <a:bodyPr>
              <a:spAutoFit/>
            </a:bodyPr>
            <a:lstStyle/>
            <a:p>
              <a:pPr algn="ctr">
                <a:spcBef>
                  <a:spcPct val="50000"/>
                </a:spcBef>
              </a:pPr>
              <a:r>
                <a:rPr lang="el-GR" dirty="0"/>
                <a:t>Προστασία - Υγρασία Θεραπεία με αλληλεπίδραση</a:t>
              </a:r>
            </a:p>
            <a:p>
              <a:pPr>
                <a:spcBef>
                  <a:spcPct val="50000"/>
                </a:spcBef>
              </a:pPr>
              <a:endParaRPr lang="el-GR" dirty="0"/>
            </a:p>
          </p:txBody>
        </p:sp>
        <p:sp>
          <p:nvSpPr>
            <p:cNvPr id="17" name="Rectangle 19"/>
            <p:cNvSpPr>
              <a:spLocks noChangeArrowheads="1"/>
            </p:cNvSpPr>
            <p:nvPr/>
          </p:nvSpPr>
          <p:spPr bwMode="auto">
            <a:xfrm>
              <a:off x="3696" y="1968"/>
              <a:ext cx="1440" cy="768"/>
            </a:xfrm>
            <a:prstGeom prst="rect">
              <a:avLst/>
            </a:prstGeom>
            <a:noFill/>
            <a:ln w="9525">
              <a:solidFill>
                <a:schemeClr val="tx1"/>
              </a:solidFill>
              <a:miter lim="800000"/>
              <a:headEnd/>
              <a:tailEnd/>
            </a:ln>
            <a:effectLst/>
          </p:spPr>
          <p:txBody>
            <a:bodyPr wrap="none" anchor="ctr"/>
            <a:lstStyle/>
            <a:p>
              <a:endParaRPr lang="el-GR"/>
            </a:p>
          </p:txBody>
        </p:sp>
        <p:sp>
          <p:nvSpPr>
            <p:cNvPr id="18" name="Line 28"/>
            <p:cNvSpPr>
              <a:spLocks noChangeShapeType="1"/>
            </p:cNvSpPr>
            <p:nvPr/>
          </p:nvSpPr>
          <p:spPr bwMode="auto">
            <a:xfrm flipH="1">
              <a:off x="816" y="576"/>
              <a:ext cx="516" cy="336"/>
            </a:xfrm>
            <a:prstGeom prst="line">
              <a:avLst/>
            </a:prstGeom>
            <a:noFill/>
            <a:ln w="9525">
              <a:solidFill>
                <a:schemeClr val="tx1"/>
              </a:solidFill>
              <a:round/>
              <a:headEnd/>
              <a:tailEnd type="triangle" w="med" len="med"/>
            </a:ln>
            <a:effectLst/>
          </p:spPr>
          <p:txBody>
            <a:bodyPr/>
            <a:lstStyle/>
            <a:p>
              <a:endParaRPr lang="el-GR"/>
            </a:p>
          </p:txBody>
        </p:sp>
        <p:sp>
          <p:nvSpPr>
            <p:cNvPr id="19" name="Line 29"/>
            <p:cNvSpPr>
              <a:spLocks noChangeShapeType="1"/>
            </p:cNvSpPr>
            <p:nvPr/>
          </p:nvSpPr>
          <p:spPr bwMode="auto">
            <a:xfrm>
              <a:off x="2256" y="528"/>
              <a:ext cx="0" cy="288"/>
            </a:xfrm>
            <a:prstGeom prst="line">
              <a:avLst/>
            </a:prstGeom>
            <a:noFill/>
            <a:ln w="9525">
              <a:solidFill>
                <a:schemeClr val="tx1"/>
              </a:solidFill>
              <a:round/>
              <a:headEnd/>
              <a:tailEnd type="triangle" w="med" len="med"/>
            </a:ln>
            <a:effectLst/>
          </p:spPr>
          <p:txBody>
            <a:bodyPr/>
            <a:lstStyle/>
            <a:p>
              <a:endParaRPr lang="el-GR"/>
            </a:p>
          </p:txBody>
        </p:sp>
        <p:sp>
          <p:nvSpPr>
            <p:cNvPr id="20" name="Line 30"/>
            <p:cNvSpPr>
              <a:spLocks noChangeShapeType="1"/>
            </p:cNvSpPr>
            <p:nvPr/>
          </p:nvSpPr>
          <p:spPr bwMode="auto">
            <a:xfrm>
              <a:off x="3648" y="576"/>
              <a:ext cx="336" cy="336"/>
            </a:xfrm>
            <a:prstGeom prst="line">
              <a:avLst/>
            </a:prstGeom>
            <a:noFill/>
            <a:ln w="9525">
              <a:solidFill>
                <a:schemeClr val="tx1"/>
              </a:solidFill>
              <a:round/>
              <a:headEnd/>
              <a:tailEnd type="triangle" w="med" len="med"/>
            </a:ln>
            <a:effectLst/>
          </p:spPr>
          <p:txBody>
            <a:bodyPr/>
            <a:lstStyle/>
            <a:p>
              <a:endParaRPr lang="el-GR"/>
            </a:p>
          </p:txBody>
        </p:sp>
        <p:sp>
          <p:nvSpPr>
            <p:cNvPr id="21" name="Line 31"/>
            <p:cNvSpPr>
              <a:spLocks noChangeShapeType="1"/>
            </p:cNvSpPr>
            <p:nvPr/>
          </p:nvSpPr>
          <p:spPr bwMode="auto">
            <a:xfrm>
              <a:off x="1104" y="1296"/>
              <a:ext cx="720"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2" name="Line 32"/>
            <p:cNvSpPr>
              <a:spLocks noChangeShapeType="1"/>
            </p:cNvSpPr>
            <p:nvPr/>
          </p:nvSpPr>
          <p:spPr bwMode="auto">
            <a:xfrm flipH="1">
              <a:off x="2784" y="1272"/>
              <a:ext cx="384"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3" name="Line 33"/>
            <p:cNvSpPr>
              <a:spLocks noChangeShapeType="1"/>
            </p:cNvSpPr>
            <p:nvPr/>
          </p:nvSpPr>
          <p:spPr bwMode="auto">
            <a:xfrm flipH="1">
              <a:off x="816" y="1632"/>
              <a:ext cx="1152" cy="672"/>
            </a:xfrm>
            <a:prstGeom prst="line">
              <a:avLst/>
            </a:prstGeom>
            <a:noFill/>
            <a:ln w="9525">
              <a:solidFill>
                <a:schemeClr val="tx1"/>
              </a:solidFill>
              <a:round/>
              <a:headEnd/>
              <a:tailEnd type="triangle" w="med" len="med"/>
            </a:ln>
            <a:effectLst/>
          </p:spPr>
          <p:txBody>
            <a:bodyPr/>
            <a:lstStyle/>
            <a:p>
              <a:endParaRPr lang="el-GR"/>
            </a:p>
          </p:txBody>
        </p:sp>
        <p:sp>
          <p:nvSpPr>
            <p:cNvPr id="24" name="Line 34"/>
            <p:cNvSpPr>
              <a:spLocks noChangeShapeType="1"/>
            </p:cNvSpPr>
            <p:nvPr/>
          </p:nvSpPr>
          <p:spPr bwMode="auto">
            <a:xfrm>
              <a:off x="2304" y="1680"/>
              <a:ext cx="0" cy="384"/>
            </a:xfrm>
            <a:prstGeom prst="line">
              <a:avLst/>
            </a:prstGeom>
            <a:noFill/>
            <a:ln w="9525">
              <a:solidFill>
                <a:schemeClr val="tx1"/>
              </a:solidFill>
              <a:round/>
              <a:headEnd/>
              <a:tailEnd type="triangle" w="med" len="med"/>
            </a:ln>
            <a:effectLst/>
          </p:spPr>
          <p:txBody>
            <a:bodyPr/>
            <a:lstStyle/>
            <a:p>
              <a:endParaRPr lang="el-GR"/>
            </a:p>
          </p:txBody>
        </p:sp>
        <p:sp>
          <p:nvSpPr>
            <p:cNvPr id="25" name="Line 35"/>
            <p:cNvSpPr>
              <a:spLocks noChangeShapeType="1"/>
            </p:cNvSpPr>
            <p:nvPr/>
          </p:nvSpPr>
          <p:spPr bwMode="auto">
            <a:xfrm>
              <a:off x="2784" y="1536"/>
              <a:ext cx="864" cy="480"/>
            </a:xfrm>
            <a:prstGeom prst="line">
              <a:avLst/>
            </a:prstGeom>
            <a:noFill/>
            <a:ln w="9525">
              <a:solidFill>
                <a:schemeClr val="tx1"/>
              </a:solidFill>
              <a:round/>
              <a:headEnd/>
              <a:tailEnd type="triangle" w="med" len="med"/>
            </a:ln>
            <a:effectLst/>
          </p:spPr>
          <p:txBody>
            <a:bodyPr/>
            <a:lstStyle/>
            <a:p>
              <a:endParaRPr lang="el-GR"/>
            </a:p>
          </p:txBody>
        </p:sp>
        <p:sp>
          <p:nvSpPr>
            <p:cNvPr id="26" name="Line 36"/>
            <p:cNvSpPr>
              <a:spLocks noChangeShapeType="1"/>
            </p:cNvSpPr>
            <p:nvPr/>
          </p:nvSpPr>
          <p:spPr bwMode="auto">
            <a:xfrm>
              <a:off x="1536" y="2448"/>
              <a:ext cx="240"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7" name="Line 37"/>
            <p:cNvSpPr>
              <a:spLocks noChangeShapeType="1"/>
            </p:cNvSpPr>
            <p:nvPr/>
          </p:nvSpPr>
          <p:spPr bwMode="auto">
            <a:xfrm>
              <a:off x="3456" y="2448"/>
              <a:ext cx="240"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28" name="Line 38"/>
            <p:cNvSpPr>
              <a:spLocks noChangeShapeType="1"/>
            </p:cNvSpPr>
            <p:nvPr/>
          </p:nvSpPr>
          <p:spPr bwMode="auto">
            <a:xfrm>
              <a:off x="972" y="2904"/>
              <a:ext cx="720" cy="336"/>
            </a:xfrm>
            <a:prstGeom prst="line">
              <a:avLst/>
            </a:prstGeom>
            <a:noFill/>
            <a:ln w="9525">
              <a:solidFill>
                <a:schemeClr val="tx1"/>
              </a:solidFill>
              <a:round/>
              <a:headEnd/>
              <a:tailEnd type="triangle" w="med" len="med"/>
            </a:ln>
            <a:effectLst/>
          </p:spPr>
          <p:txBody>
            <a:bodyPr/>
            <a:lstStyle/>
            <a:p>
              <a:endParaRPr lang="el-GR"/>
            </a:p>
          </p:txBody>
        </p:sp>
        <p:sp>
          <p:nvSpPr>
            <p:cNvPr id="29" name="Line 39"/>
            <p:cNvSpPr>
              <a:spLocks noChangeShapeType="1"/>
            </p:cNvSpPr>
            <p:nvPr/>
          </p:nvSpPr>
          <p:spPr bwMode="auto">
            <a:xfrm>
              <a:off x="2616" y="3072"/>
              <a:ext cx="0" cy="240"/>
            </a:xfrm>
            <a:prstGeom prst="line">
              <a:avLst/>
            </a:prstGeom>
            <a:noFill/>
            <a:ln w="9525">
              <a:solidFill>
                <a:schemeClr val="tx1"/>
              </a:solidFill>
              <a:round/>
              <a:headEnd/>
              <a:tailEnd type="triangle" w="med" len="med"/>
            </a:ln>
            <a:effectLst/>
          </p:spPr>
          <p:txBody>
            <a:bodyPr/>
            <a:lstStyle/>
            <a:p>
              <a:endParaRPr lang="el-GR"/>
            </a:p>
          </p:txBody>
        </p:sp>
        <p:sp>
          <p:nvSpPr>
            <p:cNvPr id="30" name="Line 40"/>
            <p:cNvSpPr>
              <a:spLocks noChangeShapeType="1"/>
            </p:cNvSpPr>
            <p:nvPr/>
          </p:nvSpPr>
          <p:spPr bwMode="auto">
            <a:xfrm flipH="1">
              <a:off x="3456" y="2928"/>
              <a:ext cx="384" cy="288"/>
            </a:xfrm>
            <a:prstGeom prst="line">
              <a:avLst/>
            </a:prstGeom>
            <a:noFill/>
            <a:ln w="9525">
              <a:solidFill>
                <a:schemeClr val="tx1"/>
              </a:solidFill>
              <a:round/>
              <a:headEnd/>
              <a:tailEnd type="triangle" w="med" len="med"/>
            </a:ln>
            <a:effectLst/>
          </p:spPr>
          <p:txBody>
            <a:bodyPr/>
            <a:lstStyle/>
            <a:p>
              <a:endParaRPr lang="el-G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3588" y="-99020"/>
            <a:ext cx="7543800" cy="1295400"/>
          </a:xfrm>
        </p:spPr>
        <p:txBody>
          <a:bodyPr>
            <a:normAutofit/>
          </a:bodyPr>
          <a:lstStyle/>
          <a:p>
            <a:r>
              <a:rPr lang="el-GR" sz="3600" b="1" dirty="0">
                <a:effectLst>
                  <a:outerShdw blurRad="38100" dist="38100" dir="2700000" algn="tl">
                    <a:srgbClr val="000000">
                      <a:alpha val="43137"/>
                    </a:srgbClr>
                  </a:outerShdw>
                </a:effectLst>
              </a:rPr>
              <a:t>Χρώμα τραύματος</a:t>
            </a:r>
            <a:endParaRPr lang="en-US" sz="3600" b="1" dirty="0">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36512" y="3017838"/>
            <a:ext cx="9144000" cy="0"/>
          </a:xfrm>
          <a:prstGeom prst="rect">
            <a:avLst/>
          </a:prstGeom>
          <a:noFill/>
          <a:ln w="9525">
            <a:noFill/>
            <a:miter lim="800000"/>
            <a:headEnd/>
            <a:tailEnd/>
          </a:ln>
          <a:effectLst/>
        </p:spPr>
        <p:txBody>
          <a:bodyPr>
            <a:spAutoFit/>
          </a:bodyPr>
          <a:lstStyle/>
          <a:p>
            <a:endParaRPr lang="el-GR"/>
          </a:p>
        </p:txBody>
      </p:sp>
      <p:sp>
        <p:nvSpPr>
          <p:cNvPr id="10" name="Rectangle 4"/>
          <p:cNvSpPr>
            <a:spLocks noChangeArrowheads="1"/>
          </p:cNvSpPr>
          <p:nvPr/>
        </p:nvSpPr>
        <p:spPr bwMode="auto">
          <a:xfrm>
            <a:off x="447077" y="1412776"/>
            <a:ext cx="8208912" cy="4011920"/>
          </a:xfrm>
          <a:prstGeom prst="rect">
            <a:avLst/>
          </a:prstGeom>
          <a:noFill/>
          <a:ln w="9525">
            <a:noFill/>
            <a:miter lim="800000"/>
            <a:headEnd/>
            <a:tailEnd/>
          </a:ln>
          <a:effectLst/>
        </p:spPr>
        <p:txBody>
          <a:bodyPr/>
          <a:lstStyle/>
          <a:p>
            <a:pPr marL="342900" indent="-342900" algn="just">
              <a:lnSpc>
                <a:spcPct val="80000"/>
              </a:lnSpc>
              <a:spcBef>
                <a:spcPct val="20000"/>
              </a:spcBef>
              <a:buClr>
                <a:schemeClr val="tx2">
                  <a:lumMod val="75000"/>
                </a:schemeClr>
              </a:buClr>
              <a:buFont typeface="Wingdings" pitchFamily="2" charset="2"/>
              <a:buChar char="§"/>
              <a:defRPr/>
            </a:pPr>
            <a:r>
              <a:rPr lang="el-GR" sz="2200" b="1" dirty="0">
                <a:solidFill>
                  <a:schemeClr val="tx2">
                    <a:lumMod val="75000"/>
                  </a:schemeClr>
                </a:solidFill>
              </a:rPr>
              <a:t>Μαύρο</a:t>
            </a:r>
            <a:r>
              <a:rPr lang="en-US" sz="2200" b="1" dirty="0">
                <a:solidFill>
                  <a:schemeClr val="tx2">
                    <a:lumMod val="75000"/>
                  </a:schemeClr>
                </a:solidFill>
              </a:rPr>
              <a:t>. </a:t>
            </a:r>
            <a:r>
              <a:rPr lang="el-GR" sz="2200" dirty="0"/>
              <a:t>Ο νεκρωτικός ιστός είναι μη βιώσιμος και πρέπει να αφαιρεθεί πριν τη θεραπεία.</a:t>
            </a:r>
          </a:p>
          <a:p>
            <a:pPr algn="just">
              <a:lnSpc>
                <a:spcPct val="80000"/>
              </a:lnSpc>
              <a:spcBef>
                <a:spcPct val="20000"/>
              </a:spcBef>
              <a:buClr>
                <a:schemeClr val="tx2">
                  <a:lumMod val="75000"/>
                </a:schemeClr>
              </a:buClr>
              <a:defRPr/>
            </a:pPr>
            <a:endParaRPr lang="el-GR" sz="2200" dirty="0"/>
          </a:p>
          <a:p>
            <a:pPr marL="342900" indent="-342900" algn="just">
              <a:lnSpc>
                <a:spcPct val="80000"/>
              </a:lnSpc>
              <a:spcBef>
                <a:spcPct val="20000"/>
              </a:spcBef>
              <a:buClr>
                <a:schemeClr val="tx2">
                  <a:lumMod val="75000"/>
                </a:schemeClr>
              </a:buClr>
              <a:buFont typeface="Wingdings" pitchFamily="2" charset="2"/>
              <a:buChar char="§"/>
              <a:defRPr/>
            </a:pPr>
            <a:r>
              <a:rPr lang="el-GR" sz="2200" b="1" dirty="0">
                <a:solidFill>
                  <a:schemeClr val="tx2">
                    <a:lumMod val="75000"/>
                  </a:schemeClr>
                </a:solidFill>
              </a:rPr>
              <a:t>Κίτρινο</a:t>
            </a:r>
            <a:r>
              <a:rPr lang="en-US" sz="2200" b="1" dirty="0">
                <a:solidFill>
                  <a:schemeClr val="tx2">
                    <a:lumMod val="75000"/>
                  </a:schemeClr>
                </a:solidFill>
              </a:rPr>
              <a:t>.</a:t>
            </a:r>
            <a:r>
              <a:rPr lang="en-US" sz="2200" dirty="0"/>
              <a:t> </a:t>
            </a:r>
            <a:r>
              <a:rPr lang="el-GR" sz="2200" dirty="0"/>
              <a:t>Τα κίτρινα τραύματα μπορεί να περιέχουν υγρό ιστό νέκρωσης και/ή περιέχουν πυώδεις αποχετεύσεις. Ο κύριος στόχος είναι να αφαιρεθεί ο μη υγιής ιστός, οποιαδήποτε υλικά μόλυνσης, και πλεονάζουσες εκκρίσεις που εμποδίζουν τη διαδικασία επούλωσης. Όταν έχουμε καθαρό, υγρό και βιώσιμο στρώμα τραύματος μπορεί να αρχίσει η επούλωση.</a:t>
            </a:r>
          </a:p>
          <a:p>
            <a:pPr algn="just">
              <a:lnSpc>
                <a:spcPct val="80000"/>
              </a:lnSpc>
              <a:spcBef>
                <a:spcPct val="20000"/>
              </a:spcBef>
              <a:buClr>
                <a:schemeClr val="tx2">
                  <a:lumMod val="75000"/>
                </a:schemeClr>
              </a:buClr>
              <a:defRPr/>
            </a:pPr>
            <a:endParaRPr lang="el-GR" sz="2200" dirty="0"/>
          </a:p>
          <a:p>
            <a:pPr marL="342900" indent="-342900" algn="just">
              <a:lnSpc>
                <a:spcPct val="80000"/>
              </a:lnSpc>
              <a:spcBef>
                <a:spcPct val="20000"/>
              </a:spcBef>
              <a:buClr>
                <a:schemeClr val="tx2">
                  <a:lumMod val="75000"/>
                </a:schemeClr>
              </a:buClr>
              <a:buFont typeface="Wingdings" pitchFamily="2" charset="2"/>
              <a:buChar char="§"/>
              <a:defRPr/>
            </a:pPr>
            <a:r>
              <a:rPr lang="el-GR" sz="2200" b="1" dirty="0">
                <a:solidFill>
                  <a:schemeClr val="tx2">
                    <a:lumMod val="75000"/>
                  </a:schemeClr>
                </a:solidFill>
              </a:rPr>
              <a:t>Κόκκινο</a:t>
            </a:r>
            <a:r>
              <a:rPr lang="en-US" sz="2200" dirty="0"/>
              <a:t>. </a:t>
            </a:r>
            <a:r>
              <a:rPr lang="el-GR" sz="2200" dirty="0"/>
              <a:t>Καλό χρώμα - η πραγματική επούλωση έχει αρχίσει, ο πολλαπλασιασμός των κυττάρων ξεκινάει, οι ινοβλάστες σχηματίζουν κολλαγόνο και σταδιακά σχηματίζονται μικρές, κόκκινες και κοκκώδεις μάζες  που ονομάζονται κοκκώδης ιστός (αγγειογέννεση).</a:t>
            </a:r>
            <a:endParaRPr lang="en-US" sz="2200" dirty="0"/>
          </a:p>
          <a:p>
            <a:endParaRPr kumimoji="1" lang="en-US" sz="2000" b="1" dirty="0">
              <a:solidFill>
                <a:srgbClr val="000066"/>
              </a:solidFill>
              <a:cs typeface="Arial" pitchFamily="34" charset="0"/>
            </a:endParaRPr>
          </a:p>
        </p:txBody>
      </p:sp>
      <p:sp>
        <p:nvSpPr>
          <p:cNvPr id="12" name="Rectangle 7"/>
          <p:cNvSpPr>
            <a:spLocks noChangeArrowheads="1"/>
          </p:cNvSpPr>
          <p:nvPr/>
        </p:nvSpPr>
        <p:spPr bwMode="auto">
          <a:xfrm>
            <a:off x="-36512" y="2470150"/>
            <a:ext cx="9144000" cy="0"/>
          </a:xfrm>
          <a:prstGeom prst="rect">
            <a:avLst/>
          </a:prstGeom>
          <a:noFill/>
          <a:ln w="9525">
            <a:noFill/>
            <a:miter lim="800000"/>
            <a:headEnd/>
            <a:tailEnd/>
          </a:ln>
          <a:effectLst/>
        </p:spPr>
        <p:txBody>
          <a:bodyPr>
            <a:spAutoFit/>
          </a:bodyPr>
          <a:lstStyle/>
          <a:p>
            <a:endParaRPr lang="el-GR"/>
          </a:p>
        </p:txBody>
      </p:sp>
      <p:sp>
        <p:nvSpPr>
          <p:cNvPr id="16" name="Rectangle 11"/>
          <p:cNvSpPr>
            <a:spLocks noChangeArrowheads="1"/>
          </p:cNvSpPr>
          <p:nvPr/>
        </p:nvSpPr>
        <p:spPr bwMode="auto">
          <a:xfrm>
            <a:off x="-36512" y="2835275"/>
            <a:ext cx="9144000" cy="0"/>
          </a:xfrm>
          <a:prstGeom prst="rect">
            <a:avLst/>
          </a:prstGeom>
          <a:noFill/>
          <a:ln w="9525">
            <a:noFill/>
            <a:miter lim="800000"/>
            <a:headEnd/>
            <a:tailEnd/>
          </a:ln>
          <a:effectLst/>
        </p:spPr>
        <p:txBody>
          <a:bodyPr>
            <a:spAutoFit/>
          </a:bodyPr>
          <a:lstStyle/>
          <a:p>
            <a:endParaRPr lang="el-GR"/>
          </a:p>
        </p:txBody>
      </p:sp>
      <p:sp>
        <p:nvSpPr>
          <p:cNvPr id="9" name="Στρογγυλεμένο ορθογώνιο 8"/>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683568" y="-99020"/>
            <a:ext cx="7543800" cy="1295400"/>
          </a:xfrm>
        </p:spPr>
        <p:txBody>
          <a:bodyPr>
            <a:normAutofit/>
          </a:bodyPr>
          <a:lstStyle/>
          <a:p>
            <a:r>
              <a:rPr lang="el-GR" sz="3600" b="1" dirty="0">
                <a:effectLst>
                  <a:outerShdw blurRad="38100" dist="38100" dir="2700000" algn="tl">
                    <a:srgbClr val="000000">
                      <a:alpha val="43137"/>
                    </a:srgbClr>
                  </a:outerShdw>
                </a:effectLst>
              </a:rPr>
              <a:t>Ιστορία των </a:t>
            </a:r>
            <a:r>
              <a:rPr lang="el-GR" sz="3600" b="1" dirty="0" err="1">
                <a:effectLst>
                  <a:outerShdw blurRad="38100" dist="38100" dir="2700000" algn="tl">
                    <a:srgbClr val="000000">
                      <a:alpha val="43137"/>
                    </a:srgbClr>
                  </a:outerShdw>
                </a:effectLst>
              </a:rPr>
              <a:t>βιοϋλικών</a:t>
            </a:r>
            <a:r>
              <a:rPr lang="el-GR" sz="3600" b="1" dirty="0">
                <a:effectLst>
                  <a:outerShdw blurRad="38100" dist="38100" dir="2700000" algn="tl">
                    <a:srgbClr val="000000">
                      <a:alpha val="43137"/>
                    </a:srgbClr>
                  </a:outerShdw>
                </a:effectLst>
              </a:rPr>
              <a:t> στην ιατρική</a:t>
            </a:r>
            <a:endParaRPr lang="en-US" sz="36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432453" y="1268760"/>
            <a:ext cx="8229600" cy="3672408"/>
          </a:xfrm>
          <a:prstGeom prst="rect">
            <a:avLst/>
          </a:prstGeom>
        </p:spPr>
        <p:txBody>
          <a:bodyPr vert="horz" lIns="91440" tIns="45720" rIns="91440" bIns="45720" rtlCol="0">
            <a:normAutofit/>
          </a:bodyPr>
          <a:lstStyle/>
          <a:p>
            <a:pPr marL="342900" marR="0" lvl="0" indent="-342900" algn="just"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t>Οι αρχαίοι πολιτισμοί χρησιμοποιούσαν πρωτόγονα υλικά από το φυσικό τους περιβάλλον για να επουλώσουν τραύματα και να γιατρέψουν ασθένειες.</a:t>
            </a:r>
          </a:p>
          <a:p>
            <a:pPr marR="0" lvl="0" algn="just" fontAlgn="auto">
              <a:lnSpc>
                <a:spcPct val="80000"/>
              </a:lnSpc>
              <a:spcBef>
                <a:spcPct val="20000"/>
              </a:spcBef>
              <a:spcAft>
                <a:spcPts val="0"/>
              </a:spcAft>
              <a:buClr>
                <a:schemeClr val="tx2">
                  <a:lumMod val="75000"/>
                </a:schemeClr>
              </a:buClr>
              <a:buSzTx/>
              <a:tabLst/>
              <a:defRPr/>
            </a:pPr>
            <a:endParaRPr lang="en-US" sz="2200" dirty="0"/>
          </a:p>
          <a:p>
            <a:pPr marL="342900" marR="0" lvl="0" indent="-342900" algn="just"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t>Οι αρχαιότεροι επίδεσμοι βρέθηκαν στη Σουμέρια (2100 π.Χ.).</a:t>
            </a:r>
          </a:p>
          <a:p>
            <a:pPr marR="0" lvl="0" algn="just" fontAlgn="auto">
              <a:lnSpc>
                <a:spcPct val="80000"/>
              </a:lnSpc>
              <a:spcBef>
                <a:spcPct val="20000"/>
              </a:spcBef>
              <a:spcAft>
                <a:spcPts val="0"/>
              </a:spcAft>
              <a:buClr>
                <a:schemeClr val="tx2">
                  <a:lumMod val="75000"/>
                </a:schemeClr>
              </a:buClr>
              <a:buSzTx/>
              <a:tabLst/>
              <a:defRPr/>
            </a:pPr>
            <a:endParaRPr lang="en-US" sz="2200" dirty="0"/>
          </a:p>
          <a:p>
            <a:pPr marL="342900" marR="0" lvl="0" indent="-342900" algn="just"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t>Ένα ιατρικό χειρόγραφο γραμμένο σε πέτρινες πλάκες  περιγράφει λεπτομερώς  την διαδικασία του πλυσίματος των τραυμάτων και την τοποθέτηση επιδέσμων!</a:t>
            </a:r>
            <a:endParaRPr lang="en-US" sz="2200" dirty="0"/>
          </a:p>
        </p:txBody>
      </p:sp>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11560" y="-99020"/>
            <a:ext cx="7543800" cy="1295400"/>
          </a:xfrm>
        </p:spPr>
        <p:txBody>
          <a:bodyPr>
            <a:normAutofit/>
          </a:bodyPr>
          <a:lstStyle/>
          <a:p>
            <a:r>
              <a:rPr lang="el-GR" sz="4000" b="1" dirty="0">
                <a:effectLst>
                  <a:outerShdw blurRad="38100" dist="38100" dir="2700000" algn="tl">
                    <a:srgbClr val="000000">
                      <a:alpha val="43137"/>
                    </a:srgbClr>
                  </a:outerShdw>
                </a:effectLst>
              </a:rPr>
              <a:t>Ράμματα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Η</a:t>
            </a:r>
            <a:r>
              <a:rPr kumimoji="0" lang="el-GR" sz="2400" b="0" i="0" u="none" strike="noStrike" kern="1200" cap="none" spc="0" normalizeH="0" noProof="0" dirty="0">
                <a:ln>
                  <a:noFill/>
                </a:ln>
                <a:solidFill>
                  <a:schemeClr val="tx1"/>
                </a:solidFill>
                <a:effectLst/>
                <a:uLnTx/>
                <a:uFillTx/>
              </a:rPr>
              <a:t> μεγαλύτερη ομάδα εμφυτευμάτων στους ανθρώπους</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Εξ’ ορισμού, ένα ράμμα</a:t>
            </a:r>
            <a:r>
              <a:rPr kumimoji="0" lang="el-GR" sz="2400" b="0" i="0" u="none" strike="noStrike" kern="1200" cap="none" spc="0" normalizeH="0" noProof="0" dirty="0">
                <a:ln>
                  <a:noFill/>
                </a:ln>
                <a:solidFill>
                  <a:schemeClr val="tx1"/>
                </a:solidFill>
                <a:effectLst/>
                <a:uLnTx/>
                <a:uFillTx/>
              </a:rPr>
              <a:t> είναι ένα νήμα που είτε προσεγγίζει είτε διατηρεί ιστούς τον ένα δίπλα στον άλλο μέχρι να </a:t>
            </a:r>
            <a:r>
              <a:rPr lang="el-GR" sz="2400" dirty="0"/>
              <a:t>ε</a:t>
            </a:r>
            <a:r>
              <a:rPr kumimoji="0" lang="el-GR" sz="2400" b="0" i="0" u="none" strike="noStrike" kern="1200" cap="none" spc="0" normalizeH="0" noProof="0" dirty="0" err="1">
                <a:ln>
                  <a:noFill/>
                </a:ln>
                <a:solidFill>
                  <a:schemeClr val="tx1"/>
                </a:solidFill>
                <a:effectLst/>
                <a:uLnTx/>
                <a:uFillTx/>
              </a:rPr>
              <a:t>πιτευχθεί</a:t>
            </a:r>
            <a:r>
              <a:rPr kumimoji="0" lang="el-GR" sz="2400" b="0" i="0" u="none" strike="noStrike" kern="1200" cap="none" spc="0" normalizeH="0" noProof="0" dirty="0">
                <a:ln>
                  <a:noFill/>
                </a:ln>
                <a:solidFill>
                  <a:schemeClr val="tx1"/>
                </a:solidFill>
                <a:effectLst/>
                <a:uLnTx/>
                <a:uFillTx/>
              </a:rPr>
              <a:t> φυσική επούλωση.</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Ομαδοποιούνται σε δύο μεγάλες ομάδες, αυτά που απορροφούνται και αυτά που δεν απορροφούνται. </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971600" y="-99020"/>
            <a:ext cx="7543800" cy="1295400"/>
          </a:xfrm>
        </p:spPr>
        <p:txBody>
          <a:bodyPr>
            <a:normAutofit/>
          </a:bodyPr>
          <a:lstStyle/>
          <a:p>
            <a:r>
              <a:rPr lang="el-GR" sz="3600" b="1" dirty="0">
                <a:effectLst>
                  <a:outerShdw blurRad="38100" dist="38100" dir="2700000" algn="tl">
                    <a:srgbClr val="000000">
                      <a:alpha val="43137"/>
                    </a:srgbClr>
                  </a:outerShdw>
                </a:effectLst>
              </a:rPr>
              <a:t>Ράμματα διαθέσιμα στο εμπόριο</a:t>
            </a:r>
            <a:endParaRPr lang="en-US" sz="36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611560" y="1681633"/>
            <a:ext cx="4493840" cy="44116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Κυτταρίνη (</a:t>
            </a:r>
            <a:r>
              <a:rPr kumimoji="0" lang="el-GR" sz="2000" b="0" i="0" u="none" strike="noStrike" kern="1200" cap="none" spc="0" normalizeH="0" baseline="0" noProof="0">
                <a:ln>
                  <a:noFill/>
                </a:ln>
                <a:solidFill>
                  <a:schemeClr val="tx1"/>
                </a:solidFill>
                <a:effectLst/>
                <a:uLnTx/>
                <a:uFillTx/>
              </a:rPr>
              <a:t>βαμβάκι),</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πρωτεϊνική κυτταρίνη</a:t>
            </a:r>
            <a:r>
              <a:rPr kumimoji="0" lang="en-US" sz="2000" b="0" i="0" u="none" strike="noStrike" kern="1200" cap="none" spc="0" normalizeH="0" baseline="0" noProof="0" dirty="0">
                <a:ln>
                  <a:noFill/>
                </a:ln>
                <a:solidFill>
                  <a:schemeClr val="tx1"/>
                </a:solidFill>
                <a:effectLst/>
                <a:uLnTx/>
                <a:uFillTx/>
              </a:rPr>
              <a:t> (</a:t>
            </a:r>
            <a:r>
              <a:rPr kumimoji="0" lang="el-GR" sz="2000" b="0" i="0" u="none" strike="noStrike" kern="1200" cap="none" spc="0" normalizeH="0" baseline="0" noProof="0" dirty="0">
                <a:ln>
                  <a:noFill/>
                </a:ln>
                <a:solidFill>
                  <a:schemeClr val="tx1"/>
                </a:solidFill>
                <a:effectLst/>
                <a:uLnTx/>
                <a:uFillTx/>
              </a:rPr>
              <a:t>μετάξι),</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κολλαγόνο,</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lang="el-GR" sz="2000" dirty="0"/>
              <a:t>νάιλον,</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πολυπροπυλένιο,</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aramid</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lang="el-GR" sz="2000" dirty="0"/>
              <a:t>ά</a:t>
            </a:r>
            <a:r>
              <a:rPr kumimoji="0" lang="el-GR" sz="2000" b="0" i="0" u="none" strike="noStrike" kern="1200" cap="none" spc="0" normalizeH="0" baseline="0" noProof="0" dirty="0" err="1">
                <a:ln>
                  <a:noFill/>
                </a:ln>
                <a:solidFill>
                  <a:schemeClr val="tx1"/>
                </a:solidFill>
                <a:effectLst/>
                <a:uLnTx/>
                <a:uFillTx/>
              </a:rPr>
              <a:t>λφα</a:t>
            </a:r>
            <a:r>
              <a:rPr kumimoji="0" lang="el-GR" sz="2000" b="0" i="0" u="none" strike="noStrike" kern="1200" cap="none" spc="0" normalizeH="0" noProof="0" dirty="0">
                <a:ln>
                  <a:noFill/>
                </a:ln>
                <a:solidFill>
                  <a:schemeClr val="tx1"/>
                </a:solidFill>
                <a:effectLst/>
                <a:uLnTx/>
                <a:uFillTx/>
              </a:rPr>
              <a:t> - </a:t>
            </a:r>
            <a:r>
              <a:rPr kumimoji="0" lang="el-GR" sz="2000" b="0" i="0" u="none" strike="noStrike" kern="1200" cap="none" spc="0" normalizeH="0" noProof="0" dirty="0" err="1">
                <a:ln>
                  <a:noFill/>
                </a:ln>
                <a:solidFill>
                  <a:schemeClr val="tx1"/>
                </a:solidFill>
                <a:effectLst/>
                <a:uLnTx/>
                <a:uFillTx/>
              </a:rPr>
              <a:t>υδροξυοξέα</a:t>
            </a:r>
            <a:r>
              <a:rPr kumimoji="0" lang="el-GR" sz="2000" b="0" i="0" u="none" strike="noStrike" kern="1200" cap="none" spc="0" normalizeH="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polyglycologic</a:t>
            </a:r>
            <a:r>
              <a:rPr kumimoji="0" lang="en-US" sz="2000" b="0" i="0" u="none" strike="noStrike" kern="1200" cap="none" spc="0" normalizeH="0" baseline="0" noProof="0" dirty="0">
                <a:ln>
                  <a:noFill/>
                </a:ln>
                <a:solidFill>
                  <a:schemeClr val="tx1"/>
                </a:solidFill>
                <a:effectLst/>
                <a:uLnTx/>
                <a:uFillTx/>
              </a:rPr>
              <a:t> acid</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polyglycolide-lactide</a:t>
            </a:r>
            <a:r>
              <a:rPr kumimoji="0" lang="en-US" sz="2000" b="0" i="0" u="none" strike="noStrike" kern="1200" cap="none" spc="0" normalizeH="0" baseline="0" noProof="0" dirty="0">
                <a:ln>
                  <a:noFill/>
                </a:ln>
                <a:solidFill>
                  <a:schemeClr val="tx1"/>
                </a:solidFill>
                <a:effectLst/>
                <a:uLnTx/>
                <a:uFillTx/>
              </a:rPr>
              <a:t> polymer</a:t>
            </a:r>
            <a:r>
              <a:rPr lang="el-GR" sz="2000" dirty="0"/>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err="1">
                <a:ln>
                  <a:noFill/>
                </a:ln>
                <a:solidFill>
                  <a:schemeClr val="tx1"/>
                </a:solidFill>
                <a:effectLst/>
                <a:uLnTx/>
                <a:uFillTx/>
              </a:rPr>
              <a:t>πολυτετραφθοροαιθυλένιο</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ανοξείδωτο ατσάλι,</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κράματα αλουμινίου.</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None/>
              <a:tabLst/>
              <a:defRPr/>
            </a:pPr>
            <a:endParaRPr kumimoji="0" lang="en-US" sz="20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971600" y="-99020"/>
            <a:ext cx="7543800" cy="1295400"/>
          </a:xfrm>
        </p:spPr>
        <p:txBody>
          <a:bodyPr>
            <a:normAutofit/>
          </a:bodyPr>
          <a:lstStyle/>
          <a:p>
            <a:r>
              <a:rPr lang="el-GR" sz="4000" b="1" dirty="0">
                <a:effectLst>
                  <a:outerShdw blurRad="38100" dist="38100" dir="2700000" algn="tl">
                    <a:srgbClr val="000000">
                      <a:alpha val="43137"/>
                    </a:srgbClr>
                  </a:outerShdw>
                </a:effectLst>
              </a:rPr>
              <a:t>Δοκιμές για ράμματα</a:t>
            </a:r>
            <a:endParaRPr lang="en-US" sz="4000" b="1" dirty="0">
              <a:effectLst>
                <a:outerShdw blurRad="38100" dist="38100" dir="2700000" algn="tl">
                  <a:srgbClr val="000000">
                    <a:alpha val="43137"/>
                  </a:srgbClr>
                </a:outerShdw>
              </a:effectLst>
            </a:endParaRPr>
          </a:p>
        </p:txBody>
      </p:sp>
      <p:sp>
        <p:nvSpPr>
          <p:cNvPr id="9" name="Rectangle 1027"/>
          <p:cNvSpPr txBox="1">
            <a:spLocks noChangeArrowheads="1"/>
          </p:cNvSpPr>
          <p:nvPr/>
        </p:nvSpPr>
        <p:spPr>
          <a:xfrm>
            <a:off x="611560" y="1412776"/>
            <a:ext cx="6455640" cy="441166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Ανθεκτικότητα</a:t>
            </a:r>
            <a:r>
              <a:rPr lang="el-GR"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μήκος μέχρι να σπάσει,</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συντελεστής </a:t>
            </a:r>
            <a:r>
              <a:rPr kumimoji="0" lang="en-US" sz="2000" b="0" i="0" u="none" strike="noStrike" kern="1200" cap="none" spc="0" normalizeH="0" baseline="0" noProof="0" dirty="0">
                <a:ln>
                  <a:noFill/>
                </a:ln>
                <a:solidFill>
                  <a:schemeClr val="tx1"/>
                </a:solidFill>
                <a:effectLst/>
                <a:uLnTx/>
                <a:uFillTx/>
                <a:latin typeface="+mn-lt"/>
                <a:ea typeface="+mn-ea"/>
                <a:cs typeface="+mn-cs"/>
              </a:rPr>
              <a:t>Young</a:t>
            </a:r>
            <a:r>
              <a:rPr kumimoji="0" lang="el-GR" sz="2000" b="0" i="0" u="none" strike="noStrike" kern="1200" cap="none" spc="0" normalizeH="0" baseline="0" noProof="0" dirty="0">
                <a:ln>
                  <a:noFill/>
                </a:ln>
                <a:solidFill>
                  <a:schemeClr val="tx1"/>
                </a:solidFill>
                <a:effectLst/>
                <a:uLnTx/>
                <a:uFillTx/>
                <a:latin typeface="+mn-lt"/>
                <a:ea typeface="+mn-ea"/>
                <a:cs typeface="+mn-cs"/>
              </a:rPr>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ασφάλεια ραφών,</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ελαστικές και κολλώδης ιδιότητες,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αντίδραση στους ιστούς,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κυτταρική απόκριση,</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κυτταρική </a:t>
            </a:r>
            <a:r>
              <a:rPr kumimoji="0" lang="el-GR" sz="2000" b="0" i="0" u="none" strike="noStrike" kern="1200" cap="none" spc="0" normalizeH="0" baseline="0" noProof="0" dirty="0" err="1">
                <a:ln>
                  <a:noFill/>
                </a:ln>
                <a:solidFill>
                  <a:schemeClr val="tx1"/>
                </a:solidFill>
                <a:effectLst/>
                <a:uLnTx/>
                <a:uFillTx/>
                <a:latin typeface="+mn-lt"/>
                <a:ea typeface="+mn-ea"/>
                <a:cs typeface="+mn-cs"/>
              </a:rPr>
              <a:t>ενζυμική</a:t>
            </a:r>
            <a:r>
              <a:rPr kumimoji="0" lang="el-GR" sz="2000" b="0" i="0" u="none" strike="noStrike" kern="1200" cap="none" spc="0" normalizeH="0" baseline="0" noProof="0" dirty="0">
                <a:ln>
                  <a:noFill/>
                </a:ln>
                <a:solidFill>
                  <a:schemeClr val="tx1"/>
                </a:solidFill>
                <a:effectLst/>
                <a:uLnTx/>
                <a:uFillTx/>
                <a:latin typeface="+mn-lt"/>
                <a:ea typeface="+mn-ea"/>
                <a:cs typeface="+mn-cs"/>
              </a:rPr>
              <a:t> δραστηριότητα,</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μεταβολισμός των ραφών,</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χρόνια τοξικότητα,</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πιθανότητα μετάλλαξης,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καρκινογένεση,</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err="1">
                <a:ln>
                  <a:noFill/>
                </a:ln>
                <a:solidFill>
                  <a:schemeClr val="tx1"/>
                </a:solidFill>
                <a:effectLst/>
                <a:uLnTx/>
                <a:uFillTx/>
                <a:latin typeface="+mn-lt"/>
                <a:ea typeface="+mn-ea"/>
                <a:cs typeface="+mn-cs"/>
              </a:rPr>
              <a:t>αλλεργιογένεση</a:t>
            </a:r>
            <a:r>
              <a:rPr kumimoji="0" lang="el-GR" sz="2000" b="0" i="0" u="none" strike="noStrike" kern="1200" cap="none" spc="0" normalizeH="0" baseline="0" noProof="0" dirty="0">
                <a:ln>
                  <a:noFill/>
                </a:ln>
                <a:solidFill>
                  <a:schemeClr val="tx1"/>
                </a:solidFill>
                <a:effectLst/>
                <a:uLnTx/>
                <a:uFillTx/>
                <a:latin typeface="+mn-lt"/>
                <a:ea typeface="+mn-ea"/>
                <a:cs typeface="+mn-cs"/>
              </a:rPr>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ανοσοποίηση</a:t>
            </a:r>
            <a:r>
              <a:rPr lang="el-GR"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71600" y="-99020"/>
            <a:ext cx="7543800" cy="1295400"/>
          </a:xfrm>
        </p:spPr>
        <p:txBody>
          <a:bodyPr>
            <a:normAutofit/>
          </a:bodyPr>
          <a:lstStyle/>
          <a:p>
            <a:r>
              <a:rPr lang="el-GR" sz="4000" b="1" dirty="0">
                <a:effectLst>
                  <a:outerShdw blurRad="38100" dist="38100" dir="2700000" algn="tl">
                    <a:srgbClr val="000000">
                      <a:alpha val="43137"/>
                    </a:srgbClr>
                  </a:outerShdw>
                </a:effectLst>
              </a:rPr>
              <a:t>Μέγεθος ραμμάτων</a:t>
            </a:r>
            <a:endParaRPr lang="en-US" sz="4000" b="1" dirty="0">
              <a:effectLst>
                <a:outerShdw blurRad="38100" dist="38100" dir="2700000" algn="tl">
                  <a:srgbClr val="000000">
                    <a:alpha val="43137"/>
                  </a:srgbClr>
                </a:outerShdw>
              </a:effectLst>
            </a:endParaRPr>
          </a:p>
        </p:txBody>
      </p:sp>
      <p:pic>
        <p:nvPicPr>
          <p:cNvPr id="8" name="Picture 3" descr="suture size"/>
          <p:cNvPicPr>
            <a:picLocks noChangeAspect="1" noChangeArrowheads="1"/>
          </p:cNvPicPr>
          <p:nvPr/>
        </p:nvPicPr>
        <p:blipFill>
          <a:blip r:embed="rId2" cstate="print"/>
          <a:srcRect/>
          <a:stretch>
            <a:fillRect/>
          </a:stretch>
        </p:blipFill>
        <p:spPr bwMode="auto">
          <a:xfrm>
            <a:off x="755576" y="1268760"/>
            <a:ext cx="3563937" cy="4860925"/>
          </a:xfrm>
          <a:prstGeom prst="rect">
            <a:avLst/>
          </a:prstGeom>
          <a:noFill/>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15533"/>
            <a:ext cx="4464124" cy="323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ημερομηνίας"/>
          <p:cNvSpPr txBox="1">
            <a:spLocks/>
          </p:cNvSpPr>
          <p:nvPr/>
        </p:nvSpPr>
        <p:spPr>
          <a:xfrm>
            <a:off x="457200" y="6248400"/>
            <a:ext cx="21336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1026"/>
          <p:cNvSpPr>
            <a:spLocks noGrp="1" noChangeArrowheads="1"/>
          </p:cNvSpPr>
          <p:nvPr>
            <p:ph type="title"/>
          </p:nvPr>
        </p:nvSpPr>
        <p:spPr>
          <a:xfrm>
            <a:off x="659919" y="-99020"/>
            <a:ext cx="7543800" cy="1295400"/>
          </a:xfrm>
        </p:spPr>
        <p:txBody>
          <a:bodyPr>
            <a:normAutofit/>
          </a:bodyPr>
          <a:lstStyle/>
          <a:p>
            <a:r>
              <a:rPr lang="el-GR" sz="4000" b="1" dirty="0">
                <a:effectLst>
                  <a:outerShdw blurRad="38100" dist="38100" dir="2700000" algn="tl">
                    <a:srgbClr val="000000">
                      <a:alpha val="43137"/>
                    </a:srgbClr>
                  </a:outerShdw>
                </a:effectLst>
              </a:rPr>
              <a:t>Συνδετήρες</a:t>
            </a:r>
            <a:endParaRPr lang="en-US" sz="40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249224" y="1124744"/>
            <a:ext cx="4038600" cy="4735428"/>
          </a:xfrm>
          <a:prstGeom prst="rect">
            <a:avLst/>
          </a:prstGeom>
        </p:spPr>
        <p:txBody>
          <a:bodyPr vert="horz" lIns="91440" tIns="45720" rIns="91440" bIns="45720" rtlCol="0">
            <a:noAutofit/>
          </a:bodyPr>
          <a:lstStyle/>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None/>
              <a:tabLst/>
              <a:defRPr/>
            </a:pPr>
            <a:r>
              <a:rPr kumimoji="0" lang="en-US" b="0" i="0" u="none" strike="noStrike" kern="1200" cap="none" spc="0" normalizeH="0" baseline="0" noProof="0" dirty="0">
                <a:ln>
                  <a:noFill/>
                </a:ln>
                <a:solidFill>
                  <a:srgbClr val="003366"/>
                </a:solidFill>
                <a:effectLst/>
                <a:uLnTx/>
                <a:uFillTx/>
                <a:latin typeface="Helvetica"/>
              </a:rPr>
              <a:t> </a:t>
            </a: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Λεπτό μέταλλο το οποίο χρησιμοποιείται στα άκρα του δέρματος</a:t>
            </a:r>
            <a:r>
              <a:rPr kumimoji="0" lang="el-GR" b="0" i="0" u="none" strike="noStrike" kern="1200" cap="none" spc="0" normalizeH="0" noProof="0" dirty="0">
                <a:ln>
                  <a:noFill/>
                </a:ln>
                <a:solidFill>
                  <a:schemeClr val="tx1"/>
                </a:solidFill>
                <a:effectLst/>
                <a:uLnTx/>
                <a:uFillTx/>
              </a:rPr>
              <a:t>.</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Το όργανο σπρώχνει τις δύο αιχμηρές άκρες του συνδετήρα διαμέσου της επιδερμίδας και του ενδιάμεσου στρώματος</a:t>
            </a:r>
            <a:r>
              <a:rPr kumimoji="0" lang="el-GR" b="0" i="0" u="none" strike="noStrike" kern="1200" cap="none" spc="0" normalizeH="0" noProof="0" dirty="0">
                <a:ln>
                  <a:noFill/>
                </a:ln>
                <a:solidFill>
                  <a:schemeClr val="tx1"/>
                </a:solidFill>
                <a:effectLst/>
                <a:uLnTx/>
                <a:uFillTx/>
              </a:rPr>
              <a:t> στο υποδερμικό στρώμα και μετά λυγίζει τις άκρες προς τα μέσα.</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Μετά το λύγισμα των άκρων</a:t>
            </a:r>
            <a:r>
              <a:rPr lang="el-GR" baseline="0" dirty="0"/>
              <a:t>,</a:t>
            </a:r>
            <a:r>
              <a:rPr lang="el-GR" dirty="0"/>
              <a:t> οι θέσεις των άκρων του δέρματος παραμένουν σταθερές.</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Τα κυριότερα πλεονεκτήματα είναι η ταχύτητα επούλωσης και η</a:t>
            </a:r>
            <a:r>
              <a:rPr kumimoji="0" lang="el-GR" b="0" i="0" u="none" strike="noStrike" kern="1200" cap="none" spc="0" normalizeH="0" noProof="0" dirty="0">
                <a:ln>
                  <a:noFill/>
                </a:ln>
                <a:solidFill>
                  <a:schemeClr val="tx1"/>
                </a:solidFill>
                <a:effectLst/>
                <a:uLnTx/>
                <a:uFillTx/>
              </a:rPr>
              <a:t> απώλεια ουλής.</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Ενδεδειγμένο για δέρμα κεφαλής, κοιλιά</a:t>
            </a:r>
            <a:r>
              <a:rPr kumimoji="0" lang="el-GR" b="0" i="0" u="none" strike="noStrike" kern="1200" cap="none" spc="0" normalizeH="0" noProof="0" dirty="0">
                <a:ln>
                  <a:noFill/>
                </a:ln>
                <a:solidFill>
                  <a:schemeClr val="tx1"/>
                </a:solidFill>
                <a:effectLst/>
                <a:uLnTx/>
                <a:uFillTx/>
              </a:rPr>
              <a:t>.</a:t>
            </a:r>
            <a:endParaRPr kumimoji="0" lang="en-US" b="0" i="0" u="none" strike="noStrike" kern="1200" cap="none" spc="0" normalizeH="0" baseline="0" noProof="0" dirty="0">
              <a:ln>
                <a:noFill/>
              </a:ln>
              <a:solidFill>
                <a:schemeClr val="tx1"/>
              </a:solidFill>
              <a:effectLst/>
              <a:uLnTx/>
              <a:uFillTx/>
            </a:endParaRPr>
          </a:p>
          <a:p>
            <a:pPr marL="495300" marR="0" lvl="0" indent="-4953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endParaRPr>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593067"/>
            <a:ext cx="415641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171064" y="6292334"/>
            <a:ext cx="1032655" cy="246221"/>
          </a:xfrm>
          <a:prstGeom prst="rect">
            <a:avLst/>
          </a:prstGeom>
        </p:spPr>
        <p:txBody>
          <a:bodyPr wrap="none">
            <a:spAutoFit/>
          </a:bodyPr>
          <a:lstStyle/>
          <a:p>
            <a:r>
              <a:rPr lang="en-IN" sz="1000" dirty="0"/>
              <a:t>medgadget.com</a:t>
            </a:r>
          </a:p>
        </p:txBody>
      </p:sp>
      <p:sp>
        <p:nvSpPr>
          <p:cNvPr id="9" name="Στρογγυλεμένο ορθογώνιο 8"/>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Προβλήματα με συνδετήρες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23528" y="2060575"/>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 οι άκρες δεν είναι καλά ευθυγραμμισμένες τότε μπορεί</a:t>
            </a:r>
            <a:r>
              <a:rPr kumimoji="0" lang="el-GR" sz="2400" b="0" i="0" u="none" strike="noStrike" kern="1200" cap="none" spc="0" normalizeH="0" noProof="0" dirty="0">
                <a:ln>
                  <a:noFill/>
                </a:ln>
                <a:solidFill>
                  <a:schemeClr val="tx1"/>
                </a:solidFill>
                <a:effectLst/>
                <a:uLnTx/>
                <a:uFillTx/>
                <a:latin typeface="+mn-lt"/>
                <a:ea typeface="+mn-ea"/>
                <a:cs typeface="+mn-cs"/>
              </a:rPr>
              <a:t> να εμποδιστεί η δημιουργία καινούριου δέρματος κατά τη διαδικασία επούλωσης.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skin staples"/>
          <p:cNvPicPr>
            <a:picLocks noChangeAspect="1" noChangeArrowheads="1"/>
          </p:cNvPicPr>
          <p:nvPr/>
        </p:nvPicPr>
        <p:blipFill>
          <a:blip r:embed="rId2" cstate="print"/>
          <a:srcRect/>
          <a:stretch>
            <a:fillRect/>
          </a:stretch>
        </p:blipFill>
        <p:spPr bwMode="auto">
          <a:xfrm>
            <a:off x="4716016" y="1556792"/>
            <a:ext cx="3960812" cy="4032250"/>
          </a:xfrm>
          <a:prstGeom prst="rect">
            <a:avLst/>
          </a:prstGeom>
          <a:noFill/>
        </p:spPr>
      </p:pic>
      <p:sp>
        <p:nvSpPr>
          <p:cNvPr id="5" name="Στρογγυλεμένο ορθογώνιο 4"/>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Θέση αριθμού διαφάνειας"/>
          <p:cNvSpPr txBox="1">
            <a:spLocks/>
          </p:cNvSpPr>
          <p:nvPr/>
        </p:nvSpPr>
        <p:spPr>
          <a:xfrm>
            <a:off x="6553200" y="6248400"/>
            <a:ext cx="21336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E90F84-8B8B-417D-B7F1-8E578269F7BF}" type="slidenum">
              <a:rPr kumimoji="0" lang="en-US"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Rectangle 2"/>
          <p:cNvSpPr>
            <a:spLocks noGrp="1" noChangeArrowheads="1"/>
          </p:cNvSpPr>
          <p:nvPr>
            <p:ph type="title"/>
          </p:nvPr>
        </p:nvSpPr>
        <p:spPr>
          <a:xfrm>
            <a:off x="683568" y="44624"/>
            <a:ext cx="7622232" cy="1295400"/>
          </a:xfrm>
        </p:spPr>
        <p:txBody>
          <a:bodyPr>
            <a:normAutofit/>
          </a:bodyPr>
          <a:lstStyle/>
          <a:p>
            <a:r>
              <a:rPr lang="el-GR" sz="2800" b="1" dirty="0">
                <a:effectLst>
                  <a:outerShdw blurRad="38100" dist="38100" dir="2700000" algn="tl">
                    <a:srgbClr val="000000">
                      <a:alpha val="43137"/>
                    </a:srgbClr>
                  </a:outerShdw>
                </a:effectLst>
              </a:rPr>
              <a:t>Συνδυάζοντας τοπική χορήγηση φαρμάκων και </a:t>
            </a:r>
            <a:r>
              <a:rPr lang="el-GR" sz="2800" b="1" dirty="0" err="1">
                <a:effectLst>
                  <a:outerShdw blurRad="38100" dist="38100" dir="2700000" algn="tl">
                    <a:srgbClr val="000000">
                      <a:alpha val="43137"/>
                    </a:srgbClr>
                  </a:outerShdw>
                </a:effectLst>
              </a:rPr>
              <a:t>εμφυτεύσιμες</a:t>
            </a:r>
            <a:r>
              <a:rPr lang="el-GR" sz="2800" b="1" dirty="0">
                <a:effectLst>
                  <a:outerShdw blurRad="38100" dist="38100" dir="2700000" algn="tl">
                    <a:srgbClr val="000000">
                      <a:alpha val="43137"/>
                    </a:srgbClr>
                  </a:outerShdw>
                </a:effectLst>
              </a:rPr>
              <a:t> ιατρικές συσκευές</a:t>
            </a:r>
            <a:endParaRPr lang="en-US" sz="2800" b="1" dirty="0">
              <a:effectLst>
                <a:outerShdw blurRad="38100" dist="38100" dir="2700000" algn="tl">
                  <a:srgbClr val="000000">
                    <a:alpha val="43137"/>
                  </a:srgbClr>
                </a:outerShdw>
              </a:effectLst>
            </a:endParaRPr>
          </a:p>
        </p:txBody>
      </p:sp>
      <p:pic>
        <p:nvPicPr>
          <p:cNvPr id="8" name="Picture 3" descr="D:\My Documents\My Pictures\table.gif"/>
          <p:cNvPicPr>
            <a:picLocks noChangeAspect="1" noChangeArrowheads="1"/>
          </p:cNvPicPr>
          <p:nvPr/>
        </p:nvPicPr>
        <p:blipFill>
          <a:blip r:embed="rId2" cstate="print"/>
          <a:srcRect/>
          <a:stretch>
            <a:fillRect/>
          </a:stretch>
        </p:blipFill>
        <p:spPr bwMode="auto">
          <a:xfrm>
            <a:off x="6130925" y="1338730"/>
            <a:ext cx="2864637" cy="5519270"/>
          </a:xfrm>
          <a:prstGeom prst="rect">
            <a:avLst/>
          </a:prstGeom>
          <a:noFill/>
        </p:spPr>
      </p:pic>
      <p:pic>
        <p:nvPicPr>
          <p:cNvPr id="9" name="Picture 4" descr="D:\My Documents\My Pictures\main_main.jpg"/>
          <p:cNvPicPr>
            <a:picLocks noChangeAspect="1" noChangeArrowheads="1"/>
          </p:cNvPicPr>
          <p:nvPr/>
        </p:nvPicPr>
        <p:blipFill>
          <a:blip r:embed="rId3" cstate="print"/>
          <a:srcRect/>
          <a:stretch>
            <a:fillRect/>
          </a:stretch>
        </p:blipFill>
        <p:spPr bwMode="auto">
          <a:xfrm>
            <a:off x="728207" y="2492896"/>
            <a:ext cx="4572000" cy="2800350"/>
          </a:xfrm>
          <a:prstGeom prst="rect">
            <a:avLst/>
          </a:prstGeom>
          <a:noFill/>
        </p:spPr>
      </p:pic>
      <p:sp>
        <p:nvSpPr>
          <p:cNvPr id="2" name="Ορθογώνιο 1"/>
          <p:cNvSpPr/>
          <p:nvPr/>
        </p:nvSpPr>
        <p:spPr>
          <a:xfrm>
            <a:off x="1209206" y="6432508"/>
            <a:ext cx="4572000" cy="246221"/>
          </a:xfrm>
          <a:prstGeom prst="rect">
            <a:avLst/>
          </a:prstGeom>
        </p:spPr>
        <p:txBody>
          <a:bodyPr>
            <a:spAutoFit/>
          </a:bodyPr>
          <a:lstStyle/>
          <a:p>
            <a:pPr>
              <a:defRPr/>
            </a:pPr>
            <a:r>
              <a:rPr lang="en-US" sz="1000" dirty="0" err="1"/>
              <a:t>Patric</a:t>
            </a:r>
            <a:r>
              <a:rPr lang="en-US" sz="1000" dirty="0"/>
              <a:t> </a:t>
            </a:r>
            <a:r>
              <a:rPr lang="en-US" sz="1000" dirty="0" err="1"/>
              <a:t>Tresco</a:t>
            </a:r>
            <a:r>
              <a:rPr lang="en-US" sz="1000" dirty="0"/>
              <a:t>,  Biomaterials course,  University of Utah</a:t>
            </a:r>
          </a:p>
        </p:txBody>
      </p:sp>
      <p:sp>
        <p:nvSpPr>
          <p:cNvPr id="10" name="Στρογγυλεμένο ορθογώνιο 9"/>
          <p:cNvSpPr/>
          <p:nvPr/>
        </p:nvSpPr>
        <p:spPr>
          <a:xfrm>
            <a:off x="107504" y="260648"/>
            <a:ext cx="8888058" cy="93610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a:effectLst>
                  <a:outerShdw blurRad="38100" dist="38100" dir="2700000" algn="tl">
                    <a:srgbClr val="000000">
                      <a:alpha val="43137"/>
                    </a:srgbClr>
                  </a:outerShdw>
                </a:effectLst>
              </a:rPr>
              <a:t>Αφαίρεση</a:t>
            </a:r>
            <a:endParaRPr lang="en-US" sz="4000" b="1" dirty="0">
              <a:effectLst>
                <a:outerShdw blurRad="38100" dist="38100" dir="2700000" algn="tl">
                  <a:srgbClr val="000000">
                    <a:alpha val="43137"/>
                  </a:srgbClr>
                </a:outerShdw>
              </a:effectLst>
            </a:endParaRPr>
          </a:p>
        </p:txBody>
      </p:sp>
      <p:sp>
        <p:nvSpPr>
          <p:cNvPr id="9" name="Rectangle 4"/>
          <p:cNvSpPr>
            <a:spLocks noChangeArrowheads="1"/>
          </p:cNvSpPr>
          <p:nvPr/>
        </p:nvSpPr>
        <p:spPr bwMode="auto">
          <a:xfrm>
            <a:off x="539552" y="2204864"/>
            <a:ext cx="3024336" cy="2308324"/>
          </a:xfrm>
          <a:prstGeom prst="rect">
            <a:avLst/>
          </a:prstGeom>
          <a:noFill/>
          <a:ln w="9525">
            <a:noFill/>
            <a:miter lim="800000"/>
            <a:headEnd/>
            <a:tailEnd/>
          </a:ln>
          <a:effectLst/>
        </p:spPr>
        <p:txBody>
          <a:bodyPr wrap="square">
            <a:spAutoFit/>
          </a:bodyPr>
          <a:lstStyle/>
          <a:p>
            <a:pPr marL="342900" indent="-342900">
              <a:spcBef>
                <a:spcPct val="20000"/>
              </a:spcBef>
              <a:buClr>
                <a:schemeClr val="tx2">
                  <a:lumMod val="75000"/>
                </a:schemeClr>
              </a:buClr>
              <a:buFont typeface="Wingdings" pitchFamily="2" charset="2"/>
              <a:buChar char="§"/>
              <a:defRPr/>
            </a:pPr>
            <a:r>
              <a:rPr lang="el-GR" sz="2400" dirty="0"/>
              <a:t>Αφαιρούνται από το ιατρικό προσωπικό 3 με 14 ημέρες μετά την τοποθέτησή τους.</a:t>
            </a:r>
            <a:endParaRPr lang="en-US" sz="2400" dirty="0"/>
          </a:p>
          <a:p>
            <a:pPr eaLnBrk="0" hangingPunct="0"/>
            <a:endParaRPr kumimoji="1" lang="en-US"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657211"/>
            <a:ext cx="431800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644008" y="6457890"/>
            <a:ext cx="4572000" cy="400110"/>
          </a:xfrm>
          <a:prstGeom prst="rect">
            <a:avLst/>
          </a:prstGeom>
        </p:spPr>
        <p:txBody>
          <a:bodyPr>
            <a:spAutoFit/>
          </a:bodyPr>
          <a:lstStyle/>
          <a:p>
            <a:r>
              <a:rPr lang="en-IN" sz="1000" dirty="0"/>
              <a:t>http://www.medema.co.uk/Skin_Staplers_and_Skin_Staple_Removers~3M_Skin_Staple_Removers~16~235~0.htm</a:t>
            </a:r>
          </a:p>
        </p:txBody>
      </p:sp>
      <p:sp>
        <p:nvSpPr>
          <p:cNvPr id="6" name="Στρογγυλεμένο ορθογώνιο 5"/>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779633" y="248071"/>
            <a:ext cx="7543800" cy="1295400"/>
          </a:xfrm>
        </p:spPr>
        <p:txBody>
          <a:bodyPr>
            <a:normAutofit fontScale="90000"/>
          </a:bodyPr>
          <a:lstStyle/>
          <a:p>
            <a:r>
              <a:rPr lang="el-GR" b="1" dirty="0">
                <a:effectLst>
                  <a:outerShdw blurRad="38100" dist="38100" dir="2700000" algn="tl">
                    <a:srgbClr val="000000">
                      <a:alpha val="43137"/>
                    </a:srgbClr>
                  </a:outerShdw>
                </a:effectLst>
              </a:rPr>
              <a:t>Υλικά που χρησιμοποιούνται για αιμόσταση</a:t>
            </a:r>
            <a:endParaRPr lang="en-US"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285720" y="1714488"/>
            <a:ext cx="8462744"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Η χειρουργική ρητίνη είναι ένα υλικό</a:t>
            </a:r>
            <a:r>
              <a:rPr kumimoji="0" lang="el-GR" sz="2400" b="0" i="0" u="none" strike="noStrike" kern="1200" cap="none" spc="0" normalizeH="0" noProof="0" dirty="0">
                <a:ln>
                  <a:noFill/>
                </a:ln>
                <a:solidFill>
                  <a:schemeClr val="tx1"/>
                </a:solidFill>
                <a:effectLst/>
                <a:uLnTx/>
                <a:uFillTx/>
                <a:latin typeface="+mn-lt"/>
                <a:ea typeface="+mn-ea"/>
                <a:cs typeface="+mn-cs"/>
              </a:rPr>
              <a:t> που παρέχει ένα πλέγμα πάνω στο οποίο προσδένονται οι παράγοντες πήξεως και τα αιμοπετάλια και σχηματίζουν ένα θρόμβο για να δράσει σαν μπάλωμα πάνω από μια επιφάνεια που αιμορραγεί.</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165833"/>
            <a:ext cx="4608512" cy="285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084861" y="6237312"/>
            <a:ext cx="1098378" cy="246221"/>
          </a:xfrm>
          <a:prstGeom prst="rect">
            <a:avLst/>
          </a:prstGeom>
        </p:spPr>
        <p:txBody>
          <a:bodyPr wrap="none">
            <a:spAutoFit/>
          </a:bodyPr>
          <a:lstStyle/>
          <a:p>
            <a:r>
              <a:rPr lang="en-IN" sz="1000" dirty="0"/>
              <a:t>neurocirugia.com</a:t>
            </a:r>
          </a:p>
        </p:txBody>
      </p:sp>
      <p:sp>
        <p:nvSpPr>
          <p:cNvPr id="6" name="Στρογγυλεμένο ορθογώνιο 5"/>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ημερομηνίας"/>
          <p:cNvSpPr txBox="1">
            <a:spLocks/>
          </p:cNvSpPr>
          <p:nvPr/>
        </p:nvSpPr>
        <p:spPr>
          <a:xfrm>
            <a:off x="457200" y="6248400"/>
            <a:ext cx="21336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2"/>
          <p:cNvSpPr>
            <a:spLocks noGrp="1" noChangeArrowheads="1"/>
          </p:cNvSpPr>
          <p:nvPr>
            <p:ph type="title"/>
          </p:nvPr>
        </p:nvSpPr>
        <p:spPr>
          <a:xfrm>
            <a:off x="779633" y="-99020"/>
            <a:ext cx="7543800" cy="1295400"/>
          </a:xfrm>
        </p:spPr>
        <p:txBody>
          <a:bodyPr>
            <a:normAutofit/>
          </a:bodyPr>
          <a:lstStyle/>
          <a:p>
            <a:r>
              <a:rPr lang="el-GR" sz="3600" b="1" dirty="0">
                <a:effectLst>
                  <a:outerShdw blurRad="38100" dist="38100" dir="2700000" algn="tl">
                    <a:srgbClr val="000000">
                      <a:alpha val="43137"/>
                    </a:srgbClr>
                  </a:outerShdw>
                </a:effectLst>
              </a:rPr>
              <a:t>Αυτοκόλλητα σε ιστούς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484784"/>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Ενδεδειγμένα για το κλείσιμο δερματικών τομών συμπεριλαμβανομένων </a:t>
            </a:r>
            <a:r>
              <a:rPr kumimoji="0" lang="el-GR" sz="2400" b="0" i="0" u="none" strike="noStrike" kern="1200" cap="none" spc="0" normalizeH="0" baseline="0" noProof="0" dirty="0" err="1">
                <a:ln>
                  <a:noFill/>
                </a:ln>
                <a:solidFill>
                  <a:schemeClr val="tx1"/>
                </a:solidFill>
                <a:effectLst/>
                <a:uLnTx/>
                <a:uFillTx/>
                <a:latin typeface="+mn-lt"/>
                <a:ea typeface="+mn-ea"/>
                <a:cs typeface="+mn-cs"/>
              </a:rPr>
              <a:t>λαπαροσκοπικών</a:t>
            </a:r>
            <a:r>
              <a:rPr kumimoji="0" lang="el-GR" sz="2400" b="0" i="0" u="none" strike="noStrike" kern="1200" cap="none" spc="0" normalizeH="0" baseline="0" noProof="0" dirty="0">
                <a:ln>
                  <a:noFill/>
                </a:ln>
                <a:solidFill>
                  <a:schemeClr val="tx1"/>
                </a:solidFill>
                <a:effectLst/>
                <a:uLnTx/>
                <a:uFillTx/>
                <a:latin typeface="+mn-lt"/>
                <a:ea typeface="+mn-ea"/>
                <a:cs typeface="+mn-cs"/>
              </a:rPr>
              <a:t> τομών, πληγών</a:t>
            </a:r>
            <a:r>
              <a:rPr kumimoji="0" lang="el-GR" sz="2400" b="0" i="0" u="none" strike="noStrike" kern="1200" cap="none" spc="0" normalizeH="0" noProof="0" dirty="0">
                <a:ln>
                  <a:noFill/>
                </a:ln>
                <a:solidFill>
                  <a:schemeClr val="tx1"/>
                </a:solidFill>
                <a:effectLst/>
                <a:uLnTx/>
                <a:uFillTx/>
                <a:latin typeface="+mn-lt"/>
                <a:ea typeface="+mn-ea"/>
                <a:cs typeface="+mn-cs"/>
              </a:rPr>
              <a:t> από τραύματα σε περιοχές χαμηλής δερματικής πίεσης, οι οποίες έχουν εύκολες σε προσέγγιση άκρες.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i="0" u="none" strike="noStrike" kern="1200" cap="none" spc="0" normalizeH="0" baseline="0" noProof="0" dirty="0">
                <a:ln>
                  <a:noFill/>
                </a:ln>
                <a:solidFill>
                  <a:schemeClr val="tx1"/>
                </a:solidFill>
                <a:effectLst/>
                <a:uLnTx/>
                <a:uFillTx/>
              </a:rPr>
              <a:t>INDERMIL</a:t>
            </a:r>
            <a:r>
              <a:rPr kumimoji="0" lang="en-US" sz="2400" i="0" u="none" strike="noStrike" kern="1200" cap="none" spc="0" normalizeH="0" baseline="30000" noProof="0" dirty="0">
                <a:ln>
                  <a:noFill/>
                </a:ln>
                <a:solidFill>
                  <a:schemeClr val="tx1"/>
                </a:solidFill>
                <a:effectLst/>
                <a:uLnTx/>
                <a:uFillTx/>
              </a:rPr>
              <a:t>TM </a:t>
            </a:r>
            <a:r>
              <a:rPr lang="el-GR" sz="2400" dirty="0"/>
              <a:t>α</a:t>
            </a:r>
            <a:r>
              <a:rPr kumimoji="0" lang="el-GR" sz="2400" i="0" u="none" strike="noStrike" kern="1200" cap="none" spc="0" normalizeH="0" baseline="0" noProof="0" dirty="0">
                <a:ln>
                  <a:noFill/>
                </a:ln>
                <a:solidFill>
                  <a:schemeClr val="tx1"/>
                </a:solidFill>
                <a:effectLst/>
                <a:uLnTx/>
                <a:uFillTx/>
              </a:rPr>
              <a:t>υτοκόλλητο εγκρίνεται από τον ΕΟΦ για κλείσιμο τοπικών τομών δέρματος. </a:t>
            </a:r>
            <a:endParaRPr kumimoji="0" lang="en-US" sz="2400" i="0" u="none" strike="noStrike" kern="1200" cap="none" spc="0" normalizeH="0" baseline="0" noProof="0" dirty="0">
              <a:ln>
                <a:noFill/>
              </a:ln>
              <a:solidFill>
                <a:schemeClr val="tx1"/>
              </a:solidFill>
              <a:effectLst/>
              <a:uLnTx/>
              <a:uFillTx/>
            </a:endParaRPr>
          </a:p>
          <a:p>
            <a:pPr marL="342900" lvl="0" indent="-342900" algn="just">
              <a:spcBef>
                <a:spcPct val="20000"/>
              </a:spcBef>
              <a:buClr>
                <a:schemeClr val="tx2">
                  <a:lumMod val="75000"/>
                </a:schemeClr>
              </a:buClr>
              <a:buFont typeface="Wingdings" pitchFamily="2" charset="2"/>
              <a:buChar char="§"/>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Το</a:t>
            </a:r>
            <a:r>
              <a:rPr kumimoji="0" lang="el-GR" sz="2400" b="0" i="0" u="none" strike="noStrike" kern="1200" cap="none" spc="0" normalizeH="0" noProof="0" dirty="0">
                <a:ln>
                  <a:noFill/>
                </a:ln>
                <a:solidFill>
                  <a:schemeClr val="tx1"/>
                </a:solidFill>
                <a:effectLst/>
                <a:uLnTx/>
                <a:uFillTx/>
                <a:latin typeface="+mn-lt"/>
                <a:ea typeface="+mn-ea"/>
                <a:cs typeface="+mn-cs"/>
              </a:rPr>
              <a:t> </a:t>
            </a:r>
            <a:r>
              <a:rPr kumimoji="0" lang="en-US" sz="2400" b="0" i="0" u="none" strike="noStrike" kern="1200" cap="none" spc="0" normalizeH="0" noProof="0" dirty="0" err="1">
                <a:ln>
                  <a:noFill/>
                </a:ln>
                <a:solidFill>
                  <a:schemeClr val="tx1"/>
                </a:solidFill>
                <a:effectLst/>
                <a:uLnTx/>
                <a:uFillTx/>
                <a:latin typeface="+mn-lt"/>
                <a:ea typeface="+mn-ea"/>
                <a:cs typeface="+mn-cs"/>
              </a:rPr>
              <a:t>Indermil</a:t>
            </a:r>
            <a:r>
              <a:rPr kumimoji="0" lang="en-US" sz="2400" b="0" i="0" u="none" strike="noStrike" kern="1200" cap="none" spc="0" normalizeH="0" noProof="0" dirty="0">
                <a:ln>
                  <a:noFill/>
                </a:ln>
                <a:solidFill>
                  <a:schemeClr val="tx1"/>
                </a:solidFill>
                <a:effectLst/>
                <a:uLnTx/>
                <a:uFillTx/>
                <a:latin typeface="+mn-lt"/>
                <a:ea typeface="+mn-ea"/>
                <a:cs typeface="+mn-cs"/>
              </a:rPr>
              <a:t> </a:t>
            </a:r>
            <a:r>
              <a:rPr kumimoji="0" lang="el-GR" sz="2400" b="0" i="0" u="none" strike="noStrike" kern="1200" cap="none" spc="0" normalizeH="0" noProof="0" dirty="0">
                <a:ln>
                  <a:noFill/>
                </a:ln>
                <a:solidFill>
                  <a:schemeClr val="tx1"/>
                </a:solidFill>
                <a:effectLst/>
                <a:uLnTx/>
                <a:uFillTx/>
                <a:latin typeface="+mn-lt"/>
                <a:ea typeface="+mn-ea"/>
                <a:cs typeface="+mn-cs"/>
              </a:rPr>
              <a:t>μπορεί να χρησιμοποιηθεί σε συνδυασμό </a:t>
            </a:r>
            <a:r>
              <a:rPr lang="el-GR" sz="2400" dirty="0"/>
              <a:t>με δερματικά ράμματα αλλά </a:t>
            </a:r>
            <a:r>
              <a:rPr kumimoji="0" lang="el-GR" sz="2400" b="0" i="0" u="none" strike="noStrike" kern="1200" cap="none" spc="0" normalizeH="0" noProof="0" dirty="0">
                <a:ln>
                  <a:noFill/>
                </a:ln>
                <a:solidFill>
                  <a:schemeClr val="tx1"/>
                </a:solidFill>
                <a:effectLst/>
                <a:uLnTx/>
                <a:uFillTx/>
                <a:latin typeface="+mn-lt"/>
                <a:ea typeface="+mn-ea"/>
                <a:cs typeface="+mn-cs"/>
              </a:rPr>
              <a:t>όχι να τα αντικαταστήσει.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Στρογγυλεμένο ορθογώνιο 5"/>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3600" b="1" dirty="0">
                <a:effectLst>
                  <a:outerShdw blurRad="38100" dist="38100" dir="2700000" algn="tl">
                    <a:srgbClr val="000000">
                      <a:alpha val="43137"/>
                    </a:srgbClr>
                  </a:outerShdw>
                </a:effectLst>
              </a:rPr>
              <a:t>Περιγραφή συσκευής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Τα αυτοκόλλητα ιστών είναι αποστειρωμένα.</a:t>
            </a: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Αποτελούνται</a:t>
            </a:r>
            <a:r>
              <a:rPr kumimoji="0" lang="el-GR" sz="2400" b="0" i="0" u="none" strike="noStrike" kern="1200" cap="none" spc="0" normalizeH="0" noProof="0" dirty="0">
                <a:ln>
                  <a:noFill/>
                </a:ln>
                <a:solidFill>
                  <a:schemeClr val="tx1"/>
                </a:solidFill>
                <a:effectLst/>
                <a:uLnTx/>
                <a:uFillTx/>
              </a:rPr>
              <a:t> από μονομερή ν - βουτυλίου ή οκτυλ-2-κυανοακρύλιο και παρέχονται στον ασθενή σε μια πλαστική αμπούλα 0.5 </a:t>
            </a:r>
            <a:r>
              <a:rPr kumimoji="0" lang="en-US" sz="2400" b="0" i="0" u="none" strike="noStrike" kern="1200" cap="none" spc="0" normalizeH="0" noProof="0" dirty="0">
                <a:ln>
                  <a:noFill/>
                </a:ln>
                <a:solidFill>
                  <a:schemeClr val="tx1"/>
                </a:solidFill>
                <a:effectLst/>
                <a:uLnTx/>
                <a:uFillTx/>
              </a:rPr>
              <a:t>g.</a:t>
            </a:r>
            <a:endParaRPr kumimoji="0" lang="en-US" sz="2400"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t>Κάθε αμπούλα είναι σφραγισμένη μέσα σε ένα πακέτο ώστε να είναι αποστειρωμένο και το εξωτερικό της.</a:t>
            </a:r>
            <a:endParaRPr kumimoji="0" lang="en-US" sz="2400"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Παραμένει</a:t>
            </a:r>
            <a:r>
              <a:rPr kumimoji="0" lang="el-GR" sz="2400" b="0" i="0" u="none" strike="noStrike" kern="1200" cap="none" spc="0" normalizeH="0" noProof="0" dirty="0">
                <a:ln>
                  <a:noFill/>
                </a:ln>
                <a:solidFill>
                  <a:schemeClr val="tx1"/>
                </a:solidFill>
                <a:effectLst/>
                <a:uLnTx/>
                <a:uFillTx/>
              </a:rPr>
              <a:t> υγρή μέχρι να εκτεθεί στο νερό ή σε ουσίες που περιέχουν νερό, και αμέσως μετά θεραπεύει (</a:t>
            </a:r>
            <a:r>
              <a:rPr kumimoji="0" lang="el-GR" sz="2400" b="0" i="0" u="none" strike="noStrike" kern="1200" cap="none" spc="0" normalizeH="0" noProof="0" dirty="0" err="1">
                <a:ln>
                  <a:noFill/>
                </a:ln>
                <a:solidFill>
                  <a:schemeClr val="tx1"/>
                </a:solidFill>
                <a:effectLst/>
                <a:uLnTx/>
                <a:uFillTx/>
              </a:rPr>
              <a:t>πολυμερίζεται</a:t>
            </a:r>
            <a:r>
              <a:rPr kumimoji="0" lang="el-GR" sz="2400" b="0" i="0" u="none" strike="noStrike" kern="1200" cap="none" spc="0" normalizeH="0" noProof="0" dirty="0">
                <a:ln>
                  <a:noFill/>
                </a:ln>
                <a:solidFill>
                  <a:schemeClr val="tx1"/>
                </a:solidFill>
                <a:effectLst/>
                <a:uLnTx/>
                <a:uFillTx/>
              </a:rPr>
              <a:t>) και σχηματίζει ένα στρώμα που δένεται με την υποκείμενη επιφάνεια.</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23866"/>
            <a:ext cx="7543800" cy="1295400"/>
          </a:xfrm>
        </p:spPr>
        <p:txBody>
          <a:bodyPr>
            <a:normAutofit/>
          </a:bodyPr>
          <a:lstStyle/>
          <a:p>
            <a:r>
              <a:rPr lang="el-GR" sz="3600" b="1" dirty="0">
                <a:effectLst>
                  <a:outerShdw blurRad="38100" dist="38100" dir="2700000" algn="tl">
                    <a:srgbClr val="000000">
                      <a:alpha val="43137"/>
                    </a:srgbClr>
                  </a:outerShdw>
                </a:effectLst>
              </a:rPr>
              <a:t>Παραδοσιακά προϊόντα για την αντιμετώπιση τραυμάτων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None/>
              <a:tabLst/>
              <a:defRPr/>
            </a:pPr>
            <a:r>
              <a:rPr kumimoji="0" lang="el-GR" sz="2400" b="0" i="0" u="none" strike="noStrike" kern="1200" cap="none" spc="0" normalizeH="0" baseline="0" noProof="0" dirty="0">
                <a:ln>
                  <a:noFill/>
                </a:ln>
                <a:solidFill>
                  <a:schemeClr val="tx1"/>
                </a:solidFill>
                <a:effectLst/>
                <a:uLnTx/>
                <a:uFillTx/>
              </a:rPr>
              <a:t>Προστατευτικά και διαπερατά από αέρα:</a:t>
            </a:r>
            <a:endParaRPr kumimoji="0" lang="en-US" sz="24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Διάφανες</a:t>
            </a:r>
            <a:r>
              <a:rPr kumimoji="0" lang="el-GR" sz="2400" b="0" i="0" u="none" strike="noStrike" kern="1200" cap="none" spc="0" normalizeH="0" noProof="0" dirty="0">
                <a:ln>
                  <a:noFill/>
                </a:ln>
                <a:solidFill>
                  <a:schemeClr val="tx1"/>
                </a:solidFill>
                <a:effectLst/>
                <a:uLnTx/>
                <a:uFillTx/>
              </a:rPr>
              <a:t> Μεμβράνες.</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Αφροί.</a:t>
            </a:r>
            <a:endParaRPr kumimoji="0" lang="en-US" sz="2400" b="0" i="0" u="none" strike="noStrike" kern="1200" cap="none" spc="0" normalizeH="0" baseline="0" noProof="0" dirty="0">
              <a:ln>
                <a:noFill/>
              </a:ln>
              <a:solidFill>
                <a:schemeClr val="tx1"/>
              </a:solidFill>
              <a:effectLst/>
              <a:uLnTx/>
              <a:uFillTx/>
            </a:endParaRPr>
          </a:p>
          <a:p>
            <a:pPr marL="742950" lvl="1" indent="-285750">
              <a:lnSpc>
                <a:spcPct val="90000"/>
              </a:lnSpc>
              <a:spcBef>
                <a:spcPct val="20000"/>
              </a:spcBef>
              <a:buClr>
                <a:schemeClr val="tx2">
                  <a:lumMod val="75000"/>
                </a:schemeClr>
              </a:buClr>
              <a:buFont typeface="Wingdings" pitchFamily="2" charset="2"/>
              <a:buChar char="§"/>
              <a:defRPr/>
            </a:pPr>
            <a:r>
              <a:rPr lang="el-GR" sz="2400" dirty="0" err="1"/>
              <a:t>Υδροκολλοειδή</a:t>
            </a:r>
            <a:r>
              <a:rPr lang="el-GR" sz="2400" dirty="0"/>
              <a:t> ή </a:t>
            </a:r>
            <a:r>
              <a:rPr lang="el-GR" sz="2400" dirty="0" err="1"/>
              <a:t>Υδροτζελ</a:t>
            </a:r>
            <a:r>
              <a:rPr lang="el-GR" sz="2400" dirty="0"/>
              <a:t>.</a:t>
            </a:r>
            <a:endParaRPr lang="en-US" sz="2400" dirty="0"/>
          </a:p>
          <a:p>
            <a:pPr marL="742950" lvl="1" indent="-285750">
              <a:lnSpc>
                <a:spcPct val="90000"/>
              </a:lnSpc>
              <a:spcBef>
                <a:spcPct val="20000"/>
              </a:spcBef>
              <a:buClr>
                <a:schemeClr val="tx2">
                  <a:lumMod val="75000"/>
                </a:schemeClr>
              </a:buClr>
              <a:buFont typeface="Wingdings" pitchFamily="2" charset="2"/>
              <a:buChar char="§"/>
              <a:defRPr/>
            </a:pPr>
            <a:r>
              <a:rPr lang="en-US" sz="2400" dirty="0"/>
              <a:t>Alginates</a:t>
            </a:r>
            <a:r>
              <a:rPr lang="el-GR" sz="2400" dirty="0"/>
              <a:t>.</a:t>
            </a:r>
            <a:endParaRPr lang="en-US" sz="2400" dirty="0"/>
          </a:p>
          <a:p>
            <a:pPr marL="742950" lvl="1" indent="-285750">
              <a:lnSpc>
                <a:spcPct val="90000"/>
              </a:lnSpc>
              <a:spcBef>
                <a:spcPct val="20000"/>
              </a:spcBef>
              <a:buClr>
                <a:schemeClr val="tx2">
                  <a:lumMod val="75000"/>
                </a:schemeClr>
              </a:buClr>
              <a:buFont typeface="Wingdings" pitchFamily="2" charset="2"/>
              <a:buChar char="§"/>
              <a:defRPr/>
            </a:pPr>
            <a:r>
              <a:rPr lang="el-GR" sz="2400" dirty="0"/>
              <a:t>Απορροφητικοί επίδεσμοι.</a:t>
            </a:r>
            <a:endParaRPr lang="en-US" sz="2400" dirty="0"/>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a:effectLst>
                  <a:outerShdw blurRad="38100" dist="38100" dir="2700000" algn="tl">
                    <a:srgbClr val="000000">
                      <a:alpha val="43137"/>
                    </a:srgbClr>
                  </a:outerShdw>
                </a:effectLst>
              </a:rPr>
              <a:t>Διαφανείς μεμβράνες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219200" y="1600200"/>
            <a:ext cx="2590800" cy="44116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Acu-derm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Bioclusive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Blisterfilm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Polyskin</a:t>
            </a:r>
            <a:r>
              <a:rPr kumimoji="0" lang="en-US" sz="2400" b="0" i="0" u="none" strike="noStrike" kern="1200" cap="none" spc="0" normalizeH="0" baseline="0" noProof="0" dirty="0">
                <a:ln>
                  <a:noFill/>
                </a:ln>
                <a:solidFill>
                  <a:schemeClr val="tx1"/>
                </a:solidFill>
                <a:effectLst/>
                <a:uLnTx/>
                <a:uFillTx/>
                <a:latin typeface="+mn-lt"/>
                <a:ea typeface="+mn-ea"/>
                <a:cs typeface="+mn-cs"/>
              </a:rPr>
              <a:t> II</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a:t>
            </a:r>
            <a:r>
              <a:rPr kumimoji="0" lang="en-US" sz="2400" b="0" i="0" u="none" strike="noStrike" kern="1200" cap="none" spc="0" normalizeH="0" baseline="0" noProof="0" dirty="0" err="1">
                <a:ln>
                  <a:noFill/>
                </a:ln>
                <a:solidFill>
                  <a:schemeClr val="tx1"/>
                </a:solidFill>
                <a:effectLst/>
                <a:uLnTx/>
                <a:uFillTx/>
                <a:latin typeface="+mn-lt"/>
                <a:ea typeface="+mn-ea"/>
                <a:cs typeface="+mn-cs"/>
              </a:rPr>
              <a:t>Clude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Op-Site</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Opraflex</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Tegaderm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Transeal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Transite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Uniflex</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Ventex</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tegaderm238234"/>
          <p:cNvPicPr>
            <a:picLocks noChangeAspect="1" noChangeArrowheads="1"/>
          </p:cNvPicPr>
          <p:nvPr/>
        </p:nvPicPr>
        <p:blipFill>
          <a:blip r:embed="rId2" cstate="print"/>
          <a:srcRect/>
          <a:stretch>
            <a:fillRect/>
          </a:stretch>
        </p:blipFill>
        <p:spPr bwMode="auto">
          <a:xfrm>
            <a:off x="4829201" y="1268760"/>
            <a:ext cx="1499592" cy="2183344"/>
          </a:xfrm>
          <a:prstGeom prst="rect">
            <a:avLst/>
          </a:prstGeom>
          <a:noFill/>
        </p:spPr>
      </p:pic>
      <p:pic>
        <p:nvPicPr>
          <p:cNvPr id="10" name="Picture 5" descr="OpSite* Flexigrid"/>
          <p:cNvPicPr>
            <a:picLocks noChangeAspect="1" noChangeArrowheads="1"/>
          </p:cNvPicPr>
          <p:nvPr/>
        </p:nvPicPr>
        <p:blipFill>
          <a:blip r:embed="rId3" cstate="print"/>
          <a:srcRect/>
          <a:stretch>
            <a:fillRect/>
          </a:stretch>
        </p:blipFill>
        <p:spPr bwMode="auto">
          <a:xfrm>
            <a:off x="4184911" y="3806031"/>
            <a:ext cx="2788171" cy="2078807"/>
          </a:xfrm>
          <a:prstGeom prst="rect">
            <a:avLst/>
          </a:prstGeom>
          <a:noFill/>
        </p:spPr>
      </p:pic>
      <p:sp>
        <p:nvSpPr>
          <p:cNvPr id="6" name="Στρογγυλεμένο ορθογώνιο 5"/>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189012"/>
            <a:ext cx="7543800" cy="1295400"/>
          </a:xfrm>
        </p:spPr>
        <p:txBody>
          <a:bodyPr>
            <a:normAutofit fontScale="90000"/>
          </a:bodyPr>
          <a:lstStyle/>
          <a:p>
            <a:r>
              <a:rPr lang="el-GR" sz="3600" b="1" dirty="0">
                <a:effectLst>
                  <a:outerShdw blurRad="38100" dist="38100" dir="2700000" algn="tl">
                    <a:srgbClr val="000000">
                      <a:alpha val="43137"/>
                    </a:srgbClr>
                  </a:outerShdw>
                </a:effectLst>
              </a:rPr>
              <a:t>Προϊόντα που ελέγχουν τις μολύνσεις - επίδεσμοι για διασφάλιση καθετήρων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Λεπτός επίδεσμος από διάφανη </a:t>
            </a:r>
            <a:r>
              <a:rPr kumimoji="0" lang="el-GR" sz="2000" b="0" i="0" u="none" strike="noStrike" kern="1200" cap="none" spc="0" normalizeH="0" baseline="0" noProof="0" dirty="0" err="1">
                <a:ln>
                  <a:noFill/>
                </a:ln>
                <a:solidFill>
                  <a:schemeClr val="tx1"/>
                </a:solidFill>
                <a:effectLst/>
                <a:uLnTx/>
                <a:uFillTx/>
                <a:latin typeface="+mn-lt"/>
                <a:ea typeface="+mn-ea"/>
                <a:cs typeface="+mn-cs"/>
              </a:rPr>
              <a:t>πολυουρεθάνη</a:t>
            </a:r>
            <a:r>
              <a:rPr kumimoji="0" lang="el-GR" sz="2000" b="0" i="0" u="none" strike="noStrike" kern="1200" cap="none" spc="0" normalizeH="0" noProof="0" dirty="0">
                <a:ln>
                  <a:noFill/>
                </a:ln>
                <a:solidFill>
                  <a:schemeClr val="tx1"/>
                </a:solidFill>
                <a:effectLst/>
                <a:uLnTx/>
                <a:uFillTx/>
                <a:latin typeface="+mn-lt"/>
                <a:ea typeface="+mn-ea"/>
                <a:cs typeface="+mn-cs"/>
              </a:rPr>
              <a:t> που παρέχει μια ασπίδα από ιούς/βακτήρια και βοηθάει στη στήριξη του καθετήρα μειώνοντας τις μηχανικές αποκλίσεις.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717032"/>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000250"/>
            <a:ext cx="3228950" cy="32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558776" y="6277534"/>
            <a:ext cx="915635" cy="246221"/>
          </a:xfrm>
          <a:prstGeom prst="rect">
            <a:avLst/>
          </a:prstGeom>
        </p:spPr>
        <p:txBody>
          <a:bodyPr wrap="none">
            <a:spAutoFit/>
          </a:bodyPr>
          <a:lstStyle/>
          <a:p>
            <a:r>
              <a:rPr lang="en-IN" sz="1000" dirty="0"/>
              <a:t>ia28.s3ra.com</a:t>
            </a:r>
          </a:p>
        </p:txBody>
      </p:sp>
      <p:sp>
        <p:nvSpPr>
          <p:cNvPr id="9" name="Στρογγυλεμένο ορθογώνιο 8"/>
          <p:cNvSpPr/>
          <p:nvPr/>
        </p:nvSpPr>
        <p:spPr>
          <a:xfrm>
            <a:off x="107504" y="260648"/>
            <a:ext cx="8888058" cy="115212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99020"/>
            <a:ext cx="7543800" cy="1295400"/>
          </a:xfrm>
        </p:spPr>
        <p:txBody>
          <a:bodyPr>
            <a:normAutofit/>
          </a:bodyPr>
          <a:lstStyle/>
          <a:p>
            <a:r>
              <a:rPr lang="el-GR" sz="3600" b="1" dirty="0">
                <a:effectLst>
                  <a:outerShdw blurRad="38100" dist="38100" dir="2700000" algn="tl">
                    <a:srgbClr val="000000">
                      <a:alpha val="43137"/>
                    </a:srgbClr>
                  </a:outerShdw>
                </a:effectLst>
              </a:rPr>
              <a:t>Διαφανείς μεμβράνες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685800" y="1052736"/>
            <a:ext cx="7846640" cy="426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rgbClr val="00004B"/>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Πλεονεκτήματα</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αδιάβροχες και απροσπέλαστες</a:t>
            </a:r>
            <a:r>
              <a:rPr kumimoji="0" lang="el-GR" sz="2400" b="0" i="0" u="none" strike="noStrike" kern="1200" cap="none" spc="0" normalizeH="0" noProof="0" dirty="0">
                <a:ln>
                  <a:noFill/>
                </a:ln>
                <a:solidFill>
                  <a:schemeClr val="tx1"/>
                </a:solidFill>
                <a:effectLst/>
                <a:uLnTx/>
                <a:uFillTx/>
                <a:latin typeface="+mn-lt"/>
                <a:ea typeface="+mn-ea"/>
                <a:cs typeface="+mn-cs"/>
              </a:rPr>
              <a:t> από βακτήρια,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επιτρέπουν την</a:t>
            </a:r>
            <a:r>
              <a:rPr kumimoji="0" lang="el-GR" sz="2400" b="0" i="0" u="none" strike="noStrike" kern="1200" cap="none" spc="0" normalizeH="0" noProof="0" dirty="0">
                <a:ln>
                  <a:noFill/>
                </a:ln>
                <a:solidFill>
                  <a:schemeClr val="tx1"/>
                </a:solidFill>
                <a:effectLst/>
                <a:uLnTx/>
                <a:uFillTx/>
                <a:latin typeface="+mn-lt"/>
                <a:ea typeface="+mn-ea"/>
                <a:cs typeface="+mn-cs"/>
              </a:rPr>
              <a:t> παρατήρηση του τραύματος και,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δεν προκαλούν</a:t>
            </a:r>
            <a:r>
              <a:rPr kumimoji="0" lang="el-GR" sz="2400" b="0" i="0" u="none" strike="noStrike" kern="1200" cap="none" spc="0" normalizeH="0" noProof="0" dirty="0">
                <a:ln>
                  <a:noFill/>
                </a:ln>
                <a:solidFill>
                  <a:schemeClr val="tx1"/>
                </a:solidFill>
                <a:effectLst/>
                <a:uLnTx/>
                <a:uFillTx/>
                <a:latin typeface="+mn-lt"/>
                <a:ea typeface="+mn-ea"/>
                <a:cs typeface="+mn-cs"/>
              </a:rPr>
              <a:t> βλάβη στο τραύμα όταν αφαιρείται.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Μειονεκτήματα: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δεν συνίστανται για τραύματα</a:t>
            </a:r>
            <a:r>
              <a:rPr kumimoji="0" lang="el-GR" sz="2400" b="0" i="0" u="none" strike="noStrike" kern="1200" cap="none" spc="0" normalizeH="0" noProof="0" dirty="0">
                <a:ln>
                  <a:noFill/>
                </a:ln>
                <a:solidFill>
                  <a:schemeClr val="tx1"/>
                </a:solidFill>
                <a:effectLst/>
                <a:uLnTx/>
                <a:uFillTx/>
                <a:latin typeface="+mn-lt"/>
                <a:ea typeface="+mn-ea"/>
                <a:cs typeface="+mn-cs"/>
              </a:rPr>
              <a:t> με εκκρίσεις,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δε συνίστανται</a:t>
            </a:r>
            <a:r>
              <a:rPr kumimoji="0" lang="el-GR" sz="2400" b="0" i="0" u="none" strike="noStrike" kern="1200" cap="none" spc="0" normalizeH="0" noProof="0" dirty="0">
                <a:ln>
                  <a:noFill/>
                </a:ln>
                <a:solidFill>
                  <a:schemeClr val="tx1"/>
                </a:solidFill>
                <a:effectLst/>
                <a:uLnTx/>
                <a:uFillTx/>
                <a:latin typeface="+mn-lt"/>
                <a:ea typeface="+mn-ea"/>
                <a:cs typeface="+mn-cs"/>
              </a:rPr>
              <a:t> για τραύματα που περιβάλλονται από εύθραυστο δέρμα και,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ü"/>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δεν προστατεύουν το τραύμα μηχανικά.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3600" b="1" dirty="0">
                <a:effectLst>
                  <a:outerShdw blurRad="38100" dist="38100" dir="2700000" algn="tl">
                    <a:srgbClr val="000000">
                      <a:alpha val="43137"/>
                    </a:srgbClr>
                  </a:outerShdw>
                </a:effectLst>
              </a:rPr>
              <a:t>Αφροί</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412776"/>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000" dirty="0"/>
              <a:t>Παραδείγματα</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Allevyn</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Cutinova</a:t>
            </a:r>
            <a:r>
              <a:rPr kumimoji="0" lang="en-US" sz="2000" b="0" i="0" u="none" strike="noStrike" kern="1200" cap="none" spc="0" normalizeH="0" baseline="0" noProof="0" dirty="0">
                <a:ln>
                  <a:noFill/>
                </a:ln>
                <a:solidFill>
                  <a:schemeClr val="tx1"/>
                </a:solidFill>
                <a:effectLst/>
                <a:uLnTx/>
                <a:uFillTx/>
              </a:rPr>
              <a:t> Foam</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Epilock</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Flexzam</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Hydrasorb</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Lyofoam</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Mitraflex</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a:ln>
                  <a:noFill/>
                </a:ln>
                <a:solidFill>
                  <a:schemeClr val="tx1"/>
                </a:solidFill>
                <a:effectLst/>
                <a:uLnTx/>
                <a:uFillTx/>
              </a:rPr>
              <a:t>Nu-</a:t>
            </a:r>
            <a:r>
              <a:rPr kumimoji="0" lang="en-US" sz="2000" b="0" i="0" u="none" strike="noStrike" kern="1200" cap="none" spc="0" normalizeH="0" baseline="0" noProof="0" dirty="0" err="1">
                <a:ln>
                  <a:noFill/>
                </a:ln>
                <a:solidFill>
                  <a:schemeClr val="tx1"/>
                </a:solidFill>
                <a:effectLst/>
                <a:uLnTx/>
                <a:uFillTx/>
              </a:rPr>
              <a:t>derm</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Polymem</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Tielle</a:t>
            </a:r>
            <a:endParaRPr kumimoji="0" lang="en-US" sz="2000" b="0" i="0" u="none" strike="noStrike" kern="1200" cap="none" spc="0" normalizeH="0" baseline="0" noProof="0" dirty="0">
              <a:ln>
                <a:noFill/>
              </a:ln>
              <a:solidFill>
                <a:schemeClr val="tx1"/>
              </a:solidFill>
              <a:effectLst/>
              <a:uLnTx/>
              <a:uFillTx/>
            </a:endParaRPr>
          </a:p>
        </p:txBody>
      </p:sp>
      <p:pic>
        <p:nvPicPr>
          <p:cNvPr id="10" name="Picture 5" descr="ferris"/>
          <p:cNvPicPr>
            <a:picLocks noChangeAspect="1" noChangeArrowheads="1"/>
          </p:cNvPicPr>
          <p:nvPr/>
        </p:nvPicPr>
        <p:blipFill>
          <a:blip r:embed="rId2" cstate="print"/>
          <a:srcRect/>
          <a:stretch>
            <a:fillRect/>
          </a:stretch>
        </p:blipFill>
        <p:spPr bwMode="auto">
          <a:xfrm>
            <a:off x="3263354" y="2230725"/>
            <a:ext cx="2617291" cy="2211373"/>
          </a:xfrm>
          <a:prstGeom prst="rect">
            <a:avLst/>
          </a:prstGeom>
          <a:noFill/>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312" y="2145786"/>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596336" y="6309320"/>
            <a:ext cx="849913" cy="246221"/>
          </a:xfrm>
          <a:prstGeom prst="rect">
            <a:avLst/>
          </a:prstGeom>
        </p:spPr>
        <p:txBody>
          <a:bodyPr wrap="none">
            <a:spAutoFit/>
          </a:bodyPr>
          <a:lstStyle/>
          <a:p>
            <a:r>
              <a:rPr lang="en-IN" sz="1000" dirty="0"/>
              <a:t>envytrip.info</a:t>
            </a:r>
          </a:p>
        </p:txBody>
      </p:sp>
      <p:sp>
        <p:nvSpPr>
          <p:cNvPr id="9" name="Στρογγυλεμένο ορθογώνιο 8"/>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70707" y="34330"/>
            <a:ext cx="8424936" cy="1028700"/>
          </a:xfrm>
        </p:spPr>
        <p:txBody>
          <a:bodyPr>
            <a:normAutofit fontScale="90000"/>
          </a:bodyPr>
          <a:lstStyle/>
          <a:p>
            <a:r>
              <a:rPr lang="el-GR" sz="4000" b="1" dirty="0">
                <a:effectLst>
                  <a:outerShdw blurRad="38100" dist="38100" dir="2700000" algn="tl">
                    <a:srgbClr val="000000">
                      <a:alpha val="43137"/>
                    </a:srgbClr>
                  </a:outerShdw>
                </a:effectLst>
              </a:rPr>
              <a:t>Αφροί - υποστηρίγματα </a:t>
            </a:r>
            <a:r>
              <a:rPr lang="el-GR" sz="4000" b="1" dirty="0" err="1">
                <a:effectLst>
                  <a:outerShdw blurRad="38100" dist="38100" dir="2700000" algn="tl">
                    <a:srgbClr val="000000">
                      <a:alpha val="43137"/>
                    </a:srgbClr>
                  </a:outerShdw>
                </a:effectLst>
              </a:rPr>
              <a:t>πολυουρεθάνης</a:t>
            </a:r>
            <a:endParaRPr lang="en-US" sz="28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504293" y="1412776"/>
            <a:ext cx="6921500" cy="4495800"/>
          </a:xfrm>
          <a:prstGeom prst="rect">
            <a:avLst/>
          </a:prstGeom>
        </p:spPr>
        <p:txBody>
          <a:bodyPr vert="horz" lIns="91440" tIns="45720" rIns="91440" bIns="45720" rtlCol="0">
            <a:normAutofit/>
          </a:bodyPr>
          <a:lstStyle/>
          <a:p>
            <a:pPr marL="342900" lvl="0" indent="-342900" algn="just">
              <a:lnSpc>
                <a:spcPct val="90000"/>
              </a:lnSpc>
              <a:spcBef>
                <a:spcPct val="20000"/>
              </a:spcBef>
              <a:buClr>
                <a:schemeClr val="tx2">
                  <a:lumMod val="75000"/>
                </a:schemeClr>
              </a:buClr>
            </a:pPr>
            <a:r>
              <a:rPr lang="el-GR" sz="2400" b="1" dirty="0"/>
              <a:t>Ενδείκνυνται σε μη μολυσμένο τραύμα</a:t>
            </a:r>
            <a:endParaRPr kumimoji="0" lang="en-US" sz="2400" b="1" i="0" u="none" strike="noStrike" kern="1200" cap="none" spc="0" normalizeH="0" baseline="0" noProof="0" dirty="0">
              <a:ln>
                <a:noFill/>
              </a:ln>
              <a:effectLst/>
              <a:uLnTx/>
              <a:uFillTx/>
            </a:endParaRPr>
          </a:p>
          <a:p>
            <a:pPr marR="0" lvl="0" algn="just" defTabSz="914400" rtl="0" eaLnBrk="1" fontAlgn="auto" latinLnBrk="0" hangingPunct="1">
              <a:lnSpc>
                <a:spcPct val="90000"/>
              </a:lnSpc>
              <a:spcBef>
                <a:spcPct val="20000"/>
              </a:spcBef>
              <a:spcAft>
                <a:spcPts val="0"/>
              </a:spcAft>
              <a:buClr>
                <a:schemeClr val="tx2">
                  <a:lumMod val="75000"/>
                </a:schemeClr>
              </a:buClr>
              <a:buSzTx/>
              <a:tabLst/>
              <a:defRPr/>
            </a:pPr>
            <a:r>
              <a:rPr kumimoji="0" lang="el-GR" sz="2000" b="0" i="0" u="none" strike="noStrike" kern="1200" cap="none" spc="0" normalizeH="0" baseline="0" noProof="0" dirty="0">
                <a:ln>
                  <a:noFill/>
                </a:ln>
                <a:solidFill>
                  <a:schemeClr val="tx1"/>
                </a:solidFill>
                <a:effectLst/>
                <a:uLnTx/>
                <a:uFillTx/>
              </a:rPr>
              <a:t>Πλεονεκτήματα:</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δεν συγκολλούνται, </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δεν τραυματίζουν το</a:t>
            </a:r>
            <a:r>
              <a:rPr kumimoji="0" lang="el-GR" sz="2000" b="0" i="0" u="none" strike="noStrike" kern="1200" cap="none" spc="0" normalizeH="0" noProof="0" dirty="0">
                <a:ln>
                  <a:noFill/>
                </a:ln>
                <a:solidFill>
                  <a:schemeClr val="tx1"/>
                </a:solidFill>
                <a:effectLst/>
                <a:uLnTx/>
                <a:uFillTx/>
              </a:rPr>
              <a:t> περιβάλλον δέρμα,</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μπορούν να απωθήσουν μολυσμένα</a:t>
            </a:r>
            <a:r>
              <a:rPr kumimoji="0" lang="el-GR" sz="2000" b="0" i="0" u="none" strike="noStrike" kern="1200" cap="none" spc="0" normalizeH="0" noProof="0" dirty="0">
                <a:ln>
                  <a:noFill/>
                </a:ln>
                <a:solidFill>
                  <a:schemeClr val="tx1"/>
                </a:solidFill>
                <a:effectLst/>
                <a:uLnTx/>
                <a:uFillTx/>
              </a:rPr>
              <a:t> υλικά, </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μπορούν να χρησιμοποιηθούν υπό πίεση,</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βοηθούν</a:t>
            </a:r>
            <a:r>
              <a:rPr kumimoji="0" lang="el-GR" sz="2000" b="0" i="0" u="none" strike="noStrike" kern="1200" cap="none" spc="0" normalizeH="0" noProof="0" dirty="0">
                <a:ln>
                  <a:noFill/>
                </a:ln>
                <a:solidFill>
                  <a:schemeClr val="tx1"/>
                </a:solidFill>
                <a:effectLst/>
                <a:uLnTx/>
                <a:uFillTx/>
              </a:rPr>
              <a:t> στη μηχανική προστασία του τραύματος,</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διατηρούν ένα υγρό περιβάλλον στο τραύμα,</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000" dirty="0"/>
              <a:t>διαμορφώσιμοι,</a:t>
            </a:r>
            <a:endParaRPr kumimoji="0" lang="en-US" sz="2000" b="0" i="0" u="none" strike="noStrike" kern="1200" cap="none" spc="0" normalizeH="0" baseline="0" noProof="0" dirty="0">
              <a:ln>
                <a:noFill/>
              </a:ln>
              <a:solidFill>
                <a:schemeClr val="tx1"/>
              </a:solidFill>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000" dirty="0"/>
              <a:t>δ</a:t>
            </a:r>
            <a:r>
              <a:rPr kumimoji="0" lang="el-GR" sz="2000" b="0" i="0" u="none" strike="noStrike" kern="1200" cap="none" spc="0" normalizeH="0" baseline="0" noProof="0" dirty="0">
                <a:ln>
                  <a:noFill/>
                </a:ln>
                <a:solidFill>
                  <a:schemeClr val="tx1"/>
                </a:solidFill>
                <a:effectLst/>
                <a:uLnTx/>
                <a:uFillTx/>
              </a:rPr>
              <a:t>ιαπερατοί από αέριο.</a:t>
            </a:r>
            <a:endParaRPr kumimoji="0" lang="en-US" sz="20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39146"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87243"/>
            <a:ext cx="7543800" cy="1295400"/>
          </a:xfrm>
        </p:spPr>
        <p:txBody>
          <a:bodyPr>
            <a:normAutofit/>
          </a:bodyPr>
          <a:lstStyle/>
          <a:p>
            <a:r>
              <a:rPr lang="el-GR" sz="4000" b="1" dirty="0" err="1">
                <a:effectLst>
                  <a:outerShdw blurRad="38100" dist="38100" dir="2700000" algn="tl">
                    <a:srgbClr val="000000">
                      <a:alpha val="43137"/>
                    </a:srgbClr>
                  </a:outerShdw>
                </a:effectLst>
              </a:rPr>
              <a:t>Αντι–μολυσματικές</a:t>
            </a:r>
            <a:r>
              <a:rPr lang="el-GR" sz="4000" b="1" dirty="0">
                <a:effectLst>
                  <a:outerShdw blurRad="38100" dist="38100" dir="2700000" algn="tl">
                    <a:srgbClr val="000000">
                      <a:alpha val="43137"/>
                    </a:srgbClr>
                  </a:outerShdw>
                </a:effectLst>
              </a:rPr>
              <a:t> επικαλύψεις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cs typeface="Times New Roman" pitchFamily="18" charset="0"/>
              </a:rPr>
              <a:t>Τα τελευταία χρόνια,</a:t>
            </a:r>
            <a:r>
              <a:rPr kumimoji="0" lang="el-GR" sz="2000" b="0" i="0" u="none" strike="noStrike" kern="1200" cap="none" spc="0" normalizeH="0" noProof="0" dirty="0">
                <a:ln>
                  <a:noFill/>
                </a:ln>
                <a:solidFill>
                  <a:schemeClr val="tx1"/>
                </a:solidFill>
                <a:effectLst/>
                <a:uLnTx/>
                <a:uFillTx/>
                <a:cs typeface="Times New Roman" pitchFamily="18" charset="0"/>
              </a:rPr>
              <a:t> έχουν γίνει αρκετές προσπάθειες για να απομονωθούν </a:t>
            </a:r>
            <a:r>
              <a:rPr kumimoji="0" lang="el-GR" sz="2000" b="0" i="0" u="none" strike="noStrike" kern="1200" cap="none" spc="0" normalizeH="0" noProof="0" dirty="0" err="1">
                <a:ln>
                  <a:noFill/>
                </a:ln>
                <a:solidFill>
                  <a:schemeClr val="tx1"/>
                </a:solidFill>
                <a:effectLst/>
                <a:uLnTx/>
                <a:uFillTx/>
                <a:cs typeface="Times New Roman" pitchFamily="18" charset="0"/>
              </a:rPr>
              <a:t>αντι</a:t>
            </a:r>
            <a:r>
              <a:rPr kumimoji="0" lang="en-US" sz="2000" b="0" i="0" u="none" strike="noStrike" kern="1200" cap="none" spc="0" normalizeH="0" noProof="0" dirty="0">
                <a:ln>
                  <a:noFill/>
                </a:ln>
                <a:solidFill>
                  <a:schemeClr val="tx1"/>
                </a:solidFill>
                <a:effectLst/>
                <a:uLnTx/>
                <a:uFillTx/>
                <a:cs typeface="Times New Roman" pitchFamily="18" charset="0"/>
              </a:rPr>
              <a:t>-</a:t>
            </a:r>
            <a:r>
              <a:rPr kumimoji="0" lang="el-GR" sz="2000" b="0" i="0" u="none" strike="noStrike" kern="1200" cap="none" spc="0" normalizeH="0" noProof="0" dirty="0">
                <a:ln>
                  <a:noFill/>
                </a:ln>
                <a:solidFill>
                  <a:schemeClr val="tx1"/>
                </a:solidFill>
                <a:effectLst/>
                <a:uLnTx/>
                <a:uFillTx/>
                <a:cs typeface="Times New Roman" pitchFamily="18" charset="0"/>
              </a:rPr>
              <a:t>μικροβιακές και αντιβιοτικές ουσίες που βρίσκονται στις επιφάνειες ή στο εσωτερικό των συσκευών που τοποθετούνται στο κυκλοφορικό ή στο ουροποιητικό σύστημα για να μειωθούν οι μολύνσεις που σχετίζονται με τις συσκευές αυτές.</a:t>
            </a:r>
            <a:endParaRPr kumimoji="0" lang="en-US" sz="2000" b="0" i="0" u="none" strike="noStrike" kern="1200" cap="none" spc="0" normalizeH="0" baseline="0" noProof="0" dirty="0">
              <a:ln>
                <a:noFill/>
              </a:ln>
              <a:solidFill>
                <a:schemeClr val="tx1"/>
              </a:solidFill>
              <a:effectLst/>
              <a:uLnTx/>
              <a:uFillTx/>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cs typeface="Times New Roman" pitchFamily="18" charset="0"/>
              </a:rPr>
              <a:t>Η παρουσία ενεργών </a:t>
            </a:r>
            <a:r>
              <a:rPr kumimoji="0" lang="el-GR" sz="2000" b="0" i="0" u="none" strike="noStrike" kern="1200" cap="none" spc="0" normalizeH="0" baseline="0" noProof="0" dirty="0" err="1">
                <a:ln>
                  <a:noFill/>
                </a:ln>
                <a:solidFill>
                  <a:schemeClr val="tx1"/>
                </a:solidFill>
                <a:effectLst/>
                <a:uLnTx/>
                <a:uFillTx/>
                <a:cs typeface="Times New Roman" pitchFamily="18" charset="0"/>
              </a:rPr>
              <a:t>αντι–μολυσματικών</a:t>
            </a:r>
            <a:r>
              <a:rPr kumimoji="0" lang="el-GR" sz="2000" b="0" i="0" u="none" strike="noStrike" kern="1200" cap="none" spc="0" normalizeH="0" baseline="0" noProof="0" dirty="0">
                <a:ln>
                  <a:noFill/>
                </a:ln>
                <a:solidFill>
                  <a:schemeClr val="tx1"/>
                </a:solidFill>
                <a:effectLst/>
                <a:uLnTx/>
                <a:uFillTx/>
                <a:cs typeface="Times New Roman" pitchFamily="18" charset="0"/>
              </a:rPr>
              <a:t> παραγόντων μέσα ή πάνω στη συσκευή</a:t>
            </a:r>
            <a:r>
              <a:rPr lang="el-GR" sz="2000" dirty="0">
                <a:cs typeface="Times New Roman" pitchFamily="18" charset="0"/>
              </a:rPr>
              <a:t> είναι δευτερεύουσας σημασία σε σχέση με την κύρια διαγνωστική ή θεραπευτική λειτουργία της.</a:t>
            </a:r>
            <a:endParaRPr kumimoji="0" lang="en-US" sz="2000" b="0" i="0" u="none" strike="noStrike" kern="1200" cap="none" spc="0" normalizeH="0" baseline="0" noProof="0" dirty="0">
              <a:ln>
                <a:noFill/>
              </a:ln>
              <a:solidFill>
                <a:schemeClr val="tx1"/>
              </a:solidFill>
              <a:effectLst/>
              <a:uLnTx/>
              <a:uFillTx/>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Δεν αναφέρουμε</a:t>
            </a:r>
            <a:r>
              <a:rPr kumimoji="0" lang="el-GR" sz="2000" b="0" i="0" u="none" strike="noStrike" kern="1200" cap="none" spc="0" normalizeH="0" noProof="0" dirty="0">
                <a:ln>
                  <a:noFill/>
                </a:ln>
                <a:solidFill>
                  <a:schemeClr val="tx1"/>
                </a:solidFill>
                <a:effectLst/>
                <a:uLnTx/>
                <a:uFillTx/>
              </a:rPr>
              <a:t> τη χρήση των συσκευών σαν μέσα διανομής φαρμάκου για την αντιμετώπιση καταστάσεων που προϋπήρχαν αλλά τη χρήση που ουσιαστικά εμποδίζει τις μολύνσεις από εμφυτευμένες συσκευές.</a:t>
            </a:r>
            <a:endParaRPr kumimoji="0" lang="en-US" sz="20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446911"/>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99592" y="-99020"/>
            <a:ext cx="7543800" cy="1295400"/>
          </a:xfrm>
        </p:spPr>
        <p:txBody>
          <a:bodyPr>
            <a:normAutofit/>
          </a:bodyPr>
          <a:lstStyle/>
          <a:p>
            <a:r>
              <a:rPr lang="el-GR" sz="3600" b="1" dirty="0" err="1">
                <a:effectLst>
                  <a:outerShdw blurRad="38100" dist="38100" dir="2700000" algn="tl">
                    <a:srgbClr val="000000">
                      <a:alpha val="43137"/>
                    </a:srgbClr>
                  </a:outerShdw>
                </a:effectLst>
              </a:rPr>
              <a:t>Υδροκολλοειδή</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611560" y="1449288"/>
            <a:ext cx="7920880" cy="4572000"/>
          </a:xfrm>
          <a:prstGeom prst="rect">
            <a:avLst/>
          </a:prstGeom>
        </p:spPr>
        <p:txBody>
          <a:bodyPr vert="horz" lIns="91440" tIns="45720" rIns="91440" bIns="45720" rtlCol="0">
            <a:normAutofit lnSpcReduction="10000"/>
          </a:bodyPr>
          <a:lstStyle/>
          <a:p>
            <a:pPr marL="342900" indent="-342900">
              <a:spcBef>
                <a:spcPct val="20000"/>
              </a:spcBef>
              <a:buClr>
                <a:schemeClr val="tx2">
                  <a:lumMod val="75000"/>
                </a:schemeClr>
              </a:buClr>
              <a:buFont typeface="Wingdings" pitchFamily="2" charset="2"/>
              <a:buChar char="§"/>
              <a:defRPr/>
            </a:pPr>
            <a:r>
              <a:rPr lang="el-GR" sz="2200" dirty="0"/>
              <a:t>Σε μορφή </a:t>
            </a:r>
            <a:r>
              <a:rPr lang="el-GR" sz="2200" dirty="0" err="1"/>
              <a:t>υποβοηθημάτων</a:t>
            </a:r>
            <a:r>
              <a:rPr lang="el-GR" sz="2200" dirty="0"/>
              <a:t>, φύλλου ή ενδιάμεσου κενού για </a:t>
            </a:r>
            <a:r>
              <a:rPr lang="el-GR" sz="2200" dirty="0" err="1"/>
              <a:t>εμφρακτική</a:t>
            </a:r>
            <a:r>
              <a:rPr lang="el-GR" sz="2200" dirty="0"/>
              <a:t> λειτουργία.</a:t>
            </a:r>
            <a:endParaRPr lang="en-US" sz="2200" dirty="0"/>
          </a:p>
          <a:p>
            <a:pPr marL="342900" indent="-342900">
              <a:spcBef>
                <a:spcPct val="20000"/>
              </a:spcBef>
              <a:buClr>
                <a:schemeClr val="tx2">
                  <a:lumMod val="75000"/>
                </a:schemeClr>
              </a:buClr>
              <a:buFont typeface="Wingdings" pitchFamily="2" charset="2"/>
              <a:buChar char="§"/>
              <a:defRPr/>
            </a:pPr>
            <a:r>
              <a:rPr lang="el-GR" sz="2200" dirty="0"/>
              <a:t>Σχηματίζουν ένα </a:t>
            </a:r>
            <a:r>
              <a:rPr lang="en-US" sz="2200" dirty="0"/>
              <a:t>"gel" </a:t>
            </a:r>
            <a:r>
              <a:rPr lang="el-GR" sz="2200" dirty="0"/>
              <a:t>καθώς απορροφούν νερό από το τραύμα.</a:t>
            </a:r>
            <a:endParaRPr lang="en-US" sz="2200" dirty="0"/>
          </a:p>
          <a:p>
            <a:pPr marL="342900" indent="-342900">
              <a:spcBef>
                <a:spcPct val="20000"/>
              </a:spcBef>
              <a:buClr>
                <a:schemeClr val="tx2">
                  <a:lumMod val="75000"/>
                </a:schemeClr>
              </a:buClr>
              <a:buFont typeface="Wingdings" pitchFamily="2" charset="2"/>
              <a:buChar char="§"/>
              <a:defRPr/>
            </a:pPr>
            <a:r>
              <a:rPr lang="el-GR" sz="2200" dirty="0"/>
              <a:t>Ενδείξεις: μικρές, απομονωμένες κύστες ή ελαφρά έως μέτρια τραύματα με εκκρίσεις. </a:t>
            </a:r>
            <a:endParaRPr lang="en-US" sz="2200" dirty="0"/>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tabLst/>
              <a:defRPr/>
            </a:pPr>
            <a:r>
              <a:rPr kumimoji="0" lang="el-GR" sz="2200" b="0" i="0" u="none" strike="noStrike" kern="1200" cap="none" spc="0" normalizeH="0" baseline="0" noProof="0" dirty="0">
                <a:ln>
                  <a:noFill/>
                </a:ln>
                <a:effectLst/>
                <a:uLnTx/>
                <a:uFillTx/>
              </a:rPr>
              <a:t>Πλεονεκτήματα:</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Μη διαπερατά από βακτήρια και άλλους παράγοντες μόλυνσης.</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Επάγουν</a:t>
            </a:r>
            <a:r>
              <a:rPr kumimoji="0" lang="el-GR" sz="2200" b="0" i="0" u="none" strike="noStrike" kern="1200" cap="none" spc="0" normalizeH="0" noProof="0" dirty="0">
                <a:ln>
                  <a:noFill/>
                </a:ln>
                <a:effectLst/>
                <a:uLnTx/>
                <a:uFillTx/>
              </a:rPr>
              <a:t> την αγγειογέννεση και την κοκκοποίηση.</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200" dirty="0"/>
              <a:t>Χαρακτηρίζονται από π</a:t>
            </a:r>
            <a:r>
              <a:rPr kumimoji="0" lang="el-GR" sz="2200" b="0" i="0" u="none" strike="noStrike" kern="1200" cap="none" spc="0" normalizeH="0" baseline="0" noProof="0" dirty="0">
                <a:ln>
                  <a:noFill/>
                </a:ln>
                <a:effectLst/>
                <a:uLnTx/>
                <a:uFillTx/>
              </a:rPr>
              <a:t>εριορισμένη</a:t>
            </a:r>
            <a:r>
              <a:rPr kumimoji="0" lang="el-GR" sz="2200" b="0" i="0" u="none" strike="noStrike" kern="1200" cap="none" spc="0" normalizeH="0" noProof="0" dirty="0">
                <a:ln>
                  <a:noFill/>
                </a:ln>
                <a:effectLst/>
                <a:uLnTx/>
                <a:uFillTx/>
              </a:rPr>
              <a:t> - μέτρια απορρόφηση.</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Δημιουργούν</a:t>
            </a:r>
            <a:r>
              <a:rPr kumimoji="0" lang="el-GR" sz="2200" b="0" i="0" u="none" strike="noStrike" kern="1200" cap="none" spc="0" normalizeH="0" noProof="0" dirty="0">
                <a:ln>
                  <a:noFill/>
                </a:ln>
                <a:effectLst/>
                <a:uLnTx/>
                <a:uFillTx/>
              </a:rPr>
              <a:t> </a:t>
            </a:r>
            <a:r>
              <a:rPr lang="el-GR" sz="2200" dirty="0"/>
              <a:t>υ</a:t>
            </a:r>
            <a:r>
              <a:rPr kumimoji="0" lang="el-GR" sz="2200" b="0" i="0" u="none" strike="noStrike" kern="1200" cap="none" spc="0" normalizeH="0" noProof="0" dirty="0" err="1">
                <a:ln>
                  <a:noFill/>
                </a:ln>
                <a:effectLst/>
                <a:uLnTx/>
                <a:uFillTx/>
              </a:rPr>
              <a:t>γρό</a:t>
            </a:r>
            <a:r>
              <a:rPr kumimoji="0" lang="el-GR" sz="2200" b="0" i="0" u="none" strike="noStrike" kern="1200" cap="none" spc="0" normalizeH="0" noProof="0" dirty="0">
                <a:ln>
                  <a:noFill/>
                </a:ln>
                <a:effectLst/>
                <a:uLnTx/>
                <a:uFillTx/>
              </a:rPr>
              <a:t> περιβάλλον.</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Μπορούν να μείνουν στη θέση τους μέχρι και 5 ημέρες.</a:t>
            </a:r>
            <a:endParaRPr kumimoji="0" lang="en-US" sz="2200" b="0" i="0" u="none" strike="noStrike" kern="1200" cap="none" spc="0" normalizeH="0" baseline="0" noProof="0" dirty="0">
              <a:ln>
                <a:noFill/>
              </a:ln>
              <a:effectLst/>
              <a:uLnTx/>
              <a:uFillTx/>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effectLst/>
                <a:uLnTx/>
                <a:uFillTx/>
              </a:rPr>
              <a:t>Αδιάβροχ</a:t>
            </a:r>
            <a:r>
              <a:rPr lang="el-GR" sz="2200" noProof="0" dirty="0"/>
              <a:t>α</a:t>
            </a:r>
            <a:r>
              <a:rPr lang="el-GR" sz="2200" dirty="0"/>
              <a:t>.</a:t>
            </a:r>
            <a:endParaRPr kumimoji="0" lang="en-US" sz="2200" b="0" i="0" u="none" strike="noStrike" kern="1200" cap="none" spc="0" normalizeH="0" baseline="0" noProof="0" dirty="0">
              <a:ln>
                <a:noFill/>
              </a:ln>
              <a:effectLst/>
              <a:uLnTx/>
              <a:uFillTx/>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39552" y="1546448"/>
            <a:ext cx="3352800" cy="4114800"/>
          </a:xfrm>
          <a:prstGeom prst="rect">
            <a:avLst/>
          </a:prstGeom>
        </p:spPr>
        <p:txBody>
          <a:bodyPr vert="horz" lIns="91440" tIns="45720" rIns="91440" bIns="45720" rtlCol="0">
            <a:normAutofit fontScale="92500" lnSpcReduction="20000"/>
          </a:bodyPr>
          <a:lstStyle/>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AquaCel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Comfeel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Cutinova</a:t>
            </a:r>
            <a:r>
              <a:rPr kumimoji="0" lang="en-US" sz="2400" b="0" i="0" u="none" strike="noStrike" kern="1200" cap="none" spc="0" normalizeH="0" baseline="0" noProof="0" dirty="0">
                <a:ln>
                  <a:noFill/>
                </a:ln>
                <a:solidFill>
                  <a:schemeClr val="tx1"/>
                </a:solidFill>
                <a:effectLst/>
                <a:uLnTx/>
                <a:uFillTx/>
                <a:latin typeface="+mn-lt"/>
                <a:ea typeface="+mn-ea"/>
                <a:cs typeface="+mn-cs"/>
              </a:rPr>
              <a:t> Hydra</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Duoderm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Hydrapad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Intrasite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J&amp;J Ulcer Dressing</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Procol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Replicare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Restore</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Triad</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Ultec</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a1_DuoDERMCGF_gb_pro"/>
          <p:cNvPicPr>
            <a:picLocks noChangeAspect="1" noChangeArrowheads="1"/>
          </p:cNvPicPr>
          <p:nvPr/>
        </p:nvPicPr>
        <p:blipFill>
          <a:blip r:embed="rId2" cstate="print"/>
          <a:srcRect/>
          <a:stretch>
            <a:fillRect/>
          </a:stretch>
        </p:blipFill>
        <p:spPr bwMode="auto">
          <a:xfrm>
            <a:off x="4572000" y="1484784"/>
            <a:ext cx="2468563" cy="1760538"/>
          </a:xfrm>
          <a:prstGeom prst="rect">
            <a:avLst/>
          </a:prstGeom>
          <a:noFill/>
        </p:spPr>
      </p:pic>
      <p:pic>
        <p:nvPicPr>
          <p:cNvPr id="10" name="Picture 5" descr="PROCOL is a sterile, self-adhesive hydrocolloid wound dressing indicated for such wounds as dermal ulcers, superficial wounds, donor sites, 1st and 2nd degree burns, post operative wounds, lacerations and abrasions."/>
          <p:cNvPicPr>
            <a:picLocks noChangeAspect="1" noChangeArrowheads="1"/>
          </p:cNvPicPr>
          <p:nvPr/>
        </p:nvPicPr>
        <p:blipFill>
          <a:blip r:embed="rId3" cstate="print"/>
          <a:srcRect/>
          <a:stretch>
            <a:fillRect/>
          </a:stretch>
        </p:blipFill>
        <p:spPr bwMode="auto">
          <a:xfrm>
            <a:off x="4572000" y="3429000"/>
            <a:ext cx="2879725" cy="2765425"/>
          </a:xfrm>
          <a:prstGeom prst="rect">
            <a:avLst/>
          </a:prstGeom>
          <a:noFill/>
        </p:spPr>
      </p:pic>
      <p:sp>
        <p:nvSpPr>
          <p:cNvPr id="6" name="Rectangle 2"/>
          <p:cNvSpPr>
            <a:spLocks noGrp="1" noChangeArrowheads="1"/>
          </p:cNvSpPr>
          <p:nvPr>
            <p:ph type="title"/>
          </p:nvPr>
        </p:nvSpPr>
        <p:spPr>
          <a:xfrm>
            <a:off x="899592" y="-99020"/>
            <a:ext cx="7543800" cy="1295400"/>
          </a:xfrm>
        </p:spPr>
        <p:txBody>
          <a:bodyPr>
            <a:normAutofit/>
          </a:bodyPr>
          <a:lstStyle/>
          <a:p>
            <a:r>
              <a:rPr lang="el-GR" sz="3600" b="1" dirty="0" err="1">
                <a:effectLst>
                  <a:outerShdw blurRad="38100" dist="38100" dir="2700000" algn="tl">
                    <a:srgbClr val="000000">
                      <a:alpha val="43137"/>
                    </a:srgbClr>
                  </a:outerShdw>
                </a:effectLst>
              </a:rPr>
              <a:t>Υδροκολλοειδή</a:t>
            </a:r>
            <a:endParaRPr lang="en-US" sz="3600" b="1" dirty="0">
              <a:effectLst>
                <a:outerShdw blurRad="38100" dist="38100" dir="2700000" algn="tl">
                  <a:srgbClr val="000000">
                    <a:alpha val="43137"/>
                  </a:srgbClr>
                </a:outerShdw>
              </a:effectLst>
            </a:endParaRPr>
          </a:p>
        </p:txBody>
      </p:sp>
      <p:sp>
        <p:nvSpPr>
          <p:cNvPr id="7" name="Στρογγυλεμένο ορθογώνιο 6"/>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9552" y="-99020"/>
            <a:ext cx="7543800" cy="1295400"/>
          </a:xfrm>
        </p:spPr>
        <p:txBody>
          <a:bodyPr>
            <a:normAutofit/>
          </a:bodyPr>
          <a:lstStyle/>
          <a:p>
            <a:r>
              <a:rPr lang="en-US" sz="4000" b="1" dirty="0" err="1">
                <a:effectLst>
                  <a:outerShdw blurRad="38100" dist="38100" dir="2700000" algn="tl">
                    <a:srgbClr val="000000">
                      <a:alpha val="43137"/>
                    </a:srgbClr>
                  </a:outerShdw>
                </a:effectLst>
              </a:rPr>
              <a:t>Hydrogels</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87220" y="1268760"/>
            <a:ext cx="8229600" cy="4411662"/>
          </a:xfrm>
          <a:prstGeom prst="rect">
            <a:avLst/>
          </a:prstGeom>
        </p:spPr>
        <p:txBody>
          <a:bodyPr vert="horz" lIns="91440" tIns="45720" rIns="91440" bIns="45720" rtlCol="0">
            <a:normAutofit fontScale="92500" lnSpcReduction="10000"/>
          </a:bodyPr>
          <a:lstStyle/>
          <a:p>
            <a:pPr marL="285750" lvl="0" indent="-285750">
              <a:lnSpc>
                <a:spcPct val="90000"/>
              </a:lnSpc>
              <a:spcBef>
                <a:spcPct val="20000"/>
              </a:spcBef>
              <a:buClr>
                <a:schemeClr val="tx2">
                  <a:lumMod val="75000"/>
                </a:schemeClr>
              </a:buClr>
              <a:buFont typeface="Wingdings" pitchFamily="2" charset="2"/>
              <a:buChar char="§"/>
            </a:pPr>
            <a:r>
              <a:rPr lang="en-US" sz="2400" dirty="0"/>
              <a:t>Y</a:t>
            </a:r>
            <a:r>
              <a:rPr lang="el-GR" sz="2400" dirty="0"/>
              <a:t>δρόφιλες μεμβράνες που περιέχουν υποβοηθήματα τύπου γάζας που επιτρέπουν τη μεταφορά νερού, αερίου και </a:t>
            </a:r>
            <a:r>
              <a:rPr lang="en-US" sz="2400" dirty="0"/>
              <a:t>CO</a:t>
            </a:r>
            <a:r>
              <a:rPr lang="en-US" sz="2400" baseline="-25000" dirty="0"/>
              <a:t>2</a:t>
            </a:r>
            <a:r>
              <a:rPr lang="en-US" sz="2400" dirty="0"/>
              <a:t> </a:t>
            </a:r>
            <a:r>
              <a:rPr lang="el-GR" sz="2400" dirty="0"/>
              <a:t>, αλλά αποτρέπουν την αφυδάτωση.</a:t>
            </a:r>
            <a:endParaRPr lang="en-US" sz="2400" dirty="0"/>
          </a:p>
          <a:p>
            <a:pPr marL="285750" marR="0" lvl="0" indent="-285750" fontAlgn="auto">
              <a:lnSpc>
                <a:spcPct val="90000"/>
              </a:lnSpc>
              <a:spcBef>
                <a:spcPct val="20000"/>
              </a:spcBef>
              <a:spcAft>
                <a:spcPts val="0"/>
              </a:spcAft>
              <a:buClr>
                <a:schemeClr val="tx2">
                  <a:lumMod val="75000"/>
                </a:schemeClr>
              </a:buClr>
              <a:buSzTx/>
              <a:buFont typeface="Wingdings" pitchFamily="2" charset="2"/>
              <a:buChar char="§"/>
              <a:tabLst/>
              <a:defRPr/>
            </a:pPr>
            <a:r>
              <a:rPr lang="el-GR" sz="2400" dirty="0"/>
              <a:t>Ενδεικτική χρήση</a:t>
            </a:r>
            <a:r>
              <a:rPr lang="en-US" sz="2400" dirty="0"/>
              <a:t>: </a:t>
            </a:r>
            <a:r>
              <a:rPr lang="el-GR" sz="2400" dirty="0"/>
              <a:t>τραύματα με μεγάλο πάχος και μέτρια παροχέτευση.</a:t>
            </a:r>
            <a:endParaRPr lang="en-US" sz="2400" dirty="0"/>
          </a:p>
          <a:p>
            <a:pPr marL="285750" indent="-285750">
              <a:lnSpc>
                <a:spcPct val="90000"/>
              </a:lnSpc>
              <a:spcBef>
                <a:spcPct val="20000"/>
              </a:spcBef>
              <a:buClr>
                <a:schemeClr val="tx2">
                  <a:lumMod val="75000"/>
                </a:schemeClr>
              </a:buClr>
            </a:pPr>
            <a:r>
              <a:rPr kumimoji="0" lang="el-GR" sz="2400" b="1" i="0" u="none" strike="noStrike" kern="1200" cap="none" spc="0" normalizeH="0" baseline="0" noProof="0" dirty="0">
                <a:ln>
                  <a:noFill/>
                </a:ln>
                <a:solidFill>
                  <a:schemeClr val="tx1"/>
                </a:solidFill>
                <a:effectLst/>
                <a:uLnTx/>
                <a:uFillTx/>
                <a:latin typeface="+mn-lt"/>
                <a:ea typeface="+mn-ea"/>
                <a:cs typeface="+mn-cs"/>
              </a:rPr>
              <a:t>Πλεονεκτήματα:</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απαλύνουν το τραύμα,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συμπληρώνουν τα κενά,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υψηλά απορροφητικά,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μπορούν να χρησιμοποιηθούν σε μολυσμένα τραύματα.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tabLst/>
              <a:defRPr/>
            </a:pPr>
            <a:r>
              <a:rPr kumimoji="0" lang="el-GR" sz="2400" b="1" i="0" u="none" strike="noStrike" kern="1200" cap="none" spc="0" normalizeH="0" baseline="0" noProof="0" dirty="0">
                <a:ln>
                  <a:noFill/>
                </a:ln>
                <a:solidFill>
                  <a:schemeClr val="tx1"/>
                </a:solidFill>
                <a:effectLst/>
                <a:uLnTx/>
                <a:uFillTx/>
                <a:latin typeface="+mn-lt"/>
                <a:ea typeface="+mn-ea"/>
                <a:cs typeface="+mn-cs"/>
              </a:rPr>
              <a:t>Μειονεκτήματα:</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δύσκολα να διατηρηθούν</a:t>
            </a:r>
            <a:r>
              <a:rPr kumimoji="0" lang="el-GR" sz="2400" b="0" i="0" u="none" strike="noStrike" kern="1200" cap="none" spc="0" normalizeH="0" noProof="0" dirty="0">
                <a:ln>
                  <a:noFill/>
                </a:ln>
                <a:solidFill>
                  <a:schemeClr val="tx1"/>
                </a:solidFill>
                <a:effectLst/>
                <a:uLnTx/>
                <a:uFillTx/>
                <a:latin typeface="+mn-lt"/>
                <a:ea typeface="+mn-ea"/>
                <a:cs typeface="+mn-cs"/>
              </a:rPr>
              <a:t> στη θέση τους,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ενθαρρύνουν</a:t>
            </a:r>
            <a:r>
              <a:rPr kumimoji="0" lang="el-GR" sz="2400" b="0" i="0" u="none" strike="noStrike" kern="1200" cap="none" spc="0" normalizeH="0" noProof="0" dirty="0">
                <a:ln>
                  <a:noFill/>
                </a:ln>
                <a:solidFill>
                  <a:schemeClr val="tx1"/>
                </a:solidFill>
                <a:effectLst/>
                <a:uLnTx/>
                <a:uFillTx/>
                <a:latin typeface="+mn-lt"/>
                <a:ea typeface="+mn-ea"/>
                <a:cs typeface="+mn-cs"/>
              </a:rPr>
              <a:t> την ανάπτυξη </a:t>
            </a:r>
            <a:r>
              <a:rPr kumimoji="0" lang="en-US" sz="2400" b="0" i="0" u="none" strike="noStrike" kern="1200" cap="none" spc="0" normalizeH="0" noProof="0" dirty="0">
                <a:ln>
                  <a:noFill/>
                </a:ln>
                <a:solidFill>
                  <a:schemeClr val="tx1"/>
                </a:solidFill>
                <a:effectLst/>
                <a:uLnTx/>
                <a:uFillTx/>
                <a:latin typeface="+mn-lt"/>
                <a:ea typeface="+mn-ea"/>
                <a:cs typeface="+mn-cs"/>
              </a:rPr>
              <a:t>gram </a:t>
            </a:r>
            <a:r>
              <a:rPr kumimoji="0" lang="el-GR" sz="2400" b="0" i="0" u="none" strike="noStrike" kern="1200" cap="none" spc="0" normalizeH="0" noProof="0" dirty="0">
                <a:ln>
                  <a:noFill/>
                </a:ln>
                <a:solidFill>
                  <a:schemeClr val="tx1"/>
                </a:solidFill>
                <a:effectLst/>
                <a:uLnTx/>
                <a:uFillTx/>
                <a:latin typeface="+mn-lt"/>
                <a:ea typeface="+mn-ea"/>
                <a:cs typeface="+mn-cs"/>
              </a:rPr>
              <a:t>αρνητικών οργανισμών.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7200" y="1412776"/>
            <a:ext cx="3200400" cy="4411662"/>
          </a:xfrm>
          <a:prstGeom prst="rect">
            <a:avLst/>
          </a:prstGeom>
        </p:spPr>
        <p:txBody>
          <a:bodyPr vert="horz" lIns="91440" tIns="45720" rIns="91440" bIns="45720" rtlCol="0">
            <a:normAutofit fontScale="92500" lnSpcReduction="10000"/>
          </a:bodyPr>
          <a:lstStyle/>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AquaSorb</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Carrington 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Carrasyn</a:t>
            </a:r>
            <a:r>
              <a:rPr kumimoji="0" lang="en-US" sz="2400" b="0" i="0" u="none" strike="noStrike" kern="1200" cap="none" spc="0" normalizeH="0" baseline="0" noProof="0" dirty="0">
                <a:ln>
                  <a:noFill/>
                </a:ln>
                <a:solidFill>
                  <a:schemeClr val="tx1"/>
                </a:solidFill>
                <a:effectLst/>
                <a:uLnTx/>
                <a:uFillTx/>
                <a:latin typeface="+mn-lt"/>
                <a:ea typeface="+mn-ea"/>
                <a:cs typeface="+mn-cs"/>
              </a:rPr>
              <a:t>-V</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Clear-Site</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Curasol</a:t>
            </a:r>
            <a:r>
              <a:rPr kumimoji="0" lang="en-US" sz="2400" b="0" i="0" u="none" strike="noStrike" kern="1200" cap="none" spc="0" normalizeH="0" baseline="0" noProof="0" dirty="0">
                <a:ln>
                  <a:noFill/>
                </a:ln>
                <a:solidFill>
                  <a:schemeClr val="tx1"/>
                </a:solidFill>
                <a:effectLst/>
                <a:uLnTx/>
                <a:uFillTx/>
                <a:latin typeface="+mn-lt"/>
                <a:ea typeface="+mn-ea"/>
                <a:cs typeface="+mn-cs"/>
              </a:rPr>
              <a:t> 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Flexderm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Hydron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Intrasite</a:t>
            </a:r>
            <a:r>
              <a:rPr kumimoji="0" lang="en-US" sz="2400" b="0" i="0" u="none" strike="noStrike" kern="1200" cap="none" spc="0" normalizeH="0" baseline="0" noProof="0" dirty="0">
                <a:ln>
                  <a:noFill/>
                </a:ln>
                <a:solidFill>
                  <a:schemeClr val="tx1"/>
                </a:solidFill>
                <a:effectLst/>
                <a:uLnTx/>
                <a:uFillTx/>
                <a:latin typeface="+mn-lt"/>
                <a:ea typeface="+mn-ea"/>
                <a:cs typeface="+mn-cs"/>
              </a:rPr>
              <a:t> 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Solosite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SAF-Gel</a:t>
            </a: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Transorb</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WounDres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803914"/>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5076056" y="6309320"/>
            <a:ext cx="2302233" cy="246221"/>
          </a:xfrm>
          <a:prstGeom prst="rect">
            <a:avLst/>
          </a:prstGeom>
        </p:spPr>
        <p:txBody>
          <a:bodyPr wrap="none">
            <a:spAutoFit/>
          </a:bodyPr>
          <a:lstStyle/>
          <a:p>
            <a:r>
              <a:rPr lang="en-IN" sz="1000" dirty="0"/>
              <a:t>http://vidibiv.eu/s/dressing%20hydrogel</a:t>
            </a:r>
          </a:p>
        </p:txBody>
      </p:sp>
      <p:sp>
        <p:nvSpPr>
          <p:cNvPr id="6" name="Rectangle 2"/>
          <p:cNvSpPr>
            <a:spLocks noGrp="1" noChangeArrowheads="1"/>
          </p:cNvSpPr>
          <p:nvPr>
            <p:ph type="title"/>
          </p:nvPr>
        </p:nvSpPr>
        <p:spPr>
          <a:xfrm>
            <a:off x="539552" y="-99020"/>
            <a:ext cx="7543800" cy="1295400"/>
          </a:xfrm>
        </p:spPr>
        <p:txBody>
          <a:bodyPr>
            <a:normAutofit/>
          </a:bodyPr>
          <a:lstStyle/>
          <a:p>
            <a:r>
              <a:rPr lang="en-US" sz="4000" b="1" dirty="0" err="1">
                <a:effectLst>
                  <a:outerShdw blurRad="38100" dist="38100" dir="2700000" algn="tl">
                    <a:srgbClr val="000000">
                      <a:alpha val="43137"/>
                    </a:srgbClr>
                  </a:outerShdw>
                </a:effectLst>
              </a:rPr>
              <a:t>Hydrogels</a:t>
            </a:r>
            <a:endParaRPr lang="en-US" sz="4000" b="1" dirty="0">
              <a:effectLst>
                <a:outerShdw blurRad="38100" dist="38100" dir="2700000" algn="tl">
                  <a:srgbClr val="000000">
                    <a:alpha val="43137"/>
                  </a:srgbClr>
                </a:outerShdw>
              </a:effectLst>
            </a:endParaRPr>
          </a:p>
        </p:txBody>
      </p:sp>
      <p:sp>
        <p:nvSpPr>
          <p:cNvPr id="7" name="Στρογγυλεμένο ορθογώνιο 6"/>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99592" y="261392"/>
            <a:ext cx="7543800" cy="1295400"/>
          </a:xfrm>
        </p:spPr>
        <p:txBody>
          <a:bodyPr>
            <a:normAutofit/>
          </a:bodyPr>
          <a:lstStyle/>
          <a:p>
            <a:r>
              <a:rPr lang="el-GR" sz="3600" b="1" dirty="0">
                <a:effectLst>
                  <a:outerShdw blurRad="38100" dist="38100" dir="2700000" algn="tl">
                    <a:srgbClr val="000000">
                      <a:alpha val="43137"/>
                    </a:srgbClr>
                  </a:outerShdw>
                </a:effectLst>
              </a:rPr>
              <a:t>Κολλώδεις ταινίες </a:t>
            </a:r>
            <a:r>
              <a:rPr lang="en-US" sz="3600" b="1" dirty="0">
                <a:effectLst>
                  <a:outerShdw blurRad="38100" dist="38100" dir="2700000" algn="tl">
                    <a:srgbClr val="000000">
                      <a:alpha val="43137"/>
                    </a:srgbClr>
                  </a:outerShdw>
                </a:effectLst>
              </a:rPr>
              <a:t>gel </a:t>
            </a:r>
            <a:r>
              <a:rPr lang="el-GR" sz="3600" b="1" dirty="0">
                <a:effectLst>
                  <a:outerShdw blurRad="38100" dist="38100" dir="2700000" algn="tl">
                    <a:srgbClr val="000000">
                      <a:alpha val="43137"/>
                    </a:srgbClr>
                  </a:outerShdw>
                </a:effectLst>
              </a:rPr>
              <a:t>για αντιμετώπιση ουλών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Αποτελούνται από</a:t>
            </a:r>
            <a:r>
              <a:rPr kumimoji="0" lang="el-GR" sz="2200" b="0" i="0" u="none" strike="noStrike" kern="1200" cap="none" spc="0" normalizeH="0" noProof="0" dirty="0">
                <a:ln>
                  <a:noFill/>
                </a:ln>
                <a:solidFill>
                  <a:schemeClr val="tx1"/>
                </a:solidFill>
                <a:effectLst/>
                <a:uLnTx/>
                <a:uFillTx/>
                <a:latin typeface="+mn-lt"/>
                <a:ea typeface="+mn-ea"/>
                <a:cs typeface="+mn-cs"/>
              </a:rPr>
              <a:t> </a:t>
            </a:r>
            <a:r>
              <a:rPr lang="el-GR" sz="2200" dirty="0"/>
              <a:t>ε</a:t>
            </a:r>
            <a:r>
              <a:rPr kumimoji="0" lang="el-GR" sz="2200" b="0" i="0" u="none" strike="noStrike" kern="1200" cap="none" spc="0" normalizeH="0" baseline="0" noProof="0" dirty="0">
                <a:ln>
                  <a:noFill/>
                </a:ln>
                <a:solidFill>
                  <a:schemeClr val="tx1"/>
                </a:solidFill>
                <a:effectLst/>
                <a:uLnTx/>
                <a:uFillTx/>
                <a:latin typeface="+mn-lt"/>
                <a:ea typeface="+mn-ea"/>
                <a:cs typeface="+mn-cs"/>
              </a:rPr>
              <a:t>ύκαμπτο,</a:t>
            </a:r>
            <a:r>
              <a:rPr kumimoji="0" lang="el-GR" sz="2200" b="0" i="0" u="none" strike="noStrike" kern="1200" cap="none" spc="0" normalizeH="0" noProof="0" dirty="0">
                <a:ln>
                  <a:noFill/>
                </a:ln>
                <a:solidFill>
                  <a:schemeClr val="tx1"/>
                </a:solidFill>
                <a:effectLst/>
                <a:uLnTx/>
                <a:uFillTx/>
                <a:latin typeface="+mn-lt"/>
                <a:ea typeface="+mn-ea"/>
                <a:cs typeface="+mn-cs"/>
              </a:rPr>
              <a:t> κολλώδες, ημι-εμφρακτικό φύλο σιλικόνης</a:t>
            </a:r>
            <a:r>
              <a:rPr lang="el-GR" sz="2200" dirty="0"/>
              <a:t>.</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Μειώνουν το κοκκίνισμα των</a:t>
            </a:r>
            <a:r>
              <a:rPr kumimoji="0" lang="el-GR" sz="2200" b="0" i="0" u="none" strike="noStrike" kern="1200" cap="none" spc="0" normalizeH="0" noProof="0" dirty="0">
                <a:ln>
                  <a:noFill/>
                </a:ln>
                <a:solidFill>
                  <a:schemeClr val="tx1"/>
                </a:solidFill>
                <a:effectLst/>
                <a:uLnTx/>
                <a:uFillTx/>
                <a:latin typeface="+mn-lt"/>
                <a:ea typeface="+mn-ea"/>
                <a:cs typeface="+mn-cs"/>
              </a:rPr>
              <a:t> ουλών ώστε να σβήνουν σταδιακά και να μη γίνονται εύκολα αντιληπτά.</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Η εφαρμογή τους είναι εύκολη και η</a:t>
            </a:r>
            <a:r>
              <a:rPr kumimoji="0" lang="el-GR" sz="2200" b="0" i="0" u="none" strike="noStrike" kern="1200" cap="none" spc="0" normalizeH="0" noProof="0" dirty="0">
                <a:ln>
                  <a:noFill/>
                </a:ln>
                <a:solidFill>
                  <a:schemeClr val="tx1"/>
                </a:solidFill>
                <a:effectLst/>
                <a:uLnTx/>
                <a:uFillTx/>
                <a:latin typeface="+mn-lt"/>
                <a:ea typeface="+mn-ea"/>
                <a:cs typeface="+mn-cs"/>
              </a:rPr>
              <a:t> ταινία </a:t>
            </a:r>
            <a:r>
              <a:rPr kumimoji="0" lang="en-US" sz="2200" b="0" i="0" u="none" strike="noStrike" kern="1200" cap="none" spc="0" normalizeH="0" noProof="0" dirty="0">
                <a:ln>
                  <a:noFill/>
                </a:ln>
                <a:solidFill>
                  <a:schemeClr val="tx1"/>
                </a:solidFill>
                <a:effectLst/>
                <a:uLnTx/>
                <a:uFillTx/>
                <a:latin typeface="+mn-lt"/>
                <a:ea typeface="+mn-ea"/>
                <a:cs typeface="+mn-cs"/>
              </a:rPr>
              <a:t>gel </a:t>
            </a:r>
            <a:r>
              <a:rPr kumimoji="0" lang="el-GR" sz="2200" b="0" i="0" u="none" strike="noStrike" kern="1200" cap="none" spc="0" normalizeH="0" noProof="0" dirty="0">
                <a:ln>
                  <a:noFill/>
                </a:ln>
                <a:solidFill>
                  <a:schemeClr val="tx1"/>
                </a:solidFill>
                <a:effectLst/>
                <a:uLnTx/>
                <a:uFillTx/>
                <a:latin typeface="+mn-lt"/>
                <a:ea typeface="+mn-ea"/>
                <a:cs typeface="+mn-cs"/>
              </a:rPr>
              <a:t> μπορεί να πλυθεί και να χρησιμοποιηθεί πολλές φορές.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081994"/>
            <a:ext cx="3686200" cy="36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916175" y="6309320"/>
            <a:ext cx="1149674" cy="246221"/>
          </a:xfrm>
          <a:prstGeom prst="rect">
            <a:avLst/>
          </a:prstGeom>
        </p:spPr>
        <p:txBody>
          <a:bodyPr wrap="none">
            <a:spAutoFit/>
          </a:bodyPr>
          <a:lstStyle/>
          <a:p>
            <a:r>
              <a:rPr lang="en-IN" sz="1000" dirty="0"/>
              <a:t>woundsource.com</a:t>
            </a:r>
          </a:p>
        </p:txBody>
      </p:sp>
      <p:sp>
        <p:nvSpPr>
          <p:cNvPr id="6" name="Στρογγυλεμένο ορθογώνιο 5"/>
          <p:cNvSpPr/>
          <p:nvPr/>
        </p:nvSpPr>
        <p:spPr>
          <a:xfrm>
            <a:off x="107504" y="260648"/>
            <a:ext cx="8888058" cy="129614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9020"/>
            <a:ext cx="7543800" cy="1295400"/>
          </a:xfrm>
        </p:spPr>
        <p:txBody>
          <a:bodyPr>
            <a:normAutofit/>
          </a:bodyPr>
          <a:lstStyle/>
          <a:p>
            <a:r>
              <a:rPr lang="el-GR" sz="4000" b="1" dirty="0">
                <a:effectLst>
                  <a:outerShdw blurRad="38100" dist="38100" dir="2700000" algn="tl">
                    <a:srgbClr val="000000">
                      <a:alpha val="43137"/>
                    </a:srgbClr>
                  </a:outerShdw>
                </a:effectLst>
              </a:rPr>
              <a:t>Μεμβράνες αναρρόφησης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Η μεμβράνη είναι ένας</a:t>
            </a:r>
            <a:r>
              <a:rPr kumimoji="0" lang="el-GR" sz="2400" b="0" i="0" u="none" strike="noStrike" kern="1200" cap="none" spc="0" normalizeH="0" noProof="0" dirty="0">
                <a:ln>
                  <a:noFill/>
                </a:ln>
                <a:solidFill>
                  <a:schemeClr val="tx1"/>
                </a:solidFill>
                <a:effectLst/>
                <a:uLnTx/>
                <a:uFillTx/>
              </a:rPr>
              <a:t> βασικός επίδεσμος που μεταμορφώνεται σε ένα μαλακό </a:t>
            </a:r>
            <a:r>
              <a:rPr kumimoji="0" lang="en-US" sz="2400" b="0" i="0" u="none" strike="noStrike" kern="1200" cap="none" spc="0" normalizeH="0" noProof="0" dirty="0">
                <a:ln>
                  <a:noFill/>
                </a:ln>
                <a:solidFill>
                  <a:schemeClr val="tx1"/>
                </a:solidFill>
                <a:effectLst/>
                <a:uLnTx/>
                <a:uFillTx/>
              </a:rPr>
              <a:t>gel</a:t>
            </a:r>
            <a:r>
              <a:rPr kumimoji="0" lang="el-GR" sz="2400" b="0" i="0" u="none" strike="noStrike" kern="1200" cap="none" spc="0" normalizeH="0" noProof="0" dirty="0">
                <a:ln>
                  <a:noFill/>
                </a:ln>
                <a:solidFill>
                  <a:schemeClr val="tx1"/>
                </a:solidFill>
                <a:effectLst/>
                <a:uLnTx/>
                <a:uFillTx/>
              </a:rPr>
              <a:t>, επιτρέποντας έτσι την επαφή με ολόκληρο το τραύμα.</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t>Αποτελείται από 45% </a:t>
            </a:r>
            <a:r>
              <a:rPr lang="el-GR" sz="2400" dirty="0" err="1"/>
              <a:t>σελουλόζη</a:t>
            </a:r>
            <a:r>
              <a:rPr lang="el-GR" sz="2400" dirty="0"/>
              <a:t> και 55% κολλαγόνο τύπου Ι.</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endParaRPr>
          </a:p>
        </p:txBody>
      </p:sp>
      <p:pic>
        <p:nvPicPr>
          <p:cNvPr id="9" name="Picture 4" descr="thur_promogran_product_photo"/>
          <p:cNvPicPr>
            <a:picLocks noChangeAspect="1" noChangeArrowheads="1"/>
          </p:cNvPicPr>
          <p:nvPr/>
        </p:nvPicPr>
        <p:blipFill>
          <a:blip r:embed="rId2" cstate="print"/>
          <a:srcRect/>
          <a:stretch>
            <a:fillRect/>
          </a:stretch>
        </p:blipFill>
        <p:spPr bwMode="auto">
          <a:xfrm>
            <a:off x="5217401" y="2440638"/>
            <a:ext cx="3441046" cy="2205831"/>
          </a:xfrm>
          <a:prstGeom prst="rect">
            <a:avLst/>
          </a:prstGeom>
          <a:noFill/>
        </p:spPr>
      </p:pic>
      <p:sp>
        <p:nvSpPr>
          <p:cNvPr id="2" name="Ορθογώνιο 1"/>
          <p:cNvSpPr/>
          <p:nvPr/>
        </p:nvSpPr>
        <p:spPr>
          <a:xfrm>
            <a:off x="4434057" y="6211669"/>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11" name="Στρογγυλεμένο ορθογώνιο 10"/>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98648"/>
            <a:ext cx="7543800" cy="1295400"/>
          </a:xfrm>
        </p:spPr>
        <p:txBody>
          <a:bodyPr>
            <a:normAutofit/>
          </a:bodyPr>
          <a:lstStyle/>
          <a:p>
            <a:r>
              <a:rPr lang="el-GR" sz="4000" b="1" dirty="0">
                <a:effectLst>
                  <a:outerShdw blurRad="38100" dist="38100" dir="2700000" algn="tl">
                    <a:srgbClr val="000000">
                      <a:alpha val="43137"/>
                    </a:srgbClr>
                  </a:outerShdw>
                </a:effectLst>
              </a:rPr>
              <a:t>Μεμβράνες αναρρόφησης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15098" y="1535216"/>
            <a:ext cx="4731682" cy="441166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Η φλεγμονώδης φάση η οποία διαρκεί πολύ στα χρόνια τραύματα συμβάλλει</a:t>
            </a:r>
            <a:r>
              <a:rPr kumimoji="0" lang="el-GR" b="0" i="0" u="none" strike="noStrike" kern="1200" cap="none" spc="0" normalizeH="0" noProof="0" dirty="0">
                <a:ln>
                  <a:noFill/>
                </a:ln>
                <a:solidFill>
                  <a:schemeClr val="tx1"/>
                </a:solidFill>
                <a:effectLst/>
                <a:uLnTx/>
                <a:uFillTx/>
              </a:rPr>
              <a:t> στην έκκριση υψηλών συγκεντρώσεων </a:t>
            </a:r>
            <a:r>
              <a:rPr kumimoji="0" lang="el-GR" b="0" i="0" u="none" strike="noStrike" kern="1200" cap="none" spc="0" normalizeH="0" noProof="0" dirty="0" err="1">
                <a:ln>
                  <a:noFill/>
                </a:ln>
                <a:solidFill>
                  <a:schemeClr val="tx1"/>
                </a:solidFill>
                <a:effectLst/>
                <a:uLnTx/>
                <a:uFillTx/>
              </a:rPr>
              <a:t>μεταλλοπρωτεασών</a:t>
            </a:r>
            <a:r>
              <a:rPr kumimoji="0" lang="el-GR" b="0" i="0" u="none" strike="noStrike" kern="1200" cap="none" spc="0" normalizeH="0" noProof="0" dirty="0">
                <a:ln>
                  <a:noFill/>
                </a:ln>
                <a:solidFill>
                  <a:schemeClr val="tx1"/>
                </a:solidFill>
                <a:effectLst/>
                <a:uLnTx/>
                <a:uFillTx/>
              </a:rPr>
              <a:t> (ΜΜ</a:t>
            </a:r>
            <a:r>
              <a:rPr kumimoji="0" lang="en-US" b="0" i="0" u="none" strike="noStrike" kern="1200" cap="none" spc="0" normalizeH="0" noProof="0" dirty="0">
                <a:ln>
                  <a:noFill/>
                </a:ln>
                <a:solidFill>
                  <a:schemeClr val="tx1"/>
                </a:solidFill>
                <a:effectLst/>
                <a:uLnTx/>
                <a:uFillTx/>
              </a:rPr>
              <a:t>Ps)</a:t>
            </a:r>
            <a:r>
              <a:rPr kumimoji="0" lang="el-GR" b="0" i="0" u="none" strike="noStrike" kern="1200" cap="none" spc="0" normalizeH="0" noProof="0" dirty="0">
                <a:ln>
                  <a:noFill/>
                </a:ln>
                <a:solidFill>
                  <a:schemeClr val="tx1"/>
                </a:solidFill>
                <a:effectLst/>
                <a:uLnTx/>
                <a:uFillTx/>
              </a:rPr>
              <a:t>.</a:t>
            </a:r>
            <a:endParaRPr kumimoji="0" lang="en-US"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Η πλεονάζουσες </a:t>
            </a:r>
            <a:r>
              <a:rPr kumimoji="0" lang="en-US" b="0" i="0" u="none" strike="noStrike" kern="1200" cap="none" spc="0" normalizeH="0" baseline="0" noProof="0" dirty="0">
                <a:ln>
                  <a:noFill/>
                </a:ln>
                <a:solidFill>
                  <a:schemeClr val="tx1"/>
                </a:solidFill>
                <a:effectLst/>
                <a:uLnTx/>
                <a:uFillTx/>
              </a:rPr>
              <a:t>MMPs </a:t>
            </a:r>
            <a:r>
              <a:rPr kumimoji="0" lang="el-GR" b="0" i="0" u="none" strike="noStrike" kern="1200" cap="none" spc="0" normalizeH="0" baseline="0" noProof="0" dirty="0">
                <a:ln>
                  <a:noFill/>
                </a:ln>
                <a:solidFill>
                  <a:schemeClr val="tx1"/>
                </a:solidFill>
                <a:effectLst/>
                <a:uLnTx/>
                <a:uFillTx/>
              </a:rPr>
              <a:t>έχουν σαν αποτέλεσμα την</a:t>
            </a:r>
            <a:r>
              <a:rPr kumimoji="0" lang="el-GR" b="0" i="0" u="none" strike="noStrike" kern="1200" cap="none" spc="0" normalizeH="0" noProof="0" dirty="0">
                <a:ln>
                  <a:noFill/>
                </a:ln>
                <a:solidFill>
                  <a:schemeClr val="tx1"/>
                </a:solidFill>
                <a:effectLst/>
                <a:uLnTx/>
                <a:uFillTx/>
              </a:rPr>
              <a:t> διάσπαση των πρωτεϊνών της </a:t>
            </a:r>
            <a:r>
              <a:rPr kumimoji="0" lang="el-GR" b="0" i="0" u="none" strike="noStrike" kern="1200" cap="none" spc="0" normalizeH="0" noProof="0" dirty="0" err="1">
                <a:ln>
                  <a:noFill/>
                </a:ln>
                <a:solidFill>
                  <a:schemeClr val="tx1"/>
                </a:solidFill>
                <a:effectLst/>
                <a:uLnTx/>
                <a:uFillTx/>
              </a:rPr>
              <a:t>εξωκυτταρικής</a:t>
            </a:r>
            <a:r>
              <a:rPr kumimoji="0" lang="el-GR" b="0" i="0" u="none" strike="noStrike" kern="1200" cap="none" spc="0" normalizeH="0" noProof="0" dirty="0">
                <a:ln>
                  <a:noFill/>
                </a:ln>
                <a:solidFill>
                  <a:schemeClr val="tx1"/>
                </a:solidFill>
                <a:effectLst/>
                <a:uLnTx/>
                <a:uFillTx/>
              </a:rPr>
              <a:t> μεμβράνης.</a:t>
            </a:r>
            <a:endParaRPr kumimoji="0" lang="en-US"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b="0" i="0" u="none" strike="noStrike" kern="1200" cap="none" spc="0" normalizeH="0" baseline="0" noProof="0" dirty="0">
                <a:ln>
                  <a:noFill/>
                </a:ln>
                <a:solidFill>
                  <a:schemeClr val="tx1"/>
                </a:solidFill>
                <a:effectLst/>
                <a:uLnTx/>
                <a:uFillTx/>
              </a:rPr>
              <a:t>Οι πλεονάζουσες</a:t>
            </a:r>
            <a:r>
              <a:rPr kumimoji="0" lang="el-GR" b="0" i="0" u="none" strike="noStrike" kern="1200" cap="none" spc="0" normalizeH="0" noProof="0" dirty="0">
                <a:ln>
                  <a:noFill/>
                </a:ln>
                <a:solidFill>
                  <a:schemeClr val="tx1"/>
                </a:solidFill>
                <a:effectLst/>
                <a:uLnTx/>
                <a:uFillTx/>
              </a:rPr>
              <a:t> </a:t>
            </a:r>
            <a:r>
              <a:rPr kumimoji="0" lang="en-US" b="0" i="0" u="none" strike="noStrike" kern="1200" cap="none" spc="0" normalizeH="0" noProof="0" dirty="0">
                <a:ln>
                  <a:noFill/>
                </a:ln>
                <a:solidFill>
                  <a:schemeClr val="tx1"/>
                </a:solidFill>
                <a:effectLst/>
                <a:uLnTx/>
                <a:uFillTx/>
              </a:rPr>
              <a:t>MMPs </a:t>
            </a:r>
            <a:r>
              <a:rPr kumimoji="0" lang="el-GR" b="0" i="0" u="none" strike="noStrike" kern="1200" cap="none" spc="0" normalizeH="0" noProof="0" dirty="0">
                <a:ln>
                  <a:noFill/>
                </a:ln>
                <a:solidFill>
                  <a:schemeClr val="tx1"/>
                </a:solidFill>
                <a:effectLst/>
                <a:uLnTx/>
                <a:uFillTx/>
              </a:rPr>
              <a:t>απενεργοποιούν τους αυξητικούς παράγοντες.</a:t>
            </a:r>
            <a:endParaRPr kumimoji="0" lang="en-US"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dirty="0"/>
              <a:t>Ο </a:t>
            </a:r>
            <a:r>
              <a:rPr kumimoji="0" lang="el-GR" b="0" i="0" u="none" strike="noStrike" kern="1200" cap="none" spc="0" normalizeH="0" baseline="0" noProof="0" dirty="0">
                <a:ln>
                  <a:noFill/>
                </a:ln>
                <a:solidFill>
                  <a:schemeClr val="tx1"/>
                </a:solidFill>
                <a:effectLst/>
                <a:uLnTx/>
                <a:uFillTx/>
              </a:rPr>
              <a:t>συνδυασμός σελουλόζης</a:t>
            </a:r>
            <a:r>
              <a:rPr lang="el-GR" baseline="0" dirty="0"/>
              <a:t>/κολλαγόνου</a:t>
            </a:r>
            <a:r>
              <a:rPr lang="el-GR" dirty="0"/>
              <a:t> δεσμεύει περισσότερες </a:t>
            </a:r>
            <a:r>
              <a:rPr lang="en-US" dirty="0"/>
              <a:t>MMPs </a:t>
            </a:r>
            <a:r>
              <a:rPr lang="el-GR" dirty="0"/>
              <a:t>από ότι το κολλαγόνο ή η </a:t>
            </a:r>
            <a:r>
              <a:rPr lang="el-GR" dirty="0" err="1"/>
              <a:t>σελουλόζη</a:t>
            </a:r>
            <a:r>
              <a:rPr lang="el-GR" dirty="0"/>
              <a:t>.</a:t>
            </a:r>
            <a:endParaRPr kumimoji="0" lang="en-US" b="0" i="0" u="none" strike="noStrike" kern="1200" cap="none" spc="0" normalizeH="0" baseline="0" noProof="0" dirty="0">
              <a:ln>
                <a:noFill/>
              </a:ln>
              <a:solidFill>
                <a:schemeClr val="tx1"/>
              </a:solidFill>
              <a:effectLst/>
              <a:uLnTx/>
              <a:uFillTx/>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endParaRPr>
          </a:p>
        </p:txBody>
      </p:sp>
      <p:pic>
        <p:nvPicPr>
          <p:cNvPr id="9" name="Picture 4" descr="thur_clinicalinfo2a"/>
          <p:cNvPicPr>
            <a:picLocks noChangeAspect="1" noChangeArrowheads="1"/>
          </p:cNvPicPr>
          <p:nvPr/>
        </p:nvPicPr>
        <p:blipFill>
          <a:blip r:embed="rId2" cstate="print"/>
          <a:srcRect/>
          <a:stretch>
            <a:fillRect/>
          </a:stretch>
        </p:blipFill>
        <p:spPr bwMode="auto">
          <a:xfrm>
            <a:off x="5214657" y="1052736"/>
            <a:ext cx="3467100" cy="1714500"/>
          </a:xfrm>
          <a:prstGeom prst="rect">
            <a:avLst/>
          </a:prstGeom>
          <a:noFill/>
        </p:spPr>
      </p:pic>
      <p:pic>
        <p:nvPicPr>
          <p:cNvPr id="10" name="Picture 5" descr="thur_clinicalinfo1"/>
          <p:cNvPicPr>
            <a:picLocks noChangeAspect="1" noChangeArrowheads="1" noCrop="1"/>
          </p:cNvPicPr>
          <p:nvPr/>
        </p:nvPicPr>
        <p:blipFill>
          <a:blip r:embed="rId3" cstate="print"/>
          <a:srcRect/>
          <a:stretch>
            <a:fillRect/>
          </a:stretch>
        </p:blipFill>
        <p:spPr bwMode="auto">
          <a:xfrm>
            <a:off x="5214657" y="2767236"/>
            <a:ext cx="3467100" cy="1524000"/>
          </a:xfrm>
          <a:prstGeom prst="rect">
            <a:avLst/>
          </a:prstGeom>
          <a:noFill/>
        </p:spPr>
      </p:pic>
      <p:pic>
        <p:nvPicPr>
          <p:cNvPr id="11" name="Picture 6" descr="thur_clinicalinfo4"/>
          <p:cNvPicPr>
            <a:picLocks noChangeAspect="1" noChangeArrowheads="1"/>
          </p:cNvPicPr>
          <p:nvPr/>
        </p:nvPicPr>
        <p:blipFill>
          <a:blip r:embed="rId4" cstate="print"/>
          <a:srcRect/>
          <a:stretch>
            <a:fillRect/>
          </a:stretch>
        </p:blipFill>
        <p:spPr bwMode="auto">
          <a:xfrm>
            <a:off x="5278999" y="4291236"/>
            <a:ext cx="3178969" cy="1813148"/>
          </a:xfrm>
          <a:prstGeom prst="rect">
            <a:avLst/>
          </a:prstGeom>
          <a:noFill/>
        </p:spPr>
      </p:pic>
      <p:sp>
        <p:nvSpPr>
          <p:cNvPr id="2" name="Ορθογώνιο 1"/>
          <p:cNvSpPr/>
          <p:nvPr/>
        </p:nvSpPr>
        <p:spPr>
          <a:xfrm>
            <a:off x="4788024" y="6371511"/>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12" name="Στρογγυλεμένο ορθογώνιο 11"/>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42875"/>
            <a:ext cx="8929718" cy="923330"/>
          </a:xfrm>
          <a:prstGeom prst="rect">
            <a:avLst/>
          </a:prstGeom>
          <a:noFill/>
          <a:ln w="12700">
            <a:noFill/>
            <a:miter lim="800000"/>
            <a:headEnd type="none" w="sm" len="sm"/>
            <a:tailEnd type="none" w="sm" len="sm"/>
          </a:ln>
          <a:effectLst/>
        </p:spPr>
        <p:txBody>
          <a:bodyPr wrap="square">
            <a:spAutoFit/>
          </a:bodyPr>
          <a:lstStyle/>
          <a:p>
            <a:pPr algn="ctr" eaLnBrk="0" hangingPunct="0"/>
            <a:r>
              <a:rPr lang="en-US" sz="2000" dirty="0">
                <a:solidFill>
                  <a:schemeClr val="tx2">
                    <a:lumMod val="75000"/>
                  </a:schemeClr>
                </a:solidFill>
                <a:latin typeface="Times New Roman" pitchFamily="18" charset="0"/>
              </a:rPr>
              <a:t> </a:t>
            </a:r>
            <a:r>
              <a:rPr lang="en-US" sz="2700" b="1" dirty="0" err="1">
                <a:solidFill>
                  <a:schemeClr val="tx2">
                    <a:lumMod val="75000"/>
                  </a:schemeClr>
                </a:solidFill>
                <a:latin typeface="Times New Roman" pitchFamily="18" charset="0"/>
              </a:rPr>
              <a:t>Apligraf</a:t>
            </a:r>
            <a:r>
              <a:rPr lang="en-US" sz="2700" b="1" dirty="0">
                <a:solidFill>
                  <a:schemeClr val="tx2">
                    <a:lumMod val="75000"/>
                  </a:schemeClr>
                </a:solidFill>
                <a:latin typeface="Times New Roman" pitchFamily="18" charset="0"/>
              </a:rPr>
              <a:t>®</a:t>
            </a:r>
            <a:r>
              <a:rPr lang="el-GR" sz="2700" b="1" dirty="0">
                <a:solidFill>
                  <a:schemeClr val="tx2">
                    <a:lumMod val="75000"/>
                  </a:schemeClr>
                </a:solidFill>
                <a:latin typeface="Times New Roman" pitchFamily="18" charset="0"/>
              </a:rPr>
              <a:t>: προϊόντα που μοιάζουν με ανθρώπινο δέρμα και αποτελούνται από ζωντανά κύτταρα ανθρώπινου δέρματος</a:t>
            </a:r>
            <a:endParaRPr lang="en-US" sz="2700" b="1" dirty="0">
              <a:solidFill>
                <a:schemeClr val="tx2">
                  <a:lumMod val="75000"/>
                </a:schemeClr>
              </a:solidFill>
              <a:latin typeface="Times New Roman" pitchFamily="18" charset="0"/>
            </a:endParaRPr>
          </a:p>
        </p:txBody>
      </p:sp>
      <p:sp>
        <p:nvSpPr>
          <p:cNvPr id="9" name="Text Box 4"/>
          <p:cNvSpPr txBox="1">
            <a:spLocks noChangeArrowheads="1"/>
          </p:cNvSpPr>
          <p:nvPr/>
        </p:nvSpPr>
        <p:spPr bwMode="auto">
          <a:xfrm>
            <a:off x="6774961" y="6309320"/>
            <a:ext cx="2015295" cy="461665"/>
          </a:xfrm>
          <a:prstGeom prst="rect">
            <a:avLst/>
          </a:prstGeom>
          <a:noFill/>
          <a:ln w="12700">
            <a:noFill/>
            <a:miter lim="800000"/>
            <a:headEnd type="none" w="sm" len="sm"/>
            <a:tailEnd type="none" w="sm" len="sm"/>
          </a:ln>
          <a:effectLst/>
        </p:spPr>
        <p:txBody>
          <a:bodyPr wrap="none">
            <a:spAutoFit/>
          </a:bodyPr>
          <a:lstStyle/>
          <a:p>
            <a:pPr eaLnBrk="0" hangingPunct="0"/>
            <a:r>
              <a:rPr lang="el-GR" sz="2400" dirty="0">
                <a:latin typeface="Times New Roman" pitchFamily="18" charset="0"/>
              </a:rPr>
              <a:t>Οργανογένεση</a:t>
            </a:r>
            <a:endParaRPr lang="en-US" sz="2400" dirty="0">
              <a:latin typeface="Times New Roman" pitchFamily="18" charset="0"/>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4943" y="1143403"/>
            <a:ext cx="2267250" cy="172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19" y="2872069"/>
            <a:ext cx="8504080" cy="343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6417041"/>
            <a:ext cx="4392488" cy="246221"/>
          </a:xfrm>
          <a:prstGeom prst="rect">
            <a:avLst/>
          </a:prstGeom>
          <a:noFill/>
        </p:spPr>
        <p:txBody>
          <a:bodyPr wrap="square" rtlCol="0">
            <a:spAutoFit/>
          </a:bodyPr>
          <a:lstStyle/>
          <a:p>
            <a:r>
              <a:rPr lang="en-US" sz="1000" dirty="0"/>
              <a:t>www.scientificbiology.com</a:t>
            </a:r>
            <a:endParaRPr lang="en-IN" sz="1000" dirty="0"/>
          </a:p>
        </p:txBody>
      </p:sp>
      <p:sp>
        <p:nvSpPr>
          <p:cNvPr id="10" name="Στρογγυλεμένο ορθογώνιο 9"/>
          <p:cNvSpPr/>
          <p:nvPr/>
        </p:nvSpPr>
        <p:spPr>
          <a:xfrm>
            <a:off x="107504" y="142874"/>
            <a:ext cx="8888058" cy="981869"/>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99020"/>
            <a:ext cx="7543800" cy="1295400"/>
          </a:xfrm>
        </p:spPr>
        <p:txBody>
          <a:bodyPr>
            <a:normAutofit/>
          </a:bodyPr>
          <a:lstStyle/>
          <a:p>
            <a:r>
              <a:rPr lang="el-GR" sz="3600" b="1" dirty="0">
                <a:effectLst>
                  <a:outerShdw blurRad="38100" dist="38100" dir="2700000" algn="tl">
                    <a:srgbClr val="000000">
                      <a:alpha val="43137"/>
                    </a:srgbClr>
                  </a:outerShdw>
                </a:effectLst>
              </a:rPr>
              <a:t>Υποκατάστατα δέρματος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95536" y="1556792"/>
            <a:ext cx="8064896"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tabLst/>
              <a:defRPr/>
            </a:pPr>
            <a:r>
              <a:rPr kumimoji="0" lang="el-GR" sz="2000" b="0" i="0" u="none" strike="noStrike" kern="1200" cap="none" spc="0" normalizeH="0" baseline="0" noProof="0" dirty="0">
                <a:ln>
                  <a:noFill/>
                </a:ln>
                <a:solidFill>
                  <a:schemeClr val="tx1"/>
                </a:solidFill>
                <a:effectLst/>
                <a:uLnTx/>
                <a:uFillTx/>
              </a:rPr>
              <a:t>Ζωντανά υποστρώματα δέρματος διπλών</a:t>
            </a:r>
            <a:r>
              <a:rPr kumimoji="0" lang="el-GR" sz="2000" b="0" i="0" u="none" strike="noStrike" kern="1200" cap="none" spc="0" normalizeH="0" noProof="0" dirty="0">
                <a:ln>
                  <a:noFill/>
                </a:ln>
                <a:solidFill>
                  <a:schemeClr val="tx1"/>
                </a:solidFill>
                <a:effectLst/>
                <a:uLnTx/>
                <a:uFillTx/>
              </a:rPr>
              <a:t> στρωμάτων</a:t>
            </a:r>
            <a:endParaRPr kumimoji="0" lang="en-US" sz="2000" b="0" i="0" u="none" strike="noStrike" kern="1200" cap="none" spc="0" normalizeH="0" baseline="0" noProof="0" dirty="0">
              <a:ln>
                <a:noFill/>
              </a:ln>
              <a:solidFill>
                <a:schemeClr val="tx1"/>
              </a:solidFill>
              <a:effectLst/>
              <a:uLnTx/>
              <a:uFillTx/>
            </a:endParaRPr>
          </a:p>
          <a:p>
            <a:pPr marL="742950" marR="0" lvl="1" indent="-28575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Apligraf</a:t>
            </a:r>
            <a:r>
              <a:rPr kumimoji="0" lang="en-US" sz="2000" b="0" i="0" u="none" strike="noStrike" kern="1200" cap="none" spc="0" normalizeH="0" baseline="0" noProof="0" dirty="0">
                <a:ln>
                  <a:noFill/>
                </a:ln>
                <a:solidFill>
                  <a:schemeClr val="tx1"/>
                </a:solidFill>
                <a:effectLst/>
                <a:uLnTx/>
                <a:uFillTx/>
              </a:rPr>
              <a:t> (</a:t>
            </a:r>
            <a:r>
              <a:rPr kumimoji="0" lang="el-GR" sz="2000" b="0" i="0" u="none" strike="noStrike" kern="1200" cap="none" spc="0" normalizeH="0" baseline="0" noProof="0" dirty="0">
                <a:ln>
                  <a:noFill/>
                </a:ln>
                <a:solidFill>
                  <a:schemeClr val="tx1"/>
                </a:solidFill>
                <a:effectLst/>
                <a:uLnTx/>
                <a:uFillTx/>
              </a:rPr>
              <a:t>γνωστό και ως</a:t>
            </a:r>
            <a:r>
              <a:rPr kumimoji="0" lang="en-US" sz="2000" b="0" i="0" u="none" strike="noStrike" kern="1200" cap="none" spc="0" normalizeH="0" baseline="0" noProof="0" dirty="0">
                <a:ln>
                  <a:noFill/>
                </a:ln>
                <a:solidFill>
                  <a:schemeClr val="tx1"/>
                </a:solidFill>
                <a:effectLst/>
                <a:uLnTx/>
                <a:uFillTx/>
              </a:rPr>
              <a:t> </a:t>
            </a:r>
            <a:r>
              <a:rPr kumimoji="0" lang="en-US" sz="2000" b="0" i="0" u="none" strike="noStrike" kern="1200" cap="none" spc="0" normalizeH="0" baseline="0" noProof="0" dirty="0" err="1">
                <a:ln>
                  <a:noFill/>
                </a:ln>
                <a:solidFill>
                  <a:schemeClr val="tx1"/>
                </a:solidFill>
                <a:effectLst/>
                <a:uLnTx/>
                <a:uFillTx/>
              </a:rPr>
              <a:t>Graftskin</a:t>
            </a:r>
            <a:r>
              <a:rPr kumimoji="0" lang="en-US" sz="2000" b="0" i="0" u="none" strike="noStrike" kern="1200" cap="none" spc="0" normalizeH="0" baseline="0" noProof="0" dirty="0">
                <a:ln>
                  <a:noFill/>
                </a:ln>
                <a:solidFill>
                  <a:schemeClr val="tx1"/>
                </a:solidFill>
                <a:effectLst/>
                <a:uLnTx/>
                <a:uFillTx/>
              </a:rPr>
              <a:t>)</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1143000" marR="0" lvl="2" indent="-2286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ü"/>
              <a:tabLst/>
              <a:defRPr/>
            </a:pPr>
            <a:r>
              <a:rPr kumimoji="0" lang="el-GR" sz="2000" b="0" i="0" u="none" strike="noStrike" kern="1200" cap="none" spc="0" normalizeH="0" baseline="0" noProof="0" dirty="0">
                <a:ln>
                  <a:noFill/>
                </a:ln>
                <a:solidFill>
                  <a:schemeClr val="tx1"/>
                </a:solidFill>
                <a:effectLst/>
                <a:uLnTx/>
                <a:uFillTx/>
              </a:rPr>
              <a:t>κολλαγόνο από βοειδή (τένοντες) </a:t>
            </a:r>
            <a:r>
              <a:rPr kumimoji="0" lang="el-GR" sz="2000" b="0" i="0" u="none" strike="noStrike" kern="1200" cap="none" spc="0" normalizeH="0" noProof="0" dirty="0">
                <a:ln>
                  <a:noFill/>
                </a:ln>
                <a:solidFill>
                  <a:schemeClr val="tx1"/>
                </a:solidFill>
                <a:effectLst/>
                <a:uLnTx/>
                <a:uFillTx/>
              </a:rPr>
              <a:t>και βιώσιμους ανθρώπινους ινοβλάστες και κερατοειδή κύτταρα.</a:t>
            </a:r>
            <a:endParaRPr kumimoji="0" lang="en-US" sz="2000" b="0" i="0" u="none" strike="noStrike" kern="1200" cap="none" spc="0" normalizeH="0" baseline="0" noProof="0" dirty="0">
              <a:ln>
                <a:noFill/>
              </a:ln>
              <a:solidFill>
                <a:schemeClr val="tx1"/>
              </a:solidFill>
              <a:effectLst/>
              <a:uLnTx/>
              <a:uFillTx/>
            </a:endParaRPr>
          </a:p>
          <a:p>
            <a:pPr marL="742950" marR="0" lvl="1" indent="-28575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err="1">
                <a:ln>
                  <a:noFill/>
                </a:ln>
                <a:solidFill>
                  <a:schemeClr val="tx1"/>
                </a:solidFill>
                <a:effectLst/>
                <a:uLnTx/>
                <a:uFillTx/>
              </a:rPr>
              <a:t>Dermagraft</a:t>
            </a:r>
            <a:r>
              <a:rPr kumimoji="0" lang="el-GR" sz="2000" b="0" i="0" u="none" strike="noStrike" kern="1200" cap="none" spc="0" normalizeH="0" baseline="0" noProof="0" dirty="0">
                <a:ln>
                  <a:noFill/>
                </a:ln>
                <a:solidFill>
                  <a:schemeClr val="tx1"/>
                </a:solidFill>
                <a:effectLst/>
                <a:uLnTx/>
                <a:uFillTx/>
              </a:rPr>
              <a:t>:</a:t>
            </a:r>
            <a:endParaRPr kumimoji="0" lang="en-US" sz="2000" b="0" i="0" u="none" strike="noStrike" kern="1200" cap="none" spc="0" normalizeH="0" baseline="0" noProof="0" dirty="0">
              <a:ln>
                <a:noFill/>
              </a:ln>
              <a:solidFill>
                <a:schemeClr val="tx1"/>
              </a:solidFill>
              <a:effectLst/>
              <a:uLnTx/>
              <a:uFillTx/>
            </a:endParaRPr>
          </a:p>
          <a:p>
            <a:pPr marL="1143000" lvl="2" indent="-228600" algn="just">
              <a:spcBef>
                <a:spcPct val="20000"/>
              </a:spcBef>
              <a:buClr>
                <a:schemeClr val="tx2">
                  <a:lumMod val="75000"/>
                </a:schemeClr>
              </a:buClr>
              <a:buFont typeface="Wingdings" pitchFamily="2" charset="2"/>
              <a:buChar char="ü"/>
              <a:defRPr/>
            </a:pPr>
            <a:r>
              <a:rPr lang="el-GR" sz="2000" dirty="0"/>
              <a:t>ανθρώπινοι νεογνικοί ινοβλάστες που απομονώνονται από νεογνική ακροβυστία (</a:t>
            </a:r>
            <a:r>
              <a:rPr lang="en-US" sz="2000" dirty="0"/>
              <a:t>fetal foreskin</a:t>
            </a:r>
            <a:r>
              <a:rPr lang="el-GR" sz="2000" dirty="0"/>
              <a:t>), εξωκυτταρική μεμβράνη και βιο-απορροφήσιμες ραφές που λειτουργούν σαν πλαίσια στήριξης.  </a:t>
            </a:r>
            <a:endParaRPr lang="en-US" sz="2000" dirty="0"/>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36733" y="1412776"/>
            <a:ext cx="8229600" cy="4411662"/>
          </a:xfrm>
          <a:prstGeom prst="rect">
            <a:avLst/>
          </a:prstGeom>
        </p:spPr>
        <p:txBody>
          <a:bodyPr vert="horz" lIns="91440" tIns="45720" rIns="91440" bIns="45720" rtlCol="0">
            <a:normAutofit/>
          </a:bodyPr>
          <a:lstStyle/>
          <a:p>
            <a:pPr marL="342900" marR="0" lvl="0" indent="-342900" fontAlgn="auto">
              <a:lnSpc>
                <a:spcPct val="80000"/>
              </a:lnSpc>
              <a:spcBef>
                <a:spcPct val="20000"/>
              </a:spcBef>
              <a:spcAft>
                <a:spcPts val="0"/>
              </a:spcAft>
              <a:buClr>
                <a:schemeClr val="tx2">
                  <a:lumMod val="75000"/>
                </a:schemeClr>
              </a:buClr>
              <a:buSzTx/>
              <a:buFont typeface="Wingdings" pitchFamily="2" charset="2"/>
              <a:buChar char="§"/>
              <a:tabLst/>
              <a:defRPr/>
            </a:pPr>
            <a:r>
              <a:rPr lang="el-GR" sz="2200" dirty="0"/>
              <a:t>Ενδεικτικές χρήσεις</a:t>
            </a:r>
            <a:r>
              <a:rPr lang="en-US" sz="2200" dirty="0"/>
              <a:t>: </a:t>
            </a:r>
            <a:r>
              <a:rPr lang="el-GR" sz="2200" dirty="0"/>
              <a:t>κύστες διαβητικών, κύστες:</a:t>
            </a:r>
          </a:p>
          <a:p>
            <a:pPr marL="800100" lvl="1" indent="-342900">
              <a:spcBef>
                <a:spcPct val="20000"/>
              </a:spcBef>
              <a:buClr>
                <a:schemeClr val="tx2">
                  <a:lumMod val="75000"/>
                </a:schemeClr>
              </a:buClr>
              <a:buFont typeface="Wingdings" pitchFamily="2" charset="2"/>
              <a:buChar char="ü"/>
              <a:defRPr/>
            </a:pPr>
            <a:r>
              <a:rPr lang="el-GR" sz="2200" dirty="0"/>
              <a:t> </a:t>
            </a:r>
            <a:r>
              <a:rPr lang="el-GR" sz="2200" dirty="0" err="1"/>
              <a:t>νευροπαθοφυσιολογικής</a:t>
            </a:r>
            <a:r>
              <a:rPr lang="el-GR" sz="2200" dirty="0"/>
              <a:t> αιτιολογίας και κύστες από εγκαύματα.</a:t>
            </a:r>
            <a:endParaRPr lang="en-US" sz="2200" dirty="0"/>
          </a:p>
          <a:p>
            <a:pPr marL="342900" indent="-342900">
              <a:lnSpc>
                <a:spcPct val="80000"/>
              </a:lnSpc>
              <a:spcBef>
                <a:spcPct val="20000"/>
              </a:spcBef>
              <a:buClr>
                <a:schemeClr val="tx2">
                  <a:lumMod val="75000"/>
                </a:schemeClr>
              </a:buClr>
              <a:buFont typeface="Wingdings" pitchFamily="2" charset="2"/>
              <a:buChar char="§"/>
              <a:defRPr/>
            </a:pPr>
            <a:r>
              <a:rPr lang="el-GR" sz="2200" dirty="0"/>
              <a:t>Μη ενδεικτικές χρήσεις</a:t>
            </a:r>
            <a:r>
              <a:rPr lang="en-US" sz="2200" dirty="0"/>
              <a:t>:</a:t>
            </a:r>
          </a:p>
          <a:p>
            <a:pPr marL="800100" lvl="1" indent="-342900">
              <a:spcBef>
                <a:spcPct val="20000"/>
              </a:spcBef>
              <a:buClr>
                <a:schemeClr val="tx2">
                  <a:lumMod val="75000"/>
                </a:schemeClr>
              </a:buClr>
              <a:buFont typeface="Wingdings" pitchFamily="2" charset="2"/>
              <a:buChar char="ü"/>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l-GR" sz="2200" b="0" i="0" u="none" strike="noStrike" kern="1200" cap="none" spc="0" normalizeH="0" baseline="0" noProof="0" dirty="0">
                <a:ln>
                  <a:noFill/>
                </a:ln>
                <a:solidFill>
                  <a:schemeClr val="tx1"/>
                </a:solidFill>
                <a:effectLst/>
                <a:uLnTx/>
                <a:uFillTx/>
                <a:latin typeface="+mn-lt"/>
                <a:ea typeface="+mn-ea"/>
                <a:cs typeface="+mn-cs"/>
              </a:rPr>
              <a:t> μολύνσεις,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800100" lvl="1" indent="-342900">
              <a:spcBef>
                <a:spcPct val="20000"/>
              </a:spcBef>
              <a:buClr>
                <a:schemeClr val="tx2">
                  <a:lumMod val="75000"/>
                </a:schemeClr>
              </a:buClr>
              <a:buFont typeface="Wingdings" pitchFamily="2" charset="2"/>
              <a:buChar char="ü"/>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l-GR" sz="2200" b="0" i="0" u="none" strike="noStrike" kern="1200" cap="none" spc="0" normalizeH="0" baseline="0" noProof="0" dirty="0">
                <a:ln>
                  <a:noFill/>
                </a:ln>
                <a:solidFill>
                  <a:schemeClr val="tx1"/>
                </a:solidFill>
                <a:effectLst/>
                <a:uLnTx/>
                <a:uFillTx/>
                <a:latin typeface="+mn-lt"/>
                <a:ea typeface="+mn-ea"/>
                <a:cs typeface="+mn-cs"/>
              </a:rPr>
              <a:t> εκτεθειμένο κόκκαλο,</a:t>
            </a:r>
            <a:r>
              <a:rPr kumimoji="0" lang="el-GR" sz="2200" b="0" i="0" u="none" strike="noStrike" kern="1200" cap="none" spc="0" normalizeH="0" noProof="0" dirty="0">
                <a:ln>
                  <a:noFill/>
                </a:ln>
                <a:solidFill>
                  <a:schemeClr val="tx1"/>
                </a:solidFill>
                <a:effectLst/>
                <a:uLnTx/>
                <a:uFillTx/>
                <a:latin typeface="+mn-lt"/>
                <a:ea typeface="+mn-ea"/>
                <a:cs typeface="+mn-cs"/>
              </a:rPr>
              <a:t> μεμβρανώδεις</a:t>
            </a:r>
            <a:r>
              <a:rPr lang="el-GR" sz="2200" dirty="0"/>
              <a:t> σάκοι και μύες ή τένοντες.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899592" y="-99020"/>
            <a:ext cx="7543800" cy="1295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Υποκατάστατα δέρματος</a:t>
            </a:r>
            <a:endParaRPr kumimoji="0" lang="en-US" sz="36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87243"/>
            <a:ext cx="7543800" cy="1295400"/>
          </a:xfrm>
        </p:spPr>
        <p:txBody>
          <a:bodyPr>
            <a:normAutofit/>
          </a:bodyPr>
          <a:lstStyle/>
          <a:p>
            <a:r>
              <a:rPr lang="el-GR" sz="4000" b="1" dirty="0">
                <a:effectLst>
                  <a:outerShdw blurRad="38100" dist="38100" dir="2700000" algn="tl">
                    <a:srgbClr val="000000">
                      <a:alpha val="43137"/>
                    </a:srgbClr>
                  </a:outerShdw>
                </a:effectLst>
              </a:rPr>
              <a:t>Βασική αρχή</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36733" y="1412776"/>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200" b="1" dirty="0">
                <a:solidFill>
                  <a:srgbClr val="000000"/>
                </a:solidFill>
                <a:cs typeface="Times New Roman" pitchFamily="18" charset="0"/>
              </a:rPr>
              <a:t>Χορήγηση φαρμάκου σε συγκεκριμένα σημεία - </a:t>
            </a:r>
            <a:r>
              <a:rPr lang="el-GR" sz="2200" dirty="0">
                <a:solidFill>
                  <a:srgbClr val="000000"/>
                </a:solidFill>
                <a:cs typeface="Times New Roman" pitchFamily="18" charset="0"/>
              </a:rPr>
              <a:t>εντοπισμός ενεργών παραγόντων ή φαρμάκων μόνο στην επιφάνεια ή στην περιοχή των συσκευών ώστε να περιορίσουμε τις σχετικές με τις συσκευές μολύνσεις</a:t>
            </a:r>
            <a:r>
              <a:rPr lang="en-US" sz="2200" dirty="0">
                <a:solidFill>
                  <a:srgbClr val="000000"/>
                </a:solidFill>
                <a:cs typeface="Times New Roman" pitchFamily="18" charset="0"/>
              </a:rPr>
              <a:t>. </a:t>
            </a:r>
            <a:r>
              <a:rPr lang="el-GR" sz="2200" dirty="0">
                <a:solidFill>
                  <a:srgbClr val="000000"/>
                </a:solidFill>
                <a:cs typeface="Times New Roman" pitchFamily="18" charset="0"/>
              </a:rPr>
              <a:t>Προτιμάται από τη χορήγηση φαρμάκου σε όλο το σύστημα.</a:t>
            </a:r>
            <a:endParaRPr kumimoji="0" lang="en-US" sz="22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rgbClr val="000000"/>
                </a:solidFill>
                <a:effectLst/>
                <a:uLnTx/>
                <a:uFillTx/>
                <a:latin typeface="+mn-lt"/>
                <a:ea typeface="+mn-ea"/>
                <a:cs typeface="Times New Roman" pitchFamily="18" charset="0"/>
              </a:rPr>
              <a:t>Η χορήγηση σε όλο το σύστημα απαιτεί την</a:t>
            </a:r>
            <a:r>
              <a:rPr kumimoji="0" lang="el-GR" sz="2200" b="0" i="0" u="none" strike="noStrike" kern="1200" cap="none" spc="0" normalizeH="0" noProof="0" dirty="0">
                <a:ln>
                  <a:noFill/>
                </a:ln>
                <a:solidFill>
                  <a:srgbClr val="000000"/>
                </a:solidFill>
                <a:effectLst/>
                <a:uLnTx/>
                <a:uFillTx/>
                <a:latin typeface="+mn-lt"/>
                <a:ea typeface="+mn-ea"/>
                <a:cs typeface="Times New Roman" pitchFamily="18" charset="0"/>
              </a:rPr>
              <a:t> διατήρηση της δοσολογίας σε όλο το σώμα ενώ η τοπική χορήγηση μέσω της επιφάνειας της συσκευής συγκεντρώνει το φάρμακο εκεί που χρειάζεται.</a:t>
            </a:r>
            <a:endParaRPr kumimoji="0" lang="en-US" sz="22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rgbClr val="000000"/>
                </a:solidFill>
                <a:effectLst/>
                <a:uLnTx/>
                <a:uFillTx/>
                <a:latin typeface="+mn-lt"/>
                <a:ea typeface="+mn-ea"/>
                <a:cs typeface="Times New Roman" pitchFamily="18" charset="0"/>
              </a:rPr>
              <a:t>Υπάρχουν βάσιμες υποψίες για αυξημένη</a:t>
            </a:r>
            <a:r>
              <a:rPr kumimoji="0" lang="el-GR" sz="2200" b="0" i="0" u="none" strike="noStrike" kern="1200" cap="none" spc="0" normalizeH="0" noProof="0" dirty="0">
                <a:ln>
                  <a:noFill/>
                </a:ln>
                <a:solidFill>
                  <a:srgbClr val="000000"/>
                </a:solidFill>
                <a:effectLst/>
                <a:uLnTx/>
                <a:uFillTx/>
                <a:latin typeface="+mn-lt"/>
                <a:ea typeface="+mn-ea"/>
                <a:cs typeface="Times New Roman" pitchFamily="18" charset="0"/>
              </a:rPr>
              <a:t> </a:t>
            </a:r>
            <a:r>
              <a:rPr kumimoji="0" lang="el-GR" sz="2200" b="0" i="0" u="none" strike="noStrike" kern="1200" cap="none" spc="0" normalizeH="0" noProof="0" dirty="0" err="1">
                <a:ln>
                  <a:noFill/>
                </a:ln>
                <a:solidFill>
                  <a:srgbClr val="000000"/>
                </a:solidFill>
                <a:effectLst/>
                <a:uLnTx/>
                <a:uFillTx/>
                <a:latin typeface="+mn-lt"/>
                <a:ea typeface="+mn-ea"/>
                <a:cs typeface="Times New Roman" pitchFamily="18" charset="0"/>
              </a:rPr>
              <a:t>βακτηριακή</a:t>
            </a:r>
            <a:r>
              <a:rPr kumimoji="0" lang="el-GR" sz="2200" b="0" i="0" u="none" strike="noStrike" kern="1200" cap="none" spc="0" normalizeH="0" noProof="0" dirty="0">
                <a:ln>
                  <a:noFill/>
                </a:ln>
                <a:solidFill>
                  <a:srgbClr val="000000"/>
                </a:solidFill>
                <a:effectLst/>
                <a:uLnTx/>
                <a:uFillTx/>
                <a:latin typeface="+mn-lt"/>
                <a:ea typeface="+mn-ea"/>
                <a:cs typeface="Times New Roman" pitchFamily="18" charset="0"/>
              </a:rPr>
              <a:t> αντοχή λόγω χρόνιας συστηματικής χορήγησης αντιβιοτικών.</a:t>
            </a:r>
            <a:endParaRPr kumimoji="0" lang="en-US" sz="22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446911"/>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85720" y="2428868"/>
            <a:ext cx="8458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i="1" dirty="0" err="1">
                <a:solidFill>
                  <a:schemeClr val="tx2">
                    <a:lumMod val="75000"/>
                  </a:schemeClr>
                </a:solidFill>
                <a:effectLst>
                  <a:outerShdw blurRad="38100" dist="38100" dir="2700000" algn="tl">
                    <a:srgbClr val="000000">
                      <a:alpha val="43137"/>
                    </a:srgbClr>
                  </a:outerShdw>
                </a:effectLst>
                <a:latin typeface="+mj-lt"/>
                <a:ea typeface="+mj-ea"/>
                <a:cs typeface="+mj-cs"/>
              </a:rPr>
              <a:t>Ελαστομερή</a:t>
            </a:r>
            <a:endParaRPr kumimoji="0" lang="en-US" sz="4400" b="1" i="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8" name="Picture 4" descr="silicone tubing"/>
          <p:cNvPicPr>
            <a:picLocks noChangeAspect="1" noChangeArrowheads="1"/>
          </p:cNvPicPr>
          <p:nvPr/>
        </p:nvPicPr>
        <p:blipFill>
          <a:blip r:embed="rId2" cstate="print"/>
          <a:srcRect/>
          <a:stretch>
            <a:fillRect/>
          </a:stretch>
        </p:blipFill>
        <p:spPr bwMode="auto">
          <a:xfrm>
            <a:off x="395288" y="333375"/>
            <a:ext cx="3200400" cy="24384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err="1">
                <a:effectLst>
                  <a:outerShdw blurRad="38100" dist="38100" dir="2700000" algn="tl">
                    <a:srgbClr val="000000">
                      <a:alpha val="43137"/>
                    </a:srgbClr>
                  </a:outerShdw>
                </a:effectLst>
              </a:rPr>
              <a:t>Ελαστομερή</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00808"/>
            <a:ext cx="8229600" cy="4430117"/>
          </a:xfrm>
          <a:prstGeom prst="rect">
            <a:avLst/>
          </a:prstGeom>
        </p:spPr>
        <p:txBody>
          <a:bodyPr vert="horz" lIns="91440" tIns="45720" rIns="91440" bIns="45720" rtlCol="0">
            <a:normAutofit/>
          </a:bodyPr>
          <a:lstStyle/>
          <a:p>
            <a:pPr marL="342900" indent="-342900" algn="just">
              <a:lnSpc>
                <a:spcPct val="80000"/>
              </a:lnSpc>
              <a:spcBef>
                <a:spcPct val="20000"/>
              </a:spcBef>
              <a:buClr>
                <a:schemeClr val="tx2">
                  <a:lumMod val="75000"/>
                </a:schemeClr>
              </a:buClr>
              <a:buFont typeface="Wingdings" pitchFamily="2" charset="2"/>
              <a:buChar char="§"/>
              <a:defRPr/>
            </a:pPr>
            <a:r>
              <a:rPr lang="el-GR" sz="2400" dirty="0"/>
              <a:t>Ορισμός – υλικά ικανά να αλλάξουν το μήκος τους με αναστρέψιμο τρόπο, δηλαδή όταν το φορτίο αφαιρείται το υλικό επιστρέφει στις κανονικές διαστάσεις του.</a:t>
            </a:r>
          </a:p>
          <a:p>
            <a:pPr marL="342900" indent="-342900">
              <a:lnSpc>
                <a:spcPct val="80000"/>
              </a:lnSpc>
              <a:spcBef>
                <a:spcPct val="20000"/>
              </a:spcBef>
              <a:buClr>
                <a:schemeClr val="tx2">
                  <a:lumMod val="75000"/>
                </a:schemeClr>
              </a:buClr>
              <a:buFont typeface="Wingdings" pitchFamily="2" charset="2"/>
              <a:buChar char="§"/>
              <a:defRPr/>
            </a:pPr>
            <a:endParaRPr lang="en-US" sz="2400" dirty="0"/>
          </a:p>
          <a:p>
            <a:pPr marL="342900" indent="-342900">
              <a:lnSpc>
                <a:spcPct val="80000"/>
              </a:lnSpc>
              <a:spcBef>
                <a:spcPct val="20000"/>
              </a:spcBef>
              <a:buClr>
                <a:schemeClr val="tx2">
                  <a:lumMod val="75000"/>
                </a:schemeClr>
              </a:buClr>
              <a:buFont typeface="Wingdings" pitchFamily="2" charset="2"/>
              <a:buChar char="§"/>
              <a:defRPr/>
            </a:pPr>
            <a:r>
              <a:rPr lang="el-GR" sz="2400" dirty="0"/>
              <a:t> Λαστιχένια μείγματα.</a:t>
            </a:r>
          </a:p>
          <a:p>
            <a:pPr marL="342900" indent="-342900">
              <a:lnSpc>
                <a:spcPct val="80000"/>
              </a:lnSpc>
              <a:spcBef>
                <a:spcPct val="20000"/>
              </a:spcBef>
              <a:buClr>
                <a:schemeClr val="tx2">
                  <a:lumMod val="75000"/>
                </a:schemeClr>
              </a:buClr>
              <a:buFont typeface="Wingdings" pitchFamily="2" charset="2"/>
              <a:buChar char="§"/>
              <a:defRPr/>
            </a:pPr>
            <a:endParaRPr lang="en-US" sz="2400" dirty="0"/>
          </a:p>
          <a:p>
            <a:pPr marL="342900" indent="-342900" algn="just">
              <a:lnSpc>
                <a:spcPct val="80000"/>
              </a:lnSpc>
              <a:spcBef>
                <a:spcPct val="20000"/>
              </a:spcBef>
              <a:buClr>
                <a:schemeClr val="tx2">
                  <a:lumMod val="75000"/>
                </a:schemeClr>
              </a:buClr>
              <a:buFont typeface="Wingdings" pitchFamily="2" charset="2"/>
              <a:buChar char="§"/>
              <a:defRPr/>
            </a:pPr>
            <a:r>
              <a:rPr lang="el-GR" sz="2400" dirty="0"/>
              <a:t> Συνήθως, άμορφα με </a:t>
            </a:r>
            <a:r>
              <a:rPr lang="en-US" sz="2400" dirty="0" err="1"/>
              <a:t>Tg</a:t>
            </a:r>
            <a:r>
              <a:rPr lang="en-US" sz="2400" dirty="0"/>
              <a:t> </a:t>
            </a:r>
            <a:r>
              <a:rPr lang="el-GR" sz="2400" dirty="0"/>
              <a:t>μικρότερη από θερμοκρασία     δωματίου για να επιτρέπουν πλήρη κινητικότητα στην αλυσίδα – η δύναμη επαναφοράς είναι εντροπική.</a:t>
            </a:r>
            <a:endParaRPr lang="en-US" sz="2400" dirty="0"/>
          </a:p>
          <a:p>
            <a:pPr marR="0" lvl="0" algn="l" defTabSz="914400" rtl="0" eaLnBrk="1" fontAlgn="auto" latinLnBrk="0" hangingPunct="1">
              <a:lnSpc>
                <a:spcPct val="100000"/>
              </a:lnSpc>
              <a:spcBef>
                <a:spcPct val="20000"/>
              </a:spcBef>
              <a:spcAft>
                <a:spcPts val="0"/>
              </a:spcAft>
              <a:buClr>
                <a:schemeClr val="tx2">
                  <a:lumMod val="75000"/>
                </a:schemeClr>
              </a:buClr>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3600" b="1" dirty="0">
                <a:effectLst>
                  <a:outerShdw blurRad="38100" dist="38100" dir="2700000" algn="tl">
                    <a:srgbClr val="000000">
                      <a:alpha val="43137"/>
                    </a:srgbClr>
                  </a:outerShdw>
                </a:effectLst>
              </a:rPr>
              <a:t>Τύποι</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Φυσικό και συνθετικό λάστιχο – </a:t>
            </a:r>
            <a:r>
              <a:rPr kumimoji="0" lang="en-US" sz="2400" b="0" i="0" u="none" strike="noStrike" kern="1200" cap="none" spc="0" normalizeH="0" baseline="0" noProof="0" dirty="0">
                <a:ln>
                  <a:noFill/>
                </a:ln>
                <a:solidFill>
                  <a:schemeClr val="tx1"/>
                </a:solidFill>
                <a:effectLst/>
                <a:uLnTx/>
                <a:uFillTx/>
                <a:latin typeface="+mn-lt"/>
                <a:ea typeface="+mn-ea"/>
                <a:cs typeface="+mn-cs"/>
              </a:rPr>
              <a:t>Thiokol, Bun, Neoprene</a:t>
            </a:r>
            <a:r>
              <a:rPr kumimoji="0" lang="el-GR"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err="1"/>
              <a:t>Πολυουρεθάνη</a:t>
            </a:r>
            <a:r>
              <a:rPr lang="el-GR" sz="2400" dirty="0"/>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Σιλικόνη – </a:t>
            </a:r>
            <a:r>
              <a:rPr kumimoji="0" lang="el-GR" sz="2400" b="0" i="0" u="none" strike="noStrike" kern="1200" cap="none" spc="0" normalizeH="0" baseline="0" noProof="0" dirty="0" err="1">
                <a:ln>
                  <a:noFill/>
                </a:ln>
                <a:solidFill>
                  <a:schemeClr val="tx1"/>
                </a:solidFill>
                <a:effectLst/>
                <a:uLnTx/>
                <a:uFillTx/>
                <a:latin typeface="+mn-lt"/>
                <a:ea typeface="+mn-ea"/>
                <a:cs typeface="+mn-cs"/>
              </a:rPr>
              <a:t>πολυσιλοξάνη</a:t>
            </a:r>
            <a:r>
              <a:rPr kumimoji="0" lang="el-GR"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Φυσικές πρωτεΐνες – </a:t>
            </a:r>
            <a:r>
              <a:rPr kumimoji="0" lang="el-GR" sz="2400" b="0" i="0" u="none" strike="noStrike" kern="1200" cap="none" spc="0" normalizeH="0" baseline="0" noProof="0" dirty="0" err="1">
                <a:ln>
                  <a:noFill/>
                </a:ln>
                <a:solidFill>
                  <a:schemeClr val="tx1"/>
                </a:solidFill>
                <a:effectLst/>
                <a:uLnTx/>
                <a:uFillTx/>
                <a:latin typeface="+mn-lt"/>
                <a:ea typeface="+mn-ea"/>
                <a:cs typeface="+mn-cs"/>
              </a:rPr>
              <a:t>ελαστίνη</a:t>
            </a:r>
            <a:r>
              <a:rPr kumimoji="0" lang="el-GR"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974725" y="1290638"/>
            <a:ext cx="7040563" cy="5559425"/>
            <a:chOff x="614" y="496"/>
            <a:chExt cx="4435" cy="3502"/>
          </a:xfrm>
        </p:grpSpPr>
        <p:sp>
          <p:nvSpPr>
            <p:cNvPr id="6" name="Freeform 3"/>
            <p:cNvSpPr>
              <a:spLocks/>
            </p:cNvSpPr>
            <p:nvPr/>
          </p:nvSpPr>
          <p:spPr bwMode="auto">
            <a:xfrm>
              <a:off x="1566"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7" name="Freeform 4"/>
            <p:cNvSpPr>
              <a:spLocks/>
            </p:cNvSpPr>
            <p:nvPr/>
          </p:nvSpPr>
          <p:spPr bwMode="auto">
            <a:xfrm>
              <a:off x="1566" y="3252"/>
              <a:ext cx="471"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2" y="11"/>
                </a:cxn>
                <a:cxn ang="0">
                  <a:pos x="463" y="10"/>
                </a:cxn>
                <a:cxn ang="0">
                  <a:pos x="466" y="10"/>
                </a:cxn>
                <a:cxn ang="0">
                  <a:pos x="468" y="8"/>
                </a:cxn>
                <a:cxn ang="0">
                  <a:pos x="468" y="6"/>
                </a:cxn>
                <a:cxn ang="0">
                  <a:pos x="470" y="6"/>
                </a:cxn>
                <a:cxn ang="0">
                  <a:pos x="468" y="4"/>
                </a:cxn>
                <a:cxn ang="0">
                  <a:pos x="468" y="3"/>
                </a:cxn>
                <a:cxn ang="0">
                  <a:pos x="467" y="1"/>
                </a:cxn>
                <a:cxn ang="0">
                  <a:pos x="466" y="0"/>
                </a:cxn>
                <a:cxn ang="0">
                  <a:pos x="462" y="0"/>
                </a:cxn>
                <a:cxn ang="0">
                  <a:pos x="8" y="0"/>
                </a:cxn>
              </a:cxnLst>
              <a:rect l="0" t="0" r="r" b="b"/>
              <a:pathLst>
                <a:path w="471" h="12">
                  <a:moveTo>
                    <a:pt x="8" y="0"/>
                  </a:moveTo>
                  <a:lnTo>
                    <a:pt x="4" y="0"/>
                  </a:lnTo>
                  <a:lnTo>
                    <a:pt x="1" y="1"/>
                  </a:lnTo>
                  <a:lnTo>
                    <a:pt x="0" y="3"/>
                  </a:lnTo>
                  <a:lnTo>
                    <a:pt x="0" y="8"/>
                  </a:lnTo>
                  <a:lnTo>
                    <a:pt x="1" y="9"/>
                  </a:lnTo>
                  <a:lnTo>
                    <a:pt x="4" y="10"/>
                  </a:lnTo>
                  <a:lnTo>
                    <a:pt x="5" y="10"/>
                  </a:lnTo>
                  <a:lnTo>
                    <a:pt x="8" y="11"/>
                  </a:lnTo>
                  <a:lnTo>
                    <a:pt x="462" y="11"/>
                  </a:lnTo>
                  <a:lnTo>
                    <a:pt x="463" y="10"/>
                  </a:lnTo>
                  <a:lnTo>
                    <a:pt x="466" y="10"/>
                  </a:lnTo>
                  <a:lnTo>
                    <a:pt x="468" y="8"/>
                  </a:lnTo>
                  <a:lnTo>
                    <a:pt x="468" y="6"/>
                  </a:lnTo>
                  <a:lnTo>
                    <a:pt x="470" y="6"/>
                  </a:lnTo>
                  <a:lnTo>
                    <a:pt x="468" y="4"/>
                  </a:lnTo>
                  <a:lnTo>
                    <a:pt x="468"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8" name="Freeform 5"/>
            <p:cNvSpPr>
              <a:spLocks/>
            </p:cNvSpPr>
            <p:nvPr/>
          </p:nvSpPr>
          <p:spPr bwMode="auto">
            <a:xfrm>
              <a:off x="1106" y="3157"/>
              <a:ext cx="12" cy="107"/>
            </a:xfrm>
            <a:custGeom>
              <a:avLst/>
              <a:gdLst/>
              <a:ahLst/>
              <a:cxnLst>
                <a:cxn ang="0">
                  <a:pos x="11" y="8"/>
                </a:cxn>
                <a:cxn ang="0">
                  <a:pos x="10" y="5"/>
                </a:cxn>
                <a:cxn ang="0">
                  <a:pos x="10" y="4"/>
                </a:cxn>
                <a:cxn ang="0">
                  <a:pos x="9" y="1"/>
                </a:cxn>
                <a:cxn ang="0">
                  <a:pos x="8" y="0"/>
                </a:cxn>
                <a:cxn ang="0">
                  <a:pos x="3" y="0"/>
                </a:cxn>
                <a:cxn ang="0">
                  <a:pos x="1" y="1"/>
                </a:cxn>
                <a:cxn ang="0">
                  <a:pos x="0" y="4"/>
                </a:cxn>
                <a:cxn ang="0">
                  <a:pos x="0" y="102"/>
                </a:cxn>
                <a:cxn ang="0">
                  <a:pos x="1" y="103"/>
                </a:cxn>
                <a:cxn ang="0">
                  <a:pos x="3" y="104"/>
                </a:cxn>
                <a:cxn ang="0">
                  <a:pos x="4" y="104"/>
                </a:cxn>
                <a:cxn ang="0">
                  <a:pos x="5" y="106"/>
                </a:cxn>
                <a:cxn ang="0">
                  <a:pos x="6" y="104"/>
                </a:cxn>
                <a:cxn ang="0">
                  <a:pos x="8" y="104"/>
                </a:cxn>
                <a:cxn ang="0">
                  <a:pos x="10" y="102"/>
                </a:cxn>
                <a:cxn ang="0">
                  <a:pos x="10" y="99"/>
                </a:cxn>
                <a:cxn ang="0">
                  <a:pos x="11" y="98"/>
                </a:cxn>
                <a:cxn ang="0">
                  <a:pos x="11" y="8"/>
                </a:cxn>
              </a:cxnLst>
              <a:rect l="0" t="0" r="r" b="b"/>
              <a:pathLst>
                <a:path w="12" h="107">
                  <a:moveTo>
                    <a:pt x="11" y="8"/>
                  </a:moveTo>
                  <a:lnTo>
                    <a:pt x="10" y="5"/>
                  </a:lnTo>
                  <a:lnTo>
                    <a:pt x="10" y="4"/>
                  </a:lnTo>
                  <a:lnTo>
                    <a:pt x="9" y="1"/>
                  </a:lnTo>
                  <a:lnTo>
                    <a:pt x="8" y="0"/>
                  </a:lnTo>
                  <a:lnTo>
                    <a:pt x="3" y="0"/>
                  </a:lnTo>
                  <a:lnTo>
                    <a:pt x="1" y="1"/>
                  </a:lnTo>
                  <a:lnTo>
                    <a:pt x="0" y="4"/>
                  </a:lnTo>
                  <a:lnTo>
                    <a:pt x="0" y="102"/>
                  </a:lnTo>
                  <a:lnTo>
                    <a:pt x="1" y="103"/>
                  </a:lnTo>
                  <a:lnTo>
                    <a:pt x="3" y="104"/>
                  </a:lnTo>
                  <a:lnTo>
                    <a:pt x="4" y="104"/>
                  </a:lnTo>
                  <a:lnTo>
                    <a:pt x="5" y="106"/>
                  </a:lnTo>
                  <a:lnTo>
                    <a:pt x="6" y="104"/>
                  </a:lnTo>
                  <a:lnTo>
                    <a:pt x="8" y="104"/>
                  </a:lnTo>
                  <a:lnTo>
                    <a:pt x="10" y="102"/>
                  </a:lnTo>
                  <a:lnTo>
                    <a:pt x="10" y="99"/>
                  </a:lnTo>
                  <a:lnTo>
                    <a:pt x="11" y="98"/>
                  </a:lnTo>
                  <a:lnTo>
                    <a:pt x="11" y="8"/>
                  </a:lnTo>
                </a:path>
              </a:pathLst>
            </a:custGeom>
            <a:solidFill>
              <a:srgbClr val="000000"/>
            </a:solidFill>
            <a:ln w="9525" cap="rnd">
              <a:noFill/>
              <a:round/>
              <a:headEnd type="none" w="sm" len="sm"/>
              <a:tailEnd type="none" w="sm" len="sm"/>
            </a:ln>
            <a:effectLst/>
          </p:spPr>
          <p:txBody>
            <a:bodyPr/>
            <a:lstStyle/>
            <a:p>
              <a:endParaRPr lang="el-GR"/>
            </a:p>
          </p:txBody>
        </p:sp>
        <p:sp>
          <p:nvSpPr>
            <p:cNvPr id="9" name="Freeform 6"/>
            <p:cNvSpPr>
              <a:spLocks/>
            </p:cNvSpPr>
            <p:nvPr/>
          </p:nvSpPr>
          <p:spPr bwMode="auto">
            <a:xfrm>
              <a:off x="1106" y="3252"/>
              <a:ext cx="471" cy="12"/>
            </a:xfrm>
            <a:custGeom>
              <a:avLst/>
              <a:gdLst/>
              <a:ahLst/>
              <a:cxnLst>
                <a:cxn ang="0">
                  <a:pos x="8" y="0"/>
                </a:cxn>
                <a:cxn ang="0">
                  <a:pos x="4" y="0"/>
                </a:cxn>
                <a:cxn ang="0">
                  <a:pos x="2" y="1"/>
                </a:cxn>
                <a:cxn ang="0">
                  <a:pos x="0" y="3"/>
                </a:cxn>
                <a:cxn ang="0">
                  <a:pos x="0" y="8"/>
                </a:cxn>
                <a:cxn ang="0">
                  <a:pos x="2" y="9"/>
                </a:cxn>
                <a:cxn ang="0">
                  <a:pos x="4" y="10"/>
                </a:cxn>
                <a:cxn ang="0">
                  <a:pos x="6" y="10"/>
                </a:cxn>
                <a:cxn ang="0">
                  <a:pos x="8" y="11"/>
                </a:cxn>
                <a:cxn ang="0">
                  <a:pos x="462" y="11"/>
                </a:cxn>
                <a:cxn ang="0">
                  <a:pos x="463" y="10"/>
                </a:cxn>
                <a:cxn ang="0">
                  <a:pos x="466" y="10"/>
                </a:cxn>
                <a:cxn ang="0">
                  <a:pos x="469" y="8"/>
                </a:cxn>
                <a:cxn ang="0">
                  <a:pos x="469" y="6"/>
                </a:cxn>
                <a:cxn ang="0">
                  <a:pos x="470" y="6"/>
                </a:cxn>
                <a:cxn ang="0">
                  <a:pos x="469" y="4"/>
                </a:cxn>
                <a:cxn ang="0">
                  <a:pos x="469" y="3"/>
                </a:cxn>
                <a:cxn ang="0">
                  <a:pos x="467" y="1"/>
                </a:cxn>
                <a:cxn ang="0">
                  <a:pos x="466" y="0"/>
                </a:cxn>
                <a:cxn ang="0">
                  <a:pos x="462" y="0"/>
                </a:cxn>
                <a:cxn ang="0">
                  <a:pos x="8" y="0"/>
                </a:cxn>
              </a:cxnLst>
              <a:rect l="0" t="0" r="r" b="b"/>
              <a:pathLst>
                <a:path w="471" h="12">
                  <a:moveTo>
                    <a:pt x="8" y="0"/>
                  </a:moveTo>
                  <a:lnTo>
                    <a:pt x="4" y="0"/>
                  </a:lnTo>
                  <a:lnTo>
                    <a:pt x="2" y="1"/>
                  </a:lnTo>
                  <a:lnTo>
                    <a:pt x="0" y="3"/>
                  </a:lnTo>
                  <a:lnTo>
                    <a:pt x="0" y="8"/>
                  </a:lnTo>
                  <a:lnTo>
                    <a:pt x="2" y="9"/>
                  </a:lnTo>
                  <a:lnTo>
                    <a:pt x="4" y="10"/>
                  </a:lnTo>
                  <a:lnTo>
                    <a:pt x="6" y="10"/>
                  </a:lnTo>
                  <a:lnTo>
                    <a:pt x="8" y="11"/>
                  </a:lnTo>
                  <a:lnTo>
                    <a:pt x="462" y="11"/>
                  </a:lnTo>
                  <a:lnTo>
                    <a:pt x="463" y="10"/>
                  </a:lnTo>
                  <a:lnTo>
                    <a:pt x="466" y="10"/>
                  </a:lnTo>
                  <a:lnTo>
                    <a:pt x="469" y="8"/>
                  </a:lnTo>
                  <a:lnTo>
                    <a:pt x="469" y="6"/>
                  </a:lnTo>
                  <a:lnTo>
                    <a:pt x="470" y="6"/>
                  </a:lnTo>
                  <a:lnTo>
                    <a:pt x="469" y="4"/>
                  </a:lnTo>
                  <a:lnTo>
                    <a:pt x="469"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0" name="Freeform 7"/>
            <p:cNvSpPr>
              <a:spLocks/>
            </p:cNvSpPr>
            <p:nvPr/>
          </p:nvSpPr>
          <p:spPr bwMode="auto">
            <a:xfrm>
              <a:off x="1566"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11" name="Freeform 8"/>
            <p:cNvSpPr>
              <a:spLocks/>
            </p:cNvSpPr>
            <p:nvPr/>
          </p:nvSpPr>
          <p:spPr bwMode="auto">
            <a:xfrm>
              <a:off x="2009" y="3157"/>
              <a:ext cx="12" cy="107"/>
            </a:xfrm>
            <a:custGeom>
              <a:avLst/>
              <a:gdLst/>
              <a:ahLst/>
              <a:cxnLst>
                <a:cxn ang="0">
                  <a:pos x="11" y="8"/>
                </a:cxn>
                <a:cxn ang="0">
                  <a:pos x="10" y="5"/>
                </a:cxn>
                <a:cxn ang="0">
                  <a:pos x="10" y="4"/>
                </a:cxn>
                <a:cxn ang="0">
                  <a:pos x="9" y="1"/>
                </a:cxn>
                <a:cxn ang="0">
                  <a:pos x="8" y="0"/>
                </a:cxn>
                <a:cxn ang="0">
                  <a:pos x="3" y="0"/>
                </a:cxn>
                <a:cxn ang="0">
                  <a:pos x="1" y="1"/>
                </a:cxn>
                <a:cxn ang="0">
                  <a:pos x="0" y="4"/>
                </a:cxn>
                <a:cxn ang="0">
                  <a:pos x="0" y="102"/>
                </a:cxn>
                <a:cxn ang="0">
                  <a:pos x="1" y="103"/>
                </a:cxn>
                <a:cxn ang="0">
                  <a:pos x="3" y="104"/>
                </a:cxn>
                <a:cxn ang="0">
                  <a:pos x="4" y="104"/>
                </a:cxn>
                <a:cxn ang="0">
                  <a:pos x="5" y="106"/>
                </a:cxn>
                <a:cxn ang="0">
                  <a:pos x="6" y="104"/>
                </a:cxn>
                <a:cxn ang="0">
                  <a:pos x="8" y="104"/>
                </a:cxn>
                <a:cxn ang="0">
                  <a:pos x="10" y="102"/>
                </a:cxn>
                <a:cxn ang="0">
                  <a:pos x="10" y="99"/>
                </a:cxn>
                <a:cxn ang="0">
                  <a:pos x="11" y="98"/>
                </a:cxn>
                <a:cxn ang="0">
                  <a:pos x="11" y="8"/>
                </a:cxn>
              </a:cxnLst>
              <a:rect l="0" t="0" r="r" b="b"/>
              <a:pathLst>
                <a:path w="12" h="107">
                  <a:moveTo>
                    <a:pt x="11" y="8"/>
                  </a:moveTo>
                  <a:lnTo>
                    <a:pt x="10" y="5"/>
                  </a:lnTo>
                  <a:lnTo>
                    <a:pt x="10" y="4"/>
                  </a:lnTo>
                  <a:lnTo>
                    <a:pt x="9" y="1"/>
                  </a:lnTo>
                  <a:lnTo>
                    <a:pt x="8" y="0"/>
                  </a:lnTo>
                  <a:lnTo>
                    <a:pt x="3" y="0"/>
                  </a:lnTo>
                  <a:lnTo>
                    <a:pt x="1" y="1"/>
                  </a:lnTo>
                  <a:lnTo>
                    <a:pt x="0" y="4"/>
                  </a:lnTo>
                  <a:lnTo>
                    <a:pt x="0" y="102"/>
                  </a:lnTo>
                  <a:lnTo>
                    <a:pt x="1" y="103"/>
                  </a:lnTo>
                  <a:lnTo>
                    <a:pt x="3" y="104"/>
                  </a:lnTo>
                  <a:lnTo>
                    <a:pt x="4" y="104"/>
                  </a:lnTo>
                  <a:lnTo>
                    <a:pt x="5" y="106"/>
                  </a:lnTo>
                  <a:lnTo>
                    <a:pt x="6" y="104"/>
                  </a:lnTo>
                  <a:lnTo>
                    <a:pt x="8" y="104"/>
                  </a:lnTo>
                  <a:lnTo>
                    <a:pt x="10" y="102"/>
                  </a:lnTo>
                  <a:lnTo>
                    <a:pt x="10" y="99"/>
                  </a:lnTo>
                  <a:lnTo>
                    <a:pt x="11" y="98"/>
                  </a:lnTo>
                  <a:lnTo>
                    <a:pt x="11" y="8"/>
                  </a:lnTo>
                </a:path>
              </a:pathLst>
            </a:custGeom>
            <a:solidFill>
              <a:srgbClr val="000000"/>
            </a:solidFill>
            <a:ln w="9525" cap="rnd">
              <a:noFill/>
              <a:round/>
              <a:headEnd type="none" w="sm" len="sm"/>
              <a:tailEnd type="none" w="sm" len="sm"/>
            </a:ln>
            <a:effectLst/>
          </p:spPr>
          <p:txBody>
            <a:bodyPr/>
            <a:lstStyle/>
            <a:p>
              <a:endParaRPr lang="el-GR"/>
            </a:p>
          </p:txBody>
        </p:sp>
        <p:sp>
          <p:nvSpPr>
            <p:cNvPr id="12" name="Freeform 9"/>
            <p:cNvSpPr>
              <a:spLocks/>
            </p:cNvSpPr>
            <p:nvPr/>
          </p:nvSpPr>
          <p:spPr bwMode="auto">
            <a:xfrm>
              <a:off x="2009" y="3252"/>
              <a:ext cx="471" cy="12"/>
            </a:xfrm>
            <a:custGeom>
              <a:avLst/>
              <a:gdLst/>
              <a:ahLst/>
              <a:cxnLst>
                <a:cxn ang="0">
                  <a:pos x="8" y="0"/>
                </a:cxn>
                <a:cxn ang="0">
                  <a:pos x="4" y="0"/>
                </a:cxn>
                <a:cxn ang="0">
                  <a:pos x="2" y="1"/>
                </a:cxn>
                <a:cxn ang="0">
                  <a:pos x="0" y="3"/>
                </a:cxn>
                <a:cxn ang="0">
                  <a:pos x="0" y="8"/>
                </a:cxn>
                <a:cxn ang="0">
                  <a:pos x="2" y="9"/>
                </a:cxn>
                <a:cxn ang="0">
                  <a:pos x="4" y="10"/>
                </a:cxn>
                <a:cxn ang="0">
                  <a:pos x="6" y="10"/>
                </a:cxn>
                <a:cxn ang="0">
                  <a:pos x="8" y="11"/>
                </a:cxn>
                <a:cxn ang="0">
                  <a:pos x="462" y="11"/>
                </a:cxn>
                <a:cxn ang="0">
                  <a:pos x="463" y="10"/>
                </a:cxn>
                <a:cxn ang="0">
                  <a:pos x="466" y="10"/>
                </a:cxn>
                <a:cxn ang="0">
                  <a:pos x="469" y="8"/>
                </a:cxn>
                <a:cxn ang="0">
                  <a:pos x="469" y="6"/>
                </a:cxn>
                <a:cxn ang="0">
                  <a:pos x="470" y="6"/>
                </a:cxn>
                <a:cxn ang="0">
                  <a:pos x="469" y="4"/>
                </a:cxn>
                <a:cxn ang="0">
                  <a:pos x="469" y="3"/>
                </a:cxn>
                <a:cxn ang="0">
                  <a:pos x="467" y="1"/>
                </a:cxn>
                <a:cxn ang="0">
                  <a:pos x="466" y="0"/>
                </a:cxn>
                <a:cxn ang="0">
                  <a:pos x="462" y="0"/>
                </a:cxn>
                <a:cxn ang="0">
                  <a:pos x="8" y="0"/>
                </a:cxn>
              </a:cxnLst>
              <a:rect l="0" t="0" r="r" b="b"/>
              <a:pathLst>
                <a:path w="471" h="12">
                  <a:moveTo>
                    <a:pt x="8" y="0"/>
                  </a:moveTo>
                  <a:lnTo>
                    <a:pt x="4" y="0"/>
                  </a:lnTo>
                  <a:lnTo>
                    <a:pt x="2" y="1"/>
                  </a:lnTo>
                  <a:lnTo>
                    <a:pt x="0" y="3"/>
                  </a:lnTo>
                  <a:lnTo>
                    <a:pt x="0" y="8"/>
                  </a:lnTo>
                  <a:lnTo>
                    <a:pt x="2" y="9"/>
                  </a:lnTo>
                  <a:lnTo>
                    <a:pt x="4" y="10"/>
                  </a:lnTo>
                  <a:lnTo>
                    <a:pt x="6" y="10"/>
                  </a:lnTo>
                  <a:lnTo>
                    <a:pt x="8" y="11"/>
                  </a:lnTo>
                  <a:lnTo>
                    <a:pt x="462" y="11"/>
                  </a:lnTo>
                  <a:lnTo>
                    <a:pt x="463" y="10"/>
                  </a:lnTo>
                  <a:lnTo>
                    <a:pt x="466" y="10"/>
                  </a:lnTo>
                  <a:lnTo>
                    <a:pt x="469" y="8"/>
                  </a:lnTo>
                  <a:lnTo>
                    <a:pt x="469" y="6"/>
                  </a:lnTo>
                  <a:lnTo>
                    <a:pt x="470" y="6"/>
                  </a:lnTo>
                  <a:lnTo>
                    <a:pt x="469" y="4"/>
                  </a:lnTo>
                  <a:lnTo>
                    <a:pt x="469"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3" name="Freeform 10"/>
            <p:cNvSpPr>
              <a:spLocks/>
            </p:cNvSpPr>
            <p:nvPr/>
          </p:nvSpPr>
          <p:spPr bwMode="auto">
            <a:xfrm>
              <a:off x="2469"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14" name="Freeform 11"/>
            <p:cNvSpPr>
              <a:spLocks/>
            </p:cNvSpPr>
            <p:nvPr/>
          </p:nvSpPr>
          <p:spPr bwMode="auto">
            <a:xfrm>
              <a:off x="2469"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15" name="Freeform 12"/>
            <p:cNvSpPr>
              <a:spLocks/>
            </p:cNvSpPr>
            <p:nvPr/>
          </p:nvSpPr>
          <p:spPr bwMode="auto">
            <a:xfrm>
              <a:off x="2469" y="3252"/>
              <a:ext cx="471"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2" y="11"/>
                </a:cxn>
                <a:cxn ang="0">
                  <a:pos x="463" y="10"/>
                </a:cxn>
                <a:cxn ang="0">
                  <a:pos x="466" y="10"/>
                </a:cxn>
                <a:cxn ang="0">
                  <a:pos x="468" y="8"/>
                </a:cxn>
                <a:cxn ang="0">
                  <a:pos x="468" y="6"/>
                </a:cxn>
                <a:cxn ang="0">
                  <a:pos x="470" y="6"/>
                </a:cxn>
                <a:cxn ang="0">
                  <a:pos x="468" y="4"/>
                </a:cxn>
                <a:cxn ang="0">
                  <a:pos x="468" y="3"/>
                </a:cxn>
                <a:cxn ang="0">
                  <a:pos x="467" y="1"/>
                </a:cxn>
                <a:cxn ang="0">
                  <a:pos x="466" y="0"/>
                </a:cxn>
                <a:cxn ang="0">
                  <a:pos x="462" y="0"/>
                </a:cxn>
                <a:cxn ang="0">
                  <a:pos x="8" y="0"/>
                </a:cxn>
              </a:cxnLst>
              <a:rect l="0" t="0" r="r" b="b"/>
              <a:pathLst>
                <a:path w="471" h="12">
                  <a:moveTo>
                    <a:pt x="8" y="0"/>
                  </a:moveTo>
                  <a:lnTo>
                    <a:pt x="4" y="0"/>
                  </a:lnTo>
                  <a:lnTo>
                    <a:pt x="1" y="1"/>
                  </a:lnTo>
                  <a:lnTo>
                    <a:pt x="0" y="3"/>
                  </a:lnTo>
                  <a:lnTo>
                    <a:pt x="0" y="8"/>
                  </a:lnTo>
                  <a:lnTo>
                    <a:pt x="1" y="9"/>
                  </a:lnTo>
                  <a:lnTo>
                    <a:pt x="4" y="10"/>
                  </a:lnTo>
                  <a:lnTo>
                    <a:pt x="5" y="10"/>
                  </a:lnTo>
                  <a:lnTo>
                    <a:pt x="8" y="11"/>
                  </a:lnTo>
                  <a:lnTo>
                    <a:pt x="462" y="11"/>
                  </a:lnTo>
                  <a:lnTo>
                    <a:pt x="463" y="10"/>
                  </a:lnTo>
                  <a:lnTo>
                    <a:pt x="466" y="10"/>
                  </a:lnTo>
                  <a:lnTo>
                    <a:pt x="468" y="8"/>
                  </a:lnTo>
                  <a:lnTo>
                    <a:pt x="468" y="6"/>
                  </a:lnTo>
                  <a:lnTo>
                    <a:pt x="470" y="6"/>
                  </a:lnTo>
                  <a:lnTo>
                    <a:pt x="468" y="4"/>
                  </a:lnTo>
                  <a:lnTo>
                    <a:pt x="468"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6" name="Freeform 13"/>
            <p:cNvSpPr>
              <a:spLocks/>
            </p:cNvSpPr>
            <p:nvPr/>
          </p:nvSpPr>
          <p:spPr bwMode="auto">
            <a:xfrm>
              <a:off x="2929"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17" name="Freeform 14"/>
            <p:cNvSpPr>
              <a:spLocks/>
            </p:cNvSpPr>
            <p:nvPr/>
          </p:nvSpPr>
          <p:spPr bwMode="auto">
            <a:xfrm>
              <a:off x="2929"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18" name="Freeform 15"/>
            <p:cNvSpPr>
              <a:spLocks/>
            </p:cNvSpPr>
            <p:nvPr/>
          </p:nvSpPr>
          <p:spPr bwMode="auto">
            <a:xfrm>
              <a:off x="2929" y="3252"/>
              <a:ext cx="470"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1" y="11"/>
                </a:cxn>
                <a:cxn ang="0">
                  <a:pos x="463" y="10"/>
                </a:cxn>
                <a:cxn ang="0">
                  <a:pos x="465" y="10"/>
                </a:cxn>
                <a:cxn ang="0">
                  <a:pos x="468" y="8"/>
                </a:cxn>
                <a:cxn ang="0">
                  <a:pos x="468" y="6"/>
                </a:cxn>
                <a:cxn ang="0">
                  <a:pos x="469" y="6"/>
                </a:cxn>
                <a:cxn ang="0">
                  <a:pos x="468" y="4"/>
                </a:cxn>
                <a:cxn ang="0">
                  <a:pos x="468" y="3"/>
                </a:cxn>
                <a:cxn ang="0">
                  <a:pos x="467" y="1"/>
                </a:cxn>
                <a:cxn ang="0">
                  <a:pos x="465" y="0"/>
                </a:cxn>
                <a:cxn ang="0">
                  <a:pos x="461" y="0"/>
                </a:cxn>
                <a:cxn ang="0">
                  <a:pos x="8" y="0"/>
                </a:cxn>
              </a:cxnLst>
              <a:rect l="0" t="0" r="r" b="b"/>
              <a:pathLst>
                <a:path w="470" h="12">
                  <a:moveTo>
                    <a:pt x="8" y="0"/>
                  </a:moveTo>
                  <a:lnTo>
                    <a:pt x="4" y="0"/>
                  </a:lnTo>
                  <a:lnTo>
                    <a:pt x="1" y="1"/>
                  </a:lnTo>
                  <a:lnTo>
                    <a:pt x="0" y="3"/>
                  </a:lnTo>
                  <a:lnTo>
                    <a:pt x="0" y="8"/>
                  </a:lnTo>
                  <a:lnTo>
                    <a:pt x="1" y="9"/>
                  </a:lnTo>
                  <a:lnTo>
                    <a:pt x="4" y="10"/>
                  </a:lnTo>
                  <a:lnTo>
                    <a:pt x="5" y="10"/>
                  </a:lnTo>
                  <a:lnTo>
                    <a:pt x="8" y="11"/>
                  </a:lnTo>
                  <a:lnTo>
                    <a:pt x="461" y="11"/>
                  </a:lnTo>
                  <a:lnTo>
                    <a:pt x="463" y="10"/>
                  </a:lnTo>
                  <a:lnTo>
                    <a:pt x="465" y="10"/>
                  </a:lnTo>
                  <a:lnTo>
                    <a:pt x="468" y="8"/>
                  </a:lnTo>
                  <a:lnTo>
                    <a:pt x="468" y="6"/>
                  </a:lnTo>
                  <a:lnTo>
                    <a:pt x="469" y="6"/>
                  </a:lnTo>
                  <a:lnTo>
                    <a:pt x="468" y="4"/>
                  </a:lnTo>
                  <a:lnTo>
                    <a:pt x="468" y="3"/>
                  </a:lnTo>
                  <a:lnTo>
                    <a:pt x="467" y="1"/>
                  </a:lnTo>
                  <a:lnTo>
                    <a:pt x="465" y="0"/>
                  </a:lnTo>
                  <a:lnTo>
                    <a:pt x="461"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19" name="Freeform 16"/>
            <p:cNvSpPr>
              <a:spLocks/>
            </p:cNvSpPr>
            <p:nvPr/>
          </p:nvSpPr>
          <p:spPr bwMode="auto">
            <a:xfrm>
              <a:off x="3372" y="3157"/>
              <a:ext cx="11" cy="107"/>
            </a:xfrm>
            <a:custGeom>
              <a:avLst/>
              <a:gdLst/>
              <a:ahLst/>
              <a:cxnLst>
                <a:cxn ang="0">
                  <a:pos x="10" y="8"/>
                </a:cxn>
                <a:cxn ang="0">
                  <a:pos x="9" y="5"/>
                </a:cxn>
                <a:cxn ang="0">
                  <a:pos x="9" y="4"/>
                </a:cxn>
                <a:cxn ang="0">
                  <a:pos x="9"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9"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20" name="Freeform 17"/>
            <p:cNvSpPr>
              <a:spLocks/>
            </p:cNvSpPr>
            <p:nvPr/>
          </p:nvSpPr>
          <p:spPr bwMode="auto">
            <a:xfrm>
              <a:off x="3372" y="3252"/>
              <a:ext cx="471"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2" y="11"/>
                </a:cxn>
                <a:cxn ang="0">
                  <a:pos x="463" y="10"/>
                </a:cxn>
                <a:cxn ang="0">
                  <a:pos x="466" y="10"/>
                </a:cxn>
                <a:cxn ang="0">
                  <a:pos x="468" y="8"/>
                </a:cxn>
                <a:cxn ang="0">
                  <a:pos x="468" y="6"/>
                </a:cxn>
                <a:cxn ang="0">
                  <a:pos x="470" y="6"/>
                </a:cxn>
                <a:cxn ang="0">
                  <a:pos x="468" y="4"/>
                </a:cxn>
                <a:cxn ang="0">
                  <a:pos x="468" y="3"/>
                </a:cxn>
                <a:cxn ang="0">
                  <a:pos x="467" y="1"/>
                </a:cxn>
                <a:cxn ang="0">
                  <a:pos x="466" y="0"/>
                </a:cxn>
                <a:cxn ang="0">
                  <a:pos x="462" y="0"/>
                </a:cxn>
                <a:cxn ang="0">
                  <a:pos x="8" y="0"/>
                </a:cxn>
              </a:cxnLst>
              <a:rect l="0" t="0" r="r" b="b"/>
              <a:pathLst>
                <a:path w="471" h="12">
                  <a:moveTo>
                    <a:pt x="8" y="0"/>
                  </a:moveTo>
                  <a:lnTo>
                    <a:pt x="4" y="0"/>
                  </a:lnTo>
                  <a:lnTo>
                    <a:pt x="1" y="1"/>
                  </a:lnTo>
                  <a:lnTo>
                    <a:pt x="0" y="3"/>
                  </a:lnTo>
                  <a:lnTo>
                    <a:pt x="0" y="8"/>
                  </a:lnTo>
                  <a:lnTo>
                    <a:pt x="1" y="9"/>
                  </a:lnTo>
                  <a:lnTo>
                    <a:pt x="4" y="10"/>
                  </a:lnTo>
                  <a:lnTo>
                    <a:pt x="5" y="10"/>
                  </a:lnTo>
                  <a:lnTo>
                    <a:pt x="8" y="11"/>
                  </a:lnTo>
                  <a:lnTo>
                    <a:pt x="462" y="11"/>
                  </a:lnTo>
                  <a:lnTo>
                    <a:pt x="463" y="10"/>
                  </a:lnTo>
                  <a:lnTo>
                    <a:pt x="466" y="10"/>
                  </a:lnTo>
                  <a:lnTo>
                    <a:pt x="468" y="8"/>
                  </a:lnTo>
                  <a:lnTo>
                    <a:pt x="468" y="6"/>
                  </a:lnTo>
                  <a:lnTo>
                    <a:pt x="470" y="6"/>
                  </a:lnTo>
                  <a:lnTo>
                    <a:pt x="468" y="4"/>
                  </a:lnTo>
                  <a:lnTo>
                    <a:pt x="468" y="3"/>
                  </a:lnTo>
                  <a:lnTo>
                    <a:pt x="467" y="1"/>
                  </a:lnTo>
                  <a:lnTo>
                    <a:pt x="466" y="0"/>
                  </a:lnTo>
                  <a:lnTo>
                    <a:pt x="462"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21" name="Freeform 18"/>
            <p:cNvSpPr>
              <a:spLocks/>
            </p:cNvSpPr>
            <p:nvPr/>
          </p:nvSpPr>
          <p:spPr bwMode="auto">
            <a:xfrm>
              <a:off x="3832"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22" name="Freeform 19"/>
            <p:cNvSpPr>
              <a:spLocks/>
            </p:cNvSpPr>
            <p:nvPr/>
          </p:nvSpPr>
          <p:spPr bwMode="auto">
            <a:xfrm>
              <a:off x="3832" y="3157"/>
              <a:ext cx="11" cy="107"/>
            </a:xfrm>
            <a:custGeom>
              <a:avLst/>
              <a:gdLst/>
              <a:ahLst/>
              <a:cxnLst>
                <a:cxn ang="0">
                  <a:pos x="10" y="8"/>
                </a:cxn>
                <a:cxn ang="0">
                  <a:pos x="9" y="5"/>
                </a:cxn>
                <a:cxn ang="0">
                  <a:pos x="9" y="4"/>
                </a:cxn>
                <a:cxn ang="0">
                  <a:pos x="8" y="1"/>
                </a:cxn>
                <a:cxn ang="0">
                  <a:pos x="8" y="0"/>
                </a:cxn>
                <a:cxn ang="0">
                  <a:pos x="3" y="0"/>
                </a:cxn>
                <a:cxn ang="0">
                  <a:pos x="1" y="1"/>
                </a:cxn>
                <a:cxn ang="0">
                  <a:pos x="0" y="4"/>
                </a:cxn>
                <a:cxn ang="0">
                  <a:pos x="0" y="102"/>
                </a:cxn>
                <a:cxn ang="0">
                  <a:pos x="1" y="103"/>
                </a:cxn>
                <a:cxn ang="0">
                  <a:pos x="3" y="104"/>
                </a:cxn>
                <a:cxn ang="0">
                  <a:pos x="5" y="106"/>
                </a:cxn>
                <a:cxn ang="0">
                  <a:pos x="6" y="104"/>
                </a:cxn>
                <a:cxn ang="0">
                  <a:pos x="8" y="104"/>
                </a:cxn>
                <a:cxn ang="0">
                  <a:pos x="9" y="102"/>
                </a:cxn>
                <a:cxn ang="0">
                  <a:pos x="9" y="99"/>
                </a:cxn>
                <a:cxn ang="0">
                  <a:pos x="10" y="98"/>
                </a:cxn>
                <a:cxn ang="0">
                  <a:pos x="10" y="8"/>
                </a:cxn>
              </a:cxnLst>
              <a:rect l="0" t="0" r="r" b="b"/>
              <a:pathLst>
                <a:path w="11" h="107">
                  <a:moveTo>
                    <a:pt x="10" y="8"/>
                  </a:moveTo>
                  <a:lnTo>
                    <a:pt x="9" y="5"/>
                  </a:lnTo>
                  <a:lnTo>
                    <a:pt x="9" y="4"/>
                  </a:lnTo>
                  <a:lnTo>
                    <a:pt x="8" y="1"/>
                  </a:lnTo>
                  <a:lnTo>
                    <a:pt x="8" y="0"/>
                  </a:lnTo>
                  <a:lnTo>
                    <a:pt x="3" y="0"/>
                  </a:lnTo>
                  <a:lnTo>
                    <a:pt x="1" y="1"/>
                  </a:lnTo>
                  <a:lnTo>
                    <a:pt x="0" y="4"/>
                  </a:lnTo>
                  <a:lnTo>
                    <a:pt x="0" y="102"/>
                  </a:lnTo>
                  <a:lnTo>
                    <a:pt x="1" y="103"/>
                  </a:lnTo>
                  <a:lnTo>
                    <a:pt x="3" y="104"/>
                  </a:lnTo>
                  <a:lnTo>
                    <a:pt x="5" y="106"/>
                  </a:lnTo>
                  <a:lnTo>
                    <a:pt x="6" y="104"/>
                  </a:lnTo>
                  <a:lnTo>
                    <a:pt x="8" y="104"/>
                  </a:lnTo>
                  <a:lnTo>
                    <a:pt x="9" y="102"/>
                  </a:lnTo>
                  <a:lnTo>
                    <a:pt x="9" y="99"/>
                  </a:lnTo>
                  <a:lnTo>
                    <a:pt x="10" y="98"/>
                  </a:lnTo>
                  <a:lnTo>
                    <a:pt x="10" y="8"/>
                  </a:lnTo>
                </a:path>
              </a:pathLst>
            </a:custGeom>
            <a:solidFill>
              <a:srgbClr val="000000"/>
            </a:solidFill>
            <a:ln w="9525" cap="rnd">
              <a:noFill/>
              <a:round/>
              <a:headEnd type="none" w="sm" len="sm"/>
              <a:tailEnd type="none" w="sm" len="sm"/>
            </a:ln>
            <a:effectLst/>
          </p:spPr>
          <p:txBody>
            <a:bodyPr/>
            <a:lstStyle/>
            <a:p>
              <a:endParaRPr lang="el-GR"/>
            </a:p>
          </p:txBody>
        </p:sp>
        <p:sp>
          <p:nvSpPr>
            <p:cNvPr id="23" name="Freeform 20"/>
            <p:cNvSpPr>
              <a:spLocks/>
            </p:cNvSpPr>
            <p:nvPr/>
          </p:nvSpPr>
          <p:spPr bwMode="auto">
            <a:xfrm>
              <a:off x="3832" y="3252"/>
              <a:ext cx="469" cy="12"/>
            </a:xfrm>
            <a:custGeom>
              <a:avLst/>
              <a:gdLst/>
              <a:ahLst/>
              <a:cxnLst>
                <a:cxn ang="0">
                  <a:pos x="8" y="0"/>
                </a:cxn>
                <a:cxn ang="0">
                  <a:pos x="4" y="0"/>
                </a:cxn>
                <a:cxn ang="0">
                  <a:pos x="1" y="1"/>
                </a:cxn>
                <a:cxn ang="0">
                  <a:pos x="0" y="3"/>
                </a:cxn>
                <a:cxn ang="0">
                  <a:pos x="0" y="8"/>
                </a:cxn>
                <a:cxn ang="0">
                  <a:pos x="1" y="9"/>
                </a:cxn>
                <a:cxn ang="0">
                  <a:pos x="4" y="10"/>
                </a:cxn>
                <a:cxn ang="0">
                  <a:pos x="5" y="10"/>
                </a:cxn>
                <a:cxn ang="0">
                  <a:pos x="8" y="11"/>
                </a:cxn>
                <a:cxn ang="0">
                  <a:pos x="460" y="11"/>
                </a:cxn>
                <a:cxn ang="0">
                  <a:pos x="461" y="10"/>
                </a:cxn>
                <a:cxn ang="0">
                  <a:pos x="464" y="10"/>
                </a:cxn>
                <a:cxn ang="0">
                  <a:pos x="467" y="8"/>
                </a:cxn>
                <a:cxn ang="0">
                  <a:pos x="467" y="6"/>
                </a:cxn>
                <a:cxn ang="0">
                  <a:pos x="468" y="6"/>
                </a:cxn>
                <a:cxn ang="0">
                  <a:pos x="467" y="4"/>
                </a:cxn>
                <a:cxn ang="0">
                  <a:pos x="467" y="3"/>
                </a:cxn>
                <a:cxn ang="0">
                  <a:pos x="465" y="1"/>
                </a:cxn>
                <a:cxn ang="0">
                  <a:pos x="464" y="0"/>
                </a:cxn>
                <a:cxn ang="0">
                  <a:pos x="460" y="0"/>
                </a:cxn>
                <a:cxn ang="0">
                  <a:pos x="8" y="0"/>
                </a:cxn>
              </a:cxnLst>
              <a:rect l="0" t="0" r="r" b="b"/>
              <a:pathLst>
                <a:path w="469" h="12">
                  <a:moveTo>
                    <a:pt x="8" y="0"/>
                  </a:moveTo>
                  <a:lnTo>
                    <a:pt x="4" y="0"/>
                  </a:lnTo>
                  <a:lnTo>
                    <a:pt x="1" y="1"/>
                  </a:lnTo>
                  <a:lnTo>
                    <a:pt x="0" y="3"/>
                  </a:lnTo>
                  <a:lnTo>
                    <a:pt x="0" y="8"/>
                  </a:lnTo>
                  <a:lnTo>
                    <a:pt x="1" y="9"/>
                  </a:lnTo>
                  <a:lnTo>
                    <a:pt x="4" y="10"/>
                  </a:lnTo>
                  <a:lnTo>
                    <a:pt x="5" y="10"/>
                  </a:lnTo>
                  <a:lnTo>
                    <a:pt x="8" y="11"/>
                  </a:lnTo>
                  <a:lnTo>
                    <a:pt x="460" y="11"/>
                  </a:lnTo>
                  <a:lnTo>
                    <a:pt x="461" y="10"/>
                  </a:lnTo>
                  <a:lnTo>
                    <a:pt x="464" y="10"/>
                  </a:lnTo>
                  <a:lnTo>
                    <a:pt x="467" y="8"/>
                  </a:lnTo>
                  <a:lnTo>
                    <a:pt x="467" y="6"/>
                  </a:lnTo>
                  <a:lnTo>
                    <a:pt x="468" y="6"/>
                  </a:lnTo>
                  <a:lnTo>
                    <a:pt x="467" y="4"/>
                  </a:lnTo>
                  <a:lnTo>
                    <a:pt x="467" y="3"/>
                  </a:lnTo>
                  <a:lnTo>
                    <a:pt x="465" y="1"/>
                  </a:lnTo>
                  <a:lnTo>
                    <a:pt x="464" y="0"/>
                  </a:lnTo>
                  <a:lnTo>
                    <a:pt x="460" y="0"/>
                  </a:lnTo>
                  <a:lnTo>
                    <a:pt x="8" y="0"/>
                  </a:lnTo>
                </a:path>
              </a:pathLst>
            </a:custGeom>
            <a:solidFill>
              <a:srgbClr val="000000"/>
            </a:solidFill>
            <a:ln w="9525" cap="rnd">
              <a:noFill/>
              <a:round/>
              <a:headEnd type="none" w="sm" len="sm"/>
              <a:tailEnd type="none" w="sm" len="sm"/>
            </a:ln>
            <a:effectLst/>
          </p:spPr>
          <p:txBody>
            <a:bodyPr/>
            <a:lstStyle/>
            <a:p>
              <a:endParaRPr lang="el-GR"/>
            </a:p>
          </p:txBody>
        </p:sp>
        <p:sp>
          <p:nvSpPr>
            <p:cNvPr id="24" name="Freeform 21"/>
            <p:cNvSpPr>
              <a:spLocks/>
            </p:cNvSpPr>
            <p:nvPr/>
          </p:nvSpPr>
          <p:spPr bwMode="auto">
            <a:xfrm>
              <a:off x="4290" y="3189"/>
              <a:ext cx="11" cy="75"/>
            </a:xfrm>
            <a:custGeom>
              <a:avLst/>
              <a:gdLst/>
              <a:ahLst/>
              <a:cxnLst>
                <a:cxn ang="0">
                  <a:pos x="0" y="67"/>
                </a:cxn>
                <a:cxn ang="0">
                  <a:pos x="0" y="70"/>
                </a:cxn>
                <a:cxn ang="0">
                  <a:pos x="1" y="71"/>
                </a:cxn>
                <a:cxn ang="0">
                  <a:pos x="3" y="72"/>
                </a:cxn>
                <a:cxn ang="0">
                  <a:pos x="5" y="74"/>
                </a:cxn>
                <a:cxn ang="0">
                  <a:pos x="6" y="72"/>
                </a:cxn>
                <a:cxn ang="0">
                  <a:pos x="8" y="72"/>
                </a:cxn>
                <a:cxn ang="0">
                  <a:pos x="9" y="70"/>
                </a:cxn>
                <a:cxn ang="0">
                  <a:pos x="9" y="68"/>
                </a:cxn>
                <a:cxn ang="0">
                  <a:pos x="10" y="67"/>
                </a:cxn>
                <a:cxn ang="0">
                  <a:pos x="10" y="7"/>
                </a:cxn>
                <a:cxn ang="0">
                  <a:pos x="9" y="6"/>
                </a:cxn>
                <a:cxn ang="0">
                  <a:pos x="9" y="4"/>
                </a:cxn>
                <a:cxn ang="0">
                  <a:pos x="8" y="2"/>
                </a:cxn>
                <a:cxn ang="0">
                  <a:pos x="8" y="0"/>
                </a:cxn>
                <a:cxn ang="0">
                  <a:pos x="3" y="0"/>
                </a:cxn>
                <a:cxn ang="0">
                  <a:pos x="1" y="2"/>
                </a:cxn>
                <a:cxn ang="0">
                  <a:pos x="0" y="4"/>
                </a:cxn>
                <a:cxn ang="0">
                  <a:pos x="0" y="7"/>
                </a:cxn>
                <a:cxn ang="0">
                  <a:pos x="0" y="67"/>
                </a:cxn>
              </a:cxnLst>
              <a:rect l="0" t="0" r="r" b="b"/>
              <a:pathLst>
                <a:path w="11" h="75">
                  <a:moveTo>
                    <a:pt x="0" y="67"/>
                  </a:moveTo>
                  <a:lnTo>
                    <a:pt x="0" y="70"/>
                  </a:lnTo>
                  <a:lnTo>
                    <a:pt x="1" y="71"/>
                  </a:lnTo>
                  <a:lnTo>
                    <a:pt x="3" y="72"/>
                  </a:lnTo>
                  <a:lnTo>
                    <a:pt x="5" y="74"/>
                  </a:lnTo>
                  <a:lnTo>
                    <a:pt x="6" y="72"/>
                  </a:lnTo>
                  <a:lnTo>
                    <a:pt x="8" y="72"/>
                  </a:lnTo>
                  <a:lnTo>
                    <a:pt x="9" y="70"/>
                  </a:lnTo>
                  <a:lnTo>
                    <a:pt x="9" y="68"/>
                  </a:lnTo>
                  <a:lnTo>
                    <a:pt x="10" y="67"/>
                  </a:lnTo>
                  <a:lnTo>
                    <a:pt x="10" y="7"/>
                  </a:lnTo>
                  <a:lnTo>
                    <a:pt x="9" y="6"/>
                  </a:lnTo>
                  <a:lnTo>
                    <a:pt x="9" y="4"/>
                  </a:lnTo>
                  <a:lnTo>
                    <a:pt x="8" y="2"/>
                  </a:lnTo>
                  <a:lnTo>
                    <a:pt x="8" y="0"/>
                  </a:lnTo>
                  <a:lnTo>
                    <a:pt x="3" y="0"/>
                  </a:lnTo>
                  <a:lnTo>
                    <a:pt x="1" y="2"/>
                  </a:lnTo>
                  <a:lnTo>
                    <a:pt x="0" y="4"/>
                  </a:lnTo>
                  <a:lnTo>
                    <a:pt x="0" y="7"/>
                  </a:lnTo>
                  <a:lnTo>
                    <a:pt x="0" y="67"/>
                  </a:lnTo>
                </a:path>
              </a:pathLst>
            </a:custGeom>
            <a:solidFill>
              <a:srgbClr val="000000"/>
            </a:solidFill>
            <a:ln w="9525" cap="rnd">
              <a:noFill/>
              <a:round/>
              <a:headEnd type="none" w="sm" len="sm"/>
              <a:tailEnd type="none" w="sm" len="sm"/>
            </a:ln>
            <a:effectLst/>
          </p:spPr>
          <p:txBody>
            <a:bodyPr/>
            <a:lstStyle/>
            <a:p>
              <a:endParaRPr lang="el-GR"/>
            </a:p>
          </p:txBody>
        </p:sp>
        <p:sp>
          <p:nvSpPr>
            <p:cNvPr id="25" name="Freeform 22"/>
            <p:cNvSpPr>
              <a:spLocks/>
            </p:cNvSpPr>
            <p:nvPr/>
          </p:nvSpPr>
          <p:spPr bwMode="auto">
            <a:xfrm>
              <a:off x="4290" y="496"/>
              <a:ext cx="11" cy="2751"/>
            </a:xfrm>
            <a:custGeom>
              <a:avLst/>
              <a:gdLst/>
              <a:ahLst/>
              <a:cxnLst>
                <a:cxn ang="0">
                  <a:pos x="0" y="2742"/>
                </a:cxn>
                <a:cxn ang="0">
                  <a:pos x="0" y="2746"/>
                </a:cxn>
                <a:cxn ang="0">
                  <a:pos x="1" y="2748"/>
                </a:cxn>
                <a:cxn ang="0">
                  <a:pos x="3" y="2749"/>
                </a:cxn>
                <a:cxn ang="0">
                  <a:pos x="5" y="2750"/>
                </a:cxn>
                <a:cxn ang="0">
                  <a:pos x="6" y="2749"/>
                </a:cxn>
                <a:cxn ang="0">
                  <a:pos x="8" y="2749"/>
                </a:cxn>
                <a:cxn ang="0">
                  <a:pos x="9" y="2746"/>
                </a:cxn>
                <a:cxn ang="0">
                  <a:pos x="9" y="2744"/>
                </a:cxn>
                <a:cxn ang="0">
                  <a:pos x="10" y="2742"/>
                </a:cxn>
                <a:cxn ang="0">
                  <a:pos x="10" y="8"/>
                </a:cxn>
                <a:cxn ang="0">
                  <a:pos x="9" y="6"/>
                </a:cxn>
                <a:cxn ang="0">
                  <a:pos x="9" y="4"/>
                </a:cxn>
                <a:cxn ang="0">
                  <a:pos x="8" y="2"/>
                </a:cxn>
                <a:cxn ang="0">
                  <a:pos x="8" y="0"/>
                </a:cxn>
                <a:cxn ang="0">
                  <a:pos x="3" y="0"/>
                </a:cxn>
                <a:cxn ang="0">
                  <a:pos x="1" y="2"/>
                </a:cxn>
                <a:cxn ang="0">
                  <a:pos x="0" y="4"/>
                </a:cxn>
                <a:cxn ang="0">
                  <a:pos x="0" y="8"/>
                </a:cxn>
                <a:cxn ang="0">
                  <a:pos x="0" y="2742"/>
                </a:cxn>
              </a:cxnLst>
              <a:rect l="0" t="0" r="r" b="b"/>
              <a:pathLst>
                <a:path w="11" h="2751">
                  <a:moveTo>
                    <a:pt x="0" y="2742"/>
                  </a:moveTo>
                  <a:lnTo>
                    <a:pt x="0" y="2746"/>
                  </a:lnTo>
                  <a:lnTo>
                    <a:pt x="1" y="2748"/>
                  </a:lnTo>
                  <a:lnTo>
                    <a:pt x="3" y="2749"/>
                  </a:lnTo>
                  <a:lnTo>
                    <a:pt x="5" y="2750"/>
                  </a:lnTo>
                  <a:lnTo>
                    <a:pt x="6" y="2749"/>
                  </a:lnTo>
                  <a:lnTo>
                    <a:pt x="8" y="2749"/>
                  </a:lnTo>
                  <a:lnTo>
                    <a:pt x="9" y="2746"/>
                  </a:lnTo>
                  <a:lnTo>
                    <a:pt x="9" y="2744"/>
                  </a:lnTo>
                  <a:lnTo>
                    <a:pt x="10" y="2742"/>
                  </a:lnTo>
                  <a:lnTo>
                    <a:pt x="10" y="8"/>
                  </a:lnTo>
                  <a:lnTo>
                    <a:pt x="9" y="6"/>
                  </a:lnTo>
                  <a:lnTo>
                    <a:pt x="9" y="4"/>
                  </a:lnTo>
                  <a:lnTo>
                    <a:pt x="8" y="2"/>
                  </a:lnTo>
                  <a:lnTo>
                    <a:pt x="8" y="0"/>
                  </a:lnTo>
                  <a:lnTo>
                    <a:pt x="3" y="0"/>
                  </a:lnTo>
                  <a:lnTo>
                    <a:pt x="1" y="2"/>
                  </a:lnTo>
                  <a:lnTo>
                    <a:pt x="0" y="4"/>
                  </a:lnTo>
                  <a:lnTo>
                    <a:pt x="0" y="8"/>
                  </a:lnTo>
                  <a:lnTo>
                    <a:pt x="0" y="2742"/>
                  </a:lnTo>
                </a:path>
              </a:pathLst>
            </a:custGeom>
            <a:solidFill>
              <a:srgbClr val="000000"/>
            </a:solidFill>
            <a:ln w="9525" cap="rnd">
              <a:noFill/>
              <a:round/>
              <a:headEnd type="none" w="sm" len="sm"/>
              <a:tailEnd type="none" w="sm" len="sm"/>
            </a:ln>
            <a:effectLst/>
          </p:spPr>
          <p:txBody>
            <a:bodyPr/>
            <a:lstStyle/>
            <a:p>
              <a:endParaRPr lang="el-GR"/>
            </a:p>
          </p:txBody>
        </p:sp>
        <p:sp>
          <p:nvSpPr>
            <p:cNvPr id="26" name="Freeform 23"/>
            <p:cNvSpPr>
              <a:spLocks/>
            </p:cNvSpPr>
            <p:nvPr/>
          </p:nvSpPr>
          <p:spPr bwMode="auto">
            <a:xfrm>
              <a:off x="4180" y="3094"/>
              <a:ext cx="121" cy="11"/>
            </a:xfrm>
            <a:custGeom>
              <a:avLst/>
              <a:gdLst/>
              <a:ahLst/>
              <a:cxnLst>
                <a:cxn ang="0">
                  <a:pos x="112" y="10"/>
                </a:cxn>
                <a:cxn ang="0">
                  <a:pos x="113" y="9"/>
                </a:cxn>
                <a:cxn ang="0">
                  <a:pos x="116" y="9"/>
                </a:cxn>
                <a:cxn ang="0">
                  <a:pos x="119" y="8"/>
                </a:cxn>
                <a:cxn ang="0">
                  <a:pos x="119" y="6"/>
                </a:cxn>
                <a:cxn ang="0">
                  <a:pos x="120" y="5"/>
                </a:cxn>
                <a:cxn ang="0">
                  <a:pos x="119" y="3"/>
                </a:cxn>
                <a:cxn ang="0">
                  <a:pos x="117" y="1"/>
                </a:cxn>
                <a:cxn ang="0">
                  <a:pos x="116" y="0"/>
                </a:cxn>
                <a:cxn ang="0">
                  <a:pos x="4" y="0"/>
                </a:cxn>
                <a:cxn ang="0">
                  <a:pos x="1" y="1"/>
                </a:cxn>
                <a:cxn ang="0">
                  <a:pos x="0" y="3"/>
                </a:cxn>
                <a:cxn ang="0">
                  <a:pos x="0" y="8"/>
                </a:cxn>
                <a:cxn ang="0">
                  <a:pos x="1" y="8"/>
                </a:cxn>
                <a:cxn ang="0">
                  <a:pos x="4" y="9"/>
                </a:cxn>
                <a:cxn ang="0">
                  <a:pos x="5" y="9"/>
                </a:cxn>
                <a:cxn ang="0">
                  <a:pos x="8" y="10"/>
                </a:cxn>
                <a:cxn ang="0">
                  <a:pos x="112" y="10"/>
                </a:cxn>
              </a:cxnLst>
              <a:rect l="0" t="0" r="r" b="b"/>
              <a:pathLst>
                <a:path w="121" h="11">
                  <a:moveTo>
                    <a:pt x="112" y="10"/>
                  </a:moveTo>
                  <a:lnTo>
                    <a:pt x="113" y="9"/>
                  </a:lnTo>
                  <a:lnTo>
                    <a:pt x="116" y="9"/>
                  </a:lnTo>
                  <a:lnTo>
                    <a:pt x="119" y="8"/>
                  </a:lnTo>
                  <a:lnTo>
                    <a:pt x="119" y="6"/>
                  </a:lnTo>
                  <a:lnTo>
                    <a:pt x="120" y="5"/>
                  </a:lnTo>
                  <a:lnTo>
                    <a:pt x="119" y="3"/>
                  </a:lnTo>
                  <a:lnTo>
                    <a:pt x="117" y="1"/>
                  </a:lnTo>
                  <a:lnTo>
                    <a:pt x="116" y="0"/>
                  </a:lnTo>
                  <a:lnTo>
                    <a:pt x="4" y="0"/>
                  </a:lnTo>
                  <a:lnTo>
                    <a:pt x="1" y="1"/>
                  </a:lnTo>
                  <a:lnTo>
                    <a:pt x="0" y="3"/>
                  </a:lnTo>
                  <a:lnTo>
                    <a:pt x="0" y="8"/>
                  </a:lnTo>
                  <a:lnTo>
                    <a:pt x="1" y="8"/>
                  </a:lnTo>
                  <a:lnTo>
                    <a:pt x="4" y="9"/>
                  </a:lnTo>
                  <a:lnTo>
                    <a:pt x="5" y="9"/>
                  </a:lnTo>
                  <a:lnTo>
                    <a:pt x="8" y="10"/>
                  </a:lnTo>
                  <a:lnTo>
                    <a:pt x="112" y="10"/>
                  </a:lnTo>
                </a:path>
              </a:pathLst>
            </a:custGeom>
            <a:solidFill>
              <a:srgbClr val="000000"/>
            </a:solidFill>
            <a:ln w="9525" cap="rnd">
              <a:noFill/>
              <a:round/>
              <a:headEnd type="none" w="sm" len="sm"/>
              <a:tailEnd type="none" w="sm" len="sm"/>
            </a:ln>
            <a:effectLst/>
          </p:spPr>
          <p:txBody>
            <a:bodyPr/>
            <a:lstStyle/>
            <a:p>
              <a:endParaRPr lang="el-GR"/>
            </a:p>
          </p:txBody>
        </p:sp>
        <p:sp>
          <p:nvSpPr>
            <p:cNvPr id="27" name="Freeform 24"/>
            <p:cNvSpPr>
              <a:spLocks/>
            </p:cNvSpPr>
            <p:nvPr/>
          </p:nvSpPr>
          <p:spPr bwMode="auto">
            <a:xfrm>
              <a:off x="4180" y="2302"/>
              <a:ext cx="121" cy="12"/>
            </a:xfrm>
            <a:custGeom>
              <a:avLst/>
              <a:gdLst/>
              <a:ahLst/>
              <a:cxnLst>
                <a:cxn ang="0">
                  <a:pos x="112" y="11"/>
                </a:cxn>
                <a:cxn ang="0">
                  <a:pos x="113" y="10"/>
                </a:cxn>
                <a:cxn ang="0">
                  <a:pos x="116" y="10"/>
                </a:cxn>
                <a:cxn ang="0">
                  <a:pos x="119" y="8"/>
                </a:cxn>
                <a:cxn ang="0">
                  <a:pos x="119" y="6"/>
                </a:cxn>
                <a:cxn ang="0">
                  <a:pos x="120" y="5"/>
                </a:cxn>
                <a:cxn ang="0">
                  <a:pos x="119" y="4"/>
                </a:cxn>
                <a:cxn ang="0">
                  <a:pos x="119" y="3"/>
                </a:cxn>
                <a:cxn ang="0">
                  <a:pos x="117" y="1"/>
                </a:cxn>
                <a:cxn ang="0">
                  <a:pos x="116" y="0"/>
                </a:cxn>
                <a:cxn ang="0">
                  <a:pos x="4" y="0"/>
                </a:cxn>
                <a:cxn ang="0">
                  <a:pos x="1" y="1"/>
                </a:cxn>
                <a:cxn ang="0">
                  <a:pos x="0" y="3"/>
                </a:cxn>
                <a:cxn ang="0">
                  <a:pos x="0" y="8"/>
                </a:cxn>
                <a:cxn ang="0">
                  <a:pos x="1" y="9"/>
                </a:cxn>
                <a:cxn ang="0">
                  <a:pos x="4" y="10"/>
                </a:cxn>
                <a:cxn ang="0">
                  <a:pos x="5" y="10"/>
                </a:cxn>
                <a:cxn ang="0">
                  <a:pos x="8" y="11"/>
                </a:cxn>
                <a:cxn ang="0">
                  <a:pos x="112" y="11"/>
                </a:cxn>
              </a:cxnLst>
              <a:rect l="0" t="0" r="r" b="b"/>
              <a:pathLst>
                <a:path w="121" h="12">
                  <a:moveTo>
                    <a:pt x="112" y="11"/>
                  </a:moveTo>
                  <a:lnTo>
                    <a:pt x="113" y="10"/>
                  </a:lnTo>
                  <a:lnTo>
                    <a:pt x="116" y="10"/>
                  </a:lnTo>
                  <a:lnTo>
                    <a:pt x="119" y="8"/>
                  </a:lnTo>
                  <a:lnTo>
                    <a:pt x="119" y="6"/>
                  </a:lnTo>
                  <a:lnTo>
                    <a:pt x="120" y="5"/>
                  </a:lnTo>
                  <a:lnTo>
                    <a:pt x="119" y="4"/>
                  </a:lnTo>
                  <a:lnTo>
                    <a:pt x="119" y="3"/>
                  </a:lnTo>
                  <a:lnTo>
                    <a:pt x="117" y="1"/>
                  </a:lnTo>
                  <a:lnTo>
                    <a:pt x="116" y="0"/>
                  </a:lnTo>
                  <a:lnTo>
                    <a:pt x="4" y="0"/>
                  </a:lnTo>
                  <a:lnTo>
                    <a:pt x="1" y="1"/>
                  </a:lnTo>
                  <a:lnTo>
                    <a:pt x="0" y="3"/>
                  </a:lnTo>
                  <a:lnTo>
                    <a:pt x="0" y="8"/>
                  </a:lnTo>
                  <a:lnTo>
                    <a:pt x="1" y="9"/>
                  </a:lnTo>
                  <a:lnTo>
                    <a:pt x="4" y="10"/>
                  </a:lnTo>
                  <a:lnTo>
                    <a:pt x="5" y="10"/>
                  </a:lnTo>
                  <a:lnTo>
                    <a:pt x="8" y="11"/>
                  </a:lnTo>
                  <a:lnTo>
                    <a:pt x="112" y="11"/>
                  </a:lnTo>
                </a:path>
              </a:pathLst>
            </a:custGeom>
            <a:solidFill>
              <a:srgbClr val="000000"/>
            </a:solidFill>
            <a:ln w="9525" cap="rnd">
              <a:noFill/>
              <a:round/>
              <a:headEnd type="none" w="sm" len="sm"/>
              <a:tailEnd type="none" w="sm" len="sm"/>
            </a:ln>
            <a:effectLst/>
          </p:spPr>
          <p:txBody>
            <a:bodyPr/>
            <a:lstStyle/>
            <a:p>
              <a:endParaRPr lang="el-GR"/>
            </a:p>
          </p:txBody>
        </p:sp>
        <p:sp>
          <p:nvSpPr>
            <p:cNvPr id="28" name="Freeform 25"/>
            <p:cNvSpPr>
              <a:spLocks/>
            </p:cNvSpPr>
            <p:nvPr/>
          </p:nvSpPr>
          <p:spPr bwMode="auto">
            <a:xfrm>
              <a:off x="4147" y="1495"/>
              <a:ext cx="154" cy="11"/>
            </a:xfrm>
            <a:custGeom>
              <a:avLst/>
              <a:gdLst/>
              <a:ahLst/>
              <a:cxnLst>
                <a:cxn ang="0">
                  <a:pos x="145" y="10"/>
                </a:cxn>
                <a:cxn ang="0">
                  <a:pos x="146" y="9"/>
                </a:cxn>
                <a:cxn ang="0">
                  <a:pos x="149" y="9"/>
                </a:cxn>
                <a:cxn ang="0">
                  <a:pos x="152" y="8"/>
                </a:cxn>
                <a:cxn ang="0">
                  <a:pos x="152" y="6"/>
                </a:cxn>
                <a:cxn ang="0">
                  <a:pos x="153" y="5"/>
                </a:cxn>
                <a:cxn ang="0">
                  <a:pos x="152" y="3"/>
                </a:cxn>
                <a:cxn ang="0">
                  <a:pos x="150" y="1"/>
                </a:cxn>
                <a:cxn ang="0">
                  <a:pos x="149" y="0"/>
                </a:cxn>
                <a:cxn ang="0">
                  <a:pos x="4" y="0"/>
                </a:cxn>
                <a:cxn ang="0">
                  <a:pos x="2" y="1"/>
                </a:cxn>
                <a:cxn ang="0">
                  <a:pos x="0" y="3"/>
                </a:cxn>
                <a:cxn ang="0">
                  <a:pos x="0" y="8"/>
                </a:cxn>
                <a:cxn ang="0">
                  <a:pos x="2" y="8"/>
                </a:cxn>
                <a:cxn ang="0">
                  <a:pos x="4" y="9"/>
                </a:cxn>
                <a:cxn ang="0">
                  <a:pos x="6" y="9"/>
                </a:cxn>
                <a:cxn ang="0">
                  <a:pos x="9" y="10"/>
                </a:cxn>
                <a:cxn ang="0">
                  <a:pos x="145" y="10"/>
                </a:cxn>
              </a:cxnLst>
              <a:rect l="0" t="0" r="r" b="b"/>
              <a:pathLst>
                <a:path w="154" h="11">
                  <a:moveTo>
                    <a:pt x="145" y="10"/>
                  </a:moveTo>
                  <a:lnTo>
                    <a:pt x="146" y="9"/>
                  </a:lnTo>
                  <a:lnTo>
                    <a:pt x="149" y="9"/>
                  </a:lnTo>
                  <a:lnTo>
                    <a:pt x="152" y="8"/>
                  </a:lnTo>
                  <a:lnTo>
                    <a:pt x="152" y="6"/>
                  </a:lnTo>
                  <a:lnTo>
                    <a:pt x="153" y="5"/>
                  </a:lnTo>
                  <a:lnTo>
                    <a:pt x="152" y="3"/>
                  </a:lnTo>
                  <a:lnTo>
                    <a:pt x="150" y="1"/>
                  </a:lnTo>
                  <a:lnTo>
                    <a:pt x="149" y="0"/>
                  </a:lnTo>
                  <a:lnTo>
                    <a:pt x="4" y="0"/>
                  </a:lnTo>
                  <a:lnTo>
                    <a:pt x="2" y="1"/>
                  </a:lnTo>
                  <a:lnTo>
                    <a:pt x="0" y="3"/>
                  </a:lnTo>
                  <a:lnTo>
                    <a:pt x="0" y="8"/>
                  </a:lnTo>
                  <a:lnTo>
                    <a:pt x="2" y="8"/>
                  </a:lnTo>
                  <a:lnTo>
                    <a:pt x="4" y="9"/>
                  </a:lnTo>
                  <a:lnTo>
                    <a:pt x="6" y="9"/>
                  </a:lnTo>
                  <a:lnTo>
                    <a:pt x="9" y="10"/>
                  </a:lnTo>
                  <a:lnTo>
                    <a:pt x="145" y="10"/>
                  </a:lnTo>
                </a:path>
              </a:pathLst>
            </a:custGeom>
            <a:solidFill>
              <a:srgbClr val="000000"/>
            </a:solidFill>
            <a:ln w="9525" cap="rnd">
              <a:noFill/>
              <a:round/>
              <a:headEnd type="none" w="sm" len="sm"/>
              <a:tailEnd type="none" w="sm" len="sm"/>
            </a:ln>
            <a:effectLst/>
          </p:spPr>
          <p:txBody>
            <a:bodyPr/>
            <a:lstStyle/>
            <a:p>
              <a:endParaRPr lang="el-GR"/>
            </a:p>
          </p:txBody>
        </p:sp>
        <p:sp>
          <p:nvSpPr>
            <p:cNvPr id="29" name="Freeform 26"/>
            <p:cNvSpPr>
              <a:spLocks/>
            </p:cNvSpPr>
            <p:nvPr/>
          </p:nvSpPr>
          <p:spPr bwMode="auto">
            <a:xfrm>
              <a:off x="4147" y="702"/>
              <a:ext cx="154" cy="11"/>
            </a:xfrm>
            <a:custGeom>
              <a:avLst/>
              <a:gdLst/>
              <a:ahLst/>
              <a:cxnLst>
                <a:cxn ang="0">
                  <a:pos x="145" y="10"/>
                </a:cxn>
                <a:cxn ang="0">
                  <a:pos x="146" y="9"/>
                </a:cxn>
                <a:cxn ang="0">
                  <a:pos x="149" y="9"/>
                </a:cxn>
                <a:cxn ang="0">
                  <a:pos x="152" y="8"/>
                </a:cxn>
                <a:cxn ang="0">
                  <a:pos x="152" y="6"/>
                </a:cxn>
                <a:cxn ang="0">
                  <a:pos x="153" y="5"/>
                </a:cxn>
                <a:cxn ang="0">
                  <a:pos x="152" y="3"/>
                </a:cxn>
                <a:cxn ang="0">
                  <a:pos x="150" y="1"/>
                </a:cxn>
                <a:cxn ang="0">
                  <a:pos x="149" y="0"/>
                </a:cxn>
                <a:cxn ang="0">
                  <a:pos x="4" y="0"/>
                </a:cxn>
                <a:cxn ang="0">
                  <a:pos x="2" y="1"/>
                </a:cxn>
                <a:cxn ang="0">
                  <a:pos x="0" y="3"/>
                </a:cxn>
                <a:cxn ang="0">
                  <a:pos x="0" y="8"/>
                </a:cxn>
                <a:cxn ang="0">
                  <a:pos x="2" y="8"/>
                </a:cxn>
                <a:cxn ang="0">
                  <a:pos x="4" y="9"/>
                </a:cxn>
                <a:cxn ang="0">
                  <a:pos x="6" y="9"/>
                </a:cxn>
                <a:cxn ang="0">
                  <a:pos x="9" y="10"/>
                </a:cxn>
                <a:cxn ang="0">
                  <a:pos x="145" y="10"/>
                </a:cxn>
              </a:cxnLst>
              <a:rect l="0" t="0" r="r" b="b"/>
              <a:pathLst>
                <a:path w="154" h="11">
                  <a:moveTo>
                    <a:pt x="145" y="10"/>
                  </a:moveTo>
                  <a:lnTo>
                    <a:pt x="146" y="9"/>
                  </a:lnTo>
                  <a:lnTo>
                    <a:pt x="149" y="9"/>
                  </a:lnTo>
                  <a:lnTo>
                    <a:pt x="152" y="8"/>
                  </a:lnTo>
                  <a:lnTo>
                    <a:pt x="152" y="6"/>
                  </a:lnTo>
                  <a:lnTo>
                    <a:pt x="153" y="5"/>
                  </a:lnTo>
                  <a:lnTo>
                    <a:pt x="152" y="3"/>
                  </a:lnTo>
                  <a:lnTo>
                    <a:pt x="150" y="1"/>
                  </a:lnTo>
                  <a:lnTo>
                    <a:pt x="149" y="0"/>
                  </a:lnTo>
                  <a:lnTo>
                    <a:pt x="4" y="0"/>
                  </a:lnTo>
                  <a:lnTo>
                    <a:pt x="2" y="1"/>
                  </a:lnTo>
                  <a:lnTo>
                    <a:pt x="0" y="3"/>
                  </a:lnTo>
                  <a:lnTo>
                    <a:pt x="0" y="8"/>
                  </a:lnTo>
                  <a:lnTo>
                    <a:pt x="2" y="8"/>
                  </a:lnTo>
                  <a:lnTo>
                    <a:pt x="4" y="9"/>
                  </a:lnTo>
                  <a:lnTo>
                    <a:pt x="6" y="9"/>
                  </a:lnTo>
                  <a:lnTo>
                    <a:pt x="9" y="10"/>
                  </a:lnTo>
                  <a:lnTo>
                    <a:pt x="145" y="10"/>
                  </a:lnTo>
                </a:path>
              </a:pathLst>
            </a:custGeom>
            <a:solidFill>
              <a:srgbClr val="000000"/>
            </a:solidFill>
            <a:ln w="9525" cap="rnd">
              <a:noFill/>
              <a:round/>
              <a:headEnd type="none" w="sm" len="sm"/>
              <a:tailEnd type="none" w="sm" len="sm"/>
            </a:ln>
            <a:effectLst/>
          </p:spPr>
          <p:txBody>
            <a:bodyPr/>
            <a:lstStyle/>
            <a:p>
              <a:endParaRPr lang="el-GR"/>
            </a:p>
          </p:txBody>
        </p:sp>
        <p:sp>
          <p:nvSpPr>
            <p:cNvPr id="30" name="Freeform 27"/>
            <p:cNvSpPr>
              <a:spLocks/>
            </p:cNvSpPr>
            <p:nvPr/>
          </p:nvSpPr>
          <p:spPr bwMode="auto">
            <a:xfrm>
              <a:off x="1109" y="1339"/>
              <a:ext cx="6" cy="1922"/>
            </a:xfrm>
            <a:custGeom>
              <a:avLst/>
              <a:gdLst/>
              <a:ahLst/>
              <a:cxnLst>
                <a:cxn ang="0">
                  <a:pos x="0" y="1916"/>
                </a:cxn>
                <a:cxn ang="0">
                  <a:pos x="0" y="1918"/>
                </a:cxn>
                <a:cxn ang="0">
                  <a:pos x="1" y="1920"/>
                </a:cxn>
                <a:cxn ang="0">
                  <a:pos x="2" y="1920"/>
                </a:cxn>
                <a:cxn ang="0">
                  <a:pos x="2" y="1921"/>
                </a:cxn>
                <a:cxn ang="0">
                  <a:pos x="3" y="1920"/>
                </a:cxn>
                <a:cxn ang="0">
                  <a:pos x="4" y="1920"/>
                </a:cxn>
                <a:cxn ang="0">
                  <a:pos x="4" y="1918"/>
                </a:cxn>
                <a:cxn ang="0">
                  <a:pos x="4" y="1917"/>
                </a:cxn>
                <a:cxn ang="0">
                  <a:pos x="5" y="1916"/>
                </a:cxn>
                <a:cxn ang="0">
                  <a:pos x="5" y="5"/>
                </a:cxn>
                <a:cxn ang="0">
                  <a:pos x="4" y="4"/>
                </a:cxn>
                <a:cxn ang="0">
                  <a:pos x="4" y="3"/>
                </a:cxn>
                <a:cxn ang="0">
                  <a:pos x="4" y="1"/>
                </a:cxn>
                <a:cxn ang="0">
                  <a:pos x="4" y="0"/>
                </a:cxn>
                <a:cxn ang="0">
                  <a:pos x="1" y="0"/>
                </a:cxn>
                <a:cxn ang="0">
                  <a:pos x="0" y="3"/>
                </a:cxn>
                <a:cxn ang="0">
                  <a:pos x="0" y="5"/>
                </a:cxn>
                <a:cxn ang="0">
                  <a:pos x="0" y="1916"/>
                </a:cxn>
              </a:cxnLst>
              <a:rect l="0" t="0" r="r" b="b"/>
              <a:pathLst>
                <a:path w="6" h="1922">
                  <a:moveTo>
                    <a:pt x="0" y="1916"/>
                  </a:moveTo>
                  <a:lnTo>
                    <a:pt x="0" y="1918"/>
                  </a:lnTo>
                  <a:lnTo>
                    <a:pt x="1" y="1920"/>
                  </a:lnTo>
                  <a:lnTo>
                    <a:pt x="2" y="1920"/>
                  </a:lnTo>
                  <a:lnTo>
                    <a:pt x="2" y="1921"/>
                  </a:lnTo>
                  <a:lnTo>
                    <a:pt x="3" y="1920"/>
                  </a:lnTo>
                  <a:lnTo>
                    <a:pt x="4" y="1920"/>
                  </a:lnTo>
                  <a:lnTo>
                    <a:pt x="4" y="1918"/>
                  </a:lnTo>
                  <a:lnTo>
                    <a:pt x="4" y="1917"/>
                  </a:lnTo>
                  <a:lnTo>
                    <a:pt x="5" y="1916"/>
                  </a:lnTo>
                  <a:lnTo>
                    <a:pt x="5" y="5"/>
                  </a:lnTo>
                  <a:lnTo>
                    <a:pt x="4" y="4"/>
                  </a:lnTo>
                  <a:lnTo>
                    <a:pt x="4" y="3"/>
                  </a:lnTo>
                  <a:lnTo>
                    <a:pt x="4" y="1"/>
                  </a:lnTo>
                  <a:lnTo>
                    <a:pt x="4" y="0"/>
                  </a:lnTo>
                  <a:lnTo>
                    <a:pt x="1" y="0"/>
                  </a:lnTo>
                  <a:lnTo>
                    <a:pt x="0" y="3"/>
                  </a:lnTo>
                  <a:lnTo>
                    <a:pt x="0" y="5"/>
                  </a:lnTo>
                  <a:lnTo>
                    <a:pt x="0" y="1916"/>
                  </a:lnTo>
                </a:path>
              </a:pathLst>
            </a:custGeom>
            <a:solidFill>
              <a:srgbClr val="000000"/>
            </a:solidFill>
            <a:ln w="9525" cap="rnd">
              <a:noFill/>
              <a:round/>
              <a:headEnd type="none" w="sm" len="sm"/>
              <a:tailEnd type="none" w="sm" len="sm"/>
            </a:ln>
            <a:effectLst/>
          </p:spPr>
          <p:txBody>
            <a:bodyPr/>
            <a:lstStyle/>
            <a:p>
              <a:endParaRPr lang="el-GR"/>
            </a:p>
          </p:txBody>
        </p:sp>
        <p:sp>
          <p:nvSpPr>
            <p:cNvPr id="31" name="Freeform 28"/>
            <p:cNvSpPr>
              <a:spLocks/>
            </p:cNvSpPr>
            <p:nvPr/>
          </p:nvSpPr>
          <p:spPr bwMode="auto">
            <a:xfrm>
              <a:off x="1109" y="737"/>
              <a:ext cx="132" cy="2540"/>
            </a:xfrm>
            <a:custGeom>
              <a:avLst/>
              <a:gdLst/>
              <a:ahLst/>
              <a:cxnLst>
                <a:cxn ang="0">
                  <a:pos x="0" y="2532"/>
                </a:cxn>
                <a:cxn ang="0">
                  <a:pos x="0" y="2535"/>
                </a:cxn>
                <a:cxn ang="0">
                  <a:pos x="1" y="2536"/>
                </a:cxn>
                <a:cxn ang="0">
                  <a:pos x="1" y="2538"/>
                </a:cxn>
                <a:cxn ang="0">
                  <a:pos x="3" y="2538"/>
                </a:cxn>
                <a:cxn ang="0">
                  <a:pos x="4" y="2539"/>
                </a:cxn>
                <a:cxn ang="0">
                  <a:pos x="5" y="2539"/>
                </a:cxn>
                <a:cxn ang="0">
                  <a:pos x="7" y="2538"/>
                </a:cxn>
                <a:cxn ang="0">
                  <a:pos x="8" y="2538"/>
                </a:cxn>
                <a:cxn ang="0">
                  <a:pos x="9" y="2536"/>
                </a:cxn>
                <a:cxn ang="0">
                  <a:pos x="9" y="2535"/>
                </a:cxn>
                <a:cxn ang="0">
                  <a:pos x="11" y="2534"/>
                </a:cxn>
                <a:cxn ang="0">
                  <a:pos x="131" y="5"/>
                </a:cxn>
                <a:cxn ang="0">
                  <a:pos x="131" y="4"/>
                </a:cxn>
                <a:cxn ang="0">
                  <a:pos x="130" y="3"/>
                </a:cxn>
                <a:cxn ang="0">
                  <a:pos x="130" y="1"/>
                </a:cxn>
                <a:cxn ang="0">
                  <a:pos x="128" y="0"/>
                </a:cxn>
                <a:cxn ang="0">
                  <a:pos x="123" y="0"/>
                </a:cxn>
                <a:cxn ang="0">
                  <a:pos x="122" y="1"/>
                </a:cxn>
                <a:cxn ang="0">
                  <a:pos x="120" y="1"/>
                </a:cxn>
                <a:cxn ang="0">
                  <a:pos x="120" y="4"/>
                </a:cxn>
                <a:cxn ang="0">
                  <a:pos x="0" y="2532"/>
                </a:cxn>
              </a:cxnLst>
              <a:rect l="0" t="0" r="r" b="b"/>
              <a:pathLst>
                <a:path w="132" h="2540">
                  <a:moveTo>
                    <a:pt x="0" y="2532"/>
                  </a:moveTo>
                  <a:lnTo>
                    <a:pt x="0" y="2535"/>
                  </a:lnTo>
                  <a:lnTo>
                    <a:pt x="1" y="2536"/>
                  </a:lnTo>
                  <a:lnTo>
                    <a:pt x="1" y="2538"/>
                  </a:lnTo>
                  <a:lnTo>
                    <a:pt x="3" y="2538"/>
                  </a:lnTo>
                  <a:lnTo>
                    <a:pt x="4" y="2539"/>
                  </a:lnTo>
                  <a:lnTo>
                    <a:pt x="5" y="2539"/>
                  </a:lnTo>
                  <a:lnTo>
                    <a:pt x="7" y="2538"/>
                  </a:lnTo>
                  <a:lnTo>
                    <a:pt x="8" y="2538"/>
                  </a:lnTo>
                  <a:lnTo>
                    <a:pt x="9" y="2536"/>
                  </a:lnTo>
                  <a:lnTo>
                    <a:pt x="9" y="2535"/>
                  </a:lnTo>
                  <a:lnTo>
                    <a:pt x="11" y="2534"/>
                  </a:lnTo>
                  <a:lnTo>
                    <a:pt x="131" y="5"/>
                  </a:lnTo>
                  <a:lnTo>
                    <a:pt x="131" y="4"/>
                  </a:lnTo>
                  <a:lnTo>
                    <a:pt x="130" y="3"/>
                  </a:lnTo>
                  <a:lnTo>
                    <a:pt x="130" y="1"/>
                  </a:lnTo>
                  <a:lnTo>
                    <a:pt x="128" y="0"/>
                  </a:lnTo>
                  <a:lnTo>
                    <a:pt x="123" y="0"/>
                  </a:lnTo>
                  <a:lnTo>
                    <a:pt x="122" y="1"/>
                  </a:lnTo>
                  <a:lnTo>
                    <a:pt x="120" y="1"/>
                  </a:lnTo>
                  <a:lnTo>
                    <a:pt x="120" y="4"/>
                  </a:lnTo>
                  <a:lnTo>
                    <a:pt x="0" y="2532"/>
                  </a:lnTo>
                </a:path>
              </a:pathLst>
            </a:custGeom>
            <a:solidFill>
              <a:srgbClr val="000000"/>
            </a:solidFill>
            <a:ln w="9525" cap="rnd">
              <a:noFill/>
              <a:round/>
              <a:headEnd type="none" w="sm" len="sm"/>
              <a:tailEnd type="none" w="sm" len="sm"/>
            </a:ln>
            <a:effectLst/>
          </p:spPr>
          <p:txBody>
            <a:bodyPr/>
            <a:lstStyle/>
            <a:p>
              <a:endParaRPr lang="el-GR"/>
            </a:p>
          </p:txBody>
        </p:sp>
        <p:sp>
          <p:nvSpPr>
            <p:cNvPr id="32" name="Freeform 29"/>
            <p:cNvSpPr>
              <a:spLocks/>
            </p:cNvSpPr>
            <p:nvPr/>
          </p:nvSpPr>
          <p:spPr bwMode="auto">
            <a:xfrm>
              <a:off x="1125" y="1260"/>
              <a:ext cx="2812" cy="1985"/>
            </a:xfrm>
            <a:custGeom>
              <a:avLst/>
              <a:gdLst/>
              <a:ahLst/>
              <a:cxnLst>
                <a:cxn ang="0">
                  <a:pos x="4" y="1984"/>
                </a:cxn>
                <a:cxn ang="0">
                  <a:pos x="10" y="1980"/>
                </a:cxn>
                <a:cxn ang="0">
                  <a:pos x="61" y="1754"/>
                </a:cxn>
                <a:cxn ang="0">
                  <a:pos x="121" y="1497"/>
                </a:cxn>
                <a:cxn ang="0">
                  <a:pos x="176" y="1267"/>
                </a:cxn>
                <a:cxn ang="0">
                  <a:pos x="234" y="1025"/>
                </a:cxn>
                <a:cxn ang="0">
                  <a:pos x="281" y="851"/>
                </a:cxn>
                <a:cxn ang="0">
                  <a:pos x="324" y="706"/>
                </a:cxn>
                <a:cxn ang="0">
                  <a:pos x="367" y="569"/>
                </a:cxn>
                <a:cxn ang="0">
                  <a:pos x="390" y="499"/>
                </a:cxn>
                <a:cxn ang="0">
                  <a:pos x="408" y="462"/>
                </a:cxn>
                <a:cxn ang="0">
                  <a:pos x="427" y="442"/>
                </a:cxn>
                <a:cxn ang="0">
                  <a:pos x="459" y="429"/>
                </a:cxn>
                <a:cxn ang="0">
                  <a:pos x="502" y="410"/>
                </a:cxn>
                <a:cxn ang="0">
                  <a:pos x="557" y="383"/>
                </a:cxn>
                <a:cxn ang="0">
                  <a:pos x="638" y="355"/>
                </a:cxn>
                <a:cxn ang="0">
                  <a:pos x="705" y="340"/>
                </a:cxn>
                <a:cxn ang="0">
                  <a:pos x="787" y="327"/>
                </a:cxn>
                <a:cxn ang="0">
                  <a:pos x="890" y="313"/>
                </a:cxn>
                <a:cxn ang="0">
                  <a:pos x="1019" y="297"/>
                </a:cxn>
                <a:cxn ang="0">
                  <a:pos x="1185" y="279"/>
                </a:cxn>
                <a:cxn ang="0">
                  <a:pos x="1399" y="263"/>
                </a:cxn>
                <a:cxn ang="0">
                  <a:pos x="1638" y="249"/>
                </a:cxn>
                <a:cxn ang="0">
                  <a:pos x="1978" y="226"/>
                </a:cxn>
                <a:cxn ang="0">
                  <a:pos x="2199" y="207"/>
                </a:cxn>
                <a:cxn ang="0">
                  <a:pos x="2409" y="184"/>
                </a:cxn>
                <a:cxn ang="0">
                  <a:pos x="2535" y="161"/>
                </a:cxn>
                <a:cxn ang="0">
                  <a:pos x="2636" y="135"/>
                </a:cxn>
                <a:cxn ang="0">
                  <a:pos x="2715" y="110"/>
                </a:cxn>
                <a:cxn ang="0">
                  <a:pos x="2771" y="82"/>
                </a:cxn>
                <a:cxn ang="0">
                  <a:pos x="2803" y="51"/>
                </a:cxn>
                <a:cxn ang="0">
                  <a:pos x="2810" y="9"/>
                </a:cxn>
                <a:cxn ang="0">
                  <a:pos x="2797" y="1"/>
                </a:cxn>
                <a:cxn ang="0">
                  <a:pos x="2799" y="35"/>
                </a:cxn>
                <a:cxn ang="0">
                  <a:pos x="2779" y="61"/>
                </a:cxn>
                <a:cxn ang="0">
                  <a:pos x="2736" y="88"/>
                </a:cxn>
                <a:cxn ang="0">
                  <a:pos x="2667" y="115"/>
                </a:cxn>
                <a:cxn ang="0">
                  <a:pos x="2577" y="141"/>
                </a:cxn>
                <a:cxn ang="0">
                  <a:pos x="2460" y="165"/>
                </a:cxn>
                <a:cxn ang="0">
                  <a:pos x="2276" y="189"/>
                </a:cxn>
                <a:cxn ang="0">
                  <a:pos x="2070" y="207"/>
                </a:cxn>
                <a:cxn ang="0">
                  <a:pos x="1735" y="231"/>
                </a:cxn>
                <a:cxn ang="0">
                  <a:pos x="1492" y="247"/>
                </a:cxn>
                <a:cxn ang="0">
                  <a:pos x="1266" y="263"/>
                </a:cxn>
                <a:cxn ang="0">
                  <a:pos x="1079" y="279"/>
                </a:cxn>
                <a:cxn ang="0">
                  <a:pos x="938" y="296"/>
                </a:cxn>
                <a:cxn ang="0">
                  <a:pos x="825" y="310"/>
                </a:cxn>
                <a:cxn ang="0">
                  <a:pos x="735" y="322"/>
                </a:cxn>
                <a:cxn ang="0">
                  <a:pos x="662" y="337"/>
                </a:cxn>
                <a:cxn ang="0">
                  <a:pos x="586" y="360"/>
                </a:cxn>
                <a:cxn ang="0">
                  <a:pos x="509" y="395"/>
                </a:cxn>
                <a:cxn ang="0">
                  <a:pos x="461" y="415"/>
                </a:cxn>
                <a:cxn ang="0">
                  <a:pos x="427" y="430"/>
                </a:cxn>
                <a:cxn ang="0">
                  <a:pos x="402" y="451"/>
                </a:cxn>
                <a:cxn ang="0">
                  <a:pos x="385" y="486"/>
                </a:cxn>
                <a:cxn ang="0">
                  <a:pos x="363" y="549"/>
                </a:cxn>
                <a:cxn ang="0">
                  <a:pos x="331" y="649"/>
                </a:cxn>
                <a:cxn ang="0">
                  <a:pos x="280" y="819"/>
                </a:cxn>
                <a:cxn ang="0">
                  <a:pos x="234" y="986"/>
                </a:cxn>
                <a:cxn ang="0">
                  <a:pos x="175" y="1221"/>
                </a:cxn>
                <a:cxn ang="0">
                  <a:pos x="121" y="1447"/>
                </a:cxn>
                <a:cxn ang="0">
                  <a:pos x="63" y="1697"/>
                </a:cxn>
                <a:cxn ang="0">
                  <a:pos x="0" y="1977"/>
                </a:cxn>
              </a:cxnLst>
              <a:rect l="0" t="0" r="r" b="b"/>
              <a:pathLst>
                <a:path w="2812" h="1985">
                  <a:moveTo>
                    <a:pt x="0" y="1977"/>
                  </a:moveTo>
                  <a:lnTo>
                    <a:pt x="0" y="1981"/>
                  </a:lnTo>
                  <a:lnTo>
                    <a:pt x="2" y="1982"/>
                  </a:lnTo>
                  <a:lnTo>
                    <a:pt x="3" y="1982"/>
                  </a:lnTo>
                  <a:lnTo>
                    <a:pt x="4" y="1984"/>
                  </a:lnTo>
                  <a:lnTo>
                    <a:pt x="6" y="1984"/>
                  </a:lnTo>
                  <a:lnTo>
                    <a:pt x="7" y="1982"/>
                  </a:lnTo>
                  <a:lnTo>
                    <a:pt x="8" y="1982"/>
                  </a:lnTo>
                  <a:lnTo>
                    <a:pt x="10" y="1981"/>
                  </a:lnTo>
                  <a:lnTo>
                    <a:pt x="10" y="1980"/>
                  </a:lnTo>
                  <a:lnTo>
                    <a:pt x="11" y="1978"/>
                  </a:lnTo>
                  <a:lnTo>
                    <a:pt x="23" y="1921"/>
                  </a:lnTo>
                  <a:lnTo>
                    <a:pt x="36" y="1864"/>
                  </a:lnTo>
                  <a:lnTo>
                    <a:pt x="49" y="1809"/>
                  </a:lnTo>
                  <a:lnTo>
                    <a:pt x="61" y="1754"/>
                  </a:lnTo>
                  <a:lnTo>
                    <a:pt x="74" y="1700"/>
                  </a:lnTo>
                  <a:lnTo>
                    <a:pt x="85" y="1648"/>
                  </a:lnTo>
                  <a:lnTo>
                    <a:pt x="97" y="1596"/>
                  </a:lnTo>
                  <a:lnTo>
                    <a:pt x="109" y="1545"/>
                  </a:lnTo>
                  <a:lnTo>
                    <a:pt x="121" y="1497"/>
                  </a:lnTo>
                  <a:lnTo>
                    <a:pt x="132" y="1450"/>
                  </a:lnTo>
                  <a:lnTo>
                    <a:pt x="143" y="1401"/>
                  </a:lnTo>
                  <a:lnTo>
                    <a:pt x="155" y="1356"/>
                  </a:lnTo>
                  <a:lnTo>
                    <a:pt x="165" y="1310"/>
                  </a:lnTo>
                  <a:lnTo>
                    <a:pt x="176" y="1267"/>
                  </a:lnTo>
                  <a:lnTo>
                    <a:pt x="186" y="1224"/>
                  </a:lnTo>
                  <a:lnTo>
                    <a:pt x="207" y="1142"/>
                  </a:lnTo>
                  <a:lnTo>
                    <a:pt x="217" y="1101"/>
                  </a:lnTo>
                  <a:lnTo>
                    <a:pt x="226" y="1062"/>
                  </a:lnTo>
                  <a:lnTo>
                    <a:pt x="234" y="1025"/>
                  </a:lnTo>
                  <a:lnTo>
                    <a:pt x="245" y="988"/>
                  </a:lnTo>
                  <a:lnTo>
                    <a:pt x="255" y="952"/>
                  </a:lnTo>
                  <a:lnTo>
                    <a:pt x="264" y="918"/>
                  </a:lnTo>
                  <a:lnTo>
                    <a:pt x="272" y="885"/>
                  </a:lnTo>
                  <a:lnTo>
                    <a:pt x="281" y="851"/>
                  </a:lnTo>
                  <a:lnTo>
                    <a:pt x="291" y="821"/>
                  </a:lnTo>
                  <a:lnTo>
                    <a:pt x="299" y="790"/>
                  </a:lnTo>
                  <a:lnTo>
                    <a:pt x="308" y="761"/>
                  </a:lnTo>
                  <a:lnTo>
                    <a:pt x="316" y="733"/>
                  </a:lnTo>
                  <a:lnTo>
                    <a:pt x="324" y="706"/>
                  </a:lnTo>
                  <a:lnTo>
                    <a:pt x="341" y="653"/>
                  </a:lnTo>
                  <a:lnTo>
                    <a:pt x="349" y="629"/>
                  </a:lnTo>
                  <a:lnTo>
                    <a:pt x="355" y="608"/>
                  </a:lnTo>
                  <a:lnTo>
                    <a:pt x="362" y="588"/>
                  </a:lnTo>
                  <a:lnTo>
                    <a:pt x="367" y="569"/>
                  </a:lnTo>
                  <a:lnTo>
                    <a:pt x="373" y="551"/>
                  </a:lnTo>
                  <a:lnTo>
                    <a:pt x="378" y="536"/>
                  </a:lnTo>
                  <a:lnTo>
                    <a:pt x="382" y="523"/>
                  </a:lnTo>
                  <a:lnTo>
                    <a:pt x="388" y="510"/>
                  </a:lnTo>
                  <a:lnTo>
                    <a:pt x="390" y="499"/>
                  </a:lnTo>
                  <a:lnTo>
                    <a:pt x="394" y="490"/>
                  </a:lnTo>
                  <a:lnTo>
                    <a:pt x="398" y="481"/>
                  </a:lnTo>
                  <a:lnTo>
                    <a:pt x="401" y="474"/>
                  </a:lnTo>
                  <a:lnTo>
                    <a:pt x="405" y="468"/>
                  </a:lnTo>
                  <a:lnTo>
                    <a:pt x="408" y="462"/>
                  </a:lnTo>
                  <a:lnTo>
                    <a:pt x="410" y="457"/>
                  </a:lnTo>
                  <a:lnTo>
                    <a:pt x="413" y="453"/>
                  </a:lnTo>
                  <a:lnTo>
                    <a:pt x="420" y="446"/>
                  </a:lnTo>
                  <a:lnTo>
                    <a:pt x="424" y="443"/>
                  </a:lnTo>
                  <a:lnTo>
                    <a:pt x="427" y="442"/>
                  </a:lnTo>
                  <a:lnTo>
                    <a:pt x="431" y="439"/>
                  </a:lnTo>
                  <a:lnTo>
                    <a:pt x="436" y="437"/>
                  </a:lnTo>
                  <a:lnTo>
                    <a:pt x="447" y="433"/>
                  </a:lnTo>
                  <a:lnTo>
                    <a:pt x="452" y="431"/>
                  </a:lnTo>
                  <a:lnTo>
                    <a:pt x="459" y="429"/>
                  </a:lnTo>
                  <a:lnTo>
                    <a:pt x="465" y="426"/>
                  </a:lnTo>
                  <a:lnTo>
                    <a:pt x="474" y="422"/>
                  </a:lnTo>
                  <a:lnTo>
                    <a:pt x="483" y="419"/>
                  </a:lnTo>
                  <a:lnTo>
                    <a:pt x="492" y="415"/>
                  </a:lnTo>
                  <a:lnTo>
                    <a:pt x="502" y="410"/>
                  </a:lnTo>
                  <a:lnTo>
                    <a:pt x="513" y="404"/>
                  </a:lnTo>
                  <a:lnTo>
                    <a:pt x="514" y="404"/>
                  </a:lnTo>
                  <a:lnTo>
                    <a:pt x="525" y="399"/>
                  </a:lnTo>
                  <a:lnTo>
                    <a:pt x="546" y="388"/>
                  </a:lnTo>
                  <a:lnTo>
                    <a:pt x="557" y="383"/>
                  </a:lnTo>
                  <a:lnTo>
                    <a:pt x="580" y="374"/>
                  </a:lnTo>
                  <a:lnTo>
                    <a:pt x="590" y="370"/>
                  </a:lnTo>
                  <a:lnTo>
                    <a:pt x="613" y="361"/>
                  </a:lnTo>
                  <a:lnTo>
                    <a:pt x="625" y="357"/>
                  </a:lnTo>
                  <a:lnTo>
                    <a:pt x="638" y="355"/>
                  </a:lnTo>
                  <a:lnTo>
                    <a:pt x="651" y="351"/>
                  </a:lnTo>
                  <a:lnTo>
                    <a:pt x="664" y="348"/>
                  </a:lnTo>
                  <a:lnTo>
                    <a:pt x="678" y="345"/>
                  </a:lnTo>
                  <a:lnTo>
                    <a:pt x="691" y="343"/>
                  </a:lnTo>
                  <a:lnTo>
                    <a:pt x="705" y="340"/>
                  </a:lnTo>
                  <a:lnTo>
                    <a:pt x="720" y="336"/>
                  </a:lnTo>
                  <a:lnTo>
                    <a:pt x="736" y="333"/>
                  </a:lnTo>
                  <a:lnTo>
                    <a:pt x="752" y="331"/>
                  </a:lnTo>
                  <a:lnTo>
                    <a:pt x="770" y="328"/>
                  </a:lnTo>
                  <a:lnTo>
                    <a:pt x="787" y="327"/>
                  </a:lnTo>
                  <a:lnTo>
                    <a:pt x="807" y="324"/>
                  </a:lnTo>
                  <a:lnTo>
                    <a:pt x="826" y="321"/>
                  </a:lnTo>
                  <a:lnTo>
                    <a:pt x="847" y="318"/>
                  </a:lnTo>
                  <a:lnTo>
                    <a:pt x="869" y="316"/>
                  </a:lnTo>
                  <a:lnTo>
                    <a:pt x="890" y="313"/>
                  </a:lnTo>
                  <a:lnTo>
                    <a:pt x="915" y="309"/>
                  </a:lnTo>
                  <a:lnTo>
                    <a:pt x="939" y="306"/>
                  </a:lnTo>
                  <a:lnTo>
                    <a:pt x="964" y="304"/>
                  </a:lnTo>
                  <a:lnTo>
                    <a:pt x="991" y="301"/>
                  </a:lnTo>
                  <a:lnTo>
                    <a:pt x="1019" y="297"/>
                  </a:lnTo>
                  <a:lnTo>
                    <a:pt x="1049" y="294"/>
                  </a:lnTo>
                  <a:lnTo>
                    <a:pt x="1080" y="290"/>
                  </a:lnTo>
                  <a:lnTo>
                    <a:pt x="1114" y="286"/>
                  </a:lnTo>
                  <a:lnTo>
                    <a:pt x="1149" y="284"/>
                  </a:lnTo>
                  <a:lnTo>
                    <a:pt x="1185" y="279"/>
                  </a:lnTo>
                  <a:lnTo>
                    <a:pt x="1225" y="277"/>
                  </a:lnTo>
                  <a:lnTo>
                    <a:pt x="1266" y="274"/>
                  </a:lnTo>
                  <a:lnTo>
                    <a:pt x="1309" y="270"/>
                  </a:lnTo>
                  <a:lnTo>
                    <a:pt x="1353" y="267"/>
                  </a:lnTo>
                  <a:lnTo>
                    <a:pt x="1399" y="263"/>
                  </a:lnTo>
                  <a:lnTo>
                    <a:pt x="1444" y="261"/>
                  </a:lnTo>
                  <a:lnTo>
                    <a:pt x="1493" y="258"/>
                  </a:lnTo>
                  <a:lnTo>
                    <a:pt x="1540" y="254"/>
                  </a:lnTo>
                  <a:lnTo>
                    <a:pt x="1588" y="251"/>
                  </a:lnTo>
                  <a:lnTo>
                    <a:pt x="1638" y="249"/>
                  </a:lnTo>
                  <a:lnTo>
                    <a:pt x="1687" y="245"/>
                  </a:lnTo>
                  <a:lnTo>
                    <a:pt x="1735" y="242"/>
                  </a:lnTo>
                  <a:lnTo>
                    <a:pt x="1835" y="235"/>
                  </a:lnTo>
                  <a:lnTo>
                    <a:pt x="1883" y="232"/>
                  </a:lnTo>
                  <a:lnTo>
                    <a:pt x="1978" y="226"/>
                  </a:lnTo>
                  <a:lnTo>
                    <a:pt x="2025" y="222"/>
                  </a:lnTo>
                  <a:lnTo>
                    <a:pt x="2071" y="218"/>
                  </a:lnTo>
                  <a:lnTo>
                    <a:pt x="2114" y="215"/>
                  </a:lnTo>
                  <a:lnTo>
                    <a:pt x="2157" y="211"/>
                  </a:lnTo>
                  <a:lnTo>
                    <a:pt x="2199" y="207"/>
                  </a:lnTo>
                  <a:lnTo>
                    <a:pt x="2239" y="204"/>
                  </a:lnTo>
                  <a:lnTo>
                    <a:pt x="2277" y="200"/>
                  </a:lnTo>
                  <a:lnTo>
                    <a:pt x="2313" y="196"/>
                  </a:lnTo>
                  <a:lnTo>
                    <a:pt x="2348" y="192"/>
                  </a:lnTo>
                  <a:lnTo>
                    <a:pt x="2409" y="184"/>
                  </a:lnTo>
                  <a:lnTo>
                    <a:pt x="2436" y="179"/>
                  </a:lnTo>
                  <a:lnTo>
                    <a:pt x="2462" y="175"/>
                  </a:lnTo>
                  <a:lnTo>
                    <a:pt x="2488" y="169"/>
                  </a:lnTo>
                  <a:lnTo>
                    <a:pt x="2512" y="165"/>
                  </a:lnTo>
                  <a:lnTo>
                    <a:pt x="2535" y="161"/>
                  </a:lnTo>
                  <a:lnTo>
                    <a:pt x="2558" y="156"/>
                  </a:lnTo>
                  <a:lnTo>
                    <a:pt x="2578" y="151"/>
                  </a:lnTo>
                  <a:lnTo>
                    <a:pt x="2599" y="146"/>
                  </a:lnTo>
                  <a:lnTo>
                    <a:pt x="2617" y="141"/>
                  </a:lnTo>
                  <a:lnTo>
                    <a:pt x="2636" y="135"/>
                  </a:lnTo>
                  <a:lnTo>
                    <a:pt x="2654" y="130"/>
                  </a:lnTo>
                  <a:lnTo>
                    <a:pt x="2671" y="125"/>
                  </a:lnTo>
                  <a:lnTo>
                    <a:pt x="2686" y="119"/>
                  </a:lnTo>
                  <a:lnTo>
                    <a:pt x="2701" y="115"/>
                  </a:lnTo>
                  <a:lnTo>
                    <a:pt x="2715" y="110"/>
                  </a:lnTo>
                  <a:lnTo>
                    <a:pt x="2728" y="104"/>
                  </a:lnTo>
                  <a:lnTo>
                    <a:pt x="2740" y="98"/>
                  </a:lnTo>
                  <a:lnTo>
                    <a:pt x="2750" y="92"/>
                  </a:lnTo>
                  <a:lnTo>
                    <a:pt x="2761" y="87"/>
                  </a:lnTo>
                  <a:lnTo>
                    <a:pt x="2771" y="82"/>
                  </a:lnTo>
                  <a:lnTo>
                    <a:pt x="2779" y="75"/>
                  </a:lnTo>
                  <a:lnTo>
                    <a:pt x="2785" y="70"/>
                  </a:lnTo>
                  <a:lnTo>
                    <a:pt x="2792" y="63"/>
                  </a:lnTo>
                  <a:lnTo>
                    <a:pt x="2799" y="57"/>
                  </a:lnTo>
                  <a:lnTo>
                    <a:pt x="2803" y="51"/>
                  </a:lnTo>
                  <a:lnTo>
                    <a:pt x="2805" y="44"/>
                  </a:lnTo>
                  <a:lnTo>
                    <a:pt x="2810" y="37"/>
                  </a:lnTo>
                  <a:lnTo>
                    <a:pt x="2811" y="31"/>
                  </a:lnTo>
                  <a:lnTo>
                    <a:pt x="2811" y="17"/>
                  </a:lnTo>
                  <a:lnTo>
                    <a:pt x="2810" y="9"/>
                  </a:lnTo>
                  <a:lnTo>
                    <a:pt x="2807" y="2"/>
                  </a:lnTo>
                  <a:lnTo>
                    <a:pt x="2807" y="1"/>
                  </a:lnTo>
                  <a:lnTo>
                    <a:pt x="2805" y="0"/>
                  </a:lnTo>
                  <a:lnTo>
                    <a:pt x="2799" y="0"/>
                  </a:lnTo>
                  <a:lnTo>
                    <a:pt x="2797" y="1"/>
                  </a:lnTo>
                  <a:lnTo>
                    <a:pt x="2797" y="6"/>
                  </a:lnTo>
                  <a:lnTo>
                    <a:pt x="2799" y="12"/>
                  </a:lnTo>
                  <a:lnTo>
                    <a:pt x="2800" y="18"/>
                  </a:lnTo>
                  <a:lnTo>
                    <a:pt x="2800" y="29"/>
                  </a:lnTo>
                  <a:lnTo>
                    <a:pt x="2799" y="35"/>
                  </a:lnTo>
                  <a:lnTo>
                    <a:pt x="2796" y="40"/>
                  </a:lnTo>
                  <a:lnTo>
                    <a:pt x="2793" y="45"/>
                  </a:lnTo>
                  <a:lnTo>
                    <a:pt x="2789" y="51"/>
                  </a:lnTo>
                  <a:lnTo>
                    <a:pt x="2785" y="56"/>
                  </a:lnTo>
                  <a:lnTo>
                    <a:pt x="2779" y="61"/>
                  </a:lnTo>
                  <a:lnTo>
                    <a:pt x="2772" y="67"/>
                  </a:lnTo>
                  <a:lnTo>
                    <a:pt x="2764" y="72"/>
                  </a:lnTo>
                  <a:lnTo>
                    <a:pt x="2756" y="78"/>
                  </a:lnTo>
                  <a:lnTo>
                    <a:pt x="2745" y="83"/>
                  </a:lnTo>
                  <a:lnTo>
                    <a:pt x="2736" y="88"/>
                  </a:lnTo>
                  <a:lnTo>
                    <a:pt x="2723" y="94"/>
                  </a:lnTo>
                  <a:lnTo>
                    <a:pt x="2711" y="99"/>
                  </a:lnTo>
                  <a:lnTo>
                    <a:pt x="2698" y="104"/>
                  </a:lnTo>
                  <a:lnTo>
                    <a:pt x="2683" y="110"/>
                  </a:lnTo>
                  <a:lnTo>
                    <a:pt x="2667" y="115"/>
                  </a:lnTo>
                  <a:lnTo>
                    <a:pt x="2651" y="121"/>
                  </a:lnTo>
                  <a:lnTo>
                    <a:pt x="2633" y="126"/>
                  </a:lnTo>
                  <a:lnTo>
                    <a:pt x="2615" y="130"/>
                  </a:lnTo>
                  <a:lnTo>
                    <a:pt x="2596" y="135"/>
                  </a:lnTo>
                  <a:lnTo>
                    <a:pt x="2577" y="141"/>
                  </a:lnTo>
                  <a:lnTo>
                    <a:pt x="2555" y="145"/>
                  </a:lnTo>
                  <a:lnTo>
                    <a:pt x="2532" y="150"/>
                  </a:lnTo>
                  <a:lnTo>
                    <a:pt x="2509" y="154"/>
                  </a:lnTo>
                  <a:lnTo>
                    <a:pt x="2485" y="160"/>
                  </a:lnTo>
                  <a:lnTo>
                    <a:pt x="2460" y="165"/>
                  </a:lnTo>
                  <a:lnTo>
                    <a:pt x="2434" y="168"/>
                  </a:lnTo>
                  <a:lnTo>
                    <a:pt x="2407" y="173"/>
                  </a:lnTo>
                  <a:lnTo>
                    <a:pt x="2347" y="181"/>
                  </a:lnTo>
                  <a:lnTo>
                    <a:pt x="2312" y="185"/>
                  </a:lnTo>
                  <a:lnTo>
                    <a:pt x="2276" y="189"/>
                  </a:lnTo>
                  <a:lnTo>
                    <a:pt x="2238" y="193"/>
                  </a:lnTo>
                  <a:lnTo>
                    <a:pt x="2199" y="196"/>
                  </a:lnTo>
                  <a:lnTo>
                    <a:pt x="2157" y="200"/>
                  </a:lnTo>
                  <a:lnTo>
                    <a:pt x="2114" y="204"/>
                  </a:lnTo>
                  <a:lnTo>
                    <a:pt x="2070" y="207"/>
                  </a:lnTo>
                  <a:lnTo>
                    <a:pt x="2024" y="211"/>
                  </a:lnTo>
                  <a:lnTo>
                    <a:pt x="1978" y="215"/>
                  </a:lnTo>
                  <a:lnTo>
                    <a:pt x="1883" y="222"/>
                  </a:lnTo>
                  <a:lnTo>
                    <a:pt x="1833" y="224"/>
                  </a:lnTo>
                  <a:lnTo>
                    <a:pt x="1735" y="231"/>
                  </a:lnTo>
                  <a:lnTo>
                    <a:pt x="1685" y="234"/>
                  </a:lnTo>
                  <a:lnTo>
                    <a:pt x="1637" y="238"/>
                  </a:lnTo>
                  <a:lnTo>
                    <a:pt x="1588" y="241"/>
                  </a:lnTo>
                  <a:lnTo>
                    <a:pt x="1540" y="243"/>
                  </a:lnTo>
                  <a:lnTo>
                    <a:pt x="1492" y="247"/>
                  </a:lnTo>
                  <a:lnTo>
                    <a:pt x="1444" y="250"/>
                  </a:lnTo>
                  <a:lnTo>
                    <a:pt x="1397" y="253"/>
                  </a:lnTo>
                  <a:lnTo>
                    <a:pt x="1353" y="257"/>
                  </a:lnTo>
                  <a:lnTo>
                    <a:pt x="1309" y="259"/>
                  </a:lnTo>
                  <a:lnTo>
                    <a:pt x="1266" y="263"/>
                  </a:lnTo>
                  <a:lnTo>
                    <a:pt x="1224" y="266"/>
                  </a:lnTo>
                  <a:lnTo>
                    <a:pt x="1185" y="269"/>
                  </a:lnTo>
                  <a:lnTo>
                    <a:pt x="1149" y="273"/>
                  </a:lnTo>
                  <a:lnTo>
                    <a:pt x="1112" y="275"/>
                  </a:lnTo>
                  <a:lnTo>
                    <a:pt x="1079" y="279"/>
                  </a:lnTo>
                  <a:lnTo>
                    <a:pt x="1048" y="284"/>
                  </a:lnTo>
                  <a:lnTo>
                    <a:pt x="1018" y="286"/>
                  </a:lnTo>
                  <a:lnTo>
                    <a:pt x="990" y="290"/>
                  </a:lnTo>
                  <a:lnTo>
                    <a:pt x="963" y="293"/>
                  </a:lnTo>
                  <a:lnTo>
                    <a:pt x="938" y="296"/>
                  </a:lnTo>
                  <a:lnTo>
                    <a:pt x="913" y="298"/>
                  </a:lnTo>
                  <a:lnTo>
                    <a:pt x="889" y="302"/>
                  </a:lnTo>
                  <a:lnTo>
                    <a:pt x="868" y="305"/>
                  </a:lnTo>
                  <a:lnTo>
                    <a:pt x="846" y="308"/>
                  </a:lnTo>
                  <a:lnTo>
                    <a:pt x="825" y="310"/>
                  </a:lnTo>
                  <a:lnTo>
                    <a:pt x="806" y="313"/>
                  </a:lnTo>
                  <a:lnTo>
                    <a:pt x="786" y="316"/>
                  </a:lnTo>
                  <a:lnTo>
                    <a:pt x="768" y="317"/>
                  </a:lnTo>
                  <a:lnTo>
                    <a:pt x="751" y="320"/>
                  </a:lnTo>
                  <a:lnTo>
                    <a:pt x="735" y="322"/>
                  </a:lnTo>
                  <a:lnTo>
                    <a:pt x="718" y="325"/>
                  </a:lnTo>
                  <a:lnTo>
                    <a:pt x="703" y="329"/>
                  </a:lnTo>
                  <a:lnTo>
                    <a:pt x="690" y="332"/>
                  </a:lnTo>
                  <a:lnTo>
                    <a:pt x="675" y="335"/>
                  </a:lnTo>
                  <a:lnTo>
                    <a:pt x="662" y="337"/>
                  </a:lnTo>
                  <a:lnTo>
                    <a:pt x="648" y="341"/>
                  </a:lnTo>
                  <a:lnTo>
                    <a:pt x="635" y="344"/>
                  </a:lnTo>
                  <a:lnTo>
                    <a:pt x="623" y="348"/>
                  </a:lnTo>
                  <a:lnTo>
                    <a:pt x="611" y="352"/>
                  </a:lnTo>
                  <a:lnTo>
                    <a:pt x="586" y="360"/>
                  </a:lnTo>
                  <a:lnTo>
                    <a:pt x="576" y="364"/>
                  </a:lnTo>
                  <a:lnTo>
                    <a:pt x="553" y="374"/>
                  </a:lnTo>
                  <a:lnTo>
                    <a:pt x="542" y="379"/>
                  </a:lnTo>
                  <a:lnTo>
                    <a:pt x="519" y="390"/>
                  </a:lnTo>
                  <a:lnTo>
                    <a:pt x="509" y="395"/>
                  </a:lnTo>
                  <a:lnTo>
                    <a:pt x="498" y="400"/>
                  </a:lnTo>
                  <a:lnTo>
                    <a:pt x="487" y="404"/>
                  </a:lnTo>
                  <a:lnTo>
                    <a:pt x="479" y="408"/>
                  </a:lnTo>
                  <a:lnTo>
                    <a:pt x="470" y="413"/>
                  </a:lnTo>
                  <a:lnTo>
                    <a:pt x="461" y="415"/>
                  </a:lnTo>
                  <a:lnTo>
                    <a:pt x="455" y="418"/>
                  </a:lnTo>
                  <a:lnTo>
                    <a:pt x="448" y="421"/>
                  </a:lnTo>
                  <a:lnTo>
                    <a:pt x="443" y="423"/>
                  </a:lnTo>
                  <a:lnTo>
                    <a:pt x="432" y="427"/>
                  </a:lnTo>
                  <a:lnTo>
                    <a:pt x="427" y="430"/>
                  </a:lnTo>
                  <a:lnTo>
                    <a:pt x="421" y="433"/>
                  </a:lnTo>
                  <a:lnTo>
                    <a:pt x="417" y="435"/>
                  </a:lnTo>
                  <a:lnTo>
                    <a:pt x="413" y="438"/>
                  </a:lnTo>
                  <a:lnTo>
                    <a:pt x="405" y="446"/>
                  </a:lnTo>
                  <a:lnTo>
                    <a:pt x="402" y="451"/>
                  </a:lnTo>
                  <a:lnTo>
                    <a:pt x="398" y="457"/>
                  </a:lnTo>
                  <a:lnTo>
                    <a:pt x="396" y="462"/>
                  </a:lnTo>
                  <a:lnTo>
                    <a:pt x="392" y="469"/>
                  </a:lnTo>
                  <a:lnTo>
                    <a:pt x="388" y="477"/>
                  </a:lnTo>
                  <a:lnTo>
                    <a:pt x="385" y="486"/>
                  </a:lnTo>
                  <a:lnTo>
                    <a:pt x="381" y="496"/>
                  </a:lnTo>
                  <a:lnTo>
                    <a:pt x="377" y="507"/>
                  </a:lnTo>
                  <a:lnTo>
                    <a:pt x="373" y="519"/>
                  </a:lnTo>
                  <a:lnTo>
                    <a:pt x="367" y="532"/>
                  </a:lnTo>
                  <a:lnTo>
                    <a:pt x="363" y="549"/>
                  </a:lnTo>
                  <a:lnTo>
                    <a:pt x="358" y="565"/>
                  </a:lnTo>
                  <a:lnTo>
                    <a:pt x="351" y="584"/>
                  </a:lnTo>
                  <a:lnTo>
                    <a:pt x="346" y="604"/>
                  </a:lnTo>
                  <a:lnTo>
                    <a:pt x="338" y="625"/>
                  </a:lnTo>
                  <a:lnTo>
                    <a:pt x="331" y="649"/>
                  </a:lnTo>
                  <a:lnTo>
                    <a:pt x="315" y="702"/>
                  </a:lnTo>
                  <a:lnTo>
                    <a:pt x="306" y="730"/>
                  </a:lnTo>
                  <a:lnTo>
                    <a:pt x="298" y="758"/>
                  </a:lnTo>
                  <a:lnTo>
                    <a:pt x="289" y="788"/>
                  </a:lnTo>
                  <a:lnTo>
                    <a:pt x="280" y="819"/>
                  </a:lnTo>
                  <a:lnTo>
                    <a:pt x="272" y="849"/>
                  </a:lnTo>
                  <a:lnTo>
                    <a:pt x="263" y="882"/>
                  </a:lnTo>
                  <a:lnTo>
                    <a:pt x="253" y="916"/>
                  </a:lnTo>
                  <a:lnTo>
                    <a:pt x="244" y="949"/>
                  </a:lnTo>
                  <a:lnTo>
                    <a:pt x="234" y="986"/>
                  </a:lnTo>
                  <a:lnTo>
                    <a:pt x="226" y="1022"/>
                  </a:lnTo>
                  <a:lnTo>
                    <a:pt x="215" y="1060"/>
                  </a:lnTo>
                  <a:lnTo>
                    <a:pt x="206" y="1099"/>
                  </a:lnTo>
                  <a:lnTo>
                    <a:pt x="196" y="1139"/>
                  </a:lnTo>
                  <a:lnTo>
                    <a:pt x="175" y="1221"/>
                  </a:lnTo>
                  <a:lnTo>
                    <a:pt x="165" y="1264"/>
                  </a:lnTo>
                  <a:lnTo>
                    <a:pt x="155" y="1307"/>
                  </a:lnTo>
                  <a:lnTo>
                    <a:pt x="144" y="1353"/>
                  </a:lnTo>
                  <a:lnTo>
                    <a:pt x="132" y="1399"/>
                  </a:lnTo>
                  <a:lnTo>
                    <a:pt x="121" y="1447"/>
                  </a:lnTo>
                  <a:lnTo>
                    <a:pt x="110" y="1494"/>
                  </a:lnTo>
                  <a:lnTo>
                    <a:pt x="98" y="1543"/>
                  </a:lnTo>
                  <a:lnTo>
                    <a:pt x="86" y="1594"/>
                  </a:lnTo>
                  <a:lnTo>
                    <a:pt x="74" y="1645"/>
                  </a:lnTo>
                  <a:lnTo>
                    <a:pt x="63" y="1697"/>
                  </a:lnTo>
                  <a:lnTo>
                    <a:pt x="50" y="1751"/>
                  </a:lnTo>
                  <a:lnTo>
                    <a:pt x="38" y="1806"/>
                  </a:lnTo>
                  <a:lnTo>
                    <a:pt x="26" y="1862"/>
                  </a:lnTo>
                  <a:lnTo>
                    <a:pt x="12" y="1918"/>
                  </a:lnTo>
                  <a:lnTo>
                    <a:pt x="0" y="1977"/>
                  </a:lnTo>
                </a:path>
              </a:pathLst>
            </a:custGeom>
            <a:solidFill>
              <a:srgbClr val="000000"/>
            </a:solidFill>
            <a:ln w="9525" cap="rnd">
              <a:noFill/>
              <a:round/>
              <a:headEnd type="none" w="sm" len="sm"/>
              <a:tailEnd type="none" w="sm" len="sm"/>
            </a:ln>
            <a:effectLst/>
          </p:spPr>
          <p:txBody>
            <a:bodyPr/>
            <a:lstStyle/>
            <a:p>
              <a:endParaRPr lang="el-GR"/>
            </a:p>
          </p:txBody>
        </p:sp>
        <p:sp>
          <p:nvSpPr>
            <p:cNvPr id="33" name="Freeform 30"/>
            <p:cNvSpPr>
              <a:spLocks/>
            </p:cNvSpPr>
            <p:nvPr/>
          </p:nvSpPr>
          <p:spPr bwMode="auto">
            <a:xfrm>
              <a:off x="1141" y="2020"/>
              <a:ext cx="3015" cy="1225"/>
            </a:xfrm>
            <a:custGeom>
              <a:avLst/>
              <a:gdLst/>
              <a:ahLst/>
              <a:cxnLst>
                <a:cxn ang="0">
                  <a:pos x="2" y="1214"/>
                </a:cxn>
                <a:cxn ang="0">
                  <a:pos x="2" y="1221"/>
                </a:cxn>
                <a:cxn ang="0">
                  <a:pos x="4" y="1224"/>
                </a:cxn>
                <a:cxn ang="0">
                  <a:pos x="74" y="1209"/>
                </a:cxn>
                <a:cxn ang="0">
                  <a:pos x="174" y="1188"/>
                </a:cxn>
                <a:cxn ang="0">
                  <a:pos x="338" y="1150"/>
                </a:cxn>
                <a:cxn ang="0">
                  <a:pos x="436" y="1128"/>
                </a:cxn>
                <a:cxn ang="0">
                  <a:pos x="531" y="1105"/>
                </a:cxn>
                <a:cxn ang="0">
                  <a:pos x="722" y="1057"/>
                </a:cxn>
                <a:cxn ang="0">
                  <a:pos x="815" y="1033"/>
                </a:cxn>
                <a:cxn ang="0">
                  <a:pos x="909" y="1006"/>
                </a:cxn>
                <a:cxn ang="0">
                  <a:pos x="1002" y="980"/>
                </a:cxn>
                <a:cxn ang="0">
                  <a:pos x="1095" y="953"/>
                </a:cxn>
                <a:cxn ang="0">
                  <a:pos x="1184" y="928"/>
                </a:cxn>
                <a:cxn ang="0">
                  <a:pos x="1299" y="895"/>
                </a:cxn>
                <a:cxn ang="0">
                  <a:pos x="1412" y="863"/>
                </a:cxn>
                <a:cxn ang="0">
                  <a:pos x="1527" y="828"/>
                </a:cxn>
                <a:cxn ang="0">
                  <a:pos x="1641" y="790"/>
                </a:cxn>
                <a:cxn ang="0">
                  <a:pos x="1756" y="747"/>
                </a:cxn>
                <a:cxn ang="0">
                  <a:pos x="1844" y="712"/>
                </a:cxn>
                <a:cxn ang="0">
                  <a:pos x="1935" y="670"/>
                </a:cxn>
                <a:cxn ang="0">
                  <a:pos x="2030" y="625"/>
                </a:cxn>
                <a:cxn ang="0">
                  <a:pos x="2124" y="576"/>
                </a:cxn>
                <a:cxn ang="0">
                  <a:pos x="2219" y="524"/>
                </a:cxn>
                <a:cxn ang="0">
                  <a:pos x="2313" y="471"/>
                </a:cxn>
                <a:cxn ang="0">
                  <a:pos x="2442" y="395"/>
                </a:cxn>
                <a:cxn ang="0">
                  <a:pos x="2606" y="291"/>
                </a:cxn>
                <a:cxn ang="0">
                  <a:pos x="2707" y="225"/>
                </a:cxn>
                <a:cxn ang="0">
                  <a:pos x="2841" y="132"/>
                </a:cxn>
                <a:cxn ang="0">
                  <a:pos x="2943" y="61"/>
                </a:cxn>
                <a:cxn ang="0">
                  <a:pos x="3013" y="8"/>
                </a:cxn>
                <a:cxn ang="0">
                  <a:pos x="3014" y="4"/>
                </a:cxn>
                <a:cxn ang="0">
                  <a:pos x="3011" y="0"/>
                </a:cxn>
                <a:cxn ang="0">
                  <a:pos x="2936" y="51"/>
                </a:cxn>
                <a:cxn ang="0">
                  <a:pos x="2834" y="124"/>
                </a:cxn>
                <a:cxn ang="0">
                  <a:pos x="2700" y="217"/>
                </a:cxn>
                <a:cxn ang="0">
                  <a:pos x="2601" y="283"/>
                </a:cxn>
                <a:cxn ang="0">
                  <a:pos x="2437" y="385"/>
                </a:cxn>
                <a:cxn ang="0">
                  <a:pos x="2308" y="462"/>
                </a:cxn>
                <a:cxn ang="0">
                  <a:pos x="2214" y="515"/>
                </a:cxn>
                <a:cxn ang="0">
                  <a:pos x="2118" y="567"/>
                </a:cxn>
                <a:cxn ang="0">
                  <a:pos x="2024" y="615"/>
                </a:cxn>
                <a:cxn ang="0">
                  <a:pos x="1931" y="661"/>
                </a:cxn>
                <a:cxn ang="0">
                  <a:pos x="1840" y="701"/>
                </a:cxn>
                <a:cxn ang="0">
                  <a:pos x="1752" y="738"/>
                </a:cxn>
                <a:cxn ang="0">
                  <a:pos x="1637" y="781"/>
                </a:cxn>
                <a:cxn ang="0">
                  <a:pos x="1523" y="819"/>
                </a:cxn>
                <a:cxn ang="0">
                  <a:pos x="1410" y="854"/>
                </a:cxn>
                <a:cxn ang="0">
                  <a:pos x="1297" y="886"/>
                </a:cxn>
                <a:cxn ang="0">
                  <a:pos x="1181" y="918"/>
                </a:cxn>
                <a:cxn ang="0">
                  <a:pos x="1092" y="943"/>
                </a:cxn>
                <a:cxn ang="0">
                  <a:pos x="1032" y="961"/>
                </a:cxn>
                <a:cxn ang="0">
                  <a:pos x="938" y="988"/>
                </a:cxn>
                <a:cxn ang="0">
                  <a:pos x="844" y="1014"/>
                </a:cxn>
                <a:cxn ang="0">
                  <a:pos x="751" y="1038"/>
                </a:cxn>
                <a:cxn ang="0">
                  <a:pos x="561" y="1086"/>
                </a:cxn>
                <a:cxn ang="0">
                  <a:pos x="464" y="1111"/>
                </a:cxn>
                <a:cxn ang="0">
                  <a:pos x="368" y="1132"/>
                </a:cxn>
                <a:cxn ang="0">
                  <a:pos x="206" y="1170"/>
                </a:cxn>
                <a:cxn ang="0">
                  <a:pos x="105" y="1192"/>
                </a:cxn>
                <a:cxn ang="0">
                  <a:pos x="4" y="1213"/>
                </a:cxn>
              </a:cxnLst>
              <a:rect l="0" t="0" r="r" b="b"/>
              <a:pathLst>
                <a:path w="3015" h="1225">
                  <a:moveTo>
                    <a:pt x="4" y="1213"/>
                  </a:moveTo>
                  <a:lnTo>
                    <a:pt x="3" y="1213"/>
                  </a:lnTo>
                  <a:lnTo>
                    <a:pt x="2" y="1214"/>
                  </a:lnTo>
                  <a:lnTo>
                    <a:pt x="0" y="1214"/>
                  </a:lnTo>
                  <a:lnTo>
                    <a:pt x="0" y="1220"/>
                  </a:lnTo>
                  <a:lnTo>
                    <a:pt x="2" y="1221"/>
                  </a:lnTo>
                  <a:lnTo>
                    <a:pt x="2" y="1222"/>
                  </a:lnTo>
                  <a:lnTo>
                    <a:pt x="3" y="1222"/>
                  </a:lnTo>
                  <a:lnTo>
                    <a:pt x="4" y="1224"/>
                  </a:lnTo>
                  <a:lnTo>
                    <a:pt x="6" y="1224"/>
                  </a:lnTo>
                  <a:lnTo>
                    <a:pt x="41" y="1216"/>
                  </a:lnTo>
                  <a:lnTo>
                    <a:pt x="74" y="1209"/>
                  </a:lnTo>
                  <a:lnTo>
                    <a:pt x="108" y="1202"/>
                  </a:lnTo>
                  <a:lnTo>
                    <a:pt x="141" y="1194"/>
                  </a:lnTo>
                  <a:lnTo>
                    <a:pt x="174" y="1188"/>
                  </a:lnTo>
                  <a:lnTo>
                    <a:pt x="207" y="1181"/>
                  </a:lnTo>
                  <a:lnTo>
                    <a:pt x="306" y="1158"/>
                  </a:lnTo>
                  <a:lnTo>
                    <a:pt x="338" y="1150"/>
                  </a:lnTo>
                  <a:lnTo>
                    <a:pt x="370" y="1143"/>
                  </a:lnTo>
                  <a:lnTo>
                    <a:pt x="402" y="1135"/>
                  </a:lnTo>
                  <a:lnTo>
                    <a:pt x="436" y="1128"/>
                  </a:lnTo>
                  <a:lnTo>
                    <a:pt x="467" y="1121"/>
                  </a:lnTo>
                  <a:lnTo>
                    <a:pt x="499" y="1113"/>
                  </a:lnTo>
                  <a:lnTo>
                    <a:pt x="531" y="1105"/>
                  </a:lnTo>
                  <a:lnTo>
                    <a:pt x="564" y="1097"/>
                  </a:lnTo>
                  <a:lnTo>
                    <a:pt x="627" y="1081"/>
                  </a:lnTo>
                  <a:lnTo>
                    <a:pt x="722" y="1057"/>
                  </a:lnTo>
                  <a:lnTo>
                    <a:pt x="753" y="1049"/>
                  </a:lnTo>
                  <a:lnTo>
                    <a:pt x="784" y="1041"/>
                  </a:lnTo>
                  <a:lnTo>
                    <a:pt x="815" y="1033"/>
                  </a:lnTo>
                  <a:lnTo>
                    <a:pt x="846" y="1023"/>
                  </a:lnTo>
                  <a:lnTo>
                    <a:pt x="879" y="1015"/>
                  </a:lnTo>
                  <a:lnTo>
                    <a:pt x="909" y="1006"/>
                  </a:lnTo>
                  <a:lnTo>
                    <a:pt x="940" y="998"/>
                  </a:lnTo>
                  <a:lnTo>
                    <a:pt x="971" y="990"/>
                  </a:lnTo>
                  <a:lnTo>
                    <a:pt x="1002" y="980"/>
                  </a:lnTo>
                  <a:lnTo>
                    <a:pt x="1034" y="971"/>
                  </a:lnTo>
                  <a:lnTo>
                    <a:pt x="1065" y="963"/>
                  </a:lnTo>
                  <a:lnTo>
                    <a:pt x="1095" y="953"/>
                  </a:lnTo>
                  <a:lnTo>
                    <a:pt x="1124" y="944"/>
                  </a:lnTo>
                  <a:lnTo>
                    <a:pt x="1154" y="936"/>
                  </a:lnTo>
                  <a:lnTo>
                    <a:pt x="1184" y="928"/>
                  </a:lnTo>
                  <a:lnTo>
                    <a:pt x="1213" y="920"/>
                  </a:lnTo>
                  <a:lnTo>
                    <a:pt x="1270" y="905"/>
                  </a:lnTo>
                  <a:lnTo>
                    <a:pt x="1299" y="895"/>
                  </a:lnTo>
                  <a:lnTo>
                    <a:pt x="1356" y="879"/>
                  </a:lnTo>
                  <a:lnTo>
                    <a:pt x="1384" y="871"/>
                  </a:lnTo>
                  <a:lnTo>
                    <a:pt x="1412" y="863"/>
                  </a:lnTo>
                  <a:lnTo>
                    <a:pt x="1442" y="855"/>
                  </a:lnTo>
                  <a:lnTo>
                    <a:pt x="1470" y="846"/>
                  </a:lnTo>
                  <a:lnTo>
                    <a:pt x="1527" y="828"/>
                  </a:lnTo>
                  <a:lnTo>
                    <a:pt x="1555" y="820"/>
                  </a:lnTo>
                  <a:lnTo>
                    <a:pt x="1583" y="811"/>
                  </a:lnTo>
                  <a:lnTo>
                    <a:pt x="1641" y="790"/>
                  </a:lnTo>
                  <a:lnTo>
                    <a:pt x="1669" y="781"/>
                  </a:lnTo>
                  <a:lnTo>
                    <a:pt x="1727" y="760"/>
                  </a:lnTo>
                  <a:lnTo>
                    <a:pt x="1756" y="747"/>
                  </a:lnTo>
                  <a:lnTo>
                    <a:pt x="1785" y="735"/>
                  </a:lnTo>
                  <a:lnTo>
                    <a:pt x="1815" y="723"/>
                  </a:lnTo>
                  <a:lnTo>
                    <a:pt x="1844" y="712"/>
                  </a:lnTo>
                  <a:lnTo>
                    <a:pt x="1874" y="699"/>
                  </a:lnTo>
                  <a:lnTo>
                    <a:pt x="1905" y="685"/>
                  </a:lnTo>
                  <a:lnTo>
                    <a:pt x="1935" y="670"/>
                  </a:lnTo>
                  <a:lnTo>
                    <a:pt x="1966" y="656"/>
                  </a:lnTo>
                  <a:lnTo>
                    <a:pt x="1997" y="641"/>
                  </a:lnTo>
                  <a:lnTo>
                    <a:pt x="2030" y="625"/>
                  </a:lnTo>
                  <a:lnTo>
                    <a:pt x="2060" y="609"/>
                  </a:lnTo>
                  <a:lnTo>
                    <a:pt x="2091" y="593"/>
                  </a:lnTo>
                  <a:lnTo>
                    <a:pt x="2124" y="576"/>
                  </a:lnTo>
                  <a:lnTo>
                    <a:pt x="2156" y="559"/>
                  </a:lnTo>
                  <a:lnTo>
                    <a:pt x="2187" y="541"/>
                  </a:lnTo>
                  <a:lnTo>
                    <a:pt x="2219" y="524"/>
                  </a:lnTo>
                  <a:lnTo>
                    <a:pt x="2250" y="508"/>
                  </a:lnTo>
                  <a:lnTo>
                    <a:pt x="2281" y="490"/>
                  </a:lnTo>
                  <a:lnTo>
                    <a:pt x="2313" y="471"/>
                  </a:lnTo>
                  <a:lnTo>
                    <a:pt x="2346" y="452"/>
                  </a:lnTo>
                  <a:lnTo>
                    <a:pt x="2410" y="413"/>
                  </a:lnTo>
                  <a:lnTo>
                    <a:pt x="2442" y="395"/>
                  </a:lnTo>
                  <a:lnTo>
                    <a:pt x="2508" y="354"/>
                  </a:lnTo>
                  <a:lnTo>
                    <a:pt x="2574" y="311"/>
                  </a:lnTo>
                  <a:lnTo>
                    <a:pt x="2606" y="291"/>
                  </a:lnTo>
                  <a:lnTo>
                    <a:pt x="2640" y="269"/>
                  </a:lnTo>
                  <a:lnTo>
                    <a:pt x="2674" y="248"/>
                  </a:lnTo>
                  <a:lnTo>
                    <a:pt x="2707" y="225"/>
                  </a:lnTo>
                  <a:lnTo>
                    <a:pt x="2739" y="202"/>
                  </a:lnTo>
                  <a:lnTo>
                    <a:pt x="2806" y="156"/>
                  </a:lnTo>
                  <a:lnTo>
                    <a:pt x="2841" y="132"/>
                  </a:lnTo>
                  <a:lnTo>
                    <a:pt x="2874" y="108"/>
                  </a:lnTo>
                  <a:lnTo>
                    <a:pt x="2908" y="85"/>
                  </a:lnTo>
                  <a:lnTo>
                    <a:pt x="2943" y="61"/>
                  </a:lnTo>
                  <a:lnTo>
                    <a:pt x="2976" y="35"/>
                  </a:lnTo>
                  <a:lnTo>
                    <a:pt x="3011" y="10"/>
                  </a:lnTo>
                  <a:lnTo>
                    <a:pt x="3013" y="8"/>
                  </a:lnTo>
                  <a:lnTo>
                    <a:pt x="3013" y="7"/>
                  </a:lnTo>
                  <a:lnTo>
                    <a:pt x="3014" y="6"/>
                  </a:lnTo>
                  <a:lnTo>
                    <a:pt x="3014" y="4"/>
                  </a:lnTo>
                  <a:lnTo>
                    <a:pt x="3013" y="3"/>
                  </a:lnTo>
                  <a:lnTo>
                    <a:pt x="3013" y="2"/>
                  </a:lnTo>
                  <a:lnTo>
                    <a:pt x="3011" y="0"/>
                  </a:lnTo>
                  <a:lnTo>
                    <a:pt x="3004" y="0"/>
                  </a:lnTo>
                  <a:lnTo>
                    <a:pt x="2971" y="26"/>
                  </a:lnTo>
                  <a:lnTo>
                    <a:pt x="2936" y="51"/>
                  </a:lnTo>
                  <a:lnTo>
                    <a:pt x="2902" y="75"/>
                  </a:lnTo>
                  <a:lnTo>
                    <a:pt x="2867" y="101"/>
                  </a:lnTo>
                  <a:lnTo>
                    <a:pt x="2834" y="124"/>
                  </a:lnTo>
                  <a:lnTo>
                    <a:pt x="2800" y="147"/>
                  </a:lnTo>
                  <a:lnTo>
                    <a:pt x="2734" y="194"/>
                  </a:lnTo>
                  <a:lnTo>
                    <a:pt x="2700" y="217"/>
                  </a:lnTo>
                  <a:lnTo>
                    <a:pt x="2667" y="238"/>
                  </a:lnTo>
                  <a:lnTo>
                    <a:pt x="2633" y="261"/>
                  </a:lnTo>
                  <a:lnTo>
                    <a:pt x="2601" y="283"/>
                  </a:lnTo>
                  <a:lnTo>
                    <a:pt x="2567" y="304"/>
                  </a:lnTo>
                  <a:lnTo>
                    <a:pt x="2503" y="345"/>
                  </a:lnTo>
                  <a:lnTo>
                    <a:pt x="2437" y="385"/>
                  </a:lnTo>
                  <a:lnTo>
                    <a:pt x="2405" y="404"/>
                  </a:lnTo>
                  <a:lnTo>
                    <a:pt x="2340" y="443"/>
                  </a:lnTo>
                  <a:lnTo>
                    <a:pt x="2308" y="462"/>
                  </a:lnTo>
                  <a:lnTo>
                    <a:pt x="2276" y="481"/>
                  </a:lnTo>
                  <a:lnTo>
                    <a:pt x="2245" y="498"/>
                  </a:lnTo>
                  <a:lnTo>
                    <a:pt x="2214" y="515"/>
                  </a:lnTo>
                  <a:lnTo>
                    <a:pt x="2181" y="532"/>
                  </a:lnTo>
                  <a:lnTo>
                    <a:pt x="2150" y="550"/>
                  </a:lnTo>
                  <a:lnTo>
                    <a:pt x="2118" y="567"/>
                  </a:lnTo>
                  <a:lnTo>
                    <a:pt x="2087" y="583"/>
                  </a:lnTo>
                  <a:lnTo>
                    <a:pt x="2056" y="599"/>
                  </a:lnTo>
                  <a:lnTo>
                    <a:pt x="2024" y="615"/>
                  </a:lnTo>
                  <a:lnTo>
                    <a:pt x="1993" y="631"/>
                  </a:lnTo>
                  <a:lnTo>
                    <a:pt x="1962" y="646"/>
                  </a:lnTo>
                  <a:lnTo>
                    <a:pt x="1931" y="661"/>
                  </a:lnTo>
                  <a:lnTo>
                    <a:pt x="1901" y="674"/>
                  </a:lnTo>
                  <a:lnTo>
                    <a:pt x="1870" y="689"/>
                  </a:lnTo>
                  <a:lnTo>
                    <a:pt x="1840" y="701"/>
                  </a:lnTo>
                  <a:lnTo>
                    <a:pt x="1810" y="714"/>
                  </a:lnTo>
                  <a:lnTo>
                    <a:pt x="1781" y="726"/>
                  </a:lnTo>
                  <a:lnTo>
                    <a:pt x="1752" y="738"/>
                  </a:lnTo>
                  <a:lnTo>
                    <a:pt x="1723" y="749"/>
                  </a:lnTo>
                  <a:lnTo>
                    <a:pt x="1665" y="770"/>
                  </a:lnTo>
                  <a:lnTo>
                    <a:pt x="1637" y="781"/>
                  </a:lnTo>
                  <a:lnTo>
                    <a:pt x="1580" y="800"/>
                  </a:lnTo>
                  <a:lnTo>
                    <a:pt x="1551" y="809"/>
                  </a:lnTo>
                  <a:lnTo>
                    <a:pt x="1523" y="819"/>
                  </a:lnTo>
                  <a:lnTo>
                    <a:pt x="1466" y="836"/>
                  </a:lnTo>
                  <a:lnTo>
                    <a:pt x="1438" y="844"/>
                  </a:lnTo>
                  <a:lnTo>
                    <a:pt x="1410" y="854"/>
                  </a:lnTo>
                  <a:lnTo>
                    <a:pt x="1381" y="862"/>
                  </a:lnTo>
                  <a:lnTo>
                    <a:pt x="1353" y="870"/>
                  </a:lnTo>
                  <a:lnTo>
                    <a:pt x="1297" y="886"/>
                  </a:lnTo>
                  <a:lnTo>
                    <a:pt x="1267" y="894"/>
                  </a:lnTo>
                  <a:lnTo>
                    <a:pt x="1210" y="910"/>
                  </a:lnTo>
                  <a:lnTo>
                    <a:pt x="1181" y="918"/>
                  </a:lnTo>
                  <a:lnTo>
                    <a:pt x="1151" y="926"/>
                  </a:lnTo>
                  <a:lnTo>
                    <a:pt x="1122" y="935"/>
                  </a:lnTo>
                  <a:lnTo>
                    <a:pt x="1092" y="943"/>
                  </a:lnTo>
                  <a:lnTo>
                    <a:pt x="1061" y="952"/>
                  </a:lnTo>
                  <a:lnTo>
                    <a:pt x="1030" y="961"/>
                  </a:lnTo>
                  <a:lnTo>
                    <a:pt x="1032" y="961"/>
                  </a:lnTo>
                  <a:lnTo>
                    <a:pt x="999" y="969"/>
                  </a:lnTo>
                  <a:lnTo>
                    <a:pt x="969" y="979"/>
                  </a:lnTo>
                  <a:lnTo>
                    <a:pt x="938" y="988"/>
                  </a:lnTo>
                  <a:lnTo>
                    <a:pt x="907" y="996"/>
                  </a:lnTo>
                  <a:lnTo>
                    <a:pt x="876" y="1004"/>
                  </a:lnTo>
                  <a:lnTo>
                    <a:pt x="844" y="1014"/>
                  </a:lnTo>
                  <a:lnTo>
                    <a:pt x="813" y="1022"/>
                  </a:lnTo>
                  <a:lnTo>
                    <a:pt x="782" y="1030"/>
                  </a:lnTo>
                  <a:lnTo>
                    <a:pt x="751" y="1038"/>
                  </a:lnTo>
                  <a:lnTo>
                    <a:pt x="720" y="1047"/>
                  </a:lnTo>
                  <a:lnTo>
                    <a:pt x="624" y="1070"/>
                  </a:lnTo>
                  <a:lnTo>
                    <a:pt x="561" y="1086"/>
                  </a:lnTo>
                  <a:lnTo>
                    <a:pt x="529" y="1094"/>
                  </a:lnTo>
                  <a:lnTo>
                    <a:pt x="497" y="1103"/>
                  </a:lnTo>
                  <a:lnTo>
                    <a:pt x="464" y="1111"/>
                  </a:lnTo>
                  <a:lnTo>
                    <a:pt x="433" y="1119"/>
                  </a:lnTo>
                  <a:lnTo>
                    <a:pt x="400" y="1124"/>
                  </a:lnTo>
                  <a:lnTo>
                    <a:pt x="368" y="1132"/>
                  </a:lnTo>
                  <a:lnTo>
                    <a:pt x="335" y="1139"/>
                  </a:lnTo>
                  <a:lnTo>
                    <a:pt x="303" y="1147"/>
                  </a:lnTo>
                  <a:lnTo>
                    <a:pt x="206" y="1170"/>
                  </a:lnTo>
                  <a:lnTo>
                    <a:pt x="172" y="1177"/>
                  </a:lnTo>
                  <a:lnTo>
                    <a:pt x="139" y="1183"/>
                  </a:lnTo>
                  <a:lnTo>
                    <a:pt x="105" y="1192"/>
                  </a:lnTo>
                  <a:lnTo>
                    <a:pt x="72" y="1198"/>
                  </a:lnTo>
                  <a:lnTo>
                    <a:pt x="38" y="1205"/>
                  </a:lnTo>
                  <a:lnTo>
                    <a:pt x="4" y="1213"/>
                  </a:lnTo>
                </a:path>
              </a:pathLst>
            </a:custGeom>
            <a:solidFill>
              <a:srgbClr val="000000"/>
            </a:solidFill>
            <a:ln w="9525" cap="rnd">
              <a:noFill/>
              <a:round/>
              <a:headEnd type="none" w="sm" len="sm"/>
              <a:tailEnd type="none" w="sm" len="sm"/>
            </a:ln>
            <a:effectLst/>
          </p:spPr>
          <p:txBody>
            <a:bodyPr/>
            <a:lstStyle/>
            <a:p>
              <a:endParaRPr lang="el-GR"/>
            </a:p>
          </p:txBody>
        </p:sp>
        <p:sp>
          <p:nvSpPr>
            <p:cNvPr id="34" name="Rectangle 31"/>
            <p:cNvSpPr>
              <a:spLocks noChangeArrowheads="1"/>
            </p:cNvSpPr>
            <p:nvPr/>
          </p:nvSpPr>
          <p:spPr bwMode="auto">
            <a:xfrm>
              <a:off x="1263" y="622"/>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F</a:t>
              </a:r>
            </a:p>
          </p:txBody>
        </p:sp>
        <p:sp>
          <p:nvSpPr>
            <p:cNvPr id="35" name="Rectangle 32"/>
            <p:cNvSpPr>
              <a:spLocks noChangeArrowheads="1"/>
            </p:cNvSpPr>
            <p:nvPr/>
          </p:nvSpPr>
          <p:spPr bwMode="auto">
            <a:xfrm>
              <a:off x="1345" y="622"/>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36" name="Rectangle 33"/>
            <p:cNvSpPr>
              <a:spLocks noChangeArrowheads="1"/>
            </p:cNvSpPr>
            <p:nvPr/>
          </p:nvSpPr>
          <p:spPr bwMode="auto">
            <a:xfrm>
              <a:off x="1383" y="622"/>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b</a:t>
              </a:r>
            </a:p>
          </p:txBody>
        </p:sp>
        <p:sp>
          <p:nvSpPr>
            <p:cNvPr id="37" name="Rectangle 34"/>
            <p:cNvSpPr>
              <a:spLocks noChangeArrowheads="1"/>
            </p:cNvSpPr>
            <p:nvPr/>
          </p:nvSpPr>
          <p:spPr bwMode="auto">
            <a:xfrm>
              <a:off x="1465" y="622"/>
              <a:ext cx="16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38" name="Rectangle 35"/>
            <p:cNvSpPr>
              <a:spLocks noChangeArrowheads="1"/>
            </p:cNvSpPr>
            <p:nvPr/>
          </p:nvSpPr>
          <p:spPr bwMode="auto">
            <a:xfrm>
              <a:off x="1517" y="62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39" name="Rectangle 36"/>
            <p:cNvSpPr>
              <a:spLocks noChangeArrowheads="1"/>
            </p:cNvSpPr>
            <p:nvPr/>
          </p:nvSpPr>
          <p:spPr bwMode="auto">
            <a:xfrm>
              <a:off x="614" y="1240"/>
              <a:ext cx="21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40" name="Rectangle 37"/>
            <p:cNvSpPr>
              <a:spLocks noChangeArrowheads="1"/>
            </p:cNvSpPr>
            <p:nvPr/>
          </p:nvSpPr>
          <p:spPr bwMode="auto">
            <a:xfrm>
              <a:off x="711" y="1240"/>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41" name="Rectangle 38"/>
            <p:cNvSpPr>
              <a:spLocks noChangeArrowheads="1"/>
            </p:cNvSpPr>
            <p:nvPr/>
          </p:nvSpPr>
          <p:spPr bwMode="auto">
            <a:xfrm>
              <a:off x="748" y="1240"/>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g</a:t>
              </a:r>
            </a:p>
          </p:txBody>
        </p:sp>
        <p:sp>
          <p:nvSpPr>
            <p:cNvPr id="42" name="Rectangle 39"/>
            <p:cNvSpPr>
              <a:spLocks noChangeArrowheads="1"/>
            </p:cNvSpPr>
            <p:nvPr/>
          </p:nvSpPr>
          <p:spPr bwMode="auto">
            <a:xfrm>
              <a:off x="830" y="1240"/>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43" name="Rectangle 40"/>
            <p:cNvSpPr>
              <a:spLocks noChangeArrowheads="1"/>
            </p:cNvSpPr>
            <p:nvPr/>
          </p:nvSpPr>
          <p:spPr bwMode="auto">
            <a:xfrm>
              <a:off x="868" y="1240"/>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d</a:t>
              </a:r>
            </a:p>
          </p:txBody>
        </p:sp>
        <p:sp>
          <p:nvSpPr>
            <p:cNvPr id="44" name="Rectangle 41"/>
            <p:cNvSpPr>
              <a:spLocks noChangeArrowheads="1"/>
            </p:cNvSpPr>
            <p:nvPr/>
          </p:nvSpPr>
          <p:spPr bwMode="auto">
            <a:xfrm>
              <a:off x="614" y="1399"/>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P</a:t>
              </a:r>
            </a:p>
          </p:txBody>
        </p:sp>
        <p:sp>
          <p:nvSpPr>
            <p:cNvPr id="45" name="Rectangle 42"/>
            <p:cNvSpPr>
              <a:spLocks noChangeArrowheads="1"/>
            </p:cNvSpPr>
            <p:nvPr/>
          </p:nvSpPr>
          <p:spPr bwMode="auto">
            <a:xfrm>
              <a:off x="704" y="139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46" name="Rectangle 43"/>
            <p:cNvSpPr>
              <a:spLocks noChangeArrowheads="1"/>
            </p:cNvSpPr>
            <p:nvPr/>
          </p:nvSpPr>
          <p:spPr bwMode="auto">
            <a:xfrm>
              <a:off x="742" y="1399"/>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a:t>
              </a:r>
            </a:p>
          </p:txBody>
        </p:sp>
        <p:sp>
          <p:nvSpPr>
            <p:cNvPr id="47" name="Rectangle 44"/>
            <p:cNvSpPr>
              <a:spLocks noChangeArrowheads="1"/>
            </p:cNvSpPr>
            <p:nvPr/>
          </p:nvSpPr>
          <p:spPr bwMode="auto">
            <a:xfrm>
              <a:off x="817" y="1399"/>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48" name="Rectangle 45"/>
            <p:cNvSpPr>
              <a:spLocks noChangeArrowheads="1"/>
            </p:cNvSpPr>
            <p:nvPr/>
          </p:nvSpPr>
          <p:spPr bwMode="auto">
            <a:xfrm>
              <a:off x="892" y="1399"/>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49" name="Rectangle 46"/>
            <p:cNvSpPr>
              <a:spLocks noChangeArrowheads="1"/>
            </p:cNvSpPr>
            <p:nvPr/>
          </p:nvSpPr>
          <p:spPr bwMode="auto">
            <a:xfrm>
              <a:off x="936" y="139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50" name="Rectangle 47"/>
            <p:cNvSpPr>
              <a:spLocks noChangeArrowheads="1"/>
            </p:cNvSpPr>
            <p:nvPr/>
          </p:nvSpPr>
          <p:spPr bwMode="auto">
            <a:xfrm>
              <a:off x="975" y="1399"/>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c</a:t>
              </a:r>
            </a:p>
          </p:txBody>
        </p:sp>
        <p:sp>
          <p:nvSpPr>
            <p:cNvPr id="51" name="Rectangle 48"/>
            <p:cNvSpPr>
              <a:spLocks noChangeArrowheads="1"/>
            </p:cNvSpPr>
            <p:nvPr/>
          </p:nvSpPr>
          <p:spPr bwMode="auto">
            <a:xfrm>
              <a:off x="2056" y="1636"/>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F</a:t>
              </a:r>
            </a:p>
          </p:txBody>
        </p:sp>
        <p:sp>
          <p:nvSpPr>
            <p:cNvPr id="52" name="Rectangle 49"/>
            <p:cNvSpPr>
              <a:spLocks noChangeArrowheads="1"/>
            </p:cNvSpPr>
            <p:nvPr/>
          </p:nvSpPr>
          <p:spPr bwMode="auto">
            <a:xfrm>
              <a:off x="2137"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53" name="Rectangle 50"/>
            <p:cNvSpPr>
              <a:spLocks noChangeArrowheads="1"/>
            </p:cNvSpPr>
            <p:nvPr/>
          </p:nvSpPr>
          <p:spPr bwMode="auto">
            <a:xfrm>
              <a:off x="2176"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54" name="Rectangle 51"/>
            <p:cNvSpPr>
              <a:spLocks noChangeArrowheads="1"/>
            </p:cNvSpPr>
            <p:nvPr/>
          </p:nvSpPr>
          <p:spPr bwMode="auto">
            <a:xfrm>
              <a:off x="2251"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x</a:t>
              </a:r>
            </a:p>
          </p:txBody>
        </p:sp>
        <p:sp>
          <p:nvSpPr>
            <p:cNvPr id="55" name="Rectangle 52"/>
            <p:cNvSpPr>
              <a:spLocks noChangeArrowheads="1"/>
            </p:cNvSpPr>
            <p:nvPr/>
          </p:nvSpPr>
          <p:spPr bwMode="auto">
            <a:xfrm>
              <a:off x="2326"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56" name="Rectangle 53"/>
            <p:cNvSpPr>
              <a:spLocks noChangeArrowheads="1"/>
            </p:cNvSpPr>
            <p:nvPr/>
          </p:nvSpPr>
          <p:spPr bwMode="auto">
            <a:xfrm>
              <a:off x="2364" y="1636"/>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b</a:t>
              </a:r>
            </a:p>
          </p:txBody>
        </p:sp>
        <p:sp>
          <p:nvSpPr>
            <p:cNvPr id="57" name="Rectangle 54"/>
            <p:cNvSpPr>
              <a:spLocks noChangeArrowheads="1"/>
            </p:cNvSpPr>
            <p:nvPr/>
          </p:nvSpPr>
          <p:spPr bwMode="auto">
            <a:xfrm>
              <a:off x="2446"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58" name="Rectangle 55"/>
            <p:cNvSpPr>
              <a:spLocks noChangeArrowheads="1"/>
            </p:cNvSpPr>
            <p:nvPr/>
          </p:nvSpPr>
          <p:spPr bwMode="auto">
            <a:xfrm>
              <a:off x="2483"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59" name="Rectangle 56"/>
            <p:cNvSpPr>
              <a:spLocks noChangeArrowheads="1"/>
            </p:cNvSpPr>
            <p:nvPr/>
          </p:nvSpPr>
          <p:spPr bwMode="auto">
            <a:xfrm>
              <a:off x="2558"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60" name="Rectangle 57"/>
            <p:cNvSpPr>
              <a:spLocks noChangeArrowheads="1"/>
            </p:cNvSpPr>
            <p:nvPr/>
          </p:nvSpPr>
          <p:spPr bwMode="auto">
            <a:xfrm>
              <a:off x="2596" y="1636"/>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P</a:t>
              </a:r>
            </a:p>
          </p:txBody>
        </p:sp>
        <p:sp>
          <p:nvSpPr>
            <p:cNvPr id="61" name="Rectangle 58"/>
            <p:cNvSpPr>
              <a:spLocks noChangeArrowheads="1"/>
            </p:cNvSpPr>
            <p:nvPr/>
          </p:nvSpPr>
          <p:spPr bwMode="auto">
            <a:xfrm>
              <a:off x="2686"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62" name="Rectangle 59"/>
            <p:cNvSpPr>
              <a:spLocks noChangeArrowheads="1"/>
            </p:cNvSpPr>
            <p:nvPr/>
          </p:nvSpPr>
          <p:spPr bwMode="auto">
            <a:xfrm>
              <a:off x="2725"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a:t>
              </a:r>
            </a:p>
          </p:txBody>
        </p:sp>
        <p:sp>
          <p:nvSpPr>
            <p:cNvPr id="63" name="Rectangle 60"/>
            <p:cNvSpPr>
              <a:spLocks noChangeArrowheads="1"/>
            </p:cNvSpPr>
            <p:nvPr/>
          </p:nvSpPr>
          <p:spPr bwMode="auto">
            <a:xfrm>
              <a:off x="2800"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64" name="Rectangle 61"/>
            <p:cNvSpPr>
              <a:spLocks noChangeArrowheads="1"/>
            </p:cNvSpPr>
            <p:nvPr/>
          </p:nvSpPr>
          <p:spPr bwMode="auto">
            <a:xfrm>
              <a:off x="2876" y="1636"/>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65" name="Rectangle 62"/>
            <p:cNvSpPr>
              <a:spLocks noChangeArrowheads="1"/>
            </p:cNvSpPr>
            <p:nvPr/>
          </p:nvSpPr>
          <p:spPr bwMode="auto">
            <a:xfrm>
              <a:off x="2920" y="1636"/>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i</a:t>
              </a:r>
            </a:p>
          </p:txBody>
        </p:sp>
        <p:sp>
          <p:nvSpPr>
            <p:cNvPr id="66" name="Rectangle 63"/>
            <p:cNvSpPr>
              <a:spLocks noChangeArrowheads="1"/>
            </p:cNvSpPr>
            <p:nvPr/>
          </p:nvSpPr>
          <p:spPr bwMode="auto">
            <a:xfrm>
              <a:off x="2958" y="16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c</a:t>
              </a:r>
            </a:p>
          </p:txBody>
        </p:sp>
        <p:sp>
          <p:nvSpPr>
            <p:cNvPr id="67" name="Rectangle 64"/>
            <p:cNvSpPr>
              <a:spLocks noChangeArrowheads="1"/>
            </p:cNvSpPr>
            <p:nvPr/>
          </p:nvSpPr>
          <p:spPr bwMode="auto">
            <a:xfrm>
              <a:off x="2990" y="2792"/>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68" name="Rectangle 65"/>
            <p:cNvSpPr>
              <a:spLocks noChangeArrowheads="1"/>
            </p:cNvSpPr>
            <p:nvPr/>
          </p:nvSpPr>
          <p:spPr bwMode="auto">
            <a:xfrm>
              <a:off x="3080" y="2792"/>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69" name="Rectangle 66"/>
            <p:cNvSpPr>
              <a:spLocks noChangeArrowheads="1"/>
            </p:cNvSpPr>
            <p:nvPr/>
          </p:nvSpPr>
          <p:spPr bwMode="auto">
            <a:xfrm>
              <a:off x="3119" y="279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a:t>
              </a:r>
            </a:p>
          </p:txBody>
        </p:sp>
        <p:sp>
          <p:nvSpPr>
            <p:cNvPr id="70" name="Rectangle 67"/>
            <p:cNvSpPr>
              <a:spLocks noChangeArrowheads="1"/>
            </p:cNvSpPr>
            <p:nvPr/>
          </p:nvSpPr>
          <p:spPr bwMode="auto">
            <a:xfrm>
              <a:off x="3194" y="279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71" name="Rectangle 68"/>
            <p:cNvSpPr>
              <a:spLocks noChangeArrowheads="1"/>
            </p:cNvSpPr>
            <p:nvPr/>
          </p:nvSpPr>
          <p:spPr bwMode="auto">
            <a:xfrm>
              <a:off x="3269" y="2792"/>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72" name="Rectangle 69"/>
            <p:cNvSpPr>
              <a:spLocks noChangeArrowheads="1"/>
            </p:cNvSpPr>
            <p:nvPr/>
          </p:nvSpPr>
          <p:spPr bwMode="auto">
            <a:xfrm>
              <a:off x="3314" y="2792"/>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o</a:t>
              </a:r>
            </a:p>
          </p:txBody>
        </p:sp>
        <p:sp>
          <p:nvSpPr>
            <p:cNvPr id="73" name="Rectangle 70"/>
            <p:cNvSpPr>
              <a:spLocks noChangeArrowheads="1"/>
            </p:cNvSpPr>
            <p:nvPr/>
          </p:nvSpPr>
          <p:spPr bwMode="auto">
            <a:xfrm>
              <a:off x="3394" y="2792"/>
              <a:ext cx="23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m</a:t>
              </a:r>
            </a:p>
          </p:txBody>
        </p:sp>
        <p:sp>
          <p:nvSpPr>
            <p:cNvPr id="74" name="Rectangle 71"/>
            <p:cNvSpPr>
              <a:spLocks noChangeArrowheads="1"/>
            </p:cNvSpPr>
            <p:nvPr/>
          </p:nvSpPr>
          <p:spPr bwMode="auto">
            <a:xfrm>
              <a:off x="3514" y="2792"/>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75" name="Rectangle 72"/>
            <p:cNvSpPr>
              <a:spLocks noChangeArrowheads="1"/>
            </p:cNvSpPr>
            <p:nvPr/>
          </p:nvSpPr>
          <p:spPr bwMode="auto">
            <a:xfrm>
              <a:off x="3589" y="2792"/>
              <a:ext cx="16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76" name="Rectangle 73"/>
            <p:cNvSpPr>
              <a:spLocks noChangeArrowheads="1"/>
            </p:cNvSpPr>
            <p:nvPr/>
          </p:nvSpPr>
          <p:spPr bwMode="auto">
            <a:xfrm>
              <a:off x="4495" y="1557"/>
              <a:ext cx="20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77" name="Rectangle 74"/>
            <p:cNvSpPr>
              <a:spLocks noChangeArrowheads="1"/>
            </p:cNvSpPr>
            <p:nvPr/>
          </p:nvSpPr>
          <p:spPr bwMode="auto">
            <a:xfrm>
              <a:off x="4585" y="1557"/>
              <a:ext cx="159"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t</a:t>
              </a:r>
            </a:p>
          </p:txBody>
        </p:sp>
        <p:sp>
          <p:nvSpPr>
            <p:cNvPr id="78" name="Rectangle 75"/>
            <p:cNvSpPr>
              <a:spLocks noChangeArrowheads="1"/>
            </p:cNvSpPr>
            <p:nvPr/>
          </p:nvSpPr>
          <p:spPr bwMode="auto">
            <a:xfrm>
              <a:off x="4629" y="1557"/>
              <a:ext cx="16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r</a:t>
              </a:r>
            </a:p>
          </p:txBody>
        </p:sp>
        <p:sp>
          <p:nvSpPr>
            <p:cNvPr id="79" name="Rectangle 76"/>
            <p:cNvSpPr>
              <a:spLocks noChangeArrowheads="1"/>
            </p:cNvSpPr>
            <p:nvPr/>
          </p:nvSpPr>
          <p:spPr bwMode="auto">
            <a:xfrm>
              <a:off x="4682" y="1557"/>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e</a:t>
              </a:r>
            </a:p>
          </p:txBody>
        </p:sp>
        <p:sp>
          <p:nvSpPr>
            <p:cNvPr id="80" name="Rectangle 77"/>
            <p:cNvSpPr>
              <a:spLocks noChangeArrowheads="1"/>
            </p:cNvSpPr>
            <p:nvPr/>
          </p:nvSpPr>
          <p:spPr bwMode="auto">
            <a:xfrm>
              <a:off x="4757" y="1557"/>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81" name="Rectangle 78"/>
            <p:cNvSpPr>
              <a:spLocks noChangeArrowheads="1"/>
            </p:cNvSpPr>
            <p:nvPr/>
          </p:nvSpPr>
          <p:spPr bwMode="auto">
            <a:xfrm>
              <a:off x="4832" y="1557"/>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a:t>
              </a:r>
            </a:p>
          </p:txBody>
        </p:sp>
        <p:sp>
          <p:nvSpPr>
            <p:cNvPr id="82" name="Rectangle 79"/>
            <p:cNvSpPr>
              <a:spLocks noChangeArrowheads="1"/>
            </p:cNvSpPr>
            <p:nvPr/>
          </p:nvSpPr>
          <p:spPr bwMode="auto">
            <a:xfrm>
              <a:off x="4495" y="1873"/>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83" name="Rectangle 80"/>
            <p:cNvSpPr>
              <a:spLocks noChangeArrowheads="1"/>
            </p:cNvSpPr>
            <p:nvPr/>
          </p:nvSpPr>
          <p:spPr bwMode="auto">
            <a:xfrm>
              <a:off x="4533" y="1873"/>
              <a:ext cx="21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N</a:t>
              </a:r>
            </a:p>
          </p:txBody>
        </p:sp>
        <p:sp>
          <p:nvSpPr>
            <p:cNvPr id="84" name="Rectangle 81"/>
            <p:cNvSpPr>
              <a:spLocks noChangeArrowheads="1"/>
            </p:cNvSpPr>
            <p:nvPr/>
          </p:nvSpPr>
          <p:spPr bwMode="auto">
            <a:xfrm>
              <a:off x="4629" y="1873"/>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t>
              </a:r>
            </a:p>
          </p:txBody>
        </p:sp>
        <p:sp>
          <p:nvSpPr>
            <p:cNvPr id="85" name="Rectangle 82"/>
            <p:cNvSpPr>
              <a:spLocks noChangeArrowheads="1"/>
            </p:cNvSpPr>
            <p:nvPr/>
          </p:nvSpPr>
          <p:spPr bwMode="auto">
            <a:xfrm>
              <a:off x="4668" y="1873"/>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c</a:t>
              </a:r>
            </a:p>
          </p:txBody>
        </p:sp>
        <p:sp>
          <p:nvSpPr>
            <p:cNvPr id="86" name="Rectangle 83"/>
            <p:cNvSpPr>
              <a:spLocks noChangeArrowheads="1"/>
            </p:cNvSpPr>
            <p:nvPr/>
          </p:nvSpPr>
          <p:spPr bwMode="auto">
            <a:xfrm>
              <a:off x="4744" y="1873"/>
              <a:ext cx="235"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m</a:t>
              </a:r>
            </a:p>
          </p:txBody>
        </p:sp>
        <p:sp>
          <p:nvSpPr>
            <p:cNvPr id="87" name="Rectangle 84"/>
            <p:cNvSpPr>
              <a:spLocks noChangeArrowheads="1"/>
            </p:cNvSpPr>
            <p:nvPr/>
          </p:nvSpPr>
          <p:spPr bwMode="auto">
            <a:xfrm>
              <a:off x="4859" y="1810"/>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2</a:t>
              </a:r>
            </a:p>
          </p:txBody>
        </p:sp>
        <p:sp>
          <p:nvSpPr>
            <p:cNvPr id="88" name="Rectangle 85"/>
            <p:cNvSpPr>
              <a:spLocks noChangeArrowheads="1"/>
            </p:cNvSpPr>
            <p:nvPr/>
          </p:nvSpPr>
          <p:spPr bwMode="auto">
            <a:xfrm>
              <a:off x="3126" y="353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89" name="Rectangle 86"/>
            <p:cNvSpPr>
              <a:spLocks noChangeArrowheads="1"/>
            </p:cNvSpPr>
            <p:nvPr/>
          </p:nvSpPr>
          <p:spPr bwMode="auto">
            <a:xfrm>
              <a:off x="1916" y="3347"/>
              <a:ext cx="538"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Strain </a:t>
              </a:r>
            </a:p>
          </p:txBody>
        </p:sp>
        <p:sp>
          <p:nvSpPr>
            <p:cNvPr id="90" name="Rectangle 87"/>
            <p:cNvSpPr>
              <a:spLocks noChangeArrowheads="1"/>
            </p:cNvSpPr>
            <p:nvPr/>
          </p:nvSpPr>
          <p:spPr bwMode="auto">
            <a:xfrm>
              <a:off x="2385" y="3731"/>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1" name="Rectangle 88"/>
            <p:cNvSpPr>
              <a:spLocks noChangeArrowheads="1"/>
            </p:cNvSpPr>
            <p:nvPr/>
          </p:nvSpPr>
          <p:spPr bwMode="auto">
            <a:xfrm>
              <a:off x="2136" y="377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2" name="Rectangle 89"/>
            <p:cNvSpPr>
              <a:spLocks noChangeArrowheads="1"/>
            </p:cNvSpPr>
            <p:nvPr/>
          </p:nvSpPr>
          <p:spPr bwMode="auto">
            <a:xfrm>
              <a:off x="2558" y="3779"/>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3" name="Rectangle 90"/>
            <p:cNvSpPr>
              <a:spLocks noChangeArrowheads="1"/>
            </p:cNvSpPr>
            <p:nvPr/>
          </p:nvSpPr>
          <p:spPr bwMode="auto">
            <a:xfrm>
              <a:off x="2499" y="3347"/>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 </a:t>
              </a:r>
            </a:p>
          </p:txBody>
        </p:sp>
        <p:sp>
          <p:nvSpPr>
            <p:cNvPr id="94" name="Rectangle 91"/>
            <p:cNvSpPr>
              <a:spLocks noChangeArrowheads="1"/>
            </p:cNvSpPr>
            <p:nvPr/>
          </p:nvSpPr>
          <p:spPr bwMode="auto">
            <a:xfrm>
              <a:off x="2538" y="3347"/>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95" name="Rectangle 92"/>
            <p:cNvSpPr>
              <a:spLocks noChangeArrowheads="1"/>
            </p:cNvSpPr>
            <p:nvPr/>
          </p:nvSpPr>
          <p:spPr bwMode="auto">
            <a:xfrm>
              <a:off x="2619" y="3347"/>
              <a:ext cx="152"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a:t>
              </a:r>
            </a:p>
          </p:txBody>
        </p:sp>
        <p:sp>
          <p:nvSpPr>
            <p:cNvPr id="96" name="Rectangle 93"/>
            <p:cNvSpPr>
              <a:spLocks noChangeArrowheads="1"/>
            </p:cNvSpPr>
            <p:nvPr/>
          </p:nvSpPr>
          <p:spPr bwMode="auto">
            <a:xfrm>
              <a:off x="2706" y="3347"/>
              <a:ext cx="197"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L</a:t>
              </a:r>
            </a:p>
          </p:txBody>
        </p:sp>
        <p:sp>
          <p:nvSpPr>
            <p:cNvPr id="97" name="Rectangle 94"/>
            <p:cNvSpPr>
              <a:spLocks noChangeArrowheads="1"/>
            </p:cNvSpPr>
            <p:nvPr/>
          </p:nvSpPr>
          <p:spPr bwMode="auto">
            <a:xfrm>
              <a:off x="2420" y="3328"/>
              <a:ext cx="202" cy="229"/>
            </a:xfrm>
            <a:prstGeom prst="rect">
              <a:avLst/>
            </a:prstGeom>
            <a:noFill/>
            <a:ln w="9525">
              <a:noFill/>
              <a:miter lim="800000"/>
              <a:headEnd/>
              <a:tailEnd/>
            </a:ln>
            <a:effectLst/>
          </p:spPr>
          <p:txBody>
            <a:bodyPr wrap="none" lIns="90488" tIns="44450" rIns="90488" bIns="44450">
              <a:spAutoFit/>
            </a:bodyPr>
            <a:lstStyle/>
            <a:p>
              <a:pPr eaLnBrk="0" hangingPunct="0"/>
              <a:r>
                <a:rPr lang="en-US">
                  <a:solidFill>
                    <a:srgbClr val="000000"/>
                  </a:solidFill>
                  <a:latin typeface="Symbol" pitchFamily="18" charset="2"/>
                </a:rPr>
                <a:t>D</a:t>
              </a:r>
            </a:p>
          </p:txBody>
        </p:sp>
        <p:sp>
          <p:nvSpPr>
            <p:cNvPr id="98" name="Rectangle 95"/>
            <p:cNvSpPr>
              <a:spLocks noChangeArrowheads="1"/>
            </p:cNvSpPr>
            <p:nvPr/>
          </p:nvSpPr>
          <p:spPr bwMode="auto">
            <a:xfrm>
              <a:off x="4336" y="2935"/>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1</a:t>
              </a:r>
            </a:p>
          </p:txBody>
        </p:sp>
        <p:sp>
          <p:nvSpPr>
            <p:cNvPr id="99" name="Rectangle 96"/>
            <p:cNvSpPr>
              <a:spLocks noChangeArrowheads="1"/>
            </p:cNvSpPr>
            <p:nvPr/>
          </p:nvSpPr>
          <p:spPr bwMode="auto">
            <a:xfrm>
              <a:off x="4412" y="2935"/>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0</a:t>
              </a:r>
            </a:p>
          </p:txBody>
        </p:sp>
        <p:sp>
          <p:nvSpPr>
            <p:cNvPr id="100" name="Rectangle 97"/>
            <p:cNvSpPr>
              <a:spLocks noChangeArrowheads="1"/>
            </p:cNvSpPr>
            <p:nvPr/>
          </p:nvSpPr>
          <p:spPr bwMode="auto">
            <a:xfrm>
              <a:off x="4355" y="2183"/>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1</a:t>
              </a:r>
            </a:p>
          </p:txBody>
        </p:sp>
        <p:sp>
          <p:nvSpPr>
            <p:cNvPr id="101" name="Rectangle 98"/>
            <p:cNvSpPr>
              <a:spLocks noChangeArrowheads="1"/>
            </p:cNvSpPr>
            <p:nvPr/>
          </p:nvSpPr>
          <p:spPr bwMode="auto">
            <a:xfrm>
              <a:off x="4436" y="2183"/>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0</a:t>
              </a:r>
            </a:p>
          </p:txBody>
        </p:sp>
        <p:sp>
          <p:nvSpPr>
            <p:cNvPr id="102" name="Rectangle 99"/>
            <p:cNvSpPr>
              <a:spLocks noChangeArrowheads="1"/>
            </p:cNvSpPr>
            <p:nvPr/>
          </p:nvSpPr>
          <p:spPr bwMode="auto">
            <a:xfrm>
              <a:off x="4324" y="1359"/>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1</a:t>
              </a:r>
            </a:p>
          </p:txBody>
        </p:sp>
        <p:sp>
          <p:nvSpPr>
            <p:cNvPr id="103" name="Rectangle 100"/>
            <p:cNvSpPr>
              <a:spLocks noChangeArrowheads="1"/>
            </p:cNvSpPr>
            <p:nvPr/>
          </p:nvSpPr>
          <p:spPr bwMode="auto">
            <a:xfrm>
              <a:off x="4405" y="1359"/>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0</a:t>
              </a:r>
            </a:p>
          </p:txBody>
        </p:sp>
        <p:sp>
          <p:nvSpPr>
            <p:cNvPr id="104" name="Rectangle 101"/>
            <p:cNvSpPr>
              <a:spLocks noChangeArrowheads="1"/>
            </p:cNvSpPr>
            <p:nvPr/>
          </p:nvSpPr>
          <p:spPr bwMode="auto">
            <a:xfrm>
              <a:off x="4308" y="552"/>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1</a:t>
              </a:r>
            </a:p>
          </p:txBody>
        </p:sp>
        <p:sp>
          <p:nvSpPr>
            <p:cNvPr id="105" name="Rectangle 102"/>
            <p:cNvSpPr>
              <a:spLocks noChangeArrowheads="1"/>
            </p:cNvSpPr>
            <p:nvPr/>
          </p:nvSpPr>
          <p:spPr bwMode="auto">
            <a:xfrm>
              <a:off x="4389" y="552"/>
              <a:ext cx="194" cy="229"/>
            </a:xfrm>
            <a:prstGeom prst="rect">
              <a:avLst/>
            </a:prstGeom>
            <a:noFill/>
            <a:ln w="9525">
              <a:noFill/>
              <a:miter lim="800000"/>
              <a:headEnd/>
              <a:tailEnd/>
            </a:ln>
            <a:effectLst/>
          </p:spPr>
          <p:txBody>
            <a:bodyPr wrap="none" lIns="90488" tIns="44450" rIns="90488" bIns="44450">
              <a:spAutoFit/>
            </a:bodyPr>
            <a:lstStyle/>
            <a:p>
              <a:pPr eaLnBrk="0" hangingPunct="0"/>
              <a:r>
                <a:rPr lang="en-US" b="1">
                  <a:solidFill>
                    <a:srgbClr val="000000"/>
                  </a:solidFill>
                </a:rPr>
                <a:t>0</a:t>
              </a:r>
            </a:p>
          </p:txBody>
        </p:sp>
        <p:sp>
          <p:nvSpPr>
            <p:cNvPr id="106" name="Rectangle 103"/>
            <p:cNvSpPr>
              <a:spLocks noChangeArrowheads="1"/>
            </p:cNvSpPr>
            <p:nvPr/>
          </p:nvSpPr>
          <p:spPr bwMode="auto">
            <a:xfrm>
              <a:off x="4511" y="2888"/>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2</a:t>
              </a:r>
            </a:p>
          </p:txBody>
        </p:sp>
        <p:sp>
          <p:nvSpPr>
            <p:cNvPr id="107" name="Rectangle 104"/>
            <p:cNvSpPr>
              <a:spLocks noChangeArrowheads="1"/>
            </p:cNvSpPr>
            <p:nvPr/>
          </p:nvSpPr>
          <p:spPr bwMode="auto">
            <a:xfrm>
              <a:off x="4527" y="2127"/>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3</a:t>
              </a:r>
            </a:p>
          </p:txBody>
        </p:sp>
        <p:sp>
          <p:nvSpPr>
            <p:cNvPr id="108" name="Rectangle 105"/>
            <p:cNvSpPr>
              <a:spLocks noChangeArrowheads="1"/>
            </p:cNvSpPr>
            <p:nvPr/>
          </p:nvSpPr>
          <p:spPr bwMode="auto">
            <a:xfrm>
              <a:off x="4495" y="1303"/>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4</a:t>
              </a:r>
            </a:p>
          </p:txBody>
        </p:sp>
        <p:sp>
          <p:nvSpPr>
            <p:cNvPr id="109" name="Rectangle 106"/>
            <p:cNvSpPr>
              <a:spLocks noChangeArrowheads="1"/>
            </p:cNvSpPr>
            <p:nvPr/>
          </p:nvSpPr>
          <p:spPr bwMode="auto">
            <a:xfrm>
              <a:off x="4479" y="496"/>
              <a:ext cx="176" cy="190"/>
            </a:xfrm>
            <a:prstGeom prst="rect">
              <a:avLst/>
            </a:prstGeom>
            <a:noFill/>
            <a:ln w="9525">
              <a:noFill/>
              <a:miter lim="800000"/>
              <a:headEnd/>
              <a:tailEnd/>
            </a:ln>
            <a:effectLst/>
          </p:spPr>
          <p:txBody>
            <a:bodyPr wrap="none" lIns="90488" tIns="44450" rIns="90488" bIns="44450">
              <a:spAutoFit/>
            </a:bodyPr>
            <a:lstStyle/>
            <a:p>
              <a:pPr eaLnBrk="0" hangingPunct="0"/>
              <a:r>
                <a:rPr lang="en-US" sz="1400" b="1">
                  <a:solidFill>
                    <a:srgbClr val="000000"/>
                  </a:solidFill>
                </a:rPr>
                <a:t>5</a:t>
              </a:r>
            </a:p>
          </p:txBody>
        </p:sp>
        <p:sp>
          <p:nvSpPr>
            <p:cNvPr id="110" name="Rectangle 107"/>
            <p:cNvSpPr>
              <a:spLocks noChangeArrowheads="1"/>
            </p:cNvSpPr>
            <p:nvPr/>
          </p:nvSpPr>
          <p:spPr bwMode="auto">
            <a:xfrm>
              <a:off x="1041"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0</a:t>
              </a:r>
            </a:p>
          </p:txBody>
        </p:sp>
        <p:sp>
          <p:nvSpPr>
            <p:cNvPr id="111" name="Rectangle 108"/>
            <p:cNvSpPr>
              <a:spLocks noChangeArrowheads="1"/>
            </p:cNvSpPr>
            <p:nvPr/>
          </p:nvSpPr>
          <p:spPr bwMode="auto">
            <a:xfrm>
              <a:off x="1454"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1</a:t>
              </a:r>
            </a:p>
          </p:txBody>
        </p:sp>
        <p:sp>
          <p:nvSpPr>
            <p:cNvPr id="112" name="Rectangle 109"/>
            <p:cNvSpPr>
              <a:spLocks noChangeArrowheads="1"/>
            </p:cNvSpPr>
            <p:nvPr/>
          </p:nvSpPr>
          <p:spPr bwMode="auto">
            <a:xfrm>
              <a:off x="3291"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5</a:t>
              </a:r>
            </a:p>
          </p:txBody>
        </p:sp>
        <p:sp>
          <p:nvSpPr>
            <p:cNvPr id="113" name="Rectangle 110"/>
            <p:cNvSpPr>
              <a:spLocks noChangeArrowheads="1"/>
            </p:cNvSpPr>
            <p:nvPr/>
          </p:nvSpPr>
          <p:spPr bwMode="auto">
            <a:xfrm>
              <a:off x="3750" y="3236"/>
              <a:ext cx="190" cy="219"/>
            </a:xfrm>
            <a:prstGeom prst="rect">
              <a:avLst/>
            </a:prstGeom>
            <a:noFill/>
            <a:ln w="9525">
              <a:noFill/>
              <a:miter lim="800000"/>
              <a:headEnd/>
              <a:tailEnd/>
            </a:ln>
            <a:effectLst/>
          </p:spPr>
          <p:txBody>
            <a:bodyPr wrap="none" lIns="90488" tIns="44450" rIns="90488" bIns="44450">
              <a:spAutoFit/>
            </a:bodyPr>
            <a:lstStyle/>
            <a:p>
              <a:pPr eaLnBrk="0" hangingPunct="0"/>
              <a:r>
                <a:rPr lang="en-US" sz="1700" b="1">
                  <a:solidFill>
                    <a:srgbClr val="000000"/>
                  </a:solidFill>
                </a:rPr>
                <a:t>6</a:t>
              </a:r>
            </a:p>
          </p:txBody>
        </p:sp>
      </p:grpSp>
      <p:sp>
        <p:nvSpPr>
          <p:cNvPr id="114" name="Rectangle 111"/>
          <p:cNvSpPr>
            <a:spLocks noChangeArrowheads="1"/>
          </p:cNvSpPr>
          <p:nvPr/>
        </p:nvSpPr>
        <p:spPr bwMode="auto">
          <a:xfrm>
            <a:off x="2317057" y="225514"/>
            <a:ext cx="4135236" cy="646331"/>
          </a:xfrm>
          <a:prstGeom prst="rect">
            <a:avLst/>
          </a:prstGeom>
          <a:noFill/>
          <a:ln w="9525">
            <a:noFill/>
            <a:miter lim="800000"/>
            <a:headEnd/>
            <a:tailEnd/>
          </a:ln>
          <a:effectLst/>
        </p:spPr>
        <p:txBody>
          <a:bodyPr wrap="none">
            <a:spAutoFit/>
          </a:bodyPr>
          <a:lstStyle/>
          <a:p>
            <a:pPr algn="ctr"/>
            <a:r>
              <a:rPr lang="el-GR" sz="3600" b="1" dirty="0">
                <a:solidFill>
                  <a:schemeClr val="tx2"/>
                </a:solidFill>
                <a:effectLst>
                  <a:outerShdw blurRad="38100" dist="38100" dir="2700000" algn="tl">
                    <a:srgbClr val="000000">
                      <a:alpha val="43137"/>
                    </a:srgbClr>
                  </a:outerShdw>
                </a:effectLst>
              </a:rPr>
              <a:t>Μηχανικές Ιδιότητες</a:t>
            </a:r>
            <a:endParaRPr lang="en-US" sz="3600" b="1" dirty="0">
              <a:solidFill>
                <a:schemeClr val="tx2"/>
              </a:solidFill>
              <a:effectLst>
                <a:outerShdw blurRad="38100" dist="38100" dir="2700000" algn="tl">
                  <a:srgbClr val="000000">
                    <a:alpha val="43137"/>
                  </a:srgbClr>
                </a:outerShdw>
              </a:effectLst>
            </a:endParaRPr>
          </a:p>
        </p:txBody>
      </p:sp>
      <p:sp>
        <p:nvSpPr>
          <p:cNvPr id="115" name="Text Box 112"/>
          <p:cNvSpPr txBox="1">
            <a:spLocks noChangeArrowheads="1"/>
          </p:cNvSpPr>
          <p:nvPr/>
        </p:nvSpPr>
        <p:spPr bwMode="auto">
          <a:xfrm>
            <a:off x="2057400" y="4953000"/>
            <a:ext cx="533400" cy="457200"/>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rPr>
              <a:t>A</a:t>
            </a:r>
          </a:p>
        </p:txBody>
      </p:sp>
      <p:sp>
        <p:nvSpPr>
          <p:cNvPr id="116" name="Text Box 113"/>
          <p:cNvSpPr txBox="1">
            <a:spLocks noChangeArrowheads="1"/>
          </p:cNvSpPr>
          <p:nvPr/>
        </p:nvSpPr>
        <p:spPr bwMode="auto">
          <a:xfrm>
            <a:off x="4800600" y="4114800"/>
            <a:ext cx="533400" cy="457200"/>
          </a:xfrm>
          <a:prstGeom prst="rect">
            <a:avLst/>
          </a:prstGeom>
          <a:noFill/>
          <a:ln w="9525">
            <a:noFill/>
            <a:miter lim="800000"/>
            <a:headEnd/>
            <a:tailEnd/>
          </a:ln>
          <a:effectLst/>
        </p:spPr>
        <p:txBody>
          <a:bodyPr>
            <a:spAutoFit/>
          </a:bodyPr>
          <a:lstStyle/>
          <a:p>
            <a:r>
              <a:rPr lang="en-US" sz="2400" b="1">
                <a:solidFill>
                  <a:schemeClr val="tx2"/>
                </a:solidFill>
              </a:rPr>
              <a:t>B</a:t>
            </a:r>
          </a:p>
        </p:txBody>
      </p:sp>
      <p:sp>
        <p:nvSpPr>
          <p:cNvPr id="117" name="Line 114"/>
          <p:cNvSpPr>
            <a:spLocks noChangeShapeType="1"/>
          </p:cNvSpPr>
          <p:nvPr/>
        </p:nvSpPr>
        <p:spPr bwMode="auto">
          <a:xfrm flipV="1">
            <a:off x="2667000" y="4495800"/>
            <a:ext cx="2057400" cy="609600"/>
          </a:xfrm>
          <a:prstGeom prst="line">
            <a:avLst/>
          </a:prstGeom>
          <a:noFill/>
          <a:ln w="9525">
            <a:solidFill>
              <a:schemeClr val="tx1"/>
            </a:solidFill>
            <a:round/>
            <a:headEnd type="stealth" w="med" len="med"/>
            <a:tailEnd type="stealth" w="med" len="med"/>
          </a:ln>
          <a:effectLst/>
        </p:spPr>
        <p:txBody>
          <a:bodyPr/>
          <a:lstStyle/>
          <a:p>
            <a:endParaRPr lang="el-GR"/>
          </a:p>
        </p:txBody>
      </p:sp>
      <p:sp>
        <p:nvSpPr>
          <p:cNvPr id="2" name="Ορθογώνιο 1"/>
          <p:cNvSpPr/>
          <p:nvPr/>
        </p:nvSpPr>
        <p:spPr>
          <a:xfrm>
            <a:off x="4488641" y="6264999"/>
            <a:ext cx="4572000" cy="400110"/>
          </a:xfrm>
          <a:prstGeom prst="rect">
            <a:avLst/>
          </a:prstGeom>
        </p:spPr>
        <p:txBody>
          <a:bodyPr>
            <a:spAutoFit/>
          </a:bodyPr>
          <a:lstStyle/>
          <a:p>
            <a:pPr marL="342900" indent="-342900">
              <a:buFont typeface="+mj-lt"/>
              <a:buAutoNum type="arabicPeriod"/>
              <a:defRPr/>
            </a:pPr>
            <a:r>
              <a:rPr lang="en-US" sz="1000" dirty="0"/>
              <a:t>B.D. Ratner, A.S. Hoffman, Biomaterials Science, 2nd Edition: An Introduction to Materials in Medicine, Elsevier Academic Press, San Diego, 2004. </a:t>
            </a:r>
          </a:p>
        </p:txBody>
      </p:sp>
      <p:sp>
        <p:nvSpPr>
          <p:cNvPr id="118" name="Στρογγυλεμένο ορθογώνιο 117"/>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500034" y="428604"/>
            <a:ext cx="7821612" cy="1295400"/>
          </a:xfrm>
        </p:spPr>
        <p:txBody>
          <a:bodyPr>
            <a:normAutofit fontScale="90000"/>
          </a:bodyPr>
          <a:lstStyle/>
          <a:p>
            <a:pPr algn="just"/>
            <a:r>
              <a:rPr lang="el-GR" sz="2400" b="0" dirty="0">
                <a:solidFill>
                  <a:schemeClr val="tx1"/>
                </a:solidFill>
              </a:rPr>
              <a:t>Τα</a:t>
            </a:r>
            <a:r>
              <a:rPr lang="el-GR" sz="2400" b="1" dirty="0">
                <a:solidFill>
                  <a:schemeClr val="tx1"/>
                </a:solidFill>
              </a:rPr>
              <a:t> ελαστομερή </a:t>
            </a:r>
            <a:r>
              <a:rPr lang="el-GR" sz="2400" b="0" dirty="0">
                <a:solidFill>
                  <a:schemeClr val="tx1"/>
                </a:solidFill>
              </a:rPr>
              <a:t>έχουν ιδιότητες που μπορούν να εξηγηθούν με ένα μοντέλο που μοιάζει με αυτά των θερμοσκληραινόμενα και των θερμοπλαστικών – έχουν όλες τις δομές που φαίνονται παρακάτω.</a:t>
            </a:r>
            <a:endParaRPr lang="en-US" sz="2400" b="0" dirty="0">
              <a:solidFill>
                <a:schemeClr val="tx1"/>
              </a:solidFill>
            </a:endParaRPr>
          </a:p>
        </p:txBody>
      </p:sp>
      <p:pic>
        <p:nvPicPr>
          <p:cNvPr id="8" name="Picture 1027"/>
          <p:cNvPicPr>
            <a:picLocks noGrp="1" noChangeAspect="1" noChangeArrowheads="1"/>
          </p:cNvPicPr>
          <p:nvPr>
            <p:ph idx="1"/>
          </p:nvPr>
        </p:nvPicPr>
        <p:blipFill>
          <a:blip r:embed="rId2" cstate="print"/>
          <a:srcRect/>
          <a:stretch>
            <a:fillRect/>
          </a:stretch>
        </p:blipFill>
        <p:spPr>
          <a:xfrm>
            <a:off x="1112838" y="1719263"/>
            <a:ext cx="6918325" cy="4411662"/>
          </a:xfrm>
          <a:noFill/>
          <a:ln/>
        </p:spPr>
      </p:pic>
      <p:sp>
        <p:nvSpPr>
          <p:cNvPr id="2" name="Ορθογώνιο 1"/>
          <p:cNvSpPr/>
          <p:nvPr/>
        </p:nvSpPr>
        <p:spPr>
          <a:xfrm>
            <a:off x="4564461" y="6309320"/>
            <a:ext cx="4572000" cy="400110"/>
          </a:xfrm>
          <a:prstGeom prst="rect">
            <a:avLst/>
          </a:prstGeom>
        </p:spPr>
        <p:txBody>
          <a:bodyPr>
            <a:spAutoFit/>
          </a:bodyPr>
          <a:lstStyle/>
          <a:p>
            <a:pPr marL="342900" indent="-342900">
              <a:buFont typeface="+mj-lt"/>
              <a:buAutoNum type="arabicPeriod"/>
              <a:defRPr/>
            </a:pPr>
            <a:r>
              <a:rPr lang="en-US" sz="1000" dirty="0"/>
              <a:t>B.D. Ratner, A.S. Hoffman, Biomaterials Science, 2nd Edition: An Introduction to Materials in Medicine, Elsevier Academic Press, San Diego, 2004.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38808" y="188640"/>
            <a:ext cx="7543800" cy="1295400"/>
          </a:xfrm>
        </p:spPr>
        <p:txBody>
          <a:bodyPr>
            <a:normAutofit/>
          </a:bodyPr>
          <a:lstStyle/>
          <a:p>
            <a:r>
              <a:rPr lang="el-GR" sz="3600" b="1" dirty="0">
                <a:effectLst>
                  <a:outerShdw blurRad="38100" dist="38100" dir="2700000" algn="tl">
                    <a:srgbClr val="000000">
                      <a:alpha val="43137"/>
                    </a:srgbClr>
                  </a:outerShdw>
                </a:effectLst>
              </a:rPr>
              <a:t>Αρχές της χημείας των </a:t>
            </a:r>
            <a:r>
              <a:rPr lang="el-GR" sz="3600" b="1" dirty="0" err="1">
                <a:effectLst>
                  <a:outerShdw blurRad="38100" dist="38100" dir="2700000" algn="tl">
                    <a:srgbClr val="000000">
                      <a:alpha val="43137"/>
                    </a:srgbClr>
                  </a:outerShdw>
                </a:effectLst>
              </a:rPr>
              <a:t>πολυουρεθάνων</a:t>
            </a:r>
            <a:endParaRPr lang="en-US" sz="3600" b="1" dirty="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609600" y="1828800"/>
            <a:ext cx="7239000" cy="2751522"/>
          </a:xfrm>
          <a:prstGeom prst="rect">
            <a:avLst/>
          </a:prstGeom>
          <a:noFill/>
          <a:ln w="9525">
            <a:noFill/>
            <a:miter lim="800000"/>
            <a:headEnd/>
            <a:tailEnd/>
          </a:ln>
          <a:effectLst/>
        </p:spPr>
        <p:txBody>
          <a:bodyPr>
            <a:spAutoFit/>
          </a:bodyPr>
          <a:lstStyle/>
          <a:p>
            <a:pPr marL="342900" indent="-342900">
              <a:spcBef>
                <a:spcPct val="20000"/>
              </a:spcBef>
              <a:buClr>
                <a:schemeClr val="tx2">
                  <a:lumMod val="75000"/>
                </a:schemeClr>
              </a:buClr>
              <a:buFont typeface="Wingdings" pitchFamily="2" charset="2"/>
              <a:buChar char="§"/>
              <a:defRPr/>
            </a:pPr>
            <a:r>
              <a:rPr lang="el-GR" sz="2400" dirty="0"/>
              <a:t>Πολυμερή με μεγάλο μοριακό βάρος βασίζονται στη </a:t>
            </a:r>
            <a:r>
              <a:rPr lang="el-GR" sz="2400" dirty="0" err="1"/>
              <a:t>ισοκυανική</a:t>
            </a:r>
            <a:r>
              <a:rPr lang="el-GR" sz="2400" dirty="0"/>
              <a:t> χημεία.</a:t>
            </a:r>
            <a:endParaRPr lang="en-US" sz="2400" dirty="0"/>
          </a:p>
          <a:p>
            <a:pPr marL="342900" indent="-342900">
              <a:spcBef>
                <a:spcPct val="20000"/>
              </a:spcBef>
              <a:buClr>
                <a:schemeClr val="tx2">
                  <a:lumMod val="75000"/>
                </a:schemeClr>
              </a:buClr>
              <a:buFont typeface="Wingdings" pitchFamily="2" charset="2"/>
              <a:buChar char="§"/>
              <a:defRPr/>
            </a:pPr>
            <a:r>
              <a:rPr lang="el-GR" sz="2400" dirty="0"/>
              <a:t>Τα </a:t>
            </a:r>
            <a:r>
              <a:rPr lang="el-GR" sz="2400" dirty="0" err="1"/>
              <a:t>πολυισοκυανοειδή</a:t>
            </a:r>
            <a:r>
              <a:rPr lang="el-GR" sz="2400" dirty="0"/>
              <a:t> έχουν τον παρακάτω γενικό τύπο</a:t>
            </a:r>
            <a:r>
              <a:rPr lang="en-US" sz="2400" dirty="0"/>
              <a:t>:</a:t>
            </a:r>
          </a:p>
          <a:p>
            <a:pPr algn="ctr">
              <a:spcBef>
                <a:spcPct val="50000"/>
              </a:spcBef>
            </a:pPr>
            <a:r>
              <a:rPr lang="en-US" sz="2400" dirty="0"/>
              <a:t>R-(N=C=O)</a:t>
            </a:r>
            <a:r>
              <a:rPr lang="en-US" sz="2400" baseline="-25000" dirty="0"/>
              <a:t>n</a:t>
            </a:r>
            <a:r>
              <a:rPr lang="en-US" sz="2400" dirty="0"/>
              <a:t>, n= 2-4</a:t>
            </a:r>
          </a:p>
          <a:p>
            <a:pPr>
              <a:spcBef>
                <a:spcPct val="50000"/>
              </a:spcBef>
            </a:pPr>
            <a:endParaRPr lang="en-US" sz="2400" dirty="0"/>
          </a:p>
        </p:txBody>
      </p:sp>
      <p:pic>
        <p:nvPicPr>
          <p:cNvPr id="9" name="Picture 4" descr="D:\My Documents\BIOEN 5301\BIOEN 5301-2004\7 Week Lectures\lecture figures\Isocyanatere resonance str.jpg"/>
          <p:cNvPicPr>
            <a:picLocks noChangeAspect="1" noChangeArrowheads="1"/>
          </p:cNvPicPr>
          <p:nvPr/>
        </p:nvPicPr>
        <p:blipFill>
          <a:blip r:embed="rId2" cstate="print"/>
          <a:srcRect/>
          <a:stretch>
            <a:fillRect/>
          </a:stretch>
        </p:blipFill>
        <p:spPr bwMode="auto">
          <a:xfrm>
            <a:off x="251520" y="4794331"/>
            <a:ext cx="8718376" cy="1204832"/>
          </a:xfrm>
          <a:prstGeom prst="rect">
            <a:avLst/>
          </a:prstGeom>
          <a:noFill/>
        </p:spPr>
      </p:pic>
      <p:sp>
        <p:nvSpPr>
          <p:cNvPr id="5" name="Στρογγυλεμένο ορθογώνιο 4"/>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09600" y="219404"/>
            <a:ext cx="7543800" cy="1295400"/>
          </a:xfrm>
        </p:spPr>
        <p:txBody>
          <a:bodyPr>
            <a:normAutofit/>
          </a:bodyPr>
          <a:lstStyle/>
          <a:p>
            <a:r>
              <a:rPr lang="el-GR" sz="3800" b="1" dirty="0">
                <a:effectLst>
                  <a:outerShdw blurRad="38100" dist="38100" dir="2700000" algn="tl">
                    <a:srgbClr val="000000">
                      <a:alpha val="43137"/>
                    </a:srgbClr>
                  </a:outerShdw>
                </a:effectLst>
              </a:rPr>
              <a:t>Προσθήκη </a:t>
            </a:r>
            <a:r>
              <a:rPr lang="el-GR" sz="3800" b="1" dirty="0" err="1">
                <a:effectLst>
                  <a:outerShdw blurRad="38100" dist="38100" dir="2700000" algn="tl">
                    <a:srgbClr val="000000">
                      <a:alpha val="43137"/>
                    </a:srgbClr>
                  </a:outerShdw>
                </a:effectLst>
              </a:rPr>
              <a:t>πυρηνόφιλων</a:t>
            </a:r>
            <a:r>
              <a:rPr lang="el-GR" sz="3800" b="1" dirty="0">
                <a:effectLst>
                  <a:outerShdw blurRad="38100" dist="38100" dir="2700000" algn="tl">
                    <a:srgbClr val="000000">
                      <a:alpha val="43137"/>
                    </a:srgbClr>
                  </a:outerShdw>
                </a:effectLst>
              </a:rPr>
              <a:t> αντιδρώντων</a:t>
            </a:r>
            <a:endParaRPr lang="en-US" sz="3800" b="1" dirty="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609600" y="1905000"/>
            <a:ext cx="7848600" cy="1569660"/>
          </a:xfrm>
          <a:prstGeom prst="rect">
            <a:avLst/>
          </a:prstGeom>
          <a:noFill/>
          <a:ln w="9525">
            <a:noFill/>
            <a:miter lim="800000"/>
            <a:headEnd/>
            <a:tailEnd/>
          </a:ln>
          <a:effectLst/>
        </p:spPr>
        <p:txBody>
          <a:bodyPr>
            <a:spAutoFit/>
          </a:bodyPr>
          <a:lstStyle/>
          <a:p>
            <a:pPr marL="342900" indent="-342900" algn="just">
              <a:spcBef>
                <a:spcPct val="20000"/>
              </a:spcBef>
              <a:buClr>
                <a:schemeClr val="tx2">
                  <a:lumMod val="75000"/>
                </a:schemeClr>
              </a:buClr>
              <a:buFont typeface="Wingdings" pitchFamily="2" charset="2"/>
              <a:buChar char="§"/>
              <a:defRPr/>
            </a:pPr>
            <a:r>
              <a:rPr lang="el-GR" sz="2400" dirty="0"/>
              <a:t>Οι πιο σημαντικές αντιδράσεις των </a:t>
            </a:r>
            <a:r>
              <a:rPr lang="el-GR" sz="2400" dirty="0" err="1"/>
              <a:t>ισοκυανικών</a:t>
            </a:r>
            <a:r>
              <a:rPr lang="el-GR" sz="2400" dirty="0"/>
              <a:t> είναι η δημιουργία παραγώγων </a:t>
            </a:r>
            <a:r>
              <a:rPr lang="el-GR" sz="2400" dirty="0" err="1"/>
              <a:t>καρβαμικού</a:t>
            </a:r>
            <a:r>
              <a:rPr lang="el-GR" sz="2400" dirty="0"/>
              <a:t> οξέος  (7) με την προσθήκη όξινων ατόμων υδρογόνου (6) στο διπλό δεσμό </a:t>
            </a:r>
            <a:r>
              <a:rPr lang="en-US" sz="2400" dirty="0"/>
              <a:t>C=N (1)</a:t>
            </a:r>
            <a:r>
              <a:rPr lang="el-GR" sz="2400" dirty="0"/>
              <a:t>.</a:t>
            </a:r>
            <a:endParaRPr lang="en-US" sz="2400" dirty="0"/>
          </a:p>
        </p:txBody>
      </p:sp>
      <p:pic>
        <p:nvPicPr>
          <p:cNvPr id="9" name="Picture 4" descr="D:\My Documents\BIOEN 5301\BIOEN 5301-2004\7 Week Lectures\lecture figures\isocyantate reactivity.jpg"/>
          <p:cNvPicPr>
            <a:picLocks noChangeAspect="1" noChangeArrowheads="1"/>
          </p:cNvPicPr>
          <p:nvPr/>
        </p:nvPicPr>
        <p:blipFill>
          <a:blip r:embed="rId2" cstate="print"/>
          <a:srcRect/>
          <a:stretch>
            <a:fillRect/>
          </a:stretch>
        </p:blipFill>
        <p:spPr bwMode="auto">
          <a:xfrm>
            <a:off x="539552" y="3501008"/>
            <a:ext cx="8229600" cy="1957387"/>
          </a:xfrm>
          <a:prstGeom prst="rect">
            <a:avLst/>
          </a:prstGeom>
          <a:noFill/>
        </p:spPr>
      </p:pic>
      <p:sp>
        <p:nvSpPr>
          <p:cNvPr id="6" name="Στρογγυλεμένο ορθογώνιο 5"/>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57200" y="381000"/>
            <a:ext cx="7543800" cy="2529923"/>
          </a:xfrm>
          <a:prstGeom prst="rect">
            <a:avLst/>
          </a:prstGeom>
          <a:noFill/>
          <a:ln w="9525">
            <a:noFill/>
            <a:miter lim="800000"/>
            <a:headEnd/>
            <a:tailEnd/>
          </a:ln>
          <a:effectLst/>
        </p:spPr>
        <p:txBody>
          <a:bodyPr>
            <a:spAutoFit/>
          </a:bodyPr>
          <a:lstStyle/>
          <a:p>
            <a:pPr algn="just">
              <a:spcBef>
                <a:spcPct val="20000"/>
              </a:spcBef>
              <a:buClr>
                <a:schemeClr val="tx2">
                  <a:lumMod val="75000"/>
                </a:schemeClr>
              </a:buClr>
              <a:defRPr/>
            </a:pPr>
            <a:endParaRPr lang="el-GR" sz="2200" dirty="0"/>
          </a:p>
          <a:p>
            <a:pPr marL="342900" indent="-342900" algn="just">
              <a:spcBef>
                <a:spcPct val="20000"/>
              </a:spcBef>
              <a:buClr>
                <a:schemeClr val="tx2">
                  <a:lumMod val="75000"/>
                </a:schemeClr>
              </a:buClr>
              <a:buFont typeface="Wingdings" pitchFamily="2" charset="2"/>
              <a:buChar char="§"/>
              <a:defRPr/>
            </a:pPr>
            <a:r>
              <a:rPr lang="el-GR" sz="2200" dirty="0"/>
              <a:t>Τα μείγματα που περιέχουν ομάδες υδροξυλίου (8) είναι τα πιο σημαντικά αντιδραστήρια των ισοκυανικών. Προσθέτονται κάτω από ήπιες συνθήκες και σχηματίζουν </a:t>
            </a:r>
            <a:r>
              <a:rPr lang="el-GR" sz="2200" dirty="0" err="1"/>
              <a:t>καρβαμικούς</a:t>
            </a:r>
            <a:r>
              <a:rPr lang="el-GR" sz="2200" dirty="0"/>
              <a:t> εστέρες (9). </a:t>
            </a:r>
            <a:r>
              <a:rPr lang="el-GR" sz="2200" dirty="0" err="1"/>
              <a:t>Πρωτοταγείς</a:t>
            </a:r>
            <a:r>
              <a:rPr lang="el-GR" sz="2200" dirty="0"/>
              <a:t> και δευτεροταγείς αλκοόλες και φαινόλες δείχνουν μειωμένη αντιδραστικότητα με αυτή τη σειρά.</a:t>
            </a:r>
            <a:endParaRPr lang="en-US" sz="2200" dirty="0"/>
          </a:p>
        </p:txBody>
      </p:sp>
      <p:pic>
        <p:nvPicPr>
          <p:cNvPr id="8" name="Picture 3" descr="D:\My Documents\BIOEN 5301\BIOEN 5301-2004\7 Week Lectures\lecture figures\reaction alcohols.jpg"/>
          <p:cNvPicPr>
            <a:picLocks noChangeAspect="1" noChangeArrowheads="1"/>
          </p:cNvPicPr>
          <p:nvPr/>
        </p:nvPicPr>
        <p:blipFill>
          <a:blip r:embed="rId2" cstate="print"/>
          <a:srcRect/>
          <a:stretch>
            <a:fillRect/>
          </a:stretch>
        </p:blipFill>
        <p:spPr bwMode="auto">
          <a:xfrm>
            <a:off x="872162" y="3068960"/>
            <a:ext cx="7543800" cy="1641674"/>
          </a:xfrm>
          <a:prstGeom prst="rect">
            <a:avLst/>
          </a:prstGeom>
          <a:noFill/>
        </p:spPr>
      </p:pic>
      <p:sp>
        <p:nvSpPr>
          <p:cNvPr id="9" name="Text Box 4"/>
          <p:cNvSpPr txBox="1">
            <a:spLocks noChangeArrowheads="1"/>
          </p:cNvSpPr>
          <p:nvPr/>
        </p:nvSpPr>
        <p:spPr bwMode="auto">
          <a:xfrm>
            <a:off x="467544" y="4710634"/>
            <a:ext cx="7848600" cy="1446550"/>
          </a:xfrm>
          <a:prstGeom prst="rect">
            <a:avLst/>
          </a:prstGeom>
          <a:noFill/>
          <a:ln w="9525">
            <a:noFill/>
            <a:miter lim="800000"/>
            <a:headEnd/>
            <a:tailEnd/>
          </a:ln>
          <a:effectLst/>
        </p:spPr>
        <p:txBody>
          <a:bodyPr>
            <a:spAutoFit/>
          </a:bodyPr>
          <a:lstStyle/>
          <a:p>
            <a:pPr marL="342900" indent="-342900" algn="just">
              <a:spcBef>
                <a:spcPct val="20000"/>
              </a:spcBef>
              <a:buClr>
                <a:schemeClr val="tx2">
                  <a:lumMod val="75000"/>
                </a:schemeClr>
              </a:buClr>
              <a:buFont typeface="Wingdings" pitchFamily="2" charset="2"/>
              <a:buChar char="§"/>
              <a:defRPr/>
            </a:pPr>
            <a:r>
              <a:rPr lang="el-GR" sz="2200" dirty="0"/>
              <a:t>Το όνομα </a:t>
            </a:r>
            <a:r>
              <a:rPr lang="el-GR" sz="2200" dirty="0" err="1"/>
              <a:t>ουρεθάνη</a:t>
            </a:r>
            <a:r>
              <a:rPr lang="el-GR" sz="2200" dirty="0"/>
              <a:t> που χρησιμοποιείται για την ένωση αιθυλικό </a:t>
            </a:r>
            <a:r>
              <a:rPr lang="el-GR" sz="2200" dirty="0" err="1"/>
              <a:t>καρβαμίδιο</a:t>
            </a:r>
            <a:r>
              <a:rPr lang="el-GR" sz="2200" dirty="0"/>
              <a:t>, έδωσε το όνομά της σε όλη τη χημεία της </a:t>
            </a:r>
            <a:r>
              <a:rPr lang="el-GR" sz="2200" dirty="0" err="1"/>
              <a:t>πολυουρεθάνης</a:t>
            </a:r>
            <a:r>
              <a:rPr lang="el-GR" sz="2200" dirty="0"/>
              <a:t>: </a:t>
            </a:r>
            <a:r>
              <a:rPr lang="el-GR" sz="2200" dirty="0" err="1"/>
              <a:t>πολυισοκυανικά</a:t>
            </a:r>
            <a:r>
              <a:rPr lang="el-GR" sz="2200" dirty="0"/>
              <a:t> και </a:t>
            </a:r>
            <a:r>
              <a:rPr lang="el-GR" sz="2200" dirty="0" err="1"/>
              <a:t>πολυόλες</a:t>
            </a:r>
            <a:r>
              <a:rPr lang="el-GR" sz="2200" dirty="0"/>
              <a:t> σχηματίζουν </a:t>
            </a:r>
            <a:r>
              <a:rPr lang="el-GR" sz="2200" dirty="0" err="1"/>
              <a:t>πολυουρεθάνες</a:t>
            </a:r>
            <a:r>
              <a:rPr lang="el-GR" sz="2200" dirty="0"/>
              <a:t>.</a:t>
            </a:r>
            <a:endParaRPr lang="en-US" sz="2200" dirty="0"/>
          </a:p>
        </p:txBody>
      </p:sp>
      <p:sp>
        <p:nvSpPr>
          <p:cNvPr id="2" name="Ορθογώνιο 1"/>
          <p:cNvSpPr/>
          <p:nvPr/>
        </p:nvSpPr>
        <p:spPr>
          <a:xfrm>
            <a:off x="4644062" y="6262176"/>
            <a:ext cx="4572000" cy="400110"/>
          </a:xfrm>
          <a:prstGeom prst="rect">
            <a:avLst/>
          </a:prstGeom>
        </p:spPr>
        <p:txBody>
          <a:bodyPr>
            <a:spAutoFit/>
          </a:bodyPr>
          <a:lstStyle/>
          <a:p>
            <a:pPr>
              <a:defRPr/>
            </a:pPr>
            <a:r>
              <a:rPr lang="en-US" sz="1000" dirty="0"/>
              <a:t>B.D. Ratner, A.S. Hoffman, Biomaterials Science, 2nd Edition: An Introduction to Materials in Medicine, Elsevier Academic Press, San Diego, 2004.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116632"/>
            <a:ext cx="7543800" cy="1295400"/>
          </a:xfrm>
        </p:spPr>
        <p:txBody>
          <a:bodyPr>
            <a:normAutofit fontScale="90000"/>
          </a:bodyPr>
          <a:lstStyle/>
          <a:p>
            <a:r>
              <a:rPr lang="el-GR" b="1" dirty="0" err="1">
                <a:effectLst>
                  <a:outerShdw blurRad="38100" dist="38100" dir="2700000" algn="tl">
                    <a:srgbClr val="000000">
                      <a:alpha val="43137"/>
                    </a:srgbClr>
                  </a:outerShdw>
                </a:effectLst>
              </a:rPr>
              <a:t>Ενδομοριακοί</a:t>
            </a:r>
            <a:r>
              <a:rPr lang="el-GR" b="1" dirty="0">
                <a:effectLst>
                  <a:outerShdw blurRad="38100" dist="38100" dir="2700000" algn="tl">
                    <a:srgbClr val="000000">
                      <a:alpha val="43137"/>
                    </a:srgbClr>
                  </a:outerShdw>
                </a:effectLst>
              </a:rPr>
              <a:t> δεσμοί στα πολυμερή</a:t>
            </a:r>
            <a:endParaRPr lang="en-US" b="1" dirty="0">
              <a:effectLst>
                <a:outerShdw blurRad="38100" dist="38100" dir="2700000" algn="tl">
                  <a:srgbClr val="000000">
                    <a:alpha val="43137"/>
                  </a:srgbClr>
                </a:outerShdw>
              </a:effectLst>
            </a:endParaRPr>
          </a:p>
        </p:txBody>
      </p:sp>
      <p:pic>
        <p:nvPicPr>
          <p:cNvPr id="8" name="Picture 3"/>
          <p:cNvPicPr>
            <a:picLocks noChangeAspect="1" noChangeArrowheads="1"/>
          </p:cNvPicPr>
          <p:nvPr/>
        </p:nvPicPr>
        <p:blipFill>
          <a:blip r:embed="rId2" cstate="print"/>
          <a:srcRect r="4268" b="3022"/>
          <a:stretch>
            <a:fillRect/>
          </a:stretch>
        </p:blipFill>
        <p:spPr bwMode="auto">
          <a:xfrm>
            <a:off x="971600" y="1412776"/>
            <a:ext cx="6984776" cy="4621535"/>
          </a:xfrm>
          <a:prstGeom prst="rect">
            <a:avLst/>
          </a:prstGeom>
          <a:noFill/>
          <a:ln w="9525">
            <a:noFill/>
            <a:miter lim="800000"/>
            <a:headEnd/>
            <a:tailEnd/>
          </a:ln>
          <a:effectLst/>
        </p:spPr>
      </p:pic>
      <p:sp>
        <p:nvSpPr>
          <p:cNvPr id="9" name="Rectangle 4"/>
          <p:cNvSpPr>
            <a:spLocks noChangeArrowheads="1"/>
          </p:cNvSpPr>
          <p:nvPr/>
        </p:nvSpPr>
        <p:spPr bwMode="auto">
          <a:xfrm>
            <a:off x="2057400" y="4572000"/>
            <a:ext cx="2286000" cy="1143000"/>
          </a:xfrm>
          <a:prstGeom prst="rect">
            <a:avLst/>
          </a:prstGeom>
          <a:noFill/>
          <a:ln w="9525">
            <a:solidFill>
              <a:schemeClr val="tx1"/>
            </a:solidFill>
            <a:miter lim="800000"/>
            <a:headEnd/>
            <a:tailEnd/>
          </a:ln>
          <a:effectLst/>
        </p:spPr>
        <p:txBody>
          <a:bodyPr wrap="none" anchor="ctr"/>
          <a:lstStyle/>
          <a:p>
            <a:endParaRPr lang="el-GR"/>
          </a:p>
        </p:txBody>
      </p:sp>
      <p:sp>
        <p:nvSpPr>
          <p:cNvPr id="2" name="Ορθογώνιο 1"/>
          <p:cNvSpPr/>
          <p:nvPr/>
        </p:nvSpPr>
        <p:spPr>
          <a:xfrm>
            <a:off x="4572000" y="6211669"/>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10" name="Στρογγυλεμένο ορθογώνιο 9"/>
          <p:cNvSpPr/>
          <p:nvPr/>
        </p:nvSpPr>
        <p:spPr>
          <a:xfrm>
            <a:off x="107504" y="260648"/>
            <a:ext cx="8888058" cy="1080120"/>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827584" y="1196752"/>
            <a:ext cx="7543800" cy="1107996"/>
          </a:xfrm>
          <a:prstGeom prst="rect">
            <a:avLst/>
          </a:prstGeom>
          <a:noFill/>
          <a:ln w="9525">
            <a:noFill/>
            <a:miter lim="800000"/>
            <a:headEnd/>
            <a:tailEnd/>
          </a:ln>
          <a:effectLst/>
        </p:spPr>
        <p:txBody>
          <a:bodyPr>
            <a:spAutoFit/>
          </a:bodyPr>
          <a:lstStyle/>
          <a:p>
            <a:pPr marL="342900" indent="-342900">
              <a:spcBef>
                <a:spcPct val="20000"/>
              </a:spcBef>
              <a:buClr>
                <a:schemeClr val="tx2">
                  <a:lumMod val="75000"/>
                </a:schemeClr>
              </a:buClr>
              <a:buFont typeface="Wingdings" pitchFamily="2" charset="2"/>
              <a:buChar char="§"/>
              <a:defRPr/>
            </a:pPr>
            <a:r>
              <a:rPr lang="el-GR" sz="2200" dirty="0"/>
              <a:t>Οι περισσότερο </a:t>
            </a:r>
            <a:r>
              <a:rPr lang="el-GR" sz="2200" dirty="0" err="1"/>
              <a:t>πυρινόφιλες</a:t>
            </a:r>
            <a:r>
              <a:rPr lang="el-GR" sz="2200" dirty="0"/>
              <a:t> </a:t>
            </a:r>
            <a:r>
              <a:rPr lang="el-GR" sz="2200" dirty="0" err="1"/>
              <a:t>πρωτοταγείς</a:t>
            </a:r>
            <a:r>
              <a:rPr lang="el-GR" sz="2200" dirty="0"/>
              <a:t> και δευτεροταγείς  </a:t>
            </a:r>
            <a:r>
              <a:rPr lang="el-GR" sz="2200" dirty="0" err="1"/>
              <a:t>αμίνες</a:t>
            </a:r>
            <a:r>
              <a:rPr lang="el-GR" sz="2200" dirty="0"/>
              <a:t> αντιδρούν πιο έντονα με τα </a:t>
            </a:r>
            <a:r>
              <a:rPr lang="el-GR" sz="2200" dirty="0" err="1"/>
              <a:t>ισοκυανικά</a:t>
            </a:r>
            <a:r>
              <a:rPr lang="el-GR" sz="2200" dirty="0"/>
              <a:t>. Σε αυτή την αντίδραση, σχηματίζεται ουρία.</a:t>
            </a:r>
            <a:endParaRPr lang="en-US" sz="2200" dirty="0"/>
          </a:p>
        </p:txBody>
      </p:sp>
      <p:pic>
        <p:nvPicPr>
          <p:cNvPr id="8" name="Picture 3" descr="D:\My Documents\BIOEN 5301\BIOEN 5301-2004\7 Week Lectures\lecture figures\reactions w amines.jpg"/>
          <p:cNvPicPr>
            <a:picLocks noChangeAspect="1" noChangeArrowheads="1"/>
          </p:cNvPicPr>
          <p:nvPr/>
        </p:nvPicPr>
        <p:blipFill>
          <a:blip r:embed="rId2" cstate="print"/>
          <a:srcRect/>
          <a:stretch>
            <a:fillRect/>
          </a:stretch>
        </p:blipFill>
        <p:spPr bwMode="auto">
          <a:xfrm>
            <a:off x="376808" y="2564904"/>
            <a:ext cx="8587680" cy="223789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11560" y="87243"/>
            <a:ext cx="7543800" cy="1295400"/>
          </a:xfrm>
        </p:spPr>
        <p:txBody>
          <a:bodyPr>
            <a:normAutofit/>
          </a:bodyPr>
          <a:lstStyle/>
          <a:p>
            <a:r>
              <a:rPr lang="el-GR" sz="4000" b="1" dirty="0">
                <a:effectLst>
                  <a:outerShdw blurRad="38100" dist="38100" dir="2700000" algn="tl">
                    <a:srgbClr val="000000">
                      <a:alpha val="43137"/>
                    </a:srgbClr>
                  </a:outerShdw>
                </a:effectLst>
              </a:rPr>
              <a:t>Αποτελεσματική χορήγηση</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628775"/>
            <a:ext cx="8229600" cy="44116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Για να είναι αποτελεσματική η τοπική χορήγηση πρέπει να απελευθερώνεται</a:t>
            </a:r>
            <a:r>
              <a:rPr kumimoji="0" lang="el-GR" sz="2200" b="0" i="0" u="none" strike="noStrike" kern="1200" cap="none" spc="0" normalizeH="0" noProof="0" dirty="0">
                <a:ln>
                  <a:noFill/>
                </a:ln>
                <a:solidFill>
                  <a:schemeClr val="tx1"/>
                </a:solidFill>
                <a:effectLst/>
                <a:uLnTx/>
                <a:uFillTx/>
                <a:latin typeface="+mn-lt"/>
                <a:ea typeface="+mn-ea"/>
                <a:cs typeface="+mn-cs"/>
              </a:rPr>
              <a:t> κατάλληλη ποσότητα φαρμάκου από τη συσκευή, και η διάρκεια της χορήγησης πρέπει να είναι η κατάλληλη για κάθε περίπτωση. </a:t>
            </a:r>
          </a:p>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noProof="0" dirty="0">
                <a:ln>
                  <a:noFill/>
                </a:ln>
                <a:solidFill>
                  <a:schemeClr val="tx1"/>
                </a:solidFill>
                <a:effectLst/>
                <a:uLnTx/>
                <a:uFillTx/>
                <a:latin typeface="+mn-lt"/>
                <a:ea typeface="+mn-ea"/>
                <a:cs typeface="+mn-cs"/>
              </a:rPr>
              <a:t>Αν υπάρχει καλή εξαγωγή φαρμάκου από τη συσκευή, η συγκέντρωση του φαρμάκου θα είναι υψηλή στην επιφάνεια και κοντά σε αυτή αλλά θα ελαττώνεται όσο απομακρυνόμαστε από τη συσκευή.</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446911"/>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5016"/>
            <a:ext cx="7543800" cy="1295400"/>
          </a:xfrm>
        </p:spPr>
        <p:txBody>
          <a:bodyPr>
            <a:normAutofit/>
          </a:bodyPr>
          <a:lstStyle/>
          <a:p>
            <a:r>
              <a:rPr lang="el-GR" sz="3600" b="1" dirty="0">
                <a:effectLst>
                  <a:outerShdw blurRad="38100" dist="38100" dir="2700000" algn="tl">
                    <a:srgbClr val="000000">
                      <a:alpha val="43137"/>
                    </a:srgbClr>
                  </a:outerShdw>
                </a:effectLst>
              </a:rPr>
              <a:t>Βασικοί δομικοί λίθοι για πολυουρεθάνες - ισοκυανικά</a:t>
            </a:r>
            <a:endParaRPr lang="en-US" sz="3600" b="1" dirty="0">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3468688" y="17795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9" name="Rectangle 4"/>
          <p:cNvSpPr>
            <a:spLocks noChangeArrowheads="1"/>
          </p:cNvSpPr>
          <p:nvPr/>
        </p:nvSpPr>
        <p:spPr bwMode="auto">
          <a:xfrm>
            <a:off x="3625850" y="1779588"/>
            <a:ext cx="257175" cy="307975"/>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charset="0"/>
              </a:rPr>
              <a:t>H</a:t>
            </a:r>
            <a:endParaRPr lang="en-US" dirty="0"/>
          </a:p>
        </p:txBody>
      </p:sp>
      <p:sp>
        <p:nvSpPr>
          <p:cNvPr id="10" name="Rectangle 5"/>
          <p:cNvSpPr>
            <a:spLocks noChangeArrowheads="1"/>
          </p:cNvSpPr>
          <p:nvPr/>
        </p:nvSpPr>
        <p:spPr bwMode="auto">
          <a:xfrm>
            <a:off x="3783013" y="1887538"/>
            <a:ext cx="160337" cy="242887"/>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2</a:t>
            </a:r>
            <a:endParaRPr lang="en-US"/>
          </a:p>
        </p:txBody>
      </p:sp>
      <p:sp>
        <p:nvSpPr>
          <p:cNvPr id="11" name="Rectangle 6"/>
          <p:cNvSpPr>
            <a:spLocks noChangeArrowheads="1"/>
          </p:cNvSpPr>
          <p:nvPr/>
        </p:nvSpPr>
        <p:spPr bwMode="auto">
          <a:xfrm>
            <a:off x="5141913" y="17795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12" name="Rectangle 7"/>
          <p:cNvSpPr>
            <a:spLocks noChangeArrowheads="1"/>
          </p:cNvSpPr>
          <p:nvPr/>
        </p:nvSpPr>
        <p:spPr bwMode="auto">
          <a:xfrm>
            <a:off x="5313363" y="17795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3" name="Rectangle 8"/>
          <p:cNvSpPr>
            <a:spLocks noChangeArrowheads="1"/>
          </p:cNvSpPr>
          <p:nvPr/>
        </p:nvSpPr>
        <p:spPr bwMode="auto">
          <a:xfrm>
            <a:off x="5470525" y="17795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14" name="Rectangle 9"/>
          <p:cNvSpPr>
            <a:spLocks noChangeArrowheads="1"/>
          </p:cNvSpPr>
          <p:nvPr/>
        </p:nvSpPr>
        <p:spPr bwMode="auto">
          <a:xfrm>
            <a:off x="1609725" y="17795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15" name="Rectangle 10"/>
          <p:cNvSpPr>
            <a:spLocks noChangeArrowheads="1"/>
          </p:cNvSpPr>
          <p:nvPr/>
        </p:nvSpPr>
        <p:spPr bwMode="auto">
          <a:xfrm>
            <a:off x="1781175" y="17795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6" name="Rectangle 11"/>
          <p:cNvSpPr>
            <a:spLocks noChangeArrowheads="1"/>
          </p:cNvSpPr>
          <p:nvPr/>
        </p:nvSpPr>
        <p:spPr bwMode="auto">
          <a:xfrm>
            <a:off x="1938338" y="17795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17" name="Line 12"/>
          <p:cNvSpPr>
            <a:spLocks noChangeShapeType="1"/>
          </p:cNvSpPr>
          <p:nvPr/>
        </p:nvSpPr>
        <p:spPr bwMode="auto">
          <a:xfrm flipH="1">
            <a:off x="2595563" y="1574800"/>
            <a:ext cx="381000" cy="1588"/>
          </a:xfrm>
          <a:prstGeom prst="line">
            <a:avLst/>
          </a:prstGeom>
          <a:noFill/>
          <a:ln w="14288">
            <a:solidFill>
              <a:srgbClr val="000000"/>
            </a:solidFill>
            <a:round/>
            <a:headEnd/>
            <a:tailEnd/>
          </a:ln>
        </p:spPr>
        <p:txBody>
          <a:bodyPr/>
          <a:lstStyle/>
          <a:p>
            <a:endParaRPr lang="el-GR"/>
          </a:p>
        </p:txBody>
      </p:sp>
      <p:sp>
        <p:nvSpPr>
          <p:cNvPr id="18" name="Line 13"/>
          <p:cNvSpPr>
            <a:spLocks noChangeShapeType="1"/>
          </p:cNvSpPr>
          <p:nvPr/>
        </p:nvSpPr>
        <p:spPr bwMode="auto">
          <a:xfrm flipH="1" flipV="1">
            <a:off x="2976563" y="1574800"/>
            <a:ext cx="190500" cy="330200"/>
          </a:xfrm>
          <a:prstGeom prst="line">
            <a:avLst/>
          </a:prstGeom>
          <a:noFill/>
          <a:ln w="14288">
            <a:solidFill>
              <a:srgbClr val="000000"/>
            </a:solidFill>
            <a:round/>
            <a:headEnd/>
            <a:tailEnd/>
          </a:ln>
        </p:spPr>
        <p:txBody>
          <a:bodyPr/>
          <a:lstStyle/>
          <a:p>
            <a:endParaRPr lang="el-GR"/>
          </a:p>
        </p:txBody>
      </p:sp>
      <p:sp>
        <p:nvSpPr>
          <p:cNvPr id="19" name="Line 14"/>
          <p:cNvSpPr>
            <a:spLocks noChangeShapeType="1"/>
          </p:cNvSpPr>
          <p:nvPr/>
        </p:nvSpPr>
        <p:spPr bwMode="auto">
          <a:xfrm flipV="1">
            <a:off x="2976563" y="1905000"/>
            <a:ext cx="190500" cy="330200"/>
          </a:xfrm>
          <a:prstGeom prst="line">
            <a:avLst/>
          </a:prstGeom>
          <a:noFill/>
          <a:ln w="14288">
            <a:solidFill>
              <a:srgbClr val="000000"/>
            </a:solidFill>
            <a:round/>
            <a:headEnd/>
            <a:tailEnd/>
          </a:ln>
        </p:spPr>
        <p:txBody>
          <a:bodyPr/>
          <a:lstStyle/>
          <a:p>
            <a:endParaRPr lang="el-GR"/>
          </a:p>
        </p:txBody>
      </p:sp>
      <p:sp>
        <p:nvSpPr>
          <p:cNvPr id="20" name="Line 15"/>
          <p:cNvSpPr>
            <a:spLocks noChangeShapeType="1"/>
          </p:cNvSpPr>
          <p:nvPr/>
        </p:nvSpPr>
        <p:spPr bwMode="auto">
          <a:xfrm>
            <a:off x="2595563" y="2235200"/>
            <a:ext cx="381000" cy="1588"/>
          </a:xfrm>
          <a:prstGeom prst="line">
            <a:avLst/>
          </a:prstGeom>
          <a:noFill/>
          <a:ln w="14288">
            <a:solidFill>
              <a:srgbClr val="000000"/>
            </a:solidFill>
            <a:round/>
            <a:headEnd/>
            <a:tailEnd/>
          </a:ln>
        </p:spPr>
        <p:txBody>
          <a:bodyPr/>
          <a:lstStyle/>
          <a:p>
            <a:endParaRPr lang="el-GR"/>
          </a:p>
        </p:txBody>
      </p:sp>
      <p:sp>
        <p:nvSpPr>
          <p:cNvPr id="21" name="Line 16"/>
          <p:cNvSpPr>
            <a:spLocks noChangeShapeType="1"/>
          </p:cNvSpPr>
          <p:nvPr/>
        </p:nvSpPr>
        <p:spPr bwMode="auto">
          <a:xfrm>
            <a:off x="2405063" y="1905000"/>
            <a:ext cx="190500" cy="330200"/>
          </a:xfrm>
          <a:prstGeom prst="line">
            <a:avLst/>
          </a:prstGeom>
          <a:noFill/>
          <a:ln w="14288">
            <a:solidFill>
              <a:srgbClr val="000000"/>
            </a:solidFill>
            <a:round/>
            <a:headEnd/>
            <a:tailEnd/>
          </a:ln>
        </p:spPr>
        <p:txBody>
          <a:bodyPr/>
          <a:lstStyle/>
          <a:p>
            <a:endParaRPr lang="el-GR"/>
          </a:p>
        </p:txBody>
      </p:sp>
      <p:sp>
        <p:nvSpPr>
          <p:cNvPr id="22" name="Line 17"/>
          <p:cNvSpPr>
            <a:spLocks noChangeShapeType="1"/>
          </p:cNvSpPr>
          <p:nvPr/>
        </p:nvSpPr>
        <p:spPr bwMode="auto">
          <a:xfrm flipH="1">
            <a:off x="2405063" y="1574800"/>
            <a:ext cx="190500" cy="330200"/>
          </a:xfrm>
          <a:prstGeom prst="line">
            <a:avLst/>
          </a:prstGeom>
          <a:noFill/>
          <a:ln w="14288">
            <a:solidFill>
              <a:srgbClr val="000000"/>
            </a:solidFill>
            <a:round/>
            <a:headEnd/>
            <a:tailEnd/>
          </a:ln>
        </p:spPr>
        <p:txBody>
          <a:bodyPr/>
          <a:lstStyle/>
          <a:p>
            <a:endParaRPr lang="el-GR"/>
          </a:p>
        </p:txBody>
      </p:sp>
      <p:sp>
        <p:nvSpPr>
          <p:cNvPr id="23" name="Line 18"/>
          <p:cNvSpPr>
            <a:spLocks noChangeShapeType="1"/>
          </p:cNvSpPr>
          <p:nvPr/>
        </p:nvSpPr>
        <p:spPr bwMode="auto">
          <a:xfrm>
            <a:off x="3167063" y="1905000"/>
            <a:ext cx="287337" cy="1588"/>
          </a:xfrm>
          <a:prstGeom prst="line">
            <a:avLst/>
          </a:prstGeom>
          <a:noFill/>
          <a:ln w="14288">
            <a:solidFill>
              <a:srgbClr val="000000"/>
            </a:solidFill>
            <a:round/>
            <a:headEnd/>
            <a:tailEnd/>
          </a:ln>
        </p:spPr>
        <p:txBody>
          <a:bodyPr/>
          <a:lstStyle/>
          <a:p>
            <a:endParaRPr lang="el-GR"/>
          </a:p>
        </p:txBody>
      </p:sp>
      <p:sp>
        <p:nvSpPr>
          <p:cNvPr id="24" name="Line 19"/>
          <p:cNvSpPr>
            <a:spLocks noChangeShapeType="1"/>
          </p:cNvSpPr>
          <p:nvPr/>
        </p:nvSpPr>
        <p:spPr bwMode="auto">
          <a:xfrm>
            <a:off x="3883025" y="1905000"/>
            <a:ext cx="201613" cy="1588"/>
          </a:xfrm>
          <a:prstGeom prst="line">
            <a:avLst/>
          </a:prstGeom>
          <a:noFill/>
          <a:ln w="14288">
            <a:solidFill>
              <a:srgbClr val="000000"/>
            </a:solidFill>
            <a:round/>
            <a:headEnd/>
            <a:tailEnd/>
          </a:ln>
        </p:spPr>
        <p:txBody>
          <a:bodyPr/>
          <a:lstStyle/>
          <a:p>
            <a:endParaRPr lang="el-GR"/>
          </a:p>
        </p:txBody>
      </p:sp>
      <p:sp>
        <p:nvSpPr>
          <p:cNvPr id="25" name="Line 20"/>
          <p:cNvSpPr>
            <a:spLocks noChangeShapeType="1"/>
          </p:cNvSpPr>
          <p:nvPr/>
        </p:nvSpPr>
        <p:spPr bwMode="auto">
          <a:xfrm flipH="1">
            <a:off x="4084638" y="1574800"/>
            <a:ext cx="192087" cy="330200"/>
          </a:xfrm>
          <a:prstGeom prst="line">
            <a:avLst/>
          </a:prstGeom>
          <a:noFill/>
          <a:ln w="14288">
            <a:solidFill>
              <a:srgbClr val="000000"/>
            </a:solidFill>
            <a:round/>
            <a:headEnd/>
            <a:tailEnd/>
          </a:ln>
        </p:spPr>
        <p:txBody>
          <a:bodyPr/>
          <a:lstStyle/>
          <a:p>
            <a:endParaRPr lang="el-GR"/>
          </a:p>
        </p:txBody>
      </p:sp>
      <p:sp>
        <p:nvSpPr>
          <p:cNvPr id="26" name="Line 21"/>
          <p:cNvSpPr>
            <a:spLocks noChangeShapeType="1"/>
          </p:cNvSpPr>
          <p:nvPr/>
        </p:nvSpPr>
        <p:spPr bwMode="auto">
          <a:xfrm flipH="1">
            <a:off x="4276725" y="1574800"/>
            <a:ext cx="379413" cy="1588"/>
          </a:xfrm>
          <a:prstGeom prst="line">
            <a:avLst/>
          </a:prstGeom>
          <a:noFill/>
          <a:ln w="14288">
            <a:solidFill>
              <a:srgbClr val="000000"/>
            </a:solidFill>
            <a:round/>
            <a:headEnd/>
            <a:tailEnd/>
          </a:ln>
        </p:spPr>
        <p:txBody>
          <a:bodyPr/>
          <a:lstStyle/>
          <a:p>
            <a:endParaRPr lang="el-GR"/>
          </a:p>
        </p:txBody>
      </p:sp>
      <p:sp>
        <p:nvSpPr>
          <p:cNvPr id="27" name="Line 22"/>
          <p:cNvSpPr>
            <a:spLocks noChangeShapeType="1"/>
          </p:cNvSpPr>
          <p:nvPr/>
        </p:nvSpPr>
        <p:spPr bwMode="auto">
          <a:xfrm flipH="1" flipV="1">
            <a:off x="4656138" y="1574800"/>
            <a:ext cx="192087" cy="330200"/>
          </a:xfrm>
          <a:prstGeom prst="line">
            <a:avLst/>
          </a:prstGeom>
          <a:noFill/>
          <a:ln w="14288">
            <a:solidFill>
              <a:srgbClr val="000000"/>
            </a:solidFill>
            <a:round/>
            <a:headEnd/>
            <a:tailEnd/>
          </a:ln>
        </p:spPr>
        <p:txBody>
          <a:bodyPr/>
          <a:lstStyle/>
          <a:p>
            <a:endParaRPr lang="el-GR"/>
          </a:p>
        </p:txBody>
      </p:sp>
      <p:sp>
        <p:nvSpPr>
          <p:cNvPr id="28" name="Line 23"/>
          <p:cNvSpPr>
            <a:spLocks noChangeShapeType="1"/>
          </p:cNvSpPr>
          <p:nvPr/>
        </p:nvSpPr>
        <p:spPr bwMode="auto">
          <a:xfrm flipV="1">
            <a:off x="4656138" y="1905000"/>
            <a:ext cx="192087" cy="330200"/>
          </a:xfrm>
          <a:prstGeom prst="line">
            <a:avLst/>
          </a:prstGeom>
          <a:noFill/>
          <a:ln w="14288">
            <a:solidFill>
              <a:srgbClr val="000000"/>
            </a:solidFill>
            <a:round/>
            <a:headEnd/>
            <a:tailEnd/>
          </a:ln>
        </p:spPr>
        <p:txBody>
          <a:bodyPr/>
          <a:lstStyle/>
          <a:p>
            <a:endParaRPr lang="el-GR"/>
          </a:p>
        </p:txBody>
      </p:sp>
      <p:sp>
        <p:nvSpPr>
          <p:cNvPr id="29" name="Line 24"/>
          <p:cNvSpPr>
            <a:spLocks noChangeShapeType="1"/>
          </p:cNvSpPr>
          <p:nvPr/>
        </p:nvSpPr>
        <p:spPr bwMode="auto">
          <a:xfrm>
            <a:off x="4276725" y="2235200"/>
            <a:ext cx="379413" cy="1588"/>
          </a:xfrm>
          <a:prstGeom prst="line">
            <a:avLst/>
          </a:prstGeom>
          <a:noFill/>
          <a:ln w="14288">
            <a:solidFill>
              <a:srgbClr val="000000"/>
            </a:solidFill>
            <a:round/>
            <a:headEnd/>
            <a:tailEnd/>
          </a:ln>
        </p:spPr>
        <p:txBody>
          <a:bodyPr/>
          <a:lstStyle/>
          <a:p>
            <a:endParaRPr lang="el-GR"/>
          </a:p>
        </p:txBody>
      </p:sp>
      <p:sp>
        <p:nvSpPr>
          <p:cNvPr id="30" name="Line 25"/>
          <p:cNvSpPr>
            <a:spLocks noChangeShapeType="1"/>
          </p:cNvSpPr>
          <p:nvPr/>
        </p:nvSpPr>
        <p:spPr bwMode="auto">
          <a:xfrm>
            <a:off x="4084638" y="1905000"/>
            <a:ext cx="192087" cy="330200"/>
          </a:xfrm>
          <a:prstGeom prst="line">
            <a:avLst/>
          </a:prstGeom>
          <a:noFill/>
          <a:ln w="14288">
            <a:solidFill>
              <a:srgbClr val="000000"/>
            </a:solidFill>
            <a:round/>
            <a:headEnd/>
            <a:tailEnd/>
          </a:ln>
        </p:spPr>
        <p:txBody>
          <a:bodyPr/>
          <a:lstStyle/>
          <a:p>
            <a:endParaRPr lang="el-GR"/>
          </a:p>
        </p:txBody>
      </p:sp>
      <p:sp>
        <p:nvSpPr>
          <p:cNvPr id="31" name="Line 26"/>
          <p:cNvSpPr>
            <a:spLocks noChangeShapeType="1"/>
          </p:cNvSpPr>
          <p:nvPr/>
        </p:nvSpPr>
        <p:spPr bwMode="auto">
          <a:xfrm>
            <a:off x="4848225" y="1905000"/>
            <a:ext cx="265113" cy="1588"/>
          </a:xfrm>
          <a:prstGeom prst="line">
            <a:avLst/>
          </a:prstGeom>
          <a:noFill/>
          <a:ln w="14288">
            <a:solidFill>
              <a:srgbClr val="000000"/>
            </a:solidFill>
            <a:round/>
            <a:headEnd/>
            <a:tailEnd/>
          </a:ln>
        </p:spPr>
        <p:txBody>
          <a:bodyPr/>
          <a:lstStyle/>
          <a:p>
            <a:endParaRPr lang="el-GR"/>
          </a:p>
        </p:txBody>
      </p:sp>
      <p:sp>
        <p:nvSpPr>
          <p:cNvPr id="32" name="Line 27"/>
          <p:cNvSpPr>
            <a:spLocks noChangeShapeType="1"/>
          </p:cNvSpPr>
          <p:nvPr/>
        </p:nvSpPr>
        <p:spPr bwMode="auto">
          <a:xfrm flipH="1">
            <a:off x="2138363" y="1905000"/>
            <a:ext cx="266700" cy="1588"/>
          </a:xfrm>
          <a:prstGeom prst="line">
            <a:avLst/>
          </a:prstGeom>
          <a:noFill/>
          <a:ln w="14288">
            <a:solidFill>
              <a:srgbClr val="000000"/>
            </a:solidFill>
            <a:round/>
            <a:headEnd/>
            <a:tailEnd/>
          </a:ln>
        </p:spPr>
        <p:txBody>
          <a:bodyPr/>
          <a:lstStyle/>
          <a:p>
            <a:endParaRPr lang="el-GR"/>
          </a:p>
        </p:txBody>
      </p:sp>
      <p:sp>
        <p:nvSpPr>
          <p:cNvPr id="33" name="Oval 28"/>
          <p:cNvSpPr>
            <a:spLocks noChangeArrowheads="1"/>
          </p:cNvSpPr>
          <p:nvPr/>
        </p:nvSpPr>
        <p:spPr bwMode="auto">
          <a:xfrm>
            <a:off x="2555875" y="1673225"/>
            <a:ext cx="460375" cy="463550"/>
          </a:xfrm>
          <a:prstGeom prst="ellipse">
            <a:avLst/>
          </a:prstGeom>
          <a:noFill/>
          <a:ln w="14288">
            <a:solidFill>
              <a:srgbClr val="000000"/>
            </a:solidFill>
            <a:round/>
            <a:headEnd/>
            <a:tailEnd/>
          </a:ln>
        </p:spPr>
        <p:txBody>
          <a:bodyPr/>
          <a:lstStyle/>
          <a:p>
            <a:endParaRPr lang="el-GR"/>
          </a:p>
        </p:txBody>
      </p:sp>
      <p:sp>
        <p:nvSpPr>
          <p:cNvPr id="34" name="Oval 29"/>
          <p:cNvSpPr>
            <a:spLocks noChangeArrowheads="1"/>
          </p:cNvSpPr>
          <p:nvPr/>
        </p:nvSpPr>
        <p:spPr bwMode="auto">
          <a:xfrm>
            <a:off x="4235450" y="1673225"/>
            <a:ext cx="461963" cy="463550"/>
          </a:xfrm>
          <a:prstGeom prst="ellipse">
            <a:avLst/>
          </a:prstGeom>
          <a:noFill/>
          <a:ln w="14288">
            <a:solidFill>
              <a:srgbClr val="000000"/>
            </a:solidFill>
            <a:round/>
            <a:headEnd/>
            <a:tailEnd/>
          </a:ln>
        </p:spPr>
        <p:txBody>
          <a:bodyPr/>
          <a:lstStyle/>
          <a:p>
            <a:endParaRPr lang="el-GR"/>
          </a:p>
        </p:txBody>
      </p:sp>
      <p:sp>
        <p:nvSpPr>
          <p:cNvPr id="35" name="Rectangle 30"/>
          <p:cNvSpPr>
            <a:spLocks noChangeArrowheads="1"/>
          </p:cNvSpPr>
          <p:nvPr/>
        </p:nvSpPr>
        <p:spPr bwMode="auto">
          <a:xfrm>
            <a:off x="3584575" y="2859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36" name="Rectangle 31"/>
          <p:cNvSpPr>
            <a:spLocks noChangeArrowheads="1"/>
          </p:cNvSpPr>
          <p:nvPr/>
        </p:nvSpPr>
        <p:spPr bwMode="auto">
          <a:xfrm>
            <a:off x="3756025" y="28590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37" name="Rectangle 32"/>
          <p:cNvSpPr>
            <a:spLocks noChangeArrowheads="1"/>
          </p:cNvSpPr>
          <p:nvPr/>
        </p:nvSpPr>
        <p:spPr bwMode="auto">
          <a:xfrm>
            <a:off x="3913188" y="2859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38" name="Rectangle 33"/>
          <p:cNvSpPr>
            <a:spLocks noChangeArrowheads="1"/>
          </p:cNvSpPr>
          <p:nvPr/>
        </p:nvSpPr>
        <p:spPr bwMode="auto">
          <a:xfrm>
            <a:off x="2925763" y="4002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39" name="Rectangle 34"/>
          <p:cNvSpPr>
            <a:spLocks noChangeArrowheads="1"/>
          </p:cNvSpPr>
          <p:nvPr/>
        </p:nvSpPr>
        <p:spPr bwMode="auto">
          <a:xfrm>
            <a:off x="3097213" y="40020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40" name="Rectangle 35"/>
          <p:cNvSpPr>
            <a:spLocks noChangeArrowheads="1"/>
          </p:cNvSpPr>
          <p:nvPr/>
        </p:nvSpPr>
        <p:spPr bwMode="auto">
          <a:xfrm>
            <a:off x="3254375" y="4002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41" name="Rectangle 36"/>
          <p:cNvSpPr>
            <a:spLocks noChangeArrowheads="1"/>
          </p:cNvSpPr>
          <p:nvPr/>
        </p:nvSpPr>
        <p:spPr bwMode="auto">
          <a:xfrm>
            <a:off x="2932113" y="24780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42" name="Rectangle 37"/>
          <p:cNvSpPr>
            <a:spLocks noChangeArrowheads="1"/>
          </p:cNvSpPr>
          <p:nvPr/>
        </p:nvSpPr>
        <p:spPr bwMode="auto">
          <a:xfrm>
            <a:off x="3089275" y="24780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H</a:t>
            </a:r>
            <a:endParaRPr lang="en-US"/>
          </a:p>
        </p:txBody>
      </p:sp>
      <p:sp>
        <p:nvSpPr>
          <p:cNvPr id="43" name="Rectangle 38"/>
          <p:cNvSpPr>
            <a:spLocks noChangeArrowheads="1"/>
          </p:cNvSpPr>
          <p:nvPr/>
        </p:nvSpPr>
        <p:spPr bwMode="auto">
          <a:xfrm>
            <a:off x="3246438" y="2586038"/>
            <a:ext cx="160337" cy="242887"/>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3</a:t>
            </a:r>
            <a:endParaRPr lang="en-US"/>
          </a:p>
        </p:txBody>
      </p:sp>
      <p:sp>
        <p:nvSpPr>
          <p:cNvPr id="44" name="Line 39"/>
          <p:cNvSpPr>
            <a:spLocks noChangeShapeType="1"/>
          </p:cNvSpPr>
          <p:nvPr/>
        </p:nvSpPr>
        <p:spPr bwMode="auto">
          <a:xfrm flipH="1">
            <a:off x="2681288" y="2984500"/>
            <a:ext cx="330200" cy="190500"/>
          </a:xfrm>
          <a:prstGeom prst="line">
            <a:avLst/>
          </a:prstGeom>
          <a:noFill/>
          <a:ln w="14288">
            <a:solidFill>
              <a:srgbClr val="000000"/>
            </a:solidFill>
            <a:round/>
            <a:headEnd/>
            <a:tailEnd/>
          </a:ln>
        </p:spPr>
        <p:txBody>
          <a:bodyPr/>
          <a:lstStyle/>
          <a:p>
            <a:endParaRPr lang="el-GR"/>
          </a:p>
        </p:txBody>
      </p:sp>
      <p:sp>
        <p:nvSpPr>
          <p:cNvPr id="45" name="Line 40"/>
          <p:cNvSpPr>
            <a:spLocks noChangeShapeType="1"/>
          </p:cNvSpPr>
          <p:nvPr/>
        </p:nvSpPr>
        <p:spPr bwMode="auto">
          <a:xfrm flipH="1" flipV="1">
            <a:off x="3011488" y="2984500"/>
            <a:ext cx="328612" cy="190500"/>
          </a:xfrm>
          <a:prstGeom prst="line">
            <a:avLst/>
          </a:prstGeom>
          <a:noFill/>
          <a:ln w="14288">
            <a:solidFill>
              <a:srgbClr val="000000"/>
            </a:solidFill>
            <a:round/>
            <a:headEnd/>
            <a:tailEnd/>
          </a:ln>
        </p:spPr>
        <p:txBody>
          <a:bodyPr/>
          <a:lstStyle/>
          <a:p>
            <a:endParaRPr lang="el-GR"/>
          </a:p>
        </p:txBody>
      </p:sp>
      <p:sp>
        <p:nvSpPr>
          <p:cNvPr id="46" name="Line 41"/>
          <p:cNvSpPr>
            <a:spLocks noChangeShapeType="1"/>
          </p:cNvSpPr>
          <p:nvPr/>
        </p:nvSpPr>
        <p:spPr bwMode="auto">
          <a:xfrm flipV="1">
            <a:off x="3340100" y="3175000"/>
            <a:ext cx="1588" cy="381000"/>
          </a:xfrm>
          <a:prstGeom prst="line">
            <a:avLst/>
          </a:prstGeom>
          <a:noFill/>
          <a:ln w="14288">
            <a:solidFill>
              <a:srgbClr val="000000"/>
            </a:solidFill>
            <a:round/>
            <a:headEnd/>
            <a:tailEnd/>
          </a:ln>
        </p:spPr>
        <p:txBody>
          <a:bodyPr/>
          <a:lstStyle/>
          <a:p>
            <a:endParaRPr lang="el-GR"/>
          </a:p>
        </p:txBody>
      </p:sp>
      <p:sp>
        <p:nvSpPr>
          <p:cNvPr id="47" name="Line 42"/>
          <p:cNvSpPr>
            <a:spLocks noChangeShapeType="1"/>
          </p:cNvSpPr>
          <p:nvPr/>
        </p:nvSpPr>
        <p:spPr bwMode="auto">
          <a:xfrm flipV="1">
            <a:off x="3011488" y="3556000"/>
            <a:ext cx="328612" cy="190500"/>
          </a:xfrm>
          <a:prstGeom prst="line">
            <a:avLst/>
          </a:prstGeom>
          <a:noFill/>
          <a:ln w="14288">
            <a:solidFill>
              <a:srgbClr val="000000"/>
            </a:solidFill>
            <a:round/>
            <a:headEnd/>
            <a:tailEnd/>
          </a:ln>
        </p:spPr>
        <p:txBody>
          <a:bodyPr/>
          <a:lstStyle/>
          <a:p>
            <a:endParaRPr lang="el-GR"/>
          </a:p>
        </p:txBody>
      </p:sp>
      <p:sp>
        <p:nvSpPr>
          <p:cNvPr id="48" name="Line 43"/>
          <p:cNvSpPr>
            <a:spLocks noChangeShapeType="1"/>
          </p:cNvSpPr>
          <p:nvPr/>
        </p:nvSpPr>
        <p:spPr bwMode="auto">
          <a:xfrm>
            <a:off x="2681288" y="3556000"/>
            <a:ext cx="330200" cy="190500"/>
          </a:xfrm>
          <a:prstGeom prst="line">
            <a:avLst/>
          </a:prstGeom>
          <a:noFill/>
          <a:ln w="14288">
            <a:solidFill>
              <a:srgbClr val="000000"/>
            </a:solidFill>
            <a:round/>
            <a:headEnd/>
            <a:tailEnd/>
          </a:ln>
        </p:spPr>
        <p:txBody>
          <a:bodyPr/>
          <a:lstStyle/>
          <a:p>
            <a:endParaRPr lang="el-GR"/>
          </a:p>
        </p:txBody>
      </p:sp>
      <p:sp>
        <p:nvSpPr>
          <p:cNvPr id="49" name="Line 44"/>
          <p:cNvSpPr>
            <a:spLocks noChangeShapeType="1"/>
          </p:cNvSpPr>
          <p:nvPr/>
        </p:nvSpPr>
        <p:spPr bwMode="auto">
          <a:xfrm>
            <a:off x="2681288" y="3175000"/>
            <a:ext cx="1587" cy="381000"/>
          </a:xfrm>
          <a:prstGeom prst="line">
            <a:avLst/>
          </a:prstGeom>
          <a:noFill/>
          <a:ln w="14288">
            <a:solidFill>
              <a:srgbClr val="000000"/>
            </a:solidFill>
            <a:round/>
            <a:headEnd/>
            <a:tailEnd/>
          </a:ln>
        </p:spPr>
        <p:txBody>
          <a:bodyPr/>
          <a:lstStyle/>
          <a:p>
            <a:endParaRPr lang="el-GR"/>
          </a:p>
        </p:txBody>
      </p:sp>
      <p:sp>
        <p:nvSpPr>
          <p:cNvPr id="50" name="Line 45"/>
          <p:cNvSpPr>
            <a:spLocks noChangeShapeType="1"/>
          </p:cNvSpPr>
          <p:nvPr/>
        </p:nvSpPr>
        <p:spPr bwMode="auto">
          <a:xfrm flipV="1">
            <a:off x="3340100" y="3049588"/>
            <a:ext cx="215900" cy="125412"/>
          </a:xfrm>
          <a:prstGeom prst="line">
            <a:avLst/>
          </a:prstGeom>
          <a:noFill/>
          <a:ln w="14288">
            <a:solidFill>
              <a:srgbClr val="000000"/>
            </a:solidFill>
            <a:round/>
            <a:headEnd/>
            <a:tailEnd/>
          </a:ln>
        </p:spPr>
        <p:txBody>
          <a:bodyPr/>
          <a:lstStyle/>
          <a:p>
            <a:endParaRPr lang="el-GR"/>
          </a:p>
        </p:txBody>
      </p:sp>
      <p:sp>
        <p:nvSpPr>
          <p:cNvPr id="51" name="Line 46"/>
          <p:cNvSpPr>
            <a:spLocks noChangeShapeType="1"/>
          </p:cNvSpPr>
          <p:nvPr/>
        </p:nvSpPr>
        <p:spPr bwMode="auto">
          <a:xfrm>
            <a:off x="3011488" y="3746500"/>
            <a:ext cx="1587" cy="273050"/>
          </a:xfrm>
          <a:prstGeom prst="line">
            <a:avLst/>
          </a:prstGeom>
          <a:noFill/>
          <a:ln w="14288">
            <a:solidFill>
              <a:srgbClr val="000000"/>
            </a:solidFill>
            <a:round/>
            <a:headEnd/>
            <a:tailEnd/>
          </a:ln>
        </p:spPr>
        <p:txBody>
          <a:bodyPr/>
          <a:lstStyle/>
          <a:p>
            <a:endParaRPr lang="el-GR"/>
          </a:p>
        </p:txBody>
      </p:sp>
      <p:sp>
        <p:nvSpPr>
          <p:cNvPr id="52" name="Line 47"/>
          <p:cNvSpPr>
            <a:spLocks noChangeShapeType="1"/>
          </p:cNvSpPr>
          <p:nvPr/>
        </p:nvSpPr>
        <p:spPr bwMode="auto">
          <a:xfrm flipV="1">
            <a:off x="3011488" y="2709863"/>
            <a:ext cx="1587" cy="274637"/>
          </a:xfrm>
          <a:prstGeom prst="line">
            <a:avLst/>
          </a:prstGeom>
          <a:noFill/>
          <a:ln w="14288">
            <a:solidFill>
              <a:srgbClr val="000000"/>
            </a:solidFill>
            <a:round/>
            <a:headEnd/>
            <a:tailEnd/>
          </a:ln>
        </p:spPr>
        <p:txBody>
          <a:bodyPr/>
          <a:lstStyle/>
          <a:p>
            <a:endParaRPr lang="el-GR"/>
          </a:p>
        </p:txBody>
      </p:sp>
      <p:sp>
        <p:nvSpPr>
          <p:cNvPr id="53" name="Oval 48"/>
          <p:cNvSpPr>
            <a:spLocks noChangeArrowheads="1"/>
          </p:cNvSpPr>
          <p:nvPr/>
        </p:nvSpPr>
        <p:spPr bwMode="auto">
          <a:xfrm>
            <a:off x="2779713" y="3133725"/>
            <a:ext cx="461962" cy="461963"/>
          </a:xfrm>
          <a:prstGeom prst="ellipse">
            <a:avLst/>
          </a:prstGeom>
          <a:noFill/>
          <a:ln w="14288">
            <a:solidFill>
              <a:srgbClr val="000000"/>
            </a:solidFill>
            <a:round/>
            <a:headEnd/>
            <a:tailEnd/>
          </a:ln>
        </p:spPr>
        <p:txBody>
          <a:bodyPr/>
          <a:lstStyle/>
          <a:p>
            <a:endParaRPr lang="el-GR"/>
          </a:p>
        </p:txBody>
      </p:sp>
      <p:sp>
        <p:nvSpPr>
          <p:cNvPr id="54" name="Rectangle 49"/>
          <p:cNvSpPr>
            <a:spLocks noChangeArrowheads="1"/>
          </p:cNvSpPr>
          <p:nvPr/>
        </p:nvSpPr>
        <p:spPr bwMode="auto">
          <a:xfrm>
            <a:off x="4294188" y="2973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55" name="Rectangle 50"/>
          <p:cNvSpPr>
            <a:spLocks noChangeArrowheads="1"/>
          </p:cNvSpPr>
          <p:nvPr/>
        </p:nvSpPr>
        <p:spPr bwMode="auto">
          <a:xfrm>
            <a:off x="4465638" y="29733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56" name="Rectangle 51"/>
          <p:cNvSpPr>
            <a:spLocks noChangeArrowheads="1"/>
          </p:cNvSpPr>
          <p:nvPr/>
        </p:nvSpPr>
        <p:spPr bwMode="auto">
          <a:xfrm>
            <a:off x="4622800" y="2973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57" name="Rectangle 52"/>
          <p:cNvSpPr>
            <a:spLocks noChangeArrowheads="1"/>
          </p:cNvSpPr>
          <p:nvPr/>
        </p:nvSpPr>
        <p:spPr bwMode="auto">
          <a:xfrm>
            <a:off x="5942013" y="2973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58" name="Rectangle 53"/>
          <p:cNvSpPr>
            <a:spLocks noChangeArrowheads="1"/>
          </p:cNvSpPr>
          <p:nvPr/>
        </p:nvSpPr>
        <p:spPr bwMode="auto">
          <a:xfrm>
            <a:off x="6113463" y="29733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59" name="Rectangle 54"/>
          <p:cNvSpPr>
            <a:spLocks noChangeArrowheads="1"/>
          </p:cNvSpPr>
          <p:nvPr/>
        </p:nvSpPr>
        <p:spPr bwMode="auto">
          <a:xfrm>
            <a:off x="6270625" y="2973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60" name="Rectangle 55"/>
          <p:cNvSpPr>
            <a:spLocks noChangeArrowheads="1"/>
          </p:cNvSpPr>
          <p:nvPr/>
        </p:nvSpPr>
        <p:spPr bwMode="auto">
          <a:xfrm>
            <a:off x="5289550" y="2592388"/>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61" name="Rectangle 56"/>
          <p:cNvSpPr>
            <a:spLocks noChangeArrowheads="1"/>
          </p:cNvSpPr>
          <p:nvPr/>
        </p:nvSpPr>
        <p:spPr bwMode="auto">
          <a:xfrm>
            <a:off x="5446713" y="2592388"/>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H</a:t>
            </a:r>
            <a:endParaRPr lang="en-US"/>
          </a:p>
        </p:txBody>
      </p:sp>
      <p:sp>
        <p:nvSpPr>
          <p:cNvPr id="62" name="Rectangle 57"/>
          <p:cNvSpPr>
            <a:spLocks noChangeArrowheads="1"/>
          </p:cNvSpPr>
          <p:nvPr/>
        </p:nvSpPr>
        <p:spPr bwMode="auto">
          <a:xfrm>
            <a:off x="5603875" y="2700338"/>
            <a:ext cx="160338" cy="242887"/>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3</a:t>
            </a:r>
            <a:endParaRPr lang="en-US"/>
          </a:p>
        </p:txBody>
      </p:sp>
      <p:sp>
        <p:nvSpPr>
          <p:cNvPr id="63" name="Line 58"/>
          <p:cNvSpPr>
            <a:spLocks noChangeShapeType="1"/>
          </p:cNvSpPr>
          <p:nvPr/>
        </p:nvSpPr>
        <p:spPr bwMode="auto">
          <a:xfrm flipH="1">
            <a:off x="5037138" y="3098800"/>
            <a:ext cx="330200" cy="190500"/>
          </a:xfrm>
          <a:prstGeom prst="line">
            <a:avLst/>
          </a:prstGeom>
          <a:noFill/>
          <a:ln w="14288">
            <a:solidFill>
              <a:srgbClr val="000000"/>
            </a:solidFill>
            <a:round/>
            <a:headEnd/>
            <a:tailEnd/>
          </a:ln>
        </p:spPr>
        <p:txBody>
          <a:bodyPr/>
          <a:lstStyle/>
          <a:p>
            <a:endParaRPr lang="el-GR"/>
          </a:p>
        </p:txBody>
      </p:sp>
      <p:sp>
        <p:nvSpPr>
          <p:cNvPr id="64" name="Line 59"/>
          <p:cNvSpPr>
            <a:spLocks noChangeShapeType="1"/>
          </p:cNvSpPr>
          <p:nvPr/>
        </p:nvSpPr>
        <p:spPr bwMode="auto">
          <a:xfrm flipH="1" flipV="1">
            <a:off x="5367338" y="3098800"/>
            <a:ext cx="330200" cy="190500"/>
          </a:xfrm>
          <a:prstGeom prst="line">
            <a:avLst/>
          </a:prstGeom>
          <a:noFill/>
          <a:ln w="14288">
            <a:solidFill>
              <a:srgbClr val="000000"/>
            </a:solidFill>
            <a:round/>
            <a:headEnd/>
            <a:tailEnd/>
          </a:ln>
        </p:spPr>
        <p:txBody>
          <a:bodyPr/>
          <a:lstStyle/>
          <a:p>
            <a:endParaRPr lang="el-GR"/>
          </a:p>
        </p:txBody>
      </p:sp>
      <p:sp>
        <p:nvSpPr>
          <p:cNvPr id="65" name="Line 60"/>
          <p:cNvSpPr>
            <a:spLocks noChangeShapeType="1"/>
          </p:cNvSpPr>
          <p:nvPr/>
        </p:nvSpPr>
        <p:spPr bwMode="auto">
          <a:xfrm flipV="1">
            <a:off x="5697538" y="3289300"/>
            <a:ext cx="1587" cy="381000"/>
          </a:xfrm>
          <a:prstGeom prst="line">
            <a:avLst/>
          </a:prstGeom>
          <a:noFill/>
          <a:ln w="14288">
            <a:solidFill>
              <a:srgbClr val="000000"/>
            </a:solidFill>
            <a:round/>
            <a:headEnd/>
            <a:tailEnd/>
          </a:ln>
        </p:spPr>
        <p:txBody>
          <a:bodyPr/>
          <a:lstStyle/>
          <a:p>
            <a:endParaRPr lang="el-GR"/>
          </a:p>
        </p:txBody>
      </p:sp>
      <p:sp>
        <p:nvSpPr>
          <p:cNvPr id="66" name="Line 61"/>
          <p:cNvSpPr>
            <a:spLocks noChangeShapeType="1"/>
          </p:cNvSpPr>
          <p:nvPr/>
        </p:nvSpPr>
        <p:spPr bwMode="auto">
          <a:xfrm flipV="1">
            <a:off x="5367338" y="3670300"/>
            <a:ext cx="330200" cy="190500"/>
          </a:xfrm>
          <a:prstGeom prst="line">
            <a:avLst/>
          </a:prstGeom>
          <a:noFill/>
          <a:ln w="14288">
            <a:solidFill>
              <a:srgbClr val="000000"/>
            </a:solidFill>
            <a:round/>
            <a:headEnd/>
            <a:tailEnd/>
          </a:ln>
        </p:spPr>
        <p:txBody>
          <a:bodyPr/>
          <a:lstStyle/>
          <a:p>
            <a:endParaRPr lang="el-GR"/>
          </a:p>
        </p:txBody>
      </p:sp>
      <p:sp>
        <p:nvSpPr>
          <p:cNvPr id="67" name="Line 62"/>
          <p:cNvSpPr>
            <a:spLocks noChangeShapeType="1"/>
          </p:cNvSpPr>
          <p:nvPr/>
        </p:nvSpPr>
        <p:spPr bwMode="auto">
          <a:xfrm>
            <a:off x="5037138" y="3670300"/>
            <a:ext cx="330200" cy="190500"/>
          </a:xfrm>
          <a:prstGeom prst="line">
            <a:avLst/>
          </a:prstGeom>
          <a:noFill/>
          <a:ln w="14288">
            <a:solidFill>
              <a:srgbClr val="000000"/>
            </a:solidFill>
            <a:round/>
            <a:headEnd/>
            <a:tailEnd/>
          </a:ln>
        </p:spPr>
        <p:txBody>
          <a:bodyPr/>
          <a:lstStyle/>
          <a:p>
            <a:endParaRPr lang="el-GR"/>
          </a:p>
        </p:txBody>
      </p:sp>
      <p:sp>
        <p:nvSpPr>
          <p:cNvPr id="68" name="Line 63"/>
          <p:cNvSpPr>
            <a:spLocks noChangeShapeType="1"/>
          </p:cNvSpPr>
          <p:nvPr/>
        </p:nvSpPr>
        <p:spPr bwMode="auto">
          <a:xfrm>
            <a:off x="5037138" y="3289300"/>
            <a:ext cx="1587" cy="381000"/>
          </a:xfrm>
          <a:prstGeom prst="line">
            <a:avLst/>
          </a:prstGeom>
          <a:noFill/>
          <a:ln w="14288">
            <a:solidFill>
              <a:srgbClr val="000000"/>
            </a:solidFill>
            <a:round/>
            <a:headEnd/>
            <a:tailEnd/>
          </a:ln>
        </p:spPr>
        <p:txBody>
          <a:bodyPr/>
          <a:lstStyle/>
          <a:p>
            <a:endParaRPr lang="el-GR"/>
          </a:p>
        </p:txBody>
      </p:sp>
      <p:sp>
        <p:nvSpPr>
          <p:cNvPr id="69" name="Line 64"/>
          <p:cNvSpPr>
            <a:spLocks noChangeShapeType="1"/>
          </p:cNvSpPr>
          <p:nvPr/>
        </p:nvSpPr>
        <p:spPr bwMode="auto">
          <a:xfrm flipH="1" flipV="1">
            <a:off x="4822825" y="3163888"/>
            <a:ext cx="214313" cy="125412"/>
          </a:xfrm>
          <a:prstGeom prst="line">
            <a:avLst/>
          </a:prstGeom>
          <a:noFill/>
          <a:ln w="14288">
            <a:solidFill>
              <a:srgbClr val="000000"/>
            </a:solidFill>
            <a:round/>
            <a:headEnd/>
            <a:tailEnd/>
          </a:ln>
        </p:spPr>
        <p:txBody>
          <a:bodyPr/>
          <a:lstStyle/>
          <a:p>
            <a:endParaRPr lang="el-GR"/>
          </a:p>
        </p:txBody>
      </p:sp>
      <p:sp>
        <p:nvSpPr>
          <p:cNvPr id="70" name="Line 65"/>
          <p:cNvSpPr>
            <a:spLocks noChangeShapeType="1"/>
          </p:cNvSpPr>
          <p:nvPr/>
        </p:nvSpPr>
        <p:spPr bwMode="auto">
          <a:xfrm flipV="1">
            <a:off x="5697538" y="3163888"/>
            <a:ext cx="215900" cy="125412"/>
          </a:xfrm>
          <a:prstGeom prst="line">
            <a:avLst/>
          </a:prstGeom>
          <a:noFill/>
          <a:ln w="14288">
            <a:solidFill>
              <a:srgbClr val="000000"/>
            </a:solidFill>
            <a:round/>
            <a:headEnd/>
            <a:tailEnd/>
          </a:ln>
        </p:spPr>
        <p:txBody>
          <a:bodyPr/>
          <a:lstStyle/>
          <a:p>
            <a:endParaRPr lang="el-GR"/>
          </a:p>
        </p:txBody>
      </p:sp>
      <p:sp>
        <p:nvSpPr>
          <p:cNvPr id="71" name="Line 66"/>
          <p:cNvSpPr>
            <a:spLocks noChangeShapeType="1"/>
          </p:cNvSpPr>
          <p:nvPr/>
        </p:nvSpPr>
        <p:spPr bwMode="auto">
          <a:xfrm flipV="1">
            <a:off x="5367338" y="2824163"/>
            <a:ext cx="1587" cy="274637"/>
          </a:xfrm>
          <a:prstGeom prst="line">
            <a:avLst/>
          </a:prstGeom>
          <a:noFill/>
          <a:ln w="14288">
            <a:solidFill>
              <a:srgbClr val="000000"/>
            </a:solidFill>
            <a:round/>
            <a:headEnd/>
            <a:tailEnd/>
          </a:ln>
        </p:spPr>
        <p:txBody>
          <a:bodyPr/>
          <a:lstStyle/>
          <a:p>
            <a:endParaRPr lang="el-GR"/>
          </a:p>
        </p:txBody>
      </p:sp>
      <p:sp>
        <p:nvSpPr>
          <p:cNvPr id="72" name="Oval 67"/>
          <p:cNvSpPr>
            <a:spLocks noChangeArrowheads="1"/>
          </p:cNvSpPr>
          <p:nvPr/>
        </p:nvSpPr>
        <p:spPr bwMode="auto">
          <a:xfrm>
            <a:off x="5135563" y="3248025"/>
            <a:ext cx="463550" cy="461963"/>
          </a:xfrm>
          <a:prstGeom prst="ellipse">
            <a:avLst/>
          </a:prstGeom>
          <a:noFill/>
          <a:ln w="14288">
            <a:solidFill>
              <a:srgbClr val="000000"/>
            </a:solidFill>
            <a:round/>
            <a:headEnd/>
            <a:tailEnd/>
          </a:ln>
        </p:spPr>
        <p:txBody>
          <a:bodyPr/>
          <a:lstStyle/>
          <a:p>
            <a:endParaRPr lang="el-GR"/>
          </a:p>
        </p:txBody>
      </p:sp>
      <p:sp>
        <p:nvSpPr>
          <p:cNvPr id="73" name="Rectangle 68"/>
          <p:cNvSpPr>
            <a:spLocks noChangeArrowheads="1"/>
          </p:cNvSpPr>
          <p:nvPr/>
        </p:nvSpPr>
        <p:spPr bwMode="auto">
          <a:xfrm>
            <a:off x="4097338" y="502285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74" name="Rectangle 69"/>
          <p:cNvSpPr>
            <a:spLocks noChangeArrowheads="1"/>
          </p:cNvSpPr>
          <p:nvPr/>
        </p:nvSpPr>
        <p:spPr bwMode="auto">
          <a:xfrm>
            <a:off x="4254500"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H</a:t>
            </a:r>
            <a:endParaRPr lang="en-US"/>
          </a:p>
        </p:txBody>
      </p:sp>
      <p:sp>
        <p:nvSpPr>
          <p:cNvPr id="75" name="Rectangle 70"/>
          <p:cNvSpPr>
            <a:spLocks noChangeArrowheads="1"/>
          </p:cNvSpPr>
          <p:nvPr/>
        </p:nvSpPr>
        <p:spPr bwMode="auto">
          <a:xfrm>
            <a:off x="4411663" y="5130800"/>
            <a:ext cx="160337" cy="242888"/>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2</a:t>
            </a:r>
            <a:endParaRPr lang="en-US"/>
          </a:p>
        </p:txBody>
      </p:sp>
      <p:sp>
        <p:nvSpPr>
          <p:cNvPr id="76" name="Rectangle 71"/>
          <p:cNvSpPr>
            <a:spLocks noChangeArrowheads="1"/>
          </p:cNvSpPr>
          <p:nvPr/>
        </p:nvSpPr>
        <p:spPr bwMode="auto">
          <a:xfrm>
            <a:off x="5770563"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77" name="Rectangle 72"/>
          <p:cNvSpPr>
            <a:spLocks noChangeArrowheads="1"/>
          </p:cNvSpPr>
          <p:nvPr/>
        </p:nvSpPr>
        <p:spPr bwMode="auto">
          <a:xfrm>
            <a:off x="5942013" y="502285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78" name="Rectangle 73"/>
          <p:cNvSpPr>
            <a:spLocks noChangeArrowheads="1"/>
          </p:cNvSpPr>
          <p:nvPr/>
        </p:nvSpPr>
        <p:spPr bwMode="auto">
          <a:xfrm>
            <a:off x="6099175"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79" name="Rectangle 74"/>
          <p:cNvSpPr>
            <a:spLocks noChangeArrowheads="1"/>
          </p:cNvSpPr>
          <p:nvPr/>
        </p:nvSpPr>
        <p:spPr bwMode="auto">
          <a:xfrm>
            <a:off x="2238375"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80" name="Rectangle 75"/>
          <p:cNvSpPr>
            <a:spLocks noChangeArrowheads="1"/>
          </p:cNvSpPr>
          <p:nvPr/>
        </p:nvSpPr>
        <p:spPr bwMode="auto">
          <a:xfrm>
            <a:off x="2409825" y="502285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81" name="Rectangle 76"/>
          <p:cNvSpPr>
            <a:spLocks noChangeArrowheads="1"/>
          </p:cNvSpPr>
          <p:nvPr/>
        </p:nvSpPr>
        <p:spPr bwMode="auto">
          <a:xfrm>
            <a:off x="2566988" y="502285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82" name="Line 77"/>
          <p:cNvSpPr>
            <a:spLocks noChangeShapeType="1"/>
          </p:cNvSpPr>
          <p:nvPr/>
        </p:nvSpPr>
        <p:spPr bwMode="auto">
          <a:xfrm flipH="1">
            <a:off x="3224213" y="4816475"/>
            <a:ext cx="381000" cy="1588"/>
          </a:xfrm>
          <a:prstGeom prst="line">
            <a:avLst/>
          </a:prstGeom>
          <a:noFill/>
          <a:ln w="14288">
            <a:solidFill>
              <a:srgbClr val="000000"/>
            </a:solidFill>
            <a:round/>
            <a:headEnd/>
            <a:tailEnd/>
          </a:ln>
        </p:spPr>
        <p:txBody>
          <a:bodyPr/>
          <a:lstStyle/>
          <a:p>
            <a:endParaRPr lang="el-GR"/>
          </a:p>
        </p:txBody>
      </p:sp>
      <p:sp>
        <p:nvSpPr>
          <p:cNvPr id="83" name="Line 78"/>
          <p:cNvSpPr>
            <a:spLocks noChangeShapeType="1"/>
          </p:cNvSpPr>
          <p:nvPr/>
        </p:nvSpPr>
        <p:spPr bwMode="auto">
          <a:xfrm flipH="1" flipV="1">
            <a:off x="3605213" y="4816475"/>
            <a:ext cx="190500" cy="330200"/>
          </a:xfrm>
          <a:prstGeom prst="line">
            <a:avLst/>
          </a:prstGeom>
          <a:noFill/>
          <a:ln w="14288">
            <a:solidFill>
              <a:srgbClr val="000000"/>
            </a:solidFill>
            <a:round/>
            <a:headEnd/>
            <a:tailEnd/>
          </a:ln>
        </p:spPr>
        <p:txBody>
          <a:bodyPr/>
          <a:lstStyle/>
          <a:p>
            <a:endParaRPr lang="el-GR"/>
          </a:p>
        </p:txBody>
      </p:sp>
      <p:sp>
        <p:nvSpPr>
          <p:cNvPr id="84" name="Line 79"/>
          <p:cNvSpPr>
            <a:spLocks noChangeShapeType="1"/>
          </p:cNvSpPr>
          <p:nvPr/>
        </p:nvSpPr>
        <p:spPr bwMode="auto">
          <a:xfrm flipV="1">
            <a:off x="3605213" y="5146675"/>
            <a:ext cx="190500" cy="330200"/>
          </a:xfrm>
          <a:prstGeom prst="line">
            <a:avLst/>
          </a:prstGeom>
          <a:noFill/>
          <a:ln w="14288">
            <a:solidFill>
              <a:srgbClr val="000000"/>
            </a:solidFill>
            <a:round/>
            <a:headEnd/>
            <a:tailEnd/>
          </a:ln>
        </p:spPr>
        <p:txBody>
          <a:bodyPr/>
          <a:lstStyle/>
          <a:p>
            <a:endParaRPr lang="el-GR"/>
          </a:p>
        </p:txBody>
      </p:sp>
      <p:sp>
        <p:nvSpPr>
          <p:cNvPr id="85" name="Line 80"/>
          <p:cNvSpPr>
            <a:spLocks noChangeShapeType="1"/>
          </p:cNvSpPr>
          <p:nvPr/>
        </p:nvSpPr>
        <p:spPr bwMode="auto">
          <a:xfrm>
            <a:off x="3224213" y="5476875"/>
            <a:ext cx="381000" cy="1588"/>
          </a:xfrm>
          <a:prstGeom prst="line">
            <a:avLst/>
          </a:prstGeom>
          <a:noFill/>
          <a:ln w="14288">
            <a:solidFill>
              <a:srgbClr val="000000"/>
            </a:solidFill>
            <a:round/>
            <a:headEnd/>
            <a:tailEnd/>
          </a:ln>
        </p:spPr>
        <p:txBody>
          <a:bodyPr/>
          <a:lstStyle/>
          <a:p>
            <a:endParaRPr lang="el-GR"/>
          </a:p>
        </p:txBody>
      </p:sp>
      <p:sp>
        <p:nvSpPr>
          <p:cNvPr id="86" name="Line 81"/>
          <p:cNvSpPr>
            <a:spLocks noChangeShapeType="1"/>
          </p:cNvSpPr>
          <p:nvPr/>
        </p:nvSpPr>
        <p:spPr bwMode="auto">
          <a:xfrm>
            <a:off x="3033713" y="5146675"/>
            <a:ext cx="190500" cy="330200"/>
          </a:xfrm>
          <a:prstGeom prst="line">
            <a:avLst/>
          </a:prstGeom>
          <a:noFill/>
          <a:ln w="14288">
            <a:solidFill>
              <a:srgbClr val="000000"/>
            </a:solidFill>
            <a:round/>
            <a:headEnd/>
            <a:tailEnd/>
          </a:ln>
        </p:spPr>
        <p:txBody>
          <a:bodyPr/>
          <a:lstStyle/>
          <a:p>
            <a:endParaRPr lang="el-GR"/>
          </a:p>
        </p:txBody>
      </p:sp>
      <p:sp>
        <p:nvSpPr>
          <p:cNvPr id="87" name="Line 82"/>
          <p:cNvSpPr>
            <a:spLocks noChangeShapeType="1"/>
          </p:cNvSpPr>
          <p:nvPr/>
        </p:nvSpPr>
        <p:spPr bwMode="auto">
          <a:xfrm flipH="1">
            <a:off x="3033713" y="4816475"/>
            <a:ext cx="190500" cy="330200"/>
          </a:xfrm>
          <a:prstGeom prst="line">
            <a:avLst/>
          </a:prstGeom>
          <a:noFill/>
          <a:ln w="14288">
            <a:solidFill>
              <a:srgbClr val="000000"/>
            </a:solidFill>
            <a:round/>
            <a:headEnd/>
            <a:tailEnd/>
          </a:ln>
        </p:spPr>
        <p:txBody>
          <a:bodyPr/>
          <a:lstStyle/>
          <a:p>
            <a:endParaRPr lang="el-GR"/>
          </a:p>
        </p:txBody>
      </p:sp>
      <p:sp>
        <p:nvSpPr>
          <p:cNvPr id="88" name="Line 83"/>
          <p:cNvSpPr>
            <a:spLocks noChangeShapeType="1"/>
          </p:cNvSpPr>
          <p:nvPr/>
        </p:nvSpPr>
        <p:spPr bwMode="auto">
          <a:xfrm>
            <a:off x="3795713" y="5146675"/>
            <a:ext cx="287337" cy="1588"/>
          </a:xfrm>
          <a:prstGeom prst="line">
            <a:avLst/>
          </a:prstGeom>
          <a:noFill/>
          <a:ln w="14288">
            <a:solidFill>
              <a:srgbClr val="000000"/>
            </a:solidFill>
            <a:round/>
            <a:headEnd/>
            <a:tailEnd/>
          </a:ln>
        </p:spPr>
        <p:txBody>
          <a:bodyPr/>
          <a:lstStyle/>
          <a:p>
            <a:endParaRPr lang="el-GR"/>
          </a:p>
        </p:txBody>
      </p:sp>
      <p:sp>
        <p:nvSpPr>
          <p:cNvPr id="89" name="Line 84"/>
          <p:cNvSpPr>
            <a:spLocks noChangeShapeType="1"/>
          </p:cNvSpPr>
          <p:nvPr/>
        </p:nvSpPr>
        <p:spPr bwMode="auto">
          <a:xfrm>
            <a:off x="4511675" y="5146675"/>
            <a:ext cx="201613" cy="1588"/>
          </a:xfrm>
          <a:prstGeom prst="line">
            <a:avLst/>
          </a:prstGeom>
          <a:noFill/>
          <a:ln w="14288">
            <a:solidFill>
              <a:srgbClr val="000000"/>
            </a:solidFill>
            <a:round/>
            <a:headEnd/>
            <a:tailEnd/>
          </a:ln>
        </p:spPr>
        <p:txBody>
          <a:bodyPr/>
          <a:lstStyle/>
          <a:p>
            <a:endParaRPr lang="el-GR"/>
          </a:p>
        </p:txBody>
      </p:sp>
      <p:sp>
        <p:nvSpPr>
          <p:cNvPr id="90" name="Line 85"/>
          <p:cNvSpPr>
            <a:spLocks noChangeShapeType="1"/>
          </p:cNvSpPr>
          <p:nvPr/>
        </p:nvSpPr>
        <p:spPr bwMode="auto">
          <a:xfrm flipH="1">
            <a:off x="4713288" y="4816475"/>
            <a:ext cx="192087" cy="330200"/>
          </a:xfrm>
          <a:prstGeom prst="line">
            <a:avLst/>
          </a:prstGeom>
          <a:noFill/>
          <a:ln w="14288">
            <a:solidFill>
              <a:srgbClr val="000000"/>
            </a:solidFill>
            <a:round/>
            <a:headEnd/>
            <a:tailEnd/>
          </a:ln>
        </p:spPr>
        <p:txBody>
          <a:bodyPr/>
          <a:lstStyle/>
          <a:p>
            <a:endParaRPr lang="el-GR"/>
          </a:p>
        </p:txBody>
      </p:sp>
      <p:sp>
        <p:nvSpPr>
          <p:cNvPr id="91" name="Line 86"/>
          <p:cNvSpPr>
            <a:spLocks noChangeShapeType="1"/>
          </p:cNvSpPr>
          <p:nvPr/>
        </p:nvSpPr>
        <p:spPr bwMode="auto">
          <a:xfrm flipH="1">
            <a:off x="4905375" y="4816475"/>
            <a:ext cx="379413" cy="1588"/>
          </a:xfrm>
          <a:prstGeom prst="line">
            <a:avLst/>
          </a:prstGeom>
          <a:noFill/>
          <a:ln w="14288">
            <a:solidFill>
              <a:srgbClr val="000000"/>
            </a:solidFill>
            <a:round/>
            <a:headEnd/>
            <a:tailEnd/>
          </a:ln>
        </p:spPr>
        <p:txBody>
          <a:bodyPr/>
          <a:lstStyle/>
          <a:p>
            <a:endParaRPr lang="el-GR"/>
          </a:p>
        </p:txBody>
      </p:sp>
      <p:sp>
        <p:nvSpPr>
          <p:cNvPr id="92" name="Line 87"/>
          <p:cNvSpPr>
            <a:spLocks noChangeShapeType="1"/>
          </p:cNvSpPr>
          <p:nvPr/>
        </p:nvSpPr>
        <p:spPr bwMode="auto">
          <a:xfrm flipH="1" flipV="1">
            <a:off x="5284788" y="4816475"/>
            <a:ext cx="192087" cy="330200"/>
          </a:xfrm>
          <a:prstGeom prst="line">
            <a:avLst/>
          </a:prstGeom>
          <a:noFill/>
          <a:ln w="14288">
            <a:solidFill>
              <a:srgbClr val="000000"/>
            </a:solidFill>
            <a:round/>
            <a:headEnd/>
            <a:tailEnd/>
          </a:ln>
        </p:spPr>
        <p:txBody>
          <a:bodyPr/>
          <a:lstStyle/>
          <a:p>
            <a:endParaRPr lang="el-GR"/>
          </a:p>
        </p:txBody>
      </p:sp>
      <p:sp>
        <p:nvSpPr>
          <p:cNvPr id="93" name="Line 88"/>
          <p:cNvSpPr>
            <a:spLocks noChangeShapeType="1"/>
          </p:cNvSpPr>
          <p:nvPr/>
        </p:nvSpPr>
        <p:spPr bwMode="auto">
          <a:xfrm flipV="1">
            <a:off x="5284788" y="5146675"/>
            <a:ext cx="192087" cy="330200"/>
          </a:xfrm>
          <a:prstGeom prst="line">
            <a:avLst/>
          </a:prstGeom>
          <a:noFill/>
          <a:ln w="14288">
            <a:solidFill>
              <a:srgbClr val="000000"/>
            </a:solidFill>
            <a:round/>
            <a:headEnd/>
            <a:tailEnd/>
          </a:ln>
        </p:spPr>
        <p:txBody>
          <a:bodyPr/>
          <a:lstStyle/>
          <a:p>
            <a:endParaRPr lang="el-GR"/>
          </a:p>
        </p:txBody>
      </p:sp>
      <p:sp>
        <p:nvSpPr>
          <p:cNvPr id="94" name="Line 89"/>
          <p:cNvSpPr>
            <a:spLocks noChangeShapeType="1"/>
          </p:cNvSpPr>
          <p:nvPr/>
        </p:nvSpPr>
        <p:spPr bwMode="auto">
          <a:xfrm>
            <a:off x="4905375" y="5476875"/>
            <a:ext cx="379413" cy="1588"/>
          </a:xfrm>
          <a:prstGeom prst="line">
            <a:avLst/>
          </a:prstGeom>
          <a:noFill/>
          <a:ln w="14288">
            <a:solidFill>
              <a:srgbClr val="000000"/>
            </a:solidFill>
            <a:round/>
            <a:headEnd/>
            <a:tailEnd/>
          </a:ln>
        </p:spPr>
        <p:txBody>
          <a:bodyPr/>
          <a:lstStyle/>
          <a:p>
            <a:endParaRPr lang="el-GR"/>
          </a:p>
        </p:txBody>
      </p:sp>
      <p:sp>
        <p:nvSpPr>
          <p:cNvPr id="95" name="Line 90"/>
          <p:cNvSpPr>
            <a:spLocks noChangeShapeType="1"/>
          </p:cNvSpPr>
          <p:nvPr/>
        </p:nvSpPr>
        <p:spPr bwMode="auto">
          <a:xfrm>
            <a:off x="4713288" y="5146675"/>
            <a:ext cx="192087" cy="330200"/>
          </a:xfrm>
          <a:prstGeom prst="line">
            <a:avLst/>
          </a:prstGeom>
          <a:noFill/>
          <a:ln w="14288">
            <a:solidFill>
              <a:srgbClr val="000000"/>
            </a:solidFill>
            <a:round/>
            <a:headEnd/>
            <a:tailEnd/>
          </a:ln>
        </p:spPr>
        <p:txBody>
          <a:bodyPr/>
          <a:lstStyle/>
          <a:p>
            <a:endParaRPr lang="el-GR"/>
          </a:p>
        </p:txBody>
      </p:sp>
      <p:sp>
        <p:nvSpPr>
          <p:cNvPr id="96" name="Line 91"/>
          <p:cNvSpPr>
            <a:spLocks noChangeShapeType="1"/>
          </p:cNvSpPr>
          <p:nvPr/>
        </p:nvSpPr>
        <p:spPr bwMode="auto">
          <a:xfrm>
            <a:off x="5476875" y="5146675"/>
            <a:ext cx="265113" cy="1588"/>
          </a:xfrm>
          <a:prstGeom prst="line">
            <a:avLst/>
          </a:prstGeom>
          <a:noFill/>
          <a:ln w="14288">
            <a:solidFill>
              <a:srgbClr val="000000"/>
            </a:solidFill>
            <a:round/>
            <a:headEnd/>
            <a:tailEnd/>
          </a:ln>
        </p:spPr>
        <p:txBody>
          <a:bodyPr/>
          <a:lstStyle/>
          <a:p>
            <a:endParaRPr lang="el-GR"/>
          </a:p>
        </p:txBody>
      </p:sp>
      <p:sp>
        <p:nvSpPr>
          <p:cNvPr id="97" name="Line 92"/>
          <p:cNvSpPr>
            <a:spLocks noChangeShapeType="1"/>
          </p:cNvSpPr>
          <p:nvPr/>
        </p:nvSpPr>
        <p:spPr bwMode="auto">
          <a:xfrm flipH="1">
            <a:off x="2767013" y="5146675"/>
            <a:ext cx="266700" cy="1588"/>
          </a:xfrm>
          <a:prstGeom prst="line">
            <a:avLst/>
          </a:prstGeom>
          <a:noFill/>
          <a:ln w="14288">
            <a:solidFill>
              <a:srgbClr val="000000"/>
            </a:solidFill>
            <a:round/>
            <a:headEnd/>
            <a:tailEnd/>
          </a:ln>
        </p:spPr>
        <p:txBody>
          <a:bodyPr/>
          <a:lstStyle/>
          <a:p>
            <a:endParaRPr lang="el-GR"/>
          </a:p>
        </p:txBody>
      </p:sp>
      <p:sp>
        <p:nvSpPr>
          <p:cNvPr id="98" name="Rectangle 93"/>
          <p:cNvSpPr>
            <a:spLocks noChangeArrowheads="1"/>
          </p:cNvSpPr>
          <p:nvPr/>
        </p:nvSpPr>
        <p:spPr bwMode="auto">
          <a:xfrm>
            <a:off x="3414836" y="584548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99" name="Rectangle 94"/>
          <p:cNvSpPr>
            <a:spLocks noChangeArrowheads="1"/>
          </p:cNvSpPr>
          <p:nvPr/>
        </p:nvSpPr>
        <p:spPr bwMode="auto">
          <a:xfrm>
            <a:off x="3586286" y="584548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00" name="Rectangle 95"/>
          <p:cNvSpPr>
            <a:spLocks noChangeArrowheads="1"/>
          </p:cNvSpPr>
          <p:nvPr/>
        </p:nvSpPr>
        <p:spPr bwMode="auto">
          <a:xfrm>
            <a:off x="3743448" y="584548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101" name="Rectangle 96"/>
          <p:cNvSpPr>
            <a:spLocks noChangeArrowheads="1"/>
          </p:cNvSpPr>
          <p:nvPr/>
        </p:nvSpPr>
        <p:spPr bwMode="auto">
          <a:xfrm>
            <a:off x="3914898" y="5845480"/>
            <a:ext cx="166688" cy="307975"/>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charset="0"/>
              </a:rPr>
              <a:t>(</a:t>
            </a:r>
            <a:endParaRPr lang="en-US" dirty="0"/>
          </a:p>
        </p:txBody>
      </p:sp>
      <p:sp>
        <p:nvSpPr>
          <p:cNvPr id="102" name="Rectangle 97"/>
          <p:cNvSpPr>
            <a:spLocks noChangeArrowheads="1"/>
          </p:cNvSpPr>
          <p:nvPr/>
        </p:nvSpPr>
        <p:spPr bwMode="auto">
          <a:xfrm>
            <a:off x="3986336" y="584548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03" name="Rectangle 98"/>
          <p:cNvSpPr>
            <a:spLocks noChangeArrowheads="1"/>
          </p:cNvSpPr>
          <p:nvPr/>
        </p:nvSpPr>
        <p:spPr bwMode="auto">
          <a:xfrm>
            <a:off x="4143498" y="5845480"/>
            <a:ext cx="257175" cy="307975"/>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charset="0"/>
              </a:rPr>
              <a:t>H</a:t>
            </a:r>
            <a:endParaRPr lang="en-US" dirty="0"/>
          </a:p>
        </p:txBody>
      </p:sp>
      <p:sp>
        <p:nvSpPr>
          <p:cNvPr id="104" name="Rectangle 99"/>
          <p:cNvSpPr>
            <a:spLocks noChangeArrowheads="1"/>
          </p:cNvSpPr>
          <p:nvPr/>
        </p:nvSpPr>
        <p:spPr bwMode="auto">
          <a:xfrm>
            <a:off x="4300661" y="5953430"/>
            <a:ext cx="160337" cy="242888"/>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2</a:t>
            </a:r>
            <a:endParaRPr lang="en-US"/>
          </a:p>
        </p:txBody>
      </p:sp>
      <p:sp>
        <p:nvSpPr>
          <p:cNvPr id="105" name="Rectangle 100"/>
          <p:cNvSpPr>
            <a:spLocks noChangeArrowheads="1"/>
          </p:cNvSpPr>
          <p:nvPr/>
        </p:nvSpPr>
        <p:spPr bwMode="auto">
          <a:xfrm>
            <a:off x="4386386" y="5845480"/>
            <a:ext cx="166687"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a:t>
            </a:r>
            <a:endParaRPr lang="en-US"/>
          </a:p>
        </p:txBody>
      </p:sp>
      <p:sp>
        <p:nvSpPr>
          <p:cNvPr id="106" name="Rectangle 101"/>
          <p:cNvSpPr>
            <a:spLocks noChangeArrowheads="1"/>
          </p:cNvSpPr>
          <p:nvPr/>
        </p:nvSpPr>
        <p:spPr bwMode="auto">
          <a:xfrm>
            <a:off x="4457823" y="5953430"/>
            <a:ext cx="160338" cy="242888"/>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charset="0"/>
              </a:rPr>
              <a:t>6</a:t>
            </a:r>
            <a:endParaRPr lang="en-US"/>
          </a:p>
        </p:txBody>
      </p:sp>
      <p:sp>
        <p:nvSpPr>
          <p:cNvPr id="107" name="Rectangle 102"/>
          <p:cNvSpPr>
            <a:spLocks noChangeArrowheads="1"/>
          </p:cNvSpPr>
          <p:nvPr/>
        </p:nvSpPr>
        <p:spPr bwMode="auto">
          <a:xfrm>
            <a:off x="4541961" y="584548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N</a:t>
            </a:r>
            <a:endParaRPr lang="en-US"/>
          </a:p>
        </p:txBody>
      </p:sp>
      <p:sp>
        <p:nvSpPr>
          <p:cNvPr id="108" name="Rectangle 103"/>
          <p:cNvSpPr>
            <a:spLocks noChangeArrowheads="1"/>
          </p:cNvSpPr>
          <p:nvPr/>
        </p:nvSpPr>
        <p:spPr bwMode="auto">
          <a:xfrm>
            <a:off x="4713411" y="5845480"/>
            <a:ext cx="2444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C</a:t>
            </a:r>
            <a:endParaRPr lang="en-US"/>
          </a:p>
        </p:txBody>
      </p:sp>
      <p:sp>
        <p:nvSpPr>
          <p:cNvPr id="109" name="Rectangle 104"/>
          <p:cNvSpPr>
            <a:spLocks noChangeArrowheads="1"/>
          </p:cNvSpPr>
          <p:nvPr/>
        </p:nvSpPr>
        <p:spPr bwMode="auto">
          <a:xfrm>
            <a:off x="4870573" y="5845480"/>
            <a:ext cx="2571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O</a:t>
            </a:r>
            <a:endParaRPr lang="en-US"/>
          </a:p>
        </p:txBody>
      </p:sp>
      <p:sp>
        <p:nvSpPr>
          <p:cNvPr id="110" name="Rectangle 105"/>
          <p:cNvSpPr>
            <a:spLocks noChangeArrowheads="1"/>
          </p:cNvSpPr>
          <p:nvPr/>
        </p:nvSpPr>
        <p:spPr bwMode="auto">
          <a:xfrm>
            <a:off x="3652838" y="4164013"/>
            <a:ext cx="2063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8</a:t>
            </a:r>
            <a:endParaRPr lang="en-US"/>
          </a:p>
        </p:txBody>
      </p:sp>
      <p:sp>
        <p:nvSpPr>
          <p:cNvPr id="111" name="Rectangle 106"/>
          <p:cNvSpPr>
            <a:spLocks noChangeArrowheads="1"/>
          </p:cNvSpPr>
          <p:nvPr/>
        </p:nvSpPr>
        <p:spPr bwMode="auto">
          <a:xfrm>
            <a:off x="3767138" y="4164013"/>
            <a:ext cx="2063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0</a:t>
            </a:r>
            <a:endParaRPr lang="en-US"/>
          </a:p>
        </p:txBody>
      </p:sp>
      <p:sp>
        <p:nvSpPr>
          <p:cNvPr id="112" name="Rectangle 107"/>
          <p:cNvSpPr>
            <a:spLocks noChangeArrowheads="1"/>
          </p:cNvSpPr>
          <p:nvPr/>
        </p:nvSpPr>
        <p:spPr bwMode="auto">
          <a:xfrm>
            <a:off x="3881438" y="4164013"/>
            <a:ext cx="280987"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a:t>
            </a:r>
            <a:endParaRPr lang="en-US"/>
          </a:p>
        </p:txBody>
      </p:sp>
      <p:sp>
        <p:nvSpPr>
          <p:cNvPr id="113" name="Rectangle 108"/>
          <p:cNvSpPr>
            <a:spLocks noChangeArrowheads="1"/>
          </p:cNvSpPr>
          <p:nvPr/>
        </p:nvSpPr>
        <p:spPr bwMode="auto">
          <a:xfrm>
            <a:off x="5665788" y="4064000"/>
            <a:ext cx="2063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2</a:t>
            </a:r>
            <a:endParaRPr lang="en-US"/>
          </a:p>
        </p:txBody>
      </p:sp>
      <p:sp>
        <p:nvSpPr>
          <p:cNvPr id="114" name="Rectangle 109"/>
          <p:cNvSpPr>
            <a:spLocks noChangeArrowheads="1"/>
          </p:cNvSpPr>
          <p:nvPr/>
        </p:nvSpPr>
        <p:spPr bwMode="auto">
          <a:xfrm>
            <a:off x="5780088" y="4064000"/>
            <a:ext cx="206375"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0</a:t>
            </a:r>
            <a:endParaRPr lang="en-US"/>
          </a:p>
        </p:txBody>
      </p:sp>
      <p:sp>
        <p:nvSpPr>
          <p:cNvPr id="115" name="Rectangle 110"/>
          <p:cNvSpPr>
            <a:spLocks noChangeArrowheads="1"/>
          </p:cNvSpPr>
          <p:nvPr/>
        </p:nvSpPr>
        <p:spPr bwMode="auto">
          <a:xfrm>
            <a:off x="5894388" y="4064000"/>
            <a:ext cx="280987" cy="30797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charset="0"/>
              </a:rPr>
              <a:t>%</a:t>
            </a:r>
            <a:endParaRPr lang="en-US"/>
          </a:p>
        </p:txBody>
      </p:sp>
      <p:sp>
        <p:nvSpPr>
          <p:cNvPr id="116" name="Text Box 111"/>
          <p:cNvSpPr txBox="1">
            <a:spLocks noChangeArrowheads="1"/>
          </p:cNvSpPr>
          <p:nvPr/>
        </p:nvSpPr>
        <p:spPr bwMode="auto">
          <a:xfrm>
            <a:off x="6553200" y="3301633"/>
            <a:ext cx="1524000" cy="366713"/>
          </a:xfrm>
          <a:prstGeom prst="rect">
            <a:avLst/>
          </a:prstGeom>
          <a:noFill/>
          <a:ln w="9525">
            <a:noFill/>
            <a:miter lim="800000"/>
            <a:headEnd/>
            <a:tailEnd/>
          </a:ln>
          <a:effectLst/>
        </p:spPr>
        <p:txBody>
          <a:bodyPr>
            <a:spAutoFit/>
          </a:bodyPr>
          <a:lstStyle/>
          <a:p>
            <a:pPr>
              <a:spcBef>
                <a:spcPct val="50000"/>
              </a:spcBef>
            </a:pPr>
            <a:r>
              <a:rPr lang="en-US" b="1"/>
              <a:t>TDI-80</a:t>
            </a:r>
          </a:p>
        </p:txBody>
      </p:sp>
      <p:sp>
        <p:nvSpPr>
          <p:cNvPr id="117" name="Text Box 112"/>
          <p:cNvSpPr txBox="1">
            <a:spLocks noChangeArrowheads="1"/>
          </p:cNvSpPr>
          <p:nvPr/>
        </p:nvSpPr>
        <p:spPr bwMode="auto">
          <a:xfrm>
            <a:off x="6248400" y="1676400"/>
            <a:ext cx="2438400" cy="641350"/>
          </a:xfrm>
          <a:prstGeom prst="rect">
            <a:avLst/>
          </a:prstGeom>
          <a:noFill/>
          <a:ln w="9525">
            <a:noFill/>
            <a:miter lim="800000"/>
            <a:headEnd/>
            <a:tailEnd/>
          </a:ln>
          <a:effectLst/>
        </p:spPr>
        <p:txBody>
          <a:bodyPr>
            <a:spAutoFit/>
          </a:bodyPr>
          <a:lstStyle/>
          <a:p>
            <a:pPr>
              <a:spcBef>
                <a:spcPct val="50000"/>
              </a:spcBef>
            </a:pPr>
            <a:r>
              <a:rPr lang="en-US" b="1" dirty="0"/>
              <a:t>MDI or aromatic </a:t>
            </a:r>
            <a:r>
              <a:rPr lang="en-US" b="1" dirty="0" err="1"/>
              <a:t>polyisocyanate</a:t>
            </a:r>
            <a:endParaRPr lang="en-US" b="1" dirty="0"/>
          </a:p>
        </p:txBody>
      </p:sp>
      <p:sp>
        <p:nvSpPr>
          <p:cNvPr id="118" name="Text Box 113"/>
          <p:cNvSpPr txBox="1">
            <a:spLocks noChangeArrowheads="1"/>
          </p:cNvSpPr>
          <p:nvPr/>
        </p:nvSpPr>
        <p:spPr bwMode="auto">
          <a:xfrm>
            <a:off x="6553200" y="4800600"/>
            <a:ext cx="1981200" cy="366713"/>
          </a:xfrm>
          <a:prstGeom prst="rect">
            <a:avLst/>
          </a:prstGeom>
          <a:noFill/>
          <a:ln w="9525">
            <a:noFill/>
            <a:miter lim="800000"/>
            <a:headEnd/>
            <a:tailEnd/>
          </a:ln>
          <a:effectLst/>
        </p:spPr>
        <p:txBody>
          <a:bodyPr>
            <a:spAutoFit/>
          </a:bodyPr>
          <a:lstStyle/>
          <a:p>
            <a:pPr>
              <a:spcBef>
                <a:spcPct val="50000"/>
              </a:spcBef>
            </a:pPr>
            <a:r>
              <a:rPr lang="en-US" b="1"/>
              <a:t>H</a:t>
            </a:r>
            <a:r>
              <a:rPr lang="en-US" b="1" baseline="-25000"/>
              <a:t>12</a:t>
            </a:r>
            <a:r>
              <a:rPr lang="en-US" b="1"/>
              <a:t>MDI</a:t>
            </a:r>
          </a:p>
        </p:txBody>
      </p:sp>
      <p:sp>
        <p:nvSpPr>
          <p:cNvPr id="119" name="Text Box 114"/>
          <p:cNvSpPr txBox="1">
            <a:spLocks noChangeArrowheads="1"/>
          </p:cNvSpPr>
          <p:nvPr/>
        </p:nvSpPr>
        <p:spPr bwMode="auto">
          <a:xfrm>
            <a:off x="6743700" y="5827956"/>
            <a:ext cx="1447800" cy="366713"/>
          </a:xfrm>
          <a:prstGeom prst="rect">
            <a:avLst/>
          </a:prstGeom>
          <a:noFill/>
          <a:ln w="9525">
            <a:noFill/>
            <a:miter lim="800000"/>
            <a:headEnd/>
            <a:tailEnd/>
          </a:ln>
          <a:effectLst/>
        </p:spPr>
        <p:txBody>
          <a:bodyPr>
            <a:spAutoFit/>
          </a:bodyPr>
          <a:lstStyle/>
          <a:p>
            <a:pPr>
              <a:spcBef>
                <a:spcPct val="50000"/>
              </a:spcBef>
            </a:pPr>
            <a:r>
              <a:rPr lang="en-US" b="1" dirty="0"/>
              <a:t>HDI</a:t>
            </a:r>
          </a:p>
        </p:txBody>
      </p:sp>
      <p:sp>
        <p:nvSpPr>
          <p:cNvPr id="120" name="Στρογγυλεμένο ορθογώνιο 119"/>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02296" y="1556792"/>
            <a:ext cx="5334000" cy="4536504"/>
            <a:chOff x="1691680" y="1340768"/>
            <a:chExt cx="5334000" cy="4536504"/>
          </a:xfrm>
        </p:grpSpPr>
        <p:pic>
          <p:nvPicPr>
            <p:cNvPr id="5" name="Picture 2"/>
            <p:cNvPicPr>
              <a:picLocks noChangeArrowheads="1"/>
            </p:cNvPicPr>
            <p:nvPr/>
          </p:nvPicPr>
          <p:blipFill>
            <a:blip r:embed="rId2" cstate="print"/>
            <a:srcRect/>
            <a:stretch>
              <a:fillRect/>
            </a:stretch>
          </p:blipFill>
          <p:spPr bwMode="auto">
            <a:xfrm>
              <a:off x="1763688" y="1340768"/>
              <a:ext cx="5256584" cy="4536504"/>
            </a:xfrm>
            <a:prstGeom prst="rect">
              <a:avLst/>
            </a:prstGeom>
            <a:solidFill>
              <a:schemeClr val="bg1"/>
            </a:solidFill>
            <a:ln w="9525">
              <a:noFill/>
              <a:miter lim="800000"/>
              <a:headEnd/>
              <a:tailEnd/>
            </a:ln>
            <a:effectLst/>
          </p:spPr>
        </p:pic>
        <p:sp>
          <p:nvSpPr>
            <p:cNvPr id="6" name="Rectangle 3"/>
            <p:cNvSpPr>
              <a:spLocks noChangeArrowheads="1"/>
            </p:cNvSpPr>
            <p:nvPr/>
          </p:nvSpPr>
          <p:spPr bwMode="auto">
            <a:xfrm>
              <a:off x="1691680" y="4869160"/>
              <a:ext cx="5334000" cy="1007368"/>
            </a:xfrm>
            <a:prstGeom prst="rect">
              <a:avLst/>
            </a:prstGeom>
            <a:solidFill>
              <a:schemeClr val="bg1"/>
            </a:solidFill>
            <a:ln w="9525">
              <a:noFill/>
              <a:miter lim="800000"/>
              <a:headEnd/>
              <a:tailEnd/>
            </a:ln>
            <a:effectLst/>
          </p:spPr>
          <p:txBody>
            <a:bodyPr wrap="none" anchor="ctr"/>
            <a:lstStyle/>
            <a:p>
              <a:endParaRPr lang="el-GR"/>
            </a:p>
          </p:txBody>
        </p:sp>
      </p:grpSp>
      <p:sp>
        <p:nvSpPr>
          <p:cNvPr id="7" name="Rectangle 4"/>
          <p:cNvSpPr>
            <a:spLocks noGrp="1" noChangeArrowheads="1"/>
          </p:cNvSpPr>
          <p:nvPr>
            <p:ph type="title"/>
          </p:nvPr>
        </p:nvSpPr>
        <p:spPr>
          <a:xfrm>
            <a:off x="611560" y="-81018"/>
            <a:ext cx="7543800" cy="1295400"/>
          </a:xfrm>
        </p:spPr>
        <p:txBody>
          <a:bodyPr>
            <a:normAutofit/>
          </a:bodyPr>
          <a:lstStyle/>
          <a:p>
            <a:r>
              <a:rPr lang="el-GR" sz="3600" b="1" dirty="0" err="1">
                <a:effectLst>
                  <a:outerShdw blurRad="38100" dist="38100" dir="2700000" algn="tl">
                    <a:srgbClr val="000000">
                      <a:alpha val="43137"/>
                    </a:srgbClr>
                  </a:outerShdw>
                </a:effectLst>
              </a:rPr>
              <a:t>Πολυόλες</a:t>
            </a:r>
            <a:endParaRPr lang="en-US" sz="3600" b="1" dirty="0">
              <a:effectLst>
                <a:outerShdw blurRad="38100" dist="38100" dir="2700000" algn="tl">
                  <a:srgbClr val="000000">
                    <a:alpha val="43137"/>
                  </a:srgbClr>
                </a:outerShdw>
              </a:effectLst>
            </a:endParaRPr>
          </a:p>
        </p:txBody>
      </p:sp>
      <p:sp>
        <p:nvSpPr>
          <p:cNvPr id="9" name="Στρογγυλεμένο ορθογώνιο 8"/>
          <p:cNvSpPr/>
          <p:nvPr/>
        </p:nvSpPr>
        <p:spPr>
          <a:xfrm>
            <a:off x="107504" y="260648"/>
            <a:ext cx="8888058" cy="61206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114591"/>
            <a:ext cx="7543800" cy="1362546"/>
          </a:xfrm>
        </p:spPr>
        <p:txBody>
          <a:bodyPr>
            <a:normAutofit/>
          </a:bodyPr>
          <a:lstStyle/>
          <a:p>
            <a:r>
              <a:rPr lang="el-GR" sz="3600" b="1" dirty="0">
                <a:effectLst>
                  <a:outerShdw blurRad="38100" dist="38100" dir="2700000" algn="tl">
                    <a:srgbClr val="000000">
                      <a:alpha val="43137"/>
                    </a:srgbClr>
                  </a:outerShdw>
                </a:effectLst>
              </a:rPr>
              <a:t>Δομικό</a:t>
            </a:r>
            <a:r>
              <a:rPr lang="el-GR" b="1" dirty="0">
                <a:effectLst>
                  <a:outerShdw blurRad="38100" dist="38100" dir="2700000" algn="tl">
                    <a:srgbClr val="000000">
                      <a:alpha val="43137"/>
                    </a:srgbClr>
                  </a:outerShdw>
                </a:effectLst>
              </a:rPr>
              <a:t> </a:t>
            </a:r>
            <a:r>
              <a:rPr lang="el-GR" sz="3600" b="1" dirty="0">
                <a:effectLst>
                  <a:outerShdw blurRad="38100" dist="38100" dir="2700000" algn="tl">
                    <a:srgbClr val="000000">
                      <a:alpha val="43137"/>
                    </a:srgbClr>
                  </a:outerShdw>
                </a:effectLst>
              </a:rPr>
              <a:t>μοντέλο </a:t>
            </a:r>
            <a:r>
              <a:rPr lang="el-GR" sz="3600" b="1" dirty="0" err="1">
                <a:effectLst>
                  <a:outerShdw blurRad="38100" dist="38100" dir="2700000" algn="tl">
                    <a:srgbClr val="000000">
                      <a:alpha val="43137"/>
                    </a:srgbClr>
                  </a:outerShdw>
                </a:effectLst>
              </a:rPr>
              <a:t>πολυουρεθάνης</a:t>
            </a:r>
            <a:endParaRPr lang="en-US" sz="3600" b="1" dirty="0">
              <a:effectLst>
                <a:outerShdw blurRad="38100" dist="38100" dir="2700000" algn="tl">
                  <a:srgbClr val="000000">
                    <a:alpha val="43137"/>
                  </a:srgbClr>
                </a:outerShdw>
              </a:effectLst>
            </a:endParaRPr>
          </a:p>
        </p:txBody>
      </p:sp>
      <p:pic>
        <p:nvPicPr>
          <p:cNvPr id="8" name="Picture 3" descr="D:\My Documents\BIOEN 5301\BIOEN 5301-2004\7 Week Lectures\lecture figures\PUstructural model.jpg"/>
          <p:cNvPicPr>
            <a:picLocks noChangeAspect="1" noChangeArrowheads="1"/>
          </p:cNvPicPr>
          <p:nvPr/>
        </p:nvPicPr>
        <p:blipFill>
          <a:blip r:embed="rId2" cstate="print"/>
          <a:srcRect/>
          <a:stretch>
            <a:fillRect/>
          </a:stretch>
        </p:blipFill>
        <p:spPr bwMode="auto">
          <a:xfrm>
            <a:off x="2123728" y="1196752"/>
            <a:ext cx="5315619" cy="5028137"/>
          </a:xfrm>
          <a:prstGeom prst="rect">
            <a:avLst/>
          </a:prstGeom>
          <a:noFill/>
        </p:spPr>
      </p:pic>
      <p:sp>
        <p:nvSpPr>
          <p:cNvPr id="2" name="Ορθογώνιο 1"/>
          <p:cNvSpPr/>
          <p:nvPr/>
        </p:nvSpPr>
        <p:spPr>
          <a:xfrm>
            <a:off x="4099116" y="6378990"/>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6" name="Στρογγυλεμένο ορθογώνιο 5"/>
          <p:cNvSpPr/>
          <p:nvPr/>
        </p:nvSpPr>
        <p:spPr>
          <a:xfrm>
            <a:off x="107504" y="260648"/>
            <a:ext cx="8888058" cy="61206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25016"/>
            <a:ext cx="7543800" cy="1295400"/>
          </a:xfrm>
        </p:spPr>
        <p:txBody>
          <a:bodyPr>
            <a:normAutofit/>
          </a:bodyPr>
          <a:lstStyle/>
          <a:p>
            <a:r>
              <a:rPr lang="el-GR" sz="3800" b="1" dirty="0"/>
              <a:t>Σχηματικό μοντέλο δομής </a:t>
            </a:r>
            <a:r>
              <a:rPr lang="el-GR" sz="3800" b="1" dirty="0" err="1"/>
              <a:t>πολυουρεθάνης</a:t>
            </a:r>
            <a:endParaRPr lang="en-US" sz="3800" b="1" dirty="0"/>
          </a:p>
        </p:txBody>
      </p:sp>
      <p:pic>
        <p:nvPicPr>
          <p:cNvPr id="8" name="Picture 3" descr="D:\My Documents\BIOEN 5301\BIOEN 5301-2004\7 Week Lectures\lecture figures\hard and soft segment model.jpg"/>
          <p:cNvPicPr>
            <a:picLocks noChangeAspect="1" noChangeArrowheads="1"/>
          </p:cNvPicPr>
          <p:nvPr/>
        </p:nvPicPr>
        <p:blipFill>
          <a:blip r:embed="rId2" cstate="print"/>
          <a:srcRect/>
          <a:stretch>
            <a:fillRect/>
          </a:stretch>
        </p:blipFill>
        <p:spPr bwMode="auto">
          <a:xfrm>
            <a:off x="539552" y="1981200"/>
            <a:ext cx="8534400" cy="4394200"/>
          </a:xfrm>
          <a:prstGeom prst="rect">
            <a:avLst/>
          </a:prstGeom>
          <a:noFill/>
        </p:spPr>
      </p:pic>
      <p:sp>
        <p:nvSpPr>
          <p:cNvPr id="2" name="Ορθογώνιο 1"/>
          <p:cNvSpPr/>
          <p:nvPr/>
        </p:nvSpPr>
        <p:spPr>
          <a:xfrm>
            <a:off x="4572000" y="6375400"/>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5" name="Στρογγυλεμένο ορθογώνιο 4"/>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3888" y="225016"/>
            <a:ext cx="9009450" cy="1295400"/>
          </a:xfrm>
        </p:spPr>
        <p:txBody>
          <a:bodyPr>
            <a:noAutofit/>
          </a:bodyPr>
          <a:lstStyle/>
          <a:p>
            <a:r>
              <a:rPr lang="el-GR" sz="3600" b="1" dirty="0">
                <a:effectLst>
                  <a:outerShdw blurRad="38100" dist="38100" dir="2700000" algn="tl">
                    <a:srgbClr val="000000">
                      <a:alpha val="43137"/>
                    </a:srgbClr>
                  </a:outerShdw>
                </a:effectLst>
              </a:rPr>
              <a:t>Οι αλληλεπιδράσεις με τα σκληρά τμήματα επηρεάζουν τις μηχανικές ιδιότητες</a:t>
            </a:r>
            <a:endParaRPr lang="en-US" sz="3600" b="1" dirty="0">
              <a:effectLst>
                <a:outerShdw blurRad="38100" dist="38100" dir="2700000" algn="tl">
                  <a:srgbClr val="000000">
                    <a:alpha val="43137"/>
                  </a:srgbClr>
                </a:outerShdw>
              </a:effectLst>
            </a:endParaRPr>
          </a:p>
        </p:txBody>
      </p:sp>
      <p:pic>
        <p:nvPicPr>
          <p:cNvPr id="8" name="Picture 3" descr="D:\My Documents\BIOEN 5301\BIOEN 5301-2004\7 Week Lectures\lecture figures\hard segment interactions.jpg"/>
          <p:cNvPicPr>
            <a:picLocks noChangeAspect="1" noChangeArrowheads="1"/>
          </p:cNvPicPr>
          <p:nvPr/>
        </p:nvPicPr>
        <p:blipFill>
          <a:blip r:embed="rId2" cstate="print"/>
          <a:srcRect/>
          <a:stretch>
            <a:fillRect/>
          </a:stretch>
        </p:blipFill>
        <p:spPr bwMode="auto">
          <a:xfrm>
            <a:off x="0" y="2706688"/>
            <a:ext cx="8763000" cy="2908300"/>
          </a:xfrm>
          <a:prstGeom prst="rect">
            <a:avLst/>
          </a:prstGeom>
          <a:noFill/>
        </p:spPr>
      </p:pic>
      <p:sp>
        <p:nvSpPr>
          <p:cNvPr id="2" name="Ορθογώνιο 1"/>
          <p:cNvSpPr/>
          <p:nvPr/>
        </p:nvSpPr>
        <p:spPr>
          <a:xfrm>
            <a:off x="4636394" y="6389510"/>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5" name="Στρογγυλεμένο ορθογώνιο 4"/>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My Documents\BIOEN 5301\BIOEN 5301-2004\7 Week Lectures\lecture figures\PU intrachain H-bonding.jpg"/>
          <p:cNvPicPr>
            <a:picLocks noChangeAspect="1" noChangeArrowheads="1"/>
          </p:cNvPicPr>
          <p:nvPr/>
        </p:nvPicPr>
        <p:blipFill>
          <a:blip r:embed="rId2" cstate="print"/>
          <a:srcRect/>
          <a:stretch>
            <a:fillRect/>
          </a:stretch>
        </p:blipFill>
        <p:spPr bwMode="auto">
          <a:xfrm>
            <a:off x="251520" y="908720"/>
            <a:ext cx="8712968" cy="4359826"/>
          </a:xfrm>
          <a:prstGeom prst="rect">
            <a:avLst/>
          </a:prstGeom>
          <a:noFill/>
        </p:spPr>
      </p:pic>
      <p:sp>
        <p:nvSpPr>
          <p:cNvPr id="2" name="Ορθογώνιο 1"/>
          <p:cNvSpPr/>
          <p:nvPr/>
        </p:nvSpPr>
        <p:spPr>
          <a:xfrm>
            <a:off x="4067944" y="6328227"/>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My Documents\BIOEN 5301\BIOEN 5301-2004\7 Week Lectures\lecture figures\reorientationw stretching.jpg"/>
          <p:cNvPicPr>
            <a:picLocks noChangeAspect="1" noChangeArrowheads="1"/>
          </p:cNvPicPr>
          <p:nvPr/>
        </p:nvPicPr>
        <p:blipFill>
          <a:blip r:embed="rId2" cstate="print"/>
          <a:srcRect/>
          <a:stretch>
            <a:fillRect/>
          </a:stretch>
        </p:blipFill>
        <p:spPr bwMode="auto">
          <a:xfrm>
            <a:off x="827584" y="188640"/>
            <a:ext cx="7696200" cy="5813425"/>
          </a:xfrm>
          <a:prstGeom prst="rect">
            <a:avLst/>
          </a:prstGeom>
          <a:noFill/>
        </p:spPr>
      </p:pic>
      <p:sp>
        <p:nvSpPr>
          <p:cNvPr id="2" name="Ορθογώνιο 1"/>
          <p:cNvSpPr/>
          <p:nvPr/>
        </p:nvSpPr>
        <p:spPr>
          <a:xfrm>
            <a:off x="3995936" y="6191214"/>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My Documents\BIOEN 5301\BIOEN 5301-2004\7 Week Lectures\lecture figures\Domain reogr  strain.jpg"/>
          <p:cNvPicPr>
            <a:picLocks noChangeAspect="1" noChangeArrowheads="1"/>
          </p:cNvPicPr>
          <p:nvPr/>
        </p:nvPicPr>
        <p:blipFill>
          <a:blip r:embed="rId2" cstate="print"/>
          <a:srcRect/>
          <a:stretch>
            <a:fillRect/>
          </a:stretch>
        </p:blipFill>
        <p:spPr bwMode="auto">
          <a:xfrm>
            <a:off x="1403648" y="836712"/>
            <a:ext cx="6559550" cy="4895850"/>
          </a:xfrm>
          <a:prstGeom prst="rect">
            <a:avLst/>
          </a:prstGeom>
          <a:noFill/>
        </p:spPr>
      </p:pic>
      <p:sp>
        <p:nvSpPr>
          <p:cNvPr id="2" name="Ορθογώνιο 1"/>
          <p:cNvSpPr/>
          <p:nvPr/>
        </p:nvSpPr>
        <p:spPr>
          <a:xfrm>
            <a:off x="4283968" y="6361271"/>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My Documents\BIOEN 5301\BIOEN 5301-2004\7 Week Lectures\lecture figures\effect of soft segment length.jpg"/>
          <p:cNvPicPr>
            <a:picLocks noChangeAspect="1" noChangeArrowheads="1"/>
          </p:cNvPicPr>
          <p:nvPr/>
        </p:nvPicPr>
        <p:blipFill>
          <a:blip r:embed="rId2" cstate="print"/>
          <a:srcRect/>
          <a:stretch>
            <a:fillRect/>
          </a:stretch>
        </p:blipFill>
        <p:spPr bwMode="auto">
          <a:xfrm>
            <a:off x="107504" y="1052736"/>
            <a:ext cx="8940100" cy="419668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07504" y="189384"/>
            <a:ext cx="8888058" cy="1295400"/>
          </a:xfrm>
        </p:spPr>
        <p:txBody>
          <a:bodyPr>
            <a:noAutofit/>
          </a:bodyPr>
          <a:lstStyle/>
          <a:p>
            <a:r>
              <a:rPr lang="el-GR" sz="3600" b="1" dirty="0">
                <a:effectLst>
                  <a:outerShdw blurRad="38100" dist="38100" dir="2700000" algn="tl">
                    <a:srgbClr val="000000">
                      <a:alpha val="43137"/>
                    </a:srgbClr>
                  </a:outerShdw>
                </a:effectLst>
              </a:rPr>
              <a:t>Επίδραση μοριακού βάρους της </a:t>
            </a:r>
            <a:r>
              <a:rPr lang="el-GR" sz="3600" b="1" dirty="0" err="1">
                <a:effectLst>
                  <a:outerShdw blurRad="38100" dist="38100" dir="2700000" algn="tl">
                    <a:srgbClr val="000000">
                      <a:alpha val="43137"/>
                    </a:srgbClr>
                  </a:outerShdw>
                </a:effectLst>
              </a:rPr>
              <a:t>πολυουρεθάνης</a:t>
            </a:r>
            <a:r>
              <a:rPr lang="el-GR" sz="3600" b="1" dirty="0">
                <a:effectLst>
                  <a:outerShdw blurRad="38100" dist="38100" dir="2700000" algn="tl">
                    <a:srgbClr val="000000">
                      <a:alpha val="43137"/>
                    </a:srgbClr>
                  </a:outerShdw>
                </a:effectLst>
              </a:rPr>
              <a:t> στις μηχανικές ιδιότητές της</a:t>
            </a:r>
            <a:endParaRPr lang="en-US" sz="3600" b="1" dirty="0">
              <a:effectLst>
                <a:outerShdw blurRad="38100" dist="38100" dir="2700000" algn="tl">
                  <a:srgbClr val="000000">
                    <a:alpha val="43137"/>
                  </a:srgbClr>
                </a:outerShdw>
              </a:effectLst>
            </a:endParaRPr>
          </a:p>
        </p:txBody>
      </p:sp>
      <p:pic>
        <p:nvPicPr>
          <p:cNvPr id="8" name="Picture 3" descr="D:\My Documents\BIOEN 5301\BIOEN 5301-2004\7 Week Lectures\lecture figures\PU MWvs properties.jpg"/>
          <p:cNvPicPr>
            <a:picLocks noChangeAspect="1" noChangeArrowheads="1"/>
          </p:cNvPicPr>
          <p:nvPr/>
        </p:nvPicPr>
        <p:blipFill>
          <a:blip r:embed="rId2" cstate="print"/>
          <a:srcRect/>
          <a:stretch>
            <a:fillRect/>
          </a:stretch>
        </p:blipFill>
        <p:spPr bwMode="auto">
          <a:xfrm>
            <a:off x="971600" y="1680616"/>
            <a:ext cx="7162800" cy="4484688"/>
          </a:xfrm>
          <a:prstGeom prst="rect">
            <a:avLst/>
          </a:prstGeom>
          <a:noFill/>
        </p:spPr>
      </p:pic>
      <p:sp>
        <p:nvSpPr>
          <p:cNvPr id="9" name="Rectangle 4"/>
          <p:cNvSpPr>
            <a:spLocks noChangeArrowheads="1"/>
          </p:cNvSpPr>
          <p:nvPr/>
        </p:nvSpPr>
        <p:spPr bwMode="auto">
          <a:xfrm>
            <a:off x="2057400" y="5638800"/>
            <a:ext cx="4419600" cy="381000"/>
          </a:xfrm>
          <a:prstGeom prst="rect">
            <a:avLst/>
          </a:prstGeom>
          <a:solidFill>
            <a:srgbClr val="FFFFFF"/>
          </a:solidFill>
          <a:ln w="9525">
            <a:noFill/>
            <a:miter lim="800000"/>
            <a:headEnd/>
            <a:tailEnd/>
          </a:ln>
          <a:effectLst/>
        </p:spPr>
        <p:txBody>
          <a:bodyPr wrap="none" anchor="ctr"/>
          <a:lstStyle/>
          <a:p>
            <a:endParaRPr lang="el-GR"/>
          </a:p>
        </p:txBody>
      </p:sp>
      <p:sp>
        <p:nvSpPr>
          <p:cNvPr id="2" name="Ορθογώνιο 1"/>
          <p:cNvSpPr/>
          <p:nvPr/>
        </p:nvSpPr>
        <p:spPr>
          <a:xfrm>
            <a:off x="4570295" y="6216083"/>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6" name="Στρογγυλεμένο ορθογώνιο 5"/>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9512" y="-99020"/>
            <a:ext cx="8496944" cy="1295400"/>
          </a:xfrm>
        </p:spPr>
        <p:txBody>
          <a:bodyPr>
            <a:normAutofit/>
          </a:bodyPr>
          <a:lstStyle/>
          <a:p>
            <a:r>
              <a:rPr lang="el-GR" sz="3600" b="1" dirty="0" err="1">
                <a:effectLst>
                  <a:outerShdw blurRad="38100" dist="38100" dir="2700000" algn="tl">
                    <a:srgbClr val="000000">
                      <a:alpha val="43137"/>
                    </a:srgbClr>
                  </a:outerShdw>
                </a:effectLst>
              </a:rPr>
              <a:t>Ενδοτραχειακοί</a:t>
            </a:r>
            <a:r>
              <a:rPr lang="el-GR" sz="3600" b="1" dirty="0">
                <a:effectLst>
                  <a:outerShdw blurRad="38100" dist="38100" dir="2700000" algn="tl">
                    <a:srgbClr val="000000">
                      <a:alpha val="43137"/>
                    </a:srgbClr>
                  </a:outerShdw>
                </a:effectLst>
              </a:rPr>
              <a:t> σωλήνες 4, 8, 12 ώρες</a:t>
            </a:r>
            <a:endParaRPr lang="en-US" sz="3600" b="1" dirty="0">
              <a:effectLst>
                <a:outerShdw blurRad="38100" dist="38100" dir="2700000" algn="tl">
                  <a:srgbClr val="000000">
                    <a:alpha val="43137"/>
                  </a:srgbClr>
                </a:outerShdw>
              </a:effectLst>
            </a:endParaRPr>
          </a:p>
        </p:txBody>
      </p:sp>
      <p:grpSp>
        <p:nvGrpSpPr>
          <p:cNvPr id="2" name="Group 1">
            <a:extLst>
              <a:ext uri="{FF2B5EF4-FFF2-40B4-BE49-F238E27FC236}">
                <a16:creationId xmlns:a16="http://schemas.microsoft.com/office/drawing/2014/main" id="{FC7361BD-C3F6-456B-884E-8113157F7286}"/>
              </a:ext>
            </a:extLst>
          </p:cNvPr>
          <p:cNvGrpSpPr/>
          <p:nvPr/>
        </p:nvGrpSpPr>
        <p:grpSpPr>
          <a:xfrm>
            <a:off x="1286186" y="1166268"/>
            <a:ext cx="6542368" cy="4873261"/>
            <a:chOff x="911267" y="1328047"/>
            <a:chExt cx="6542368" cy="4873261"/>
          </a:xfrm>
        </p:grpSpPr>
        <p:pic>
          <p:nvPicPr>
            <p:cNvPr id="9" name="Picture 4" descr="C:\Windows\Desktop\SLIDES\Slide scans\Scans (= photoshop)\Untitled-3.jpg"/>
            <p:cNvPicPr>
              <a:picLocks noChangeAspect="1" noChangeArrowheads="1"/>
            </p:cNvPicPr>
            <p:nvPr/>
          </p:nvPicPr>
          <p:blipFill>
            <a:blip r:embed="rId2" cstate="print"/>
            <a:srcRect/>
            <a:stretch>
              <a:fillRect/>
            </a:stretch>
          </p:blipFill>
          <p:spPr bwMode="auto">
            <a:xfrm>
              <a:off x="4211960" y="1328047"/>
              <a:ext cx="3241675" cy="2438400"/>
            </a:xfrm>
            <a:prstGeom prst="rect">
              <a:avLst/>
            </a:prstGeom>
            <a:noFill/>
          </p:spPr>
        </p:pic>
        <p:pic>
          <p:nvPicPr>
            <p:cNvPr id="10" name="Picture 5" descr="C:\Windows\Desktop\SLIDES\Slide scans\Scans (= photoshop)\Untitled-4.jpg"/>
            <p:cNvPicPr>
              <a:picLocks noChangeAspect="1" noChangeArrowheads="1"/>
            </p:cNvPicPr>
            <p:nvPr/>
          </p:nvPicPr>
          <p:blipFill>
            <a:blip r:embed="rId3" cstate="print"/>
            <a:srcRect/>
            <a:stretch>
              <a:fillRect/>
            </a:stretch>
          </p:blipFill>
          <p:spPr bwMode="auto">
            <a:xfrm>
              <a:off x="911267" y="3753036"/>
              <a:ext cx="3168352" cy="2448272"/>
            </a:xfrm>
            <a:prstGeom prst="rect">
              <a:avLst/>
            </a:prstGeom>
            <a:noFill/>
          </p:spPr>
        </p:pic>
        <p:pic>
          <p:nvPicPr>
            <p:cNvPr id="11" name="Picture 6" descr="C:\Windows\Desktop\SLIDES\Slide scans\Scans (= photoshop)\Untitled-5.jpg"/>
            <p:cNvPicPr>
              <a:picLocks noChangeAspect="1" noChangeArrowheads="1"/>
            </p:cNvPicPr>
            <p:nvPr/>
          </p:nvPicPr>
          <p:blipFill>
            <a:blip r:embed="rId4" cstate="print"/>
            <a:srcRect/>
            <a:stretch>
              <a:fillRect/>
            </a:stretch>
          </p:blipFill>
          <p:spPr bwMode="auto">
            <a:xfrm>
              <a:off x="4211960" y="3789040"/>
              <a:ext cx="3240360" cy="2376264"/>
            </a:xfrm>
            <a:prstGeom prst="rect">
              <a:avLst/>
            </a:prstGeom>
            <a:noFill/>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267" y="1338658"/>
              <a:ext cx="3162951" cy="237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Ορθογώνιο 11"/>
          <p:cNvSpPr/>
          <p:nvPr/>
        </p:nvSpPr>
        <p:spPr>
          <a:xfrm>
            <a:off x="4565955" y="6555618"/>
            <a:ext cx="4572000" cy="246221"/>
          </a:xfrm>
          <a:prstGeom prst="rect">
            <a:avLst/>
          </a:prstGeom>
        </p:spPr>
        <p:txBody>
          <a:bodyPr>
            <a:spAutoFit/>
          </a:bodyPr>
          <a:lstStyle/>
          <a:p>
            <a:pPr algn="r">
              <a:defRPr/>
            </a:pPr>
            <a:r>
              <a:rPr lang="en-US" sz="1000" dirty="0" err="1"/>
              <a:t>Patric</a:t>
            </a:r>
            <a:r>
              <a:rPr lang="en-US" sz="1000" dirty="0"/>
              <a:t> </a:t>
            </a:r>
            <a:r>
              <a:rPr lang="en-US" sz="1000" dirty="0" err="1"/>
              <a:t>Tresco</a:t>
            </a:r>
            <a:r>
              <a:rPr lang="en-US" sz="1000" dirty="0"/>
              <a:t>,  Biomaterials course,  University of Utah</a:t>
            </a:r>
          </a:p>
        </p:txBody>
      </p:sp>
      <p:sp>
        <p:nvSpPr>
          <p:cNvPr id="13" name="Στρογγυλεμένο ορθογώνιο 12"/>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33" y="229208"/>
            <a:ext cx="8229600" cy="1143000"/>
          </a:xfrm>
        </p:spPr>
        <p:txBody>
          <a:bodyPr>
            <a:normAutofit/>
          </a:bodyPr>
          <a:lstStyle/>
          <a:p>
            <a:r>
              <a:rPr lang="el-GR" sz="4000" b="1" dirty="0">
                <a:effectLst>
                  <a:outerShdw blurRad="38100" dist="38100" dir="2700000" algn="tl">
                    <a:srgbClr val="000000">
                      <a:alpha val="43137"/>
                    </a:srgbClr>
                  </a:outerShdw>
                </a:effectLst>
              </a:rPr>
              <a:t>Βιβλιογραφικές αναφορές</a:t>
            </a:r>
            <a:endParaRPr lang="en-IN" sz="4000"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8587838"/>
              </p:ext>
            </p:extLst>
          </p:nvPr>
        </p:nvGraphicFramePr>
        <p:xfrm>
          <a:off x="436733" y="1484784"/>
          <a:ext cx="8229600" cy="5212080"/>
        </p:xfrm>
        <a:graphic>
          <a:graphicData uri="http://schemas.openxmlformats.org/drawingml/2006/table">
            <a:tbl>
              <a:tblPr/>
              <a:tblGrid>
                <a:gridCol w="8229600">
                  <a:extLst>
                    <a:ext uri="{9D8B030D-6E8A-4147-A177-3AD203B41FA5}">
                      <a16:colId xmlns:a16="http://schemas.microsoft.com/office/drawing/2014/main" val="20000"/>
                    </a:ext>
                  </a:extLst>
                </a:gridCol>
              </a:tblGrid>
              <a:tr h="676811">
                <a:tc>
                  <a:txBody>
                    <a:bodyPr/>
                    <a:lstStyle/>
                    <a:p>
                      <a:pPr marL="342900" indent="-342900">
                        <a:buFont typeface="+mj-lt"/>
                        <a:buAutoNum type="arabicPeriod"/>
                      </a:pPr>
                      <a:r>
                        <a:rPr lang="en-US" dirty="0"/>
                        <a:t>J. Park and R.S. Lakes, Biomaterials an Introduction, 3rd Edition, Springer, New York, 2007. </a:t>
                      </a:r>
                      <a:endParaRPr lang="el-GR"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B.D. Ratner, A.S. Hoffman, Biomaterials Science, 2nd Edition: An Introduction to Materials in Medicine, Elsevier Academic Press, San Diego, 2004.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Biomaterials, Edited by J.Y. Wang and J.D. </a:t>
                      </a:r>
                      <a:r>
                        <a:rPr lang="en-US" dirty="0" err="1"/>
                        <a:t>Bronzino</a:t>
                      </a:r>
                      <a:r>
                        <a:rPr lang="en-US" dirty="0"/>
                        <a:t>, CRC Press, Boca Raton, 2007.</a:t>
                      </a:r>
                      <a:endParaRPr lang="el-GR"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err="1"/>
                        <a:t>Patric</a:t>
                      </a:r>
                      <a:r>
                        <a:rPr lang="en-US" sz="1800" dirty="0"/>
                        <a:t> </a:t>
                      </a:r>
                      <a:r>
                        <a:rPr lang="en-US" sz="1800" dirty="0" err="1"/>
                        <a:t>Tresco</a:t>
                      </a:r>
                      <a:r>
                        <a:rPr lang="en-US" sz="1800" dirty="0"/>
                        <a:t>,  Biomaterials course,  University</a:t>
                      </a:r>
                      <a:r>
                        <a:rPr lang="en-US" sz="1800" baseline="0" dirty="0"/>
                        <a:t> of Utah</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Materials Science and Engineering - An Introduction, 4th </a:t>
                      </a:r>
                      <a:r>
                        <a:rPr lang="en-US" dirty="0" err="1"/>
                        <a:t>Ed,WD</a:t>
                      </a:r>
                      <a:r>
                        <a:rPr lang="en-US" dirty="0"/>
                        <a:t> </a:t>
                      </a:r>
                      <a:r>
                        <a:rPr lang="en-US" dirty="0" err="1"/>
                        <a:t>Callister</a:t>
                      </a:r>
                      <a:r>
                        <a:rPr lang="en-US" dirty="0"/>
                        <a:t>, Jr.</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www.medgadget.com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dirty="0"/>
                        <a:t>http://www.medema.co.uk/Skin_Staplers_and_Skin_Staple_Removers~3M_Skin_Staple_Removers~16~235~0.htm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www.neurocirugia.com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www.ia28.s3ra.com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www.envytrip.info</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http://vidibiv.eu/s/dressing%20hydrogel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www.woundsource.com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www.scientificbiology.com</a:t>
                      </a:r>
                      <a:endParaRPr lang="en-IN" sz="1800" dirty="0"/>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pPr marL="0" indent="0">
                        <a:buFont typeface="+mj-lt"/>
                        <a:buNone/>
                      </a:pPr>
                      <a:endParaRPr lang="en-US" dirty="0"/>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pPr marL="342900" indent="-342900">
                        <a:buFont typeface="+mj-lt"/>
                        <a:buAutoNum type="arabicPeriod"/>
                      </a:pPr>
                      <a:endParaRPr lang="en-US" dirty="0"/>
                    </a:p>
                  </a:txBody>
                  <a:tcPr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4" name="Στρογγυλεμένο ορθογώνιο 3"/>
          <p:cNvSpPr/>
          <p:nvPr/>
        </p:nvSpPr>
        <p:spPr>
          <a:xfrm>
            <a:off x="107504" y="476672"/>
            <a:ext cx="8888058" cy="648072"/>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8216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99020"/>
            <a:ext cx="7543800" cy="1295400"/>
          </a:xfrm>
        </p:spPr>
        <p:txBody>
          <a:bodyPr>
            <a:normAutofit/>
          </a:bodyPr>
          <a:lstStyle/>
          <a:p>
            <a:r>
              <a:rPr lang="el-GR" sz="4000" b="1" dirty="0">
                <a:effectLst>
                  <a:outerShdw blurRad="38100" dist="38100" dir="2700000" algn="tl">
                    <a:srgbClr val="000000">
                      <a:alpha val="43137"/>
                    </a:srgbClr>
                  </a:outerShdw>
                </a:effectLst>
              </a:rPr>
              <a:t>Άλλα προβλήματα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81540" y="1379307"/>
            <a:ext cx="8122908" cy="4411662"/>
          </a:xfrm>
          <a:prstGeom prst="rect">
            <a:avLst/>
          </a:prstGeom>
        </p:spPr>
        <p:txBody>
          <a:bodyPr vert="horz" lIns="91440" tIns="45720" rIns="91440" bIns="45720" rtlCol="0">
            <a:normAutofit fontScale="92500" lnSpcReduction="20000"/>
          </a:bodyPr>
          <a:lstStyle/>
          <a:p>
            <a:pPr marL="342900" marR="0" lvl="0" indent="-342900" algn="just" defTabSz="914400" rtl="0" eaLnBrk="1" fontAlgn="auto" latinLnBrk="0" hangingPunct="1">
              <a:lnSpc>
                <a:spcPct val="100000"/>
              </a:lnSpc>
              <a:spcBef>
                <a:spcPct val="20000"/>
              </a:spcBef>
              <a:spcAft>
                <a:spcPts val="60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Για να είναι αποτελεσματικά τα φάρμακα που βασίζονται στις συσκευές πρέπει</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να είναι διαθέσιμα κοντά στην επιφάνεια σε τέτοια συγκέντρωση ώστε να προλαμβάνουν την </a:t>
            </a:r>
            <a:r>
              <a:rPr kumimoji="0" lang="el-GR" sz="2400" b="0" i="0" u="none" strike="noStrike" kern="1200" cap="none" spc="0" normalizeH="0" noProof="0" dirty="0" err="1">
                <a:ln>
                  <a:noFill/>
                </a:ln>
                <a:solidFill>
                  <a:schemeClr val="tx1"/>
                </a:solidFill>
                <a:effectLst/>
                <a:uLnTx/>
                <a:uFillTx/>
                <a:latin typeface="+mn-lt"/>
                <a:ea typeface="+mn-ea"/>
                <a:cs typeface="Times New Roman" pitchFamily="18" charset="0"/>
              </a:rPr>
              <a:t>βακτηριακή</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εξάπλωση.</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60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Με άλλα λόγια, η επιφάνεια</a:t>
            </a:r>
            <a:r>
              <a:rPr kumimoji="0" lang="el-GR" sz="2400" b="0" i="0" u="none" strike="noStrike" kern="1200" cap="none" spc="0" normalizeH="0" noProof="0" dirty="0">
                <a:ln>
                  <a:noFill/>
                </a:ln>
                <a:solidFill>
                  <a:schemeClr val="tx1"/>
                </a:solidFill>
                <a:effectLst/>
                <a:uLnTx/>
                <a:uFillTx/>
                <a:latin typeface="+mn-lt"/>
                <a:ea typeface="+mn-ea"/>
                <a:cs typeface="Times New Roman" pitchFamily="18" charset="0"/>
              </a:rPr>
              <a:t> της συσκευής πρέπει να δρα ως δεξαμενή για μια μεγάλη ποσότητα φαρμάκου και να είναι ικανή να το απελευθερώνει για κατάλληλο χρονικό διάστημα και σε κατάλληλες ποσότητες.</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60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Είναι επίσης σημαντικό το φάρμακο να παραμένει ισχυρό και μετά την αποστείρωση.</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60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Times New Roman" pitchFamily="18" charset="0"/>
              </a:rPr>
              <a:t>Για το σκοπό αυτό οι συσκευές που χρησιμοποιούν αντιβιοτικά ευαίσθητα</a:t>
            </a:r>
            <a:r>
              <a:rPr lang="el-GR" sz="2400" dirty="0">
                <a:cs typeface="Times New Roman" pitchFamily="18" charset="0"/>
              </a:rPr>
              <a:t> στην οξείδωση, στην υψηλή θερμοκρασία, στην ακτινοβολία ή στην </a:t>
            </a:r>
            <a:r>
              <a:rPr lang="el-GR" sz="2400" dirty="0" err="1">
                <a:cs typeface="Times New Roman" pitchFamily="18" charset="0"/>
              </a:rPr>
              <a:t>αιθυλενική</a:t>
            </a:r>
            <a:r>
              <a:rPr lang="el-GR" sz="2400" dirty="0">
                <a:cs typeface="Times New Roman" pitchFamily="18" charset="0"/>
              </a:rPr>
              <a:t> οξείδωση πρέπει να εξετάζονται με προσοχή μετά την αποστείρωση.</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
        <p:nvSpPr>
          <p:cNvPr id="4" name="Στρογγυλεμένο ορθογώνιο 3"/>
          <p:cNvSpPr/>
          <p:nvPr/>
        </p:nvSpPr>
        <p:spPr>
          <a:xfrm>
            <a:off x="107504" y="26064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3834</Words>
  <Application>Microsoft Office PowerPoint</Application>
  <PresentationFormat>On-screen Show (4:3)</PresentationFormat>
  <Paragraphs>563</Paragraphs>
  <Slides>80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0" baseType="lpstr">
      <vt:lpstr>Arial</vt:lpstr>
      <vt:lpstr>Calibri</vt:lpstr>
      <vt:lpstr>Helvetica</vt:lpstr>
      <vt:lpstr>Monotype Sorts</vt:lpstr>
      <vt:lpstr>Symbol</vt:lpstr>
      <vt:lpstr>Times</vt:lpstr>
      <vt:lpstr>Times New Roman</vt:lpstr>
      <vt:lpstr>Wingdings</vt:lpstr>
      <vt:lpstr>Θέμα του Office</vt:lpstr>
      <vt:lpstr>Bitmap Image</vt:lpstr>
      <vt:lpstr>PowerPoint Presentation</vt:lpstr>
      <vt:lpstr>Γενικές στρατηγικές για τις μολύνσεις που προκαλούνται από συσκευές</vt:lpstr>
      <vt:lpstr>Συσκευές</vt:lpstr>
      <vt:lpstr>Συνδυάζοντας τοπική χορήγηση φαρμάκων και εμφυτεύσιμες ιατρικές συσκευές</vt:lpstr>
      <vt:lpstr>Αντι–μολυσματικές επικαλύψεις</vt:lpstr>
      <vt:lpstr>Βασική αρχή</vt:lpstr>
      <vt:lpstr>Αποτελεσματική χορήγηση</vt:lpstr>
      <vt:lpstr>Ενδοτραχειακοί σωλήνες 4, 8, 12 ώρες</vt:lpstr>
      <vt:lpstr>Άλλα προβλήματα</vt:lpstr>
      <vt:lpstr>Μέθοδοι πρόσδεσης και συγκράτησης των φαρμάκων</vt:lpstr>
      <vt:lpstr>Προσθέτοντας θετικά φορτία</vt:lpstr>
      <vt:lpstr>Οι ηλεκτροστατικές αλληλεπιδράσεις με θετικά φορτισμένα φάρμακα </vt:lpstr>
      <vt:lpstr>Ελεγχόμενοι μηχανισμοί απελευθέρωσης</vt:lpstr>
      <vt:lpstr>Ενσωμάτωση στο πολυμερές</vt:lpstr>
      <vt:lpstr>Μεμβράνη (monolithic)</vt:lpstr>
      <vt:lpstr>Απομόνωση φαρμάκων σε επιφάνειες συσκευών </vt:lpstr>
      <vt:lpstr>PowerPoint Presentation</vt:lpstr>
      <vt:lpstr>Σύστημα δεξαμενής</vt:lpstr>
      <vt:lpstr>Μειονεκτήματα και άλλες αιτίες</vt:lpstr>
      <vt:lpstr>Η ιδανική μέθοδος για τις επιφάνειες</vt:lpstr>
      <vt:lpstr>Η ιδανική μέθοδος για τις επιφάνειες</vt:lpstr>
      <vt:lpstr>Η ιδανική μέθοδος για τις επιφάνειες</vt:lpstr>
      <vt:lpstr>Η ιδανική μέθοδος για τις επιφάνειες</vt:lpstr>
      <vt:lpstr>Ανερχόμενες τεχνολογίες</vt:lpstr>
      <vt:lpstr>PowerPoint Presentation</vt:lpstr>
      <vt:lpstr>Προϊόντα φροντίδας τραυμάτων</vt:lpstr>
      <vt:lpstr>Αρχές θεραπείας τραυμάτων</vt:lpstr>
      <vt:lpstr>Βασικοί παράγοντες στην επούλωση τραυμάτων</vt:lpstr>
      <vt:lpstr>Κοινά αίτια τραυμάτων</vt:lpstr>
      <vt:lpstr>Χρονοδιάγραμμα επούλωσης τραύματος</vt:lpstr>
      <vt:lpstr>PowerPoint Presentation</vt:lpstr>
      <vt:lpstr>Χρώμα τραύματος</vt:lpstr>
      <vt:lpstr>Ιστορία των βιοϋλικών στην ιατρική</vt:lpstr>
      <vt:lpstr>Ράμματα</vt:lpstr>
      <vt:lpstr>Ράμματα διαθέσιμα στο εμπόριο</vt:lpstr>
      <vt:lpstr>Δοκιμές για ράμματα</vt:lpstr>
      <vt:lpstr>Μέγεθος ραμμάτων</vt:lpstr>
      <vt:lpstr>Συνδετήρες</vt:lpstr>
      <vt:lpstr>Προβλήματα με συνδετήρες</vt:lpstr>
      <vt:lpstr>Αφαίρεση</vt:lpstr>
      <vt:lpstr>Υλικά που χρησιμοποιούνται για αιμόσταση</vt:lpstr>
      <vt:lpstr>Αυτοκόλλητα σε ιστούς</vt:lpstr>
      <vt:lpstr>Περιγραφή συσκευής</vt:lpstr>
      <vt:lpstr>Παραδοσιακά προϊόντα για την αντιμετώπιση τραυμάτων</vt:lpstr>
      <vt:lpstr>Διαφανείς μεμβράνες</vt:lpstr>
      <vt:lpstr>Προϊόντα που ελέγχουν τις μολύνσεις - επίδεσμοι για διασφάλιση καθετήρων</vt:lpstr>
      <vt:lpstr>Διαφανείς μεμβράνες</vt:lpstr>
      <vt:lpstr>Αφροί</vt:lpstr>
      <vt:lpstr>Αφροί - υποστηρίγματα πολυουρεθάνης</vt:lpstr>
      <vt:lpstr>Υδροκολλοειδή</vt:lpstr>
      <vt:lpstr>Υδροκολλοειδή</vt:lpstr>
      <vt:lpstr>Hydrogels</vt:lpstr>
      <vt:lpstr>Hydrogels</vt:lpstr>
      <vt:lpstr>Κολλώδεις ταινίες gel για αντιμετώπιση ουλών</vt:lpstr>
      <vt:lpstr>Μεμβράνες αναρρόφησης</vt:lpstr>
      <vt:lpstr>Μεμβράνες αναρρόφησης</vt:lpstr>
      <vt:lpstr>PowerPoint Presentation</vt:lpstr>
      <vt:lpstr>Υποκατάστατα δέρματος</vt:lpstr>
      <vt:lpstr>PowerPoint Presentation</vt:lpstr>
      <vt:lpstr>PowerPoint Presentation</vt:lpstr>
      <vt:lpstr>Ελαστομερή</vt:lpstr>
      <vt:lpstr>Τύποι</vt:lpstr>
      <vt:lpstr>PowerPoint Presentation</vt:lpstr>
      <vt:lpstr>Τα ελαστομερή έχουν ιδιότητες που μπορούν να εξηγηθούν με ένα μοντέλο που μοιάζει με αυτά των θερμοσκληραινόμενα και των θερμοπλαστικών – έχουν όλες τις δομές που φαίνονται παρακάτω.</vt:lpstr>
      <vt:lpstr>Αρχές της χημείας των πολυουρεθάνων</vt:lpstr>
      <vt:lpstr>Προσθήκη πυρηνόφιλων αντιδρώντων</vt:lpstr>
      <vt:lpstr>PowerPoint Presentation</vt:lpstr>
      <vt:lpstr>Ενδομοριακοί δεσμοί στα πολυμερή</vt:lpstr>
      <vt:lpstr>PowerPoint Presentation</vt:lpstr>
      <vt:lpstr>Βασικοί δομικοί λίθοι για πολυουρεθάνες - ισοκυανικά</vt:lpstr>
      <vt:lpstr>Πολυόλες</vt:lpstr>
      <vt:lpstr>Δομικό μοντέλο πολυουρεθάνης</vt:lpstr>
      <vt:lpstr>Σχηματικό μοντέλο δομής πολυουρεθάνης</vt:lpstr>
      <vt:lpstr>Οι αλληλεπιδράσεις με τα σκληρά τμήματα επηρεάζουν τις μηχανικές ιδιότητες</vt:lpstr>
      <vt:lpstr>PowerPoint Presentation</vt:lpstr>
      <vt:lpstr>PowerPoint Presentation</vt:lpstr>
      <vt:lpstr>PowerPoint Presentation</vt:lpstr>
      <vt:lpstr>PowerPoint Presentation</vt:lpstr>
      <vt:lpstr>Επίδραση μοριακού βάρους της πολυουρεθάνης στις μηχανικές ιδιότητές της</vt:lpstr>
      <vt:lpstr>Βιβλιογραφικές αναφορές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dc:creator>
  <cp:lastModifiedBy>Angela Koloi</cp:lastModifiedBy>
  <cp:revision>169</cp:revision>
  <dcterms:created xsi:type="dcterms:W3CDTF">2009-09-28T08:22:44Z</dcterms:created>
  <dcterms:modified xsi:type="dcterms:W3CDTF">2021-04-11T22:46:35Z</dcterms:modified>
</cp:coreProperties>
</file>