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8" r:id="rId40"/>
    <p:sldId id="299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61" autoAdjust="0"/>
  </p:normalViewPr>
  <p:slideViewPr>
    <p:cSldViewPr>
      <p:cViewPr>
        <p:scale>
          <a:sx n="87" d="100"/>
          <a:sy n="87" d="100"/>
        </p:scale>
        <p:origin x="-1253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2E6F0-39B4-4EA9-B369-14A2ED793C15}" type="datetimeFigureOut">
              <a:rPr lang="el-GR" smtClean="0"/>
              <a:pPr/>
              <a:t>30/3/2019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8066C-F2C8-460C-A3D0-5699A1BA1F8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485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 userDrawn="1"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Bitmap Image" r:id="rId3" imgW="3048426" imgH="2029108" progId="PBrush">
                  <p:embed/>
                </p:oleObj>
              </mc:Choice>
              <mc:Fallback>
                <p:oleObj name="Bitmap Image" r:id="rId3" imgW="3048426" imgH="2029108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8" descr="medlab_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6269038"/>
            <a:ext cx="10795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179388" y="6237288"/>
            <a:ext cx="8964612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>
            <a:outerShdw dist="107763" dir="13500000" algn="ctr" rotWithShape="0">
              <a:schemeClr val="bg1">
                <a:lumMod val="75000"/>
                <a:alpha val="50000"/>
              </a:schemeClr>
            </a:outerShdw>
          </a:effectLst>
        </p:spPr>
        <p:txBody>
          <a:bodyPr/>
          <a:lstStyle/>
          <a:p>
            <a:pPr algn="l" rtl="0">
              <a:defRPr/>
            </a:pPr>
            <a:endParaRPr lang="el-GR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pPr rtl="0"/>
            <a:endParaRPr lang="el-GR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 userDrawn="1"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Bitmap Image" r:id="rId3" imgW="3048426" imgH="2029108" progId="PBrush">
                  <p:embed/>
                </p:oleObj>
              </mc:Choice>
              <mc:Fallback>
                <p:oleObj name="Bitmap Image" r:id="rId3" imgW="3048426" imgH="2029108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 descr="medlab_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6269038"/>
            <a:ext cx="10795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179388" y="6237288"/>
            <a:ext cx="8964612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>
            <a:outerShdw dist="107763" dir="13500000" algn="ctr" rotWithShape="0">
              <a:schemeClr val="bg1">
                <a:lumMod val="75000"/>
                <a:alpha val="50000"/>
              </a:schemeClr>
            </a:outerShdw>
          </a:effectLst>
        </p:spPr>
        <p:txBody>
          <a:bodyPr/>
          <a:lstStyle/>
          <a:p>
            <a:pPr algn="l" rtl="0">
              <a:defRPr/>
            </a:pPr>
            <a:endParaRPr lang="el-GR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2pPr>
            <a:lvl3pPr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3pPr>
            <a:lvl4pPr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4pPr>
            <a:lvl5pPr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2060"/>
                </a:solidFill>
              </a:defRPr>
            </a:lvl1pPr>
          </a:lstStyle>
          <a:p>
            <a:pPr rtl="0"/>
            <a:endParaRPr lang="el-GR" kern="1200" dirty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pPr rtl="0"/>
            <a:r>
              <a:rPr lang="en-US" b="1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31st Annual International IEEE EMBS Conference,</a:t>
            </a:r>
          </a:p>
          <a:p>
            <a:pPr rtl="0"/>
            <a:r>
              <a:rPr lang="en-US" b="1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September, 2-6, 2009, Hilton Minneapolis, Minnesota, USA</a:t>
            </a:r>
            <a:endParaRPr lang="el-GR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psrc.usm.edu/macrog/images/pmma02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79712" y="656555"/>
            <a:ext cx="4680520" cy="684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136308" y="1484784"/>
            <a:ext cx="8888058" cy="3312368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665130" y="338685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l-GR" sz="48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Ιατρικά </a:t>
            </a:r>
            <a:r>
              <a:rPr lang="el-GR" sz="4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Αυτοκόλλητα και Συγκολλητικά</a:t>
            </a:r>
            <a:endParaRPr lang="en-US" sz="4800" b="1" dirty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4800" b="1" dirty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695151" y="191683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8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Μάθημα </a:t>
            </a:r>
            <a:r>
              <a:rPr lang="en-US" sz="48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l-GR" sz="4800" b="1" baseline="30000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48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4800" b="1" dirty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79633" y="-23084"/>
            <a:ext cx="7543800" cy="1295400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Συγκολλητικά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Ακρυλικά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Εποξικές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κόλλες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Πολυουρεθάνες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Σιλικόνες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79633" y="-23084"/>
            <a:ext cx="7543800" cy="1295400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Μηχανισμοί δεσίματος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484784"/>
            <a:ext cx="8229600" cy="441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Μηχανική </a:t>
            </a: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αλληλοσύνδεση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Σχηματισμός ομοιοπολικών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δεσμών κατά μήκος της επιφάνειας αλληλεπίδρασης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l-GR" sz="2800" dirty="0" smtClean="0"/>
              <a:t>Στηρίζονται στην ηλεκτροστατική αλληλεπίδραση</a:t>
            </a:r>
            <a:r>
              <a:rPr lang="en-US" sz="2800" dirty="0" smtClean="0"/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Οι δυνάμεις δεν είναι ισχυρές όταν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ασκούνται σε απόσταση πάνω από 0.5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nm 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– επομένως η επαφή είναι απαραίτητη.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79633" y="-23084"/>
            <a:ext cx="7543800" cy="1295400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Επεξεργασία επιφανειών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340768"/>
            <a:ext cx="8229600" cy="441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Καμία επεξεργασία (χαμηλού κόστους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και επαναληψιμότητας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l-GR" sz="2800" dirty="0" smtClean="0"/>
              <a:t>Σκούπισμα </a:t>
            </a:r>
            <a:r>
              <a:rPr lang="el-GR" sz="2800" dirty="0" smtClean="0"/>
              <a:t>διαλύτη.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Καθαρισμός με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ατμό.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Μηχανική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τριβή.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Επεξεργασία με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πλάσμα.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Χάραξη με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οξύ.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l-GR" sz="2800" dirty="0"/>
              <a:t>Χ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ημική εναπόθεση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– οργανοσιλοξάνες.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54767"/>
            <a:ext cx="7543800" cy="1295400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Περιπτώσεις αποτυχίας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Κατασκευαστική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αποτυχία.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Αποτυχία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συγκόλλησης.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Συνεκτική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αποτυχία.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6300788" y="2571204"/>
            <a:ext cx="895350" cy="985838"/>
            <a:chOff x="592" y="2854"/>
            <a:chExt cx="769" cy="1133"/>
          </a:xfrm>
        </p:grpSpPr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592" y="2854"/>
              <a:ext cx="769" cy="1133"/>
              <a:chOff x="877" y="2460"/>
              <a:chExt cx="769" cy="1133"/>
            </a:xfrm>
          </p:grpSpPr>
          <p:sp>
            <p:nvSpPr>
              <p:cNvPr id="12" name="Rectangle 6"/>
              <p:cNvSpPr>
                <a:spLocks noChangeArrowheads="1"/>
              </p:cNvSpPr>
              <p:nvPr/>
            </p:nvSpPr>
            <p:spPr bwMode="invGray">
              <a:xfrm>
                <a:off x="877" y="2460"/>
                <a:ext cx="300" cy="1133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invGray">
              <a:xfrm>
                <a:off x="1346" y="2460"/>
                <a:ext cx="300" cy="1133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invGray">
              <a:xfrm>
                <a:off x="1177" y="2526"/>
                <a:ext cx="169" cy="100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696" y="2854"/>
              <a:ext cx="70" cy="7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58"/>
                </a:cxn>
                <a:cxn ang="0">
                  <a:pos x="2" y="85"/>
                </a:cxn>
                <a:cxn ang="0">
                  <a:pos x="34" y="701"/>
                </a:cxn>
                <a:cxn ang="0">
                  <a:pos x="69" y="0"/>
                </a:cxn>
                <a:cxn ang="0">
                  <a:pos x="0" y="0"/>
                </a:cxn>
              </a:cxnLst>
              <a:rect l="0" t="0" r="r" b="b"/>
              <a:pathLst>
                <a:path w="70" h="702">
                  <a:moveTo>
                    <a:pt x="0" y="0"/>
                  </a:moveTo>
                  <a:lnTo>
                    <a:pt x="2" y="58"/>
                  </a:lnTo>
                  <a:lnTo>
                    <a:pt x="2" y="85"/>
                  </a:lnTo>
                  <a:lnTo>
                    <a:pt x="34" y="701"/>
                  </a:lnTo>
                  <a:lnTo>
                    <a:pt x="69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6300788" y="5179467"/>
            <a:ext cx="895350" cy="985837"/>
            <a:chOff x="2578" y="2460"/>
            <a:chExt cx="759" cy="1122"/>
          </a:xfrm>
        </p:grpSpPr>
        <p:grpSp>
          <p:nvGrpSpPr>
            <p:cNvPr id="16" name="Group 11"/>
            <p:cNvGrpSpPr>
              <a:grpSpLocks/>
            </p:cNvGrpSpPr>
            <p:nvPr/>
          </p:nvGrpSpPr>
          <p:grpSpPr bwMode="auto">
            <a:xfrm>
              <a:off x="2578" y="2460"/>
              <a:ext cx="759" cy="1122"/>
              <a:chOff x="2578" y="2460"/>
              <a:chExt cx="759" cy="1122"/>
            </a:xfrm>
          </p:grpSpPr>
          <p:sp>
            <p:nvSpPr>
              <p:cNvPr id="18" name="Rectangle 12"/>
              <p:cNvSpPr>
                <a:spLocks noChangeArrowheads="1"/>
              </p:cNvSpPr>
              <p:nvPr/>
            </p:nvSpPr>
            <p:spPr bwMode="invGray">
              <a:xfrm>
                <a:off x="2578" y="2460"/>
                <a:ext cx="296" cy="112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invGray">
              <a:xfrm>
                <a:off x="3041" y="2460"/>
                <a:ext cx="296" cy="112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/>
            </p:nvSpPr>
            <p:spPr bwMode="invGray">
              <a:xfrm>
                <a:off x="2874" y="2526"/>
                <a:ext cx="167" cy="99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2907" y="2493"/>
              <a:ext cx="69" cy="6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57"/>
                </a:cxn>
                <a:cxn ang="0">
                  <a:pos x="2" y="84"/>
                </a:cxn>
                <a:cxn ang="0">
                  <a:pos x="34" y="694"/>
                </a:cxn>
                <a:cxn ang="0">
                  <a:pos x="68" y="0"/>
                </a:cxn>
                <a:cxn ang="0">
                  <a:pos x="0" y="0"/>
                </a:cxn>
              </a:cxnLst>
              <a:rect l="0" t="0" r="r" b="b"/>
              <a:pathLst>
                <a:path w="69" h="695">
                  <a:moveTo>
                    <a:pt x="0" y="0"/>
                  </a:moveTo>
                  <a:lnTo>
                    <a:pt x="2" y="57"/>
                  </a:lnTo>
                  <a:lnTo>
                    <a:pt x="2" y="84"/>
                  </a:lnTo>
                  <a:lnTo>
                    <a:pt x="34" y="694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1" name="Group 16"/>
          <p:cNvGrpSpPr>
            <a:grpSpLocks/>
          </p:cNvGrpSpPr>
          <p:nvPr/>
        </p:nvGrpSpPr>
        <p:grpSpPr bwMode="auto">
          <a:xfrm>
            <a:off x="6300788" y="3857079"/>
            <a:ext cx="895350" cy="985838"/>
            <a:chOff x="1394" y="2946"/>
            <a:chExt cx="738" cy="1172"/>
          </a:xfrm>
        </p:grpSpPr>
        <p:grpSp>
          <p:nvGrpSpPr>
            <p:cNvPr id="22" name="Group 17"/>
            <p:cNvGrpSpPr>
              <a:grpSpLocks/>
            </p:cNvGrpSpPr>
            <p:nvPr/>
          </p:nvGrpSpPr>
          <p:grpSpPr bwMode="auto">
            <a:xfrm>
              <a:off x="1394" y="2987"/>
              <a:ext cx="738" cy="1131"/>
              <a:chOff x="1769" y="2469"/>
              <a:chExt cx="738" cy="1131"/>
            </a:xfrm>
          </p:grpSpPr>
          <p:sp>
            <p:nvSpPr>
              <p:cNvPr id="24" name="Rectangle 18"/>
              <p:cNvSpPr>
                <a:spLocks noChangeArrowheads="1"/>
              </p:cNvSpPr>
              <p:nvPr/>
            </p:nvSpPr>
            <p:spPr bwMode="invGray">
              <a:xfrm>
                <a:off x="1769" y="2469"/>
                <a:ext cx="289" cy="1131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" name="Rectangle 19"/>
              <p:cNvSpPr>
                <a:spLocks noChangeArrowheads="1"/>
              </p:cNvSpPr>
              <p:nvPr/>
            </p:nvSpPr>
            <p:spPr bwMode="invGray">
              <a:xfrm>
                <a:off x="2218" y="2469"/>
                <a:ext cx="289" cy="1131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6" name="Rectangle 20"/>
              <p:cNvSpPr>
                <a:spLocks noChangeArrowheads="1"/>
              </p:cNvSpPr>
              <p:nvPr/>
            </p:nvSpPr>
            <p:spPr bwMode="invGray">
              <a:xfrm>
                <a:off x="2058" y="2536"/>
                <a:ext cx="160" cy="99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3" name="Freeform 21"/>
            <p:cNvSpPr>
              <a:spLocks/>
            </p:cNvSpPr>
            <p:nvPr/>
          </p:nvSpPr>
          <p:spPr bwMode="invGray">
            <a:xfrm>
              <a:off x="1688" y="2946"/>
              <a:ext cx="98" cy="644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643"/>
                </a:cxn>
                <a:cxn ang="0">
                  <a:pos x="97" y="11"/>
                </a:cxn>
                <a:cxn ang="0">
                  <a:pos x="11" y="0"/>
                </a:cxn>
                <a:cxn ang="0">
                  <a:pos x="0" y="54"/>
                </a:cxn>
              </a:cxnLst>
              <a:rect l="0" t="0" r="r" b="b"/>
              <a:pathLst>
                <a:path w="98" h="644">
                  <a:moveTo>
                    <a:pt x="0" y="54"/>
                  </a:moveTo>
                  <a:lnTo>
                    <a:pt x="0" y="643"/>
                  </a:lnTo>
                  <a:lnTo>
                    <a:pt x="97" y="11"/>
                  </a:lnTo>
                  <a:lnTo>
                    <a:pt x="11" y="0"/>
                  </a:lnTo>
                  <a:lnTo>
                    <a:pt x="0" y="54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609600" y="1484784"/>
            <a:ext cx="7924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b="0" dirty="0" smtClean="0"/>
              <a:t>Σπάνια δημιουργείται μια γενική εικόνα της δύναμης που ασκείται σε μια </a:t>
            </a:r>
            <a:r>
              <a:rPr lang="el-GR" sz="2800" b="0" dirty="0" err="1" smtClean="0"/>
              <a:t>διεπιφάνεια</a:t>
            </a:r>
            <a:r>
              <a:rPr lang="el-GR" sz="2800" b="0" dirty="0" smtClean="0"/>
              <a:t> από την εφαρμογή εξωτερικής δύναμης.</a:t>
            </a:r>
            <a:endParaRPr lang="en-US" sz="2800" b="0" dirty="0"/>
          </a:p>
        </p:txBody>
      </p:sp>
      <p:sp>
        <p:nvSpPr>
          <p:cNvPr id="28" name="Στρογγυλεμένο ορθογώνιο 27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79633" y="-23084"/>
            <a:ext cx="7543800" cy="1295400"/>
          </a:xfrm>
        </p:spPr>
        <p:txBody>
          <a:bodyPr>
            <a:normAutofit/>
          </a:bodyPr>
          <a:lstStyle/>
          <a:p>
            <a:r>
              <a:rPr lang="el-G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Ουρεθάνες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Πολυμερισμός </a:t>
            </a: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ουρεθάνης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– </a:t>
            </a: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δι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-</a:t>
            </a: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ισοκυάνιο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και μια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l-G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δυόλη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ή </a:t>
            </a:r>
            <a:r>
              <a:rPr kumimoji="0" lang="el-G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διαμίδιο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Σύστημα δύο τμημάτων.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Εύκαμπτη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l-G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διεπιφάνεια</a:t>
            </a:r>
            <a:r>
              <a:rPr lang="el-GR" sz="2800" dirty="0" smtClean="0"/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99592" y="-23084"/>
            <a:ext cx="7543800" cy="12954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μεθυλ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l-G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μεθακρυλικό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οξύ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PMMA</a:t>
            </a:r>
          </a:p>
        </p:txBody>
      </p:sp>
      <p:pic>
        <p:nvPicPr>
          <p:cNvPr id="8" name="Picture 1027" descr="http://www.psrc.usm.edu/macrog/images/pmma02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23528" y="1772816"/>
            <a:ext cx="8388350" cy="3022600"/>
          </a:xfrm>
          <a:prstGeom prst="rect">
            <a:avLst/>
          </a:prstGeom>
          <a:noFill/>
        </p:spPr>
      </p:pic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3203848" y="5013176"/>
            <a:ext cx="25606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/>
              <a:t>Bone Cement</a:t>
            </a:r>
          </a:p>
        </p:txBody>
      </p:sp>
      <p:sp>
        <p:nvSpPr>
          <p:cNvPr id="10" name="Oval 1029"/>
          <p:cNvSpPr>
            <a:spLocks noChangeArrowheads="1"/>
          </p:cNvSpPr>
          <p:nvPr/>
        </p:nvSpPr>
        <p:spPr bwMode="auto">
          <a:xfrm>
            <a:off x="1785938" y="4191000"/>
            <a:ext cx="685800" cy="6858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Text Box 1030"/>
          <p:cNvSpPr txBox="1">
            <a:spLocks noChangeArrowheads="1"/>
          </p:cNvSpPr>
          <p:nvPr/>
        </p:nvSpPr>
        <p:spPr bwMode="auto">
          <a:xfrm>
            <a:off x="3352800" y="40386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R-Group</a:t>
            </a:r>
          </a:p>
        </p:txBody>
      </p:sp>
      <p:sp>
        <p:nvSpPr>
          <p:cNvPr id="12" name="Line 1032"/>
          <p:cNvSpPr>
            <a:spLocks noChangeShapeType="1"/>
          </p:cNvSpPr>
          <p:nvPr/>
        </p:nvSpPr>
        <p:spPr bwMode="auto">
          <a:xfrm flipH="1">
            <a:off x="2514600" y="41910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" name="Στρογγυλεμένο ορθογώνιο 1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2177" y="-23084"/>
            <a:ext cx="7543800" cy="1295400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Επιλογή αρχικών μονομερών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>
          <a:xfrm>
            <a:off x="428596" y="1500174"/>
            <a:ext cx="8229600" cy="441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C4-C12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αλκυλακρυλικό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οξύ είναι η αρχική συγκολλητική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ουσία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στη θερμοκρασία υαλώδους μετάπτωσης (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2624124"/>
            <a:ext cx="7392987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Ορθογώνιο 1"/>
          <p:cNvSpPr/>
          <p:nvPr/>
        </p:nvSpPr>
        <p:spPr>
          <a:xfrm>
            <a:off x="4612809" y="631680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 err="1"/>
              <a:t>Patric</a:t>
            </a:r>
            <a:r>
              <a:rPr lang="en-US" sz="1000" dirty="0"/>
              <a:t> </a:t>
            </a:r>
            <a:r>
              <a:rPr lang="en-US" sz="1000" dirty="0" err="1"/>
              <a:t>Tresco</a:t>
            </a:r>
            <a:r>
              <a:rPr lang="en-US" sz="1000" dirty="0"/>
              <a:t>,  Biomaterials course,  University of Utah</a:t>
            </a: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3347864" y="2852936"/>
            <a:ext cx="2160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71636" y="261392"/>
            <a:ext cx="8001000" cy="12954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Προφίλ συμπύκνωσης σε σχέση με επιπλέον πολυμερισμό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24136" y="1798638"/>
            <a:ext cx="6172200" cy="4133294"/>
            <a:chOff x="1219200" y="1798638"/>
            <a:chExt cx="6172200" cy="4133294"/>
          </a:xfrm>
        </p:grpSpPr>
        <p:sp>
          <p:nvSpPr>
            <p:cNvPr id="8" name="Rectangle 1028"/>
            <p:cNvSpPr>
              <a:spLocks noChangeArrowheads="1"/>
            </p:cNvSpPr>
            <p:nvPr/>
          </p:nvSpPr>
          <p:spPr bwMode="auto">
            <a:xfrm>
              <a:off x="1828800" y="2057400"/>
              <a:ext cx="5181600" cy="3276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" name="Line 1029"/>
            <p:cNvSpPr>
              <a:spLocks noChangeShapeType="1"/>
            </p:cNvSpPr>
            <p:nvPr/>
          </p:nvSpPr>
          <p:spPr bwMode="auto">
            <a:xfrm flipV="1">
              <a:off x="1828800" y="3429000"/>
              <a:ext cx="502920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032"/>
            <p:cNvSpPr>
              <a:spLocks/>
            </p:cNvSpPr>
            <p:nvPr/>
          </p:nvSpPr>
          <p:spPr bwMode="auto">
            <a:xfrm>
              <a:off x="1828800" y="3276600"/>
              <a:ext cx="4876800" cy="2095500"/>
            </a:xfrm>
            <a:custGeom>
              <a:avLst/>
              <a:gdLst/>
              <a:ahLst/>
              <a:cxnLst>
                <a:cxn ang="0">
                  <a:pos x="0" y="1296"/>
                </a:cxn>
                <a:cxn ang="0">
                  <a:pos x="1728" y="1152"/>
                </a:cxn>
                <a:cxn ang="0">
                  <a:pos x="2016" y="288"/>
                </a:cxn>
                <a:cxn ang="0">
                  <a:pos x="3072" y="0"/>
                </a:cxn>
              </a:cxnLst>
              <a:rect l="0" t="0" r="r" b="b"/>
              <a:pathLst>
                <a:path w="3072" h="1320">
                  <a:moveTo>
                    <a:pt x="0" y="1296"/>
                  </a:moveTo>
                  <a:cubicBezTo>
                    <a:pt x="696" y="1308"/>
                    <a:pt x="1392" y="1320"/>
                    <a:pt x="1728" y="1152"/>
                  </a:cubicBezTo>
                  <a:cubicBezTo>
                    <a:pt x="2064" y="984"/>
                    <a:pt x="1792" y="480"/>
                    <a:pt x="2016" y="288"/>
                  </a:cubicBezTo>
                  <a:cubicBezTo>
                    <a:pt x="2240" y="96"/>
                    <a:pt x="2656" y="48"/>
                    <a:pt x="307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Text Box 1033"/>
            <p:cNvSpPr txBox="1">
              <a:spLocks noChangeArrowheads="1"/>
            </p:cNvSpPr>
            <p:nvPr/>
          </p:nvSpPr>
          <p:spPr bwMode="auto">
            <a:xfrm rot="16200000">
              <a:off x="-258762" y="3276600"/>
              <a:ext cx="3352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/>
                <a:t>Degree of Cure  -----&gt;</a:t>
              </a:r>
            </a:p>
          </p:txBody>
        </p:sp>
        <p:sp>
          <p:nvSpPr>
            <p:cNvPr id="12" name="Text Box 1034"/>
            <p:cNvSpPr txBox="1">
              <a:spLocks noChangeArrowheads="1"/>
            </p:cNvSpPr>
            <p:nvPr/>
          </p:nvSpPr>
          <p:spPr bwMode="auto">
            <a:xfrm>
              <a:off x="3352800" y="5562600"/>
              <a:ext cx="403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0" dirty="0" smtClean="0"/>
                <a:t>Χρόνου</a:t>
              </a:r>
              <a:endParaRPr lang="en-US" b="0" dirty="0"/>
            </a:p>
          </p:txBody>
        </p:sp>
        <p:sp>
          <p:nvSpPr>
            <p:cNvPr id="13" name="Text Box 1035"/>
            <p:cNvSpPr txBox="1">
              <a:spLocks noChangeArrowheads="1"/>
            </p:cNvSpPr>
            <p:nvPr/>
          </p:nvSpPr>
          <p:spPr bwMode="auto">
            <a:xfrm>
              <a:off x="1857356" y="2928934"/>
              <a:ext cx="2286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0" dirty="0" smtClean="0"/>
                <a:t>Συμπύκνωση πολυμερούς</a:t>
              </a:r>
              <a:endParaRPr lang="en-US" b="0" dirty="0"/>
            </a:p>
          </p:txBody>
        </p:sp>
        <p:sp>
          <p:nvSpPr>
            <p:cNvPr id="14" name="Line 1036"/>
            <p:cNvSpPr>
              <a:spLocks noChangeShapeType="1"/>
            </p:cNvSpPr>
            <p:nvPr/>
          </p:nvSpPr>
          <p:spPr bwMode="auto">
            <a:xfrm>
              <a:off x="3143240" y="3429000"/>
              <a:ext cx="7620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Text Box 1037"/>
            <p:cNvSpPr txBox="1">
              <a:spLocks noChangeArrowheads="1"/>
            </p:cNvSpPr>
            <p:nvPr/>
          </p:nvSpPr>
          <p:spPr bwMode="auto">
            <a:xfrm>
              <a:off x="3276600" y="2590800"/>
              <a:ext cx="29384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0" dirty="0" smtClean="0"/>
                <a:t>Πρόσθεση πολυμερούς</a:t>
              </a:r>
              <a:endParaRPr lang="en-US" b="0" dirty="0"/>
            </a:p>
          </p:txBody>
        </p:sp>
        <p:sp>
          <p:nvSpPr>
            <p:cNvPr id="16" name="Line 1038"/>
            <p:cNvSpPr>
              <a:spLocks noChangeShapeType="1"/>
            </p:cNvSpPr>
            <p:nvPr/>
          </p:nvSpPr>
          <p:spPr bwMode="auto">
            <a:xfrm>
              <a:off x="4572000" y="3048000"/>
              <a:ext cx="304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8" name="Στρογγυλεμένο ορθογώνιο 17"/>
          <p:cNvSpPr/>
          <p:nvPr/>
        </p:nvSpPr>
        <p:spPr>
          <a:xfrm>
            <a:off x="107504" y="336584"/>
            <a:ext cx="8888058" cy="1220208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205680" y="1281197"/>
            <a:ext cx="8686800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200" b="0" dirty="0"/>
          </a:p>
          <a:p>
            <a:pPr marL="274320" indent="-274320" algn="just" eaLnBrk="0" hangingPunct="0">
              <a:lnSpc>
                <a:spcPct val="70000"/>
              </a:lnSpc>
              <a:buFont typeface="Wingdings" pitchFamily="2" charset="2"/>
              <a:buChar char="§"/>
            </a:pPr>
            <a:r>
              <a:rPr lang="el-GR" sz="2200" b="0" dirty="0" smtClean="0"/>
              <a:t>Το 1959, αναπτύχθηκε μια ποικιλία από </a:t>
            </a:r>
            <a:r>
              <a:rPr lang="el-GR" sz="2200" b="0" dirty="0" err="1" smtClean="0"/>
              <a:t>κυανοακρυλικά</a:t>
            </a:r>
            <a:r>
              <a:rPr lang="el-GR" sz="2200" b="0" dirty="0" smtClean="0"/>
              <a:t> συγκολλητικά, μερικά από τα οποία χρησιμοποιούνται σήμερα για χειρουργικούς σκοπούς σε ΗΠΑ, Καναδά και Ευρώπη.</a:t>
            </a:r>
            <a:endParaRPr lang="en-US" sz="2200" b="0" dirty="0"/>
          </a:p>
          <a:p>
            <a:pPr marL="274320" indent="-274320" algn="just" eaLnBrk="0" hangingPunct="0">
              <a:lnSpc>
                <a:spcPct val="70000"/>
              </a:lnSpc>
              <a:buFont typeface="Wingdings" pitchFamily="2" charset="2"/>
              <a:buChar char="§"/>
            </a:pPr>
            <a:endParaRPr lang="en-US" sz="2200" b="0" dirty="0"/>
          </a:p>
          <a:p>
            <a:pPr marL="274320" indent="-274320" algn="just" eaLnBrk="0" hangingPunct="0">
              <a:lnSpc>
                <a:spcPct val="70000"/>
              </a:lnSpc>
              <a:buFont typeface="Wingdings" pitchFamily="2" charset="2"/>
              <a:buChar char="§"/>
            </a:pPr>
            <a:r>
              <a:rPr lang="el-GR" sz="2200" b="0" dirty="0" smtClean="0"/>
              <a:t>Η πρώτη κόλλα που αναπτύχθηκε ήταν </a:t>
            </a:r>
            <a:r>
              <a:rPr lang="el-GR" sz="2200" b="0" dirty="0" smtClean="0"/>
              <a:t>από μεθυλικό </a:t>
            </a:r>
            <a:r>
              <a:rPr lang="el-GR" sz="2200" b="0" dirty="0" smtClean="0"/>
              <a:t>κυανοακρυλικό οξύ, το οποίο μελετήθηκε διεξοδικά για ιατρικές εφαρμογές και απορρίφθηκε λόγω της πιθανής τοξικότητάς του όπως φλεγμονή ή τοπικές </a:t>
            </a:r>
            <a:r>
              <a:rPr lang="el-GR" sz="2200" dirty="0" smtClean="0"/>
              <a:t>ανοσολογικές αντιδράσεις. Η </a:t>
            </a:r>
            <a:r>
              <a:rPr lang="el-GR" sz="2200" dirty="0" err="1" smtClean="0"/>
              <a:t>μεθυλική</a:t>
            </a:r>
            <a:r>
              <a:rPr lang="el-GR" sz="2200" dirty="0" smtClean="0"/>
              <a:t> αλκοόλη έχει κοντή μοριακή αλυσίδα πράγμα που ευνοεί αυτές τις επιπλοκές.</a:t>
            </a:r>
            <a:endParaRPr lang="en-US" sz="2200" b="0" dirty="0"/>
          </a:p>
          <a:p>
            <a:pPr marL="274320" indent="-274320" algn="just" eaLnBrk="0" hangingPunct="0">
              <a:lnSpc>
                <a:spcPct val="70000"/>
              </a:lnSpc>
              <a:buFont typeface="Wingdings" pitchFamily="2" charset="2"/>
              <a:buChar char="§"/>
            </a:pPr>
            <a:endParaRPr lang="en-US" sz="2200" b="0" dirty="0"/>
          </a:p>
          <a:p>
            <a:pPr marL="274320" indent="-274320" algn="just" eaLnBrk="0" hangingPunct="0">
              <a:lnSpc>
                <a:spcPct val="70000"/>
              </a:lnSpc>
              <a:buFont typeface="Wingdings" pitchFamily="2" charset="2"/>
              <a:buChar char="§"/>
            </a:pPr>
            <a:r>
              <a:rPr lang="el-GR" sz="2200" b="0" dirty="0" smtClean="0"/>
              <a:t>Αλλάζοντας τον τύπο της αλκοόλης στο μόριο με μία μεγαλύτερης μοριακής αλυσίδας, μειώνουμε κατά πολύ την κυτταρική τοξικότητα. </a:t>
            </a:r>
            <a:r>
              <a:rPr lang="el-GR" sz="2200" dirty="0" smtClean="0"/>
              <a:t>Όλα τα ιατρικά αυτοκόλλητα ιστών που είναι διαθέσιμα επί του παρόντος για ανθρώπινη χρήση περιέχουν </a:t>
            </a:r>
            <a:r>
              <a:rPr lang="el-GR" sz="2200" dirty="0" err="1" smtClean="0"/>
              <a:t>βουτυλ</a:t>
            </a:r>
            <a:r>
              <a:rPr lang="el-GR" sz="2200" dirty="0" smtClean="0"/>
              <a:t> – εστέρες.</a:t>
            </a:r>
            <a:endParaRPr lang="en-US" sz="2200" b="0" dirty="0"/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755576" y="-23084"/>
            <a:ext cx="7543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l-GR" sz="4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Κυανοακρυλικά</a:t>
            </a:r>
            <a:endParaRPr lang="el-GR" sz="4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229089" y="1124744"/>
            <a:ext cx="8686800" cy="467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4320" indent="-274320" algn="just" eaLnBrk="0" hangingPunct="0">
              <a:lnSpc>
                <a:spcPct val="70000"/>
              </a:lnSpc>
              <a:buFont typeface="Wingdings" pitchFamily="2" charset="2"/>
              <a:buChar char="§"/>
            </a:pPr>
            <a:endParaRPr lang="el-GR" sz="2200" dirty="0" smtClean="0"/>
          </a:p>
          <a:p>
            <a:pPr marL="274320" indent="-274320" algn="just" eaLnBrk="0" hangingPunct="0">
              <a:lnSpc>
                <a:spcPct val="70000"/>
              </a:lnSpc>
              <a:buFont typeface="Wingdings" pitchFamily="2" charset="2"/>
              <a:buChar char="§"/>
            </a:pPr>
            <a:r>
              <a:rPr lang="el-GR" sz="2200" dirty="0" smtClean="0"/>
              <a:t>Τα </a:t>
            </a:r>
            <a:r>
              <a:rPr lang="el-GR" sz="2200" dirty="0" err="1" smtClean="0"/>
              <a:t>κυανοακρυλικά</a:t>
            </a:r>
            <a:r>
              <a:rPr lang="el-GR" sz="2200" dirty="0" smtClean="0"/>
              <a:t> αυτοκόλλητα χρησιμοποιήθηκαν αρχικά σε τραυματισμένους στρατιώτες στο Βιετνάμ: η εφαρμογή τους στην πληγή σταματούσε την αιμορραγία και κέρδιζε χρόνο μέχρι να μπορέσει ο ασθενής να χειρουργηθεί κανονικά.</a:t>
            </a:r>
            <a:endParaRPr lang="en-US" sz="2200" dirty="0"/>
          </a:p>
          <a:p>
            <a:pPr marL="274320" indent="-274320" algn="just" eaLnBrk="0" hangingPunct="0">
              <a:lnSpc>
                <a:spcPct val="70000"/>
              </a:lnSpc>
              <a:buFont typeface="Wingdings" pitchFamily="2" charset="2"/>
              <a:buChar char="§"/>
            </a:pPr>
            <a:endParaRPr lang="en-US" sz="2200" dirty="0"/>
          </a:p>
          <a:p>
            <a:pPr marL="274320" indent="-274320" algn="just" eaLnBrk="0" hangingPunct="0">
              <a:lnSpc>
                <a:spcPct val="70000"/>
              </a:lnSpc>
              <a:buFont typeface="Wingdings" pitchFamily="2" charset="2"/>
              <a:buChar char="§"/>
            </a:pPr>
            <a:r>
              <a:rPr lang="el-GR" sz="2200" dirty="0" smtClean="0"/>
              <a:t>Οι νοσηλεύτριες βρήκαν χρήσιμες τις </a:t>
            </a:r>
            <a:r>
              <a:rPr lang="el-GR" sz="2200" dirty="0" err="1" smtClean="0"/>
              <a:t>κυανοακρυλικές</a:t>
            </a:r>
            <a:r>
              <a:rPr lang="el-GR" sz="2200" dirty="0" smtClean="0"/>
              <a:t> κόλλες σαν συγκολλητικά ιστών. Μερικές χρησιμοποίησαν ακόμα και </a:t>
            </a:r>
            <a:r>
              <a:rPr lang="en-US" sz="2200" dirty="0" smtClean="0"/>
              <a:t>Super Glue </a:t>
            </a:r>
            <a:r>
              <a:rPr lang="el-GR" sz="2200" dirty="0" smtClean="0"/>
              <a:t>στον </a:t>
            </a:r>
            <a:r>
              <a:rPr lang="el-GR" sz="2200" dirty="0" smtClean="0"/>
              <a:t>σημείο ραφής για να κλείσει το περίνεο.</a:t>
            </a:r>
            <a:endParaRPr lang="en-US" sz="2200" dirty="0"/>
          </a:p>
          <a:p>
            <a:pPr marL="274320" indent="-274320" algn="just" eaLnBrk="0" hangingPunct="0">
              <a:lnSpc>
                <a:spcPct val="70000"/>
              </a:lnSpc>
              <a:buFont typeface="Wingdings" pitchFamily="2" charset="2"/>
              <a:buChar char="§"/>
            </a:pPr>
            <a:endParaRPr lang="en-US" sz="2200" dirty="0"/>
          </a:p>
          <a:p>
            <a:pPr marL="274320" indent="-274320" algn="just" eaLnBrk="0" hangingPunct="0">
              <a:lnSpc>
                <a:spcPct val="70000"/>
              </a:lnSpc>
              <a:buFont typeface="Wingdings" pitchFamily="2" charset="2"/>
              <a:buChar char="§"/>
            </a:pPr>
            <a:r>
              <a:rPr lang="el-GR" sz="2200" dirty="0" smtClean="0"/>
              <a:t>Οι χειρούργοι χρησιμοποιούσαν κυανοακρυλικές κόλλες για να εφαρμόσουν περικαρδιακά αυτοκόλλητα που σταματούσαν την αιμορραγία σε βαριάς μορφής ασθενείς με διάρρηξη μυοκαρδίου.  </a:t>
            </a:r>
            <a:endParaRPr lang="el-GR" sz="2200" dirty="0" smtClean="0"/>
          </a:p>
          <a:p>
            <a:pPr marL="274320" indent="-274320" algn="just" eaLnBrk="0" hangingPunct="0">
              <a:lnSpc>
                <a:spcPct val="70000"/>
              </a:lnSpc>
              <a:buFont typeface="Wingdings" pitchFamily="2" charset="2"/>
              <a:buChar char="§"/>
            </a:pPr>
            <a:endParaRPr lang="el-GR" sz="2200" dirty="0"/>
          </a:p>
          <a:p>
            <a:pPr marL="274320" indent="-274320" algn="just" eaLnBrk="0" hangingPunct="0">
              <a:lnSpc>
                <a:spcPct val="70000"/>
              </a:lnSpc>
              <a:buFont typeface="Wingdings" pitchFamily="2" charset="2"/>
              <a:buChar char="§"/>
            </a:pPr>
            <a:r>
              <a:rPr lang="el-GR" sz="2200" dirty="0" smtClean="0"/>
              <a:t>Τα </a:t>
            </a:r>
            <a:r>
              <a:rPr lang="el-GR" sz="2200" dirty="0" smtClean="0"/>
              <a:t>κυανοακρυλικά χρησιμοποιούνται επίσης στη θεραπεία του κερατοειδούς και στην εναπόθεση τεχνητού δέρματος στη θεραπεία βαριάς μορφής εγκαυμάτων.</a:t>
            </a:r>
            <a:endParaRPr lang="en-US" sz="2200" dirty="0"/>
          </a:p>
          <a:p>
            <a:pPr algn="just" eaLnBrk="0" hangingPunct="0">
              <a:lnSpc>
                <a:spcPct val="50000"/>
              </a:lnSpc>
              <a:buFontTx/>
              <a:buChar char="•"/>
            </a:pPr>
            <a:endParaRPr lang="en-US" sz="2400" b="0" dirty="0">
              <a:latin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endParaRPr lang="en-US" sz="2400" b="0" dirty="0">
              <a:latin typeface="Times New Roman" pitchFamily="18" charset="0"/>
            </a:endParaRPr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785782" y="-23084"/>
            <a:ext cx="7543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l-GR" sz="4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Κυανοακρυλικά</a:t>
            </a:r>
            <a:endParaRPr lang="el-GR" sz="4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3084"/>
            <a:ext cx="7543800" cy="1295400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Συγκόλληση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78092" y="1628800"/>
            <a:ext cx="7696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l-GR" sz="2800" dirty="0" smtClean="0"/>
              <a:t>Ορισμός: Η κατάσταση κατά την οποία δύο επιφάνειες κρατούνται κολλημένες με δυνάμεις αλληλεπίδρασης, οι οποίες μπορεί να είναι </a:t>
            </a:r>
            <a:r>
              <a:rPr lang="el-GR" sz="2800" dirty="0" smtClean="0"/>
              <a:t>χημικές </a:t>
            </a:r>
            <a:r>
              <a:rPr lang="el-GR" sz="2800" dirty="0" smtClean="0"/>
              <a:t>δυνάμεις, καθώς και </a:t>
            </a:r>
            <a:r>
              <a:rPr lang="el-GR" sz="2800" dirty="0" smtClean="0"/>
              <a:t>μηχανικές </a:t>
            </a:r>
            <a:r>
              <a:rPr lang="el-GR" sz="2800" dirty="0" smtClean="0"/>
              <a:t>δυνάμεις αλληλοσύνδεσης.</a:t>
            </a:r>
            <a:endParaRPr lang="en-US" sz="2800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71264" y="-20653"/>
            <a:ext cx="7543800" cy="129053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Methyl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2-cyanopropanoate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 descr="pca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831975"/>
            <a:ext cx="4724400" cy="2003425"/>
          </a:xfrm>
          <a:prstGeom prst="rect">
            <a:avLst/>
          </a:prstGeom>
          <a:noFill/>
        </p:spPr>
      </p:pic>
      <p:graphicFrame>
        <p:nvGraphicFramePr>
          <p:cNvPr id="9" name="Object 1024"/>
          <p:cNvGraphicFramePr>
            <a:graphicFrameLocks noChangeAspect="1"/>
          </p:cNvGraphicFramePr>
          <p:nvPr/>
        </p:nvGraphicFramePr>
        <p:xfrm>
          <a:off x="685800" y="1374775"/>
          <a:ext cx="237807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HiJaak" r:id="rId4" imgW="1800000" imgH="2019240" progId="">
                  <p:embed/>
                </p:oleObj>
              </mc:Choice>
              <mc:Fallback>
                <p:oleObj name="HiJaak" r:id="rId4" imgW="1800000" imgH="201924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4775"/>
                        <a:ext cx="2378075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71264" y="4293096"/>
            <a:ext cx="8077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400" b="0" dirty="0" smtClean="0"/>
              <a:t>Το μονομερές </a:t>
            </a:r>
            <a:r>
              <a:rPr lang="el-GR" sz="2400" b="0" dirty="0" err="1" smtClean="0"/>
              <a:t>μεθυλ</a:t>
            </a:r>
            <a:r>
              <a:rPr lang="el-GR" sz="2400" b="0" dirty="0" smtClean="0"/>
              <a:t> </a:t>
            </a:r>
            <a:r>
              <a:rPr lang="el-GR" sz="2400" b="0" dirty="0" err="1" smtClean="0"/>
              <a:t>α–κυανοακτυλικό</a:t>
            </a:r>
            <a:r>
              <a:rPr lang="el-GR" sz="2400" b="0" dirty="0" smtClean="0"/>
              <a:t> </a:t>
            </a:r>
            <a:r>
              <a:rPr lang="el-GR" sz="2400" b="0" dirty="0" err="1" smtClean="0"/>
              <a:t>πολυμερίζεται</a:t>
            </a:r>
            <a:r>
              <a:rPr lang="el-GR" sz="2400" dirty="0" smtClean="0"/>
              <a:t> με την παρουσία οποιασδήποτε ένωσης είναι </a:t>
            </a:r>
            <a:r>
              <a:rPr lang="el-GR" sz="2400" dirty="0" err="1" smtClean="0"/>
              <a:t>ηλεκτρονιοδότης</a:t>
            </a:r>
            <a:r>
              <a:rPr lang="el-GR" sz="2400" dirty="0" smtClean="0"/>
              <a:t> (</a:t>
            </a:r>
            <a:r>
              <a:rPr lang="el-GR" sz="2400" dirty="0" err="1" smtClean="0"/>
              <a:t>ανιονικός</a:t>
            </a:r>
            <a:r>
              <a:rPr lang="el-GR" sz="2400" dirty="0" smtClean="0"/>
              <a:t> </a:t>
            </a:r>
            <a:r>
              <a:rPr lang="el-GR" sz="2400" dirty="0" err="1" smtClean="0"/>
              <a:t>βυνιλικός</a:t>
            </a:r>
            <a:r>
              <a:rPr lang="el-GR" sz="2400" dirty="0" smtClean="0"/>
              <a:t> πολυμερισμός) όπως νερό, αλκοόλες, </a:t>
            </a:r>
            <a:r>
              <a:rPr lang="el-GR" sz="2400" dirty="0" err="1" smtClean="0"/>
              <a:t>αμίνες</a:t>
            </a:r>
            <a:r>
              <a:rPr lang="el-GR" sz="2400" dirty="0" smtClean="0"/>
              <a:t>, ιόντα </a:t>
            </a:r>
            <a:r>
              <a:rPr lang="el-GR" sz="2400" dirty="0" err="1" smtClean="0"/>
              <a:t>καρβοξυλίου</a:t>
            </a:r>
            <a:r>
              <a:rPr lang="el-GR" sz="2400" dirty="0" smtClean="0"/>
              <a:t>, και ολεφίνες με πλεόνασμα ηλεκτρονίων.</a:t>
            </a:r>
            <a:endParaRPr lang="en-US" sz="2400" b="0" dirty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3995738" y="3109913"/>
            <a:ext cx="685800" cy="6858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057400" y="39624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R-Group</a:t>
            </a: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3505200" y="3733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" name="Στρογγυλεμένο ορθογώνιο 1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ca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916832"/>
            <a:ext cx="2071670" cy="4055332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504" y="1628800"/>
            <a:ext cx="7010400" cy="419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4320" indent="-274320" algn="just" eaLnBrk="0" hangingPunct="0">
              <a:lnSpc>
                <a:spcPct val="70000"/>
              </a:lnSpc>
              <a:buFont typeface="Wingdings" pitchFamily="2" charset="2"/>
              <a:buChar char="§"/>
            </a:pPr>
            <a:r>
              <a:rPr lang="el-GR" sz="2000" dirty="0" smtClean="0"/>
              <a:t>Τα ιατρικά προϊόντα που υπάρχουν διαθέσιμα προς το παρόν περιέχουν βουτύλιο, ισοβουτύλιο ή οκτυλ- </a:t>
            </a:r>
            <a:r>
              <a:rPr lang="el-GR" sz="2000" dirty="0" smtClean="0"/>
              <a:t>εστέρες. Χαρακτηρίζονται ως βακτηριοστατικά </a:t>
            </a:r>
            <a:r>
              <a:rPr lang="el-GR" sz="2000" dirty="0" smtClean="0"/>
              <a:t>και </a:t>
            </a:r>
            <a:r>
              <a:rPr lang="el-GR" sz="2000" dirty="0" smtClean="0"/>
              <a:t>ανώδυνα </a:t>
            </a:r>
            <a:r>
              <a:rPr lang="el-GR" sz="2000" dirty="0" smtClean="0"/>
              <a:t>στην εφαρμογή, βιοδιασπώνται εύκολα στον ιστό με υδρόλυση και είναι </a:t>
            </a:r>
            <a:r>
              <a:rPr lang="el-GR" sz="2000" dirty="0" smtClean="0"/>
              <a:t>αδρανή </a:t>
            </a:r>
            <a:r>
              <a:rPr lang="el-GR" sz="2000" dirty="0" smtClean="0"/>
              <a:t>όταν είναι στεγνά.</a:t>
            </a:r>
            <a:endParaRPr lang="en-US" sz="2000" dirty="0"/>
          </a:p>
          <a:p>
            <a:pPr algn="just" eaLnBrk="0" hangingPunct="0">
              <a:lnSpc>
                <a:spcPct val="70000"/>
              </a:lnSpc>
            </a:pPr>
            <a:endParaRPr lang="en-US" sz="2000" dirty="0"/>
          </a:p>
          <a:p>
            <a:pPr marL="274320" indent="-274320" algn="just" eaLnBrk="0" hangingPunct="0">
              <a:lnSpc>
                <a:spcPct val="70000"/>
              </a:lnSpc>
              <a:buFont typeface="Wingdings" pitchFamily="2" charset="2"/>
              <a:buChar char="§"/>
            </a:pPr>
            <a:r>
              <a:rPr lang="el-GR" sz="2000" dirty="0" smtClean="0"/>
              <a:t>Τα </a:t>
            </a:r>
            <a:r>
              <a:rPr lang="el-GR" sz="2000" dirty="0" err="1" smtClean="0"/>
              <a:t>βουτυλικά</a:t>
            </a:r>
            <a:r>
              <a:rPr lang="el-GR" sz="2000" dirty="0" smtClean="0"/>
              <a:t> προϊόντα είναι άκαμπτα όταν είναι στεγνά, αλλά παρέχουν έναν δυνατό δεσμό. </a:t>
            </a:r>
            <a:r>
              <a:rPr lang="el-GR" sz="2000" dirty="0"/>
              <a:t>Τ</a:t>
            </a:r>
            <a:r>
              <a:rPr lang="el-GR" sz="2000" dirty="0" smtClean="0"/>
              <a:t>α </a:t>
            </a:r>
            <a:r>
              <a:rPr lang="el-GR" sz="2000" dirty="0" err="1" smtClean="0"/>
              <a:t>οκτυλικά</a:t>
            </a:r>
            <a:r>
              <a:rPr lang="el-GR" sz="2000" dirty="0" smtClean="0"/>
              <a:t> προϊόντα είναι περισσότερο ευέλικτα όταν είναι στεγνά αλλά παράγουν έναν ασθενέστερο δεσμό.</a:t>
            </a:r>
            <a:endParaRPr lang="en-US" sz="2000" dirty="0"/>
          </a:p>
          <a:p>
            <a:pPr marL="274320" indent="-274320" algn="just" eaLnBrk="0" hangingPunct="0">
              <a:lnSpc>
                <a:spcPct val="70000"/>
              </a:lnSpc>
              <a:buFont typeface="Wingdings" pitchFamily="2" charset="2"/>
              <a:buChar char="§"/>
            </a:pPr>
            <a:endParaRPr lang="en-US" sz="2000" dirty="0"/>
          </a:p>
          <a:p>
            <a:pPr marL="274320" indent="-274320" algn="just" eaLnBrk="0" hangingPunct="0">
              <a:lnSpc>
                <a:spcPct val="70000"/>
              </a:lnSpc>
              <a:buFont typeface="Wingdings" pitchFamily="2" charset="2"/>
              <a:buChar char="§"/>
            </a:pPr>
            <a:r>
              <a:rPr lang="el-GR" sz="2000" dirty="0" smtClean="0"/>
              <a:t>Το </a:t>
            </a:r>
            <a:r>
              <a:rPr lang="el-GR" sz="2000" dirty="0" err="1" smtClean="0"/>
              <a:t>Ιστοακρυλικό</a:t>
            </a:r>
            <a:r>
              <a:rPr lang="el-GR" sz="2000" dirty="0" smtClean="0"/>
              <a:t> Μπλε (</a:t>
            </a:r>
            <a:r>
              <a:rPr lang="en-US" sz="2000" dirty="0" smtClean="0"/>
              <a:t>n – </a:t>
            </a:r>
            <a:r>
              <a:rPr lang="el-GR" sz="2000" dirty="0" err="1" smtClean="0"/>
              <a:t>βουτυλ</a:t>
            </a:r>
            <a:r>
              <a:rPr lang="el-GR" sz="2000" dirty="0" smtClean="0"/>
              <a:t> </a:t>
            </a:r>
            <a:r>
              <a:rPr lang="el-GR" sz="2000" dirty="0" err="1" smtClean="0"/>
              <a:t>κυανοακρυλικό</a:t>
            </a:r>
            <a:r>
              <a:rPr lang="el-GR" sz="2000" dirty="0" smtClean="0"/>
              <a:t>) χρησιμοποιήθηκε ευρέως για μια ποικιλία χειρουργικών εφαρμογών συμπεριλαμβανομένων επεμβάσεων στο μέσω αυτί, στο οστό και εμφυτεύματα χόνδρων, θεραπεία διαρροών εγκεφαλονωτιαίου υγρού και θεραπεία δέρματος.</a:t>
            </a:r>
            <a:endParaRPr lang="en-US" sz="2000" dirty="0"/>
          </a:p>
          <a:p>
            <a:pPr marL="274320" indent="-274320" algn="just" eaLnBrk="0" hangingPunct="0">
              <a:lnSpc>
                <a:spcPct val="70000"/>
              </a:lnSpc>
              <a:buFont typeface="Wingdings" pitchFamily="2" charset="2"/>
              <a:buChar char="§"/>
            </a:pPr>
            <a:endParaRPr lang="en-US" sz="2000" dirty="0"/>
          </a:p>
          <a:p>
            <a:pPr marL="274320" indent="-274320" algn="just" eaLnBrk="0" hangingPunct="0">
              <a:lnSpc>
                <a:spcPct val="70000"/>
              </a:lnSpc>
              <a:buFont typeface="Wingdings" pitchFamily="2" charset="2"/>
              <a:buChar char="§"/>
            </a:pPr>
            <a:r>
              <a:rPr lang="en-US" sz="2000" dirty="0"/>
              <a:t> DMSO </a:t>
            </a:r>
            <a:r>
              <a:rPr lang="el-GR" sz="2000" dirty="0" smtClean="0"/>
              <a:t>(</a:t>
            </a:r>
            <a:r>
              <a:rPr lang="el-GR" sz="2000" dirty="0" err="1" smtClean="0"/>
              <a:t>διμεθυλ</a:t>
            </a:r>
            <a:r>
              <a:rPr lang="el-GR" sz="2000" dirty="0" smtClean="0"/>
              <a:t> </a:t>
            </a:r>
            <a:r>
              <a:rPr lang="el-GR" sz="2000" dirty="0" err="1" smtClean="0"/>
              <a:t>θειϊκό</a:t>
            </a:r>
            <a:r>
              <a:rPr lang="el-GR" sz="2000" dirty="0" smtClean="0"/>
              <a:t> οξύ) ή ακετόνη λειτουργούν σαν διαλύτες.</a:t>
            </a:r>
            <a:endParaRPr lang="en-US" sz="2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79633" y="-23084"/>
            <a:ext cx="7543800" cy="12954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Methyl 2-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cyanopropanoate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23084"/>
            <a:ext cx="7543800" cy="1295400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αγορά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36733" y="1340768"/>
            <a:ext cx="8229600" cy="441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παγκόσμια αγορά ιατρικών και χειρουργικών συγκολλητικών είναι 542 εκατομμύρια $ και αναπτύσσεται ραγδαία (19%), κυρίως στις ΗΠΑ.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 συγκολλητικά είναι ένα σημαντικό τμήμα διαφόρων ιατρικών συσκευών.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7,5 εκατομμύρια άνθρωποι</a:t>
            </a:r>
            <a:r>
              <a:rPr kumimoji="0" lang="el-GR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αποκτούν εμφυτεύματα ιατρικών συσκευών κάθε χρόνο.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Καθώς οι ιατρικές</a:t>
            </a:r>
            <a:r>
              <a:rPr kumimoji="0" lang="el-GR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συσκευές γίνονται μικρότερες και περισσότερο πολύπλοκες, υπάρχουν μεγαλύτερες απαιτήσεις στα υλικά και στα μέρη από τα οποία αποτελούνται.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Οι ιατρικές συσκευές εξάγονται</a:t>
            </a:r>
            <a:r>
              <a:rPr kumimoji="0" lang="el-GR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από τις ΗΠΑ σε ξένες χώρες σε αυξανόμενο ποσοστό. 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Συσκευές που προορίζονται για την αναπτυσσόμενη αγορά της Νοτίου Αμερικής πρέπει να κατασκευάζονται</a:t>
            </a:r>
            <a:r>
              <a:rPr kumimoji="0" lang="el-GR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ώστε να έχουν μικρότερο κόστος.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3084"/>
            <a:ext cx="7543800" cy="129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Επιπλοκές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36733" y="1556792"/>
            <a:ext cx="8229600" cy="441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Όταν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μιλάμε για την ανάπτυξη νέων τεχνολογιών  στην αγορά των συγκολλητικών ο σημαντικότερος παράγοντας είναι η ταχύτητα με την οποία παράγεται το συγκολλητικό και ο χρόνος που χρειάζεται πριν το προϊόν καταλήξει στην αγορά.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 συγκολλητικά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έχουν τη μεγαλύτερη τεχνολογική πρόοδο σε σχέση με τις νεότερες τεχνολογίες που βρίσκονται στην αγορά.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8"/>
          <p:cNvSpPr>
            <a:spLocks noGrp="1" noChangeArrowheads="1"/>
          </p:cNvSpPr>
          <p:nvPr>
            <p:ph type="title"/>
          </p:nvPr>
        </p:nvSpPr>
        <p:spPr>
          <a:xfrm>
            <a:off x="779633" y="-28195"/>
            <a:ext cx="7543800" cy="12954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Συστήματα ελαφρών τραυμάτων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029"/>
          <p:cNvSpPr txBox="1">
            <a:spLocks noChangeArrowheads="1"/>
          </p:cNvSpPr>
          <p:nvPr/>
        </p:nvSpPr>
        <p:spPr>
          <a:xfrm>
            <a:off x="457200" y="1719263"/>
            <a:ext cx="4038600" cy="441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Σχεδιασμένα για ταχεία ανάρρωση.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Χωρίς διαλύτη.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Μεγάλο εύρος </a:t>
            </a:r>
            <a:r>
              <a:rPr kumimoji="0" lang="el-G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από συντελεστές τριβής.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17" y="1719263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Στρογγυλεμένο ορθογώνιο 4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79633" y="-23084"/>
            <a:ext cx="7543800" cy="1295400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Συγκολλητικά ελαφρών τραυμάτων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>
          <a:xfrm>
            <a:off x="457200" y="1484784"/>
            <a:ext cx="8229600" cy="4411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Αποτελούνται ιδανικά από ρητίνες χαμηλού ή μέσου μοριακού βάρους (ολιγομερή),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μονολειτουργικά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ή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πολυλειτουργικά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μονομερή και/ή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φωτοευαισθητοποιητές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Μήκη κύματος </a:t>
            </a:r>
            <a:r>
              <a:rPr lang="el-GR" sz="2400" dirty="0" smtClean="0"/>
              <a:t>250 – 365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nm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Τυπικά 5 – 15 δευτερόλεπτα στα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en-US" sz="2400" dirty="0" smtClean="0"/>
              <a:t>80-100 </a:t>
            </a:r>
            <a:r>
              <a:rPr lang="en-US" sz="2400" dirty="0" err="1" smtClean="0"/>
              <a:t>mW</a:t>
            </a:r>
            <a:r>
              <a:rPr lang="en-US" sz="2400" dirty="0" smtClean="0"/>
              <a:t>/cm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l-GR" sz="2400" dirty="0" smtClean="0"/>
              <a:t>είναι αρκετά για να κολλήσει.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l-GR" sz="2400" dirty="0" smtClean="0"/>
              <a:t>Υλικά που </a:t>
            </a:r>
            <a:r>
              <a:rPr lang="el-GR" sz="2400" dirty="0" err="1" smtClean="0"/>
              <a:t>πολυμερίζονται</a:t>
            </a:r>
            <a:r>
              <a:rPr lang="el-GR" sz="2400" dirty="0" smtClean="0"/>
              <a:t> με ορατό φως (π.χ. ρητίνες στα οδοντικά σφραγίσματα και </a:t>
            </a:r>
            <a:r>
              <a:rPr lang="el-GR" sz="2400" dirty="0" err="1" smtClean="0"/>
              <a:t>φωτο</a:t>
            </a:r>
            <a:r>
              <a:rPr lang="el-GR" sz="2400" dirty="0" smtClean="0"/>
              <a:t>-οπτικές συσκευές) μπορούν να </a:t>
            </a:r>
            <a:r>
              <a:rPr lang="el-GR" sz="2400" dirty="0" err="1" smtClean="0"/>
              <a:t>πολυμεριστούν</a:t>
            </a:r>
            <a:r>
              <a:rPr lang="el-GR" sz="2400" dirty="0" smtClean="0"/>
              <a:t> με μπλε φως (</a:t>
            </a:r>
            <a:r>
              <a:rPr lang="en-US" sz="2400" dirty="0" smtClean="0"/>
              <a:t>470 nm).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-23084"/>
            <a:ext cx="7543800" cy="1295400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Τυπικές 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εφαρμογές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556792"/>
            <a:ext cx="4114800" cy="441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Δέσμευση μπαλονιού </a:t>
            </a:r>
            <a:r>
              <a:rPr kumimoji="0" lang="el-G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λάτεξ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σε κοιλότητα </a:t>
            </a:r>
            <a:r>
              <a:rPr lang="en-US" sz="2200" dirty="0" smtClean="0"/>
              <a:t>PVC </a:t>
            </a:r>
            <a:r>
              <a:rPr lang="el-GR" sz="2200" dirty="0" smtClean="0"/>
              <a:t>σε καθετήρες.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Δέσμευση μπαλονιών</a:t>
            </a:r>
            <a:r>
              <a:rPr kumimoji="0" lang="el-G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λάτεξ</a:t>
            </a:r>
            <a:r>
              <a:rPr kumimoji="0" lang="el-G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υψηλής πίεσης σε κοιλότητες καθετήρων </a:t>
            </a:r>
            <a:r>
              <a:rPr kumimoji="0" lang="el-GR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ουρεθάνης</a:t>
            </a:r>
            <a:r>
              <a:rPr kumimoji="0" lang="el-G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υψηλής πίεσης.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Δέσμευση μπαλονιών σε σωλήνες</a:t>
            </a:r>
            <a:r>
              <a:rPr kumimoji="0" lang="el-G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αγγειοπλασίας</a:t>
            </a:r>
            <a:r>
              <a:rPr kumimoji="0" lang="el-G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πολλαπλών κοιλοτήτων και σε υψηλής πίεσης καθετήρες.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Δέσμευση βελόνας σε σωλήνες σε συσκευές έγχυσης.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113" y="2082329"/>
            <a:ext cx="21812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113" y="3811116"/>
            <a:ext cx="21336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11" y="-23084"/>
            <a:ext cx="8150644" cy="12954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Ευέλικτες συγκολλητικές εφαρμογές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83568" y="1628800"/>
            <a:ext cx="4038600" cy="441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Δέσμευση/σφράγισμα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σωληνώσεων τραχείας (λάστιχο σιλικόνης).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000" dirty="0" smtClean="0"/>
              <a:t>Δέσμευση/σφράγισμα μερών  σιλικόνης, στην κολοστομία, </a:t>
            </a:r>
            <a:r>
              <a:rPr lang="el-GR" sz="2000" dirty="0" err="1" smtClean="0"/>
              <a:t>ιλεοστομία</a:t>
            </a:r>
            <a:r>
              <a:rPr lang="el-GR" sz="2000" dirty="0" smtClean="0"/>
              <a:t>, </a:t>
            </a:r>
            <a:r>
              <a:rPr lang="el-GR" sz="2000" dirty="0" err="1" smtClean="0"/>
              <a:t>ουροστομία</a:t>
            </a:r>
            <a:r>
              <a:rPr lang="el-GR" sz="2000" dirty="0" smtClean="0"/>
              <a:t>.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000" dirty="0" smtClean="0"/>
              <a:t>Δέσμευση/σφράγισμα μπαλονιού της τραχειακής σωλήνας.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000" dirty="0" smtClean="0"/>
              <a:t>Δέσμευση/σφράγισμα σωληνώσεων τραχειοτομής, γαστρονομικών συσκευών και άλλα μέρη κατασκευασμένα από σιλικόνη.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Σφραγίσματα φουσκωτών μερών.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60364"/>
            <a:ext cx="2372996" cy="344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7352755" y="6458802"/>
            <a:ext cx="8883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/>
              <a:t>ex-med.co.uk</a:t>
            </a: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9329" y="-23084"/>
            <a:ext cx="8244408" cy="12954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Συγκολλητικά ευαίσθητα στην πίεση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412776"/>
            <a:ext cx="8229600" cy="441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Ακρυλικά σε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Ετικέτες</a:t>
            </a:r>
            <a:r>
              <a:rPr kumimoji="0" lang="el-G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πολλές ιατρικές συσκευές έχουν ανάγκη από μια </a:t>
            </a:r>
            <a:r>
              <a:rPr kumimoji="0" lang="el-GR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ετικέτ</a:t>
            </a:r>
            <a:r>
              <a:rPr lang="el-GR" sz="2600" dirty="0" smtClean="0"/>
              <a:t>α στην οποία μπορούμε να σημειώσουμε πριν ή και μετά την εφαρμογή της συσκευής.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Συγκολλητικές</a:t>
            </a:r>
            <a:r>
              <a:rPr kumimoji="0" lang="el-G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ταινίες για </a:t>
            </a:r>
            <a:r>
              <a:rPr lang="el-GR" sz="2600" dirty="0" smtClean="0"/>
              <a:t>τη</a:t>
            </a:r>
            <a:r>
              <a:rPr kumimoji="0" lang="el-G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sz="2600" dirty="0" smtClean="0"/>
              <a:t>συγκόλληση αποστειρωμένου εξοπλισμού.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Προστατευτική ασπίδα εναντίον της μόλυνσης κατά</a:t>
            </a:r>
            <a:r>
              <a:rPr kumimoji="0" lang="el-G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την αποθήκευση ή τη μεταφορά.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EKG 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Σύνδεση ηλεκτροδίων.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59461" y="-23084"/>
            <a:ext cx="75438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Χειρουργικά καλύμματα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6381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76053"/>
            <a:ext cx="3024336" cy="360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7740352" y="6381328"/>
            <a:ext cx="7745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/>
              <a:t>kca.com.au</a:t>
            </a: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79633" y="-23084"/>
            <a:ext cx="7543800" cy="1295400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Αυτοκόλλητα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628800"/>
            <a:ext cx="8229600" cy="441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l-GR" sz="2800" dirty="0" smtClean="0"/>
              <a:t>Ως αυτοκόλλητο ορίζεται μ</a:t>
            </a:r>
            <a:r>
              <a:rPr lang="el-GR" sz="2800" dirty="0" smtClean="0"/>
              <a:t>ια </a:t>
            </a:r>
            <a:r>
              <a:rPr lang="el-GR" sz="2800" dirty="0" smtClean="0"/>
              <a:t>ουσία ικανή να κρατάει δυο υλικά ενωμένα με λειτουργικό τρόπο με προσαρτώμενη επιφάνεια</a:t>
            </a:r>
            <a:r>
              <a:rPr lang="el-GR" sz="2800" dirty="0" smtClean="0"/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lang="el-GR" sz="2800" dirty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l-GR" sz="2800" dirty="0" smtClean="0"/>
              <a:t> Είναι ένας </a:t>
            </a:r>
            <a:r>
              <a:rPr lang="el-GR" sz="2800" dirty="0" smtClean="0"/>
              <a:t>γενικός όρος που </a:t>
            </a:r>
            <a:r>
              <a:rPr lang="el-GR" sz="2800" dirty="0" smtClean="0"/>
              <a:t>συμπεριλαμβάνει</a:t>
            </a:r>
            <a:r>
              <a:rPr lang="en-US" sz="2800" dirty="0" smtClean="0"/>
              <a:t> </a:t>
            </a:r>
            <a:r>
              <a:rPr lang="el-GR" sz="2800" dirty="0" smtClean="0"/>
              <a:t>διαφορετικά υλικά όπως για παράδειγμα </a:t>
            </a:r>
            <a:r>
              <a:rPr lang="el-GR" sz="2800" dirty="0" smtClean="0"/>
              <a:t>τσιμέντο, </a:t>
            </a:r>
            <a:r>
              <a:rPr lang="el-GR" sz="2800" dirty="0" smtClean="0"/>
              <a:t>κόλλα </a:t>
            </a:r>
            <a:r>
              <a:rPr lang="el-GR" sz="2800" dirty="0" smtClean="0"/>
              <a:t>και πάστα συγκόλλησης.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Θέση ημερομηνίας"/>
          <p:cNvSpPr txBox="1">
            <a:spLocks/>
          </p:cNvSpPr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B99C5-A056-442D-9962-44F4CBA21087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3/30/2019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- Θέση αριθμού διαφάνειας"/>
          <p:cNvSpPr txBox="1">
            <a:spLocks/>
          </p:cNvSpPr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65E5-5B4B-404A-893C-968FA5BF99B0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971624" y="116632"/>
            <a:ext cx="7416800" cy="6705600"/>
            <a:chOff x="0" y="0"/>
            <a:chExt cx="3665" cy="4445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0" y="0"/>
              <a:ext cx="733" cy="523"/>
              <a:chOff x="0" y="0"/>
              <a:chExt cx="733" cy="523"/>
            </a:xfrm>
          </p:grpSpPr>
          <p:sp>
            <p:nvSpPr>
              <p:cNvPr id="66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33" cy="523"/>
              </a:xfrm>
              <a:prstGeom prst="rect">
                <a:avLst/>
              </a:prstGeom>
              <a:solidFill>
                <a:srgbClr val="9C7B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7" name="Rectangle 5"/>
              <p:cNvSpPr>
                <a:spLocks noChangeArrowheads="1"/>
              </p:cNvSpPr>
              <p:nvPr/>
            </p:nvSpPr>
            <p:spPr bwMode="auto">
              <a:xfrm>
                <a:off x="30" y="30"/>
                <a:ext cx="673" cy="343"/>
              </a:xfrm>
              <a:prstGeom prst="rect">
                <a:avLst/>
              </a:prstGeom>
              <a:solidFill>
                <a:srgbClr val="9C7B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Χημεία</a:t>
                </a:r>
                <a:endParaRPr lang="en-US" sz="12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US" sz="2400" b="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733" y="0"/>
              <a:ext cx="944" cy="523"/>
              <a:chOff x="733" y="0"/>
              <a:chExt cx="944" cy="523"/>
            </a:xfrm>
          </p:grpSpPr>
          <p:sp>
            <p:nvSpPr>
              <p:cNvPr id="64" name="Rectangle 7"/>
              <p:cNvSpPr>
                <a:spLocks noChangeArrowheads="1"/>
              </p:cNvSpPr>
              <p:nvPr/>
            </p:nvSpPr>
            <p:spPr bwMode="auto">
              <a:xfrm>
                <a:off x="733" y="0"/>
                <a:ext cx="944" cy="523"/>
              </a:xfrm>
              <a:prstGeom prst="rect">
                <a:avLst/>
              </a:prstGeom>
              <a:solidFill>
                <a:srgbClr val="9C7B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5" name="Rectangle 8"/>
              <p:cNvSpPr>
                <a:spLocks noChangeArrowheads="1"/>
              </p:cNvSpPr>
              <p:nvPr/>
            </p:nvSpPr>
            <p:spPr bwMode="auto">
              <a:xfrm>
                <a:off x="763" y="30"/>
                <a:ext cx="884" cy="343"/>
              </a:xfrm>
              <a:prstGeom prst="rect">
                <a:avLst/>
              </a:prstGeom>
              <a:solidFill>
                <a:srgbClr val="9C7B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Πλεονεκτήματα</a:t>
                </a:r>
                <a:endParaRPr lang="en-US" sz="12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0" hangingPunct="0"/>
                <a:endParaRPr lang="en-US" sz="2400" b="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677" y="0"/>
              <a:ext cx="961" cy="523"/>
              <a:chOff x="1677" y="0"/>
              <a:chExt cx="961" cy="523"/>
            </a:xfrm>
          </p:grpSpPr>
          <p:sp>
            <p:nvSpPr>
              <p:cNvPr id="62" name="Rectangle 10"/>
              <p:cNvSpPr>
                <a:spLocks noChangeArrowheads="1"/>
              </p:cNvSpPr>
              <p:nvPr/>
            </p:nvSpPr>
            <p:spPr bwMode="auto">
              <a:xfrm>
                <a:off x="1677" y="0"/>
                <a:ext cx="961" cy="523"/>
              </a:xfrm>
              <a:prstGeom prst="rect">
                <a:avLst/>
              </a:prstGeom>
              <a:solidFill>
                <a:srgbClr val="9C7B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3" name="Rectangle 11"/>
              <p:cNvSpPr>
                <a:spLocks noChangeArrowheads="1"/>
              </p:cNvSpPr>
              <p:nvPr/>
            </p:nvSpPr>
            <p:spPr bwMode="auto">
              <a:xfrm>
                <a:off x="1707" y="30"/>
                <a:ext cx="901" cy="343"/>
              </a:xfrm>
              <a:prstGeom prst="rect">
                <a:avLst/>
              </a:prstGeom>
              <a:solidFill>
                <a:srgbClr val="9C7B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Μειονεκτήματα</a:t>
                </a:r>
                <a:endParaRPr lang="en-US" sz="12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0" hangingPunct="0"/>
                <a:endParaRPr lang="en-US" sz="2400" b="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2638" y="0"/>
              <a:ext cx="1027" cy="523"/>
              <a:chOff x="2638" y="0"/>
              <a:chExt cx="1027" cy="523"/>
            </a:xfrm>
          </p:grpSpPr>
          <p:sp>
            <p:nvSpPr>
              <p:cNvPr id="60" name="Rectangle 13"/>
              <p:cNvSpPr>
                <a:spLocks noChangeArrowheads="1"/>
              </p:cNvSpPr>
              <p:nvPr/>
            </p:nvSpPr>
            <p:spPr bwMode="auto">
              <a:xfrm>
                <a:off x="2638" y="0"/>
                <a:ext cx="1027" cy="523"/>
              </a:xfrm>
              <a:prstGeom prst="rect">
                <a:avLst/>
              </a:prstGeom>
              <a:solidFill>
                <a:srgbClr val="9C7B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2668" y="30"/>
                <a:ext cx="967" cy="343"/>
              </a:xfrm>
              <a:prstGeom prst="rect">
                <a:avLst/>
              </a:prstGeom>
              <a:solidFill>
                <a:srgbClr val="9C7B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Τυπικές Εφαρμογές</a:t>
                </a:r>
                <a:endParaRPr lang="en-US" sz="12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0" hangingPunct="0"/>
                <a:endParaRPr lang="en-US" sz="2400" b="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0" y="463"/>
              <a:ext cx="733" cy="1098"/>
              <a:chOff x="0" y="463"/>
              <a:chExt cx="733" cy="1098"/>
            </a:xfrm>
          </p:grpSpPr>
          <p:sp>
            <p:nvSpPr>
              <p:cNvPr id="58" name="Rectangle 16"/>
              <p:cNvSpPr>
                <a:spLocks noChangeArrowheads="1"/>
              </p:cNvSpPr>
              <p:nvPr/>
            </p:nvSpPr>
            <p:spPr bwMode="auto">
              <a:xfrm>
                <a:off x="0" y="463"/>
                <a:ext cx="733" cy="1098"/>
              </a:xfrm>
              <a:prstGeom prst="rect">
                <a:avLst/>
              </a:prstGeom>
              <a:solidFill>
                <a:srgbClr val="F7BD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9" name="Rectangle 17"/>
              <p:cNvSpPr>
                <a:spLocks noChangeArrowheads="1"/>
              </p:cNvSpPr>
              <p:nvPr/>
            </p:nvSpPr>
            <p:spPr bwMode="auto">
              <a:xfrm>
                <a:off x="30" y="493"/>
                <a:ext cx="673" cy="918"/>
              </a:xfrm>
              <a:prstGeom prst="rect">
                <a:avLst/>
              </a:prstGeom>
              <a:solidFill>
                <a:srgbClr val="F7BD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l-GR" sz="1200" b="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Κυανοακρυλικά</a:t>
                </a:r>
                <a:endParaRPr lang="en-US" sz="12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US" sz="2400" b="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3" name="Group 18"/>
            <p:cNvGrpSpPr>
              <a:grpSpLocks/>
            </p:cNvGrpSpPr>
            <p:nvPr/>
          </p:nvGrpSpPr>
          <p:grpSpPr bwMode="auto">
            <a:xfrm>
              <a:off x="733" y="463"/>
              <a:ext cx="944" cy="1098"/>
              <a:chOff x="733" y="463"/>
              <a:chExt cx="944" cy="1098"/>
            </a:xfrm>
          </p:grpSpPr>
          <p:sp>
            <p:nvSpPr>
              <p:cNvPr id="56" name="Rectangle 19"/>
              <p:cNvSpPr>
                <a:spLocks noChangeArrowheads="1"/>
              </p:cNvSpPr>
              <p:nvPr/>
            </p:nvSpPr>
            <p:spPr bwMode="auto">
              <a:xfrm>
                <a:off x="733" y="463"/>
                <a:ext cx="944" cy="1098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" name="Rectangle 20"/>
              <p:cNvSpPr>
                <a:spLocks noChangeArrowheads="1"/>
              </p:cNvSpPr>
              <p:nvPr/>
            </p:nvSpPr>
            <p:spPr bwMode="auto">
              <a:xfrm>
                <a:off x="763" y="493"/>
                <a:ext cx="884" cy="918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Προσαρμοστικότητα υποστρώματος</a:t>
                </a:r>
              </a:p>
              <a:p>
                <a:r>
                  <a:rPr lang="el-GR" sz="1200" b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Γρήγορη Θεραπεία</a:t>
                </a:r>
              </a:p>
              <a:p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Δέσμευση σε </a:t>
                </a:r>
                <a:r>
                  <a:rPr lang="el-GR" sz="12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πολυολεφίνες</a:t>
                </a:r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12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US" sz="2400" b="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1677" y="463"/>
              <a:ext cx="961" cy="1098"/>
              <a:chOff x="1677" y="463"/>
              <a:chExt cx="961" cy="1098"/>
            </a:xfrm>
          </p:grpSpPr>
          <p:sp>
            <p:nvSpPr>
              <p:cNvPr id="54" name="Rectangle 22"/>
              <p:cNvSpPr>
                <a:spLocks noChangeArrowheads="1"/>
              </p:cNvSpPr>
              <p:nvPr/>
            </p:nvSpPr>
            <p:spPr bwMode="auto">
              <a:xfrm>
                <a:off x="1677" y="463"/>
                <a:ext cx="961" cy="1098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5" name="Rectangle 23"/>
              <p:cNvSpPr>
                <a:spLocks noChangeArrowheads="1"/>
              </p:cNvSpPr>
              <p:nvPr/>
            </p:nvSpPr>
            <p:spPr bwMode="auto">
              <a:xfrm>
                <a:off x="1707" y="493"/>
                <a:ext cx="901" cy="918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Θερμοπλαστικές ρητίνες</a:t>
                </a:r>
              </a:p>
              <a:p>
                <a:r>
                  <a:rPr lang="el-GR" sz="1200" b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Αδύναμος φλοιός, άκαμπτος</a:t>
                </a:r>
              </a:p>
              <a:p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Απαιτείται ψύξη</a:t>
                </a:r>
                <a:endParaRPr lang="en-US" sz="12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US" sz="2400" b="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638" y="463"/>
              <a:ext cx="1027" cy="1098"/>
              <a:chOff x="2638" y="463"/>
              <a:chExt cx="1027" cy="1098"/>
            </a:xfrm>
          </p:grpSpPr>
          <p:sp>
            <p:nvSpPr>
              <p:cNvPr id="52" name="Rectangle 25"/>
              <p:cNvSpPr>
                <a:spLocks noChangeArrowheads="1"/>
              </p:cNvSpPr>
              <p:nvPr/>
            </p:nvSpPr>
            <p:spPr bwMode="auto">
              <a:xfrm>
                <a:off x="2638" y="463"/>
                <a:ext cx="1027" cy="1098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" name="Rectangle 26"/>
              <p:cNvSpPr>
                <a:spLocks noChangeArrowheads="1"/>
              </p:cNvSpPr>
              <p:nvPr/>
            </p:nvSpPr>
            <p:spPr bwMode="auto">
              <a:xfrm>
                <a:off x="2668" y="493"/>
                <a:ext cx="967" cy="918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Μέρη καθετήρων</a:t>
                </a:r>
              </a:p>
              <a:p>
                <a:r>
                  <a:rPr lang="el-GR" sz="1200" b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Δέσμευση σωληνώσεων</a:t>
                </a:r>
              </a:p>
              <a:p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Συνένωση </a:t>
                </a:r>
                <a:r>
                  <a:rPr lang="el-GR" sz="12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Πολυολεφίνων</a:t>
                </a:r>
                <a:endParaRPr lang="en-US" sz="12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US" sz="2400" b="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6" name="Group 27"/>
            <p:cNvGrpSpPr>
              <a:grpSpLocks/>
            </p:cNvGrpSpPr>
            <p:nvPr/>
          </p:nvGrpSpPr>
          <p:grpSpPr bwMode="auto">
            <a:xfrm>
              <a:off x="0" y="1501"/>
              <a:ext cx="733" cy="983"/>
              <a:chOff x="0" y="1501"/>
              <a:chExt cx="733" cy="983"/>
            </a:xfrm>
          </p:grpSpPr>
          <p:sp>
            <p:nvSpPr>
              <p:cNvPr id="50" name="Rectangle 28"/>
              <p:cNvSpPr>
                <a:spLocks noChangeArrowheads="1"/>
              </p:cNvSpPr>
              <p:nvPr/>
            </p:nvSpPr>
            <p:spPr bwMode="auto">
              <a:xfrm>
                <a:off x="0" y="1501"/>
                <a:ext cx="733" cy="983"/>
              </a:xfrm>
              <a:prstGeom prst="rect">
                <a:avLst/>
              </a:prstGeom>
              <a:solidFill>
                <a:srgbClr val="F7BD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" name="Rectangle 29"/>
              <p:cNvSpPr>
                <a:spLocks noChangeArrowheads="1"/>
              </p:cNvSpPr>
              <p:nvPr/>
            </p:nvSpPr>
            <p:spPr bwMode="auto">
              <a:xfrm>
                <a:off x="30" y="1531"/>
                <a:ext cx="673" cy="803"/>
              </a:xfrm>
              <a:prstGeom prst="rect">
                <a:avLst/>
              </a:prstGeom>
              <a:solidFill>
                <a:srgbClr val="F7BD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l-GR" sz="1200" b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Ελαφρώς – Επαγόμενα Ακρυλικά</a:t>
                </a:r>
                <a:endParaRPr lang="en-US" sz="12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US" sz="2400" b="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7" name="Group 30"/>
            <p:cNvGrpSpPr>
              <a:grpSpLocks/>
            </p:cNvGrpSpPr>
            <p:nvPr/>
          </p:nvGrpSpPr>
          <p:grpSpPr bwMode="auto">
            <a:xfrm>
              <a:off x="733" y="1501"/>
              <a:ext cx="944" cy="983"/>
              <a:chOff x="733" y="1501"/>
              <a:chExt cx="944" cy="983"/>
            </a:xfrm>
          </p:grpSpPr>
          <p:sp>
            <p:nvSpPr>
              <p:cNvPr id="48" name="Rectangle 31"/>
              <p:cNvSpPr>
                <a:spLocks noChangeArrowheads="1"/>
              </p:cNvSpPr>
              <p:nvPr/>
            </p:nvSpPr>
            <p:spPr bwMode="auto">
              <a:xfrm>
                <a:off x="733" y="1501"/>
                <a:ext cx="944" cy="983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" name="Rectangle 32"/>
              <p:cNvSpPr>
                <a:spLocks noChangeArrowheads="1"/>
              </p:cNvSpPr>
              <p:nvPr/>
            </p:nvSpPr>
            <p:spPr bwMode="auto">
              <a:xfrm>
                <a:off x="763" y="1531"/>
                <a:ext cx="884" cy="803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Προσαρμοστικότητα Υποστρώματος</a:t>
                </a:r>
              </a:p>
              <a:p>
                <a:r>
                  <a:rPr lang="el-GR" sz="1200" b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Καλές ιδιότητες αντίστασης</a:t>
                </a:r>
                <a:endParaRPr lang="en-US" sz="12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US" sz="2400" b="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8" name="Group 33"/>
            <p:cNvGrpSpPr>
              <a:grpSpLocks/>
            </p:cNvGrpSpPr>
            <p:nvPr/>
          </p:nvGrpSpPr>
          <p:grpSpPr bwMode="auto">
            <a:xfrm>
              <a:off x="1677" y="1501"/>
              <a:ext cx="961" cy="983"/>
              <a:chOff x="1677" y="1501"/>
              <a:chExt cx="961" cy="983"/>
            </a:xfrm>
          </p:grpSpPr>
          <p:sp>
            <p:nvSpPr>
              <p:cNvPr id="46" name="Rectangle 34"/>
              <p:cNvSpPr>
                <a:spLocks noChangeArrowheads="1"/>
              </p:cNvSpPr>
              <p:nvPr/>
            </p:nvSpPr>
            <p:spPr bwMode="auto">
              <a:xfrm>
                <a:off x="1677" y="1501"/>
                <a:ext cx="961" cy="983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" name="Rectangle 35"/>
              <p:cNvSpPr>
                <a:spLocks noChangeArrowheads="1"/>
              </p:cNvSpPr>
              <p:nvPr/>
            </p:nvSpPr>
            <p:spPr bwMode="auto">
              <a:xfrm>
                <a:off x="1707" y="1531"/>
                <a:ext cx="901" cy="803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Δαπάνη κεφαλαίου για εξοπλισμό που επάγεται ελαφρώς</a:t>
                </a:r>
                <a:endParaRPr lang="en-US" sz="12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US" sz="2400" b="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9" name="Group 36"/>
            <p:cNvGrpSpPr>
              <a:grpSpLocks/>
            </p:cNvGrpSpPr>
            <p:nvPr/>
          </p:nvGrpSpPr>
          <p:grpSpPr bwMode="auto">
            <a:xfrm>
              <a:off x="2638" y="1501"/>
              <a:ext cx="1027" cy="983"/>
              <a:chOff x="2638" y="1501"/>
              <a:chExt cx="1027" cy="983"/>
            </a:xfrm>
          </p:grpSpPr>
          <p:sp>
            <p:nvSpPr>
              <p:cNvPr id="44" name="Rectangle 37"/>
              <p:cNvSpPr>
                <a:spLocks noChangeArrowheads="1"/>
              </p:cNvSpPr>
              <p:nvPr/>
            </p:nvSpPr>
            <p:spPr bwMode="auto">
              <a:xfrm>
                <a:off x="2638" y="1501"/>
                <a:ext cx="1027" cy="983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" name="Rectangle 38"/>
              <p:cNvSpPr>
                <a:spLocks noChangeArrowheads="1"/>
              </p:cNvSpPr>
              <p:nvPr/>
            </p:nvSpPr>
            <p:spPr bwMode="auto">
              <a:xfrm>
                <a:off x="2668" y="1531"/>
                <a:ext cx="967" cy="803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Συναρμολόγηση βελονών</a:t>
                </a:r>
              </a:p>
              <a:p>
                <a:r>
                  <a:rPr lang="el-GR" sz="1200" b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Μάσκες αναισθησίας</a:t>
                </a:r>
              </a:p>
              <a:p>
                <a:r>
                  <a:rPr lang="el-GR" sz="12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Οξυγονωτές</a:t>
                </a:r>
                <a:endParaRPr lang="el-GR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l-GR" sz="1200" b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Συνένωση σωληνώσεων.</a:t>
                </a:r>
                <a:endParaRPr lang="en-US" sz="12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US" sz="2400" b="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20" name="Group 39"/>
            <p:cNvGrpSpPr>
              <a:grpSpLocks/>
            </p:cNvGrpSpPr>
            <p:nvPr/>
          </p:nvGrpSpPr>
          <p:grpSpPr bwMode="auto">
            <a:xfrm>
              <a:off x="0" y="2424"/>
              <a:ext cx="733" cy="1098"/>
              <a:chOff x="0" y="2424"/>
              <a:chExt cx="733" cy="1098"/>
            </a:xfrm>
          </p:grpSpPr>
          <p:sp>
            <p:nvSpPr>
              <p:cNvPr id="42" name="Rectangle 40"/>
              <p:cNvSpPr>
                <a:spLocks noChangeArrowheads="1"/>
              </p:cNvSpPr>
              <p:nvPr/>
            </p:nvSpPr>
            <p:spPr bwMode="auto">
              <a:xfrm>
                <a:off x="0" y="2424"/>
                <a:ext cx="733" cy="1098"/>
              </a:xfrm>
              <a:prstGeom prst="rect">
                <a:avLst/>
              </a:prstGeom>
              <a:solidFill>
                <a:srgbClr val="F7BD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" name="Rectangle 41"/>
              <p:cNvSpPr>
                <a:spLocks noChangeArrowheads="1"/>
              </p:cNvSpPr>
              <p:nvPr/>
            </p:nvSpPr>
            <p:spPr bwMode="auto">
              <a:xfrm>
                <a:off x="30" y="2454"/>
                <a:ext cx="673" cy="918"/>
              </a:xfrm>
              <a:prstGeom prst="rect">
                <a:avLst/>
              </a:prstGeom>
              <a:solidFill>
                <a:srgbClr val="F7BD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l-GR" sz="1200" b="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Εποξικά</a:t>
                </a:r>
                <a:endParaRPr lang="en-US" sz="12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US" sz="2400" b="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21" name="Group 42"/>
            <p:cNvGrpSpPr>
              <a:grpSpLocks/>
            </p:cNvGrpSpPr>
            <p:nvPr/>
          </p:nvGrpSpPr>
          <p:grpSpPr bwMode="auto">
            <a:xfrm>
              <a:off x="733" y="2424"/>
              <a:ext cx="944" cy="1098"/>
              <a:chOff x="733" y="2424"/>
              <a:chExt cx="944" cy="1098"/>
            </a:xfrm>
          </p:grpSpPr>
          <p:sp>
            <p:nvSpPr>
              <p:cNvPr id="40" name="Rectangle 43"/>
              <p:cNvSpPr>
                <a:spLocks noChangeArrowheads="1"/>
              </p:cNvSpPr>
              <p:nvPr/>
            </p:nvSpPr>
            <p:spPr bwMode="auto">
              <a:xfrm>
                <a:off x="733" y="2424"/>
                <a:ext cx="944" cy="1098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" name="Rectangle 44"/>
              <p:cNvSpPr>
                <a:spLocks noChangeArrowheads="1"/>
              </p:cNvSpPr>
              <p:nvPr/>
            </p:nvSpPr>
            <p:spPr bwMode="auto">
              <a:xfrm>
                <a:off x="763" y="2454"/>
                <a:ext cx="884" cy="918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Προσαρμοστικότητα Υποστρώματος</a:t>
                </a:r>
              </a:p>
              <a:p>
                <a:r>
                  <a:rPr lang="el-GR" sz="1200" b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Υψηλή θερμικά και χημική αντίσταση</a:t>
                </a:r>
              </a:p>
              <a:p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Χαμηλή συστολή</a:t>
                </a:r>
                <a:endParaRPr lang="en-US" sz="12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US" sz="2400" b="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22" name="Group 45"/>
            <p:cNvGrpSpPr>
              <a:grpSpLocks/>
            </p:cNvGrpSpPr>
            <p:nvPr/>
          </p:nvGrpSpPr>
          <p:grpSpPr bwMode="auto">
            <a:xfrm>
              <a:off x="1677" y="2424"/>
              <a:ext cx="961" cy="1098"/>
              <a:chOff x="1677" y="2424"/>
              <a:chExt cx="961" cy="1098"/>
            </a:xfrm>
          </p:grpSpPr>
          <p:sp>
            <p:nvSpPr>
              <p:cNvPr id="38" name="Rectangle 46"/>
              <p:cNvSpPr>
                <a:spLocks noChangeArrowheads="1"/>
              </p:cNvSpPr>
              <p:nvPr/>
            </p:nvSpPr>
            <p:spPr bwMode="auto">
              <a:xfrm>
                <a:off x="1677" y="2424"/>
                <a:ext cx="961" cy="1098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Rectangle 47"/>
              <p:cNvSpPr>
                <a:spLocks noChangeArrowheads="1"/>
              </p:cNvSpPr>
              <p:nvPr/>
            </p:nvSpPr>
            <p:spPr bwMode="auto">
              <a:xfrm>
                <a:off x="1707" y="2454"/>
                <a:ext cx="901" cy="918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Χαμηλή ανθεκτικότητα φλοιού, άκαμπτη</a:t>
                </a:r>
              </a:p>
              <a:p>
                <a:r>
                  <a:rPr lang="el-GR" sz="1200" b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Εξωθερμική αντίδραση</a:t>
                </a:r>
              </a:p>
              <a:p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Τα συστήματα με δύο μέρη απαιτούν ανάμειξη</a:t>
                </a:r>
                <a:endParaRPr lang="en-US" sz="12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US" sz="2400" b="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23" name="Group 48"/>
            <p:cNvGrpSpPr>
              <a:grpSpLocks/>
            </p:cNvGrpSpPr>
            <p:nvPr/>
          </p:nvGrpSpPr>
          <p:grpSpPr bwMode="auto">
            <a:xfrm>
              <a:off x="2638" y="2424"/>
              <a:ext cx="1027" cy="1098"/>
              <a:chOff x="2638" y="2424"/>
              <a:chExt cx="1027" cy="1098"/>
            </a:xfrm>
          </p:grpSpPr>
          <p:sp>
            <p:nvSpPr>
              <p:cNvPr id="36" name="Rectangle 49"/>
              <p:cNvSpPr>
                <a:spLocks noChangeArrowheads="1"/>
              </p:cNvSpPr>
              <p:nvPr/>
            </p:nvSpPr>
            <p:spPr bwMode="auto">
              <a:xfrm>
                <a:off x="2638" y="2424"/>
                <a:ext cx="1027" cy="1098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7" name="Rectangle 50"/>
              <p:cNvSpPr>
                <a:spLocks noChangeArrowheads="1"/>
              </p:cNvSpPr>
              <p:nvPr/>
            </p:nvSpPr>
            <p:spPr bwMode="auto">
              <a:xfrm>
                <a:off x="2668" y="2454"/>
                <a:ext cx="967" cy="918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Συναρμολόγηση βελονών</a:t>
                </a:r>
              </a:p>
              <a:p>
                <a:endParaRPr lang="en-US" sz="12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4" name="Group 51"/>
            <p:cNvGrpSpPr>
              <a:grpSpLocks/>
            </p:cNvGrpSpPr>
            <p:nvPr/>
          </p:nvGrpSpPr>
          <p:grpSpPr bwMode="auto">
            <a:xfrm>
              <a:off x="0" y="3462"/>
              <a:ext cx="733" cy="983"/>
              <a:chOff x="0" y="3462"/>
              <a:chExt cx="733" cy="983"/>
            </a:xfrm>
          </p:grpSpPr>
          <p:sp>
            <p:nvSpPr>
              <p:cNvPr id="34" name="Rectangle 52"/>
              <p:cNvSpPr>
                <a:spLocks noChangeArrowheads="1"/>
              </p:cNvSpPr>
              <p:nvPr/>
            </p:nvSpPr>
            <p:spPr bwMode="auto">
              <a:xfrm>
                <a:off x="0" y="3462"/>
                <a:ext cx="733" cy="983"/>
              </a:xfrm>
              <a:prstGeom prst="rect">
                <a:avLst/>
              </a:prstGeom>
              <a:solidFill>
                <a:srgbClr val="F7BD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30" y="3492"/>
                <a:ext cx="673" cy="803"/>
              </a:xfrm>
              <a:prstGeom prst="rect">
                <a:avLst/>
              </a:prstGeom>
              <a:solidFill>
                <a:srgbClr val="F7BD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l-GR" sz="1200" b="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Πολυουρεθάνες</a:t>
                </a:r>
                <a:endParaRPr lang="en-US" sz="12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US" sz="2400" b="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25" name="Group 54"/>
            <p:cNvGrpSpPr>
              <a:grpSpLocks/>
            </p:cNvGrpSpPr>
            <p:nvPr/>
          </p:nvGrpSpPr>
          <p:grpSpPr bwMode="auto">
            <a:xfrm>
              <a:off x="733" y="3462"/>
              <a:ext cx="944" cy="983"/>
              <a:chOff x="733" y="3462"/>
              <a:chExt cx="944" cy="983"/>
            </a:xfrm>
          </p:grpSpPr>
          <p:sp>
            <p:nvSpPr>
              <p:cNvPr id="32" name="Rectangle 55"/>
              <p:cNvSpPr>
                <a:spLocks noChangeArrowheads="1"/>
              </p:cNvSpPr>
              <p:nvPr/>
            </p:nvSpPr>
            <p:spPr bwMode="auto">
              <a:xfrm>
                <a:off x="733" y="3462"/>
                <a:ext cx="944" cy="983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Rectangle 56"/>
              <p:cNvSpPr>
                <a:spLocks noChangeArrowheads="1"/>
              </p:cNvSpPr>
              <p:nvPr/>
            </p:nvSpPr>
            <p:spPr bwMode="auto">
              <a:xfrm>
                <a:off x="763" y="3492"/>
                <a:ext cx="884" cy="803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Προσαρμοστικότητα υποστρώματος</a:t>
                </a:r>
              </a:p>
              <a:p>
                <a:r>
                  <a:rPr lang="el-GR" sz="1200" b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Σκληρός φλοιός</a:t>
                </a:r>
              </a:p>
              <a:p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Καλές ιδιότητες αντίστασης</a:t>
                </a:r>
                <a:endParaRPr lang="en-US" sz="12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US" sz="2400" b="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26" name="Group 57"/>
            <p:cNvGrpSpPr>
              <a:grpSpLocks/>
            </p:cNvGrpSpPr>
            <p:nvPr/>
          </p:nvGrpSpPr>
          <p:grpSpPr bwMode="auto">
            <a:xfrm>
              <a:off x="1677" y="3462"/>
              <a:ext cx="961" cy="983"/>
              <a:chOff x="1677" y="3462"/>
              <a:chExt cx="961" cy="983"/>
            </a:xfrm>
          </p:grpSpPr>
          <p:sp>
            <p:nvSpPr>
              <p:cNvPr id="30" name="Rectangle 58"/>
              <p:cNvSpPr>
                <a:spLocks noChangeArrowheads="1"/>
              </p:cNvSpPr>
              <p:nvPr/>
            </p:nvSpPr>
            <p:spPr bwMode="auto">
              <a:xfrm>
                <a:off x="1677" y="3462"/>
                <a:ext cx="961" cy="983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" name="Rectangle 59"/>
              <p:cNvSpPr>
                <a:spLocks noChangeArrowheads="1"/>
              </p:cNvSpPr>
              <p:nvPr/>
            </p:nvSpPr>
            <p:spPr bwMode="auto">
              <a:xfrm>
                <a:off x="1707" y="3492"/>
                <a:ext cx="901" cy="803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200" b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Moisture sensitivity</a:t>
                </a:r>
                <a:br>
                  <a:rPr lang="en-US" sz="1200" b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1200" b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Primers required for</a:t>
                </a:r>
                <a:br>
                  <a:rPr lang="en-US" sz="1200" b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1200" b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some substrates</a:t>
                </a:r>
                <a:br>
                  <a:rPr lang="en-US" sz="1200" b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1200" b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Two-part systems</a:t>
                </a:r>
                <a:br>
                  <a:rPr lang="en-US" sz="1200" b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1200" b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require </a:t>
                </a:r>
                <a:r>
                  <a:rPr lang="en-US" sz="1200" b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mixing</a:t>
                </a:r>
                <a:endParaRPr lang="el-GR" sz="1200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Ευαισθησία στην υγρασία </a:t>
                </a:r>
              </a:p>
              <a:p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Απαιτούνται 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primers </a:t>
                </a:r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για κάποια υποστρώματα</a:t>
                </a:r>
              </a:p>
              <a:p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Τα συστήματα δύο μερών απαιτούν ανάμειξη</a:t>
                </a:r>
              </a:p>
              <a:p>
                <a:endParaRPr lang="en-US" sz="12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US" sz="2400" b="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27" name="Group 60"/>
            <p:cNvGrpSpPr>
              <a:grpSpLocks/>
            </p:cNvGrpSpPr>
            <p:nvPr/>
          </p:nvGrpSpPr>
          <p:grpSpPr bwMode="auto">
            <a:xfrm>
              <a:off x="2638" y="3462"/>
              <a:ext cx="1027" cy="983"/>
              <a:chOff x="2638" y="3462"/>
              <a:chExt cx="1027" cy="983"/>
            </a:xfrm>
          </p:grpSpPr>
          <p:sp>
            <p:nvSpPr>
              <p:cNvPr id="28" name="Rectangle 61"/>
              <p:cNvSpPr>
                <a:spLocks noChangeArrowheads="1"/>
              </p:cNvSpPr>
              <p:nvPr/>
            </p:nvSpPr>
            <p:spPr bwMode="auto">
              <a:xfrm>
                <a:off x="2638" y="3462"/>
                <a:ext cx="1027" cy="983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" name="Rectangle 62"/>
              <p:cNvSpPr>
                <a:spLocks noChangeArrowheads="1"/>
              </p:cNvSpPr>
              <p:nvPr/>
            </p:nvSpPr>
            <p:spPr bwMode="auto">
              <a:xfrm>
                <a:off x="2668" y="3492"/>
                <a:ext cx="967" cy="803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l-GR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Σύνδεση άκρων σε διάφορα μέρη</a:t>
                </a:r>
                <a:endParaRPr lang="en-US" sz="12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US" sz="2400" b="0" dirty="0"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0"/>
            <a:ext cx="75438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Πλεονεκτήματα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αυτοκόλλητων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552" y="1556792"/>
            <a:ext cx="8229600" cy="441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Συνδέουν ανόμοια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υλικά.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Ίση κατανομή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δύναμης.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Γεμίζουν μεγάλα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κενά.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Εύκολα αυτοματοποιημένα.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Αισθητικά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αποδεκτά.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-23084"/>
            <a:ext cx="75438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Μειονεκτήματα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αυτοκόλλητων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Απαιτείται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επαγωγή.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Απαιτείται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χρόνος 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προσαρμογής</a:t>
            </a:r>
            <a:r>
              <a:rPr lang="el-GR" sz="2800" noProof="0" dirty="0" smtClean="0">
                <a:solidFill>
                  <a:srgbClr val="000000"/>
                </a:solidFill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Απαιτεί χημικές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ουσίες 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κατά την 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εμφύτευση.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16632" y="1916832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l-GR" sz="4000" b="1" i="1" dirty="0" smtClean="0">
                <a:solidFill>
                  <a:schemeClr val="tx2"/>
                </a:solidFill>
              </a:rPr>
              <a:t>Εφαρμογές στην οδοντιατρική</a:t>
            </a:r>
            <a:endParaRPr lang="en-US" sz="4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8195"/>
            <a:ext cx="7543800" cy="1295400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Συγκολλητική 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οδοντιατρική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Ενδείξεις: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Αντικατάσταση δοντιών που έχουν τερηδόνα.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Γέμισμα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ελαττωμάτων από διάβρωση ή απόξεση σε αυχενικές περιοχές.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Διόρθωση αντιαισθητικών σχημάτων,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θέσεων, διαστάσεων ή σκιών.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Αποκατάσταση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με δεσμούς αμαλγάματος ασημιού.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Κορώνες από τσιμέντο.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79633" y="-28195"/>
            <a:ext cx="7543800" cy="1295400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Ενδείξεις - Συνέχεια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Σιδεράκια ορθοδοντικά.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Θεραπεία οδοντικής υπερευαισθησίας.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Επιδιόρθωση σπασμένης πορσελάνης, αμαλγαμάτων και αποκατάστασης ρητινών.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Στεγανοποίηση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σχισμών.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Χτίσιμο θεμελίων πυρήνα.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556782" y="-46951"/>
            <a:ext cx="4071934" cy="1295400"/>
          </a:xfrm>
        </p:spPr>
        <p:txBody>
          <a:bodyPr>
            <a:normAutofit/>
          </a:bodyPr>
          <a:lstStyle/>
          <a:p>
            <a:r>
              <a:rPr lang="el-G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Στεγανοποιητικά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008063" y="3716338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1. 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Χάραξη σμάλτου</a:t>
            </a:r>
            <a:r>
              <a:rPr lang="en-GB" sz="1200" b="0" dirty="0"/>
              <a:t>          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99" y="1248449"/>
            <a:ext cx="6382472" cy="493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341563" y="1268760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1. Etch enamel</a:t>
            </a:r>
            <a:r>
              <a:rPr lang="en-GB" sz="1100" dirty="0" smtClean="0">
                <a:solidFill>
                  <a:schemeClr val="bg1"/>
                </a:solidFill>
              </a:rPr>
              <a:t> </a:t>
            </a:r>
            <a:r>
              <a:rPr lang="en-GB" sz="1100" dirty="0" smtClean="0"/>
              <a:t> </a:t>
            </a:r>
            <a:endParaRPr lang="en-IN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314871" y="1218359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2. Apply sealant</a:t>
            </a:r>
            <a:r>
              <a:rPr lang="en-GB" sz="1200" b="0" dirty="0">
                <a:solidFill>
                  <a:schemeClr val="bg1"/>
                </a:solidFill>
              </a:rPr>
              <a:t> </a:t>
            </a:r>
            <a:r>
              <a:rPr lang="en-GB" sz="1200" b="0" dirty="0"/>
              <a:t>        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306749" y="3716338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3. Light cure</a:t>
            </a:r>
            <a:r>
              <a:rPr lang="en-GB" sz="1200" b="0" dirty="0">
                <a:solidFill>
                  <a:schemeClr val="bg1"/>
                </a:solidFill>
                <a:latin typeface="Comic Sans MS" pitchFamily="66" charset="0"/>
              </a:rPr>
              <a:t>      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4817812" y="6488668"/>
            <a:ext cx="23663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/>
              <a:t>http://www.loosdental.com/sealants.htm</a:t>
            </a:r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37027" y="260285"/>
            <a:ext cx="7543800" cy="728662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Ιοντομερή 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υαλιού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2910" y="1556792"/>
            <a:ext cx="7812087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4320" indent="-27432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200" b="0" dirty="0" smtClean="0"/>
              <a:t>Συνήθως αναφέρονται ως </a:t>
            </a:r>
            <a:r>
              <a:rPr lang="el-GR" sz="2200" b="0" dirty="0" err="1" smtClean="0"/>
              <a:t>ιοντομερή</a:t>
            </a:r>
            <a:r>
              <a:rPr lang="el-GR" sz="2200" b="0" dirty="0" smtClean="0"/>
              <a:t> γυαλιού τσιμέντου (</a:t>
            </a:r>
            <a:r>
              <a:rPr lang="en-US" sz="2200" b="0" dirty="0" smtClean="0"/>
              <a:t>GIC’s).</a:t>
            </a:r>
            <a:endParaRPr lang="en-US" sz="2200" b="0" dirty="0"/>
          </a:p>
          <a:p>
            <a:pPr marL="274320" indent="-27432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200" dirty="0"/>
              <a:t>Ε</a:t>
            </a:r>
            <a:r>
              <a:rPr lang="el-GR" sz="2200" b="0" dirty="0" smtClean="0"/>
              <a:t>ίναι υλικά τα οποία αποτελούνται από υδάτινα πολυακρυλαμίδια και </a:t>
            </a:r>
            <a:r>
              <a:rPr lang="el-GR" sz="2200" b="0" dirty="0" smtClean="0"/>
              <a:t>γυαλί </a:t>
            </a:r>
            <a:r>
              <a:rPr lang="el-GR" sz="2200" b="0" dirty="0" smtClean="0"/>
              <a:t>φθοροαλουμινοσιλικόνης. </a:t>
            </a:r>
            <a:endParaRPr lang="en-US" sz="2200" b="0" dirty="0"/>
          </a:p>
          <a:p>
            <a:pPr marL="274320" indent="-27432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200" b="0" dirty="0" smtClean="0"/>
              <a:t>Ορίζονται από μια αντίδραση οξέος – βάσεως με την παρουσία νερού.</a:t>
            </a:r>
            <a:endParaRPr lang="en-US" sz="2200" b="0" dirty="0"/>
          </a:p>
          <a:p>
            <a:pPr marL="274320" indent="-27432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200" b="0" dirty="0" smtClean="0"/>
              <a:t>Αυ</a:t>
            </a:r>
            <a:r>
              <a:rPr lang="el-GR" sz="2200" dirty="0" smtClean="0"/>
              <a:t>τές οι κόλλες φαίνεται να προσκολλώνται στη δομή του δοντιού με το σχηματισμό ιοντικών δεσμών σαν αποτέλεσμα του δακτυλίου ιόντων των </a:t>
            </a:r>
            <a:r>
              <a:rPr lang="el-GR" sz="2200" dirty="0" err="1" smtClean="0"/>
              <a:t>καρβοξυλομάδων</a:t>
            </a:r>
            <a:r>
              <a:rPr lang="el-GR" sz="2200" dirty="0" smtClean="0"/>
              <a:t> του οξέος με το ασβέστιο και/ή των φωσφορικών ιόντων που βρίσκονται στον </a:t>
            </a:r>
            <a:r>
              <a:rPr lang="el-GR" sz="2200" dirty="0" err="1" smtClean="0"/>
              <a:t>απατίτη</a:t>
            </a:r>
            <a:r>
              <a:rPr lang="el-GR" sz="2200" dirty="0" smtClean="0"/>
              <a:t> του σμάλτου και της οδοντίνης.</a:t>
            </a:r>
            <a:endParaRPr lang="en-US" sz="2200" b="0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3084"/>
            <a:ext cx="7543800" cy="1295400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Σύσταση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556792"/>
            <a:ext cx="8229600" cy="44116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l-GR" sz="3200" dirty="0" smtClean="0"/>
              <a:t>Σκόνη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= CALCIUM FLUOROALUMINOSILICATE GLASS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Σιλικόνη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13.3%	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Φώσφορος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2.5%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Αλουμίνιο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13.3%	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Φθόριο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22.7%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Ασβέστιο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17.3%	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Οξυγόνο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28.0%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Νάτριο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1.6%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Υγρό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ΠΟΛΥΑΚΡΥΛΙΚΟ ΟΞΥ  Ή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ΣΥΜΠΟΛΥΜΕΡΕΣ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ΤΟΥ ΑΚΡΥΛΙΚΟΥ ΟΞΕΟΣ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ΝΕΡΟ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-23084"/>
            <a:ext cx="7543800" cy="12954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Συνηθέστερη οδοντική ρητίνη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863" y="1593181"/>
            <a:ext cx="6157912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987824" y="5574630"/>
            <a:ext cx="379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 err="1"/>
              <a:t>triethylene</a:t>
            </a:r>
            <a:r>
              <a:rPr lang="en-US" b="0" dirty="0"/>
              <a:t> glycol </a:t>
            </a:r>
            <a:r>
              <a:rPr lang="en-US" b="0" dirty="0" err="1"/>
              <a:t>dimethacrylate</a:t>
            </a:r>
            <a:endParaRPr lang="en-US" b="0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016125" y="5446043"/>
            <a:ext cx="539750" cy="574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624638" y="5480968"/>
            <a:ext cx="539750" cy="574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744091" y="1337928"/>
            <a:ext cx="3954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 err="1"/>
              <a:t>bisphenol</a:t>
            </a:r>
            <a:r>
              <a:rPr lang="en-US" b="0" dirty="0"/>
              <a:t> A glycol </a:t>
            </a:r>
            <a:r>
              <a:rPr lang="en-US" b="0" dirty="0" err="1"/>
              <a:t>dimethacrylate</a:t>
            </a:r>
            <a:endParaRPr lang="en-US" b="0" dirty="0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3084"/>
            <a:ext cx="7543800" cy="1295400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Υλικό στεγανοποίησης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Ένα υλικό που εφαρμόζεται σε μια άρθρωση σε στερεή ή υγρή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μορφή που σκληραίνει ή θεραπεύει το σημείο, δημιουργώντας μια ασπίδα κατά της εισροής αερίου ή υγρού.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37338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37147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Ορθογώνιο 1"/>
          <p:cNvSpPr/>
          <p:nvPr/>
        </p:nvSpPr>
        <p:spPr>
          <a:xfrm>
            <a:off x="5054611" y="6381328"/>
            <a:ext cx="23663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/>
              <a:t>http://www.loosdental.com/sealants.htm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640" y="2781423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4605119" y="2684831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808103" y="5416724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4644008" y="5157192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79633" y="-23084"/>
            <a:ext cx="7543800" cy="1295400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Σπασμένοι κοπτήρες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 descr="web-chip2.jpg (15705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989138"/>
            <a:ext cx="3771900" cy="2514600"/>
          </a:xfrm>
          <a:prstGeom prst="rect">
            <a:avLst/>
          </a:prstGeom>
          <a:noFill/>
        </p:spPr>
      </p:pic>
      <p:pic>
        <p:nvPicPr>
          <p:cNvPr id="9" name="Picture 4" descr="web-chip1.jpg (12825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1952625"/>
            <a:ext cx="3886200" cy="2590800"/>
          </a:xfrm>
          <a:prstGeom prst="rect">
            <a:avLst/>
          </a:prstGeom>
          <a:noFill/>
        </p:spPr>
      </p:pic>
      <p:sp>
        <p:nvSpPr>
          <p:cNvPr id="2" name="Ορθογώνιο 1"/>
          <p:cNvSpPr/>
          <p:nvPr/>
        </p:nvSpPr>
        <p:spPr>
          <a:xfrm>
            <a:off x="5003800" y="6488668"/>
            <a:ext cx="23663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/>
              <a:t>http://www.loosdental.com/sealants.htm</a:t>
            </a: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Θέση ημερομηνίας"/>
          <p:cNvSpPr txBox="1">
            <a:spLocks/>
          </p:cNvSpPr>
          <p:nvPr/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75D3B-674E-4BE7-979D-4616B763558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3/30/2019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3 - Θέση αριθμού διαφάνειας"/>
          <p:cNvSpPr txBox="1">
            <a:spLocks/>
          </p:cNvSpPr>
          <p:nvPr/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17C7C-0C66-4DBB-B84F-E349E14C2AFC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 flipH="1">
            <a:off x="6781800" y="3124200"/>
            <a:ext cx="838200" cy="533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543800" y="2879725"/>
            <a:ext cx="1447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>
                <a:solidFill>
                  <a:schemeClr val="bg1"/>
                </a:solidFill>
                <a:latin typeface="Times" pitchFamily="18" charset="0"/>
              </a:rPr>
              <a:t>LINKMAX A3 Cartridge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7010400" y="3886200"/>
            <a:ext cx="838200" cy="533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772400" y="3657600"/>
            <a:ext cx="1447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 dirty="0">
                <a:solidFill>
                  <a:schemeClr val="bg1"/>
                </a:solidFill>
                <a:latin typeface="Times" pitchFamily="18" charset="0"/>
              </a:rPr>
              <a:t>LINKMAX Clear Cartridge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6934200" y="5029200"/>
            <a:ext cx="838200" cy="76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729538" y="4899025"/>
            <a:ext cx="13716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 dirty="0">
                <a:solidFill>
                  <a:schemeClr val="bg1"/>
                </a:solidFill>
                <a:latin typeface="Times" pitchFamily="18" charset="0"/>
              </a:rPr>
              <a:t>Dispensing Dish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6096000" y="2133600"/>
            <a:ext cx="9906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032625" y="19812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200" dirty="0" smtClean="0">
                <a:solidFill>
                  <a:schemeClr val="bg1"/>
                </a:solidFill>
                <a:latin typeface="Times" pitchFamily="18" charset="0"/>
              </a:rPr>
              <a:t>Σκεύος ανάμειξης</a:t>
            </a:r>
            <a:endParaRPr lang="en-US" sz="1200" b="0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1981200" y="1295400"/>
            <a:ext cx="381000" cy="838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3124200" y="1219200"/>
            <a:ext cx="0" cy="1143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295400" y="838200"/>
            <a:ext cx="1447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>
                <a:solidFill>
                  <a:schemeClr val="bg1"/>
                </a:solidFill>
                <a:latin typeface="Times" pitchFamily="18" charset="0"/>
              </a:rPr>
              <a:t>Self-Etching Primer EP-A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590800" y="762000"/>
            <a:ext cx="1447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>
                <a:solidFill>
                  <a:schemeClr val="bg1"/>
                </a:solidFill>
                <a:latin typeface="Times" pitchFamily="18" charset="0"/>
              </a:rPr>
              <a:t>Self-Etching Primer EP-B</a:t>
            </a: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H="1">
            <a:off x="3886200" y="1219200"/>
            <a:ext cx="533400" cy="1295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3962400" y="746125"/>
            <a:ext cx="182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>
                <a:solidFill>
                  <a:schemeClr val="bg1"/>
                </a:solidFill>
                <a:latin typeface="Times" pitchFamily="18" charset="0"/>
              </a:rPr>
              <a:t>50 Yellow &amp;  50 Pink Micro-Tips</a:t>
            </a:r>
            <a:endParaRPr lang="en-US" sz="1200" b="0">
              <a:latin typeface="Times" pitchFamily="18" charset="0"/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1524000" y="3886200"/>
            <a:ext cx="1143000" cy="304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V="1">
            <a:off x="2209800" y="3962400"/>
            <a:ext cx="1295400" cy="76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762000" y="3657600"/>
            <a:ext cx="14478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 dirty="0">
                <a:solidFill>
                  <a:schemeClr val="bg1"/>
                </a:solidFill>
                <a:latin typeface="Times" pitchFamily="18" charset="0"/>
              </a:rPr>
              <a:t>Ceramic Primer</a:t>
            </a:r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2057400" y="5257800"/>
            <a:ext cx="1143000" cy="304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V="1">
            <a:off x="2590800" y="5334000"/>
            <a:ext cx="1295400" cy="76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1219200" y="4937125"/>
            <a:ext cx="1447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>
                <a:solidFill>
                  <a:schemeClr val="bg1"/>
                </a:solidFill>
                <a:latin typeface="Times" pitchFamily="18" charset="0"/>
              </a:rPr>
              <a:t>Metal Primer II Package</a:t>
            </a: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 flipV="1">
            <a:off x="4267200" y="5638800"/>
            <a:ext cx="3810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H="1" flipV="1">
            <a:off x="4887913" y="5637213"/>
            <a:ext cx="750887" cy="6111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5105400" y="6248400"/>
            <a:ext cx="1676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200" b="0" dirty="0" smtClean="0">
                <a:solidFill>
                  <a:schemeClr val="bg1"/>
                </a:solidFill>
                <a:latin typeface="Times" pitchFamily="18" charset="0"/>
              </a:rPr>
              <a:t>Λαβή </a:t>
            </a:r>
            <a:endParaRPr lang="en-US" sz="1200" b="0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505200" y="63246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200" b="0" dirty="0" smtClean="0">
                <a:solidFill>
                  <a:schemeClr val="bg1"/>
                </a:solidFill>
                <a:latin typeface="Times" pitchFamily="18" charset="0"/>
              </a:rPr>
              <a:t>Σπάτουλα ανάμειξης</a:t>
            </a:r>
            <a:endParaRPr lang="en-US" sz="1200" b="0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5791200" y="228600"/>
            <a:ext cx="3200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l-GR" sz="2400" b="0">
              <a:latin typeface="Times" pitchFamily="18" charset="0"/>
            </a:endParaRP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5943600" y="7762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800" dirty="0" smtClean="0">
                <a:solidFill>
                  <a:schemeClr val="bg1"/>
                </a:solidFill>
                <a:latin typeface="75 Helvetica Bold" charset="0"/>
              </a:rPr>
              <a:t>Συσκευασία</a:t>
            </a:r>
            <a:endParaRPr lang="en-US" sz="80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75 Helvetica Bold" charset="0"/>
            </a:endParaRP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05500" y="161925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0" dirty="0">
                <a:solidFill>
                  <a:srgbClr val="FF9900"/>
                </a:solidFill>
                <a:latin typeface="75 Helvetica Bold" charset="0"/>
              </a:rPr>
              <a:t>LINKMAX</a:t>
            </a:r>
            <a:endParaRPr lang="en-US" sz="4000" dirty="0">
              <a:solidFill>
                <a:srgbClr val="FF9900"/>
              </a:solidFill>
              <a:latin typeface="75 Helvetica Bold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Θέση ημερομηνίας"/>
          <p:cNvSpPr txBox="1">
            <a:spLocks/>
          </p:cNvSpPr>
          <p:nvPr/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3BECD-6044-4A49-88CC-ACF8E9613B8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3/30/2019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3 - Θέση αριθμού διαφάνειας"/>
          <p:cNvSpPr txBox="1">
            <a:spLocks/>
          </p:cNvSpPr>
          <p:nvPr/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6EED4-81FD-4656-8360-4E0630C2BB5C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4800" y="928688"/>
            <a:ext cx="388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800" dirty="0" smtClean="0">
                <a:solidFill>
                  <a:schemeClr val="bg1"/>
                </a:solidFill>
                <a:latin typeface="75 Helvetica Bold" charset="0"/>
              </a:rPr>
              <a:t>Δοχείο σφραγίσματος</a:t>
            </a:r>
            <a:endParaRPr lang="en-US" sz="40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75 Helvetica Bold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80248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8275" indent="-168275" eaLnBrk="0" hangingPunct="0">
              <a:spcBef>
                <a:spcPct val="50000"/>
              </a:spcBef>
            </a:pPr>
            <a:r>
              <a:rPr lang="en-US" sz="2400" b="0" dirty="0">
                <a:solidFill>
                  <a:schemeClr val="bg1"/>
                </a:solidFill>
              </a:rPr>
              <a:t>• </a:t>
            </a:r>
            <a:r>
              <a:rPr lang="el-GR" sz="2400" b="0" dirty="0" smtClean="0">
                <a:solidFill>
                  <a:schemeClr val="bg1"/>
                </a:solidFill>
              </a:rPr>
              <a:t>Παράγει την ιδανική συνοχή κάθε </a:t>
            </a:r>
            <a:r>
              <a:rPr lang="el-GR" sz="2400" b="0" dirty="0" smtClean="0">
                <a:solidFill>
                  <a:schemeClr val="bg1"/>
                </a:solidFill>
              </a:rPr>
              <a:t>φορά.</a:t>
            </a:r>
            <a:endParaRPr lang="en-US" sz="2400" b="0" dirty="0">
              <a:solidFill>
                <a:schemeClr val="bg1"/>
              </a:solidFill>
            </a:endParaRPr>
          </a:p>
          <a:p>
            <a:pPr marL="168275" indent="-168275" eaLnBrk="0" hangingPunct="0">
              <a:spcBef>
                <a:spcPct val="50000"/>
              </a:spcBef>
            </a:pPr>
            <a:r>
              <a:rPr lang="en-US" sz="2400" b="0" dirty="0">
                <a:solidFill>
                  <a:schemeClr val="bg1"/>
                </a:solidFill>
              </a:rPr>
              <a:t>• </a:t>
            </a:r>
            <a:r>
              <a:rPr lang="el-GR" sz="2400" b="0" dirty="0" smtClean="0">
                <a:solidFill>
                  <a:schemeClr val="bg1"/>
                </a:solidFill>
              </a:rPr>
              <a:t>Πα</a:t>
            </a:r>
            <a:r>
              <a:rPr lang="el-GR" sz="2400" dirty="0" smtClean="0">
                <a:solidFill>
                  <a:schemeClr val="bg1"/>
                </a:solidFill>
              </a:rPr>
              <a:t>ράγει την ιδανική ποσότητα ανάμειξης άσχετα με την ποσότητα του υλικού.</a:t>
            </a:r>
            <a:endParaRPr lang="en-US" sz="2400" b="0" dirty="0">
              <a:solidFill>
                <a:schemeClr val="bg1"/>
              </a:solidFill>
            </a:endParaRPr>
          </a:p>
          <a:p>
            <a:pPr marL="168275" indent="-168275" eaLnBrk="0" hangingPunct="0">
              <a:spcBef>
                <a:spcPct val="50000"/>
              </a:spcBef>
            </a:pPr>
            <a:r>
              <a:rPr lang="en-US" sz="2400" b="0" dirty="0">
                <a:solidFill>
                  <a:schemeClr val="bg1"/>
                </a:solidFill>
              </a:rPr>
              <a:t>• </a:t>
            </a:r>
            <a:r>
              <a:rPr lang="el-GR" sz="2400" b="0" dirty="0" smtClean="0">
                <a:solidFill>
                  <a:schemeClr val="bg1"/>
                </a:solidFill>
              </a:rPr>
              <a:t>Ο μετρητής επιτρέπει </a:t>
            </a:r>
            <a:r>
              <a:rPr lang="el-GR" sz="2400" b="0" dirty="0" smtClean="0">
                <a:solidFill>
                  <a:schemeClr val="bg1"/>
                </a:solidFill>
              </a:rPr>
              <a:t>στον </a:t>
            </a:r>
            <a:r>
              <a:rPr lang="el-GR" sz="2400" b="0" dirty="0" smtClean="0">
                <a:solidFill>
                  <a:schemeClr val="bg1"/>
                </a:solidFill>
              </a:rPr>
              <a:t>χρήστη να ελέγχει τον όγκο του υλικού για να αποφεύγεται η σπατάλη </a:t>
            </a:r>
            <a:r>
              <a:rPr lang="el-GR" sz="2400" b="0" dirty="0" smtClean="0">
                <a:solidFill>
                  <a:schemeClr val="bg1"/>
                </a:solidFill>
              </a:rPr>
              <a:t>υλικού.</a:t>
            </a:r>
            <a:endParaRPr lang="en-US" sz="2400" b="0" dirty="0">
              <a:solidFill>
                <a:schemeClr val="bg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04800"/>
            <a:ext cx="1168400" cy="1752600"/>
          </a:xfrm>
          <a:prstGeom prst="rect">
            <a:avLst/>
          </a:prstGeom>
          <a:noFill/>
          <a:effectLst>
            <a:outerShdw dist="81320" dir="3080412" algn="ctr" rotWithShape="0">
              <a:schemeClr val="tx1"/>
            </a:outerShdw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495800"/>
            <a:ext cx="2133600" cy="1706563"/>
          </a:xfrm>
          <a:prstGeom prst="rect">
            <a:avLst/>
          </a:prstGeom>
          <a:noFill/>
          <a:effectLst>
            <a:outerShdw dist="81320" dir="3080412" algn="ctr" rotWithShape="0">
              <a:schemeClr val="tx1"/>
            </a:outerShdw>
          </a:effectLst>
        </p:spPr>
      </p:pic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6858000" y="4191000"/>
            <a:ext cx="152400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313488" y="4692650"/>
            <a:ext cx="685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0">
                <a:solidFill>
                  <a:schemeClr val="bg1"/>
                </a:solidFill>
                <a:latin typeface="Times" pitchFamily="18" charset="0"/>
              </a:rPr>
              <a:t>Less</a:t>
            </a:r>
            <a:endParaRPr lang="en-US" sz="2400" b="0">
              <a:latin typeface="Times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348663" y="3995738"/>
            <a:ext cx="685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0">
                <a:solidFill>
                  <a:schemeClr val="bg1"/>
                </a:solidFill>
                <a:latin typeface="Times" pitchFamily="18" charset="0"/>
              </a:rPr>
              <a:t>More</a:t>
            </a:r>
            <a:endParaRPr lang="en-US" sz="2400" b="0"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Θέση ημερομηνίας"/>
          <p:cNvSpPr txBox="1">
            <a:spLocks/>
          </p:cNvSpPr>
          <p:nvPr/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C592F-2D74-403C-BBD6-F2377E4FE81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3/30/2019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3 - Θέση αριθμού διαφάνειας"/>
          <p:cNvSpPr txBox="1">
            <a:spLocks/>
          </p:cNvSpPr>
          <p:nvPr/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8C7F3-6166-4439-9E29-551ED8D85EE6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1950" y="957263"/>
            <a:ext cx="640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800" dirty="0" smtClean="0">
                <a:solidFill>
                  <a:schemeClr val="bg1"/>
                </a:solidFill>
                <a:latin typeface="75 Helvetica Bold" charset="0"/>
              </a:rPr>
              <a:t>Διπλή θεραπεία: ελαφριά θεραπεία και αυτό - θεραπεία</a:t>
            </a:r>
            <a:endParaRPr lang="en-US" sz="2800" dirty="0">
              <a:solidFill>
                <a:srgbClr val="FF9900"/>
              </a:solidFill>
              <a:latin typeface="75 Helvetica Bold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1000" y="1809750"/>
            <a:ext cx="8763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2400" b="0" dirty="0">
                <a:solidFill>
                  <a:schemeClr val="bg1"/>
                </a:solidFill>
              </a:rPr>
              <a:t>• </a:t>
            </a:r>
            <a:r>
              <a:rPr lang="el-GR" sz="2400" b="0" dirty="0" smtClean="0">
                <a:solidFill>
                  <a:schemeClr val="bg1"/>
                </a:solidFill>
              </a:rPr>
              <a:t>Το προσωρινό για ελαφρές περιπτώσεις </a:t>
            </a:r>
            <a:r>
              <a:rPr lang="en-US" sz="2400" b="0" dirty="0" err="1" smtClean="0">
                <a:solidFill>
                  <a:schemeClr val="bg1"/>
                </a:solidFill>
              </a:rPr>
              <a:t>Linkmax</a:t>
            </a:r>
            <a:r>
              <a:rPr lang="en-US" sz="2400" b="0" dirty="0" smtClean="0">
                <a:solidFill>
                  <a:schemeClr val="bg1"/>
                </a:solidFill>
              </a:rPr>
              <a:t> </a:t>
            </a:r>
            <a:r>
              <a:rPr lang="el-GR" sz="2400" b="0" dirty="0" smtClean="0">
                <a:solidFill>
                  <a:schemeClr val="bg1"/>
                </a:solidFill>
              </a:rPr>
              <a:t>αφαιρείται εύκολα με εργαλείο ένα λεπτό μετά τον </a:t>
            </a:r>
            <a:r>
              <a:rPr lang="el-GR" sz="2400" b="0" dirty="0" smtClean="0">
                <a:solidFill>
                  <a:schemeClr val="bg1"/>
                </a:solidFill>
              </a:rPr>
              <a:t>πολυμερισμό.</a:t>
            </a:r>
            <a:endParaRPr lang="en-US" sz="2400" b="0" dirty="0">
              <a:solidFill>
                <a:schemeClr val="bg1"/>
              </a:solidFill>
            </a:endParaRPr>
          </a:p>
          <a:p>
            <a:pPr marL="230188" indent="-230188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2400" b="0" dirty="0">
                <a:solidFill>
                  <a:schemeClr val="bg1"/>
                </a:solidFill>
              </a:rPr>
              <a:t>• </a:t>
            </a:r>
            <a:r>
              <a:rPr lang="el-GR" sz="2400" b="0" dirty="0" smtClean="0">
                <a:solidFill>
                  <a:schemeClr val="bg1"/>
                </a:solidFill>
              </a:rPr>
              <a:t>Δεν απαιτείται  διαδικασία </a:t>
            </a:r>
            <a:r>
              <a:rPr lang="el-GR" sz="2400" b="0" dirty="0" smtClean="0">
                <a:solidFill>
                  <a:schemeClr val="bg1"/>
                </a:solidFill>
              </a:rPr>
              <a:t>καθαρισμού.</a:t>
            </a:r>
            <a:endParaRPr lang="en-US" sz="2400" b="0" dirty="0">
              <a:solidFill>
                <a:schemeClr val="bg1"/>
              </a:solidFill>
            </a:endParaRPr>
          </a:p>
          <a:p>
            <a:pPr marL="230188" indent="-230188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2400" b="0" dirty="0" smtClean="0">
                <a:solidFill>
                  <a:schemeClr val="bg1"/>
                </a:solidFill>
              </a:rPr>
              <a:t>• </a:t>
            </a:r>
            <a:r>
              <a:rPr lang="el-GR" sz="2400" b="0" dirty="0" smtClean="0">
                <a:solidFill>
                  <a:schemeClr val="bg1"/>
                </a:solidFill>
              </a:rPr>
              <a:t>Όταν χρησιμοποιείται κάτω από μέταλλο ή όταν είναι κόλλα είναι δύσκολο να εκτεθεί στο </a:t>
            </a:r>
            <a:r>
              <a:rPr lang="el-GR" sz="2400" b="0" dirty="0" smtClean="0">
                <a:solidFill>
                  <a:schemeClr val="bg1"/>
                </a:solidFill>
              </a:rPr>
              <a:t>φως.</a:t>
            </a:r>
            <a:endParaRPr lang="en-US" sz="2400" b="0" dirty="0">
              <a:solidFill>
                <a:schemeClr val="bg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029200"/>
            <a:ext cx="2209800" cy="1466850"/>
          </a:xfrm>
          <a:prstGeom prst="rect">
            <a:avLst/>
          </a:prstGeom>
          <a:noFill/>
          <a:effectLst>
            <a:outerShdw dist="81320" dir="3080412" algn="ctr" rotWithShape="0">
              <a:schemeClr val="tx1"/>
            </a:outerShdw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029200"/>
            <a:ext cx="2133600" cy="1446213"/>
          </a:xfrm>
          <a:prstGeom prst="rect">
            <a:avLst/>
          </a:prstGeom>
          <a:noFill/>
          <a:effectLst>
            <a:outerShdw dist="81320" dir="3080412" algn="ctr" rotWithShape="0">
              <a:schemeClr val="tx1"/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Θέση ημερομηνίας"/>
          <p:cNvSpPr txBox="1">
            <a:spLocks/>
          </p:cNvSpPr>
          <p:nvPr/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91221-DEC3-49C0-9600-AA0274955D1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3/30/2019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3 - Θέση αριθμού διαφάνειας"/>
          <p:cNvSpPr txBox="1">
            <a:spLocks/>
          </p:cNvSpPr>
          <p:nvPr/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914900-CD43-4C2B-A56C-4D316C718631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56" y="1191478"/>
            <a:ext cx="1665288" cy="2057400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l="-705" r="-703"/>
          <a:stretch>
            <a:fillRect/>
          </a:stretch>
        </p:blipFill>
        <p:spPr bwMode="auto">
          <a:xfrm>
            <a:off x="2443956" y="1191478"/>
            <a:ext cx="1981200" cy="2043113"/>
          </a:xfrm>
          <a:prstGeom prst="rect">
            <a:avLst/>
          </a:prstGeom>
          <a:noFill/>
          <a:effectLst>
            <a:outerShdw dist="63500" dir="3187806" algn="ctr" rotWithShape="0">
              <a:schemeClr val="tx1"/>
            </a:outer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 l="3772" r="-1886"/>
          <a:stretch>
            <a:fillRect/>
          </a:stretch>
        </p:blipFill>
        <p:spPr bwMode="auto">
          <a:xfrm>
            <a:off x="4806156" y="1191478"/>
            <a:ext cx="3962400" cy="2057400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 t="11090" r="11110"/>
          <a:stretch>
            <a:fillRect/>
          </a:stretch>
        </p:blipFill>
        <p:spPr bwMode="auto">
          <a:xfrm>
            <a:off x="2438400" y="4113213"/>
            <a:ext cx="1981200" cy="1871662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45050" y="4113213"/>
            <a:ext cx="1736725" cy="1905000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 cstate="print"/>
          <a:srcRect r="20689"/>
          <a:stretch>
            <a:fillRect/>
          </a:stretch>
        </p:blipFill>
        <p:spPr bwMode="auto">
          <a:xfrm>
            <a:off x="7010400" y="4113213"/>
            <a:ext cx="1752600" cy="1892300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9" cstate="print"/>
          <a:srcRect t="34146" r="30476" b="2438"/>
          <a:stretch>
            <a:fillRect/>
          </a:stretch>
        </p:blipFill>
        <p:spPr bwMode="auto">
          <a:xfrm>
            <a:off x="457200" y="4113213"/>
            <a:ext cx="1622425" cy="1905000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57158" y="428604"/>
            <a:ext cx="8258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800" b="0" dirty="0" smtClean="0">
                <a:solidFill>
                  <a:schemeClr val="bg1"/>
                </a:solidFill>
              </a:rPr>
              <a:t>ΥΒΡΙΔΙΚΗ ΡΙΤΙΝΗ </a:t>
            </a:r>
            <a:endParaRPr lang="en-US" sz="4000" dirty="0">
              <a:solidFill>
                <a:srgbClr val="FF9900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81000" y="3290154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200" b="0" dirty="0" smtClean="0">
                <a:solidFill>
                  <a:schemeClr val="bg1"/>
                </a:solidFill>
              </a:rPr>
              <a:t>Εφαρμόζεται ένα λεπτό στρώμα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357422" y="3248878"/>
            <a:ext cx="205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200" dirty="0" smtClean="0">
                <a:solidFill>
                  <a:schemeClr val="bg1"/>
                </a:solidFill>
              </a:rPr>
              <a:t>Επάγεται μέσω φωτός για 20 δευτερόλεπτα χρησιμοποιώντας ένα </a:t>
            </a:r>
            <a:r>
              <a:rPr lang="en-US" sz="1200" dirty="0" smtClean="0">
                <a:solidFill>
                  <a:schemeClr val="bg1"/>
                </a:solidFill>
              </a:rPr>
              <a:t>VLC </a:t>
            </a:r>
            <a:r>
              <a:rPr lang="el-GR" sz="1200" dirty="0" smtClean="0">
                <a:solidFill>
                  <a:schemeClr val="bg1"/>
                </a:solidFill>
              </a:rPr>
              <a:t>φως.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4714875" y="3282216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200" b="0" dirty="0" smtClean="0">
                <a:solidFill>
                  <a:schemeClr val="bg1"/>
                </a:solidFill>
              </a:rPr>
              <a:t>Ανακινούμε τα δοχεία με τους </a:t>
            </a:r>
            <a:r>
              <a:rPr lang="en-US" sz="1200" b="0" dirty="0" smtClean="0">
                <a:solidFill>
                  <a:schemeClr val="bg1"/>
                </a:solidFill>
              </a:rPr>
              <a:t>primers </a:t>
            </a:r>
            <a:r>
              <a:rPr lang="el-GR" sz="1200" b="0" dirty="0" smtClean="0">
                <a:solidFill>
                  <a:schemeClr val="bg1"/>
                </a:solidFill>
              </a:rPr>
              <a:t> και τοποθετούμε μία σταγόνα στο δοχείο και αναμιγνύουμε για 5 δευτερόλεπτα. Εφαρμόζουμε στην επιφάνεια του δοντιού.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71475" y="6094413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200" b="0" dirty="0" smtClean="0">
                <a:solidFill>
                  <a:schemeClr val="bg1"/>
                </a:solidFill>
              </a:rPr>
              <a:t>Τοποθετούμε το </a:t>
            </a:r>
            <a:r>
              <a:rPr lang="en-US" sz="1200" b="0" dirty="0" smtClean="0">
                <a:solidFill>
                  <a:schemeClr val="bg1"/>
                </a:solidFill>
              </a:rPr>
              <a:t>LINKMAX </a:t>
            </a:r>
            <a:r>
              <a:rPr lang="el-GR" sz="1200" b="0" dirty="0" smtClean="0">
                <a:solidFill>
                  <a:schemeClr val="bg1"/>
                </a:solidFill>
              </a:rPr>
              <a:t>και αναμιγνύουμε για 10 δευτερόλεπτα.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357422" y="6143644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200" b="0" dirty="0" smtClean="0">
                <a:solidFill>
                  <a:schemeClr val="bg1"/>
                </a:solidFill>
              </a:rPr>
              <a:t>Εφαρμόζουμε το </a:t>
            </a:r>
            <a:r>
              <a:rPr lang="en-US" sz="1200" b="0" dirty="0" smtClean="0">
                <a:solidFill>
                  <a:schemeClr val="bg1"/>
                </a:solidFill>
              </a:rPr>
              <a:t>LINKMAX </a:t>
            </a:r>
            <a:r>
              <a:rPr lang="el-GR" sz="1200" b="0" dirty="0" smtClean="0">
                <a:solidFill>
                  <a:schemeClr val="bg1"/>
                </a:solidFill>
              </a:rPr>
              <a:t>σε πορσελάνινη επιφάνεια.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772025" y="6065838"/>
            <a:ext cx="2057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100" b="0" dirty="0" smtClean="0">
                <a:solidFill>
                  <a:schemeClr val="bg1"/>
                </a:solidFill>
              </a:rPr>
              <a:t>Τοποθετούμε για ένα λεπτό, επάγουμε με φως για 1 – 2 δευτερόλεπτα, κατόπιν αφαιρούμε το πλεονάζων.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943725" y="6065838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200" b="0" dirty="0" smtClean="0">
                <a:solidFill>
                  <a:schemeClr val="bg1"/>
                </a:solidFill>
              </a:rPr>
              <a:t>Επάγουμε με φως κάθε επιφάνεια για 20 δευτερόλεπτα.</a:t>
            </a:r>
            <a:endParaRPr lang="en-US" sz="12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Θέση ημερομηνίας"/>
          <p:cNvSpPr txBox="1">
            <a:spLocks/>
          </p:cNvSpPr>
          <p:nvPr/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8B9BD-9295-4FA7-99F5-6462F5ADEADD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3/30/2019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3 - Θέση αριθμού διαφάνειας"/>
          <p:cNvSpPr txBox="1">
            <a:spLocks/>
          </p:cNvSpPr>
          <p:nvPr/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1AA1A-091D-4501-903A-DB9F3A5395E4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93800"/>
            <a:ext cx="8153400" cy="5435600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23925" y="121285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0" dirty="0"/>
              <a:t>Composite Primer</a:t>
            </a:r>
            <a:endParaRPr lang="en-US" sz="2400" b="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42975" y="16256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0" dirty="0"/>
              <a:t>LINKMAX</a:t>
            </a:r>
            <a:endParaRPr lang="en-US" sz="2400" b="0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33450" y="19812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0"/>
              <a:t>Self-Etching Primer</a:t>
            </a:r>
            <a:endParaRPr lang="en-US" sz="2400" b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038975" y="2314575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 dirty="0"/>
              <a:t>MFR Hybrid Resin Inlay</a:t>
            </a:r>
            <a:endParaRPr lang="en-US" sz="2400" b="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000875" y="405765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 dirty="0"/>
              <a:t>LINKMAX</a:t>
            </a:r>
            <a:endParaRPr lang="en-US" sz="2400" b="0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000875" y="444817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 dirty="0"/>
              <a:t>Self-Etching Primer</a:t>
            </a:r>
            <a:endParaRPr lang="en-US" sz="2400" b="0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048000" y="2819400"/>
            <a:ext cx="1447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200" dirty="0" smtClean="0"/>
              <a:t>Σύνθετος</a:t>
            </a:r>
            <a:r>
              <a:rPr lang="en-US" sz="1200" b="0" dirty="0" smtClean="0"/>
              <a:t> </a:t>
            </a:r>
            <a:r>
              <a:rPr lang="en-US" sz="1200" b="0" dirty="0"/>
              <a:t>Primer</a:t>
            </a:r>
            <a:endParaRPr lang="en-US" sz="2400" b="0" dirty="0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47800" y="152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l-GR" sz="2400" b="0">
              <a:latin typeface="Times" pitchFamily="18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85800" y="4572000"/>
            <a:ext cx="2438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000" b="0" dirty="0" err="1"/>
              <a:t>NOTE:When</a:t>
            </a:r>
            <a:r>
              <a:rPr lang="en-US" sz="1000" b="0" dirty="0"/>
              <a:t> bonding MFR hybrid resin </a:t>
            </a:r>
          </a:p>
          <a:p>
            <a:pPr eaLnBrk="0" hangingPunct="0"/>
            <a:r>
              <a:rPr lang="en-US" sz="1000" b="0" dirty="0"/>
              <a:t>(with main ingredients of organic fillers) </a:t>
            </a:r>
          </a:p>
          <a:p>
            <a:pPr eaLnBrk="0" hangingPunct="0"/>
            <a:r>
              <a:rPr lang="en-US" sz="1000" b="0" dirty="0"/>
              <a:t>from another manufacturer, apply </a:t>
            </a:r>
          </a:p>
          <a:p>
            <a:pPr eaLnBrk="0" hangingPunct="0"/>
            <a:r>
              <a:rPr lang="en-US" sz="1000" b="0" dirty="0"/>
              <a:t>CERAMIC PRIMER to the prosthesis </a:t>
            </a:r>
          </a:p>
          <a:p>
            <a:pPr eaLnBrk="0" hangingPunct="0"/>
            <a:r>
              <a:rPr lang="en-US" sz="1000" b="0" dirty="0"/>
              <a:t>instead of COMPOSITE PRIMER.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400050" y="638175"/>
            <a:ext cx="8286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800" b="0" dirty="0" smtClean="0">
                <a:solidFill>
                  <a:schemeClr val="bg1"/>
                </a:solidFill>
                <a:latin typeface="75 Helvetica Bold" charset="0"/>
              </a:rPr>
              <a:t>ΥΒΡΙΔΙΚΗ ΡΗΤΙΝΗ</a:t>
            </a:r>
            <a:endParaRPr lang="en-US" sz="4000" dirty="0">
              <a:solidFill>
                <a:srgbClr val="FF9900"/>
              </a:solidFill>
              <a:latin typeface="75 Helvetica Bold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Θέση ημερομηνίας"/>
          <p:cNvSpPr txBox="1">
            <a:spLocks/>
          </p:cNvSpPr>
          <p:nvPr/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13D47-527D-4C56-9023-C80CEA7720D1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3/30/2019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3 - Θέση αριθμού διαφάνειας"/>
          <p:cNvSpPr txBox="1">
            <a:spLocks/>
          </p:cNvSpPr>
          <p:nvPr/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9DBD9-D044-4A3D-BF22-09B5B676B950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r="8107"/>
          <a:stretch>
            <a:fillRect/>
          </a:stretch>
        </p:blipFill>
        <p:spPr bwMode="auto">
          <a:xfrm>
            <a:off x="228600" y="1262063"/>
            <a:ext cx="2667000" cy="1541463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243013"/>
            <a:ext cx="2971800" cy="1593850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220788"/>
            <a:ext cx="2743200" cy="1628775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1425575"/>
            <a:ext cx="914400" cy="479425"/>
          </a:xfrm>
          <a:prstGeom prst="rect">
            <a:avLst/>
          </a:prstGeom>
          <a:noFill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3857628"/>
            <a:ext cx="2057400" cy="1905000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 cstate="print"/>
          <a:srcRect t="34146" r="30476" b="2438"/>
          <a:stretch>
            <a:fillRect/>
          </a:stretch>
        </p:blipFill>
        <p:spPr bwMode="auto">
          <a:xfrm>
            <a:off x="228600" y="3941763"/>
            <a:ext cx="1622425" cy="1905000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3927475"/>
            <a:ext cx="2057400" cy="1878013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0" cstate="print"/>
          <a:srcRect r="20689"/>
          <a:stretch>
            <a:fillRect/>
          </a:stretch>
        </p:blipFill>
        <p:spPr bwMode="auto">
          <a:xfrm>
            <a:off x="7162800" y="3941763"/>
            <a:ext cx="1752600" cy="1892300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52400" y="2962275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200" b="0" dirty="0" smtClean="0">
                <a:solidFill>
                  <a:schemeClr val="bg1"/>
                </a:solidFill>
              </a:rPr>
              <a:t>Εφαρμόζουμε το χαρακτικό, μετά από 30 δευτερόλεπτα, ξεπλένουμε με νερό και στεγνώνουμε.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019064" y="2862203"/>
            <a:ext cx="3124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200" b="0" dirty="0" smtClean="0">
                <a:solidFill>
                  <a:schemeClr val="bg1"/>
                </a:solidFill>
              </a:rPr>
              <a:t>Εναποθέτουμε μια σταγόνα από κάθε </a:t>
            </a:r>
            <a:r>
              <a:rPr lang="el-GR" sz="1200" b="0" dirty="0" smtClean="0">
                <a:solidFill>
                  <a:schemeClr val="bg1"/>
                </a:solidFill>
              </a:rPr>
              <a:t>κεραμικό </a:t>
            </a:r>
            <a:r>
              <a:rPr lang="en-US" sz="1200" b="0" dirty="0" smtClean="0">
                <a:solidFill>
                  <a:schemeClr val="bg1"/>
                </a:solidFill>
              </a:rPr>
              <a:t>Primer </a:t>
            </a:r>
            <a:r>
              <a:rPr lang="el-GR" sz="1200" b="0" dirty="0" smtClean="0">
                <a:solidFill>
                  <a:schemeClr val="bg1"/>
                </a:solidFill>
              </a:rPr>
              <a:t>στο ειδικό σκεύος και αναμιγνύουμε για 5 δευτερόλεπτα. Εφαρμόζουμε στην επιφάνεια σύνδεσης και στεγνώνουμε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172200" y="2857496"/>
            <a:ext cx="2971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200" b="0" dirty="0" smtClean="0">
                <a:solidFill>
                  <a:schemeClr val="bg1"/>
                </a:solidFill>
              </a:rPr>
              <a:t>Ανάδευση των δοχείων που περιέχουν τα </a:t>
            </a:r>
            <a:r>
              <a:rPr lang="en-US" sz="1200" b="0" dirty="0" smtClean="0">
                <a:solidFill>
                  <a:schemeClr val="bg1"/>
                </a:solidFill>
              </a:rPr>
              <a:t>Self – Etching Primer</a:t>
            </a:r>
            <a:r>
              <a:rPr lang="el-GR" sz="1200" b="0" dirty="0" smtClean="0">
                <a:solidFill>
                  <a:schemeClr val="bg1"/>
                </a:solidFill>
              </a:rPr>
              <a:t>, κατόπιν τοποθετούμε μία σταγόνα σε κάθε δοχείο και αναμιγνύουμε για 5 δευτερόλεπτα. Εφαρμογή στην επιφάνεια του δοντιού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52400" y="5942013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200" b="0" dirty="0" smtClean="0">
                <a:solidFill>
                  <a:schemeClr val="bg1"/>
                </a:solidFill>
              </a:rPr>
              <a:t>Τοποθέτηση </a:t>
            </a:r>
            <a:r>
              <a:rPr lang="en-US" sz="1200" b="0" dirty="0" smtClean="0">
                <a:solidFill>
                  <a:schemeClr val="bg1"/>
                </a:solidFill>
              </a:rPr>
              <a:t>LINKMAX </a:t>
            </a:r>
            <a:r>
              <a:rPr lang="el-GR" sz="1200" b="0" dirty="0" smtClean="0">
                <a:solidFill>
                  <a:schemeClr val="bg1"/>
                </a:solidFill>
              </a:rPr>
              <a:t>και ανάμειξη για 10 δευτερόλεπτα.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146300" y="5922963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200" b="0" dirty="0" smtClean="0">
                <a:solidFill>
                  <a:schemeClr val="bg1"/>
                </a:solidFill>
              </a:rPr>
              <a:t>Εφαρμογή του </a:t>
            </a:r>
            <a:r>
              <a:rPr lang="en-US" sz="1200" b="0" dirty="0" smtClean="0">
                <a:solidFill>
                  <a:schemeClr val="bg1"/>
                </a:solidFill>
              </a:rPr>
              <a:t>LINKMAX </a:t>
            </a:r>
            <a:r>
              <a:rPr lang="el-GR" sz="1200" b="0" dirty="0" smtClean="0">
                <a:solidFill>
                  <a:schemeClr val="bg1"/>
                </a:solidFill>
              </a:rPr>
              <a:t>σε μια επιφάνεια πορσελάνης.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622800" y="5913438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200" b="0" dirty="0" smtClean="0">
                <a:solidFill>
                  <a:schemeClr val="bg1"/>
                </a:solidFill>
              </a:rPr>
              <a:t>Ε</a:t>
            </a:r>
            <a:r>
              <a:rPr lang="el-GR" sz="1200" dirty="0" smtClean="0">
                <a:solidFill>
                  <a:schemeClr val="bg1"/>
                </a:solidFill>
              </a:rPr>
              <a:t>παγωγή με φως για 1-2 δευτερόλεπτα. Αφαίρεση του  υλικού που πλεονάζει.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7099300" y="5913438"/>
            <a:ext cx="1816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200" b="0" dirty="0" smtClean="0">
                <a:solidFill>
                  <a:schemeClr val="bg1"/>
                </a:solidFill>
              </a:rPr>
              <a:t>Επαγωγή κάθε επιφάνειας για 20 δευτερόλεπτα.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152400" y="668338"/>
            <a:ext cx="4743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800" b="0" dirty="0" smtClean="0">
                <a:solidFill>
                  <a:schemeClr val="bg1"/>
                </a:solidFill>
                <a:latin typeface="75 Helvetica Bold" charset="0"/>
              </a:rPr>
              <a:t>Πορσελάνη Σύνδεσης</a:t>
            </a:r>
            <a:endParaRPr lang="en-US" sz="4000" dirty="0">
              <a:solidFill>
                <a:srgbClr val="FF9900"/>
              </a:solidFill>
              <a:latin typeface="75 Helvetica Bold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Θέση ημερομηνίας"/>
          <p:cNvSpPr txBox="1">
            <a:spLocks/>
          </p:cNvSpPr>
          <p:nvPr/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B815D-1D71-4BB1-AC65-00DAD414796C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3/30/2019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3 - Θέση αριθμού διαφάνειας"/>
          <p:cNvSpPr txBox="1">
            <a:spLocks/>
          </p:cNvSpPr>
          <p:nvPr/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056C3-64A2-49BE-B716-A3F06BE11DAB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t="16417"/>
          <a:stretch>
            <a:fillRect/>
          </a:stretch>
        </p:blipFill>
        <p:spPr bwMode="auto">
          <a:xfrm>
            <a:off x="381000" y="1600200"/>
            <a:ext cx="4117975" cy="4267200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b="6557"/>
          <a:stretch>
            <a:fillRect/>
          </a:stretch>
        </p:blipFill>
        <p:spPr bwMode="auto">
          <a:xfrm>
            <a:off x="4800600" y="1600200"/>
            <a:ext cx="3944938" cy="4267200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696200" y="3763963"/>
            <a:ext cx="1219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100" b="0"/>
              <a:t>Ceramic Primer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1000" y="31242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 dirty="0"/>
              <a:t>Ceramic Primer </a:t>
            </a:r>
            <a:endParaRPr lang="en-US" sz="2400" b="0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705725" y="4191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/>
              <a:t>LINKMAX </a:t>
            </a:r>
            <a:endParaRPr lang="en-US" sz="2400" b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00075" y="36957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/>
              <a:t>LINKMAX </a:t>
            </a:r>
            <a:endParaRPr lang="en-US" sz="2400" b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705725" y="32766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/>
              <a:t>Etchant </a:t>
            </a:r>
            <a:endParaRPr lang="en-US" sz="2400" b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71500" y="49911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/>
              <a:t>Porcelain Veneer </a:t>
            </a:r>
            <a:endParaRPr lang="en-US" sz="2400" b="0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591425" y="4694238"/>
            <a:ext cx="109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/>
              <a:t>Self-Etching Primer </a:t>
            </a:r>
            <a:endParaRPr lang="en-US" sz="2400" b="0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848350" y="2859088"/>
            <a:ext cx="137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/>
              <a:t>Porcelain Inlay </a:t>
            </a:r>
            <a:endParaRPr lang="en-US" sz="2400" b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00075" y="4438650"/>
            <a:ext cx="109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/>
              <a:t>Self-Etching Primer </a:t>
            </a:r>
            <a:endParaRPr lang="en-US" sz="2400" b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905125" y="5335588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/>
              <a:t>Etchant </a:t>
            </a:r>
            <a:endParaRPr lang="en-US" sz="2400" b="0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52425" y="1371600"/>
            <a:ext cx="304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0">
                <a:solidFill>
                  <a:srgbClr val="9BD591"/>
                </a:solidFill>
              </a:rPr>
              <a:t>•</a:t>
            </a:r>
            <a:endParaRPr lang="en-US" sz="2400" b="0">
              <a:solidFill>
                <a:srgbClr val="9BD591"/>
              </a:solidFill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352425" y="1757363"/>
            <a:ext cx="457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0">
                <a:solidFill>
                  <a:srgbClr val="FFCCFF"/>
                </a:solidFill>
              </a:rPr>
              <a:t>•</a:t>
            </a:r>
            <a:endParaRPr lang="en-US" sz="2400" b="0">
              <a:solidFill>
                <a:srgbClr val="FFCCFF"/>
              </a:solidFill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352425" y="1971675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0">
                <a:solidFill>
                  <a:srgbClr val="FF9933"/>
                </a:solidFill>
              </a:rPr>
              <a:t>•</a:t>
            </a:r>
            <a:endParaRPr lang="en-US" sz="2400" b="0">
              <a:solidFill>
                <a:srgbClr val="FF9933"/>
              </a:solidFill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352425" y="220503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0">
                <a:solidFill>
                  <a:srgbClr val="66CCFF"/>
                </a:solidFill>
              </a:rPr>
              <a:t>•</a:t>
            </a:r>
            <a:endParaRPr lang="en-US" sz="2400" b="0">
              <a:solidFill>
                <a:srgbClr val="66CCFF"/>
              </a:solidFill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609600" y="2206625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0" dirty="0"/>
              <a:t>LINKMAX</a:t>
            </a:r>
            <a:endParaRPr lang="en-US" sz="2400" b="0" dirty="0"/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5048250" y="2238375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0"/>
              <a:t>LINKMAX</a:t>
            </a:r>
            <a:endParaRPr lang="en-US" sz="2400" b="0"/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609600" y="245745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0"/>
              <a:t>Self-Etching Primer</a:t>
            </a:r>
            <a:endParaRPr lang="en-US" sz="2400" b="0"/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5048250" y="2486025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0"/>
              <a:t>Self-Etching Primer</a:t>
            </a:r>
            <a:endParaRPr lang="en-US" sz="2400" b="0"/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609600" y="19812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0"/>
              <a:t>Ceramic Primer</a:t>
            </a:r>
            <a:endParaRPr lang="en-US" sz="2400" b="0"/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5048250" y="200025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0"/>
              <a:t>Ceramic Primer</a:t>
            </a:r>
            <a:endParaRPr lang="en-US" sz="2400" b="0"/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09600" y="161925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0"/>
              <a:t>Etchant</a:t>
            </a:r>
            <a:endParaRPr lang="en-US" sz="2400" b="0"/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5038725" y="158115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0"/>
              <a:t>Etchant</a:t>
            </a:r>
            <a:endParaRPr lang="en-US" sz="2400" b="0"/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266700" y="895350"/>
            <a:ext cx="4743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800" b="0" dirty="0" smtClean="0">
                <a:solidFill>
                  <a:schemeClr val="bg1"/>
                </a:solidFill>
              </a:rPr>
              <a:t>Πορσελάνη Πρόσδεσης</a:t>
            </a:r>
            <a:endParaRPr lang="en-US" sz="40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Θέση ημερομηνίας"/>
          <p:cNvSpPr txBox="1">
            <a:spLocks/>
          </p:cNvSpPr>
          <p:nvPr/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299D2-AF70-4DE4-B943-FFEC9B7B7EAE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3/30/2019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3 - Θέση αριθμού διαφάνειας"/>
          <p:cNvSpPr txBox="1">
            <a:spLocks/>
          </p:cNvSpPr>
          <p:nvPr/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979F5-75AB-41E5-B6A4-2FB6D43B5BF0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b="1227"/>
          <a:stretch>
            <a:fillRect/>
          </a:stretch>
        </p:blipFill>
        <p:spPr bwMode="auto">
          <a:xfrm>
            <a:off x="2133600" y="1447800"/>
            <a:ext cx="4800600" cy="4724400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280150" y="2286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/>
              <a:t>Metal Crown </a:t>
            </a:r>
            <a:endParaRPr lang="en-US" sz="2400" b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178050" y="2284413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/>
              <a:t>Metal Primer II</a:t>
            </a:r>
            <a:endParaRPr lang="en-US" sz="2400" b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111375" y="2849563"/>
            <a:ext cx="1089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/>
              <a:t>LINKMAX </a:t>
            </a:r>
            <a:endParaRPr lang="en-US" sz="2400" b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232025" y="4191000"/>
            <a:ext cx="68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/>
              <a:t>Self-Etching Primer </a:t>
            </a:r>
            <a:endParaRPr lang="en-US" sz="2400" b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52400" y="500042"/>
            <a:ext cx="899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dirty="0" smtClean="0">
                <a:solidFill>
                  <a:schemeClr val="bg1"/>
                </a:solidFill>
              </a:rPr>
              <a:t>ΣΥΝΔΕΣΗ ΜΕΤΑΛΛΙΚΟΥ ΠΡΟΣΘΕΤΟΥ ΣΕ ΟΔΟΝΤΙΚΗ ΚΑΤΑΣΚΕΥΗ</a:t>
            </a:r>
            <a:endParaRPr lang="en-US" sz="2400" b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3400"/>
            <a:ext cx="7543800" cy="12954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Αυτοκόλλητα και υλικά στεγανοποίησης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βιοϋλικά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3528" y="2145255"/>
            <a:ext cx="8229600" cy="441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Ενώνουν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τμήματα ιατρικών συσκευών –μηχανικά στερεώματα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Προλαβαίνουν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τη διάβρωση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Αντιστέκονται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στην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καταπόνηση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Γεμίζουν</a:t>
            </a:r>
            <a:r>
              <a:rPr lang="el-GR" sz="2400" dirty="0" smtClean="0"/>
              <a:t> </a:t>
            </a:r>
            <a:r>
              <a:rPr lang="el-GR" sz="2400" dirty="0" smtClean="0"/>
              <a:t>κενά διαστήματα- </a:t>
            </a:r>
            <a:r>
              <a:rPr lang="el-GR" sz="2400" dirty="0" smtClean="0"/>
              <a:t>ομαλοποιούν </a:t>
            </a:r>
            <a:r>
              <a:rPr lang="el-GR" sz="2400" dirty="0" smtClean="0"/>
              <a:t>το περίγραμμα.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Κλείσιμο τραυμάτων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9" name="Picture 4" descr="0101e5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8832" y="4293096"/>
            <a:ext cx="2664296" cy="1776682"/>
          </a:xfrm>
          <a:prstGeom prst="rect">
            <a:avLst/>
          </a:prstGeom>
          <a:noFill/>
        </p:spPr>
      </p:pic>
      <p:sp>
        <p:nvSpPr>
          <p:cNvPr id="5" name="Στρογγυλεμένο ορθογώνιο 4"/>
          <p:cNvSpPr/>
          <p:nvPr/>
        </p:nvSpPr>
        <p:spPr>
          <a:xfrm>
            <a:off x="107504" y="336584"/>
            <a:ext cx="8888058" cy="1292216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295400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Μέλλον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Συγκολλητική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οδοντιατρική.</a:t>
            </a: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Βελτιώνει τις</a:t>
            </a:r>
            <a:r>
              <a:rPr kumimoji="0" lang="el-G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ιδιότητες των συγκολλητικών υλικών δηλ. αντίσταση στη φθορά, δύναμη.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Βιοσυμβατά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υλικά.</a:t>
            </a: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Αντιβακτηριακά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l-G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βιοενεργά</a:t>
            </a:r>
            <a:r>
              <a:rPr kumimoji="0" lang="el-G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χορήγηση φαρμάκων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Αύξηση χρήσης </a:t>
            </a:r>
            <a:r>
              <a:rPr kumimoji="0" lang="el-GR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εμφυτευμάτων.</a:t>
            </a:r>
            <a:endParaRPr kumimoji="0" lang="en-GB" sz="260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Συντομότερες</a:t>
            </a:r>
            <a:r>
              <a:rPr kumimoji="0" lang="el-G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περίοδοι </a:t>
            </a:r>
            <a:r>
              <a:rPr kumimoji="0" lang="el-G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επούλωσης.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Οστά</a:t>
            </a:r>
            <a:r>
              <a:rPr kumimoji="0" lang="el-G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χειρότερης </a:t>
            </a:r>
            <a:r>
              <a:rPr kumimoji="0" lang="el-G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ποιότητας.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Λιγότερο 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οστό.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Ανάπτυξη </a:t>
            </a: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φυσικών 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δοντιών.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3116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Βιβλιογραφικές αναφορές</a:t>
            </a:r>
            <a:endParaRPr lang="e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400363"/>
              </p:ext>
            </p:extLst>
          </p:nvPr>
        </p:nvGraphicFramePr>
        <p:xfrm>
          <a:off x="467544" y="1700808"/>
          <a:ext cx="8229600" cy="54864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67681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J. Park and R.S. Lakes, Biomaterials an Introduction, 3rd Edition, Springer, New York, 2007. </a:t>
                      </a:r>
                      <a:endParaRPr lang="el-GR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 smtClean="0"/>
                        <a:t>B.D. Ratner, A.S. Hoffman, Biomaterials Science, 2nd Edition: An Introduction to Materials in Medicine, Elsevier Academic Press, San Diego, 2004.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 smtClean="0"/>
                        <a:t>Biomaterials, Edited by J.Y. Wang and J.D. </a:t>
                      </a:r>
                      <a:r>
                        <a:rPr lang="en-US" dirty="0" err="1" smtClean="0"/>
                        <a:t>Bronzino</a:t>
                      </a:r>
                      <a:r>
                        <a:rPr lang="en-US" dirty="0" smtClean="0"/>
                        <a:t>, CRC Press, Boca Raton, 2007.</a:t>
                      </a:r>
                      <a:endParaRPr lang="el-GR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dirty="0" err="1" smtClean="0"/>
                        <a:t>Patric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Tresco</a:t>
                      </a:r>
                      <a:r>
                        <a:rPr lang="en-US" sz="1800" dirty="0" smtClean="0"/>
                        <a:t>,  Biomaterials course,  University</a:t>
                      </a:r>
                      <a:r>
                        <a:rPr lang="en-US" sz="1800" baseline="0" dirty="0" smtClean="0"/>
                        <a:t> of Utah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 smtClean="0"/>
                        <a:t>Materials Science and Engineering - An Introduction, 4th </a:t>
                      </a:r>
                      <a:r>
                        <a:rPr lang="en-US" dirty="0" err="1" smtClean="0"/>
                        <a:t>Ed,WD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Callister</a:t>
                      </a:r>
                      <a:r>
                        <a:rPr lang="en-US" dirty="0" smtClean="0"/>
                        <a:t>, Jr.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dirty="0" smtClean="0"/>
                        <a:t>www.ex-med.co.uk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IN" sz="1800" dirty="0" smtClean="0"/>
                        <a:t>kca.com.au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IN" sz="1800" dirty="0" smtClean="0"/>
                        <a:t>http://www.loosdental.com/sealants.htm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IN" sz="180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IN" sz="180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IN" sz="180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l-GR" kern="1200" dirty="0">
              <a:latin typeface="Calibri"/>
              <a:ea typeface="+mn-ea"/>
              <a:cs typeface="+mn-cs"/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418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7486" y="298988"/>
            <a:ext cx="8648093" cy="12954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συγκολλητικά υλικά μπορούν να κατηγοριοποιηθούν με διάφορους τρόπους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>
          <a:xfrm>
            <a:off x="500034" y="2000240"/>
            <a:ext cx="8229600" cy="441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Βάση από συνθετικό ή φυσικό πολυμερές.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Θερμοπλαστικά ή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διαμορφωμέν</a:t>
            </a:r>
            <a:r>
              <a:rPr lang="el-GR" sz="2400" dirty="0"/>
              <a:t>α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Φυσική μορφή (ένα ή περισσότερα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τμήματα)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Τύπος λειτουργικότητας (κατασκευαστική, ευαισθησία στην πίεση)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Χημικές οικογένειες (συγκολλητικές, σιλικόνη)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1220208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79633" y="229411"/>
            <a:ext cx="7543800" cy="1362546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Γενικές αρχές στην εφαρμογή της συνδεσμολογίας με συγκόλληση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Όταν εφαρμόζονται τα συγκολλητικά θα πρέπει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να «υγραίνουν» την επιφάνεια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Πρέπει να μπορούν να κινούνται και να μπαίνουν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σε όλα τα μικρά κοιλώματα και χαραμάδες του υποστρώματος.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 το συγκολλητικό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δεν υγραίνει την επιφάνεια, το πιθανότερο είναι η άσχημη συγκόλληση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υπάρχει επαρκής ύγρανση, το συγκολλητικό πρέπει να στερεοποιηθεί και να μην είναι καθόλου ρευστό. Η διαδικασία αυτή ονομάζεται τοποθέτηση (πολυμερισμός)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Ένδειξη τοποθέτησης 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imaging).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1148200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16461"/>
            <a:ext cx="7543800" cy="1282154"/>
          </a:xfrm>
        </p:spPr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Συγκολλητικοί αρμοί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28596" y="1871663"/>
            <a:ext cx="8229600" cy="441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δύναμη διάσπασης καθορίζεται από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Μηχανικές ιδιότητες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των υλικών της άρθρωσης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l-GR" sz="2800" dirty="0"/>
              <a:t>Έ</a:t>
            </a: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κταση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της επιφάνειας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αλληλεπίδρασης (αριθμός, έκταση, τύπος και κατανομή των κενών).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Παρουσία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εσωτερικών πιέσεων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Γεωμετρία της άρθρωσης</a:t>
            </a:r>
            <a:r>
              <a:rPr lang="en-US" sz="2800" dirty="0" smtClean="0"/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Λεπτομέρειες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μηχανικού φορτίου.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7008037" y="3780715"/>
            <a:ext cx="1375306" cy="1564694"/>
            <a:chOff x="30" y="2460"/>
            <a:chExt cx="761" cy="1124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invGray">
            <a:xfrm>
              <a:off x="30" y="2460"/>
              <a:ext cx="298" cy="1124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invGray">
            <a:xfrm>
              <a:off x="493" y="2460"/>
              <a:ext cx="298" cy="1124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invGray">
            <a:xfrm>
              <a:off x="328" y="2526"/>
              <a:ext cx="165" cy="9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3" name="Στρογγυλεμένο ορθογώνιο 12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79633" y="-23084"/>
            <a:ext cx="7543800" cy="12954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συγκολλητικά είναι πολυμερή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Θερμοπλαστικά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Θερμοσέτ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tabLst/>
              <a:defRPr/>
            </a:pPr>
            <a:r>
              <a:rPr lang="el-GR" sz="2800" dirty="0" smtClean="0"/>
              <a:t>Είναι δ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ιαθέσιμα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σαν στερεά, υγρά και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αλοιφές,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ενώ τα περισσότερα μπορούν να υποστηριχθούν από μεμβράνες με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διαφορετική πυκνότητα.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2166</Words>
  <Application>Microsoft Office PowerPoint</Application>
  <PresentationFormat>On-screen Show (4:3)</PresentationFormat>
  <Paragraphs>359</Paragraphs>
  <Slides>51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Θέμα του Office</vt:lpstr>
      <vt:lpstr>Bitmap Image</vt:lpstr>
      <vt:lpstr>HiJaak</vt:lpstr>
      <vt:lpstr>PowerPoint Presentation</vt:lpstr>
      <vt:lpstr>Συγκόλληση</vt:lpstr>
      <vt:lpstr>Αυτοκόλλητα</vt:lpstr>
      <vt:lpstr>Υλικό στεγανοποίησης</vt:lpstr>
      <vt:lpstr>Αυτοκόλλητα και υλικά στεγανοποίησης - βιοϋλικά</vt:lpstr>
      <vt:lpstr>Τα συγκολλητικά υλικά μπορούν να κατηγοριοποιηθούν με διάφορους τρόπους </vt:lpstr>
      <vt:lpstr>Γενικές αρχές στην εφαρμογή της συνδεσμολογίας με συγκόλληση</vt:lpstr>
      <vt:lpstr>Συγκολλητικοί αρμοί</vt:lpstr>
      <vt:lpstr>Τα συγκολλητικά είναι πολυμερή</vt:lpstr>
      <vt:lpstr>Συγκολλητικά</vt:lpstr>
      <vt:lpstr>Μηχανισμοί δεσίματος</vt:lpstr>
      <vt:lpstr>Επεξεργασία επιφανειών</vt:lpstr>
      <vt:lpstr>Περιπτώσεις αποτυχίας</vt:lpstr>
      <vt:lpstr>Ουρεθάνες</vt:lpstr>
      <vt:lpstr>Poly (μεθυλ-μεθακρυλικό οξύ) PMMA</vt:lpstr>
      <vt:lpstr>Επιλογή αρχικών μονομερών</vt:lpstr>
      <vt:lpstr>Προφίλ συμπύκνωσης σε σχέση με επιπλέον πολυμερισμό</vt:lpstr>
      <vt:lpstr>PowerPoint Presentation</vt:lpstr>
      <vt:lpstr>PowerPoint Presentation</vt:lpstr>
      <vt:lpstr>Methyl 2-cyanopropanoate</vt:lpstr>
      <vt:lpstr>Methyl 2- cyanopropanoate</vt:lpstr>
      <vt:lpstr>Η αγορά</vt:lpstr>
      <vt:lpstr>Επιπλοκές</vt:lpstr>
      <vt:lpstr>Συστήματα ελαφρών τραυμάτων</vt:lpstr>
      <vt:lpstr>Συγκολλητικά ελαφρών τραυμάτων</vt:lpstr>
      <vt:lpstr>Τυπικές εφαρμογές</vt:lpstr>
      <vt:lpstr>Ευέλικτες συγκολλητικές εφαρμογές</vt:lpstr>
      <vt:lpstr>Συγκολλητικά ευαίσθητα στην πίεση </vt:lpstr>
      <vt:lpstr>Χειρουργικά καλύμματα</vt:lpstr>
      <vt:lpstr>PowerPoint Presentation</vt:lpstr>
      <vt:lpstr>Πλεονεκτήματα αυτοκόλλητων</vt:lpstr>
      <vt:lpstr>Μειονεκτήματα αυτοκόλλητων</vt:lpstr>
      <vt:lpstr>PowerPoint Presentation</vt:lpstr>
      <vt:lpstr>Συγκολλητική οδοντιατρική</vt:lpstr>
      <vt:lpstr>Ενδείξεις - Συνέχεια</vt:lpstr>
      <vt:lpstr>Στεγανοποιητικά</vt:lpstr>
      <vt:lpstr>Ιοντομερή  γυαλιού</vt:lpstr>
      <vt:lpstr>Σύσταση</vt:lpstr>
      <vt:lpstr>Συνηθέστερη οδοντική ρητίνη</vt:lpstr>
      <vt:lpstr>PowerPoint Presentation</vt:lpstr>
      <vt:lpstr>Σπασμένοι κοπτήρες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Το Μέλλον</vt:lpstr>
      <vt:lpstr>Βιβλιογραφικές αναφορές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Evi</dc:creator>
  <cp:lastModifiedBy>baso</cp:lastModifiedBy>
  <cp:revision>185</cp:revision>
  <dcterms:created xsi:type="dcterms:W3CDTF">2009-09-28T08:22:44Z</dcterms:created>
  <dcterms:modified xsi:type="dcterms:W3CDTF">2019-03-30T15:18:14Z</dcterms:modified>
</cp:coreProperties>
</file>