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40"/>
  </p:notesMasterIdLst>
  <p:handoutMasterIdLst>
    <p:handoutMasterId r:id="rId41"/>
  </p:handoutMasterIdLst>
  <p:sldIdLst>
    <p:sldId id="256" r:id="rId2"/>
    <p:sldId id="257" r:id="rId3"/>
    <p:sldId id="336" r:id="rId4"/>
    <p:sldId id="371" r:id="rId5"/>
    <p:sldId id="339" r:id="rId6"/>
    <p:sldId id="372" r:id="rId7"/>
    <p:sldId id="337" r:id="rId8"/>
    <p:sldId id="358" r:id="rId9"/>
    <p:sldId id="340" r:id="rId10"/>
    <p:sldId id="341" r:id="rId11"/>
    <p:sldId id="359" r:id="rId12"/>
    <p:sldId id="342" r:id="rId13"/>
    <p:sldId id="343" r:id="rId14"/>
    <p:sldId id="344" r:id="rId15"/>
    <p:sldId id="360" r:id="rId16"/>
    <p:sldId id="345" r:id="rId17"/>
    <p:sldId id="346" r:id="rId18"/>
    <p:sldId id="347" r:id="rId19"/>
    <p:sldId id="362" r:id="rId20"/>
    <p:sldId id="361" r:id="rId21"/>
    <p:sldId id="348" r:id="rId22"/>
    <p:sldId id="363" r:id="rId23"/>
    <p:sldId id="349" r:id="rId24"/>
    <p:sldId id="350" r:id="rId25"/>
    <p:sldId id="364" r:id="rId26"/>
    <p:sldId id="351" r:id="rId27"/>
    <p:sldId id="365" r:id="rId28"/>
    <p:sldId id="352" r:id="rId29"/>
    <p:sldId id="353" r:id="rId30"/>
    <p:sldId id="354" r:id="rId31"/>
    <p:sldId id="366" r:id="rId32"/>
    <p:sldId id="355" r:id="rId33"/>
    <p:sldId id="367" r:id="rId34"/>
    <p:sldId id="368" r:id="rId35"/>
    <p:sldId id="369" r:id="rId36"/>
    <p:sldId id="356" r:id="rId37"/>
    <p:sldId id="370" r:id="rId38"/>
    <p:sldId id="357" r:id="rId39"/>
  </p:sldIdLst>
  <p:sldSz cx="9144000" cy="6858000" type="screen4x3"/>
  <p:notesSz cx="6769100" cy="9906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3434"/>
    <a:srgbClr val="1F497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Στυλ με θέμα 2 - Έμφαση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89892" autoAdjust="0"/>
  </p:normalViewPr>
  <p:slideViewPr>
    <p:cSldViewPr>
      <p:cViewPr>
        <p:scale>
          <a:sx n="66" d="100"/>
          <a:sy n="66" d="100"/>
        </p:scale>
        <p:origin x="-1819" y="-29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4111" cy="495219"/>
          </a:xfrm>
          <a:prstGeom prst="rect">
            <a:avLst/>
          </a:prstGeom>
        </p:spPr>
        <p:txBody>
          <a:bodyPr vert="horz" lIns="91239" tIns="45619" rIns="91239" bIns="45619" rtlCol="0"/>
          <a:lstStyle>
            <a:lvl1pPr algn="l">
              <a:defRPr sz="1200">
                <a:latin typeface="Arial" charset="0"/>
                <a:cs typeface="+mn-cs"/>
              </a:defRPr>
            </a:lvl1pPr>
          </a:lstStyle>
          <a:p>
            <a:pPr>
              <a:defRPr/>
            </a:pPr>
            <a:endParaRPr lang="en-US" dirty="0"/>
          </a:p>
        </p:txBody>
      </p:sp>
      <p:sp>
        <p:nvSpPr>
          <p:cNvPr id="3" name="Date Placeholder 2"/>
          <p:cNvSpPr>
            <a:spLocks noGrp="1"/>
          </p:cNvSpPr>
          <p:nvPr>
            <p:ph type="dt" sz="quarter" idx="1"/>
          </p:nvPr>
        </p:nvSpPr>
        <p:spPr>
          <a:xfrm>
            <a:off x="3833426" y="0"/>
            <a:ext cx="2934111" cy="495219"/>
          </a:xfrm>
          <a:prstGeom prst="rect">
            <a:avLst/>
          </a:prstGeom>
        </p:spPr>
        <p:txBody>
          <a:bodyPr vert="horz" lIns="91239" tIns="45619" rIns="91239" bIns="45619" rtlCol="0"/>
          <a:lstStyle>
            <a:lvl1pPr algn="r">
              <a:defRPr sz="1200">
                <a:latin typeface="Arial" charset="0"/>
                <a:cs typeface="+mn-cs"/>
              </a:defRPr>
            </a:lvl1pPr>
          </a:lstStyle>
          <a:p>
            <a:pPr>
              <a:defRPr/>
            </a:pPr>
            <a:fld id="{002150D7-3419-4499-89D5-EF968D753B98}" type="datetimeFigureOut">
              <a:rPr lang="en-US"/>
              <a:pPr>
                <a:defRPr/>
              </a:pPr>
              <a:t>3/30/2019</a:t>
            </a:fld>
            <a:endParaRPr lang="en-US" dirty="0"/>
          </a:p>
        </p:txBody>
      </p:sp>
      <p:sp>
        <p:nvSpPr>
          <p:cNvPr id="4" name="Footer Placeholder 3"/>
          <p:cNvSpPr>
            <a:spLocks noGrp="1"/>
          </p:cNvSpPr>
          <p:nvPr>
            <p:ph type="ftr" sz="quarter" idx="2"/>
          </p:nvPr>
        </p:nvSpPr>
        <p:spPr>
          <a:xfrm>
            <a:off x="0" y="9409152"/>
            <a:ext cx="2934111" cy="495219"/>
          </a:xfrm>
          <a:prstGeom prst="rect">
            <a:avLst/>
          </a:prstGeom>
        </p:spPr>
        <p:txBody>
          <a:bodyPr vert="horz" lIns="91239" tIns="45619" rIns="91239" bIns="45619" rtlCol="0" anchor="b"/>
          <a:lstStyle>
            <a:lvl1pPr algn="l">
              <a:defRPr sz="1200">
                <a:latin typeface="Arial" charset="0"/>
                <a:cs typeface="+mn-cs"/>
              </a:defRPr>
            </a:lvl1pPr>
          </a:lstStyle>
          <a:p>
            <a:pPr>
              <a:defRPr/>
            </a:pPr>
            <a:endParaRPr lang="en-US" dirty="0"/>
          </a:p>
        </p:txBody>
      </p:sp>
      <p:sp>
        <p:nvSpPr>
          <p:cNvPr id="5" name="Slide Number Placeholder 4"/>
          <p:cNvSpPr>
            <a:spLocks noGrp="1"/>
          </p:cNvSpPr>
          <p:nvPr>
            <p:ph type="sldNum" sz="quarter" idx="3"/>
          </p:nvPr>
        </p:nvSpPr>
        <p:spPr>
          <a:xfrm>
            <a:off x="3833426" y="9409152"/>
            <a:ext cx="2934111" cy="495219"/>
          </a:xfrm>
          <a:prstGeom prst="rect">
            <a:avLst/>
          </a:prstGeom>
        </p:spPr>
        <p:txBody>
          <a:bodyPr vert="horz" lIns="91239" tIns="45619" rIns="91239" bIns="45619" rtlCol="0" anchor="b"/>
          <a:lstStyle>
            <a:lvl1pPr algn="r">
              <a:defRPr sz="1200">
                <a:latin typeface="Arial" charset="0"/>
                <a:cs typeface="+mn-cs"/>
              </a:defRPr>
            </a:lvl1pPr>
          </a:lstStyle>
          <a:p>
            <a:pPr>
              <a:defRPr/>
            </a:pPr>
            <a:fld id="{1245F16C-0514-4A5C-A4D2-F7FFC78CF03D}" type="slidenum">
              <a:rPr lang="en-US"/>
              <a:pPr>
                <a:defRPr/>
              </a:pPr>
              <a:t>‹#›</a:t>
            </a:fld>
            <a:endParaRPr lang="en-US" dirty="0"/>
          </a:p>
        </p:txBody>
      </p:sp>
    </p:spTree>
    <p:extLst>
      <p:ext uri="{BB962C8B-B14F-4D97-AF65-F5344CB8AC3E}">
        <p14:creationId xmlns:p14="http://schemas.microsoft.com/office/powerpoint/2010/main" val="212830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4111" cy="495219"/>
          </a:xfrm>
          <a:prstGeom prst="rect">
            <a:avLst/>
          </a:prstGeom>
        </p:spPr>
        <p:txBody>
          <a:bodyPr vert="horz" lIns="92243" tIns="46121" rIns="92243" bIns="46121" rtlCol="0"/>
          <a:lstStyle>
            <a:lvl1pPr algn="l">
              <a:defRPr sz="1200">
                <a:latin typeface="Arial" charset="0"/>
                <a:cs typeface="+mn-cs"/>
              </a:defRPr>
            </a:lvl1pPr>
          </a:lstStyle>
          <a:p>
            <a:pPr>
              <a:defRPr/>
            </a:pPr>
            <a:endParaRPr lang="en-US" dirty="0"/>
          </a:p>
        </p:txBody>
      </p:sp>
      <p:sp>
        <p:nvSpPr>
          <p:cNvPr id="3" name="Date Placeholder 2"/>
          <p:cNvSpPr>
            <a:spLocks noGrp="1"/>
          </p:cNvSpPr>
          <p:nvPr>
            <p:ph type="dt" idx="1"/>
          </p:nvPr>
        </p:nvSpPr>
        <p:spPr>
          <a:xfrm>
            <a:off x="3833426" y="0"/>
            <a:ext cx="2934111" cy="495219"/>
          </a:xfrm>
          <a:prstGeom prst="rect">
            <a:avLst/>
          </a:prstGeom>
        </p:spPr>
        <p:txBody>
          <a:bodyPr vert="horz" lIns="92243" tIns="46121" rIns="92243" bIns="46121" rtlCol="0"/>
          <a:lstStyle>
            <a:lvl1pPr algn="r">
              <a:defRPr sz="1200">
                <a:latin typeface="Arial" charset="0"/>
                <a:cs typeface="+mn-cs"/>
              </a:defRPr>
            </a:lvl1pPr>
          </a:lstStyle>
          <a:p>
            <a:pPr>
              <a:defRPr/>
            </a:pPr>
            <a:fld id="{54CEF8B9-997B-4074-BE27-B8A05D7BFDBD}" type="datetimeFigureOut">
              <a:rPr lang="en-US"/>
              <a:pPr>
                <a:defRPr/>
              </a:pPr>
              <a:t>3/30/2019</a:t>
            </a:fld>
            <a:endParaRPr lang="en-US" dirty="0"/>
          </a:p>
        </p:txBody>
      </p:sp>
      <p:sp>
        <p:nvSpPr>
          <p:cNvPr id="4" name="Slide Image Placeholder 3"/>
          <p:cNvSpPr>
            <a:spLocks noGrp="1" noRot="1" noChangeAspect="1"/>
          </p:cNvSpPr>
          <p:nvPr>
            <p:ph type="sldImg" idx="2"/>
          </p:nvPr>
        </p:nvSpPr>
        <p:spPr>
          <a:xfrm>
            <a:off x="911225" y="742950"/>
            <a:ext cx="4948238" cy="3713163"/>
          </a:xfrm>
          <a:prstGeom prst="rect">
            <a:avLst/>
          </a:prstGeom>
          <a:noFill/>
          <a:ln w="12700">
            <a:solidFill>
              <a:prstClr val="black"/>
            </a:solidFill>
          </a:ln>
        </p:spPr>
        <p:txBody>
          <a:bodyPr vert="horz" lIns="92243" tIns="46121" rIns="92243" bIns="46121" rtlCol="0" anchor="ctr"/>
          <a:lstStyle/>
          <a:p>
            <a:pPr lvl="0"/>
            <a:endParaRPr lang="en-US" noProof="0" dirty="0" smtClean="0"/>
          </a:p>
        </p:txBody>
      </p:sp>
      <p:sp>
        <p:nvSpPr>
          <p:cNvPr id="5" name="Notes Placeholder 4"/>
          <p:cNvSpPr>
            <a:spLocks noGrp="1"/>
          </p:cNvSpPr>
          <p:nvPr>
            <p:ph type="body" sz="quarter" idx="3"/>
          </p:nvPr>
        </p:nvSpPr>
        <p:spPr>
          <a:xfrm>
            <a:off x="677224" y="4706206"/>
            <a:ext cx="5416218" cy="4456967"/>
          </a:xfrm>
          <a:prstGeom prst="rect">
            <a:avLst/>
          </a:prstGeom>
        </p:spPr>
        <p:txBody>
          <a:bodyPr vert="horz" lIns="92243" tIns="46121" rIns="92243" bIns="4612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09152"/>
            <a:ext cx="2934111" cy="495219"/>
          </a:xfrm>
          <a:prstGeom prst="rect">
            <a:avLst/>
          </a:prstGeom>
        </p:spPr>
        <p:txBody>
          <a:bodyPr vert="horz" lIns="92243" tIns="46121" rIns="92243" bIns="46121" rtlCol="0" anchor="b"/>
          <a:lstStyle>
            <a:lvl1pPr algn="l">
              <a:defRPr sz="1200">
                <a:latin typeface="Arial" charset="0"/>
                <a:cs typeface="+mn-cs"/>
              </a:defRPr>
            </a:lvl1pPr>
          </a:lstStyle>
          <a:p>
            <a:pPr>
              <a:defRPr/>
            </a:pPr>
            <a:endParaRPr lang="en-US" dirty="0"/>
          </a:p>
        </p:txBody>
      </p:sp>
      <p:sp>
        <p:nvSpPr>
          <p:cNvPr id="7" name="Slide Number Placeholder 6"/>
          <p:cNvSpPr>
            <a:spLocks noGrp="1"/>
          </p:cNvSpPr>
          <p:nvPr>
            <p:ph type="sldNum" sz="quarter" idx="5"/>
          </p:nvPr>
        </p:nvSpPr>
        <p:spPr>
          <a:xfrm>
            <a:off x="3833426" y="9409152"/>
            <a:ext cx="2934111" cy="495219"/>
          </a:xfrm>
          <a:prstGeom prst="rect">
            <a:avLst/>
          </a:prstGeom>
        </p:spPr>
        <p:txBody>
          <a:bodyPr vert="horz" lIns="92243" tIns="46121" rIns="92243" bIns="46121" rtlCol="0" anchor="b"/>
          <a:lstStyle>
            <a:lvl1pPr algn="r">
              <a:defRPr sz="1200">
                <a:latin typeface="Arial" charset="0"/>
                <a:cs typeface="+mn-cs"/>
              </a:defRPr>
            </a:lvl1pPr>
          </a:lstStyle>
          <a:p>
            <a:pPr>
              <a:defRPr/>
            </a:pPr>
            <a:fld id="{46E65F72-3467-4A08-B711-35B814BD57F0}" type="slidenum">
              <a:rPr lang="en-US"/>
              <a:pPr>
                <a:defRPr/>
              </a:pPr>
              <a:t>‹#›</a:t>
            </a:fld>
            <a:endParaRPr lang="en-US" dirty="0"/>
          </a:p>
        </p:txBody>
      </p:sp>
    </p:spTree>
    <p:extLst>
      <p:ext uri="{BB962C8B-B14F-4D97-AF65-F5344CB8AC3E}">
        <p14:creationId xmlns:p14="http://schemas.microsoft.com/office/powerpoint/2010/main" val="17825220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17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18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20</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21</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22</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23</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24</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25</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26</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27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5</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28</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29</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30</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31</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32</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33</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34</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35</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36</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37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7</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38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12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13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526BA49-1252-4C13-9986-ED8826C95DAD}" type="datetimeFigureOut">
              <a:rPr lang="en-US"/>
              <a:pPr>
                <a:defRPr/>
              </a:pPr>
              <a:t>3/30/2019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EBC3139-0265-4E34-9888-4E706DFC916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081E87A-BD6E-421E-A0E2-BF653AE9A467}" type="datetimeFigureOut">
              <a:rPr lang="en-US"/>
              <a:pPr>
                <a:defRPr/>
              </a:pPr>
              <a:t>3/30/2019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FEF943A-5703-4930-8BE7-C9FC60D2488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l-GR" smtClean="0"/>
              <a:t>Kλικ για επεξεργασία του τίτλου</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7EE2662-9856-4CB3-9AF3-4AD73913E291}" type="datetimeFigureOut">
              <a:rPr lang="en-US"/>
              <a:pPr>
                <a:defRPr/>
              </a:pPr>
              <a:t>3/30/2019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2A01A00-9EBF-4337-B6F6-CCCD4D6440A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Τίτλος, Κείμενο και 2 Αντικείμενα">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l-GR" smtClean="0"/>
              <a:t>Kλικ για επεξεργασία του τίτλου</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0BAB2730-9BB1-4B32-A679-83CD9A7635BE}" type="datetimeFigureOut">
              <a:rPr lang="en-US"/>
              <a:pPr>
                <a:defRPr/>
              </a:pPr>
              <a:t>3/30/2019</a:t>
            </a:fld>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6E539FC2-DE1E-4A1B-9AAB-265E9D950F4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l-GR" smtClean="0"/>
              <a:t>Kλικ για επεξεργασία του τίτλου</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815E3DB-7322-4608-90DF-E1D90C908E4A}" type="datetimeFigureOut">
              <a:rPr lang="en-US"/>
              <a:pPr>
                <a:defRPr/>
              </a:pPr>
              <a:t>3/30/2019</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B194D27-2D7E-4DD8-9A86-E3DC6C7CF6D1}"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Τίτλος και 4 Αντικείμενα">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l-GR" smtClean="0"/>
              <a:t>Kλικ για επεξεργασία του τίτλου</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B6D91DE6-5A0A-482F-8CB4-AE78AC8BB753}" type="datetimeFigureOut">
              <a:rPr lang="en-US"/>
              <a:pPr>
                <a:defRPr/>
              </a:pPr>
              <a:t>3/30/2019</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73E40F6-A118-4B65-BEA4-AEB63BC8C3E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n-US"/>
          </a:p>
        </p:txBody>
      </p:sp>
      <p:sp>
        <p:nvSpPr>
          <p:cNvPr id="3" name="Content Placeholder 2"/>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C848C02-E05B-4CBF-B6AB-D084C4AC11C7}" type="datetimeFigureOut">
              <a:rPr lang="en-US"/>
              <a:pPr>
                <a:defRPr/>
              </a:pPr>
              <a:t>3/30/2019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5D01C78-4D81-425F-9779-8A6B103A5A8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fld id="{207DA246-991A-4047-9A64-BD22A867D9CB}" type="datetimeFigureOut">
              <a:rPr lang="en-US"/>
              <a:pPr>
                <a:defRPr/>
              </a:pPr>
              <a:t>3/30/2019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802EF18-00BC-4D1F-828F-20E3D6FA825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5E70C15-A05C-4A6E-8497-84B223ECE28B}" type="datetimeFigureOut">
              <a:rPr lang="en-US"/>
              <a:pPr>
                <a:defRPr/>
              </a:pPr>
              <a:t>3/30/2019</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F211A21-22E5-4E14-A1E8-E622D5D1CD4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DFAE4C43-8BAA-4E1C-A8B5-EBAEBFA6A036}" type="datetimeFigureOut">
              <a:rPr lang="en-US"/>
              <a:pPr>
                <a:defRPr/>
              </a:pPr>
              <a:t>3/30/2019</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B8DBA02-767A-4551-ACD6-9D2425780A2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B28BB8D-A596-4126-88A2-9BECD05CAD55}" type="datetimeFigureOut">
              <a:rPr lang="en-US"/>
              <a:pPr>
                <a:defRPr/>
              </a:pPr>
              <a:t>3/30/2019</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AEBF856-2B45-4B2A-A492-A445D1DB49F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F50F6A8-D360-4A62-A9D4-DE5A6A3F7D87}" type="datetimeFigureOut">
              <a:rPr lang="en-US"/>
              <a:pPr>
                <a:defRPr/>
              </a:pPr>
              <a:t>3/30/2019</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36363633-893F-4A34-BD71-04C20DA10E5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fld id="{6DFEB4E4-6E6C-4927-B278-22A5AB8E611C}" type="datetimeFigureOut">
              <a:rPr lang="en-US"/>
              <a:pPr>
                <a:defRPr/>
              </a:pPr>
              <a:t>3/30/2019</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0D7EA01-F88D-47D9-9884-95ED25D7E2A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dirty="0" smtClean="0"/>
              <a:t>Κάντε κλικ στο εικονίδιο για να προσθέσετε μια εικόνα</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fld id="{F7326828-7A3C-4441-8B11-45D2458E9491}" type="datetimeFigureOut">
              <a:rPr lang="en-US"/>
              <a:pPr>
                <a:defRPr/>
              </a:pPr>
              <a:t>3/30/2019</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5EACA42-AF8A-418F-9C62-F8E013F4CD7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oleObject" Target="../embeddings/oleObject2.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Κάντε κλικ για να επεξεργαστείτε τον τίτλο</a:t>
            </a:r>
          </a:p>
        </p:txBody>
      </p:sp>
      <p:sp>
        <p:nvSpPr>
          <p:cNvPr id="1030"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1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fontAlgn="auto">
              <a:spcBef>
                <a:spcPts val="0"/>
              </a:spcBef>
              <a:spcAft>
                <a:spcPts val="0"/>
              </a:spcAft>
              <a:defRPr sz="1400">
                <a:latin typeface="+mn-lt"/>
                <a:cs typeface="+mn-cs"/>
              </a:defRPr>
            </a:lvl1pPr>
          </a:lstStyle>
          <a:p>
            <a:pPr>
              <a:defRPr/>
            </a:pPr>
            <a:fld id="{DD7925BD-CC3B-47C9-94F4-B91AC0ADE2D9}" type="datetimeFigureOut">
              <a:rPr lang="en-US"/>
              <a:pPr>
                <a:defRPr/>
              </a:pPr>
              <a:t>3/30/2019</a:t>
            </a:fld>
            <a:endParaRPr lang="en-US" dirty="0"/>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dirty="0"/>
          </a:p>
        </p:txBody>
      </p:sp>
      <p:sp>
        <p:nvSpPr>
          <p:cNvPr id="41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5F553D2B-9C30-40D3-90C4-AAE9B618968E}" type="slidenum">
              <a:rPr lang="en-US"/>
              <a:pPr>
                <a:defRPr/>
              </a:pPr>
              <a:t>‹#›</a:t>
            </a:fld>
            <a:endParaRPr lang="en-US" dirty="0"/>
          </a:p>
        </p:txBody>
      </p:sp>
      <p:graphicFrame>
        <p:nvGraphicFramePr>
          <p:cNvPr id="1026" name="Object 7"/>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438" name="Bitmap Image" r:id="rId17" imgW="3048426" imgH="2029108" progId="PBrush">
                  <p:embed/>
                </p:oleObj>
              </mc:Choice>
              <mc:Fallback>
                <p:oleObj name="Bitmap Image" r:id="rId17" imgW="3048426" imgH="2029108" progId="PBrush">
                  <p:embed/>
                  <p:pic>
                    <p:nvPicPr>
                      <p:cNvPr id="0" name="Picture 310"/>
                      <p:cNvPicPr>
                        <a:picLocks noChangeAspect="1" noChangeArrowheads="1"/>
                      </p:cNvPicPr>
                      <p:nvPr/>
                    </p:nvPicPr>
                    <p:blipFill>
                      <a:blip r:embed="rId18">
                        <a:lum bright="70000" contrast="-70000"/>
                        <a:graysc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27" name="Object 8"/>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439" name="Bitmap Image" r:id="rId19" imgW="3048426" imgH="2029108" progId="PBrush">
                  <p:embed/>
                </p:oleObj>
              </mc:Choice>
              <mc:Fallback>
                <p:oleObj name="Bitmap Image" r:id="rId19" imgW="3048426" imgH="2029108" progId="PBrush">
                  <p:embed/>
                  <p:pic>
                    <p:nvPicPr>
                      <p:cNvPr id="0" name="Picture 311"/>
                      <p:cNvPicPr>
                        <a:picLocks noChangeAspect="1" noChangeArrowheads="1"/>
                      </p:cNvPicPr>
                      <p:nvPr/>
                    </p:nvPicPr>
                    <p:blipFill>
                      <a:blip r:embed="rId18">
                        <a:lum bright="70000" contrast="-70000"/>
                        <a:graysc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1034" name="Picture 9" descr="medlab_logo"/>
          <p:cNvPicPr>
            <a:picLocks noChangeAspect="1" noChangeArrowheads="1"/>
          </p:cNvPicPr>
          <p:nvPr/>
        </p:nvPicPr>
        <p:blipFill>
          <a:blip r:embed="rId20" cstate="print"/>
          <a:srcRect/>
          <a:stretch>
            <a:fillRect/>
          </a:stretch>
        </p:blipFill>
        <p:spPr bwMode="auto">
          <a:xfrm>
            <a:off x="107950" y="6269038"/>
            <a:ext cx="1079500" cy="544512"/>
          </a:xfrm>
          <a:prstGeom prst="rect">
            <a:avLst/>
          </a:prstGeom>
          <a:noFill/>
          <a:ln w="9525">
            <a:noFill/>
            <a:miter lim="800000"/>
            <a:headEnd/>
            <a:tailEnd/>
          </a:ln>
        </p:spPr>
      </p:pic>
      <p:cxnSp>
        <p:nvCxnSpPr>
          <p:cNvPr id="11" name="Straight Connector 10"/>
          <p:cNvCxnSpPr/>
          <p:nvPr/>
        </p:nvCxnSpPr>
        <p:spPr>
          <a:xfrm rot="10800000">
            <a:off x="0" y="6205538"/>
            <a:ext cx="9144000" cy="158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images.google.com/imgres?imgurl=http://upload.wikimedia.org/wikipedia/commons/b/b8/Contact_lens.JPG&amp;imgrefurl=http://commons.wikimedia.org/wiki/File:Contact_lens.JPG&amp;usg=__dFJmESxhHhyI-Aw7t2SPiOa69js=&amp;h=513&amp;w=635&amp;sz=98&amp;hl=en&amp;start=17&amp;tbnid=buZs10KbjgHPqM:&amp;tbnh=111&amp;tbnw=137&amp;prev=/images?q=contact+lens&amp;gbv=2&amp;hl=en&amp;sa=G" TargetMode="External"/><Relationship Id="rId13" Type="http://schemas.openxmlformats.org/officeDocument/2006/relationships/hyperlink" Target="http://images.google.com/imgres?imgurl=http://www.boston.com/business/ticker/Libertestent.JPG&amp;imgrefurl=http://www.boston.com/business/ticker/2008/04/boston_scientif_92.html&amp;usg=__cWP9ye9j8wYOwFuQ4SMP7AWyvCo=&amp;h=686&amp;w=737&amp;sz=241&amp;hl=en&amp;start=7&amp;tbnid=Qu0yoxc8gozk_M:&amp;tbnh=131&amp;tbnw=141&amp;prev=/images?q=drug+eluting+stent&amp;hl=en&amp;sa=G" TargetMode="External"/><Relationship Id="rId3" Type="http://schemas.openxmlformats.org/officeDocument/2006/relationships/image" Target="../media/image6.jpeg"/><Relationship Id="rId7" Type="http://schemas.openxmlformats.org/officeDocument/2006/relationships/image" Target="../media/image8.jpeg"/><Relationship Id="rId12" Type="http://schemas.openxmlformats.org/officeDocument/2006/relationships/image" Target="../media/image12.jpeg"/><Relationship Id="rId2" Type="http://schemas.openxmlformats.org/officeDocument/2006/relationships/image" Target="../media/image5.jpeg"/><Relationship Id="rId16"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hyperlink" Target="http://images.google.com/imgres?imgurl=http://dclips.fundraw.com/zobo500dir/pansement_jean_victor_ba_.jpg&amp;imgrefurl=http://www.fundraw.com/clipart/clip-art/00001909/Adhesive-Bandage/&amp;usg=__Xnu6Jh1m4LMBRg5XlblfQtZ2bLI=&amp;h=453&amp;w=500&amp;sz=50&amp;hl=en&amp;start=4&amp;tbnid=9WNh1PMaQEIm7M:&amp;tbnh=118&amp;tbnw=130&amp;prev=/images?q=bandage&amp;gbv=2&amp;hl=en&amp;sa=G" TargetMode="External"/><Relationship Id="rId11" Type="http://schemas.openxmlformats.org/officeDocument/2006/relationships/image" Target="../media/image11.jpeg"/><Relationship Id="rId5" Type="http://schemas.openxmlformats.org/officeDocument/2006/relationships/image" Target="../media/image7.jpeg"/><Relationship Id="rId15" Type="http://schemas.openxmlformats.org/officeDocument/2006/relationships/image" Target="../media/image14.jpeg"/><Relationship Id="rId10" Type="http://schemas.openxmlformats.org/officeDocument/2006/relationships/image" Target="../media/image10.jpeg"/><Relationship Id="rId4" Type="http://schemas.openxmlformats.org/officeDocument/2006/relationships/hyperlink" Target="http://images.google.com/imgres?imgurl=http://www.northcoastmed.com/images/enlarge/select.jpg&amp;imgrefurl=http://www.northcoastmed.com/product.htm&amp;usg=__l1xOJDCW0yhEj9xm7Way_2xeXz4=&amp;h=593&amp;w=400&amp;sz=42&amp;hl=en&amp;start=19&amp;tbnid=z_O5umbihDSVnM:&amp;tbnh=135&amp;tbnw=91&amp;prev=/images?q=blood+glucose+monitor&amp;gbv=2&amp;hl=en&amp;sa=G" TargetMode="External"/><Relationship Id="rId9" Type="http://schemas.openxmlformats.org/officeDocument/2006/relationships/image" Target="../media/image9.jpeg"/><Relationship Id="rId1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Στρογγυλεμένο ορθογώνιο 4"/>
          <p:cNvSpPr/>
          <p:nvPr/>
        </p:nvSpPr>
        <p:spPr>
          <a:xfrm>
            <a:off x="136308" y="1484784"/>
            <a:ext cx="8888058" cy="3312368"/>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1 - Τίτλος"/>
          <p:cNvSpPr txBox="1">
            <a:spLocks/>
          </p:cNvSpPr>
          <p:nvPr/>
        </p:nvSpPr>
        <p:spPr bwMode="auto">
          <a:xfrm>
            <a:off x="539552" y="2686122"/>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en-US" sz="4800" b="1" kern="0" dirty="0" smtClean="0">
                <a:solidFill>
                  <a:srgbClr val="820000"/>
                </a:solidFill>
                <a:effectLst>
                  <a:outerShdw blurRad="38100" dist="38100" dir="2700000" algn="tl">
                    <a:srgbClr val="000000">
                      <a:alpha val="43137"/>
                    </a:srgbClr>
                  </a:outerShdw>
                </a:effectLst>
              </a:rPr>
              <a:t>FDA approval</a:t>
            </a:r>
            <a:endParaRPr lang="el-GR" sz="4800" b="1" kern="0" dirty="0">
              <a:solidFill>
                <a:srgbClr val="820000"/>
              </a:solidFill>
              <a:effectLst>
                <a:outerShdw blurRad="38100" dist="38100" dir="2700000" algn="tl">
                  <a:srgbClr val="000000">
                    <a:alpha val="43137"/>
                  </a:srgbClr>
                </a:outerShdw>
              </a:effectLst>
            </a:endParaRPr>
          </a:p>
        </p:txBody>
      </p:sp>
      <p:sp>
        <p:nvSpPr>
          <p:cNvPr id="7" name="1 - Τίτλος"/>
          <p:cNvSpPr txBox="1">
            <a:spLocks/>
          </p:cNvSpPr>
          <p:nvPr/>
        </p:nvSpPr>
        <p:spPr>
          <a:xfrm>
            <a:off x="695151" y="191683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2">
                    <a:lumMod val="75000"/>
                  </a:schemeClr>
                </a:solidFill>
                <a:latin typeface="+mj-lt"/>
                <a:ea typeface="+mj-ea"/>
                <a:cs typeface="+mj-cs"/>
              </a:defRPr>
            </a:lvl1pPr>
          </a:lstStyle>
          <a:p>
            <a:r>
              <a:rPr lang="el-GR" sz="4800" b="1" dirty="0" smtClean="0">
                <a:solidFill>
                  <a:srgbClr val="820000"/>
                </a:solidFill>
                <a:effectLst>
                  <a:outerShdw blurRad="38100" dist="38100" dir="2700000" algn="tl">
                    <a:srgbClr val="000000">
                      <a:alpha val="43137"/>
                    </a:srgbClr>
                  </a:outerShdw>
                </a:effectLst>
              </a:rPr>
              <a:t>Μάθημα 1</a:t>
            </a:r>
            <a:r>
              <a:rPr lang="en-US" sz="4800" b="1" dirty="0" smtClean="0">
                <a:solidFill>
                  <a:srgbClr val="820000"/>
                </a:solidFill>
                <a:effectLst>
                  <a:outerShdw blurRad="38100" dist="38100" dir="2700000" algn="tl">
                    <a:srgbClr val="000000">
                      <a:alpha val="43137"/>
                    </a:srgbClr>
                  </a:outerShdw>
                </a:effectLst>
              </a:rPr>
              <a:t>4</a:t>
            </a:r>
            <a:r>
              <a:rPr lang="el-GR" sz="4800" b="1" baseline="30000" dirty="0" smtClean="0">
                <a:solidFill>
                  <a:srgbClr val="820000"/>
                </a:solidFill>
                <a:effectLst>
                  <a:outerShdw blurRad="38100" dist="38100" dir="2700000" algn="tl">
                    <a:srgbClr val="000000">
                      <a:alpha val="43137"/>
                    </a:srgbClr>
                  </a:outerShdw>
                </a:effectLst>
              </a:rPr>
              <a:t>ο</a:t>
            </a:r>
            <a:r>
              <a:rPr lang="el-GR" sz="4800" b="1" dirty="0" smtClean="0">
                <a:solidFill>
                  <a:srgbClr val="820000"/>
                </a:solidFill>
                <a:effectLst>
                  <a:outerShdw blurRad="38100" dist="38100" dir="2700000" algn="tl">
                    <a:srgbClr val="000000">
                      <a:alpha val="43137"/>
                    </a:srgbClr>
                  </a:outerShdw>
                </a:effectLst>
              </a:rPr>
              <a:t> </a:t>
            </a:r>
            <a:endParaRPr lang="el-GR" sz="4800" b="1" dirty="0">
              <a:solidFill>
                <a:srgbClr val="82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53116"/>
            <a:ext cx="7772400" cy="1143000"/>
          </a:xfrm>
        </p:spPr>
        <p:txBody>
          <a:bodyPr/>
          <a:lstStyle/>
          <a:p>
            <a:r>
              <a:rPr lang="el-GR" sz="4000" b="1" dirty="0" smtClean="0">
                <a:effectLst>
                  <a:outerShdw blurRad="38100" dist="38100" dir="2700000" algn="tl">
                    <a:srgbClr val="000000">
                      <a:alpha val="43137"/>
                    </a:srgbClr>
                  </a:outerShdw>
                </a:effectLst>
              </a:rPr>
              <a:t>Τα σημαντικά σημεία</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65333" y="1268760"/>
            <a:ext cx="7772400" cy="4539208"/>
          </a:xfrm>
        </p:spPr>
        <p:txBody>
          <a:bodyPr/>
          <a:lstStyle/>
          <a:p>
            <a:pPr marL="0">
              <a:buNone/>
            </a:pPr>
            <a:r>
              <a:rPr lang="el-GR" sz="2600" dirty="0" smtClean="0"/>
              <a:t>Στον ορισμό της συσκευής εξαιρούνται τα προϊόντα που:</a:t>
            </a:r>
            <a:endParaRPr lang="en-US" sz="2600" dirty="0" smtClean="0"/>
          </a:p>
          <a:p>
            <a:endParaRPr lang="el-GR" sz="2600" dirty="0" smtClean="0"/>
          </a:p>
          <a:p>
            <a:r>
              <a:rPr lang="el-GR" sz="2600" dirty="0" smtClean="0"/>
              <a:t>Επιτυγχάνουν τον κύριο στόχο τους μέσω χημικής δράσης μέσα στο </a:t>
            </a:r>
            <a:r>
              <a:rPr lang="el-GR" sz="2600" dirty="0" smtClean="0"/>
              <a:t>σώμα.</a:t>
            </a:r>
            <a:endParaRPr lang="el-GR" sz="2600" dirty="0" smtClean="0"/>
          </a:p>
          <a:p>
            <a:endParaRPr lang="el-GR" sz="2600" dirty="0" smtClean="0"/>
          </a:p>
          <a:p>
            <a:r>
              <a:rPr lang="el-GR" sz="2600" dirty="0" smtClean="0"/>
              <a:t>Εξαρτώνται από το να μεταβολιστούν για την επίτευξη του βασικού προβλεπόμενου σκοπού </a:t>
            </a:r>
            <a:r>
              <a:rPr lang="el-GR" sz="2600" dirty="0" smtClean="0"/>
              <a:t>τους. </a:t>
            </a:r>
            <a:endParaRPr lang="en-US" sz="2600" dirty="0" smtClean="0"/>
          </a:p>
          <a:p>
            <a:endParaRPr lang="el-GR" sz="2400" dirty="0" smtClean="0"/>
          </a:p>
          <a:p>
            <a:pPr>
              <a:buNone/>
            </a:pPr>
            <a:endParaRPr lang="en-US" sz="2400" dirty="0"/>
          </a:p>
        </p:txBody>
      </p:sp>
      <p:sp>
        <p:nvSpPr>
          <p:cNvPr id="4" name="Στρογγυλεμένο ορθογώνιο 3"/>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09600"/>
            <a:ext cx="9361040" cy="1143000"/>
          </a:xfrm>
        </p:spPr>
        <p:txBody>
          <a:bodyPr/>
          <a:lstStyle/>
          <a:p>
            <a:pPr marL="0"/>
            <a:r>
              <a:rPr lang="el-GR" sz="4000" b="1" dirty="0" smtClean="0">
                <a:effectLst>
                  <a:outerShdw blurRad="38100" dist="38100" dir="2700000" algn="tl">
                    <a:srgbClr val="000000">
                      <a:alpha val="43137"/>
                    </a:srgbClr>
                  </a:outerShdw>
                </a:effectLst>
              </a:rPr>
              <a:t>Τα </a:t>
            </a:r>
            <a:r>
              <a:rPr lang="el-GR" sz="4000" b="1" dirty="0">
                <a:effectLst>
                  <a:outerShdw blurRad="38100" dist="38100" dir="2700000" algn="tl">
                    <a:srgbClr val="000000">
                      <a:alpha val="43137"/>
                    </a:srgbClr>
                  </a:outerShdw>
                </a:effectLst>
              </a:rPr>
              <a:t>ι</a:t>
            </a:r>
            <a:r>
              <a:rPr lang="el-GR" sz="4000" b="1" dirty="0" smtClean="0">
                <a:effectLst>
                  <a:outerShdw blurRad="38100" dist="38100" dir="2700000" algn="tl">
                    <a:srgbClr val="000000">
                      <a:alpha val="43137"/>
                    </a:srgbClr>
                  </a:outerShdw>
                </a:effectLst>
              </a:rPr>
              <a:t>ατροτεχνολογικά </a:t>
            </a:r>
            <a:r>
              <a:rPr lang="el-GR" sz="4000" b="1" dirty="0" smtClean="0">
                <a:effectLst>
                  <a:outerShdw blurRad="38100" dist="38100" dir="2700000" algn="tl">
                    <a:srgbClr val="000000">
                      <a:alpha val="43137"/>
                    </a:srgbClr>
                  </a:outerShdw>
                </a:effectLst>
              </a:rPr>
              <a:t>προϊόντα κατατάσσονται με βάση την επικινδυνότητα!</a:t>
            </a:r>
            <a:endParaRPr lang="en-US" sz="4000" b="1" dirty="0" smtClean="0">
              <a:effectLst>
                <a:outerShdw blurRad="38100" dist="38100" dir="2700000" algn="tl">
                  <a:srgbClr val="000000">
                    <a:alpha val="43137"/>
                  </a:srgbClr>
                </a:outerShdw>
              </a:effectLst>
            </a:endParaRPr>
          </a:p>
        </p:txBody>
      </p:sp>
      <p:pic>
        <p:nvPicPr>
          <p:cNvPr id="5" name="Picture 4" descr="iStock_000008363188XSmall"/>
          <p:cNvPicPr>
            <a:picLocks noChangeAspect="1" noChangeArrowheads="1"/>
          </p:cNvPicPr>
          <p:nvPr/>
        </p:nvPicPr>
        <p:blipFill>
          <a:blip r:embed="rId2" cstate="print"/>
          <a:srcRect/>
          <a:stretch>
            <a:fillRect/>
          </a:stretch>
        </p:blipFill>
        <p:spPr bwMode="auto">
          <a:xfrm>
            <a:off x="1331640" y="2348881"/>
            <a:ext cx="6840760" cy="3600400"/>
          </a:xfrm>
          <a:prstGeom prst="rect">
            <a:avLst/>
          </a:prstGeom>
          <a:noFill/>
          <a:ln w="57150" cmpd="thinThick">
            <a:solidFill>
              <a:srgbClr val="C0C0C0"/>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53116"/>
            <a:ext cx="7772400" cy="1143000"/>
          </a:xfrm>
        </p:spPr>
        <p:txBody>
          <a:bodyPr/>
          <a:lstStyle/>
          <a:p>
            <a:r>
              <a:rPr lang="el-GR" sz="4000" b="1" dirty="0" smtClean="0">
                <a:effectLst>
                  <a:outerShdw blurRad="38100" dist="38100" dir="2700000" algn="tl">
                    <a:srgbClr val="000000">
                      <a:alpha val="43137"/>
                    </a:srgbClr>
                  </a:outerShdw>
                </a:effectLst>
              </a:rPr>
              <a:t>Κατηγορία Συσκευών Ι</a:t>
            </a:r>
          </a:p>
        </p:txBody>
      </p:sp>
      <p:sp>
        <p:nvSpPr>
          <p:cNvPr id="3" name="Content Placeholder 2"/>
          <p:cNvSpPr>
            <a:spLocks noGrp="1"/>
          </p:cNvSpPr>
          <p:nvPr>
            <p:ph idx="1"/>
          </p:nvPr>
        </p:nvSpPr>
        <p:spPr>
          <a:xfrm>
            <a:off x="467544" y="1268760"/>
            <a:ext cx="5254352" cy="4539208"/>
          </a:xfrm>
        </p:spPr>
        <p:txBody>
          <a:bodyPr/>
          <a:lstStyle/>
          <a:p>
            <a:endParaRPr lang="el-GR" sz="2400" dirty="0" smtClean="0"/>
          </a:p>
          <a:p>
            <a:r>
              <a:rPr lang="el-GR" sz="2400" dirty="0" smtClean="0"/>
              <a:t>Οι γενικοί έλεγχοι είναι επαρκείς για την παροχή εγγυήσεων σχετικά με την ασφάλεια και την αποτελεσματικότητα </a:t>
            </a:r>
            <a:r>
              <a:rPr lang="el-GR" sz="2400" dirty="0" smtClean="0"/>
              <a:t>τους.</a:t>
            </a:r>
            <a:endParaRPr lang="en-US" sz="2400" dirty="0" smtClean="0"/>
          </a:p>
          <a:p>
            <a:endParaRPr lang="el-GR" sz="2400" dirty="0" smtClean="0"/>
          </a:p>
          <a:p>
            <a:r>
              <a:rPr lang="el-GR" sz="2400" dirty="0" smtClean="0"/>
              <a:t>Παραδείγματα: ελαστικοί επίδεσμοι, γάντια εξέτασης, και χειρουργικά εργαλεία </a:t>
            </a:r>
            <a:r>
              <a:rPr lang="el-GR" sz="2400" dirty="0" smtClean="0"/>
              <a:t>χειρός.</a:t>
            </a:r>
            <a:endParaRPr lang="el-GR" sz="2400" dirty="0" smtClean="0"/>
          </a:p>
          <a:p>
            <a:pPr>
              <a:buNone/>
            </a:pPr>
            <a:endParaRPr lang="en-US" sz="2400" dirty="0"/>
          </a:p>
        </p:txBody>
      </p:sp>
      <p:pic>
        <p:nvPicPr>
          <p:cNvPr id="4" name="Picture 7" descr="iStock_000007567692XSmall"/>
          <p:cNvPicPr>
            <a:picLocks noChangeArrowheads="1"/>
          </p:cNvPicPr>
          <p:nvPr/>
        </p:nvPicPr>
        <p:blipFill>
          <a:blip r:embed="rId3" cstate="print"/>
          <a:srcRect/>
          <a:stretch>
            <a:fillRect/>
          </a:stretch>
        </p:blipFill>
        <p:spPr bwMode="auto">
          <a:xfrm>
            <a:off x="5940152" y="1412776"/>
            <a:ext cx="2664296" cy="4248472"/>
          </a:xfrm>
          <a:prstGeom prst="rect">
            <a:avLst/>
          </a:prstGeom>
          <a:noFill/>
          <a:ln w="57150" cmpd="thickThin">
            <a:solidFill>
              <a:srgbClr val="C0C0C0"/>
            </a:solidFill>
            <a:miter lim="800000"/>
            <a:headEnd/>
            <a:tailEnd/>
          </a:ln>
          <a:effectLst>
            <a:outerShdw dist="35921" dir="2700000" algn="ctr" rotWithShape="0">
              <a:srgbClr val="808080"/>
            </a:outerShdw>
          </a:effectLst>
        </p:spPr>
      </p:pic>
      <p:sp>
        <p:nvSpPr>
          <p:cNvPr id="5" name="Στρογγυλεμένο ορθογώνιο 4"/>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5333" y="1340768"/>
            <a:ext cx="7772400" cy="4539208"/>
          </a:xfrm>
        </p:spPr>
        <p:txBody>
          <a:bodyPr/>
          <a:lstStyle/>
          <a:p>
            <a:pPr marL="0">
              <a:buNone/>
            </a:pPr>
            <a:r>
              <a:rPr lang="el-GR" sz="2400" dirty="0" smtClean="0"/>
              <a:t>Γενικά στοιχεία ελέγχου:</a:t>
            </a:r>
            <a:endParaRPr lang="en-US" sz="2400" dirty="0" smtClean="0"/>
          </a:p>
          <a:p>
            <a:endParaRPr lang="el-GR" sz="2400" dirty="0" smtClean="0"/>
          </a:p>
          <a:p>
            <a:r>
              <a:rPr lang="el-GR" sz="2400" dirty="0" smtClean="0"/>
              <a:t>Απαγόρευση νοθευμένων ή με λανθασμένη επωνυμία </a:t>
            </a:r>
            <a:r>
              <a:rPr lang="el-GR" sz="2400" dirty="0" smtClean="0"/>
              <a:t>συσκευών.</a:t>
            </a:r>
            <a:endParaRPr lang="el-GR" sz="2400" dirty="0" smtClean="0"/>
          </a:p>
          <a:p>
            <a:endParaRPr lang="el-GR" sz="2400" dirty="0" smtClean="0"/>
          </a:p>
          <a:p>
            <a:r>
              <a:rPr lang="el-GR" sz="2400" dirty="0" smtClean="0"/>
              <a:t>Κοινοποίηση των απαιτήσεων προτού η συσκευή εισέλθει στην αγορά (510(</a:t>
            </a:r>
            <a:r>
              <a:rPr lang="en-US" sz="2400" dirty="0" smtClean="0"/>
              <a:t>k</a:t>
            </a:r>
            <a:r>
              <a:rPr lang="el-GR" sz="2400" dirty="0" smtClean="0"/>
              <a:t>)).</a:t>
            </a:r>
            <a:endParaRPr lang="el-GR" sz="2400" dirty="0" smtClean="0"/>
          </a:p>
          <a:p>
            <a:endParaRPr lang="el-GR" sz="2400" dirty="0" smtClean="0"/>
          </a:p>
          <a:p>
            <a:r>
              <a:rPr lang="el-GR" sz="2400" dirty="0" smtClean="0"/>
              <a:t>Εφαρμογές καλής κατασκευής</a:t>
            </a:r>
            <a:r>
              <a:rPr lang="en-US" sz="2400" dirty="0" smtClean="0"/>
              <a:t> (Good Manufacturing Practices (GMPs</a:t>
            </a:r>
            <a:r>
              <a:rPr lang="en-US" sz="2400" dirty="0" smtClean="0"/>
              <a:t>))</a:t>
            </a:r>
            <a:r>
              <a:rPr lang="el-GR" sz="2400" dirty="0" smtClean="0"/>
              <a:t>.</a:t>
            </a:r>
            <a:endParaRPr lang="en-US" sz="2400" dirty="0" smtClean="0"/>
          </a:p>
          <a:p>
            <a:endParaRPr lang="en-US" sz="2400" dirty="0" smtClean="0"/>
          </a:p>
          <a:p>
            <a:endParaRPr lang="en-US" sz="2400" dirty="0"/>
          </a:p>
        </p:txBody>
      </p:sp>
      <p:sp>
        <p:nvSpPr>
          <p:cNvPr id="5" name="Title 1"/>
          <p:cNvSpPr>
            <a:spLocks noGrp="1"/>
          </p:cNvSpPr>
          <p:nvPr>
            <p:ph type="title"/>
          </p:nvPr>
        </p:nvSpPr>
        <p:spPr>
          <a:xfrm>
            <a:off x="665333" y="53116"/>
            <a:ext cx="7772400" cy="1143000"/>
          </a:xfrm>
        </p:spPr>
        <p:txBody>
          <a:bodyPr/>
          <a:lstStyle/>
          <a:p>
            <a:r>
              <a:rPr lang="el-GR" sz="4000" b="1" dirty="0" smtClean="0">
                <a:effectLst>
                  <a:outerShdw blurRad="38100" dist="38100" dir="2700000" algn="tl">
                    <a:srgbClr val="000000">
                      <a:alpha val="43137"/>
                    </a:srgbClr>
                  </a:outerShdw>
                </a:effectLst>
              </a:rPr>
              <a:t>Κατηγορία Συσκευών Ι</a:t>
            </a:r>
          </a:p>
        </p:txBody>
      </p:sp>
      <p:sp>
        <p:nvSpPr>
          <p:cNvPr id="6" name="Στρογγυλεμένο ορθογώνιο 5"/>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5333" y="1340768"/>
            <a:ext cx="7772400" cy="4539208"/>
          </a:xfrm>
        </p:spPr>
        <p:txBody>
          <a:bodyPr/>
          <a:lstStyle/>
          <a:p>
            <a:pPr marL="0">
              <a:buNone/>
            </a:pPr>
            <a:r>
              <a:rPr lang="el-GR" sz="2400" dirty="0" smtClean="0"/>
              <a:t>Γενικά στοιχεία ελέγχου:</a:t>
            </a:r>
          </a:p>
          <a:p>
            <a:pPr marL="0">
              <a:buNone/>
            </a:pPr>
            <a:endParaRPr lang="el-GR" sz="2400" dirty="0" smtClean="0"/>
          </a:p>
          <a:p>
            <a:pPr>
              <a:spcBef>
                <a:spcPts val="1200"/>
              </a:spcBef>
              <a:spcAft>
                <a:spcPts val="1200"/>
              </a:spcAft>
            </a:pPr>
            <a:r>
              <a:rPr lang="el-GR" sz="2400" dirty="0" smtClean="0"/>
              <a:t>Επισήμανση.</a:t>
            </a:r>
            <a:endParaRPr lang="en-US" sz="2400" dirty="0" smtClean="0"/>
          </a:p>
          <a:p>
            <a:pPr>
              <a:spcBef>
                <a:spcPts val="1200"/>
              </a:spcBef>
              <a:spcAft>
                <a:spcPts val="1200"/>
              </a:spcAft>
            </a:pPr>
            <a:r>
              <a:rPr lang="el-GR" sz="2400" dirty="0" smtClean="0"/>
              <a:t>Εγγραφή των εγκαταστάσεων </a:t>
            </a:r>
            <a:r>
              <a:rPr lang="el-GR" sz="2400" dirty="0" smtClean="0"/>
              <a:t>παραγωγής.</a:t>
            </a:r>
            <a:endParaRPr lang="en-US" sz="2400" dirty="0" smtClean="0"/>
          </a:p>
          <a:p>
            <a:pPr>
              <a:spcBef>
                <a:spcPts val="1200"/>
              </a:spcBef>
              <a:spcAft>
                <a:spcPts val="1200"/>
              </a:spcAft>
            </a:pPr>
            <a:r>
              <a:rPr lang="el-GR" sz="2400" dirty="0" smtClean="0"/>
              <a:t>Κατηγοριοποίηση των τύπων </a:t>
            </a:r>
            <a:r>
              <a:rPr lang="el-GR" sz="2400" dirty="0" smtClean="0"/>
              <a:t>συσκευών.</a:t>
            </a:r>
            <a:endParaRPr lang="en-US" sz="2400" dirty="0" smtClean="0"/>
          </a:p>
          <a:p>
            <a:pPr>
              <a:spcBef>
                <a:spcPts val="1200"/>
              </a:spcBef>
              <a:spcAft>
                <a:spcPts val="1200"/>
              </a:spcAft>
            </a:pPr>
            <a:r>
              <a:rPr lang="el-GR" sz="2400" dirty="0" smtClean="0"/>
              <a:t>Τήρηση </a:t>
            </a:r>
            <a:r>
              <a:rPr lang="el-GR" sz="2400" dirty="0" smtClean="0"/>
              <a:t>αρχείων.</a:t>
            </a:r>
            <a:endParaRPr lang="en-US" sz="2400" dirty="0" smtClean="0"/>
          </a:p>
          <a:p>
            <a:pPr>
              <a:spcBef>
                <a:spcPts val="1200"/>
              </a:spcBef>
              <a:spcAft>
                <a:spcPts val="1200"/>
              </a:spcAft>
            </a:pPr>
            <a:r>
              <a:rPr lang="el-GR" sz="2400" dirty="0" smtClean="0"/>
              <a:t>Επισκευή, αντικατάσταση ή επιστροφή </a:t>
            </a:r>
            <a:r>
              <a:rPr lang="el-GR" sz="2400" dirty="0" smtClean="0"/>
              <a:t>χρημάτων.</a:t>
            </a:r>
            <a:endParaRPr lang="en-US" sz="2400" dirty="0" smtClean="0"/>
          </a:p>
          <a:p>
            <a:pPr>
              <a:spcBef>
                <a:spcPts val="1200"/>
              </a:spcBef>
              <a:spcAft>
                <a:spcPts val="1200"/>
              </a:spcAft>
            </a:pPr>
            <a:endParaRPr lang="en-US" sz="2400" dirty="0"/>
          </a:p>
        </p:txBody>
      </p:sp>
      <p:sp>
        <p:nvSpPr>
          <p:cNvPr id="5" name="Title 1"/>
          <p:cNvSpPr>
            <a:spLocks noGrp="1"/>
          </p:cNvSpPr>
          <p:nvPr>
            <p:ph type="title"/>
          </p:nvPr>
        </p:nvSpPr>
        <p:spPr>
          <a:xfrm>
            <a:off x="665333" y="53116"/>
            <a:ext cx="7772400" cy="1143000"/>
          </a:xfrm>
        </p:spPr>
        <p:txBody>
          <a:bodyPr/>
          <a:lstStyle/>
          <a:p>
            <a:r>
              <a:rPr lang="el-GR" sz="4000" b="1" dirty="0" smtClean="0">
                <a:effectLst>
                  <a:outerShdw blurRad="38100" dist="38100" dir="2700000" algn="tl">
                    <a:srgbClr val="000000">
                      <a:alpha val="43137"/>
                    </a:srgbClr>
                  </a:outerShdw>
                </a:effectLst>
              </a:rPr>
              <a:t>Κατηγορία Συσκευών Ι</a:t>
            </a:r>
          </a:p>
        </p:txBody>
      </p:sp>
      <p:sp>
        <p:nvSpPr>
          <p:cNvPr id="6" name="Στρογγυλεμένο ορθογώνιο 5"/>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iStock_000005674102XSmall"/>
          <p:cNvPicPr>
            <a:picLocks noChangeArrowheads="1"/>
          </p:cNvPicPr>
          <p:nvPr/>
        </p:nvPicPr>
        <p:blipFill>
          <a:blip r:embed="rId2" cstate="print"/>
          <a:srcRect/>
          <a:stretch>
            <a:fillRect/>
          </a:stretch>
        </p:blipFill>
        <p:spPr bwMode="auto">
          <a:xfrm>
            <a:off x="2751333" y="1340768"/>
            <a:ext cx="3600400" cy="4608512"/>
          </a:xfrm>
          <a:prstGeom prst="rect">
            <a:avLst/>
          </a:prstGeom>
          <a:noFill/>
          <a:ln w="57150" cmpd="thinThick">
            <a:solidFill>
              <a:srgbClr val="C0C0C0"/>
            </a:solidFill>
            <a:miter lim="800000"/>
            <a:headEnd/>
            <a:tailEnd/>
          </a:ln>
        </p:spPr>
      </p:pic>
      <p:sp>
        <p:nvSpPr>
          <p:cNvPr id="5" name="Title 1"/>
          <p:cNvSpPr>
            <a:spLocks noGrp="1"/>
          </p:cNvSpPr>
          <p:nvPr>
            <p:ph type="title"/>
          </p:nvPr>
        </p:nvSpPr>
        <p:spPr>
          <a:xfrm>
            <a:off x="665333" y="53116"/>
            <a:ext cx="7772400" cy="1143000"/>
          </a:xfrm>
        </p:spPr>
        <p:txBody>
          <a:bodyPr/>
          <a:lstStyle/>
          <a:p>
            <a:r>
              <a:rPr lang="el-GR" sz="4000" b="1" dirty="0" smtClean="0">
                <a:effectLst>
                  <a:outerShdw blurRad="38100" dist="38100" dir="2700000" algn="tl">
                    <a:srgbClr val="000000">
                      <a:alpha val="43137"/>
                    </a:srgbClr>
                  </a:outerShdw>
                </a:effectLst>
              </a:rPr>
              <a:t>Κατηγορία Συσκευών ΙΙ</a:t>
            </a:r>
          </a:p>
        </p:txBody>
      </p:sp>
      <p:sp>
        <p:nvSpPr>
          <p:cNvPr id="6" name="Στρογγυλεμένο ορθογώνιο 5"/>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53116"/>
            <a:ext cx="7772400" cy="1143000"/>
          </a:xfrm>
        </p:spPr>
        <p:txBody>
          <a:bodyPr/>
          <a:lstStyle/>
          <a:p>
            <a:r>
              <a:rPr lang="el-GR" sz="4000" b="1" dirty="0" smtClean="0">
                <a:effectLst>
                  <a:outerShdw blurRad="38100" dist="38100" dir="2700000" algn="tl">
                    <a:srgbClr val="000000">
                      <a:alpha val="43137"/>
                    </a:srgbClr>
                  </a:outerShdw>
                </a:effectLst>
              </a:rPr>
              <a:t>Κατηγορία Συσκευών ΙΙ</a:t>
            </a:r>
          </a:p>
        </p:txBody>
      </p:sp>
      <p:sp>
        <p:nvSpPr>
          <p:cNvPr id="3" name="Content Placeholder 2"/>
          <p:cNvSpPr>
            <a:spLocks noGrp="1"/>
          </p:cNvSpPr>
          <p:nvPr>
            <p:ph idx="1"/>
          </p:nvPr>
        </p:nvSpPr>
        <p:spPr>
          <a:xfrm>
            <a:off x="665333" y="1412776"/>
            <a:ext cx="7772400" cy="4539208"/>
          </a:xfrm>
        </p:spPr>
        <p:txBody>
          <a:bodyPr/>
          <a:lstStyle/>
          <a:p>
            <a:pPr>
              <a:spcBef>
                <a:spcPts val="1800"/>
              </a:spcBef>
              <a:spcAft>
                <a:spcPts val="1800"/>
              </a:spcAft>
            </a:pPr>
            <a:r>
              <a:rPr lang="el-GR" sz="2600" dirty="0" smtClean="0"/>
              <a:t>Οι γενικοί έλεγχοι από μόνοι τους είναι ανεπαρκείς για να εξασφαλίσουν την ασφάλεια και την </a:t>
            </a:r>
            <a:r>
              <a:rPr lang="el-GR" sz="2600" dirty="0" smtClean="0"/>
              <a:t>αποτελεσματικότητα όπως </a:t>
            </a:r>
            <a:r>
              <a:rPr lang="el-GR" sz="2600" dirty="0" smtClean="0"/>
              <a:t>και οι υπάρχουσες μέθοδοι που είναι διαθέσιμες για να δώσουν τις εγγυήσεις </a:t>
            </a:r>
            <a:r>
              <a:rPr lang="el-GR" sz="2600" dirty="0" smtClean="0"/>
              <a:t>αυτές.</a:t>
            </a:r>
            <a:endParaRPr lang="en-US" sz="2600" dirty="0" smtClean="0"/>
          </a:p>
          <a:p>
            <a:pPr>
              <a:spcBef>
                <a:spcPts val="1800"/>
              </a:spcBef>
              <a:spcAft>
                <a:spcPts val="1800"/>
              </a:spcAft>
            </a:pPr>
            <a:r>
              <a:rPr lang="el-GR" sz="2600" dirty="0" smtClean="0"/>
              <a:t>Παραδείγματα: τροφοδοτούμενες αναπηρικές καρέκλες, αντλίες έγχυσης και χειρουργικά </a:t>
            </a:r>
            <a:r>
              <a:rPr lang="el-GR" sz="2600" dirty="0" smtClean="0"/>
              <a:t>οθόνια.</a:t>
            </a:r>
            <a:endParaRPr lang="el-GR" sz="2600" dirty="0" smtClean="0"/>
          </a:p>
          <a:p>
            <a:pPr>
              <a:spcBef>
                <a:spcPts val="1200"/>
              </a:spcBef>
              <a:spcAft>
                <a:spcPts val="1200"/>
              </a:spcAft>
            </a:pPr>
            <a:endParaRPr lang="en-US" sz="2600" dirty="0"/>
          </a:p>
        </p:txBody>
      </p:sp>
      <p:sp>
        <p:nvSpPr>
          <p:cNvPr id="4" name="Στρογγυλεμένο ορθογώνιο 3"/>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53116"/>
            <a:ext cx="7772400" cy="1143000"/>
          </a:xfrm>
        </p:spPr>
        <p:txBody>
          <a:bodyPr/>
          <a:lstStyle/>
          <a:p>
            <a:r>
              <a:rPr lang="el-GR" sz="4000" b="1" dirty="0" smtClean="0">
                <a:effectLst>
                  <a:outerShdw blurRad="38100" dist="38100" dir="2700000" algn="tl">
                    <a:srgbClr val="000000">
                      <a:alpha val="43137"/>
                    </a:srgbClr>
                  </a:outerShdw>
                </a:effectLst>
              </a:rPr>
              <a:t>Κατηγορία Συσκευών ΙΙ</a:t>
            </a:r>
          </a:p>
        </p:txBody>
      </p:sp>
      <p:sp>
        <p:nvSpPr>
          <p:cNvPr id="3" name="Content Placeholder 2"/>
          <p:cNvSpPr>
            <a:spLocks noGrp="1"/>
          </p:cNvSpPr>
          <p:nvPr>
            <p:ph idx="1"/>
          </p:nvPr>
        </p:nvSpPr>
        <p:spPr>
          <a:xfrm>
            <a:off x="755576" y="1412776"/>
            <a:ext cx="7772400" cy="4539208"/>
          </a:xfrm>
        </p:spPr>
        <p:txBody>
          <a:bodyPr/>
          <a:lstStyle/>
          <a:p>
            <a:pPr marL="0">
              <a:buNone/>
            </a:pPr>
            <a:r>
              <a:rPr lang="el-GR" sz="2400" dirty="0" smtClean="0"/>
              <a:t>Γενικά στοιχεία ελέγχου:</a:t>
            </a:r>
          </a:p>
          <a:p>
            <a:pPr marL="0">
              <a:buNone/>
            </a:pPr>
            <a:endParaRPr lang="el-GR" sz="2400" dirty="0" smtClean="0"/>
          </a:p>
          <a:p>
            <a:pPr>
              <a:spcBef>
                <a:spcPts val="1200"/>
              </a:spcBef>
              <a:spcAft>
                <a:spcPts val="1200"/>
              </a:spcAft>
            </a:pPr>
            <a:r>
              <a:rPr lang="el-GR" sz="2400" dirty="0" smtClean="0"/>
              <a:t>Πρότυπα επιδόσεων (εθνικά ή διεθνή πρότυπα, αναγνωρισμένα από θέσπιση κανόνων</a:t>
            </a:r>
            <a:r>
              <a:rPr lang="el-GR" sz="2400" dirty="0" smtClean="0"/>
              <a:t>).</a:t>
            </a:r>
            <a:endParaRPr lang="en-US" sz="2400" dirty="0" smtClean="0"/>
          </a:p>
          <a:p>
            <a:pPr>
              <a:spcBef>
                <a:spcPts val="1200"/>
              </a:spcBef>
              <a:spcAft>
                <a:spcPts val="1200"/>
              </a:spcAft>
            </a:pPr>
            <a:r>
              <a:rPr lang="el-GR" sz="2400" dirty="0" smtClean="0"/>
              <a:t>Συστήματα εποπτείας στην </a:t>
            </a:r>
            <a:r>
              <a:rPr lang="el-GR" sz="2400" dirty="0" smtClean="0"/>
              <a:t>αγορά.</a:t>
            </a:r>
            <a:endParaRPr lang="en-US" sz="2400" dirty="0" smtClean="0"/>
          </a:p>
          <a:p>
            <a:pPr>
              <a:spcBef>
                <a:spcPts val="1200"/>
              </a:spcBef>
              <a:spcAft>
                <a:spcPts val="1200"/>
              </a:spcAft>
            </a:pPr>
            <a:r>
              <a:rPr lang="el-GR" sz="2400" dirty="0" smtClean="0"/>
              <a:t>Μητρώα </a:t>
            </a:r>
            <a:r>
              <a:rPr lang="el-GR" sz="2400" dirty="0" smtClean="0"/>
              <a:t>ασθενών.</a:t>
            </a:r>
            <a:endParaRPr lang="el-GR" sz="2400" dirty="0" smtClean="0"/>
          </a:p>
          <a:p>
            <a:pPr>
              <a:spcBef>
                <a:spcPts val="1200"/>
              </a:spcBef>
              <a:spcAft>
                <a:spcPts val="1200"/>
              </a:spcAft>
            </a:pPr>
            <a:r>
              <a:rPr lang="el-GR" sz="2400" dirty="0" smtClean="0"/>
              <a:t>Ανάπτυξη και διάδοση κατευθυντηρίων </a:t>
            </a:r>
            <a:r>
              <a:rPr lang="el-GR" sz="2400" dirty="0" smtClean="0"/>
              <a:t>γραμμών.</a:t>
            </a:r>
            <a:endParaRPr lang="en-US" sz="2400" dirty="0"/>
          </a:p>
        </p:txBody>
      </p:sp>
      <p:sp>
        <p:nvSpPr>
          <p:cNvPr id="4" name="Στρογγυλεμένο ορθογώνιο 3"/>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53116"/>
            <a:ext cx="7772400" cy="1143000"/>
          </a:xfrm>
        </p:spPr>
        <p:txBody>
          <a:bodyPr/>
          <a:lstStyle/>
          <a:p>
            <a:r>
              <a:rPr lang="el-GR" sz="4000" b="1" dirty="0" smtClean="0">
                <a:effectLst>
                  <a:outerShdw blurRad="38100" dist="38100" dir="2700000" algn="tl">
                    <a:srgbClr val="000000">
                      <a:alpha val="43137"/>
                    </a:srgbClr>
                  </a:outerShdw>
                </a:effectLst>
              </a:rPr>
              <a:t>Κατηγορία Συσκευών ΙΙ</a:t>
            </a:r>
          </a:p>
        </p:txBody>
      </p:sp>
      <p:sp>
        <p:nvSpPr>
          <p:cNvPr id="3" name="Content Placeholder 2"/>
          <p:cNvSpPr>
            <a:spLocks noGrp="1"/>
          </p:cNvSpPr>
          <p:nvPr>
            <p:ph idx="1"/>
          </p:nvPr>
        </p:nvSpPr>
        <p:spPr>
          <a:xfrm>
            <a:off x="685800" y="1556792"/>
            <a:ext cx="7772400" cy="4539208"/>
          </a:xfrm>
        </p:spPr>
        <p:txBody>
          <a:bodyPr/>
          <a:lstStyle/>
          <a:p>
            <a:pPr marL="0">
              <a:buNone/>
            </a:pPr>
            <a:r>
              <a:rPr lang="el-GR" sz="2400" dirty="0" smtClean="0"/>
              <a:t>Γενικά στοιχεία ελέγχου:</a:t>
            </a:r>
          </a:p>
          <a:p>
            <a:pPr marL="0">
              <a:buNone/>
            </a:pPr>
            <a:endParaRPr lang="el-GR" sz="2400" dirty="0" smtClean="0"/>
          </a:p>
          <a:p>
            <a:pPr>
              <a:spcBef>
                <a:spcPts val="1200"/>
              </a:spcBef>
              <a:spcAft>
                <a:spcPts val="1200"/>
              </a:spcAft>
            </a:pPr>
            <a:r>
              <a:rPr lang="el-GR" sz="2400" dirty="0" smtClean="0"/>
              <a:t>Σχεδιασμός </a:t>
            </a:r>
            <a:r>
              <a:rPr lang="el-GR" sz="2400" dirty="0" smtClean="0"/>
              <a:t>ελέγχων.</a:t>
            </a:r>
            <a:endParaRPr lang="el-GR" sz="2400" dirty="0" smtClean="0"/>
          </a:p>
          <a:p>
            <a:pPr>
              <a:spcBef>
                <a:spcPts val="1200"/>
              </a:spcBef>
              <a:spcAft>
                <a:spcPts val="1200"/>
              </a:spcAft>
            </a:pPr>
            <a:r>
              <a:rPr lang="el-GR" sz="2400" dirty="0" smtClean="0"/>
              <a:t>Συστάσεις και άλλες κατάλληλες </a:t>
            </a:r>
            <a:r>
              <a:rPr lang="el-GR" sz="2400" dirty="0" smtClean="0"/>
              <a:t>δράσεις.</a:t>
            </a:r>
            <a:endParaRPr lang="en-US" sz="2400" dirty="0" smtClean="0"/>
          </a:p>
          <a:p>
            <a:pPr>
              <a:spcBef>
                <a:spcPts val="1200"/>
              </a:spcBef>
              <a:spcAft>
                <a:spcPts val="1200"/>
              </a:spcAft>
            </a:pPr>
            <a:r>
              <a:rPr lang="el-GR" sz="2400" dirty="0" smtClean="0"/>
              <a:t>Απαιτήσεις </a:t>
            </a:r>
            <a:r>
              <a:rPr lang="el-GR" sz="2400" dirty="0" smtClean="0"/>
              <a:t>παρακολούθησης.</a:t>
            </a:r>
            <a:endParaRPr lang="en-US" sz="2400" dirty="0" smtClean="0"/>
          </a:p>
          <a:p>
            <a:pPr>
              <a:spcBef>
                <a:spcPts val="1200"/>
              </a:spcBef>
              <a:spcAft>
                <a:spcPts val="1200"/>
              </a:spcAft>
              <a:buNone/>
            </a:pPr>
            <a:r>
              <a:rPr lang="el-GR" sz="2400" dirty="0" smtClean="0"/>
              <a:t> </a:t>
            </a:r>
            <a:endParaRPr lang="en-US" sz="2400" dirty="0"/>
          </a:p>
        </p:txBody>
      </p:sp>
      <p:sp>
        <p:nvSpPr>
          <p:cNvPr id="4" name="Στρογγυλεμένο ορθογώνιο 3"/>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65333" y="53116"/>
            <a:ext cx="7772400" cy="1143000"/>
          </a:xfrm>
        </p:spPr>
        <p:txBody>
          <a:bodyPr/>
          <a:lstStyle/>
          <a:p>
            <a:r>
              <a:rPr lang="el-GR" sz="4000" b="1" dirty="0" smtClean="0">
                <a:effectLst>
                  <a:outerShdw blurRad="38100" dist="38100" dir="2700000" algn="tl">
                    <a:srgbClr val="000000">
                      <a:alpha val="43137"/>
                    </a:srgbClr>
                  </a:outerShdw>
                </a:effectLst>
              </a:rPr>
              <a:t>Κατηγορία Συσκευών ΙΙΙ</a:t>
            </a:r>
          </a:p>
        </p:txBody>
      </p:sp>
      <p:pic>
        <p:nvPicPr>
          <p:cNvPr id="6" name="Picture 5" descr="HeartMate XVE LVAD"/>
          <p:cNvPicPr>
            <a:picLocks noChangeArrowheads="1"/>
          </p:cNvPicPr>
          <p:nvPr/>
        </p:nvPicPr>
        <p:blipFill>
          <a:blip r:embed="rId2" cstate="print"/>
          <a:srcRect/>
          <a:stretch>
            <a:fillRect/>
          </a:stretch>
        </p:blipFill>
        <p:spPr bwMode="auto">
          <a:xfrm>
            <a:off x="2915816" y="1340768"/>
            <a:ext cx="3308747" cy="4654376"/>
          </a:xfrm>
          <a:prstGeom prst="rect">
            <a:avLst/>
          </a:prstGeom>
          <a:noFill/>
          <a:ln w="57150" cmpd="thinThick">
            <a:solidFill>
              <a:srgbClr val="C0C0C0"/>
            </a:solidFill>
            <a:miter lim="800000"/>
            <a:headEnd/>
            <a:tailEnd/>
          </a:ln>
          <a:effectLst>
            <a:outerShdw dist="35921" dir="2700000" algn="ctr" rotWithShape="0">
              <a:srgbClr val="808080"/>
            </a:outerShdw>
          </a:effectLst>
        </p:spPr>
      </p:pic>
      <p:sp>
        <p:nvSpPr>
          <p:cNvPr id="4" name="Στρογγυλεμένο ορθογώνιο 3"/>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25039"/>
            <a:ext cx="7772400" cy="1143000"/>
          </a:xfrm>
        </p:spPr>
        <p:txBody>
          <a:bodyPr/>
          <a:lstStyle/>
          <a:p>
            <a:r>
              <a:rPr lang="el-GR" sz="4000" b="1" dirty="0" smtClean="0">
                <a:effectLst>
                  <a:outerShdw blurRad="38100" dist="38100" dir="2700000" algn="tl">
                    <a:srgbClr val="000000">
                      <a:alpha val="43137"/>
                    </a:srgbClr>
                  </a:outerShdw>
                </a:effectLst>
              </a:rPr>
              <a:t>Περιεχόμενα </a:t>
            </a:r>
            <a:r>
              <a:rPr lang="el-GR" sz="4000" b="1" dirty="0">
                <a:effectLst>
                  <a:outerShdw blurRad="38100" dist="38100" dir="2700000" algn="tl">
                    <a:srgbClr val="000000">
                      <a:alpha val="43137"/>
                    </a:srgbClr>
                  </a:outerShdw>
                </a:effectLst>
              </a:rPr>
              <a:t>π</a:t>
            </a:r>
            <a:r>
              <a:rPr lang="el-GR" sz="4000" b="1" dirty="0" smtClean="0">
                <a:effectLst>
                  <a:outerShdw blurRad="38100" dist="38100" dir="2700000" algn="tl">
                    <a:srgbClr val="000000">
                      <a:alpha val="43137"/>
                    </a:srgbClr>
                  </a:outerShdw>
                </a:effectLst>
              </a:rPr>
              <a:t>αρουσίασης</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65333" y="1628800"/>
            <a:ext cx="7772400" cy="4114800"/>
          </a:xfrm>
        </p:spPr>
        <p:txBody>
          <a:bodyPr/>
          <a:lstStyle/>
          <a:p>
            <a:pPr>
              <a:spcAft>
                <a:spcPts val="1200"/>
              </a:spcAft>
            </a:pPr>
            <a:r>
              <a:rPr lang="el-GR" sz="2800" dirty="0" smtClean="0"/>
              <a:t>Εισαγωγή.</a:t>
            </a:r>
            <a:endParaRPr lang="en-US" sz="2800" dirty="0" smtClean="0"/>
          </a:p>
          <a:p>
            <a:pPr>
              <a:spcAft>
                <a:spcPts val="1200"/>
              </a:spcAft>
            </a:pPr>
            <a:r>
              <a:rPr lang="el-GR" sz="2800" dirty="0" smtClean="0"/>
              <a:t>Καθορισμός </a:t>
            </a:r>
            <a:r>
              <a:rPr lang="en-US" sz="2800" dirty="0" err="1" smtClean="0"/>
              <a:t>ιατρ</a:t>
            </a:r>
            <a:r>
              <a:rPr lang="el-GR" sz="2800" dirty="0" smtClean="0"/>
              <a:t>ικής</a:t>
            </a:r>
            <a:r>
              <a:rPr lang="en-US" sz="2800" dirty="0" smtClean="0"/>
              <a:t> </a:t>
            </a:r>
            <a:r>
              <a:rPr lang="el-GR" sz="2800" dirty="0" smtClean="0"/>
              <a:t>συσκευής.</a:t>
            </a:r>
            <a:endParaRPr lang="el-GR" sz="2800" dirty="0" smtClean="0"/>
          </a:p>
          <a:p>
            <a:pPr>
              <a:spcAft>
                <a:spcPts val="1200"/>
              </a:spcAft>
            </a:pPr>
            <a:r>
              <a:rPr lang="el-GR" sz="2800" dirty="0" smtClean="0"/>
              <a:t>Περιγραφή της ταξινόμησης της </a:t>
            </a:r>
            <a:r>
              <a:rPr lang="el-GR" sz="2800" dirty="0" smtClean="0"/>
              <a:t>συσκευής.</a:t>
            </a:r>
            <a:endParaRPr lang="el-GR" sz="2800" dirty="0" smtClean="0"/>
          </a:p>
          <a:p>
            <a:pPr>
              <a:spcAft>
                <a:spcPts val="1200"/>
              </a:spcAft>
            </a:pPr>
            <a:r>
              <a:rPr lang="el-GR" sz="2800" dirty="0" smtClean="0"/>
              <a:t>Περιγραφή της διαδρομής που </a:t>
            </a:r>
            <a:r>
              <a:rPr lang="el-GR" sz="2800" dirty="0" err="1" smtClean="0"/>
              <a:t>ακ</a:t>
            </a:r>
            <a:r>
              <a:rPr lang="en-US" sz="2800" dirty="0" smtClean="0"/>
              <a:t>o</a:t>
            </a:r>
            <a:r>
              <a:rPr lang="el-GR" sz="2800" dirty="0" smtClean="0"/>
              <a:t>λουθείται </a:t>
            </a:r>
            <a:r>
              <a:rPr lang="el-GR" sz="2800" dirty="0" smtClean="0"/>
              <a:t>για την είσοδο της συσκευής στην </a:t>
            </a:r>
            <a:r>
              <a:rPr lang="el-GR" sz="2800" dirty="0" smtClean="0"/>
              <a:t>αγορά.</a:t>
            </a:r>
            <a:endParaRPr lang="en-US" sz="2800" dirty="0" smtClean="0"/>
          </a:p>
          <a:p>
            <a:pPr>
              <a:spcAft>
                <a:spcPts val="1200"/>
              </a:spcAft>
            </a:pPr>
            <a:r>
              <a:rPr lang="el-GR" sz="2800" dirty="0" smtClean="0"/>
              <a:t>Περιγραφή της διαφοράς των πειραμάτων των</a:t>
            </a:r>
            <a:r>
              <a:rPr lang="en-US" sz="2800" dirty="0" smtClean="0"/>
              <a:t> </a:t>
            </a:r>
            <a:r>
              <a:rPr lang="en-US" sz="2800" dirty="0" err="1" smtClean="0"/>
              <a:t>ιατρ</a:t>
            </a:r>
            <a:r>
              <a:rPr lang="el-GR" sz="2800" dirty="0" err="1" smtClean="0"/>
              <a:t>ικών</a:t>
            </a:r>
            <a:r>
              <a:rPr lang="en-US" sz="2800" dirty="0" smtClean="0"/>
              <a:t> </a:t>
            </a:r>
            <a:r>
              <a:rPr lang="el-GR" sz="2800" dirty="0" smtClean="0"/>
              <a:t>συσκευών από εκείνα των </a:t>
            </a:r>
            <a:r>
              <a:rPr lang="el-GR" sz="2800" dirty="0" smtClean="0"/>
              <a:t>φαρμάκων.</a:t>
            </a:r>
            <a:endParaRPr lang="en-US" sz="2800" dirty="0" smtClean="0"/>
          </a:p>
        </p:txBody>
      </p:sp>
      <p:sp>
        <p:nvSpPr>
          <p:cNvPr id="4" name="Στρογγυλεμένο ορθογώνιο 3"/>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340768"/>
            <a:ext cx="8062664" cy="4539208"/>
          </a:xfrm>
        </p:spPr>
        <p:txBody>
          <a:bodyPr/>
          <a:lstStyle/>
          <a:p>
            <a:pPr marL="0">
              <a:spcBef>
                <a:spcPts val="1200"/>
              </a:spcBef>
              <a:spcAft>
                <a:spcPts val="1200"/>
              </a:spcAft>
              <a:buNone/>
            </a:pPr>
            <a:r>
              <a:rPr lang="el-GR" sz="2600" dirty="0" smtClean="0"/>
              <a:t>Οι εξοπλισμοί αυτοί είναι σημαντικοί για την:</a:t>
            </a:r>
          </a:p>
          <a:p>
            <a:pPr>
              <a:spcBef>
                <a:spcPts val="1200"/>
              </a:spcBef>
              <a:spcAft>
                <a:spcPts val="1200"/>
              </a:spcAft>
            </a:pPr>
            <a:r>
              <a:rPr lang="el-GR" sz="2600" dirty="0"/>
              <a:t>Δ</a:t>
            </a:r>
            <a:r>
              <a:rPr lang="el-GR" sz="2600" dirty="0" smtClean="0"/>
              <a:t>ιατήρηση </a:t>
            </a:r>
            <a:r>
              <a:rPr lang="el-GR" sz="2600" dirty="0" smtClean="0"/>
              <a:t>στη ζωή ή υποστήριξης της </a:t>
            </a:r>
            <a:r>
              <a:rPr lang="el-GR" sz="2600" dirty="0" smtClean="0"/>
              <a:t>ζωής.</a:t>
            </a:r>
            <a:endParaRPr lang="en-US" sz="2600" dirty="0" smtClean="0"/>
          </a:p>
          <a:p>
            <a:pPr>
              <a:spcBef>
                <a:spcPts val="1200"/>
              </a:spcBef>
              <a:spcAft>
                <a:spcPts val="1200"/>
              </a:spcAft>
            </a:pPr>
            <a:r>
              <a:rPr lang="el-GR" sz="2600" dirty="0" smtClean="0"/>
              <a:t>Π</a:t>
            </a:r>
            <a:r>
              <a:rPr lang="el-GR" sz="2600" dirty="0" smtClean="0"/>
              <a:t>ρόληψη </a:t>
            </a:r>
            <a:r>
              <a:rPr lang="el-GR" sz="2600" dirty="0" smtClean="0"/>
              <a:t>της εξασθένησης της ανθρώπινης υγείας ή αδικαιολόγητων κινδύνων ασθένειας ή </a:t>
            </a:r>
            <a:r>
              <a:rPr lang="el-GR" sz="2600" dirty="0" smtClean="0"/>
              <a:t>τραυματισμού.</a:t>
            </a:r>
            <a:endParaRPr lang="en-US" sz="2600" dirty="0" smtClean="0"/>
          </a:p>
          <a:p>
            <a:pPr>
              <a:spcBef>
                <a:spcPts val="1200"/>
              </a:spcBef>
              <a:spcAft>
                <a:spcPts val="1200"/>
              </a:spcAft>
            </a:pPr>
            <a:endParaRPr lang="en-US" sz="2400" dirty="0" smtClean="0"/>
          </a:p>
        </p:txBody>
      </p:sp>
      <p:sp>
        <p:nvSpPr>
          <p:cNvPr id="5" name="Title 1"/>
          <p:cNvSpPr>
            <a:spLocks noGrp="1"/>
          </p:cNvSpPr>
          <p:nvPr>
            <p:ph type="title"/>
          </p:nvPr>
        </p:nvSpPr>
        <p:spPr>
          <a:xfrm>
            <a:off x="665333" y="53116"/>
            <a:ext cx="7772400" cy="1143000"/>
          </a:xfrm>
        </p:spPr>
        <p:txBody>
          <a:bodyPr/>
          <a:lstStyle/>
          <a:p>
            <a:r>
              <a:rPr lang="el-GR" sz="4000" b="1" dirty="0" smtClean="0">
                <a:effectLst>
                  <a:outerShdw blurRad="38100" dist="38100" dir="2700000" algn="tl">
                    <a:srgbClr val="000000">
                      <a:alpha val="43137"/>
                    </a:srgbClr>
                  </a:outerShdw>
                </a:effectLst>
              </a:rPr>
              <a:t>Κατηγορία Συσκευών ΙΙΙ</a:t>
            </a:r>
          </a:p>
        </p:txBody>
      </p:sp>
      <p:sp>
        <p:nvSpPr>
          <p:cNvPr id="6" name="Στρογγυλεμένο ορθογώνιο 5"/>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196752"/>
            <a:ext cx="8062664" cy="4539208"/>
          </a:xfrm>
        </p:spPr>
        <p:txBody>
          <a:bodyPr/>
          <a:lstStyle/>
          <a:p>
            <a:pPr>
              <a:spcBef>
                <a:spcPts val="1200"/>
              </a:spcBef>
              <a:spcAft>
                <a:spcPts val="1200"/>
              </a:spcAft>
            </a:pPr>
            <a:endParaRPr lang="el-GR" sz="2400" dirty="0" smtClean="0"/>
          </a:p>
          <a:p>
            <a:pPr>
              <a:spcBef>
                <a:spcPts val="1200"/>
              </a:spcBef>
              <a:spcAft>
                <a:spcPts val="1200"/>
              </a:spcAft>
            </a:pPr>
            <a:r>
              <a:rPr lang="el-GR" sz="2400" dirty="0" smtClean="0"/>
              <a:t>Η απαιτούμενη διαδικασία επιστημονικής επανεξέτασης είναι η έγκριση πριν την εμπορική διάθεση ώστε να εξασφαλιστεί ότι οι συσκευές κατηγορίας III είναι ασφαλείς και </a:t>
            </a:r>
            <a:r>
              <a:rPr lang="el-GR" sz="2400" dirty="0" smtClean="0"/>
              <a:t>αποτελεσματικές.</a:t>
            </a:r>
            <a:endParaRPr lang="el-GR" sz="2400" dirty="0" smtClean="0"/>
          </a:p>
          <a:p>
            <a:pPr>
              <a:spcBef>
                <a:spcPts val="1200"/>
              </a:spcBef>
              <a:spcAft>
                <a:spcPts val="1200"/>
              </a:spcAft>
            </a:pPr>
            <a:r>
              <a:rPr lang="el-GR" sz="2400" dirty="0" smtClean="0"/>
              <a:t>Παραδείγματα συσκευών κατηγορίας ΙΙΙ περιλαμβάνουν συσκευές κοιλιακής υποβοήθησης, καρδιακά stents, τεχνητά ισχία, κλπ</a:t>
            </a:r>
            <a:r>
              <a:rPr lang="el-GR" sz="2400" dirty="0" smtClean="0"/>
              <a:t>..</a:t>
            </a:r>
            <a:endParaRPr lang="en-US" sz="2400" dirty="0" smtClean="0"/>
          </a:p>
        </p:txBody>
      </p:sp>
      <p:sp>
        <p:nvSpPr>
          <p:cNvPr id="5" name="Title 1"/>
          <p:cNvSpPr>
            <a:spLocks noGrp="1"/>
          </p:cNvSpPr>
          <p:nvPr>
            <p:ph type="title"/>
          </p:nvPr>
        </p:nvSpPr>
        <p:spPr>
          <a:xfrm>
            <a:off x="665333" y="53116"/>
            <a:ext cx="7772400" cy="1143000"/>
          </a:xfrm>
        </p:spPr>
        <p:txBody>
          <a:bodyPr/>
          <a:lstStyle/>
          <a:p>
            <a:r>
              <a:rPr lang="el-GR" sz="4000" b="1" dirty="0" smtClean="0">
                <a:effectLst>
                  <a:outerShdw blurRad="38100" dist="38100" dir="2700000" algn="tl">
                    <a:srgbClr val="000000">
                      <a:alpha val="43137"/>
                    </a:srgbClr>
                  </a:outerShdw>
                </a:effectLst>
              </a:rPr>
              <a:t>Κατηγορία Συσκευών ΙΙΙ</a:t>
            </a:r>
          </a:p>
        </p:txBody>
      </p:sp>
      <p:sp>
        <p:nvSpPr>
          <p:cNvPr id="6" name="Στρογγυλεμένο ορθογώνιο 5"/>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9776"/>
            <a:ext cx="7772400" cy="1143000"/>
          </a:xfrm>
        </p:spPr>
        <p:txBody>
          <a:bodyPr/>
          <a:lstStyle/>
          <a:p>
            <a:r>
              <a:rPr lang="el-GR" sz="4000" b="1" dirty="0" smtClean="0">
                <a:effectLst>
                  <a:outerShdw blurRad="38100" dist="38100" dir="2700000" algn="tl">
                    <a:srgbClr val="000000">
                      <a:alpha val="43137"/>
                    </a:srgbClr>
                  </a:outerShdw>
                </a:effectLst>
              </a:rPr>
              <a:t>Εισάγοντας μια συσκευή στην αγορά</a:t>
            </a:r>
          </a:p>
        </p:txBody>
      </p:sp>
      <p:pic>
        <p:nvPicPr>
          <p:cNvPr id="3074" name="Picture 2" descr="http://www.biospectrumasia.com/IMG/345/21345/medical-devices-market-india-262x174.jpg"/>
          <p:cNvPicPr>
            <a:picLocks noChangeAspect="1" noChangeArrowheads="1"/>
          </p:cNvPicPr>
          <p:nvPr/>
        </p:nvPicPr>
        <p:blipFill>
          <a:blip r:embed="rId3" cstate="print"/>
          <a:srcRect/>
          <a:stretch>
            <a:fillRect/>
          </a:stretch>
        </p:blipFill>
        <p:spPr bwMode="auto">
          <a:xfrm>
            <a:off x="1475656" y="1700808"/>
            <a:ext cx="6552728" cy="4351814"/>
          </a:xfrm>
          <a:prstGeom prst="rect">
            <a:avLst/>
          </a:prstGeom>
          <a:noFill/>
        </p:spPr>
      </p:pic>
      <p:sp>
        <p:nvSpPr>
          <p:cNvPr id="4" name="Στρογγυλεμένο ορθογώνιο 3"/>
          <p:cNvSpPr/>
          <p:nvPr/>
        </p:nvSpPr>
        <p:spPr>
          <a:xfrm>
            <a:off x="107504" y="260648"/>
            <a:ext cx="8888058" cy="1224136"/>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9776"/>
            <a:ext cx="7772400" cy="1143000"/>
          </a:xfrm>
        </p:spPr>
        <p:txBody>
          <a:bodyPr/>
          <a:lstStyle/>
          <a:p>
            <a:r>
              <a:rPr lang="el-GR" sz="4000" b="1" dirty="0" smtClean="0">
                <a:effectLst>
                  <a:outerShdw blurRad="38100" dist="38100" dir="2700000" algn="tl">
                    <a:srgbClr val="000000">
                      <a:alpha val="43137"/>
                    </a:srgbClr>
                  </a:outerShdw>
                </a:effectLst>
              </a:rPr>
              <a:t>Εισάγοντας μια συσκευή στην αγορά</a:t>
            </a:r>
          </a:p>
        </p:txBody>
      </p:sp>
      <p:sp>
        <p:nvSpPr>
          <p:cNvPr id="3" name="Content Placeholder 2"/>
          <p:cNvSpPr>
            <a:spLocks noGrp="1"/>
          </p:cNvSpPr>
          <p:nvPr>
            <p:ph idx="1"/>
          </p:nvPr>
        </p:nvSpPr>
        <p:spPr>
          <a:xfrm>
            <a:off x="685800" y="1556792"/>
            <a:ext cx="7772400" cy="4539208"/>
          </a:xfrm>
        </p:spPr>
        <p:txBody>
          <a:bodyPr/>
          <a:lstStyle/>
          <a:p>
            <a:pPr marL="0">
              <a:buNone/>
            </a:pPr>
            <a:r>
              <a:rPr lang="el-GR" sz="2400" dirty="0" smtClean="0"/>
              <a:t>Πριν την εμπορική διάθεση κοινοποίηση </a:t>
            </a:r>
            <a:r>
              <a:rPr lang="el-GR" sz="2400" b="1" dirty="0" smtClean="0"/>
              <a:t>510(k)</a:t>
            </a:r>
            <a:r>
              <a:rPr lang="el-GR" sz="2400" dirty="0" smtClean="0"/>
              <a:t>:</a:t>
            </a:r>
          </a:p>
          <a:p>
            <a:pPr marL="0">
              <a:buNone/>
            </a:pPr>
            <a:endParaRPr lang="el-GR" sz="2400" dirty="0" smtClean="0"/>
          </a:p>
          <a:p>
            <a:pPr>
              <a:spcBef>
                <a:spcPts val="1200"/>
              </a:spcBef>
              <a:spcAft>
                <a:spcPts val="1200"/>
              </a:spcAft>
            </a:pPr>
            <a:r>
              <a:rPr lang="el-GR" sz="2400" dirty="0" smtClean="0"/>
              <a:t>Ο </a:t>
            </a:r>
            <a:r>
              <a:rPr lang="el-GR" sz="2400" dirty="0" smtClean="0"/>
              <a:t>κατασκευαστής ενημερώνει τον FDA 90 ημέρες πριν την εισαγωγή της συσκευής στην </a:t>
            </a:r>
            <a:r>
              <a:rPr lang="el-GR" sz="2400" dirty="0" smtClean="0"/>
              <a:t>αγορά.</a:t>
            </a:r>
            <a:endParaRPr lang="el-GR" sz="2400" dirty="0" smtClean="0"/>
          </a:p>
          <a:p>
            <a:pPr>
              <a:spcBef>
                <a:spcPts val="1200"/>
              </a:spcBef>
              <a:spcAft>
                <a:spcPts val="1200"/>
              </a:spcAft>
            </a:pPr>
            <a:r>
              <a:rPr lang="el-GR" sz="2400" dirty="0" smtClean="0"/>
              <a:t>Ο κατασκευαστής πρέπει να αποδείξει ότι η συσκευή θα είναι </a:t>
            </a:r>
            <a:r>
              <a:rPr lang="el-GR" sz="2400" dirty="0" smtClean="0"/>
              <a:t>SE.</a:t>
            </a:r>
            <a:endParaRPr lang="el-GR" sz="2400" dirty="0" smtClean="0"/>
          </a:p>
        </p:txBody>
      </p:sp>
      <p:sp>
        <p:nvSpPr>
          <p:cNvPr id="4" name="Στρογγυλεμένο ορθογώνιο 3"/>
          <p:cNvSpPr/>
          <p:nvPr/>
        </p:nvSpPr>
        <p:spPr>
          <a:xfrm>
            <a:off x="107504" y="260648"/>
            <a:ext cx="8888058" cy="1224136"/>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9776"/>
            <a:ext cx="7772400" cy="1143000"/>
          </a:xfrm>
        </p:spPr>
        <p:txBody>
          <a:bodyPr/>
          <a:lstStyle/>
          <a:p>
            <a:r>
              <a:rPr lang="el-GR" sz="4000" b="1" dirty="0" smtClean="0">
                <a:effectLst>
                  <a:outerShdw blurRad="38100" dist="38100" dir="2700000" algn="tl">
                    <a:srgbClr val="000000">
                      <a:alpha val="43137"/>
                    </a:srgbClr>
                  </a:outerShdw>
                </a:effectLst>
              </a:rPr>
              <a:t>Εισάγοντας μια συσκευή στην αγορά</a:t>
            </a:r>
          </a:p>
        </p:txBody>
      </p:sp>
      <p:sp>
        <p:nvSpPr>
          <p:cNvPr id="3" name="Content Placeholder 2"/>
          <p:cNvSpPr>
            <a:spLocks noGrp="1"/>
          </p:cNvSpPr>
          <p:nvPr>
            <p:ph idx="1"/>
          </p:nvPr>
        </p:nvSpPr>
        <p:spPr>
          <a:xfrm>
            <a:off x="685800" y="1556792"/>
            <a:ext cx="7772400" cy="4539208"/>
          </a:xfrm>
        </p:spPr>
        <p:txBody>
          <a:bodyPr/>
          <a:lstStyle/>
          <a:p>
            <a:pPr marL="0">
              <a:spcBef>
                <a:spcPts val="1200"/>
              </a:spcBef>
              <a:spcAft>
                <a:spcPts val="1200"/>
              </a:spcAft>
              <a:buNone/>
            </a:pPr>
            <a:r>
              <a:rPr lang="el-GR" sz="2400" dirty="0" smtClean="0"/>
              <a:t>Αίτηση έγκρισης πριν την εμπορική διάθεση </a:t>
            </a:r>
            <a:r>
              <a:rPr lang="el-GR" sz="2400" b="1" dirty="0" smtClean="0"/>
              <a:t>(</a:t>
            </a:r>
            <a:r>
              <a:rPr lang="en-US" sz="2400" b="1" dirty="0" smtClean="0"/>
              <a:t>Premarket Approval Application</a:t>
            </a:r>
            <a:r>
              <a:rPr lang="el-GR" sz="2400" b="1" dirty="0" smtClean="0"/>
              <a:t>-</a:t>
            </a:r>
            <a:r>
              <a:rPr lang="en-US" sz="2400" b="1" dirty="0" smtClean="0"/>
              <a:t>PMA</a:t>
            </a:r>
            <a:r>
              <a:rPr lang="el-GR" sz="2400" b="1" dirty="0" smtClean="0"/>
              <a:t>)</a:t>
            </a:r>
            <a:r>
              <a:rPr lang="el-GR" sz="2400" dirty="0" smtClean="0"/>
              <a:t>:</a:t>
            </a:r>
          </a:p>
          <a:p>
            <a:pPr>
              <a:spcBef>
                <a:spcPts val="1200"/>
              </a:spcBef>
              <a:spcAft>
                <a:spcPts val="1200"/>
              </a:spcAft>
            </a:pPr>
            <a:r>
              <a:rPr lang="el-GR" sz="2400" dirty="0" smtClean="0"/>
              <a:t>Προϊόντα της κατηγορίας </a:t>
            </a:r>
            <a:r>
              <a:rPr lang="el-GR" sz="2400" dirty="0" smtClean="0"/>
              <a:t>III.</a:t>
            </a:r>
            <a:endParaRPr lang="el-GR" sz="2400" dirty="0" smtClean="0"/>
          </a:p>
          <a:p>
            <a:pPr>
              <a:spcBef>
                <a:spcPts val="1200"/>
              </a:spcBef>
              <a:spcAft>
                <a:spcPts val="1200"/>
              </a:spcAft>
            </a:pPr>
            <a:r>
              <a:rPr lang="el-GR" sz="2400" dirty="0" smtClean="0"/>
              <a:t>Νέοι τύποι </a:t>
            </a:r>
            <a:r>
              <a:rPr lang="el-GR" sz="2400" dirty="0" smtClean="0"/>
              <a:t>συσκευών.</a:t>
            </a:r>
            <a:endParaRPr lang="el-GR" sz="2400" dirty="0" smtClean="0"/>
          </a:p>
          <a:p>
            <a:pPr>
              <a:spcBef>
                <a:spcPts val="1200"/>
              </a:spcBef>
              <a:spcAft>
                <a:spcPts val="1200"/>
              </a:spcAft>
            </a:pPr>
            <a:r>
              <a:rPr lang="el-GR" sz="2400" dirty="0" smtClean="0"/>
              <a:t>Προηγουμένως δεν έχουν βρεθεί </a:t>
            </a:r>
            <a:r>
              <a:rPr lang="el-GR" sz="2400" dirty="0" smtClean="0"/>
              <a:t>SE.</a:t>
            </a:r>
            <a:endParaRPr lang="el-GR" sz="2400" dirty="0" smtClean="0"/>
          </a:p>
          <a:p>
            <a:pPr>
              <a:spcBef>
                <a:spcPts val="1200"/>
              </a:spcBef>
              <a:spcAft>
                <a:spcPts val="1200"/>
              </a:spcAft>
            </a:pPr>
            <a:r>
              <a:rPr lang="el-GR" sz="2400" dirty="0" smtClean="0"/>
              <a:t>Μπορεί να χρειαστούν προ-κλινικά και κλινικά δεδομένα που προέρχονται από δοκιμαζόμενη </a:t>
            </a:r>
            <a:r>
              <a:rPr lang="el-GR" sz="2400" dirty="0" smtClean="0"/>
              <a:t>συσκευή.</a:t>
            </a:r>
            <a:endParaRPr lang="el-GR" sz="2400" dirty="0" smtClean="0"/>
          </a:p>
        </p:txBody>
      </p:sp>
      <p:sp>
        <p:nvSpPr>
          <p:cNvPr id="4" name="Στρογγυλεμένο ορθογώνιο 3"/>
          <p:cNvSpPr/>
          <p:nvPr/>
        </p:nvSpPr>
        <p:spPr>
          <a:xfrm>
            <a:off x="107504" y="260648"/>
            <a:ext cx="8888058" cy="1224136"/>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9776"/>
            <a:ext cx="7772400" cy="1143000"/>
          </a:xfrm>
        </p:spPr>
        <p:txBody>
          <a:bodyPr/>
          <a:lstStyle/>
          <a:p>
            <a:r>
              <a:rPr lang="el-GR" sz="4000" b="1" dirty="0" smtClean="0">
                <a:effectLst>
                  <a:outerShdw blurRad="38100" dist="38100" dir="2700000" algn="tl">
                    <a:srgbClr val="000000">
                      <a:alpha val="43137"/>
                    </a:srgbClr>
                  </a:outerShdw>
                </a:effectLst>
              </a:rPr>
              <a:t>Εισάγοντας μια συσκευή στην αγορά</a:t>
            </a:r>
          </a:p>
        </p:txBody>
      </p:sp>
      <p:sp>
        <p:nvSpPr>
          <p:cNvPr id="3" name="Content Placeholder 2"/>
          <p:cNvSpPr>
            <a:spLocks noGrp="1"/>
          </p:cNvSpPr>
          <p:nvPr>
            <p:ph idx="1"/>
          </p:nvPr>
        </p:nvSpPr>
        <p:spPr>
          <a:xfrm>
            <a:off x="685800" y="1556792"/>
            <a:ext cx="7772400" cy="4539208"/>
          </a:xfrm>
        </p:spPr>
        <p:txBody>
          <a:bodyPr/>
          <a:lstStyle/>
          <a:p>
            <a:pPr marL="0">
              <a:spcBef>
                <a:spcPts val="1200"/>
              </a:spcBef>
              <a:spcAft>
                <a:spcPts val="1200"/>
              </a:spcAft>
              <a:buNone/>
            </a:pPr>
            <a:r>
              <a:rPr lang="el-GR" sz="2400" dirty="0" smtClean="0"/>
              <a:t>Αίτηση έγκρισης πριν την εμπορική διάθεση </a:t>
            </a:r>
            <a:r>
              <a:rPr lang="el-GR" sz="2400" b="1" dirty="0" smtClean="0"/>
              <a:t>(</a:t>
            </a:r>
            <a:r>
              <a:rPr lang="en-US" sz="2400" b="1" dirty="0" smtClean="0"/>
              <a:t>Premarket Approval Application</a:t>
            </a:r>
            <a:r>
              <a:rPr lang="el-GR" sz="2400" b="1" dirty="0" smtClean="0"/>
              <a:t>-</a:t>
            </a:r>
            <a:r>
              <a:rPr lang="en-US" sz="2400" b="1" dirty="0" smtClean="0"/>
              <a:t>PMA</a:t>
            </a:r>
            <a:r>
              <a:rPr lang="el-GR" sz="2400" b="1" dirty="0" smtClean="0"/>
              <a:t>)</a:t>
            </a:r>
            <a:r>
              <a:rPr lang="el-GR" sz="2400" dirty="0" smtClean="0"/>
              <a:t>:</a:t>
            </a:r>
          </a:p>
          <a:p>
            <a:pPr>
              <a:spcBef>
                <a:spcPts val="1200"/>
              </a:spcBef>
              <a:spcAft>
                <a:spcPts val="1200"/>
              </a:spcAft>
            </a:pPr>
            <a:r>
              <a:rPr lang="el-GR" sz="2400" dirty="0" smtClean="0"/>
              <a:t>Η διαδικασία PMA χρησιμοποιείται όχι μόνο για συσκευές κατηγορίας ΙΙΙ, αλλά και για νέα είδη και συσκευές που βρέθηκε </a:t>
            </a:r>
            <a:r>
              <a:rPr lang="el-GR" sz="2400" dirty="0" smtClean="0"/>
              <a:t>ότι δεν ισοδυναμούν </a:t>
            </a:r>
            <a:r>
              <a:rPr lang="el-GR" sz="2400" dirty="0" smtClean="0"/>
              <a:t>ουσιαστικά με κάποια κατηγορία </a:t>
            </a:r>
            <a:r>
              <a:rPr lang="el-GR" sz="2400" dirty="0" smtClean="0"/>
              <a:t>συσκευής.</a:t>
            </a:r>
            <a:endParaRPr lang="el-GR" sz="2400" dirty="0" smtClean="0"/>
          </a:p>
          <a:p>
            <a:pPr>
              <a:spcBef>
                <a:spcPts val="1200"/>
              </a:spcBef>
              <a:spcAft>
                <a:spcPts val="1200"/>
              </a:spcAft>
            </a:pPr>
            <a:r>
              <a:rPr lang="el-GR" sz="2400" dirty="0" smtClean="0"/>
              <a:t>Αν πρόκειται για πρωτότυπο συσκευής θα χρειαστεί ένα απαιτούμενο πλαίσιο απολογισμού πριν το FDA του χορηγήσει έγκριση για την </a:t>
            </a:r>
            <a:r>
              <a:rPr lang="el-GR" sz="2400" dirty="0" smtClean="0"/>
              <a:t>αγορά.</a:t>
            </a:r>
            <a:endParaRPr lang="el-GR" sz="2400" dirty="0" smtClean="0"/>
          </a:p>
        </p:txBody>
      </p:sp>
      <p:sp>
        <p:nvSpPr>
          <p:cNvPr id="4" name="Στρογγυλεμένο ορθογώνιο 3"/>
          <p:cNvSpPr/>
          <p:nvPr/>
        </p:nvSpPr>
        <p:spPr>
          <a:xfrm>
            <a:off x="107504" y="260648"/>
            <a:ext cx="8888058" cy="1224136"/>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9776"/>
            <a:ext cx="7772400" cy="1143000"/>
          </a:xfrm>
        </p:spPr>
        <p:txBody>
          <a:bodyPr/>
          <a:lstStyle/>
          <a:p>
            <a:r>
              <a:rPr lang="el-GR" sz="4000" b="1" dirty="0" smtClean="0">
                <a:effectLst>
                  <a:outerShdw blurRad="38100" dist="38100" dir="2700000" algn="tl">
                    <a:srgbClr val="000000">
                      <a:alpha val="43137"/>
                    </a:srgbClr>
                  </a:outerShdw>
                </a:effectLst>
              </a:rPr>
              <a:t>Εισάγοντας μια συσκευή στην αγορά</a:t>
            </a:r>
          </a:p>
        </p:txBody>
      </p:sp>
      <p:sp>
        <p:nvSpPr>
          <p:cNvPr id="3" name="Content Placeholder 2"/>
          <p:cNvSpPr>
            <a:spLocks noGrp="1"/>
          </p:cNvSpPr>
          <p:nvPr>
            <p:ph idx="1"/>
          </p:nvPr>
        </p:nvSpPr>
        <p:spPr>
          <a:xfrm>
            <a:off x="395536" y="1517282"/>
            <a:ext cx="7772400" cy="4539208"/>
          </a:xfrm>
        </p:spPr>
        <p:txBody>
          <a:bodyPr/>
          <a:lstStyle/>
          <a:p>
            <a:pPr marL="0">
              <a:spcBef>
                <a:spcPts val="1200"/>
              </a:spcBef>
              <a:spcAft>
                <a:spcPts val="1200"/>
              </a:spcAft>
              <a:buNone/>
            </a:pPr>
            <a:r>
              <a:rPr lang="el-GR" sz="2400" dirty="0" smtClean="0"/>
              <a:t>Απαλλαγή των ανθρωπιστικών συσκευών (Humanitarian Device Exemption </a:t>
            </a:r>
            <a:r>
              <a:rPr lang="el-GR" sz="2400" dirty="0" smtClean="0"/>
              <a:t>- </a:t>
            </a:r>
            <a:r>
              <a:rPr lang="el-GR" sz="2400" b="1" dirty="0" smtClean="0"/>
              <a:t>HDE</a:t>
            </a:r>
            <a:r>
              <a:rPr lang="el-GR" sz="2400" dirty="0" smtClean="0"/>
              <a:t>):</a:t>
            </a:r>
          </a:p>
          <a:p>
            <a:pPr>
              <a:spcBef>
                <a:spcPts val="1200"/>
              </a:spcBef>
              <a:spcAft>
                <a:spcPts val="1200"/>
              </a:spcAft>
            </a:pPr>
            <a:r>
              <a:rPr lang="el-GR" sz="2400" dirty="0" smtClean="0"/>
              <a:t>Για συσκευές που θα ωφελήσουν τους                              ασθενείς με σπάνιες παθήσεις                                                (&lt; 4.000 ανά έτος</a:t>
            </a:r>
            <a:r>
              <a:rPr lang="el-GR" sz="2400" dirty="0" smtClean="0"/>
              <a:t>).</a:t>
            </a:r>
            <a:endParaRPr lang="el-GR" sz="2400" dirty="0" smtClean="0"/>
          </a:p>
          <a:p>
            <a:pPr>
              <a:spcBef>
                <a:spcPts val="1200"/>
              </a:spcBef>
              <a:spcAft>
                <a:spcPts val="1200"/>
              </a:spcAft>
            </a:pPr>
            <a:r>
              <a:rPr lang="el-GR" sz="2400" dirty="0" smtClean="0"/>
              <a:t>Η αίτηση για HDE θα πρέπει                                                   να αποδείξει το πιθανό </a:t>
            </a:r>
            <a:r>
              <a:rPr lang="el-GR" sz="2400" dirty="0" smtClean="0"/>
              <a:t>όφελος.</a:t>
            </a:r>
            <a:endParaRPr lang="el-GR" sz="2400" dirty="0" smtClean="0"/>
          </a:p>
        </p:txBody>
      </p:sp>
      <p:pic>
        <p:nvPicPr>
          <p:cNvPr id="4" name="Picture 8" descr="VEPTR25"/>
          <p:cNvPicPr>
            <a:picLocks noChangeAspect="1" noChangeArrowheads="1"/>
          </p:cNvPicPr>
          <p:nvPr/>
        </p:nvPicPr>
        <p:blipFill>
          <a:blip r:embed="rId3" cstate="print"/>
          <a:srcRect/>
          <a:stretch>
            <a:fillRect/>
          </a:stretch>
        </p:blipFill>
        <p:spPr bwMode="auto">
          <a:xfrm>
            <a:off x="6012160" y="2492896"/>
            <a:ext cx="2810747" cy="3240360"/>
          </a:xfrm>
          <a:prstGeom prst="rect">
            <a:avLst/>
          </a:prstGeom>
          <a:noFill/>
          <a:ln w="57150" cmpd="thinThick">
            <a:solidFill>
              <a:srgbClr val="C0C0C0"/>
            </a:solidFill>
            <a:miter lim="800000"/>
            <a:headEnd/>
            <a:tailEnd/>
          </a:ln>
        </p:spPr>
      </p:pic>
      <p:sp>
        <p:nvSpPr>
          <p:cNvPr id="5" name="Στρογγυλεμένο ορθογώνιο 4"/>
          <p:cNvSpPr/>
          <p:nvPr/>
        </p:nvSpPr>
        <p:spPr>
          <a:xfrm>
            <a:off x="107504" y="260648"/>
            <a:ext cx="8888058" cy="1224136"/>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9776"/>
            <a:ext cx="7772400" cy="1143000"/>
          </a:xfrm>
        </p:spPr>
        <p:txBody>
          <a:bodyPr/>
          <a:lstStyle/>
          <a:p>
            <a:r>
              <a:rPr lang="el-GR" sz="4000" b="1" dirty="0" smtClean="0">
                <a:effectLst>
                  <a:outerShdw blurRad="38100" dist="38100" dir="2700000" algn="tl">
                    <a:srgbClr val="000000">
                      <a:alpha val="43137"/>
                    </a:srgbClr>
                  </a:outerShdw>
                </a:effectLst>
              </a:rPr>
              <a:t>Εισάγοντας μια συσκευή στην αγορά</a:t>
            </a:r>
          </a:p>
        </p:txBody>
      </p:sp>
      <p:sp>
        <p:nvSpPr>
          <p:cNvPr id="3" name="Content Placeholder 2"/>
          <p:cNvSpPr>
            <a:spLocks noGrp="1"/>
          </p:cNvSpPr>
          <p:nvPr>
            <p:ph idx="1"/>
          </p:nvPr>
        </p:nvSpPr>
        <p:spPr>
          <a:xfrm>
            <a:off x="665333" y="1628800"/>
            <a:ext cx="7772400" cy="4539208"/>
          </a:xfrm>
        </p:spPr>
        <p:txBody>
          <a:bodyPr/>
          <a:lstStyle/>
          <a:p>
            <a:pPr marL="0">
              <a:spcBef>
                <a:spcPts val="1200"/>
              </a:spcBef>
              <a:spcAft>
                <a:spcPts val="1200"/>
              </a:spcAft>
              <a:buNone/>
            </a:pPr>
            <a:r>
              <a:rPr lang="el-GR" sz="2400" dirty="0" smtClean="0"/>
              <a:t>Απαλλαγή των ανθρωπιστικών συσκευών (</a:t>
            </a:r>
            <a:r>
              <a:rPr lang="el-GR" sz="2400" dirty="0" err="1" smtClean="0"/>
              <a:t>Humanitarian</a:t>
            </a:r>
            <a:r>
              <a:rPr lang="el-GR" sz="2400" dirty="0" smtClean="0"/>
              <a:t> </a:t>
            </a:r>
            <a:r>
              <a:rPr lang="el-GR" sz="2400" dirty="0" err="1" smtClean="0"/>
              <a:t>Device</a:t>
            </a:r>
            <a:r>
              <a:rPr lang="el-GR" sz="2400" dirty="0" smtClean="0"/>
              <a:t> </a:t>
            </a:r>
            <a:r>
              <a:rPr lang="el-GR" sz="2400" dirty="0" err="1" smtClean="0"/>
              <a:t>Exemption</a:t>
            </a:r>
            <a:r>
              <a:rPr lang="el-GR" sz="2400" dirty="0" smtClean="0"/>
              <a:t> -</a:t>
            </a:r>
            <a:r>
              <a:rPr lang="el-GR" sz="2400" b="1" dirty="0" smtClean="0"/>
              <a:t>HDE</a:t>
            </a:r>
            <a:r>
              <a:rPr lang="el-GR" sz="2400" dirty="0" smtClean="0"/>
              <a:t>):</a:t>
            </a:r>
          </a:p>
          <a:p>
            <a:pPr>
              <a:spcBef>
                <a:spcPts val="1200"/>
              </a:spcBef>
              <a:spcAft>
                <a:spcPts val="1200"/>
              </a:spcAft>
            </a:pPr>
            <a:r>
              <a:rPr lang="el-GR" sz="2400" dirty="0" smtClean="0"/>
              <a:t>Οι συσκευές θα πρέπει να χρησιμοποιούνται έπειτα από έγκριση του IRB (</a:t>
            </a:r>
            <a:r>
              <a:rPr lang="el-GR" sz="2400" dirty="0" err="1" smtClean="0"/>
              <a:t>institutional</a:t>
            </a:r>
            <a:r>
              <a:rPr lang="el-GR" sz="2400" dirty="0" smtClean="0"/>
              <a:t> </a:t>
            </a:r>
            <a:r>
              <a:rPr lang="el-GR" sz="2400" dirty="0" err="1" smtClean="0"/>
              <a:t>review</a:t>
            </a:r>
            <a:r>
              <a:rPr lang="el-GR" sz="2400" dirty="0" smtClean="0"/>
              <a:t> </a:t>
            </a:r>
            <a:r>
              <a:rPr lang="el-GR" sz="2400" dirty="0" err="1" smtClean="0"/>
              <a:t>board</a:t>
            </a:r>
            <a:r>
              <a:rPr lang="el-GR" sz="2400" dirty="0" smtClean="0"/>
              <a:t>-IRB). </a:t>
            </a:r>
          </a:p>
          <a:p>
            <a:pPr>
              <a:spcBef>
                <a:spcPts val="1200"/>
              </a:spcBef>
              <a:spcAft>
                <a:spcPts val="1200"/>
              </a:spcAft>
            </a:pPr>
            <a:r>
              <a:rPr lang="el-GR" sz="2400" dirty="0" smtClean="0"/>
              <a:t>Η τιμή της συσκευής δεν μπορεί να υπερβαίνει το κόστος για την έρευνα, ανάπτυξη, κατασκευή, και διανομή</a:t>
            </a:r>
          </a:p>
          <a:p>
            <a:pPr>
              <a:spcBef>
                <a:spcPts val="1200"/>
              </a:spcBef>
              <a:spcAft>
                <a:spcPts val="1200"/>
              </a:spcAft>
            </a:pPr>
            <a:r>
              <a:rPr lang="el-GR" sz="2400" b="1" i="1" dirty="0" smtClean="0"/>
              <a:t>Δηλαδή, δεν μπορεί να υπάρξει περιθώριο κέρδους</a:t>
            </a:r>
          </a:p>
        </p:txBody>
      </p:sp>
      <p:sp>
        <p:nvSpPr>
          <p:cNvPr id="5" name="Στρογγυλεμένο ορθογώνιο 4"/>
          <p:cNvSpPr/>
          <p:nvPr/>
        </p:nvSpPr>
        <p:spPr>
          <a:xfrm>
            <a:off x="107504" y="260648"/>
            <a:ext cx="8888058" cy="1224136"/>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9776"/>
            <a:ext cx="7772400" cy="1143000"/>
          </a:xfrm>
        </p:spPr>
        <p:txBody>
          <a:bodyPr/>
          <a:lstStyle/>
          <a:p>
            <a:r>
              <a:rPr lang="el-GR" sz="4000" b="1" dirty="0" smtClean="0">
                <a:effectLst>
                  <a:outerShdw blurRad="38100" dist="38100" dir="2700000" algn="tl">
                    <a:srgbClr val="000000">
                      <a:alpha val="43137"/>
                    </a:srgbClr>
                  </a:outerShdw>
                </a:effectLst>
              </a:rPr>
              <a:t>Άλλοι τρόποι για εισαγωγή στην αγορά</a:t>
            </a:r>
          </a:p>
        </p:txBody>
      </p:sp>
      <p:sp>
        <p:nvSpPr>
          <p:cNvPr id="3" name="Content Placeholder 2"/>
          <p:cNvSpPr>
            <a:spLocks noGrp="1"/>
          </p:cNvSpPr>
          <p:nvPr>
            <p:ph idx="1"/>
          </p:nvPr>
        </p:nvSpPr>
        <p:spPr>
          <a:xfrm>
            <a:off x="685800" y="1556792"/>
            <a:ext cx="7772400" cy="4539208"/>
          </a:xfrm>
        </p:spPr>
        <p:txBody>
          <a:bodyPr/>
          <a:lstStyle/>
          <a:p>
            <a:pPr marL="0">
              <a:spcBef>
                <a:spcPts val="1200"/>
              </a:spcBef>
              <a:spcAft>
                <a:spcPts val="1200"/>
              </a:spcAft>
              <a:buNone/>
            </a:pPr>
            <a:r>
              <a:rPr lang="el-GR" sz="2400" dirty="0" smtClean="0"/>
              <a:t>Πρωτόκολλο ανάπτυξης προϊόντων (</a:t>
            </a:r>
            <a:r>
              <a:rPr lang="en-US" sz="2400" dirty="0" smtClean="0"/>
              <a:t>Product development protocol </a:t>
            </a:r>
            <a:r>
              <a:rPr lang="en-US" sz="2400" b="1" dirty="0" smtClean="0"/>
              <a:t>PDP</a:t>
            </a:r>
            <a:r>
              <a:rPr lang="el-GR" sz="2400" dirty="0" smtClean="0"/>
              <a:t>): </a:t>
            </a:r>
            <a:endParaRPr lang="en-US" sz="2400" dirty="0" smtClean="0"/>
          </a:p>
          <a:p>
            <a:pPr>
              <a:spcBef>
                <a:spcPts val="1200"/>
              </a:spcBef>
              <a:spcAft>
                <a:spcPts val="1200"/>
              </a:spcAft>
            </a:pPr>
            <a:r>
              <a:rPr lang="el-GR" sz="2400" dirty="0" smtClean="0"/>
              <a:t>Μια εναλλακτική λύση με την οποία η έρευνα μιας συσκευής και η ανάπτυξη των αναγκαίων πληροφοριών για την έγκριση συγχωνεύονται σε ένα ρυθμιστικό </a:t>
            </a:r>
            <a:r>
              <a:rPr lang="el-GR" sz="2400" dirty="0" smtClean="0"/>
              <a:t>πλαίσιο.</a:t>
            </a:r>
            <a:endParaRPr lang="el-GR" sz="2400" dirty="0" smtClean="0"/>
          </a:p>
        </p:txBody>
      </p:sp>
      <p:sp>
        <p:nvSpPr>
          <p:cNvPr id="4" name="Στρογγυλεμένο ορθογώνιο 3"/>
          <p:cNvSpPr/>
          <p:nvPr/>
        </p:nvSpPr>
        <p:spPr>
          <a:xfrm>
            <a:off x="107504" y="260648"/>
            <a:ext cx="8888058" cy="1224136"/>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9776"/>
            <a:ext cx="7772400" cy="1143000"/>
          </a:xfrm>
        </p:spPr>
        <p:txBody>
          <a:bodyPr/>
          <a:lstStyle/>
          <a:p>
            <a:r>
              <a:rPr lang="el-GR" sz="4000" b="1" dirty="0" smtClean="0">
                <a:effectLst>
                  <a:outerShdw blurRad="38100" dist="38100" dir="2700000" algn="tl">
                    <a:srgbClr val="000000">
                      <a:alpha val="43137"/>
                    </a:srgbClr>
                  </a:outerShdw>
                </a:effectLst>
              </a:rPr>
              <a:t>Άλλοι τρόποι για εισαγωγή στην αγορά</a:t>
            </a:r>
          </a:p>
        </p:txBody>
      </p:sp>
      <p:sp>
        <p:nvSpPr>
          <p:cNvPr id="3" name="Content Placeholder 2"/>
          <p:cNvSpPr>
            <a:spLocks noGrp="1"/>
          </p:cNvSpPr>
          <p:nvPr>
            <p:ph idx="1"/>
          </p:nvPr>
        </p:nvSpPr>
        <p:spPr>
          <a:xfrm>
            <a:off x="685800" y="1556792"/>
            <a:ext cx="7772400" cy="4539208"/>
          </a:xfrm>
        </p:spPr>
        <p:txBody>
          <a:bodyPr/>
          <a:lstStyle/>
          <a:p>
            <a:pPr marL="0">
              <a:spcBef>
                <a:spcPts val="1200"/>
              </a:spcBef>
              <a:spcAft>
                <a:spcPts val="1200"/>
              </a:spcAft>
              <a:buNone/>
            </a:pPr>
            <a:r>
              <a:rPr lang="en-US" sz="2400" b="1" dirty="0" smtClean="0"/>
              <a:t>De Novo </a:t>
            </a:r>
            <a:r>
              <a:rPr lang="el-GR" sz="2400" dirty="0" smtClean="0"/>
              <a:t>ταξινόμηση μονοπατιού </a:t>
            </a:r>
            <a:endParaRPr lang="en-US" sz="2400" dirty="0" smtClean="0"/>
          </a:p>
          <a:p>
            <a:pPr>
              <a:spcBef>
                <a:spcPts val="1200"/>
              </a:spcBef>
              <a:spcAft>
                <a:spcPts val="1200"/>
              </a:spcAft>
            </a:pPr>
            <a:r>
              <a:rPr lang="el-GR" sz="2400" dirty="0" smtClean="0"/>
              <a:t>Μια διαδικασία εξορθολογισμένης αναδιάρθρωσης για συσκευές που είναι χαμηλού κινδύνου αλλά δεν είναι </a:t>
            </a:r>
            <a:r>
              <a:rPr lang="el-GR" sz="2400" dirty="0" smtClean="0"/>
              <a:t>SE:</a:t>
            </a:r>
            <a:endParaRPr lang="el-GR" sz="2400" dirty="0" smtClean="0"/>
          </a:p>
          <a:p>
            <a:pPr>
              <a:spcBef>
                <a:spcPts val="1200"/>
              </a:spcBef>
              <a:spcAft>
                <a:spcPts val="1200"/>
              </a:spcAft>
            </a:pPr>
            <a:r>
              <a:rPr lang="el-GR" sz="2400" dirty="0" smtClean="0"/>
              <a:t> Αυτόματα θα ταξινομηθούν στην κατηγορία </a:t>
            </a:r>
            <a:r>
              <a:rPr lang="el-GR" sz="2400" dirty="0" smtClean="0"/>
              <a:t>ΙΙΙ.</a:t>
            </a:r>
            <a:endParaRPr lang="el-GR" sz="2400" dirty="0" smtClean="0"/>
          </a:p>
          <a:p>
            <a:pPr>
              <a:spcBef>
                <a:spcPts val="1200"/>
              </a:spcBef>
              <a:spcAft>
                <a:spcPts val="1200"/>
              </a:spcAft>
            </a:pPr>
            <a:r>
              <a:rPr lang="el-GR" sz="2400" dirty="0" smtClean="0"/>
              <a:t>Το </a:t>
            </a:r>
            <a:r>
              <a:rPr lang="en-US" sz="2400" dirty="0"/>
              <a:t>D</a:t>
            </a:r>
            <a:r>
              <a:rPr lang="el-GR" sz="2400" dirty="0" smtClean="0"/>
              <a:t>e </a:t>
            </a:r>
            <a:r>
              <a:rPr lang="en-US" sz="2400" dirty="0"/>
              <a:t>N</a:t>
            </a:r>
            <a:r>
              <a:rPr lang="el-GR" sz="2400" dirty="0" err="1" smtClean="0"/>
              <a:t>ovo</a:t>
            </a:r>
            <a:r>
              <a:rPr lang="el-GR" sz="2400" dirty="0" smtClean="0"/>
              <a:t> μονοπάτι μπορεί να πάρει μια νέα συσκευή χαμηλού κινδύνου </a:t>
            </a:r>
            <a:r>
              <a:rPr lang="el-GR" sz="2400" dirty="0" err="1" smtClean="0"/>
              <a:t>αναταξινομημένη</a:t>
            </a:r>
            <a:r>
              <a:rPr lang="el-GR" sz="2400" dirty="0" smtClean="0"/>
              <a:t> στην κατηγορία I και II, αποφεύγοντας έτσι ένα PM.</a:t>
            </a:r>
          </a:p>
        </p:txBody>
      </p:sp>
      <p:sp>
        <p:nvSpPr>
          <p:cNvPr id="4" name="Στρογγυλεμένο ορθογώνιο 3"/>
          <p:cNvSpPr/>
          <p:nvPr/>
        </p:nvSpPr>
        <p:spPr>
          <a:xfrm>
            <a:off x="107504" y="260648"/>
            <a:ext cx="8888058" cy="1224136"/>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53116"/>
            <a:ext cx="7772400" cy="1143000"/>
          </a:xfrm>
        </p:spPr>
        <p:txBody>
          <a:bodyPr/>
          <a:lstStyle/>
          <a:p>
            <a:r>
              <a:rPr lang="el-GR" sz="4000" b="1" dirty="0" smtClean="0">
                <a:solidFill>
                  <a:srgbClr val="1F497D"/>
                </a:solidFill>
                <a:effectLst>
                  <a:outerShdw blurRad="38100" dist="38100" dir="2700000" algn="tl">
                    <a:srgbClr val="000000">
                      <a:alpha val="43137"/>
                    </a:srgbClr>
                  </a:outerShdw>
                </a:effectLst>
              </a:rPr>
              <a:t>Εισαγωγή</a:t>
            </a:r>
            <a:endParaRPr lang="en-US" sz="4000" b="1" dirty="0" smtClean="0">
              <a:solidFill>
                <a:srgbClr val="1F497D"/>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65333" y="1340768"/>
            <a:ext cx="7772400" cy="4035152"/>
          </a:xfrm>
        </p:spPr>
        <p:txBody>
          <a:bodyPr/>
          <a:lstStyle/>
          <a:p>
            <a:pPr>
              <a:spcBef>
                <a:spcPts val="1200"/>
              </a:spcBef>
              <a:spcAft>
                <a:spcPts val="1200"/>
              </a:spcAft>
            </a:pPr>
            <a:r>
              <a:rPr lang="el-GR" sz="2800" dirty="0" smtClean="0"/>
              <a:t>Η Υπηρεσία Τροφίμων και Φαρμάκων (</a:t>
            </a:r>
            <a:r>
              <a:rPr lang="el-GR" sz="2800" b="1" dirty="0" smtClean="0"/>
              <a:t>FD</a:t>
            </a:r>
            <a:r>
              <a:rPr lang="en-US" sz="2800" b="1" dirty="0" smtClean="0"/>
              <a:t>A-Food and Drug Administration</a:t>
            </a:r>
            <a:r>
              <a:rPr lang="el-GR" sz="2800" dirty="0" smtClean="0"/>
              <a:t>) είναι ένας οργανισμός των Ηνωμένων </a:t>
            </a:r>
            <a:r>
              <a:rPr lang="el-GR" sz="2800" dirty="0" smtClean="0"/>
              <a:t>Πολιτειών.</a:t>
            </a:r>
            <a:endParaRPr lang="en-US" sz="2800" dirty="0" smtClean="0"/>
          </a:p>
          <a:p>
            <a:pPr>
              <a:spcBef>
                <a:spcPts val="1200"/>
              </a:spcBef>
              <a:spcAft>
                <a:spcPts val="1200"/>
              </a:spcAft>
            </a:pPr>
            <a:r>
              <a:rPr lang="el-GR" sz="2800" dirty="0" smtClean="0"/>
              <a:t>Είναι αρμόδι</a:t>
            </a:r>
            <a:r>
              <a:rPr lang="el-GR" sz="2800" dirty="0"/>
              <a:t>α</a:t>
            </a:r>
            <a:r>
              <a:rPr lang="el-GR" sz="2800" dirty="0" smtClean="0"/>
              <a:t> για την προστασία και προαγωγή της δημόσιας υγείας, μέσω της ρύθμισης και της εποπτείας της ασφάλειας των τροφίμων, των προϊόντων καπνού, συμπληρωμάτων διατροφής, φαρμάκων, εμβολίων, ιατρικών συσκευών, </a:t>
            </a:r>
            <a:r>
              <a:rPr lang="el-GR" sz="2800" dirty="0" smtClean="0"/>
              <a:t>κτλ.</a:t>
            </a:r>
            <a:endParaRPr lang="el-GR" sz="2800" dirty="0" smtClean="0"/>
          </a:p>
          <a:p>
            <a:pPr>
              <a:spcBef>
                <a:spcPts val="1200"/>
              </a:spcBef>
              <a:spcAft>
                <a:spcPts val="1200"/>
              </a:spcAft>
            </a:pPr>
            <a:endParaRPr lang="el-GR" sz="2400" dirty="0" smtClean="0"/>
          </a:p>
        </p:txBody>
      </p:sp>
      <p:sp>
        <p:nvSpPr>
          <p:cNvPr id="4" name="Στρογγυλεμένο ορθογώνιο 3"/>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0"/>
            <a:ext cx="7772400" cy="1143000"/>
          </a:xfrm>
        </p:spPr>
        <p:txBody>
          <a:bodyPr/>
          <a:lstStyle/>
          <a:p>
            <a:r>
              <a:rPr lang="en-US" sz="4000" b="1" dirty="0" err="1" smtClean="0">
                <a:effectLst>
                  <a:outerShdw blurRad="38100" dist="38100" dir="2700000" algn="tl">
                    <a:srgbClr val="000000">
                      <a:alpha val="43137"/>
                    </a:srgbClr>
                  </a:outerShdw>
                </a:effectLst>
              </a:rPr>
              <a:t>Προσαρμοσμέν</a:t>
            </a:r>
            <a:r>
              <a:rPr lang="el-GR" sz="4000" b="1" dirty="0" smtClean="0">
                <a:effectLst>
                  <a:outerShdw blurRad="38100" dist="38100" dir="2700000" algn="tl">
                    <a:srgbClr val="000000">
                      <a:alpha val="43137"/>
                    </a:srgbClr>
                  </a:outerShdw>
                </a:effectLst>
              </a:rPr>
              <a:t>η</a:t>
            </a:r>
            <a:r>
              <a:rPr lang="en-US" sz="4000" b="1" dirty="0" smtClean="0">
                <a:effectLst>
                  <a:outerShdw blurRad="38100" dist="38100" dir="2700000" algn="tl">
                    <a:srgbClr val="000000">
                      <a:alpha val="43137"/>
                    </a:srgbClr>
                  </a:outerShdw>
                </a:effectLst>
              </a:rPr>
              <a:t> </a:t>
            </a:r>
            <a:r>
              <a:rPr lang="en-US" sz="4000" b="1" dirty="0" err="1" smtClean="0">
                <a:effectLst>
                  <a:outerShdw blurRad="38100" dist="38100" dir="2700000" algn="tl">
                    <a:srgbClr val="000000">
                      <a:alpha val="43137"/>
                    </a:srgbClr>
                  </a:outerShdw>
                </a:effectLst>
              </a:rPr>
              <a:t>συσκευή</a:t>
            </a:r>
            <a:endParaRPr lang="el-GR" sz="4000" b="1" dirty="0" smtClean="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65333" y="1052736"/>
            <a:ext cx="7772400" cy="4539208"/>
          </a:xfrm>
        </p:spPr>
        <p:txBody>
          <a:bodyPr/>
          <a:lstStyle/>
          <a:p>
            <a:pPr>
              <a:spcBef>
                <a:spcPts val="1200"/>
              </a:spcBef>
              <a:spcAft>
                <a:spcPts val="1200"/>
              </a:spcAft>
            </a:pPr>
            <a:endParaRPr lang="el-GR" sz="2400" dirty="0" smtClean="0"/>
          </a:p>
          <a:p>
            <a:pPr>
              <a:spcBef>
                <a:spcPts val="1200"/>
              </a:spcBef>
              <a:spcAft>
                <a:spcPts val="1200"/>
              </a:spcAft>
            </a:pPr>
            <a:r>
              <a:rPr lang="el-GR" sz="2400" dirty="0" smtClean="0"/>
              <a:t>Προορίζεται για χρήση από συγκεκριμένο ασθενή που κατονομάζεται στην φόρμα </a:t>
            </a:r>
            <a:r>
              <a:rPr lang="el-GR" sz="2400" dirty="0" smtClean="0"/>
              <a:t>παραγγελίας.</a:t>
            </a:r>
            <a:endParaRPr lang="el-GR" sz="2400" dirty="0" smtClean="0"/>
          </a:p>
          <a:p>
            <a:pPr>
              <a:spcBef>
                <a:spcPts val="1200"/>
              </a:spcBef>
              <a:spcAft>
                <a:spcPts val="1200"/>
              </a:spcAft>
            </a:pPr>
            <a:r>
              <a:rPr lang="el-GR" sz="2400" dirty="0" smtClean="0"/>
              <a:t>Προορίζεται για τις ειδικές ανάγκες των γιατρών ή οδοντιάτρων (π.χ. εργαλεία)</a:t>
            </a:r>
          </a:p>
        </p:txBody>
      </p:sp>
      <p:sp>
        <p:nvSpPr>
          <p:cNvPr id="4" name="Στρογγυλεμένο ορθογώνιο 3"/>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80" y="53116"/>
            <a:ext cx="7772400" cy="1143000"/>
          </a:xfrm>
        </p:spPr>
        <p:txBody>
          <a:bodyPr/>
          <a:lstStyle/>
          <a:p>
            <a:r>
              <a:rPr lang="el-GR" sz="4000" b="1" dirty="0" smtClean="0">
                <a:effectLst>
                  <a:outerShdw blurRad="38100" dist="38100" dir="2700000" algn="tl">
                    <a:srgbClr val="000000">
                      <a:alpha val="43137"/>
                    </a:srgbClr>
                  </a:outerShdw>
                </a:effectLst>
              </a:rPr>
              <a:t>Ιατρικές συσκευές έρευνας </a:t>
            </a:r>
          </a:p>
        </p:txBody>
      </p:sp>
      <p:pic>
        <p:nvPicPr>
          <p:cNvPr id="5" name="Picture 6" descr="iStock_000005683380XSmall"/>
          <p:cNvPicPr>
            <a:picLocks noChangeArrowheads="1"/>
          </p:cNvPicPr>
          <p:nvPr/>
        </p:nvPicPr>
        <p:blipFill>
          <a:blip r:embed="rId3" cstate="print"/>
          <a:srcRect/>
          <a:stretch>
            <a:fillRect/>
          </a:stretch>
        </p:blipFill>
        <p:spPr bwMode="auto">
          <a:xfrm>
            <a:off x="888348" y="1484784"/>
            <a:ext cx="7452320" cy="4314056"/>
          </a:xfrm>
          <a:prstGeom prst="rect">
            <a:avLst/>
          </a:prstGeom>
          <a:noFill/>
          <a:ln w="57150" cmpd="thinThick">
            <a:solidFill>
              <a:srgbClr val="C0C0C0"/>
            </a:solidFill>
            <a:miter lim="800000"/>
            <a:headEnd/>
            <a:tailEnd/>
          </a:ln>
        </p:spPr>
      </p:pic>
      <p:sp>
        <p:nvSpPr>
          <p:cNvPr id="4" name="Στρογγυλεμένο ορθογώνιο 3"/>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53116"/>
            <a:ext cx="7772400" cy="1143000"/>
          </a:xfrm>
        </p:spPr>
        <p:txBody>
          <a:bodyPr/>
          <a:lstStyle/>
          <a:p>
            <a:r>
              <a:rPr lang="el-GR" sz="4000" b="1" dirty="0" smtClean="0">
                <a:effectLst>
                  <a:outerShdw blurRad="38100" dist="38100" dir="2700000" algn="tl">
                    <a:srgbClr val="000000">
                      <a:alpha val="43137"/>
                    </a:srgbClr>
                  </a:outerShdw>
                </a:effectLst>
              </a:rPr>
              <a:t>Ιατρικές συσκευές έρευνας </a:t>
            </a:r>
          </a:p>
        </p:txBody>
      </p:sp>
      <p:sp>
        <p:nvSpPr>
          <p:cNvPr id="3" name="Content Placeholder 2"/>
          <p:cNvSpPr>
            <a:spLocks noGrp="1"/>
          </p:cNvSpPr>
          <p:nvPr>
            <p:ph idx="1"/>
          </p:nvPr>
        </p:nvSpPr>
        <p:spPr>
          <a:xfrm>
            <a:off x="685800" y="1556792"/>
            <a:ext cx="7772400" cy="4539208"/>
          </a:xfrm>
        </p:spPr>
        <p:txBody>
          <a:bodyPr/>
          <a:lstStyle/>
          <a:p>
            <a:pPr>
              <a:spcBef>
                <a:spcPts val="1200"/>
              </a:spcBef>
              <a:spcAft>
                <a:spcPts val="1200"/>
              </a:spcAft>
            </a:pPr>
            <a:r>
              <a:rPr lang="el-GR" sz="2400" dirty="0" smtClean="0"/>
              <a:t>Εφαρμογές της </a:t>
            </a:r>
            <a:r>
              <a:rPr lang="el-GR" sz="2400" dirty="0" smtClean="0"/>
              <a:t>έρευνας.</a:t>
            </a:r>
            <a:endParaRPr lang="el-GR" sz="2400" dirty="0" smtClean="0"/>
          </a:p>
          <a:p>
            <a:pPr>
              <a:spcBef>
                <a:spcPts val="1200"/>
              </a:spcBef>
              <a:spcAft>
                <a:spcPts val="1200"/>
              </a:spcAft>
            </a:pPr>
            <a:r>
              <a:rPr lang="el-GR" sz="2400" dirty="0" smtClean="0"/>
              <a:t>Συσκευή κλινικής </a:t>
            </a:r>
            <a:r>
              <a:rPr lang="el-GR" sz="2400" dirty="0" smtClean="0"/>
              <a:t>έρευνας.</a:t>
            </a:r>
            <a:endParaRPr lang="el-GR" sz="2400" dirty="0" smtClean="0"/>
          </a:p>
          <a:p>
            <a:pPr>
              <a:spcBef>
                <a:spcPts val="1200"/>
              </a:spcBef>
              <a:spcAft>
                <a:spcPts val="1200"/>
              </a:spcAft>
            </a:pPr>
            <a:r>
              <a:rPr lang="el-GR" sz="2400" dirty="0" smtClean="0"/>
              <a:t>SR εναντίον </a:t>
            </a:r>
            <a:r>
              <a:rPr lang="el-GR" sz="2400" dirty="0" smtClean="0"/>
              <a:t>NSR.</a:t>
            </a:r>
            <a:endParaRPr lang="el-GR" sz="2400" dirty="0" smtClean="0"/>
          </a:p>
          <a:p>
            <a:pPr>
              <a:spcBef>
                <a:spcPts val="1200"/>
              </a:spcBef>
              <a:spcAft>
                <a:spcPts val="1200"/>
              </a:spcAft>
            </a:pPr>
            <a:r>
              <a:rPr lang="el-GR" sz="2400" dirty="0" smtClean="0"/>
              <a:t>Ορισμός σημαντικού </a:t>
            </a:r>
            <a:r>
              <a:rPr lang="el-GR" sz="2400" dirty="0" smtClean="0"/>
              <a:t>κίνδυνου.</a:t>
            </a:r>
            <a:endParaRPr lang="el-GR" sz="2400" dirty="0" smtClean="0"/>
          </a:p>
          <a:p>
            <a:pPr>
              <a:spcBef>
                <a:spcPts val="1200"/>
              </a:spcBef>
              <a:spcAft>
                <a:spcPts val="1200"/>
              </a:spcAft>
            </a:pPr>
            <a:r>
              <a:rPr lang="el-GR" sz="2400" dirty="0" smtClean="0"/>
              <a:t>NSR </a:t>
            </a:r>
            <a:r>
              <a:rPr lang="el-GR" sz="2400" dirty="0" smtClean="0"/>
              <a:t>καθορισμός.</a:t>
            </a:r>
            <a:endParaRPr lang="el-GR" sz="2400" dirty="0" smtClean="0"/>
          </a:p>
          <a:p>
            <a:pPr>
              <a:spcBef>
                <a:spcPts val="1200"/>
              </a:spcBef>
              <a:spcAft>
                <a:spcPts val="1200"/>
              </a:spcAft>
            </a:pPr>
            <a:r>
              <a:rPr lang="el-GR" sz="2400" dirty="0" smtClean="0"/>
              <a:t>Συντομευμένες </a:t>
            </a:r>
            <a:r>
              <a:rPr lang="el-GR" sz="2400" dirty="0" smtClean="0"/>
              <a:t>απαιτήσεις. </a:t>
            </a:r>
            <a:endParaRPr lang="el-GR" sz="2400" dirty="0" smtClean="0"/>
          </a:p>
          <a:p>
            <a:pPr>
              <a:spcBef>
                <a:spcPts val="1200"/>
              </a:spcBef>
              <a:spcAft>
                <a:spcPts val="1200"/>
              </a:spcAft>
            </a:pPr>
            <a:r>
              <a:rPr lang="el-GR" sz="2400" dirty="0" smtClean="0"/>
              <a:t>Έρευνα απαλλαγής της συσκευής από </a:t>
            </a:r>
            <a:r>
              <a:rPr lang="el-GR" sz="2400" dirty="0" smtClean="0"/>
              <a:t>IDE.</a:t>
            </a:r>
            <a:endParaRPr lang="el-GR" sz="2400" dirty="0" smtClean="0"/>
          </a:p>
        </p:txBody>
      </p:sp>
      <p:sp>
        <p:nvSpPr>
          <p:cNvPr id="4" name="Στρογγυλεμένο ορθογώνιο 3"/>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53116"/>
            <a:ext cx="7772400" cy="1143000"/>
          </a:xfrm>
        </p:spPr>
        <p:txBody>
          <a:bodyPr/>
          <a:lstStyle/>
          <a:p>
            <a:r>
              <a:rPr lang="el-GR" sz="4000" b="1" dirty="0" smtClean="0">
                <a:effectLst>
                  <a:outerShdw blurRad="38100" dist="38100" dir="2700000" algn="tl">
                    <a:srgbClr val="000000">
                      <a:alpha val="43137"/>
                    </a:srgbClr>
                  </a:outerShdw>
                </a:effectLst>
              </a:rPr>
              <a:t>Ιατρικές συσκευές έρευνας </a:t>
            </a:r>
          </a:p>
        </p:txBody>
      </p:sp>
      <p:sp>
        <p:nvSpPr>
          <p:cNvPr id="3" name="Content Placeholder 2"/>
          <p:cNvSpPr>
            <a:spLocks noGrp="1"/>
          </p:cNvSpPr>
          <p:nvPr>
            <p:ph idx="1"/>
          </p:nvPr>
        </p:nvSpPr>
        <p:spPr>
          <a:xfrm>
            <a:off x="665333" y="1196752"/>
            <a:ext cx="7772400" cy="4032448"/>
          </a:xfrm>
        </p:spPr>
        <p:txBody>
          <a:bodyPr/>
          <a:lstStyle/>
          <a:p>
            <a:pPr>
              <a:spcBef>
                <a:spcPts val="1200"/>
              </a:spcBef>
              <a:spcAft>
                <a:spcPts val="1200"/>
              </a:spcAft>
            </a:pPr>
            <a:r>
              <a:rPr lang="el-GR" sz="2400" dirty="0" smtClean="0"/>
              <a:t>Παρόμοια με την προσέγγιση με βάση την επικινδυνότητα της FDA για την κατάταξη της συσκευής, η FDA χρησιμοποιεί μια προσέγγιση με βάση τον κίνδυνο και για τη ρύθμιση των κλινικών </a:t>
            </a:r>
            <a:r>
              <a:rPr lang="el-GR" sz="2400" dirty="0" smtClean="0"/>
              <a:t>ερευνών.</a:t>
            </a:r>
            <a:endParaRPr lang="en-US" sz="2400" dirty="0" smtClean="0"/>
          </a:p>
          <a:p>
            <a:pPr>
              <a:spcBef>
                <a:spcPts val="1200"/>
              </a:spcBef>
              <a:spcAft>
                <a:spcPts val="0"/>
              </a:spcAft>
            </a:pPr>
            <a:r>
              <a:rPr lang="el-GR" sz="2400" dirty="0" smtClean="0"/>
              <a:t>Σοβαρός κίνδυνος (</a:t>
            </a:r>
            <a:r>
              <a:rPr lang="en-US" sz="2400" dirty="0" smtClean="0"/>
              <a:t>Significant risk</a:t>
            </a:r>
            <a:r>
              <a:rPr lang="el-GR" sz="2400" dirty="0" smtClean="0"/>
              <a:t>-SR) </a:t>
            </a:r>
          </a:p>
          <a:p>
            <a:pPr lvl="1">
              <a:spcBef>
                <a:spcPts val="1200"/>
              </a:spcBef>
              <a:spcAft>
                <a:spcPts val="0"/>
              </a:spcAft>
            </a:pPr>
            <a:r>
              <a:rPr lang="el-GR" sz="2400" dirty="0" smtClean="0"/>
              <a:t>  υποβολή </a:t>
            </a:r>
            <a:r>
              <a:rPr lang="el-GR" sz="2400" dirty="0" smtClean="0"/>
              <a:t>IDE. </a:t>
            </a:r>
            <a:endParaRPr lang="el-GR" sz="2400" dirty="0" smtClean="0"/>
          </a:p>
          <a:p>
            <a:pPr>
              <a:spcBef>
                <a:spcPts val="1200"/>
              </a:spcBef>
              <a:spcAft>
                <a:spcPts val="1200"/>
              </a:spcAft>
            </a:pPr>
            <a:r>
              <a:rPr lang="el-GR" sz="2400" dirty="0" smtClean="0"/>
              <a:t>  Μη Σοβαρός κίνδυνος (</a:t>
            </a:r>
            <a:r>
              <a:rPr lang="en-US" sz="2400" dirty="0" smtClean="0"/>
              <a:t>Non-significant risk </a:t>
            </a:r>
            <a:r>
              <a:rPr lang="el-GR" sz="2400" dirty="0" smtClean="0"/>
              <a:t>NSR</a:t>
            </a:r>
            <a:r>
              <a:rPr lang="el-GR" sz="2400" dirty="0" smtClean="0"/>
              <a:t>). </a:t>
            </a:r>
            <a:endParaRPr lang="el-GR" sz="2400" dirty="0" smtClean="0"/>
          </a:p>
          <a:p>
            <a:pPr>
              <a:spcBef>
                <a:spcPts val="1200"/>
              </a:spcBef>
              <a:spcAft>
                <a:spcPts val="1200"/>
              </a:spcAft>
            </a:pPr>
            <a:r>
              <a:rPr lang="el-GR" sz="2400" dirty="0" smtClean="0"/>
              <a:t>  Συντετμημένες απαιτήσεις </a:t>
            </a:r>
            <a:r>
              <a:rPr lang="el-GR" sz="2400" dirty="0" smtClean="0"/>
              <a:t>.</a:t>
            </a:r>
            <a:endParaRPr lang="el-GR" sz="2400" dirty="0" smtClean="0"/>
          </a:p>
          <a:p>
            <a:pPr>
              <a:spcBef>
                <a:spcPts val="1200"/>
              </a:spcBef>
              <a:spcAft>
                <a:spcPts val="1200"/>
              </a:spcAft>
            </a:pPr>
            <a:r>
              <a:rPr lang="el-GR" sz="2400" dirty="0" smtClean="0"/>
              <a:t>   IDE </a:t>
            </a:r>
            <a:r>
              <a:rPr lang="el-GR" sz="2400" dirty="0" smtClean="0"/>
              <a:t>απαλλάσσονται.</a:t>
            </a:r>
            <a:endParaRPr lang="el-GR" sz="2400" dirty="0" smtClean="0"/>
          </a:p>
        </p:txBody>
      </p:sp>
      <p:sp>
        <p:nvSpPr>
          <p:cNvPr id="4" name="Στρογγυλεμένο ορθογώνιο 3"/>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53116"/>
            <a:ext cx="7772400" cy="1143000"/>
          </a:xfrm>
        </p:spPr>
        <p:txBody>
          <a:bodyPr/>
          <a:lstStyle/>
          <a:p>
            <a:r>
              <a:rPr lang="el-GR" sz="4000" b="1" dirty="0" smtClean="0">
                <a:effectLst>
                  <a:outerShdw blurRad="38100" dist="38100" dir="2700000" algn="tl">
                    <a:srgbClr val="000000">
                      <a:alpha val="43137"/>
                    </a:srgbClr>
                  </a:outerShdw>
                </a:effectLst>
              </a:rPr>
              <a:t>Ιατρικές συσκευές έρευνας </a:t>
            </a:r>
          </a:p>
        </p:txBody>
      </p:sp>
      <p:sp>
        <p:nvSpPr>
          <p:cNvPr id="3" name="Content Placeholder 2"/>
          <p:cNvSpPr>
            <a:spLocks noGrp="1"/>
          </p:cNvSpPr>
          <p:nvPr>
            <p:ph idx="1"/>
          </p:nvPr>
        </p:nvSpPr>
        <p:spPr>
          <a:xfrm>
            <a:off x="665333" y="1268760"/>
            <a:ext cx="7772400" cy="4608512"/>
          </a:xfrm>
        </p:spPr>
        <p:txBody>
          <a:bodyPr/>
          <a:lstStyle/>
          <a:p>
            <a:pPr marL="0">
              <a:spcBef>
                <a:spcPts val="1200"/>
              </a:spcBef>
              <a:spcAft>
                <a:spcPts val="1200"/>
              </a:spcAft>
              <a:buNone/>
            </a:pPr>
            <a:r>
              <a:rPr lang="el-GR" sz="2400" dirty="0" smtClean="0"/>
              <a:t>Καθορισμός</a:t>
            </a:r>
            <a:r>
              <a:rPr lang="el-GR" sz="2400" b="1" dirty="0" smtClean="0"/>
              <a:t> </a:t>
            </a:r>
            <a:r>
              <a:rPr lang="el-GR" sz="2400" dirty="0" smtClean="0"/>
              <a:t>SR εναντίον SΝR</a:t>
            </a:r>
            <a:endParaRPr lang="en-US" sz="2400" dirty="0" smtClean="0"/>
          </a:p>
          <a:p>
            <a:pPr>
              <a:spcBef>
                <a:spcPts val="1200"/>
              </a:spcBef>
              <a:spcAft>
                <a:spcPts val="1200"/>
              </a:spcAft>
            </a:pPr>
            <a:r>
              <a:rPr lang="el-GR" sz="2400" dirty="0" smtClean="0"/>
              <a:t>Το σημαντικό σημείο στην μελέτη μιας συσκευής έρευνας είναι να καθοριστεί αν η μελέτη έχει σημαντικό κίνδυνο ή </a:t>
            </a:r>
            <a:r>
              <a:rPr lang="el-GR" sz="2400" dirty="0" smtClean="0"/>
              <a:t>όχι.</a:t>
            </a:r>
            <a:endParaRPr lang="el-GR" sz="2400" dirty="0" smtClean="0"/>
          </a:p>
          <a:p>
            <a:pPr>
              <a:spcBef>
                <a:spcPts val="1200"/>
              </a:spcBef>
              <a:spcAft>
                <a:spcPts val="1200"/>
              </a:spcAft>
            </a:pPr>
            <a:r>
              <a:rPr lang="el-GR" sz="2400" dirty="0" smtClean="0"/>
              <a:t>Ο προσδιορισμός δεν βασίζεται στην κατάταξη της συσκευής, αλλά στο πώς η συσκευή χρησιμοποιείται στη </a:t>
            </a:r>
            <a:r>
              <a:rPr lang="el-GR" sz="2400" dirty="0" smtClean="0"/>
              <a:t>μελέτη.</a:t>
            </a:r>
            <a:endParaRPr lang="el-GR" sz="2400" dirty="0" smtClean="0"/>
          </a:p>
          <a:p>
            <a:pPr>
              <a:spcBef>
                <a:spcPts val="1200"/>
              </a:spcBef>
              <a:spcAft>
                <a:spcPts val="1200"/>
              </a:spcAft>
            </a:pPr>
            <a:r>
              <a:rPr lang="el-GR" sz="2400" dirty="0" smtClean="0"/>
              <a:t>Για παράδειγμα, μια συσκευή κατηγορίας II θα μπορούσε να χρησιμοποιηθεί με πιθανό σημαντικό </a:t>
            </a:r>
            <a:r>
              <a:rPr lang="el-GR" sz="2400" dirty="0" smtClean="0"/>
              <a:t>κίνδυνο.</a:t>
            </a:r>
            <a:endParaRPr lang="el-GR" sz="2400" dirty="0" smtClean="0"/>
          </a:p>
        </p:txBody>
      </p:sp>
      <p:sp>
        <p:nvSpPr>
          <p:cNvPr id="4" name="Στρογγυλεμένο ορθογώνιο 3"/>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53116"/>
            <a:ext cx="7772400" cy="1143000"/>
          </a:xfrm>
        </p:spPr>
        <p:txBody>
          <a:bodyPr/>
          <a:lstStyle/>
          <a:p>
            <a:r>
              <a:rPr lang="el-GR" sz="4000" b="1" dirty="0" smtClean="0">
                <a:effectLst>
                  <a:outerShdw blurRad="38100" dist="38100" dir="2700000" algn="tl">
                    <a:srgbClr val="000000">
                      <a:alpha val="43137"/>
                    </a:srgbClr>
                  </a:outerShdw>
                </a:effectLst>
              </a:rPr>
              <a:t>Ιατρικές συσκευές έρευνας </a:t>
            </a:r>
          </a:p>
        </p:txBody>
      </p:sp>
      <p:sp>
        <p:nvSpPr>
          <p:cNvPr id="3" name="Content Placeholder 2"/>
          <p:cNvSpPr>
            <a:spLocks noGrp="1"/>
          </p:cNvSpPr>
          <p:nvPr>
            <p:ph idx="1"/>
          </p:nvPr>
        </p:nvSpPr>
        <p:spPr>
          <a:xfrm>
            <a:off x="665333" y="1340768"/>
            <a:ext cx="7772400" cy="4608512"/>
          </a:xfrm>
        </p:spPr>
        <p:txBody>
          <a:bodyPr/>
          <a:lstStyle/>
          <a:p>
            <a:pPr marL="0">
              <a:spcBef>
                <a:spcPts val="1200"/>
              </a:spcBef>
              <a:spcAft>
                <a:spcPts val="1200"/>
              </a:spcAft>
              <a:buNone/>
            </a:pPr>
            <a:r>
              <a:rPr lang="el-GR" sz="2400" dirty="0" smtClean="0"/>
              <a:t>Καθορισμός</a:t>
            </a:r>
            <a:r>
              <a:rPr lang="el-GR" sz="2400" b="1" dirty="0" smtClean="0"/>
              <a:t> </a:t>
            </a:r>
            <a:r>
              <a:rPr lang="el-GR" sz="2400" dirty="0" smtClean="0"/>
              <a:t>SR εναντίον SΝR</a:t>
            </a:r>
            <a:endParaRPr lang="en-US" sz="2400" dirty="0" smtClean="0"/>
          </a:p>
          <a:p>
            <a:pPr>
              <a:spcBef>
                <a:spcPts val="1200"/>
              </a:spcBef>
              <a:spcAft>
                <a:spcPts val="1200"/>
              </a:spcAft>
            </a:pPr>
            <a:r>
              <a:rPr lang="el-GR" sz="2400" dirty="0" smtClean="0"/>
              <a:t>Ο χορηγός κάνει την αρχική αξιολόγηση του κινδύνου, αλλά η IRB επιτρέπει τον </a:t>
            </a:r>
            <a:r>
              <a:rPr lang="el-GR" sz="2400" dirty="0" smtClean="0"/>
              <a:t>προσδιορισμό.</a:t>
            </a:r>
            <a:endParaRPr lang="en-US" sz="2400" dirty="0" smtClean="0"/>
          </a:p>
          <a:p>
            <a:pPr>
              <a:spcBef>
                <a:spcPts val="1200"/>
              </a:spcBef>
              <a:spcAft>
                <a:spcPts val="1200"/>
              </a:spcAft>
            </a:pPr>
            <a:r>
              <a:rPr lang="el-GR" sz="2400" dirty="0" smtClean="0"/>
              <a:t>Εάν μια</a:t>
            </a:r>
            <a:r>
              <a:rPr lang="en-US" sz="2400" dirty="0" smtClean="0"/>
              <a:t> </a:t>
            </a:r>
            <a:r>
              <a:rPr lang="el-GR" sz="2400" dirty="0" smtClean="0"/>
              <a:t>μελέτη πολλαπλών περιοχών καθορίζει ότι θα προκύψει σημαντικός κίνδυνος, τότε αυτή ενέχει σημαντικό κίνδυνο σε κάθε περιοχή (ερευνητική</a:t>
            </a:r>
            <a:r>
              <a:rPr lang="el-GR" sz="2400" dirty="0" smtClean="0"/>
              <a:t>).</a:t>
            </a:r>
            <a:endParaRPr lang="el-GR" sz="2400" dirty="0" smtClean="0"/>
          </a:p>
          <a:p>
            <a:pPr>
              <a:spcBef>
                <a:spcPts val="1200"/>
              </a:spcBef>
              <a:spcAft>
                <a:spcPts val="1200"/>
              </a:spcAft>
            </a:pPr>
            <a:r>
              <a:rPr lang="el-GR" sz="2400" dirty="0" smtClean="0"/>
              <a:t>Το FDA είναι διαθέσιμο για τη διαβούλευση και οι χορηγοί μπορούν να ζητήσουν τον καθορισμό μιας </a:t>
            </a:r>
            <a:r>
              <a:rPr lang="el-GR" sz="2400" dirty="0" smtClean="0"/>
              <a:t>συνάντησης.</a:t>
            </a:r>
            <a:endParaRPr lang="en-US" sz="2400" dirty="0" smtClean="0"/>
          </a:p>
        </p:txBody>
      </p:sp>
      <p:sp>
        <p:nvSpPr>
          <p:cNvPr id="4" name="Στρογγυλεμένο ορθογώνιο 3"/>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339184"/>
            <a:ext cx="7772400" cy="1143000"/>
          </a:xfrm>
        </p:spPr>
        <p:txBody>
          <a:bodyPr/>
          <a:lstStyle/>
          <a:p>
            <a:r>
              <a:rPr lang="el-GR" sz="4000" b="1" dirty="0" smtClean="0">
                <a:effectLst>
                  <a:outerShdw blurRad="38100" dist="38100" dir="2700000" algn="tl">
                    <a:srgbClr val="000000">
                      <a:alpha val="43137"/>
                    </a:srgbClr>
                  </a:outerShdw>
                </a:effectLst>
              </a:rPr>
              <a:t>Πρόσβαση σε μη εγκεκριμένες συσκευές</a:t>
            </a:r>
          </a:p>
        </p:txBody>
      </p:sp>
      <p:sp>
        <p:nvSpPr>
          <p:cNvPr id="3" name="Content Placeholder 2"/>
          <p:cNvSpPr>
            <a:spLocks noGrp="1"/>
          </p:cNvSpPr>
          <p:nvPr>
            <p:ph idx="1"/>
          </p:nvPr>
        </p:nvSpPr>
        <p:spPr>
          <a:xfrm>
            <a:off x="665333" y="1772816"/>
            <a:ext cx="7772400" cy="4539208"/>
          </a:xfrm>
        </p:spPr>
        <p:txBody>
          <a:bodyPr/>
          <a:lstStyle/>
          <a:p>
            <a:pPr>
              <a:spcBef>
                <a:spcPts val="1200"/>
              </a:spcBef>
              <a:spcAft>
                <a:spcPts val="1200"/>
              </a:spcAft>
            </a:pPr>
            <a:r>
              <a:rPr lang="el-GR" sz="2400" dirty="0" smtClean="0"/>
              <a:t>Αρχική/Επεκτεινόμενη </a:t>
            </a:r>
            <a:r>
              <a:rPr lang="el-GR" sz="2400" dirty="0" smtClean="0"/>
              <a:t>πρόσβαση. </a:t>
            </a:r>
            <a:endParaRPr lang="el-GR" sz="2400" dirty="0" smtClean="0"/>
          </a:p>
          <a:p>
            <a:pPr>
              <a:spcBef>
                <a:spcPts val="1200"/>
              </a:spcBef>
              <a:spcAft>
                <a:spcPts val="1200"/>
              </a:spcAft>
            </a:pPr>
            <a:r>
              <a:rPr lang="el-GR" sz="2400" dirty="0" smtClean="0"/>
              <a:t>Χρήση εκτάκτου </a:t>
            </a:r>
            <a:r>
              <a:rPr lang="el-GR" sz="2400" dirty="0" smtClean="0"/>
              <a:t>ανάγκης.</a:t>
            </a:r>
            <a:endParaRPr lang="el-GR" sz="2400" dirty="0" smtClean="0"/>
          </a:p>
          <a:p>
            <a:pPr>
              <a:spcBef>
                <a:spcPts val="1200"/>
              </a:spcBef>
              <a:spcAft>
                <a:spcPts val="1200"/>
              </a:spcAft>
            </a:pPr>
            <a:r>
              <a:rPr lang="el-GR" sz="2400" dirty="0" smtClean="0"/>
              <a:t>Χρήση λόγω </a:t>
            </a:r>
            <a:r>
              <a:rPr lang="el-GR" sz="2400" dirty="0" smtClean="0"/>
              <a:t>πόνου.</a:t>
            </a:r>
            <a:endParaRPr lang="el-GR" sz="2400" dirty="0" smtClean="0"/>
          </a:p>
          <a:p>
            <a:pPr>
              <a:spcBef>
                <a:spcPts val="1200"/>
              </a:spcBef>
              <a:spcAft>
                <a:spcPts val="1200"/>
              </a:spcAft>
            </a:pPr>
            <a:r>
              <a:rPr lang="el-GR" sz="2400" dirty="0" smtClean="0"/>
              <a:t>Χρήση </a:t>
            </a:r>
            <a:r>
              <a:rPr lang="el-GR" sz="2400" dirty="0" smtClean="0"/>
              <a:t>θεραπείας.</a:t>
            </a:r>
            <a:endParaRPr lang="el-GR" sz="2400" dirty="0" smtClean="0"/>
          </a:p>
          <a:p>
            <a:pPr>
              <a:spcBef>
                <a:spcPts val="1200"/>
              </a:spcBef>
              <a:spcAft>
                <a:spcPts val="1200"/>
              </a:spcAft>
            </a:pPr>
            <a:r>
              <a:rPr lang="el-GR" sz="2400" dirty="0" smtClean="0"/>
              <a:t>Συνεχιζόμενη </a:t>
            </a:r>
            <a:r>
              <a:rPr lang="el-GR" sz="2400" dirty="0" smtClean="0"/>
              <a:t>πρόσβαση.</a:t>
            </a:r>
            <a:endParaRPr lang="el-GR" sz="2400" dirty="0" smtClean="0"/>
          </a:p>
        </p:txBody>
      </p:sp>
      <p:sp>
        <p:nvSpPr>
          <p:cNvPr id="4" name="Στρογγυλεμένο ορθογώνιο 3"/>
          <p:cNvSpPr/>
          <p:nvPr/>
        </p:nvSpPr>
        <p:spPr>
          <a:xfrm>
            <a:off x="107504" y="336584"/>
            <a:ext cx="8888058" cy="1148200"/>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308" y="0"/>
            <a:ext cx="7772400" cy="1143000"/>
          </a:xfrm>
        </p:spPr>
        <p:txBody>
          <a:bodyPr/>
          <a:lstStyle/>
          <a:p>
            <a:r>
              <a:rPr lang="el-GR" sz="4000" b="1" dirty="0" smtClean="0">
                <a:effectLst>
                  <a:outerShdw blurRad="38100" dist="38100" dir="2700000" algn="tl">
                    <a:srgbClr val="000000">
                      <a:alpha val="43137"/>
                    </a:srgbClr>
                  </a:outerShdw>
                </a:effectLst>
              </a:rPr>
              <a:t>Δοκιμές</a:t>
            </a:r>
          </a:p>
        </p:txBody>
      </p:sp>
      <p:pic>
        <p:nvPicPr>
          <p:cNvPr id="72706" name="Picture 2" descr="http://www.outsourcing-pharma.com/var/plain_site/storage/images/publications/pharmaceutical-science/outsourcing-pharma.com/clinical-development/theorem-looks-to-further-conquer-outsourced-med-device-trial-sector/8261242-1-eng-GB/Theorem-Looks-to-Further-Conquer-Outsourced-Med-Device-Trial-Sector_strict_xxl.jpg"/>
          <p:cNvPicPr>
            <a:picLocks noChangeAspect="1" noChangeArrowheads="1"/>
          </p:cNvPicPr>
          <p:nvPr/>
        </p:nvPicPr>
        <p:blipFill>
          <a:blip r:embed="rId3" cstate="print"/>
          <a:srcRect/>
          <a:stretch>
            <a:fillRect/>
          </a:stretch>
        </p:blipFill>
        <p:spPr bwMode="auto">
          <a:xfrm>
            <a:off x="611560" y="1412776"/>
            <a:ext cx="8195896" cy="4608512"/>
          </a:xfrm>
          <a:prstGeom prst="rect">
            <a:avLst/>
          </a:prstGeom>
          <a:noFill/>
        </p:spPr>
      </p:pic>
      <p:sp>
        <p:nvSpPr>
          <p:cNvPr id="4" name="Στρογγυλεμένο ορθογώνιο 3"/>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53116"/>
            <a:ext cx="7772400" cy="1143000"/>
          </a:xfrm>
        </p:spPr>
        <p:txBody>
          <a:bodyPr/>
          <a:lstStyle/>
          <a:p>
            <a:r>
              <a:rPr lang="el-GR" sz="4000" b="1" dirty="0" smtClean="0">
                <a:effectLst>
                  <a:outerShdw blurRad="38100" dist="38100" dir="2700000" algn="tl">
                    <a:srgbClr val="000000">
                      <a:alpha val="43137"/>
                    </a:srgbClr>
                  </a:outerShdw>
                </a:effectLst>
              </a:rPr>
              <a:t>Δοκιμές</a:t>
            </a:r>
          </a:p>
        </p:txBody>
      </p:sp>
      <p:sp>
        <p:nvSpPr>
          <p:cNvPr id="3" name="Content Placeholder 2"/>
          <p:cNvSpPr>
            <a:spLocks noGrp="1"/>
          </p:cNvSpPr>
          <p:nvPr>
            <p:ph idx="1"/>
          </p:nvPr>
        </p:nvSpPr>
        <p:spPr>
          <a:xfrm>
            <a:off x="685800" y="1340768"/>
            <a:ext cx="7772400" cy="4539208"/>
          </a:xfrm>
        </p:spPr>
        <p:txBody>
          <a:bodyPr/>
          <a:lstStyle/>
          <a:p>
            <a:pPr marL="0">
              <a:spcBef>
                <a:spcPts val="1200"/>
              </a:spcBef>
              <a:spcAft>
                <a:spcPts val="1200"/>
              </a:spcAft>
              <a:buNone/>
            </a:pPr>
            <a:r>
              <a:rPr lang="el-GR" sz="2400" dirty="0" smtClean="0"/>
              <a:t>Κανονιστικές διαφορές σε δοκιμές </a:t>
            </a:r>
          </a:p>
          <a:p>
            <a:pPr>
              <a:spcBef>
                <a:spcPts val="1200"/>
              </a:spcBef>
              <a:spcAft>
                <a:spcPts val="1200"/>
              </a:spcAft>
            </a:pPr>
            <a:r>
              <a:rPr lang="el-GR" sz="2400" dirty="0" smtClean="0"/>
              <a:t>Συσκευές: "Συμφωνία ερευνητών" που δημιουργούνται από το χορηγό ανά 21 CFR 812.43(c)</a:t>
            </a:r>
          </a:p>
          <a:p>
            <a:pPr>
              <a:spcBef>
                <a:spcPts val="1200"/>
              </a:spcBef>
              <a:spcAft>
                <a:spcPts val="1200"/>
              </a:spcAft>
            </a:pPr>
            <a:r>
              <a:rPr lang="el-GR" sz="2400" dirty="0" smtClean="0"/>
              <a:t>Φάρμακα: «δήλωση του ερευνητή» - Φόρμα 1572</a:t>
            </a:r>
          </a:p>
          <a:p>
            <a:pPr marL="0">
              <a:spcBef>
                <a:spcPts val="1200"/>
              </a:spcBef>
              <a:spcAft>
                <a:spcPts val="1200"/>
              </a:spcAft>
              <a:buNone/>
            </a:pPr>
            <a:r>
              <a:rPr lang="el-GR" sz="2400" dirty="0" smtClean="0"/>
              <a:t>Σύμβαση με ερευνητικούς οργανισμούς (</a:t>
            </a:r>
            <a:r>
              <a:rPr lang="en-US" sz="2400" dirty="0" smtClean="0"/>
              <a:t>Contract Research Organizations </a:t>
            </a:r>
            <a:r>
              <a:rPr lang="el-GR" sz="2400" dirty="0" smtClean="0"/>
              <a:t>CRO): </a:t>
            </a:r>
            <a:endParaRPr lang="en-US" sz="2400" dirty="0" smtClean="0"/>
          </a:p>
          <a:p>
            <a:pPr>
              <a:spcBef>
                <a:spcPts val="1200"/>
              </a:spcBef>
              <a:spcAft>
                <a:spcPts val="1200"/>
              </a:spcAft>
            </a:pPr>
            <a:r>
              <a:rPr lang="el-GR" sz="2400" dirty="0" smtClean="0"/>
              <a:t>Οι κανονισμοί των συσκευών δεν τους αφορούν </a:t>
            </a:r>
            <a:endParaRPr lang="en-US" sz="2400" dirty="0" smtClean="0"/>
          </a:p>
          <a:p>
            <a:pPr>
              <a:spcBef>
                <a:spcPts val="1200"/>
              </a:spcBef>
              <a:spcAft>
                <a:spcPts val="1200"/>
              </a:spcAft>
            </a:pPr>
            <a:r>
              <a:rPr lang="el-GR" sz="2400" dirty="0" smtClean="0"/>
              <a:t>Οι κανονισμοί των φαρμάκων καθορίζουν την μεταφορά των υποχρεώσεων στους CRO</a:t>
            </a:r>
            <a:endParaRPr lang="en-US" sz="2400" dirty="0" smtClean="0"/>
          </a:p>
          <a:p>
            <a:pPr>
              <a:spcBef>
                <a:spcPts val="1200"/>
              </a:spcBef>
              <a:spcAft>
                <a:spcPts val="1200"/>
              </a:spcAft>
            </a:pPr>
            <a:endParaRPr lang="el-GR" sz="2400" dirty="0" smtClean="0"/>
          </a:p>
        </p:txBody>
      </p:sp>
      <p:sp>
        <p:nvSpPr>
          <p:cNvPr id="4" name="Στρογγυλεμένο ορθογώνιο 3"/>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094" y="1412776"/>
            <a:ext cx="7358877"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665333" y="53116"/>
            <a:ext cx="7772400" cy="1143000"/>
          </a:xfrm>
        </p:spPr>
        <p:txBody>
          <a:bodyPr/>
          <a:lstStyle/>
          <a:p>
            <a:r>
              <a:rPr lang="el-GR" sz="4000" b="1" dirty="0" smtClean="0">
                <a:solidFill>
                  <a:srgbClr val="1F497D"/>
                </a:solidFill>
                <a:effectLst>
                  <a:outerShdw blurRad="38100" dist="38100" dir="2700000" algn="tl">
                    <a:srgbClr val="000000">
                      <a:alpha val="43137"/>
                    </a:srgbClr>
                  </a:outerShdw>
                </a:effectLst>
              </a:rPr>
              <a:t>Εισαγωγή</a:t>
            </a:r>
            <a:endParaRPr lang="en-US" sz="4000" b="1" dirty="0" smtClean="0">
              <a:solidFill>
                <a:srgbClr val="1F497D"/>
              </a:solidFill>
              <a:effectLst>
                <a:outerShdw blurRad="38100" dist="38100" dir="2700000" algn="tl">
                  <a:srgbClr val="000000">
                    <a:alpha val="43137"/>
                  </a:srgbClr>
                </a:outerShdw>
              </a:effectLst>
            </a:endParaRPr>
          </a:p>
        </p:txBody>
      </p:sp>
      <p:sp>
        <p:nvSpPr>
          <p:cNvPr id="7" name="Στρογγυλεμένο ορθογώνιο 6"/>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44036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53116"/>
            <a:ext cx="7772400" cy="1143000"/>
          </a:xfrm>
        </p:spPr>
        <p:txBody>
          <a:bodyPr/>
          <a:lstStyle/>
          <a:p>
            <a:r>
              <a:rPr lang="el-GR" sz="4000" b="1" dirty="0" smtClean="0">
                <a:solidFill>
                  <a:srgbClr val="1F497D"/>
                </a:solidFill>
                <a:effectLst>
                  <a:outerShdw blurRad="38100" dist="38100" dir="2700000" algn="tl">
                    <a:srgbClr val="000000">
                      <a:alpha val="43137"/>
                    </a:srgbClr>
                  </a:outerShdw>
                </a:effectLst>
              </a:rPr>
              <a:t>Εισαγωγή</a:t>
            </a:r>
            <a:endParaRPr lang="en-US" sz="4000" b="1" dirty="0" smtClean="0">
              <a:solidFill>
                <a:srgbClr val="1F497D"/>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1196752"/>
            <a:ext cx="7992888" cy="4035152"/>
          </a:xfrm>
        </p:spPr>
        <p:txBody>
          <a:bodyPr/>
          <a:lstStyle/>
          <a:p>
            <a:pPr marL="342900" lvl="1" indent="-342900">
              <a:spcBef>
                <a:spcPts val="1200"/>
              </a:spcBef>
              <a:spcAft>
                <a:spcPts val="1200"/>
              </a:spcAft>
              <a:buFontTx/>
              <a:buChar char="•"/>
            </a:pPr>
            <a:r>
              <a:rPr lang="el-GR" dirty="0" smtClean="0"/>
              <a:t>Το Κέντρο Συσκευών και Ακτινολογικής Υγείας (CDRH) είναι ο κλάδος του FDA που είναι υπεύθυνος για την έγκριση πριν την εμπορική διάθεση όλων των ιατρικών συσκευών, καθώς και την επίβλεψη της κατασκευής, τις επιδόσεις και την ασφάλεια των συσκευών αυτών. </a:t>
            </a:r>
          </a:p>
          <a:p>
            <a:pPr marL="342900" lvl="1" indent="-342900">
              <a:spcBef>
                <a:spcPts val="1200"/>
              </a:spcBef>
              <a:spcAft>
                <a:spcPts val="1200"/>
              </a:spcAft>
              <a:buFontTx/>
              <a:buChar char="•"/>
            </a:pPr>
            <a:r>
              <a:rPr lang="el-GR" dirty="0" smtClean="0"/>
              <a:t>Ο ορισμός του ιατροτεχνολογικού προϊόντος περιλαμβάνει προϊόντα από την απλή οδοντόβουρτσα μέχρι πιο πολύπλοκες συσκευές, όπως οι βηματοδότες, </a:t>
            </a:r>
            <a:r>
              <a:rPr lang="el-GR" dirty="0" smtClean="0"/>
              <a:t>κτλ.</a:t>
            </a:r>
            <a:endParaRPr lang="en-US" dirty="0" smtClean="0"/>
          </a:p>
        </p:txBody>
      </p:sp>
      <p:sp>
        <p:nvSpPr>
          <p:cNvPr id="4" name="Στρογγυλεμένο ορθογώνιο 3"/>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100" y="1458628"/>
            <a:ext cx="7787323" cy="32912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665333" y="53116"/>
            <a:ext cx="7772400" cy="1143000"/>
          </a:xfrm>
        </p:spPr>
        <p:txBody>
          <a:bodyPr/>
          <a:lstStyle/>
          <a:p>
            <a:r>
              <a:rPr lang="el-GR" sz="4000" b="1" dirty="0" smtClean="0">
                <a:solidFill>
                  <a:srgbClr val="1F497D"/>
                </a:solidFill>
                <a:effectLst>
                  <a:outerShdw blurRad="38100" dist="38100" dir="2700000" algn="tl">
                    <a:srgbClr val="000000">
                      <a:alpha val="43137"/>
                    </a:srgbClr>
                  </a:outerShdw>
                </a:effectLst>
              </a:rPr>
              <a:t>Εισαγωγή</a:t>
            </a:r>
            <a:endParaRPr lang="en-US" sz="4000" b="1" dirty="0" smtClean="0">
              <a:solidFill>
                <a:srgbClr val="1F497D"/>
              </a:solidFill>
              <a:effectLst>
                <a:outerShdw blurRad="38100" dist="38100" dir="2700000" algn="tl">
                  <a:srgbClr val="000000">
                    <a:alpha val="43137"/>
                  </a:srgbClr>
                </a:outerShdw>
              </a:effectLst>
            </a:endParaRPr>
          </a:p>
        </p:txBody>
      </p:sp>
      <p:sp>
        <p:nvSpPr>
          <p:cNvPr id="6" name="Στρογγυλεμένο ορθογώνιο 5"/>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257515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9776"/>
            <a:ext cx="7772400" cy="1143000"/>
          </a:xfrm>
        </p:spPr>
        <p:txBody>
          <a:bodyPr/>
          <a:lstStyle/>
          <a:p>
            <a:r>
              <a:rPr lang="en-US" sz="4000" b="1" dirty="0" err="1" smtClean="0">
                <a:effectLst>
                  <a:outerShdw blurRad="38100" dist="38100" dir="2700000" algn="tl">
                    <a:srgbClr val="000000">
                      <a:alpha val="43137"/>
                    </a:srgbClr>
                  </a:outerShdw>
                </a:effectLst>
              </a:rPr>
              <a:t>Ορισμό</a:t>
            </a:r>
            <a:r>
              <a:rPr lang="el-GR" sz="4000" b="1" dirty="0" smtClean="0">
                <a:effectLst>
                  <a:outerShdw blurRad="38100" dist="38100" dir="2700000" algn="tl">
                    <a:srgbClr val="000000">
                      <a:alpha val="43137"/>
                    </a:srgbClr>
                  </a:outerShdw>
                </a:effectLst>
              </a:rPr>
              <a:t>ς</a:t>
            </a:r>
            <a:r>
              <a:rPr lang="en-US" sz="4000" b="1" dirty="0" smtClean="0">
                <a:effectLst>
                  <a:outerShdw blurRad="38100" dist="38100" dir="2700000" algn="tl">
                    <a:srgbClr val="000000">
                      <a:alpha val="43137"/>
                    </a:srgbClr>
                  </a:outerShdw>
                </a:effectLst>
              </a:rPr>
              <a:t> </a:t>
            </a:r>
            <a:r>
              <a:rPr lang="en-US" sz="4000" b="1" dirty="0" err="1" smtClean="0">
                <a:effectLst>
                  <a:outerShdw blurRad="38100" dist="38100" dir="2700000" algn="tl">
                    <a:srgbClr val="000000">
                      <a:alpha val="43137"/>
                    </a:srgbClr>
                  </a:outerShdw>
                </a:effectLst>
              </a:rPr>
              <a:t>του</a:t>
            </a:r>
            <a:r>
              <a:rPr lang="en-US" sz="4000" b="1" dirty="0" smtClean="0">
                <a:effectLst>
                  <a:outerShdw blurRad="38100" dist="38100" dir="2700000" algn="tl">
                    <a:srgbClr val="000000">
                      <a:alpha val="43137"/>
                    </a:srgbClr>
                  </a:outerShdw>
                </a:effectLst>
              </a:rPr>
              <a:t> </a:t>
            </a:r>
            <a:r>
              <a:rPr lang="en-US" sz="4000" b="1" dirty="0" err="1" smtClean="0">
                <a:effectLst>
                  <a:outerShdw blurRad="38100" dist="38100" dir="2700000" algn="tl">
                    <a:srgbClr val="000000">
                      <a:alpha val="43137"/>
                    </a:srgbClr>
                  </a:outerShdw>
                </a:effectLst>
              </a:rPr>
              <a:t>ιατροτεχνολογικού</a:t>
            </a:r>
            <a:r>
              <a:rPr lang="en-US" sz="4000" b="1" dirty="0" smtClean="0">
                <a:effectLst>
                  <a:outerShdw blurRad="38100" dist="38100" dir="2700000" algn="tl">
                    <a:srgbClr val="000000">
                      <a:alpha val="43137"/>
                    </a:srgbClr>
                  </a:outerShdw>
                </a:effectLst>
              </a:rPr>
              <a:t> </a:t>
            </a:r>
            <a:r>
              <a:rPr lang="en-US" sz="4000" b="1" dirty="0" err="1" smtClean="0">
                <a:effectLst>
                  <a:outerShdw blurRad="38100" dist="38100" dir="2700000" algn="tl">
                    <a:srgbClr val="000000">
                      <a:alpha val="43137"/>
                    </a:srgbClr>
                  </a:outerShdw>
                </a:effectLst>
              </a:rPr>
              <a:t>προϊόντος</a:t>
            </a:r>
            <a:endParaRPr lang="en-US" sz="4000" b="1" dirty="0" smtClean="0">
              <a:solidFill>
                <a:srgbClr val="1F497D"/>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3528" y="1700808"/>
            <a:ext cx="8227147" cy="4539208"/>
          </a:xfrm>
        </p:spPr>
        <p:txBody>
          <a:bodyPr/>
          <a:lstStyle/>
          <a:p>
            <a:pPr marL="0">
              <a:buNone/>
            </a:pPr>
            <a:r>
              <a:rPr lang="el-GR" sz="2600" dirty="0" smtClean="0"/>
              <a:t>Ένα όργανο, συσκευή, εφαρμογή, επινόηση, εμφύτευμα, </a:t>
            </a:r>
            <a:r>
              <a:rPr lang="el-GR" sz="2600" i="1" dirty="0" smtClean="0"/>
              <a:t>in vitro </a:t>
            </a:r>
            <a:r>
              <a:rPr lang="el-GR" sz="2600" dirty="0" smtClean="0"/>
              <a:t>αντιδραστήριο ή οτιδήποτε παρόμοιο, </a:t>
            </a:r>
            <a:r>
              <a:rPr lang="el-GR" sz="2600" dirty="0" smtClean="0"/>
              <a:t>συμπεριλαμβανομένου </a:t>
            </a:r>
            <a:r>
              <a:rPr lang="el-GR" sz="2600" dirty="0" smtClean="0"/>
              <a:t>οποιουδήποτε στοιχείου, μέρους ή εξαρτήματος που:</a:t>
            </a:r>
            <a:endParaRPr lang="en-US" sz="2600" dirty="0" smtClean="0"/>
          </a:p>
          <a:p>
            <a:pPr>
              <a:spcBef>
                <a:spcPts val="1200"/>
              </a:spcBef>
              <a:spcAft>
                <a:spcPts val="1200"/>
              </a:spcAft>
            </a:pPr>
            <a:r>
              <a:rPr lang="el-GR" sz="2600" dirty="0" smtClean="0"/>
              <a:t>Είναι αναγνωρισμένο από την φαρμακοποιία των Ηνωμένων </a:t>
            </a:r>
            <a:r>
              <a:rPr lang="el-GR" sz="2600" dirty="0" smtClean="0"/>
              <a:t>Πολιτειών.</a:t>
            </a:r>
            <a:endParaRPr lang="el-GR" sz="2600" dirty="0" smtClean="0"/>
          </a:p>
          <a:p>
            <a:pPr>
              <a:spcBef>
                <a:spcPts val="1200"/>
              </a:spcBef>
              <a:spcAft>
                <a:spcPts val="1200"/>
              </a:spcAft>
            </a:pPr>
            <a:r>
              <a:rPr lang="el-GR" sz="2600" dirty="0" smtClean="0"/>
              <a:t>Προορίζεται για χρήση στη διάγνωση νόσου ή για την θεραπεία, περιορισμό ή πρόληψη νόσου στον άνθρωπο ή σε </a:t>
            </a:r>
            <a:r>
              <a:rPr lang="el-GR" sz="2600" dirty="0" smtClean="0"/>
              <a:t>ζώα.</a:t>
            </a:r>
            <a:endParaRPr lang="en-US" sz="2600" dirty="0" smtClean="0"/>
          </a:p>
          <a:p>
            <a:pPr>
              <a:spcBef>
                <a:spcPts val="1200"/>
              </a:spcBef>
              <a:spcAft>
                <a:spcPts val="1200"/>
              </a:spcAft>
            </a:pPr>
            <a:endParaRPr lang="en-US" sz="2600" dirty="0" smtClean="0"/>
          </a:p>
          <a:p>
            <a:pPr>
              <a:spcBef>
                <a:spcPts val="1200"/>
              </a:spcBef>
              <a:spcAft>
                <a:spcPts val="1200"/>
              </a:spcAft>
            </a:pPr>
            <a:endParaRPr lang="en-US" sz="2600" dirty="0" smtClean="0"/>
          </a:p>
        </p:txBody>
      </p:sp>
      <p:sp>
        <p:nvSpPr>
          <p:cNvPr id="4" name="Στρογγυλεμένο ορθογώνιο 3"/>
          <p:cNvSpPr/>
          <p:nvPr/>
        </p:nvSpPr>
        <p:spPr>
          <a:xfrm>
            <a:off x="107504" y="260648"/>
            <a:ext cx="8888058" cy="1224136"/>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007" y="0"/>
            <a:ext cx="7772400" cy="1143000"/>
          </a:xfrm>
        </p:spPr>
        <p:txBody>
          <a:bodyPr/>
          <a:lstStyle/>
          <a:p>
            <a:r>
              <a:rPr lang="el-GR" sz="4000" b="1" dirty="0">
                <a:effectLst>
                  <a:outerShdw blurRad="38100" dist="38100" dir="2700000" algn="tl">
                    <a:srgbClr val="000000">
                      <a:alpha val="43137"/>
                    </a:srgbClr>
                  </a:outerShdw>
                </a:effectLst>
              </a:rPr>
              <a:t>Ι</a:t>
            </a:r>
            <a:r>
              <a:rPr lang="en-US" sz="4000" b="1" dirty="0" err="1" smtClean="0">
                <a:effectLst>
                  <a:outerShdw blurRad="38100" dist="38100" dir="2700000" algn="tl">
                    <a:srgbClr val="000000">
                      <a:alpha val="43137"/>
                    </a:srgbClr>
                  </a:outerShdw>
                </a:effectLst>
              </a:rPr>
              <a:t>ατ</a:t>
            </a:r>
            <a:r>
              <a:rPr lang="el-GR" sz="4000" b="1" dirty="0" err="1" smtClean="0">
                <a:effectLst>
                  <a:outerShdw blurRad="38100" dist="38100" dir="2700000" algn="tl">
                    <a:srgbClr val="000000">
                      <a:alpha val="43137"/>
                    </a:srgbClr>
                  </a:outerShdw>
                </a:effectLst>
              </a:rPr>
              <a:t>ρικές</a:t>
            </a:r>
            <a:r>
              <a:rPr lang="el-GR" sz="4000" b="1" dirty="0" smtClean="0">
                <a:effectLst>
                  <a:outerShdw blurRad="38100" dist="38100" dir="2700000" algn="tl">
                    <a:srgbClr val="000000">
                      <a:alpha val="43137"/>
                    </a:srgbClr>
                  </a:outerShdw>
                </a:effectLst>
              </a:rPr>
              <a:t> συσκευές</a:t>
            </a:r>
            <a:endParaRPr lang="en-US" sz="4000" b="1" dirty="0">
              <a:effectLst>
                <a:outerShdw blurRad="38100" dist="38100" dir="2700000" algn="tl">
                  <a:srgbClr val="000000">
                    <a:alpha val="43137"/>
                  </a:srgbClr>
                </a:outerShdw>
              </a:effectLst>
            </a:endParaRPr>
          </a:p>
        </p:txBody>
      </p:sp>
      <p:grpSp>
        <p:nvGrpSpPr>
          <p:cNvPr id="4" name="Group 15"/>
          <p:cNvGrpSpPr>
            <a:grpSpLocks/>
          </p:cNvGrpSpPr>
          <p:nvPr/>
        </p:nvGrpSpPr>
        <p:grpSpPr bwMode="auto">
          <a:xfrm>
            <a:off x="251520" y="1628800"/>
            <a:ext cx="8496944" cy="4176464"/>
            <a:chOff x="116" y="280"/>
            <a:chExt cx="5517" cy="3591"/>
          </a:xfrm>
        </p:grpSpPr>
        <p:pic>
          <p:nvPicPr>
            <p:cNvPr id="5" name="Picture 4" descr=" "/>
            <p:cNvPicPr>
              <a:picLocks noChangeAspect="1" noChangeArrowheads="1"/>
            </p:cNvPicPr>
            <p:nvPr/>
          </p:nvPicPr>
          <p:blipFill>
            <a:blip r:embed="rId2" cstate="print"/>
            <a:srcRect/>
            <a:stretch>
              <a:fillRect/>
            </a:stretch>
          </p:blipFill>
          <p:spPr bwMode="auto">
            <a:xfrm>
              <a:off x="183" y="289"/>
              <a:ext cx="1296" cy="1029"/>
            </a:xfrm>
            <a:prstGeom prst="rect">
              <a:avLst/>
            </a:prstGeom>
            <a:noFill/>
            <a:ln w="57150" cmpd="thinThick">
              <a:solidFill>
                <a:srgbClr val="C0C0C0"/>
              </a:solidFill>
              <a:miter lim="800000"/>
              <a:headEnd/>
              <a:tailEnd/>
            </a:ln>
          </p:spPr>
        </p:pic>
        <p:pic>
          <p:nvPicPr>
            <p:cNvPr id="6" name="Picture 5" descr=" "/>
            <p:cNvPicPr>
              <a:picLocks noChangeAspect="1" noChangeArrowheads="1"/>
            </p:cNvPicPr>
            <p:nvPr/>
          </p:nvPicPr>
          <p:blipFill>
            <a:blip r:embed="rId3" cstate="print"/>
            <a:srcRect/>
            <a:stretch>
              <a:fillRect/>
            </a:stretch>
          </p:blipFill>
          <p:spPr bwMode="auto">
            <a:xfrm>
              <a:off x="3822" y="280"/>
              <a:ext cx="1680" cy="1333"/>
            </a:xfrm>
            <a:prstGeom prst="rect">
              <a:avLst/>
            </a:prstGeom>
            <a:noFill/>
            <a:ln w="57150" cmpd="thinThick">
              <a:solidFill>
                <a:srgbClr val="C0C0C0"/>
              </a:solidFill>
              <a:miter lim="800000"/>
              <a:headEnd/>
              <a:tailEnd/>
            </a:ln>
          </p:spPr>
        </p:pic>
        <p:pic>
          <p:nvPicPr>
            <p:cNvPr id="7" name="Picture 6" descr="select">
              <a:hlinkClick r:id="rId4"/>
            </p:cNvPr>
            <p:cNvPicPr>
              <a:picLocks noChangeAspect="1" noChangeArrowheads="1"/>
            </p:cNvPicPr>
            <p:nvPr/>
          </p:nvPicPr>
          <p:blipFill>
            <a:blip r:embed="rId5" cstate="print"/>
            <a:srcRect/>
            <a:stretch>
              <a:fillRect/>
            </a:stretch>
          </p:blipFill>
          <p:spPr bwMode="auto">
            <a:xfrm>
              <a:off x="2873" y="281"/>
              <a:ext cx="874" cy="1296"/>
            </a:xfrm>
            <a:prstGeom prst="rect">
              <a:avLst/>
            </a:prstGeom>
            <a:noFill/>
            <a:ln w="57150" cmpd="thinThick">
              <a:solidFill>
                <a:srgbClr val="C0C0C0"/>
              </a:solidFill>
              <a:miter lim="800000"/>
              <a:headEnd/>
              <a:tailEnd/>
            </a:ln>
          </p:spPr>
        </p:pic>
        <p:pic>
          <p:nvPicPr>
            <p:cNvPr id="8" name="Picture 7" descr="pansement_jean_victor_ba_">
              <a:hlinkClick r:id="rId6"/>
            </p:cNvPr>
            <p:cNvPicPr>
              <a:picLocks noChangeAspect="1" noChangeArrowheads="1"/>
            </p:cNvPicPr>
            <p:nvPr/>
          </p:nvPicPr>
          <p:blipFill>
            <a:blip r:embed="rId7" cstate="print"/>
            <a:srcRect/>
            <a:stretch>
              <a:fillRect/>
            </a:stretch>
          </p:blipFill>
          <p:spPr bwMode="auto">
            <a:xfrm>
              <a:off x="4517" y="1766"/>
              <a:ext cx="780" cy="708"/>
            </a:xfrm>
            <a:prstGeom prst="rect">
              <a:avLst/>
            </a:prstGeom>
            <a:noFill/>
            <a:ln w="57150" cmpd="thinThick">
              <a:solidFill>
                <a:srgbClr val="C0C0C0"/>
              </a:solidFill>
              <a:miter lim="800000"/>
              <a:headEnd/>
              <a:tailEnd/>
            </a:ln>
          </p:spPr>
        </p:pic>
        <p:pic>
          <p:nvPicPr>
            <p:cNvPr id="9" name="Picture 8" descr="Contact_lens">
              <a:hlinkClick r:id="rId8"/>
            </p:cNvPr>
            <p:cNvPicPr>
              <a:picLocks noChangeAspect="1" noChangeArrowheads="1"/>
            </p:cNvPicPr>
            <p:nvPr/>
          </p:nvPicPr>
          <p:blipFill>
            <a:blip r:embed="rId9" cstate="print"/>
            <a:srcRect/>
            <a:stretch>
              <a:fillRect/>
            </a:stretch>
          </p:blipFill>
          <p:spPr bwMode="auto">
            <a:xfrm>
              <a:off x="268" y="1428"/>
              <a:ext cx="1110" cy="899"/>
            </a:xfrm>
            <a:prstGeom prst="rect">
              <a:avLst/>
            </a:prstGeom>
            <a:noFill/>
            <a:ln w="57150" cmpd="thinThick">
              <a:solidFill>
                <a:srgbClr val="C0C0C0"/>
              </a:solidFill>
              <a:miter lim="800000"/>
              <a:headEnd/>
              <a:tailEnd/>
            </a:ln>
          </p:spPr>
        </p:pic>
        <p:pic>
          <p:nvPicPr>
            <p:cNvPr id="10" name="Picture 9" descr="Image of Permobil Chairman 2K Lowrider"/>
            <p:cNvPicPr>
              <a:picLocks noChangeAspect="1" noChangeArrowheads="1"/>
            </p:cNvPicPr>
            <p:nvPr/>
          </p:nvPicPr>
          <p:blipFill>
            <a:blip r:embed="rId10" cstate="print"/>
            <a:srcRect/>
            <a:stretch>
              <a:fillRect/>
            </a:stretch>
          </p:blipFill>
          <p:spPr bwMode="auto">
            <a:xfrm>
              <a:off x="116" y="2504"/>
              <a:ext cx="1296" cy="1296"/>
            </a:xfrm>
            <a:prstGeom prst="rect">
              <a:avLst/>
            </a:prstGeom>
            <a:noFill/>
            <a:ln w="57150" cmpd="thinThick">
              <a:solidFill>
                <a:srgbClr val="C0C0C0"/>
              </a:solidFill>
              <a:miter lim="800000"/>
              <a:headEnd/>
              <a:tailEnd/>
            </a:ln>
          </p:spPr>
        </p:pic>
        <p:pic>
          <p:nvPicPr>
            <p:cNvPr id="11" name="Picture 10" descr="PathVysionKit"/>
            <p:cNvPicPr>
              <a:picLocks noChangeAspect="1" noChangeArrowheads="1"/>
            </p:cNvPicPr>
            <p:nvPr/>
          </p:nvPicPr>
          <p:blipFill>
            <a:blip r:embed="rId11" cstate="print"/>
            <a:srcRect/>
            <a:stretch>
              <a:fillRect/>
            </a:stretch>
          </p:blipFill>
          <p:spPr bwMode="auto">
            <a:xfrm>
              <a:off x="3935" y="2665"/>
              <a:ext cx="1698" cy="1206"/>
            </a:xfrm>
            <a:prstGeom prst="rect">
              <a:avLst/>
            </a:prstGeom>
            <a:noFill/>
            <a:ln w="57150" cmpd="thinThick">
              <a:solidFill>
                <a:srgbClr val="C0C0C0"/>
              </a:solidFill>
              <a:miter lim="800000"/>
              <a:headEnd/>
              <a:tailEnd/>
            </a:ln>
          </p:spPr>
        </p:pic>
        <p:pic>
          <p:nvPicPr>
            <p:cNvPr id="12" name="Picture 11" descr="amplichip"/>
            <p:cNvPicPr>
              <a:picLocks noChangeAspect="1" noChangeArrowheads="1"/>
            </p:cNvPicPr>
            <p:nvPr/>
          </p:nvPicPr>
          <p:blipFill>
            <a:blip r:embed="rId12" cstate="print"/>
            <a:srcRect l="4103" t="3429" r="4103" b="10286"/>
            <a:stretch>
              <a:fillRect/>
            </a:stretch>
          </p:blipFill>
          <p:spPr bwMode="auto">
            <a:xfrm>
              <a:off x="1525" y="1612"/>
              <a:ext cx="1245" cy="1401"/>
            </a:xfrm>
            <a:prstGeom prst="rect">
              <a:avLst/>
            </a:prstGeom>
            <a:noFill/>
            <a:ln w="57150" cmpd="thinThick">
              <a:solidFill>
                <a:srgbClr val="C0C0C0"/>
              </a:solidFill>
              <a:miter lim="800000"/>
              <a:headEnd/>
              <a:tailEnd/>
            </a:ln>
          </p:spPr>
        </p:pic>
        <p:pic>
          <p:nvPicPr>
            <p:cNvPr id="13" name="Picture 12" descr="Libertestent">
              <a:hlinkClick r:id="rId13"/>
            </p:cNvPr>
            <p:cNvPicPr>
              <a:picLocks noChangeAspect="1" noChangeArrowheads="1"/>
            </p:cNvPicPr>
            <p:nvPr/>
          </p:nvPicPr>
          <p:blipFill>
            <a:blip r:embed="rId14" cstate="print"/>
            <a:srcRect/>
            <a:stretch>
              <a:fillRect/>
            </a:stretch>
          </p:blipFill>
          <p:spPr bwMode="auto">
            <a:xfrm>
              <a:off x="1530" y="288"/>
              <a:ext cx="1296" cy="1204"/>
            </a:xfrm>
            <a:prstGeom prst="rect">
              <a:avLst/>
            </a:prstGeom>
            <a:noFill/>
            <a:ln w="57150" cmpd="thinThick">
              <a:solidFill>
                <a:srgbClr val="C0C0C0"/>
              </a:solidFill>
              <a:miter lim="800000"/>
              <a:headEnd/>
              <a:tailEnd/>
            </a:ln>
          </p:spPr>
        </p:pic>
        <p:pic>
          <p:nvPicPr>
            <p:cNvPr id="14" name="Picture 13" descr="tmp_image"/>
            <p:cNvPicPr>
              <a:picLocks noChangeAspect="1" noChangeArrowheads="1"/>
            </p:cNvPicPr>
            <p:nvPr/>
          </p:nvPicPr>
          <p:blipFill>
            <a:blip r:embed="rId15" cstate="print"/>
            <a:srcRect/>
            <a:stretch>
              <a:fillRect/>
            </a:stretch>
          </p:blipFill>
          <p:spPr bwMode="auto">
            <a:xfrm>
              <a:off x="2911" y="1764"/>
              <a:ext cx="1296" cy="1248"/>
            </a:xfrm>
            <a:prstGeom prst="rect">
              <a:avLst/>
            </a:prstGeom>
            <a:noFill/>
            <a:ln w="57150" cmpd="thinThick">
              <a:solidFill>
                <a:srgbClr val="C0C0C0"/>
              </a:solidFill>
              <a:miter lim="800000"/>
              <a:headEnd/>
              <a:tailEnd/>
            </a:ln>
          </p:spPr>
        </p:pic>
        <p:pic>
          <p:nvPicPr>
            <p:cNvPr id="15" name="Picture 14" descr="Injectable-Hyaluronic-Acid-Fill-for-Remove-Wrinkle"/>
            <p:cNvPicPr>
              <a:picLocks noChangeAspect="1" noChangeArrowheads="1"/>
            </p:cNvPicPr>
            <p:nvPr/>
          </p:nvPicPr>
          <p:blipFill>
            <a:blip r:embed="rId16" cstate="print"/>
            <a:srcRect l="5217" t="50087" r="5217" b="9392"/>
            <a:stretch>
              <a:fillRect/>
            </a:stretch>
          </p:blipFill>
          <p:spPr bwMode="auto">
            <a:xfrm>
              <a:off x="1542" y="3184"/>
              <a:ext cx="2208" cy="608"/>
            </a:xfrm>
            <a:prstGeom prst="rect">
              <a:avLst/>
            </a:prstGeom>
            <a:noFill/>
            <a:ln w="57150" cmpd="thinThick">
              <a:solidFill>
                <a:srgbClr val="C0C0C0"/>
              </a:solidFill>
              <a:miter lim="800000"/>
              <a:headEnd/>
              <a:tailEnd/>
            </a:ln>
          </p:spPr>
        </p:pic>
      </p:grpSp>
      <p:sp>
        <p:nvSpPr>
          <p:cNvPr id="16" name="Στρογγυλεμένο ορθογώνιο 15"/>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53116"/>
            <a:ext cx="7772400" cy="1143000"/>
          </a:xfrm>
        </p:spPr>
        <p:txBody>
          <a:bodyPr/>
          <a:lstStyle/>
          <a:p>
            <a:r>
              <a:rPr lang="en-US" sz="4000" b="1" dirty="0" err="1" smtClean="0">
                <a:effectLst>
                  <a:outerShdw blurRad="38100" dist="38100" dir="2700000" algn="tl">
                    <a:srgbClr val="000000">
                      <a:alpha val="43137"/>
                    </a:srgbClr>
                  </a:outerShdw>
                </a:effectLst>
              </a:rPr>
              <a:t>Ορισμό</a:t>
            </a:r>
            <a:r>
              <a:rPr lang="el-GR" sz="4000" b="1" dirty="0" smtClean="0">
                <a:effectLst>
                  <a:outerShdw blurRad="38100" dist="38100" dir="2700000" algn="tl">
                    <a:srgbClr val="000000">
                      <a:alpha val="43137"/>
                    </a:srgbClr>
                  </a:outerShdw>
                </a:effectLst>
              </a:rPr>
              <a:t>ς</a:t>
            </a:r>
            <a:r>
              <a:rPr lang="en-US" sz="4000" b="1" dirty="0" smtClean="0">
                <a:effectLst>
                  <a:outerShdw blurRad="38100" dist="38100" dir="2700000" algn="tl">
                    <a:srgbClr val="000000">
                      <a:alpha val="43137"/>
                    </a:srgbClr>
                  </a:outerShdw>
                </a:effectLst>
              </a:rPr>
              <a:t> </a:t>
            </a:r>
            <a:r>
              <a:rPr lang="en-US" sz="4000" b="1" dirty="0" err="1" smtClean="0">
                <a:effectLst>
                  <a:outerShdw blurRad="38100" dist="38100" dir="2700000" algn="tl">
                    <a:srgbClr val="000000">
                      <a:alpha val="43137"/>
                    </a:srgbClr>
                  </a:outerShdw>
                </a:effectLst>
              </a:rPr>
              <a:t>ιατ</a:t>
            </a:r>
            <a:r>
              <a:rPr lang="el-GR" sz="4000" b="1" dirty="0" err="1" smtClean="0">
                <a:effectLst>
                  <a:outerShdw blurRad="38100" dist="38100" dir="2700000" algn="tl">
                    <a:srgbClr val="000000">
                      <a:alpha val="43137"/>
                    </a:srgbClr>
                  </a:outerShdw>
                </a:effectLst>
              </a:rPr>
              <a:t>ρικής</a:t>
            </a:r>
            <a:r>
              <a:rPr lang="el-GR" sz="4000" b="1" dirty="0" smtClean="0">
                <a:effectLst>
                  <a:outerShdw blurRad="38100" dist="38100" dir="2700000" algn="tl">
                    <a:srgbClr val="000000">
                      <a:alpha val="43137"/>
                    </a:srgbClr>
                  </a:outerShdw>
                </a:effectLst>
              </a:rPr>
              <a:t> συσκευής</a:t>
            </a:r>
            <a:endParaRPr lang="en-US" sz="4000" b="1" dirty="0" smtClean="0">
              <a:solidFill>
                <a:srgbClr val="1F497D"/>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65333" y="1196752"/>
            <a:ext cx="7772400" cy="4539208"/>
          </a:xfrm>
        </p:spPr>
        <p:txBody>
          <a:bodyPr/>
          <a:lstStyle/>
          <a:p>
            <a:endParaRPr lang="el-GR" sz="2800" dirty="0" smtClean="0"/>
          </a:p>
          <a:p>
            <a:r>
              <a:rPr lang="el-GR" sz="2800" dirty="0" smtClean="0"/>
              <a:t>Έχει σκοπό να επηρεάσει τη δομή ή κάποια λειτουργία του σώματος του ανθρώπου </a:t>
            </a:r>
            <a:r>
              <a:rPr lang="el-GR" sz="2800" dirty="0" smtClean="0"/>
              <a:t>ή των ζώων.</a:t>
            </a:r>
            <a:endParaRPr lang="en-US" sz="2800" dirty="0" smtClean="0"/>
          </a:p>
          <a:p>
            <a:pPr>
              <a:spcBef>
                <a:spcPts val="1200"/>
              </a:spcBef>
              <a:spcAft>
                <a:spcPts val="1200"/>
              </a:spcAft>
            </a:pPr>
            <a:r>
              <a:rPr lang="el-GR" sz="2800" dirty="0" smtClean="0"/>
              <a:t>Δεν δρα μέσω χημικών δράσεων εντός ή επί του σώματος του ανθρώπου ή </a:t>
            </a:r>
            <a:r>
              <a:rPr lang="el-GR" sz="2800" dirty="0" smtClean="0"/>
              <a:t>κάποιου ζώου.</a:t>
            </a:r>
            <a:endParaRPr lang="en-US" sz="2800" dirty="0" smtClean="0"/>
          </a:p>
          <a:p>
            <a:pPr>
              <a:spcBef>
                <a:spcPts val="1200"/>
              </a:spcBef>
              <a:spcAft>
                <a:spcPts val="1200"/>
              </a:spcAft>
            </a:pPr>
            <a:r>
              <a:rPr lang="el-GR" sz="2800" dirty="0"/>
              <a:t>Δ</a:t>
            </a:r>
            <a:r>
              <a:rPr lang="el-GR" sz="2800" dirty="0" smtClean="0"/>
              <a:t>εν εξαρτάται από το να μεταβολιστεί για την επίτευξη του προβλεπόμενου σκοπού </a:t>
            </a:r>
            <a:r>
              <a:rPr lang="el-GR" sz="2800" dirty="0" smtClean="0"/>
              <a:t>του.</a:t>
            </a:r>
            <a:endParaRPr lang="en-US" sz="2800" dirty="0" smtClean="0"/>
          </a:p>
          <a:p>
            <a:pPr>
              <a:spcBef>
                <a:spcPts val="1200"/>
              </a:spcBef>
              <a:spcAft>
                <a:spcPts val="1200"/>
              </a:spcAft>
            </a:pPr>
            <a:endParaRPr lang="en-US" sz="2800" dirty="0" smtClean="0"/>
          </a:p>
          <a:p>
            <a:pPr>
              <a:spcBef>
                <a:spcPts val="1200"/>
              </a:spcBef>
              <a:spcAft>
                <a:spcPts val="1200"/>
              </a:spcAft>
            </a:pPr>
            <a:endParaRPr lang="en-US" sz="2800" dirty="0" smtClean="0"/>
          </a:p>
        </p:txBody>
      </p:sp>
      <p:sp>
        <p:nvSpPr>
          <p:cNvPr id="4" name="Στρογγυλεμένο ορθογώνιο 3"/>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_C_S_O_T_A_N_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l-GR"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l-GR" sz="1600" b="0" i="0" u="none" strike="noStrike" cap="none" normalizeH="0" baseline="0" smtClean="0">
            <a:ln>
              <a:noFill/>
            </a:ln>
            <a:solidFill>
              <a:schemeClr val="tx1"/>
            </a:solidFill>
            <a:effectLst/>
            <a:latin typeface="Arial" charset="0"/>
          </a:defRPr>
        </a:defPPr>
      </a:lstStyle>
    </a:lnDef>
  </a:objectDefaults>
  <a:extraClrSchemeLst>
    <a:extraClrScheme>
      <a:clrScheme name="EMBEC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MBEC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MBEC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MBEC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MBE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MBE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MBE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7253</TotalTime>
  <Words>1332</Words>
  <Application>Microsoft Office PowerPoint</Application>
  <PresentationFormat>On-screen Show (4:3)</PresentationFormat>
  <Paragraphs>188</Paragraphs>
  <Slides>38</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P_C_S_O_T_A_N_A</vt:lpstr>
      <vt:lpstr>Bitmap Image</vt:lpstr>
      <vt:lpstr>PowerPoint Presentation</vt:lpstr>
      <vt:lpstr>Περιεχόμενα παρουσίασης</vt:lpstr>
      <vt:lpstr>Εισαγωγή</vt:lpstr>
      <vt:lpstr>Εισαγωγή</vt:lpstr>
      <vt:lpstr>Εισαγωγή</vt:lpstr>
      <vt:lpstr>Εισαγωγή</vt:lpstr>
      <vt:lpstr>Ορισμός του ιατροτεχνολογικού προϊόντος</vt:lpstr>
      <vt:lpstr>Ιατρικές συσκευές</vt:lpstr>
      <vt:lpstr>Ορισμός ιατρικής συσκευής</vt:lpstr>
      <vt:lpstr>Τα σημαντικά σημεία</vt:lpstr>
      <vt:lpstr>Τα ιατροτεχνολογικά προϊόντα κατατάσσονται με βάση την επικινδυνότητα!</vt:lpstr>
      <vt:lpstr>Κατηγορία Συσκευών Ι</vt:lpstr>
      <vt:lpstr>Κατηγορία Συσκευών Ι</vt:lpstr>
      <vt:lpstr>Κατηγορία Συσκευών Ι</vt:lpstr>
      <vt:lpstr>Κατηγορία Συσκευών ΙΙ</vt:lpstr>
      <vt:lpstr>Κατηγορία Συσκευών ΙΙ</vt:lpstr>
      <vt:lpstr>Κατηγορία Συσκευών ΙΙ</vt:lpstr>
      <vt:lpstr>Κατηγορία Συσκευών ΙΙ</vt:lpstr>
      <vt:lpstr>Κατηγορία Συσκευών ΙΙΙ</vt:lpstr>
      <vt:lpstr>Κατηγορία Συσκευών ΙΙΙ</vt:lpstr>
      <vt:lpstr>Κατηγορία Συσκευών ΙΙΙ</vt:lpstr>
      <vt:lpstr>Εισάγοντας μια συσκευή στην αγορά</vt:lpstr>
      <vt:lpstr>Εισάγοντας μια συσκευή στην αγορά</vt:lpstr>
      <vt:lpstr>Εισάγοντας μια συσκευή στην αγορά</vt:lpstr>
      <vt:lpstr>Εισάγοντας μια συσκευή στην αγορά</vt:lpstr>
      <vt:lpstr>Εισάγοντας μια συσκευή στην αγορά</vt:lpstr>
      <vt:lpstr>Εισάγοντας μια συσκευή στην αγορά</vt:lpstr>
      <vt:lpstr>Άλλοι τρόποι για εισαγωγή στην αγορά</vt:lpstr>
      <vt:lpstr>Άλλοι τρόποι για εισαγωγή στην αγορά</vt:lpstr>
      <vt:lpstr>Προσαρμοσμένη συσκευή</vt:lpstr>
      <vt:lpstr>Ιατρικές συσκευές έρευνας </vt:lpstr>
      <vt:lpstr>Ιατρικές συσκευές έρευνας </vt:lpstr>
      <vt:lpstr>Ιατρικές συσκευές έρευνας </vt:lpstr>
      <vt:lpstr>Ιατρικές συσκευές έρευνας </vt:lpstr>
      <vt:lpstr>Ιατρικές συσκευές έρευνας </vt:lpstr>
      <vt:lpstr>Πρόσβαση σε μη εγκεκριμένες συσκευές</vt:lpstr>
      <vt:lpstr>Δοκιμές</vt:lpstr>
      <vt:lpstr>Δοκιμές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the Art Τεχνικές προσομοίωσης αρτηριών</dc:title>
  <dc:creator>Lambros Athanasiou</dc:creator>
  <cp:lastModifiedBy>baso</cp:lastModifiedBy>
  <cp:revision>739</cp:revision>
  <cp:lastPrinted>2013-03-11T12:36:31Z</cp:lastPrinted>
  <dcterms:created xsi:type="dcterms:W3CDTF">2009-09-21T11:54:15Z</dcterms:created>
  <dcterms:modified xsi:type="dcterms:W3CDTF">2019-03-30T15:45:04Z</dcterms:modified>
</cp:coreProperties>
</file>