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5"/>
  </p:notesMasterIdLst>
  <p:sldIdLst>
    <p:sldId id="425" r:id="rId2"/>
    <p:sldId id="354" r:id="rId3"/>
    <p:sldId id="358" r:id="rId4"/>
    <p:sldId id="371" r:id="rId5"/>
    <p:sldId id="370" r:id="rId6"/>
    <p:sldId id="373" r:id="rId7"/>
    <p:sldId id="361" r:id="rId8"/>
    <p:sldId id="362" r:id="rId9"/>
    <p:sldId id="366" r:id="rId10"/>
    <p:sldId id="369" r:id="rId11"/>
    <p:sldId id="374" r:id="rId12"/>
    <p:sldId id="375" r:id="rId13"/>
    <p:sldId id="376" r:id="rId14"/>
    <p:sldId id="377" r:id="rId15"/>
    <p:sldId id="379" r:id="rId16"/>
    <p:sldId id="380" r:id="rId17"/>
    <p:sldId id="381" r:id="rId18"/>
    <p:sldId id="382" r:id="rId19"/>
    <p:sldId id="383" r:id="rId20"/>
    <p:sldId id="359" r:id="rId21"/>
    <p:sldId id="421" r:id="rId22"/>
    <p:sldId id="422" r:id="rId23"/>
    <p:sldId id="426" r:id="rId24"/>
    <p:sldId id="384" r:id="rId25"/>
    <p:sldId id="386" r:id="rId26"/>
    <p:sldId id="428" r:id="rId27"/>
    <p:sldId id="431" r:id="rId28"/>
    <p:sldId id="432" r:id="rId29"/>
    <p:sldId id="430" r:id="rId30"/>
    <p:sldId id="385" r:id="rId31"/>
    <p:sldId id="387" r:id="rId32"/>
    <p:sldId id="435" r:id="rId33"/>
    <p:sldId id="433" r:id="rId34"/>
    <p:sldId id="389" r:id="rId35"/>
    <p:sldId id="393" r:id="rId36"/>
    <p:sldId id="392" r:id="rId37"/>
    <p:sldId id="390" r:id="rId38"/>
    <p:sldId id="394" r:id="rId39"/>
    <p:sldId id="437" r:id="rId40"/>
    <p:sldId id="436" r:id="rId41"/>
    <p:sldId id="440" r:id="rId42"/>
    <p:sldId id="439" r:id="rId43"/>
    <p:sldId id="441" r:id="rId44"/>
    <p:sldId id="443" r:id="rId45"/>
    <p:sldId id="444" r:id="rId46"/>
    <p:sldId id="438" r:id="rId47"/>
    <p:sldId id="391" r:id="rId48"/>
    <p:sldId id="398" r:id="rId49"/>
    <p:sldId id="399" r:id="rId50"/>
    <p:sldId id="364" r:id="rId51"/>
    <p:sldId id="401" r:id="rId52"/>
    <p:sldId id="402" r:id="rId53"/>
    <p:sldId id="403" r:id="rId54"/>
    <p:sldId id="406" r:id="rId55"/>
    <p:sldId id="445" r:id="rId56"/>
    <p:sldId id="408" r:id="rId57"/>
    <p:sldId id="446" r:id="rId58"/>
    <p:sldId id="447" r:id="rId59"/>
    <p:sldId id="448" r:id="rId60"/>
    <p:sldId id="404" r:id="rId61"/>
    <p:sldId id="405" r:id="rId62"/>
    <p:sldId id="449" r:id="rId63"/>
    <p:sldId id="451" r:id="rId64"/>
    <p:sldId id="450" r:id="rId65"/>
    <p:sldId id="409" r:id="rId66"/>
    <p:sldId id="411" r:id="rId67"/>
    <p:sldId id="410" r:id="rId68"/>
    <p:sldId id="416" r:id="rId69"/>
    <p:sldId id="452" r:id="rId70"/>
    <p:sldId id="453" r:id="rId71"/>
    <p:sldId id="417" r:id="rId72"/>
    <p:sldId id="419" r:id="rId73"/>
    <p:sldId id="42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3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249557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10/23/2017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10/23/2017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10/23/2017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10/23/2017</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10/23/2017</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10/23/2017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10/23/2017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Content Placeholder 2"/>
          <p:cNvSpPr txBox="1">
            <a:spLocks/>
          </p:cNvSpPr>
          <p:nvPr/>
        </p:nvSpPr>
        <p:spPr>
          <a:xfrm>
            <a:off x="609600" y="1600200"/>
            <a:ext cx="7772400" cy="4267200"/>
          </a:xfrm>
          <a:prstGeom prst="rect">
            <a:avLst/>
          </a:prstGeom>
        </p:spPr>
        <p:txBody>
          <a:bodyPr vert="horz" anchor="ctr">
            <a:normAutofit fontScale="625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smtClean="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5800" b="1" dirty="0" smtClean="0">
                <a:solidFill>
                  <a:schemeClr val="bg1"/>
                </a:solidFill>
                <a:latin typeface="Calibri" pitchFamily="34" charset="0"/>
              </a:rPr>
              <a:t>ΒΙΟΗΛΕΚΤΡΙΚΑ ΦΑΙΝΟΜΕΝΑ </a:t>
            </a:r>
          </a:p>
          <a:p>
            <a:pPr algn="ctr">
              <a:spcBef>
                <a:spcPts val="700"/>
              </a:spcBef>
              <a:buClr>
                <a:schemeClr val="accent2"/>
              </a:buClr>
              <a:buSzPct val="60000"/>
            </a:pPr>
            <a:endParaRPr lang="en-US" sz="5100" dirty="0" smtClean="0">
              <a:solidFill>
                <a:schemeClr val="bg1"/>
              </a:solidFill>
              <a:latin typeface="Calibri" pitchFamily="34" charset="0"/>
            </a:endParaRPr>
          </a:p>
          <a:p>
            <a:pPr algn="ctr">
              <a:spcBef>
                <a:spcPts val="700"/>
              </a:spcBef>
              <a:buClr>
                <a:schemeClr val="accent2"/>
              </a:buClr>
              <a:buSzPct val="60000"/>
            </a:pPr>
            <a:r>
              <a:rPr lang="el-GR" sz="5100" dirty="0" smtClean="0">
                <a:solidFill>
                  <a:schemeClr val="bg1"/>
                </a:solidFill>
                <a:latin typeface="Calibri" pitchFamily="34" charset="0"/>
              </a:rPr>
              <a:t>Δημήτριος Ι. Φωτιάδης</a:t>
            </a:r>
          </a:p>
          <a:p>
            <a:pPr algn="ctr">
              <a:spcBef>
                <a:spcPts val="700"/>
              </a:spcBef>
              <a:buClr>
                <a:schemeClr val="accent2"/>
              </a:buClr>
              <a:buSzPct val="60000"/>
            </a:pPr>
            <a:r>
              <a:rPr lang="el-GR" sz="3800" dirty="0" smtClean="0">
                <a:solidFill>
                  <a:schemeClr val="bg1"/>
                </a:solidFill>
                <a:latin typeface="Calibri" pitchFamily="34" charset="0"/>
              </a:rPr>
              <a:t>Καθηγητής Βιοϊατρικής Τεχνολογίας</a:t>
            </a:r>
          </a:p>
          <a:p>
            <a:pPr algn="ctr">
              <a:spcBef>
                <a:spcPts val="700"/>
              </a:spcBef>
              <a:buClr>
                <a:schemeClr val="accent2"/>
              </a:buClr>
              <a:buSzPct val="60000"/>
            </a:pPr>
            <a:endParaRPr lang="el-GR" sz="3800" dirty="0" smtClean="0">
              <a:solidFill>
                <a:schemeClr val="bg1"/>
              </a:solidFill>
              <a:latin typeface="Calibri" pitchFamily="34" charset="0"/>
              <a:hlinkClick r:id="rId3"/>
            </a:endParaRPr>
          </a:p>
          <a:p>
            <a:pPr algn="ctr">
              <a:spcBef>
                <a:spcPts val="700"/>
              </a:spcBef>
              <a:buClr>
                <a:schemeClr val="accent2"/>
              </a:buClr>
              <a:buSzPct val="60000"/>
            </a:pPr>
            <a:r>
              <a:rPr lang="en-US" sz="3800" dirty="0" smtClean="0">
                <a:solidFill>
                  <a:schemeClr val="bg1"/>
                </a:solidFill>
                <a:latin typeface="Calibri" pitchFamily="34" charset="0"/>
                <a:hlinkClick r:id="rId3"/>
              </a:rPr>
              <a:t>fotiadis@cc.uoi.gr</a:t>
            </a:r>
            <a:endParaRPr lang="en-US" sz="3800" dirty="0" smtClean="0">
              <a:solidFill>
                <a:schemeClr val="bg1"/>
              </a:solidFill>
              <a:latin typeface="Calibri" pitchFamily="34" charset="0"/>
            </a:endParaRPr>
          </a:p>
          <a:p>
            <a:pPr algn="ctr">
              <a:spcBef>
                <a:spcPts val="700"/>
              </a:spcBef>
              <a:buClr>
                <a:schemeClr val="accent2"/>
              </a:buClr>
              <a:buSzPct val="60000"/>
            </a:pPr>
            <a:endParaRPr lang="el-GR" sz="2400" dirty="0" smtClean="0">
              <a:solidFill>
                <a:schemeClr val="bg1"/>
              </a:solidFill>
              <a:latin typeface="Calibri" pitchFamily="34" charset="0"/>
            </a:endParaRPr>
          </a:p>
          <a:p>
            <a:pPr algn="ctr">
              <a:spcBef>
                <a:spcPts val="700"/>
              </a:spcBef>
              <a:buClr>
                <a:schemeClr val="accent2"/>
              </a:buClr>
              <a:buSzPct val="60000"/>
            </a:pPr>
            <a:endParaRPr lang="en-US" sz="2400" dirty="0" smtClean="0">
              <a:solidFill>
                <a:schemeClr val="bg1"/>
              </a:solidFill>
              <a:latin typeface="Calibri" pitchFamily="34" charset="0"/>
            </a:endParaRPr>
          </a:p>
          <a:p>
            <a:pPr algn="ctr">
              <a:spcBef>
                <a:spcPts val="700"/>
              </a:spcBef>
              <a:buClr>
                <a:schemeClr val="accent2"/>
              </a:buClr>
              <a:buSzPct val="60000"/>
            </a:pPr>
            <a:r>
              <a:rPr lang="el-GR" sz="4200" dirty="0" smtClean="0">
                <a:solidFill>
                  <a:schemeClr val="bg1"/>
                </a:solidFill>
                <a:latin typeface="Calibri" pitchFamily="34" charset="0"/>
              </a:rPr>
              <a:t>Πανεπιστημίο Ιωαννίνων</a:t>
            </a:r>
          </a:p>
          <a:p>
            <a:pPr algn="ctr">
              <a:spcBef>
                <a:spcPts val="700"/>
              </a:spcBef>
              <a:buClr>
                <a:schemeClr val="accent2"/>
              </a:buClr>
              <a:buSzPct val="60000"/>
            </a:pPr>
            <a:r>
              <a:rPr lang="el-GR" sz="4200" dirty="0" smtClean="0">
                <a:solidFill>
                  <a:schemeClr val="bg1"/>
                </a:solidFill>
                <a:latin typeface="Calibri" pitchFamily="34" charset="0"/>
              </a:rPr>
              <a:t> Τμήμα Μηχανικών Επιστήμης Υλικών</a:t>
            </a:r>
            <a:endParaRPr lang="en-US" sz="4200" dirty="0" smtClean="0">
              <a:solidFill>
                <a:schemeClr val="bg1"/>
              </a:solidFill>
              <a:latin typeface="Calibri" pitchFamily="34" charset="0"/>
            </a:endParaRPr>
          </a:p>
          <a:p>
            <a:pPr algn="ctr">
              <a:spcBef>
                <a:spcPts val="700"/>
              </a:spcBef>
              <a:buClr>
                <a:schemeClr val="accent2"/>
              </a:buClr>
              <a:buSzPct val="60000"/>
            </a:pPr>
            <a:endParaRPr lang="el-GR" sz="3000" dirty="0" smtClean="0">
              <a:solidFill>
                <a:schemeClr val="bg1"/>
              </a:solidFill>
              <a:latin typeface="Calibri" pitchFamily="34" charset="0"/>
            </a:endParaRPr>
          </a:p>
          <a:p>
            <a:pPr algn="ctr">
              <a:spcBef>
                <a:spcPts val="700"/>
              </a:spcBef>
              <a:buClr>
                <a:schemeClr val="accent2"/>
              </a:buClr>
              <a:buSzPct val="60000"/>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smtClean="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2718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smtClean="0">
                <a:solidFill>
                  <a:srgbClr val="002060"/>
                </a:solidFill>
              </a:rPr>
              <a:t>Διέγερση</a:t>
            </a:r>
            <a:endParaRPr lang="en-US" sz="4000" dirty="0"/>
          </a:p>
        </p:txBody>
      </p:sp>
      <p:sp>
        <p:nvSpPr>
          <p:cNvPr id="3" name="Content Placeholder 2"/>
          <p:cNvSpPr>
            <a:spLocks noGrp="1"/>
          </p:cNvSpPr>
          <p:nvPr>
            <p:ph sz="quarter" idx="1"/>
          </p:nvPr>
        </p:nvSpPr>
        <p:spPr>
          <a:xfrm>
            <a:off x="298520" y="1716377"/>
            <a:ext cx="8416010" cy="4495800"/>
          </a:xfrm>
        </p:spPr>
        <p:txBody>
          <a:bodyPr>
            <a:normAutofit/>
          </a:bodyPr>
          <a:lstStyle/>
          <a:p>
            <a:pPr>
              <a:buClr>
                <a:srgbClr val="474F6D"/>
              </a:buClr>
              <a:buFont typeface="Wingdings" panose="05000000000000000000" pitchFamily="2" charset="2"/>
              <a:buChar char="q"/>
            </a:pPr>
            <a:r>
              <a:rPr lang="el-GR" sz="2400" dirty="0" smtClean="0"/>
              <a:t>Ένα ερέθισμα εφαρμόζεται στην </a:t>
            </a:r>
            <a:r>
              <a:rPr lang="el-GR" sz="2400" dirty="0" err="1" smtClean="0"/>
              <a:t>εξωκυτταρική</a:t>
            </a:r>
            <a:r>
              <a:rPr lang="el-GR" sz="2400" dirty="0" smtClean="0"/>
              <a:t> άνοδο στο z = 10, και ένα στη κάθοδο στο z = 0.</a:t>
            </a:r>
            <a:endParaRPr lang="en-US" sz="2400"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10" t="36286" b="23714"/>
          <a:stretch/>
        </p:blipFill>
        <p:spPr bwMode="auto">
          <a:xfrm>
            <a:off x="1619672" y="2843844"/>
            <a:ext cx="58326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08304" y="2636912"/>
            <a:ext cx="432048"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159379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Διέγερση</a:t>
            </a:r>
            <a:endParaRPr lang="el-GR" sz="4000" dirty="0"/>
          </a:p>
        </p:txBody>
      </p:sp>
      <p:pic>
        <p:nvPicPr>
          <p:cNvPr id="4" name="Content Placeholder 3"/>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l="37857" t="20287" r="2976" b="10951"/>
          <a:stretch/>
        </p:blipFill>
        <p:spPr bwMode="auto">
          <a:xfrm>
            <a:off x="1403648" y="1916832"/>
            <a:ext cx="6452603" cy="410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rPr>
              <a:t>Η ηλεκτρική αγωγιμότητα των ιστών</a:t>
            </a:r>
            <a:endParaRPr lang="el-GR" dirty="0"/>
          </a:p>
        </p:txBody>
      </p:sp>
      <p:sp>
        <p:nvSpPr>
          <p:cNvPr id="3" name="2 - Θέση περιεχομένου"/>
          <p:cNvSpPr>
            <a:spLocks noGrp="1"/>
          </p:cNvSpPr>
          <p:nvPr>
            <p:ph sz="quarter" idx="1"/>
          </p:nvPr>
        </p:nvSpPr>
        <p:spPr>
          <a:xfrm>
            <a:off x="304802" y="1726346"/>
            <a:ext cx="9144000" cy="4495800"/>
          </a:xfrm>
        </p:spPr>
        <p:txBody>
          <a:bodyPr>
            <a:normAutofit/>
          </a:bodyPr>
          <a:lstStyle/>
          <a:p>
            <a:pPr algn="just">
              <a:buClr>
                <a:srgbClr val="474F6D"/>
              </a:buClr>
              <a:buFont typeface="Wingdings" panose="05000000000000000000" pitchFamily="2" charset="2"/>
              <a:buChar char="q"/>
            </a:pPr>
            <a:r>
              <a:rPr lang="el-GR" sz="2400" dirty="0" smtClean="0"/>
              <a:t>Σύμφωνα με την ημιστατική προσέγγιση, η απόκλιση, ∇ •, της πυκνότητας του ρεύματος, J (A / m)  είναι ίση με την εφαρμοσμένη ή ενδογενή πηγή ηλεκτρικού ρεύματος, S (A / m).</a:t>
            </a:r>
          </a:p>
          <a:p>
            <a:pPr marL="0" indent="0">
              <a:buClr>
                <a:srgbClr val="474F6D"/>
              </a:buClr>
              <a:buNone/>
            </a:pPr>
            <a:endParaRPr lang="el-GR" sz="2400" dirty="0" smtClean="0"/>
          </a:p>
          <a:p>
            <a:pPr>
              <a:buClr>
                <a:srgbClr val="474F6D"/>
              </a:buClr>
              <a:buFont typeface="Wingdings" panose="05000000000000000000" pitchFamily="2" charset="2"/>
              <a:buChar char="q"/>
            </a:pPr>
            <a:r>
              <a:rPr lang="el-GR" sz="2400" dirty="0" smtClean="0"/>
              <a:t>Όπου </a:t>
            </a:r>
            <a:r>
              <a:rPr lang="en-US" sz="2400" dirty="0" smtClean="0">
                <a:latin typeface="Calibri" panose="020F0502020204030204" pitchFamily="34" charset="0"/>
              </a:rPr>
              <a:t>S=0</a:t>
            </a:r>
            <a:r>
              <a:rPr lang="en-US" sz="2400" dirty="0" smtClean="0"/>
              <a:t> </a:t>
            </a:r>
            <a:r>
              <a:rPr lang="el-GR" sz="2400" dirty="0" smtClean="0"/>
              <a:t>από νόμο του </a:t>
            </a:r>
            <a:r>
              <a:rPr lang="en-US" sz="2400" dirty="0" smtClean="0">
                <a:latin typeface="Calibri" panose="020F0502020204030204" pitchFamily="34" charset="0"/>
              </a:rPr>
              <a:t>Ohm:</a:t>
            </a:r>
          </a:p>
          <a:p>
            <a:pPr>
              <a:buClr>
                <a:srgbClr val="474F6D"/>
              </a:buClr>
              <a:buFont typeface="Wingdings" panose="05000000000000000000" pitchFamily="2" charset="2"/>
              <a:buChar char="q"/>
            </a:pPr>
            <a:endParaRPr lang="en-US" sz="2400" dirty="0" smtClean="0"/>
          </a:p>
          <a:p>
            <a:pPr>
              <a:buClr>
                <a:srgbClr val="474F6D"/>
              </a:buClr>
              <a:buFont typeface="Wingdings" panose="05000000000000000000" pitchFamily="2" charset="2"/>
              <a:buChar char="q"/>
            </a:pPr>
            <a:r>
              <a:rPr lang="en-US" sz="2400" dirty="0" smtClean="0">
                <a:latin typeface="Calibri" panose="020F0502020204030204" pitchFamily="34" charset="0"/>
              </a:rPr>
              <a:t>g</a:t>
            </a:r>
            <a:r>
              <a:rPr lang="en-US" sz="2400" dirty="0" smtClean="0"/>
              <a:t>=</a:t>
            </a:r>
            <a:r>
              <a:rPr lang="el-GR" sz="2400" dirty="0" smtClean="0"/>
              <a:t>ηλεκτρική αγωγιμότητα</a:t>
            </a:r>
            <a:r>
              <a:rPr lang="el-GR" sz="2400" dirty="0" smtClean="0">
                <a:latin typeface="Calibri" panose="020F0502020204030204" pitchFamily="34" charset="0"/>
              </a:rPr>
              <a:t>,(</a:t>
            </a:r>
            <a:r>
              <a:rPr lang="en-US" sz="2400" dirty="0" smtClean="0">
                <a:latin typeface="Calibri" panose="020F0502020204030204" pitchFamily="34" charset="0"/>
              </a:rPr>
              <a:t>S/m</a:t>
            </a:r>
            <a:r>
              <a:rPr lang="el-GR" sz="2400" dirty="0" smtClean="0">
                <a:latin typeface="Calibri" panose="020F0502020204030204" pitchFamily="34" charset="0"/>
              </a:rPr>
              <a:t>):</a:t>
            </a:r>
            <a:endParaRPr lang="en-US" sz="2400" dirty="0" smtClean="0">
              <a:latin typeface="Calibri" panose="020F0502020204030204" pitchFamily="34" charset="0"/>
            </a:endParaRPr>
          </a:p>
          <a:p>
            <a:pPr>
              <a:buClr>
                <a:srgbClr val="474F6D"/>
              </a:buClr>
              <a:buFont typeface="Wingdings" panose="05000000000000000000" pitchFamily="2" charset="2"/>
              <a:buChar char="q"/>
            </a:pPr>
            <a:endParaRPr lang="en-US" sz="2400" dirty="0" smtClean="0"/>
          </a:p>
          <a:p>
            <a:pPr>
              <a:buClr>
                <a:srgbClr val="474F6D"/>
              </a:buClr>
              <a:buFont typeface="Wingdings" panose="05000000000000000000" pitchFamily="2" charset="2"/>
              <a:buChar char="q"/>
            </a:pPr>
            <a:r>
              <a:rPr lang="el-GR" sz="2400" b="1" dirty="0" smtClean="0"/>
              <a:t>Τελική σχέση</a:t>
            </a:r>
            <a:r>
              <a:rPr lang="en-US" sz="2400" b="1" dirty="0" smtClean="0"/>
              <a:t> </a:t>
            </a:r>
            <a:r>
              <a:rPr lang="el-GR" sz="2400" b="1" dirty="0" smtClean="0"/>
              <a:t>κατανομής δυναμικού:</a:t>
            </a:r>
          </a:p>
          <a:p>
            <a:endParaRPr lang="el-GR" sz="2400" dirty="0"/>
          </a:p>
        </p:txBody>
      </p:sp>
      <p:pic>
        <p:nvPicPr>
          <p:cNvPr id="4" name="Picture 2"/>
          <p:cNvPicPr>
            <a:picLocks noChangeAspect="1" noChangeArrowheads="1"/>
          </p:cNvPicPr>
          <p:nvPr/>
        </p:nvPicPr>
        <p:blipFill>
          <a:blip r:embed="rId2" cstate="print"/>
          <a:srcRect l="44028" t="40678" r="44265" b="52915"/>
          <a:stretch>
            <a:fillRect/>
          </a:stretch>
        </p:blipFill>
        <p:spPr bwMode="auto">
          <a:xfrm>
            <a:off x="4664634" y="3211892"/>
            <a:ext cx="1898393" cy="72008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43573" t="42938" r="45491" b="51008"/>
          <a:stretch>
            <a:fillRect/>
          </a:stretch>
        </p:blipFill>
        <p:spPr bwMode="auto">
          <a:xfrm>
            <a:off x="5053319" y="4138419"/>
            <a:ext cx="1824082" cy="68208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l="43167" t="57704" r="41890" b="36219"/>
          <a:stretch>
            <a:fillRect/>
          </a:stretch>
        </p:blipFill>
        <p:spPr bwMode="auto">
          <a:xfrm>
            <a:off x="5397334" y="4993999"/>
            <a:ext cx="2304256" cy="660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dirty="0" smtClean="0">
                <a:solidFill>
                  <a:srgbClr val="002060"/>
                </a:solidFill>
              </a:rPr>
              <a:t>Αιώρημα</a:t>
            </a:r>
            <a:r>
              <a:rPr lang="el-GR" dirty="0" smtClean="0"/>
              <a:t> </a:t>
            </a:r>
            <a:r>
              <a:rPr lang="el-GR" sz="4000" b="1" dirty="0" smtClean="0">
                <a:solidFill>
                  <a:srgbClr val="002060"/>
                </a:solidFill>
              </a:rPr>
              <a:t>κυττάρων</a:t>
            </a:r>
          </a:p>
        </p:txBody>
      </p:sp>
      <p:pic>
        <p:nvPicPr>
          <p:cNvPr id="4098" name="Picture 2"/>
          <p:cNvPicPr>
            <a:picLocks noGrp="1" noChangeAspect="1" noChangeArrowheads="1"/>
          </p:cNvPicPr>
          <p:nvPr>
            <p:ph sz="quarter" idx="1"/>
          </p:nvPr>
        </p:nvPicPr>
        <p:blipFill>
          <a:blip r:embed="rId2" cstate="print"/>
          <a:srcRect l="19715" t="37475" r="20852" b="8068"/>
          <a:stretch>
            <a:fillRect/>
          </a:stretch>
        </p:blipFill>
        <p:spPr bwMode="auto">
          <a:xfrm>
            <a:off x="683568" y="1707210"/>
            <a:ext cx="7344816" cy="3325954"/>
          </a:xfrm>
          <a:prstGeom prst="rect">
            <a:avLst/>
          </a:prstGeom>
          <a:noFill/>
          <a:ln w="9525">
            <a:noFill/>
            <a:miter lim="800000"/>
            <a:headEnd/>
            <a:tailEnd/>
          </a:ln>
        </p:spPr>
      </p:pic>
      <p:sp>
        <p:nvSpPr>
          <p:cNvPr id="5" name="4 - TextBox"/>
          <p:cNvSpPr txBox="1"/>
          <p:nvPr/>
        </p:nvSpPr>
        <p:spPr>
          <a:xfrm>
            <a:off x="251520" y="5157192"/>
            <a:ext cx="8640960" cy="1400383"/>
          </a:xfrm>
          <a:prstGeom prst="rect">
            <a:avLst/>
          </a:prstGeom>
          <a:noFill/>
        </p:spPr>
        <p:txBody>
          <a:bodyPr wrap="square" rtlCol="0">
            <a:spAutoFit/>
          </a:bodyPr>
          <a:lstStyle/>
          <a:p>
            <a:pPr marL="457200" indent="-457200" algn="just">
              <a:spcAft>
                <a:spcPts val="600"/>
              </a:spcAft>
              <a:buAutoNum type="alphaLcParenR"/>
            </a:pPr>
            <a:r>
              <a:rPr lang="el-GR" sz="2000" dirty="0" smtClean="0">
                <a:latin typeface="Calibri" pitchFamily="34" charset="0"/>
              </a:rPr>
              <a:t>Σχηματικό διάγραμμα ενός αιωρήματος σφαιρικών κυττάρων. Η αποτελεσματική αγωγιμότητα του αιωρήματος είναι IL / VA.</a:t>
            </a:r>
          </a:p>
          <a:p>
            <a:pPr algn="just"/>
            <a:r>
              <a:rPr lang="en-US" sz="2000" dirty="0" smtClean="0">
                <a:latin typeface="Calibri" pitchFamily="34" charset="0"/>
              </a:rPr>
              <a:t>b) </a:t>
            </a:r>
            <a:r>
              <a:rPr lang="el-GR" sz="2000" dirty="0" smtClean="0">
                <a:latin typeface="Calibri" pitchFamily="34" charset="0"/>
              </a:rPr>
              <a:t>   </a:t>
            </a:r>
            <a:r>
              <a:rPr lang="en-US" sz="2000" dirty="0" smtClean="0">
                <a:latin typeface="Calibri" pitchFamily="34" charset="0"/>
              </a:rPr>
              <a:t>H</a:t>
            </a:r>
            <a:r>
              <a:rPr lang="el-GR" sz="2000" dirty="0" smtClean="0">
                <a:latin typeface="Calibri" pitchFamily="34" charset="0"/>
              </a:rPr>
              <a:t>λεκτρικό ισοδύναμο κύκλωμα της αποτελεσματικής αγωγιμότητας του </a:t>
            </a:r>
          </a:p>
          <a:p>
            <a:pPr algn="just"/>
            <a:r>
              <a:rPr lang="el-GR" sz="2000" dirty="0">
                <a:latin typeface="Calibri" pitchFamily="34" charset="0"/>
              </a:rPr>
              <a:t> </a:t>
            </a:r>
            <a:r>
              <a:rPr lang="el-GR" sz="2000" dirty="0" smtClean="0">
                <a:latin typeface="Calibri" pitchFamily="34" charset="0"/>
              </a:rPr>
              <a:t>       αιωρήματος.</a:t>
            </a:r>
            <a:endParaRPr lang="el-GR" sz="2000" dirty="0">
              <a:latin typeface="Calibri" pitchFamily="34" charset="0"/>
            </a:endParaRPr>
          </a:p>
        </p:txBody>
      </p:sp>
      <p:sp>
        <p:nvSpPr>
          <p:cNvPr id="7" name="TextBox 6"/>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dirty="0" smtClean="0">
                <a:solidFill>
                  <a:srgbClr val="002060"/>
                </a:solidFill>
              </a:rPr>
              <a:t>Υπολογισμός αγωγιμότητας </a:t>
            </a:r>
          </a:p>
        </p:txBody>
      </p:sp>
      <p:sp>
        <p:nvSpPr>
          <p:cNvPr id="5" name="4 - Θέση περιεχομένου"/>
          <p:cNvSpPr>
            <a:spLocks noGrp="1"/>
          </p:cNvSpPr>
          <p:nvPr>
            <p:ph sz="quarter" idx="1"/>
          </p:nvPr>
        </p:nvSpPr>
        <p:spPr>
          <a:xfrm>
            <a:off x="381989" y="1690818"/>
            <a:ext cx="8153400" cy="4997152"/>
          </a:xfrm>
        </p:spPr>
        <p:txBody>
          <a:bodyPr>
            <a:normAutofit/>
          </a:bodyPr>
          <a:lstStyle/>
          <a:p>
            <a:pPr>
              <a:buClr>
                <a:srgbClr val="474F6D"/>
              </a:buClr>
              <a:buFont typeface="Wingdings" panose="05000000000000000000" pitchFamily="2" charset="2"/>
              <a:buChar char="q"/>
            </a:pPr>
            <a:r>
              <a:rPr lang="el-GR" sz="2400" dirty="0" smtClean="0"/>
              <a:t>Για DC τομείς, η αποτελεσματική αγωγιμότητα g:</a:t>
            </a:r>
          </a:p>
          <a:p>
            <a:pPr marL="0" indent="0">
              <a:buClr>
                <a:srgbClr val="474F6D"/>
              </a:buClr>
              <a:buNone/>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r>
              <a:rPr lang="el-GR" sz="2400" dirty="0" smtClean="0"/>
              <a:t>Σε μεγάλες συχνότητες:</a:t>
            </a:r>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r>
              <a:rPr lang="el-GR" sz="2400" dirty="0" smtClean="0"/>
              <a:t>Σε ενδιάμεσες συχνότητες:</a:t>
            </a:r>
          </a:p>
          <a:p>
            <a:endParaRPr lang="el-GR" sz="2400" dirty="0"/>
          </a:p>
        </p:txBody>
      </p:sp>
      <p:pic>
        <p:nvPicPr>
          <p:cNvPr id="7" name="Picture 4"/>
          <p:cNvPicPr>
            <a:picLocks noChangeAspect="1" noChangeArrowheads="1"/>
          </p:cNvPicPr>
          <p:nvPr/>
        </p:nvPicPr>
        <p:blipFill>
          <a:blip r:embed="rId2" cstate="print"/>
          <a:srcRect l="44548" t="42938" r="43830" b="43281"/>
          <a:stretch>
            <a:fillRect/>
          </a:stretch>
        </p:blipFill>
        <p:spPr bwMode="auto">
          <a:xfrm>
            <a:off x="3469300" y="2087372"/>
            <a:ext cx="1712301" cy="91730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9526" t="27864" r="38862" b="56119"/>
          <a:stretch>
            <a:fillRect/>
          </a:stretch>
        </p:blipFill>
        <p:spPr bwMode="auto">
          <a:xfrm>
            <a:off x="3987699" y="3201429"/>
            <a:ext cx="3308049" cy="108012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35139" t="55734" r="36082" b="31469"/>
          <a:stretch>
            <a:fillRect/>
          </a:stretch>
        </p:blipFill>
        <p:spPr bwMode="auto">
          <a:xfrm>
            <a:off x="4600253" y="4621732"/>
            <a:ext cx="3744416"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dirty="0" smtClean="0">
                <a:solidFill>
                  <a:srgbClr val="002060"/>
                </a:solidFill>
              </a:rPr>
              <a:t>Αναρτήσεις</a:t>
            </a:r>
            <a:r>
              <a:rPr lang="el-GR" dirty="0" smtClean="0"/>
              <a:t> </a:t>
            </a:r>
            <a:r>
              <a:rPr lang="el-GR" sz="4000" b="1" dirty="0" smtClean="0">
                <a:solidFill>
                  <a:srgbClr val="002060"/>
                </a:solidFill>
              </a:rPr>
              <a:t>ινών</a:t>
            </a:r>
          </a:p>
        </p:txBody>
      </p:sp>
      <p:sp>
        <p:nvSpPr>
          <p:cNvPr id="5" name="4 - Θέση περιεχομένου"/>
          <p:cNvSpPr>
            <a:spLocks noGrp="1"/>
          </p:cNvSpPr>
          <p:nvPr>
            <p:ph sz="quarter" idx="1"/>
          </p:nvPr>
        </p:nvSpPr>
        <p:spPr>
          <a:xfrm>
            <a:off x="291371" y="1707294"/>
            <a:ext cx="8153400" cy="5069160"/>
          </a:xfrm>
        </p:spPr>
        <p:txBody>
          <a:bodyPr>
            <a:normAutofit/>
          </a:bodyPr>
          <a:lstStyle/>
          <a:p>
            <a:pPr algn="just">
              <a:buClr>
                <a:srgbClr val="474F6D"/>
              </a:buClr>
              <a:buFont typeface="Wingdings" panose="05000000000000000000" pitchFamily="2" charset="2"/>
              <a:buChar char="q"/>
            </a:pPr>
            <a:r>
              <a:rPr lang="el-GR" sz="2400" dirty="0" smtClean="0"/>
              <a:t>Τα νεύρα ή οι μυϊκές ίνες μπορούν να αναπαρασταθούν με ένα ηλεκτρικό κύκλωμα.</a:t>
            </a:r>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q"/>
            </a:pPr>
            <a:endParaRPr lang="el-GR" sz="2400" dirty="0" smtClean="0"/>
          </a:p>
          <a:p>
            <a:pPr>
              <a:buClr>
                <a:srgbClr val="474F6D"/>
              </a:buClr>
              <a:buFont typeface="Wingdings" panose="05000000000000000000" pitchFamily="2" charset="2"/>
              <a:buChar char="§"/>
            </a:pPr>
            <a:r>
              <a:rPr lang="el-GR" sz="2400" dirty="0" smtClean="0"/>
              <a:t> </a:t>
            </a:r>
            <a:r>
              <a:rPr lang="en-US" sz="2400" dirty="0" err="1" smtClean="0">
                <a:latin typeface="Calibri" panose="020F0502020204030204" pitchFamily="34" charset="0"/>
              </a:rPr>
              <a:t>r</a:t>
            </a:r>
            <a:r>
              <a:rPr lang="en-US" sz="2400" baseline="-25000" dirty="0" err="1" smtClean="0">
                <a:latin typeface="Calibri" panose="020F0502020204030204" pitchFamily="34" charset="0"/>
              </a:rPr>
              <a:t>i</a:t>
            </a:r>
            <a:r>
              <a:rPr lang="en-US" sz="2400" baseline="-25000" dirty="0" smtClean="0">
                <a:latin typeface="Calibri" panose="020F0502020204030204" pitchFamily="34" charset="0"/>
              </a:rPr>
              <a:t> ,</a:t>
            </a:r>
            <a:r>
              <a:rPr lang="en-US" sz="2400" dirty="0" smtClean="0">
                <a:latin typeface="Calibri" panose="020F0502020204030204" pitchFamily="34" charset="0"/>
              </a:rPr>
              <a:t> r</a:t>
            </a:r>
            <a:r>
              <a:rPr lang="en-US" sz="2400" baseline="-25000" dirty="0" smtClean="0">
                <a:latin typeface="Calibri" panose="020F0502020204030204" pitchFamily="34" charset="0"/>
              </a:rPr>
              <a:t>e </a:t>
            </a:r>
            <a:r>
              <a:rPr lang="en-US" sz="2400" dirty="0" smtClean="0">
                <a:latin typeface="Calibri" panose="020F0502020204030204" pitchFamily="34" charset="0"/>
              </a:rPr>
              <a:t> </a:t>
            </a:r>
            <a:r>
              <a:rPr lang="el-GR" sz="2400" dirty="0" smtClean="0"/>
              <a:t>ενδοκυτταρικές, εξωκυτταρικές αντιστάσεις</a:t>
            </a:r>
            <a:r>
              <a:rPr lang="en-US" sz="2400" dirty="0" smtClean="0"/>
              <a:t> (</a:t>
            </a:r>
            <a:r>
              <a:rPr lang="el-GR" sz="2400" dirty="0" smtClean="0"/>
              <a:t>Ω/</a:t>
            </a:r>
            <a:r>
              <a:rPr lang="en-US" sz="2400" dirty="0" smtClean="0"/>
              <a:t>m)</a:t>
            </a:r>
            <a:r>
              <a:rPr lang="el-GR" sz="2400" dirty="0"/>
              <a:t>.</a:t>
            </a:r>
            <a:endParaRPr lang="el-GR" sz="2400" dirty="0" smtClean="0"/>
          </a:p>
          <a:p>
            <a:pPr>
              <a:buClr>
                <a:srgbClr val="474F6D"/>
              </a:buClr>
              <a:buFont typeface="Wingdings" panose="05000000000000000000" pitchFamily="2" charset="2"/>
              <a:buChar char="§"/>
            </a:pPr>
            <a:r>
              <a:rPr lang="en-US" sz="2400" baseline="-25000" dirty="0" smtClean="0">
                <a:latin typeface="Calibri" pitchFamily="34" charset="0"/>
              </a:rPr>
              <a:t> </a:t>
            </a:r>
            <a:r>
              <a:rPr lang="en-US" sz="2400" dirty="0" err="1" smtClean="0">
                <a:latin typeface="Calibri" pitchFamily="34" charset="0"/>
              </a:rPr>
              <a:t>r</a:t>
            </a:r>
            <a:r>
              <a:rPr lang="en-US" sz="2400" baseline="-25000" dirty="0" err="1" smtClean="0">
                <a:latin typeface="Calibri" pitchFamily="34" charset="0"/>
              </a:rPr>
              <a:t>m</a:t>
            </a:r>
            <a:r>
              <a:rPr lang="en-US" sz="2400" dirty="0" smtClean="0">
                <a:latin typeface="Calibri" pitchFamily="34" charset="0"/>
              </a:rPr>
              <a:t> </a:t>
            </a:r>
            <a:r>
              <a:rPr lang="el-GR" sz="2400" dirty="0" smtClean="0">
                <a:latin typeface="Calibri" pitchFamily="34" charset="0"/>
              </a:rPr>
              <a:t>αντίσταση της μεμβράνης (Ω </a:t>
            </a:r>
            <a:r>
              <a:rPr lang="en-US" sz="2400" dirty="0" smtClean="0">
                <a:latin typeface="Calibri" pitchFamily="34" charset="0"/>
              </a:rPr>
              <a:t>m</a:t>
            </a:r>
            <a:r>
              <a:rPr lang="el-GR" sz="2400" dirty="0" smtClean="0">
                <a:latin typeface="Calibri" pitchFamily="34" charset="0"/>
              </a:rPr>
              <a:t>).</a:t>
            </a:r>
            <a:endParaRPr lang="en-US" sz="2400" dirty="0" smtClean="0">
              <a:latin typeface="Calibri" pitchFamily="34" charset="0"/>
            </a:endParaRPr>
          </a:p>
          <a:p>
            <a:pPr>
              <a:buClr>
                <a:srgbClr val="474F6D"/>
              </a:buClr>
              <a:buFont typeface="Wingdings" panose="05000000000000000000" pitchFamily="2" charset="2"/>
              <a:buChar char="§"/>
            </a:pPr>
            <a:r>
              <a:rPr lang="en-US" sz="2400" dirty="0" smtClean="0">
                <a:latin typeface="Calibri" pitchFamily="34" charset="0"/>
              </a:rPr>
              <a:t> c</a:t>
            </a:r>
            <a:r>
              <a:rPr lang="en-US" sz="2400" baseline="-25000" dirty="0" smtClean="0">
                <a:latin typeface="Calibri" pitchFamily="34" charset="0"/>
              </a:rPr>
              <a:t>m</a:t>
            </a:r>
            <a:r>
              <a:rPr lang="en-US" sz="2400" dirty="0" smtClean="0">
                <a:latin typeface="Calibri" pitchFamily="34" charset="0"/>
              </a:rPr>
              <a:t> </a:t>
            </a:r>
            <a:r>
              <a:rPr lang="el-GR" sz="2400" dirty="0" smtClean="0">
                <a:latin typeface="Calibri" pitchFamily="34" charset="0"/>
              </a:rPr>
              <a:t>χωρητικότητα μεμβράνης  (</a:t>
            </a:r>
            <a:r>
              <a:rPr lang="en-US" sz="2400" dirty="0" smtClean="0">
                <a:latin typeface="Calibri" pitchFamily="34" charset="0"/>
              </a:rPr>
              <a:t>F/m</a:t>
            </a:r>
            <a:r>
              <a:rPr lang="el-GR" sz="2400" dirty="0" smtClean="0">
                <a:latin typeface="Calibri" pitchFamily="34" charset="0"/>
              </a:rPr>
              <a:t>).</a:t>
            </a:r>
            <a:endParaRPr lang="en-US" sz="2400" dirty="0" smtClean="0">
              <a:latin typeface="Calibri" pitchFamily="34" charset="0"/>
            </a:endParaRPr>
          </a:p>
          <a:p>
            <a:pPr marL="0" indent="0">
              <a:buClr>
                <a:srgbClr val="474F6D"/>
              </a:buClr>
              <a:buNone/>
            </a:pPr>
            <a:r>
              <a:rPr lang="en-US" sz="2400" baseline="-25000" dirty="0" smtClean="0">
                <a:latin typeface="Calibri" pitchFamily="34" charset="0"/>
              </a:rPr>
              <a:t>    </a:t>
            </a:r>
          </a:p>
        </p:txBody>
      </p:sp>
      <p:pic>
        <p:nvPicPr>
          <p:cNvPr id="6" name="Picture 2"/>
          <p:cNvPicPr>
            <a:picLocks noChangeAspect="1" noChangeArrowheads="1"/>
          </p:cNvPicPr>
          <p:nvPr/>
        </p:nvPicPr>
        <p:blipFill>
          <a:blip r:embed="rId2" cstate="print"/>
          <a:srcRect l="27015" t="19856" r="27156" b="46509"/>
          <a:stretch>
            <a:fillRect/>
          </a:stretch>
        </p:blipFill>
        <p:spPr bwMode="auto">
          <a:xfrm>
            <a:off x="1931404" y="2467387"/>
            <a:ext cx="5040560" cy="2232248"/>
          </a:xfrm>
          <a:prstGeom prst="rect">
            <a:avLst/>
          </a:prstGeom>
          <a:noFill/>
          <a:ln w="9525">
            <a:noFill/>
            <a:miter lim="800000"/>
            <a:headEnd/>
            <a:tailEnd/>
          </a:ln>
        </p:spPr>
      </p:pic>
      <p:sp>
        <p:nvSpPr>
          <p:cNvPr id="8" name="TextBox 7"/>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Clr>
                <a:srgbClr val="474F6D"/>
              </a:buClr>
              <a:buFont typeface="Wingdings" panose="05000000000000000000" pitchFamily="2" charset="2"/>
              <a:buChar char="q"/>
            </a:pPr>
            <a:r>
              <a:rPr lang="el-GR" dirty="0" smtClean="0"/>
              <a:t>Σε </a:t>
            </a:r>
            <a:r>
              <a:rPr lang="en-US" dirty="0" smtClean="0">
                <a:latin typeface="Calibri" panose="020F0502020204030204" pitchFamily="34" charset="0"/>
              </a:rPr>
              <a:t>DC</a:t>
            </a:r>
            <a:r>
              <a:rPr lang="en-US" dirty="0" smtClean="0"/>
              <a:t> </a:t>
            </a:r>
            <a:r>
              <a:rPr lang="el-GR" dirty="0" smtClean="0"/>
              <a:t>και για </a:t>
            </a:r>
            <a:r>
              <a:rPr lang="en-US" dirty="0" smtClean="0">
                <a:latin typeface="Calibri" panose="020F0502020204030204" pitchFamily="34" charset="0"/>
              </a:rPr>
              <a:t>G</a:t>
            </a:r>
            <a:r>
              <a:rPr lang="en-US" baseline="-25000" dirty="0" smtClean="0">
                <a:latin typeface="Calibri" panose="020F0502020204030204" pitchFamily="34" charset="0"/>
              </a:rPr>
              <a:t>m</a:t>
            </a:r>
            <a:r>
              <a:rPr lang="en-US" dirty="0" smtClean="0">
                <a:latin typeface="Calibri" panose="020F0502020204030204" pitchFamily="34" charset="0"/>
              </a:rPr>
              <a:t> =0</a:t>
            </a:r>
          </a:p>
          <a:p>
            <a:endParaRPr lang="en-US" dirty="0" smtClean="0"/>
          </a:p>
          <a:p>
            <a:pPr>
              <a:buNone/>
            </a:pPr>
            <a:r>
              <a:rPr lang="en-US" baseline="-25000" dirty="0" smtClean="0"/>
              <a:t> </a:t>
            </a:r>
            <a:endParaRPr lang="el-GR" baseline="-25000" dirty="0"/>
          </a:p>
        </p:txBody>
      </p:sp>
      <p:pic>
        <p:nvPicPr>
          <p:cNvPr id="7" name="Picture 2"/>
          <p:cNvPicPr>
            <a:picLocks noChangeAspect="1" noChangeArrowheads="1"/>
          </p:cNvPicPr>
          <p:nvPr/>
        </p:nvPicPr>
        <p:blipFill>
          <a:blip r:embed="rId2" cstate="print"/>
          <a:srcRect l="27819" t="24661" r="36161" b="51314"/>
          <a:stretch>
            <a:fillRect/>
          </a:stretch>
        </p:blipFill>
        <p:spPr bwMode="auto">
          <a:xfrm>
            <a:off x="2552292" y="1844824"/>
            <a:ext cx="4038544" cy="1529629"/>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38378" t="62797" r="45019" b="17516"/>
          <a:stretch>
            <a:fillRect/>
          </a:stretch>
        </p:blipFill>
        <p:spPr bwMode="auto">
          <a:xfrm>
            <a:off x="3707904" y="4509120"/>
            <a:ext cx="1997424" cy="1331616"/>
          </a:xfrm>
          <a:prstGeom prst="rect">
            <a:avLst/>
          </a:prstGeom>
          <a:noFill/>
          <a:ln w="9525">
            <a:noFill/>
            <a:miter lim="800000"/>
            <a:headEnd/>
            <a:tailEnd/>
          </a:ln>
        </p:spPr>
      </p:pic>
      <p:sp>
        <p:nvSpPr>
          <p:cNvPr id="10" name="1 - Τίτλος"/>
          <p:cNvSpPr>
            <a:spLocks noGrp="1"/>
          </p:cNvSpPr>
          <p:nvPr>
            <p:ph type="title"/>
          </p:nvPr>
        </p:nvSpPr>
        <p:spPr>
          <a:xfrm>
            <a:off x="612648" y="228600"/>
            <a:ext cx="8153400" cy="990600"/>
          </a:xfrm>
        </p:spPr>
        <p:txBody>
          <a:bodyPr/>
          <a:lstStyle/>
          <a:p>
            <a:pPr algn="ctr"/>
            <a:r>
              <a:rPr lang="el-GR" sz="4000" b="1" dirty="0" smtClean="0">
                <a:solidFill>
                  <a:srgbClr val="002060"/>
                </a:solidFill>
              </a:rPr>
              <a:t>Αναρτήσεις</a:t>
            </a:r>
            <a:r>
              <a:rPr lang="el-GR" dirty="0" smtClean="0"/>
              <a:t> </a:t>
            </a:r>
            <a:r>
              <a:rPr lang="el-GR" sz="4000" b="1" dirty="0" smtClean="0">
                <a:solidFill>
                  <a:srgbClr val="002060"/>
                </a:solidFill>
              </a:rPr>
              <a:t>ινών</a:t>
            </a:r>
          </a:p>
        </p:txBody>
      </p:sp>
      <p:sp>
        <p:nvSpPr>
          <p:cNvPr id="4" name="Rectangle 3"/>
          <p:cNvSpPr/>
          <p:nvPr/>
        </p:nvSpPr>
        <p:spPr>
          <a:xfrm>
            <a:off x="6546230" y="2520989"/>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55315" y="5187153"/>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 </a:t>
            </a:r>
            <a:r>
              <a:rPr lang="el-GR" sz="4000" b="1" dirty="0" smtClean="0">
                <a:solidFill>
                  <a:srgbClr val="002060"/>
                </a:solidFill>
              </a:rPr>
              <a:t>Αναρτήσεις</a:t>
            </a:r>
            <a:r>
              <a:rPr lang="el-GR" sz="4000" dirty="0" smtClean="0"/>
              <a:t> </a:t>
            </a:r>
            <a:r>
              <a:rPr lang="el-GR" sz="4000" b="1" dirty="0" smtClean="0">
                <a:solidFill>
                  <a:srgbClr val="002060"/>
                </a:solidFill>
              </a:rPr>
              <a:t>ινών</a:t>
            </a:r>
          </a:p>
        </p:txBody>
      </p:sp>
      <p:sp>
        <p:nvSpPr>
          <p:cNvPr id="8" name="7 - Θέση περιεχομένου"/>
          <p:cNvSpPr>
            <a:spLocks noGrp="1"/>
          </p:cNvSpPr>
          <p:nvPr>
            <p:ph sz="quarter" idx="1"/>
          </p:nvPr>
        </p:nvSpPr>
        <p:spPr>
          <a:xfrm>
            <a:off x="269542" y="1729790"/>
            <a:ext cx="8496505" cy="4752528"/>
          </a:xfrm>
        </p:spPr>
        <p:txBody>
          <a:bodyPr>
            <a:normAutofit/>
          </a:bodyPr>
          <a:lstStyle/>
          <a:p>
            <a:pPr algn="just">
              <a:buClr>
                <a:srgbClr val="474F6D"/>
              </a:buClr>
              <a:buFont typeface="Wingdings" panose="05000000000000000000" pitchFamily="2" charset="2"/>
              <a:buChar char="q"/>
            </a:pPr>
            <a:r>
              <a:rPr lang="el-GR" sz="2400" dirty="0" smtClean="0"/>
              <a:t>Το μέγεθος </a:t>
            </a:r>
            <a:r>
              <a:rPr lang="el-GR" sz="2400" dirty="0" smtClean="0">
                <a:latin typeface="Calibri" panose="020F0502020204030204" pitchFamily="34" charset="0"/>
              </a:rPr>
              <a:t>(</a:t>
            </a:r>
            <a:r>
              <a:rPr lang="en-US" sz="2400" dirty="0" smtClean="0">
                <a:latin typeface="Calibri" panose="020F0502020204030204" pitchFamily="34" charset="0"/>
              </a:rPr>
              <a:t>a,</a:t>
            </a:r>
            <a:r>
              <a:rPr lang="el-GR" sz="2400" dirty="0" smtClean="0">
                <a:latin typeface="Calibri" panose="020F0502020204030204" pitchFamily="34" charset="0"/>
              </a:rPr>
              <a:t> </a:t>
            </a:r>
            <a:r>
              <a:rPr lang="en-US" sz="2400" dirty="0" smtClean="0">
                <a:latin typeface="Calibri" panose="020F0502020204030204" pitchFamily="34" charset="0"/>
              </a:rPr>
              <a:t>b</a:t>
            </a:r>
            <a:r>
              <a:rPr lang="el-GR" sz="2400" dirty="0" smtClean="0">
                <a:latin typeface="Calibri" panose="020F0502020204030204" pitchFamily="34" charset="0"/>
              </a:rPr>
              <a:t>) </a:t>
            </a:r>
            <a:r>
              <a:rPr lang="el-GR" sz="2400" dirty="0" smtClean="0"/>
              <a:t>και η φάση</a:t>
            </a:r>
            <a:r>
              <a:rPr lang="en-US" sz="2400" dirty="0" smtClean="0"/>
              <a:t> </a:t>
            </a:r>
            <a:r>
              <a:rPr lang="en-US" sz="2400" dirty="0" smtClean="0">
                <a:latin typeface="Calibri" panose="020F0502020204030204" pitchFamily="34" charset="0"/>
              </a:rPr>
              <a:t>(c,</a:t>
            </a:r>
            <a:r>
              <a:rPr lang="el-GR" sz="2400" dirty="0" smtClean="0">
                <a:latin typeface="Calibri" panose="020F0502020204030204" pitchFamily="34" charset="0"/>
              </a:rPr>
              <a:t> </a:t>
            </a:r>
            <a:r>
              <a:rPr lang="en-US" sz="2400" dirty="0" smtClean="0">
                <a:latin typeface="Calibri" panose="020F0502020204030204" pitchFamily="34" charset="0"/>
              </a:rPr>
              <a:t>d)</a:t>
            </a:r>
            <a:r>
              <a:rPr lang="el-GR" sz="2400" dirty="0" smtClean="0">
                <a:latin typeface="Calibri" panose="020F0502020204030204" pitchFamily="34" charset="0"/>
              </a:rPr>
              <a:t> </a:t>
            </a:r>
            <a:r>
              <a:rPr lang="el-GR" sz="2400" dirty="0" smtClean="0"/>
              <a:t>της </a:t>
            </a:r>
            <a:r>
              <a:rPr lang="el-GR" sz="2400" dirty="0" smtClean="0">
                <a:latin typeface="Calibri" panose="020F0502020204030204" pitchFamily="34" charset="0"/>
              </a:rPr>
              <a:t>διαμήκους</a:t>
            </a:r>
            <a:r>
              <a:rPr lang="en-US" sz="2400" dirty="0" smtClean="0">
                <a:latin typeface="Calibri" panose="020F0502020204030204" pitchFamily="34" charset="0"/>
              </a:rPr>
              <a:t> (a,</a:t>
            </a:r>
            <a:r>
              <a:rPr lang="el-GR" sz="2400" dirty="0" smtClean="0">
                <a:latin typeface="Calibri" panose="020F0502020204030204" pitchFamily="34" charset="0"/>
              </a:rPr>
              <a:t> </a:t>
            </a:r>
            <a:r>
              <a:rPr lang="en-US" sz="2400" dirty="0" smtClean="0">
                <a:latin typeface="Calibri" panose="020F0502020204030204" pitchFamily="34" charset="0"/>
              </a:rPr>
              <a:t>b) </a:t>
            </a:r>
            <a:r>
              <a:rPr lang="el-GR" sz="2400" dirty="0" smtClean="0"/>
              <a:t>και εγκάρσιας </a:t>
            </a:r>
            <a:r>
              <a:rPr lang="el-GR" sz="2400" dirty="0" smtClean="0">
                <a:latin typeface="Calibri" panose="020F0502020204030204" pitchFamily="34" charset="0"/>
              </a:rPr>
              <a:t>(</a:t>
            </a:r>
            <a:r>
              <a:rPr lang="en-US" sz="2400" dirty="0" err="1" smtClean="0">
                <a:latin typeface="Calibri" panose="020F0502020204030204" pitchFamily="34" charset="0"/>
              </a:rPr>
              <a:t>c,d</a:t>
            </a:r>
            <a:r>
              <a:rPr lang="el-GR" sz="2400" dirty="0" smtClean="0">
                <a:latin typeface="Calibri" panose="020F0502020204030204" pitchFamily="34" charset="0"/>
              </a:rPr>
              <a:t>)</a:t>
            </a:r>
            <a:r>
              <a:rPr lang="en-US" sz="2400" dirty="0" smtClean="0">
                <a:latin typeface="Calibri" panose="020F0502020204030204" pitchFamily="34" charset="0"/>
              </a:rPr>
              <a:t> </a:t>
            </a:r>
            <a:r>
              <a:rPr lang="el-GR" sz="2400" dirty="0" smtClean="0"/>
              <a:t>αγωγιμότητας υπολογιζόμενα χρησιμοποιώντας το χωρικό </a:t>
            </a:r>
            <a:r>
              <a:rPr lang="en-US" sz="2400" dirty="0" smtClean="0">
                <a:latin typeface="Calibri" panose="020F0502020204030204" pitchFamily="34" charset="0"/>
              </a:rPr>
              <a:t>k</a:t>
            </a:r>
            <a:r>
              <a:rPr lang="el-GR" sz="2400" dirty="0" smtClean="0"/>
              <a:t> και το χρονικό ω μοντέλο συχνότητας. </a:t>
            </a:r>
          </a:p>
          <a:p>
            <a:endParaRPr lang="el-GR" sz="2400" dirty="0"/>
          </a:p>
        </p:txBody>
      </p:sp>
      <p:pic>
        <p:nvPicPr>
          <p:cNvPr id="10" name="Picture 2"/>
          <p:cNvPicPr>
            <a:picLocks noChangeAspect="1" noChangeArrowheads="1"/>
          </p:cNvPicPr>
          <p:nvPr/>
        </p:nvPicPr>
        <p:blipFill>
          <a:blip r:embed="rId2" cstate="print"/>
          <a:srcRect l="23317" t="14415" r="24454" b="9670"/>
          <a:stretch>
            <a:fillRect/>
          </a:stretch>
        </p:blipFill>
        <p:spPr bwMode="auto">
          <a:xfrm>
            <a:off x="1338663" y="2930754"/>
            <a:ext cx="6017726" cy="3493139"/>
          </a:xfrm>
          <a:prstGeom prst="rect">
            <a:avLst/>
          </a:prstGeom>
          <a:noFill/>
          <a:ln w="9525">
            <a:noFill/>
            <a:miter lim="800000"/>
            <a:headEnd/>
            <a:tailEnd/>
          </a:ln>
        </p:spPr>
      </p:pic>
      <p:sp>
        <p:nvSpPr>
          <p:cNvPr id="7" name="TextBox 6"/>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Αγωγιμότητα</a:t>
            </a:r>
            <a:r>
              <a:rPr lang="el-GR" sz="4000" dirty="0" smtClean="0"/>
              <a:t> </a:t>
            </a:r>
            <a:r>
              <a:rPr lang="el-GR" sz="4000" b="1" dirty="0" smtClean="0">
                <a:solidFill>
                  <a:srgbClr val="002060"/>
                </a:solidFill>
              </a:rPr>
              <a:t>ιστού</a:t>
            </a:r>
          </a:p>
        </p:txBody>
      </p:sp>
      <p:sp>
        <p:nvSpPr>
          <p:cNvPr id="5" name="4 - Θέση περιεχομένου"/>
          <p:cNvSpPr>
            <a:spLocks noGrp="1"/>
          </p:cNvSpPr>
          <p:nvPr>
            <p:ph sz="quarter" idx="1"/>
          </p:nvPr>
        </p:nvSpPr>
        <p:spPr>
          <a:xfrm>
            <a:off x="316084" y="1715532"/>
            <a:ext cx="8449964" cy="4495800"/>
          </a:xfrm>
        </p:spPr>
        <p:txBody>
          <a:bodyPr>
            <a:normAutofit/>
          </a:bodyPr>
          <a:lstStyle/>
          <a:p>
            <a:pPr algn="just">
              <a:buClr>
                <a:srgbClr val="474F6D"/>
              </a:buClr>
              <a:buFont typeface="Wingdings" panose="05000000000000000000" pitchFamily="2" charset="2"/>
              <a:buChar char="q"/>
            </a:pPr>
            <a:r>
              <a:rPr lang="el-GR" sz="2400" dirty="0" smtClean="0"/>
              <a:t>Το ρεύμα Ι, διέρχεται μέσα από τα δύο εξωτερικά ηλεκτρόδια, και το δυναμικό V, μετράται μεταξύ του εσωτερικού των δύο. Η απόσταση μεταξύ των ηλεκτροδίων είναι s.</a:t>
            </a:r>
          </a:p>
          <a:p>
            <a:endParaRPr lang="el-GR" sz="2400" dirty="0" smtClean="0"/>
          </a:p>
          <a:p>
            <a:endParaRPr lang="el-GR" sz="2400" dirty="0"/>
          </a:p>
        </p:txBody>
      </p:sp>
      <p:pic>
        <p:nvPicPr>
          <p:cNvPr id="6" name="Picture 2"/>
          <p:cNvPicPr>
            <a:picLocks noChangeAspect="1" noChangeArrowheads="1"/>
          </p:cNvPicPr>
          <p:nvPr/>
        </p:nvPicPr>
        <p:blipFill>
          <a:blip r:embed="rId2" cstate="print"/>
          <a:srcRect l="37725" t="37475" r="37061" b="27288"/>
          <a:stretch>
            <a:fillRect/>
          </a:stretch>
        </p:blipFill>
        <p:spPr bwMode="auto">
          <a:xfrm>
            <a:off x="2512529" y="2873092"/>
            <a:ext cx="4353637" cy="2545203"/>
          </a:xfrm>
          <a:prstGeom prst="rect">
            <a:avLst/>
          </a:prstGeom>
          <a:noFill/>
          <a:ln w="9525">
            <a:noFill/>
            <a:miter lim="800000"/>
            <a:headEnd/>
            <a:tailEnd/>
          </a:ln>
        </p:spPr>
      </p:pic>
      <p:sp>
        <p:nvSpPr>
          <p:cNvPr id="7" name="TextBox 6"/>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2060"/>
                </a:solidFill>
              </a:rPr>
              <a:t>Δισδιάστατο</a:t>
            </a:r>
            <a:r>
              <a:rPr lang="el-GR" dirty="0" smtClean="0">
                <a:latin typeface="Calibri" pitchFamily="34" charset="0"/>
              </a:rPr>
              <a:t> </a:t>
            </a:r>
            <a:r>
              <a:rPr lang="en-US" b="1" dirty="0" smtClean="0">
                <a:solidFill>
                  <a:srgbClr val="002060"/>
                </a:solidFill>
                <a:latin typeface="Calibri" panose="020F0502020204030204" pitchFamily="34" charset="0"/>
              </a:rPr>
              <a:t>Syncytium</a:t>
            </a:r>
            <a:endParaRPr lang="el-GR" b="1" dirty="0" smtClean="0">
              <a:solidFill>
                <a:srgbClr val="002060"/>
              </a:solidFill>
              <a:latin typeface="Calibri" panose="020F0502020204030204" pitchFamily="34" charset="0"/>
            </a:endParaRPr>
          </a:p>
        </p:txBody>
      </p:sp>
      <p:sp>
        <p:nvSpPr>
          <p:cNvPr id="5" name="4 - Θέση περιεχομένου"/>
          <p:cNvSpPr>
            <a:spLocks noGrp="1"/>
          </p:cNvSpPr>
          <p:nvPr>
            <p:ph sz="quarter" idx="1"/>
          </p:nvPr>
        </p:nvSpPr>
        <p:spPr>
          <a:xfrm>
            <a:off x="316084" y="1723770"/>
            <a:ext cx="8449964" cy="4495800"/>
          </a:xfrm>
        </p:spPr>
        <p:txBody>
          <a:bodyPr>
            <a:normAutofit/>
          </a:bodyPr>
          <a:lstStyle/>
          <a:p>
            <a:pPr algn="just">
              <a:buClr>
                <a:srgbClr val="474F6D"/>
              </a:buClr>
              <a:buFont typeface="Wingdings" panose="05000000000000000000" pitchFamily="2" charset="2"/>
              <a:buChar char="q"/>
            </a:pPr>
            <a:r>
              <a:rPr lang="el-GR" sz="2400" dirty="0" smtClean="0"/>
              <a:t>Η κάτω σειρά των αντιστάσεων αντιπροσωπεύει τον ενδοκυτταρικό χώρο, η άνω συστοιχία αντιπροσωπεύει τον διάμεσο χώρο και οι παράλληλες αντιστάσεις και πυκνωτές αντιπροσωπεύουν την μεμβράνη.</a:t>
            </a:r>
          </a:p>
          <a:p>
            <a:pPr algn="just">
              <a:buNone/>
            </a:pPr>
            <a:endParaRPr lang="el-GR" sz="2400" dirty="0" smtClean="0"/>
          </a:p>
          <a:p>
            <a:pPr algn="just"/>
            <a:endParaRPr lang="el-GR" sz="2400" dirty="0"/>
          </a:p>
        </p:txBody>
      </p:sp>
      <p:pic>
        <p:nvPicPr>
          <p:cNvPr id="6" name="Picture 2"/>
          <p:cNvPicPr>
            <a:picLocks noChangeAspect="1" noChangeArrowheads="1"/>
          </p:cNvPicPr>
          <p:nvPr/>
        </p:nvPicPr>
        <p:blipFill>
          <a:blip r:embed="rId2" cstate="print"/>
          <a:srcRect l="27819" t="35873" r="28957" b="4865"/>
          <a:stretch>
            <a:fillRect/>
          </a:stretch>
        </p:blipFill>
        <p:spPr bwMode="auto">
          <a:xfrm>
            <a:off x="2627784" y="3406420"/>
            <a:ext cx="4536504" cy="2952328"/>
          </a:xfrm>
          <a:prstGeom prst="rect">
            <a:avLst/>
          </a:prstGeom>
          <a:noFill/>
          <a:ln w="9525">
            <a:noFill/>
            <a:miter lim="800000"/>
            <a:headEnd/>
            <a:tailEnd/>
          </a:ln>
        </p:spPr>
      </p:pic>
      <p:sp>
        <p:nvSpPr>
          <p:cNvPr id="8" name="TextBox 7"/>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230659" y="1717284"/>
            <a:ext cx="8567351" cy="5062458"/>
          </a:xfrm>
        </p:spPr>
        <p:txBody>
          <a:bodyPr>
            <a:normAutofit/>
          </a:bodyPr>
          <a:lstStyle/>
          <a:p>
            <a:pPr marL="0" indent="0">
              <a:spcAft>
                <a:spcPts val="1200"/>
              </a:spcAft>
              <a:buClr>
                <a:schemeClr val="tx2">
                  <a:lumMod val="75000"/>
                </a:schemeClr>
              </a:buClr>
              <a:buNone/>
            </a:pPr>
            <a:r>
              <a:rPr lang="el-GR" sz="2800" b="1" dirty="0" smtClean="0"/>
              <a:t>    </a:t>
            </a:r>
            <a:r>
              <a:rPr lang="el-GR" sz="2800" b="1" u="sng" dirty="0" smtClean="0"/>
              <a:t>Γιατί παράγεται ηλεκτρισμός στο σώμα;</a:t>
            </a:r>
          </a:p>
          <a:p>
            <a:pPr algn="just">
              <a:spcAft>
                <a:spcPts val="1200"/>
              </a:spcAft>
              <a:buClr>
                <a:schemeClr val="tx2">
                  <a:lumMod val="75000"/>
                </a:schemeClr>
              </a:buClr>
              <a:buFont typeface="Wingdings" panose="05000000000000000000" pitchFamily="2" charset="2"/>
              <a:buChar char="q"/>
            </a:pPr>
            <a:r>
              <a:rPr lang="el-GR" sz="2400" dirty="0" smtClean="0"/>
              <a:t>Ασθενή ηλεκτρικά σήματα παράγονται στους ιστούς των ζωντανών οργανισμών κατά τις βιολογικές λειτουργίες.</a:t>
            </a:r>
          </a:p>
          <a:p>
            <a:pPr algn="just">
              <a:spcAft>
                <a:spcPts val="1200"/>
              </a:spcAft>
              <a:buClr>
                <a:schemeClr val="tx2">
                  <a:lumMod val="75000"/>
                </a:schemeClr>
              </a:buClr>
              <a:buFont typeface="Wingdings" panose="05000000000000000000" pitchFamily="2" charset="2"/>
              <a:buChar char="q"/>
            </a:pPr>
            <a:r>
              <a:rPr lang="el-GR" sz="2400" dirty="0" smtClean="0"/>
              <a:t>Τα βιοηλεκτρικά φαινόμενα στα ζωντανά κύτταρα οφείλονται σε διαφορές συγκέντρωσης ιόντων στις δύο πλευρές της κυτταρικής τους μεμβράνης (εσωτερική, εξωτερική).</a:t>
            </a:r>
          </a:p>
          <a:p>
            <a:pPr algn="just">
              <a:spcAft>
                <a:spcPts val="1200"/>
              </a:spcAft>
              <a:buClr>
                <a:schemeClr val="tx2">
                  <a:lumMod val="75000"/>
                </a:schemeClr>
              </a:buClr>
              <a:buFont typeface="Wingdings" panose="05000000000000000000" pitchFamily="2" charset="2"/>
              <a:buChar char="q"/>
            </a:pPr>
            <a:r>
              <a:rPr lang="el-GR" sz="2400" dirty="0" smtClean="0"/>
              <a:t>Η έντασή τους εξαρτάται από τη λειτουργική κατάσταση των ιστών, επομένως η μελέτη των μεταβολών τους μπορεί να προσφέρει πολύτιμες πληροφορίες τόσο στην κατανόηση της φυσιολογίας τους, όσο και στη διάγνωση παθολογικών καταστάσεων.</a:t>
            </a:r>
          </a:p>
        </p:txBody>
      </p:sp>
      <p:sp>
        <p:nvSpPr>
          <p:cNvPr id="7" name="Content Placeholder 2"/>
          <p:cNvSpPr txBox="1">
            <a:spLocks/>
          </p:cNvSpPr>
          <p:nvPr/>
        </p:nvSpPr>
        <p:spPr>
          <a:xfrm>
            <a:off x="0" y="404664"/>
            <a:ext cx="9144000" cy="792087"/>
          </a:xfrm>
          <a:prstGeom prst="rect">
            <a:avLst/>
          </a:prstGeom>
        </p:spPr>
        <p:txBody>
          <a:bodyPr vert="horz">
            <a:normAutofit/>
          </a:bodyPr>
          <a:lstStyle/>
          <a:p>
            <a:pPr marL="320040" indent="-320040" algn="ctr">
              <a:spcBef>
                <a:spcPts val="700"/>
              </a:spcBef>
              <a:buClr>
                <a:schemeClr val="accent2"/>
              </a:buClr>
              <a:buSzPct val="60000"/>
              <a:defRPr/>
            </a:pPr>
            <a:r>
              <a:rPr lang="el-GR" sz="4000" b="1" dirty="0" smtClean="0">
                <a:solidFill>
                  <a:srgbClr val="002060"/>
                </a:solidFill>
              </a:rPr>
              <a:t>Βιοηλεκτρισμός</a:t>
            </a:r>
            <a:endParaRPr lang="en-US" sz="4000" b="1" dirty="0">
              <a:solidFill>
                <a:srgbClr val="002060"/>
              </a:solidFill>
            </a:endParaRPr>
          </a:p>
        </p:txBody>
      </p:sp>
    </p:spTree>
    <p:extLst>
      <p:ext uri="{BB962C8B-B14F-4D97-AF65-F5344CB8AC3E}">
        <p14:creationId xmlns:p14="http://schemas.microsoft.com/office/powerpoint/2010/main" val="2060033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4704"/>
            <a:ext cx="8153400" cy="454496"/>
          </a:xfrm>
        </p:spPr>
        <p:txBody>
          <a:bodyPr>
            <a:noAutofit/>
          </a:bodyPr>
          <a:lstStyle/>
          <a:p>
            <a:pPr algn="ctr"/>
            <a:r>
              <a:rPr lang="el-GR" sz="4000" b="1" dirty="0" smtClean="0">
                <a:solidFill>
                  <a:srgbClr val="002060"/>
                </a:solidFill>
              </a:rPr>
              <a:t>Ρεύμα μεμβράνης</a:t>
            </a:r>
            <a:r>
              <a:rPr lang="en-US" sz="3600" b="1" dirty="0">
                <a:solidFill>
                  <a:srgbClr val="002060"/>
                </a:solidFill>
              </a:rPr>
              <a:t/>
            </a:r>
            <a:br>
              <a:rPr lang="en-US" sz="3600" b="1" dirty="0">
                <a:solidFill>
                  <a:srgbClr val="002060"/>
                </a:solidFill>
              </a:rPr>
            </a:br>
            <a:endParaRPr lang="en-US" sz="3600" dirty="0"/>
          </a:p>
        </p:txBody>
      </p:sp>
      <p:sp>
        <p:nvSpPr>
          <p:cNvPr id="3" name="Content Placeholder 2"/>
          <p:cNvSpPr>
            <a:spLocks noGrp="1"/>
          </p:cNvSpPr>
          <p:nvPr>
            <p:ph sz="quarter" idx="1"/>
          </p:nvPr>
        </p:nvSpPr>
        <p:spPr>
          <a:xfrm>
            <a:off x="612648" y="1600200"/>
            <a:ext cx="8153400" cy="5069160"/>
          </a:xfrm>
        </p:spPr>
        <p:txBody>
          <a:bodyPr>
            <a:normAutofit/>
          </a:bodyPr>
          <a:lstStyle/>
          <a:p>
            <a:pPr>
              <a:buClr>
                <a:srgbClr val="474F6D"/>
              </a:buClr>
              <a:buFont typeface="Wingdings" panose="05000000000000000000" pitchFamily="2" charset="2"/>
              <a:buChar char="q"/>
            </a:pPr>
            <a:r>
              <a:rPr lang="el-GR" sz="2400" b="1" dirty="0" smtClean="0"/>
              <a:t> Το ρεύμα μεμβράνης δίνεται μαθηματικά από:</a:t>
            </a:r>
          </a:p>
          <a:p>
            <a:pPr marL="0" indent="0">
              <a:buNone/>
            </a:pPr>
            <a:r>
              <a:rPr lang="el-GR" dirty="0"/>
              <a:t> </a:t>
            </a:r>
            <a:r>
              <a:rPr lang="el-GR" dirty="0" smtClean="0"/>
              <a:t>                              </a:t>
            </a:r>
          </a:p>
          <a:p>
            <a:pPr marL="0" indent="0">
              <a:buNone/>
            </a:pPr>
            <a:endParaRPr lang="el-GR" sz="1800" dirty="0" smtClean="0">
              <a:latin typeface="Calibri" pitchFamily="34" charset="0"/>
            </a:endParaRPr>
          </a:p>
          <a:p>
            <a:pPr marL="0" indent="0">
              <a:buNone/>
            </a:pPr>
            <a:r>
              <a:rPr lang="el-GR" sz="1800" dirty="0" smtClean="0">
                <a:latin typeface="Calibri" pitchFamily="34" charset="0"/>
              </a:rPr>
              <a:t>     Όπου:</a:t>
            </a:r>
          </a:p>
          <a:p>
            <a:pPr marL="0" indent="0">
              <a:buNone/>
            </a:pPr>
            <a:r>
              <a:rPr lang="el-GR" dirty="0" smtClean="0"/>
              <a:t>                            </a:t>
            </a:r>
          </a:p>
          <a:p>
            <a:pPr marL="0" indent="0">
              <a:buNone/>
            </a:pPr>
            <a:endParaRPr lang="el-GR" dirty="0" smtClean="0"/>
          </a:p>
          <a:p>
            <a:pPr marL="0" indent="0">
              <a:buNone/>
            </a:pPr>
            <a:endParaRPr lang="el-GR" dirty="0" smtClean="0"/>
          </a:p>
          <a:p>
            <a:pPr marL="0" indent="0">
              <a:buNone/>
            </a:pPr>
            <a:r>
              <a:rPr lang="en-US" sz="2000" dirty="0" smtClean="0">
                <a:latin typeface="Calibri" pitchFamily="34" charset="0"/>
              </a:rPr>
              <a:t>C</a:t>
            </a:r>
            <a:r>
              <a:rPr lang="en-US" sz="2000" baseline="-25000" dirty="0" smtClean="0">
                <a:latin typeface="Calibri" pitchFamily="34" charset="0"/>
              </a:rPr>
              <a:t>m</a:t>
            </a:r>
            <a:r>
              <a:rPr lang="el-GR" sz="2000" dirty="0" smtClean="0">
                <a:latin typeface="Calibri" pitchFamily="34" charset="0"/>
              </a:rPr>
              <a:t>: χωρητικότητα μεμβράνης</a:t>
            </a:r>
          </a:p>
          <a:p>
            <a:pPr marL="0" indent="0">
              <a:buNone/>
            </a:pPr>
            <a:r>
              <a:rPr lang="el-GR" sz="2000" dirty="0" smtClean="0">
                <a:latin typeface="Calibri" pitchFamily="34" charset="0"/>
              </a:rPr>
              <a:t>Ε</a:t>
            </a:r>
            <a:r>
              <a:rPr lang="el-GR" sz="2000" baseline="-25000" dirty="0" smtClean="0">
                <a:latin typeface="Calibri" panose="020F0502020204030204" pitchFamily="34" charset="0"/>
              </a:rPr>
              <a:t>κ</a:t>
            </a:r>
            <a:r>
              <a:rPr lang="el-GR" sz="2000" dirty="0" smtClean="0">
                <a:latin typeface="Calibri" pitchFamily="34" charset="0"/>
              </a:rPr>
              <a:t>: δυναμικό ισορροπίας</a:t>
            </a:r>
          </a:p>
          <a:p>
            <a:pPr marL="0" indent="0">
              <a:buNone/>
            </a:pPr>
            <a:r>
              <a:rPr lang="en-US" sz="2000" dirty="0" err="1" smtClean="0">
                <a:latin typeface="Calibri" pitchFamily="34" charset="0"/>
              </a:rPr>
              <a:t>V</a:t>
            </a:r>
            <a:r>
              <a:rPr lang="en-US" sz="2000" baseline="-25000" dirty="0" err="1" smtClean="0">
                <a:latin typeface="Calibri" pitchFamily="34" charset="0"/>
              </a:rPr>
              <a:t>m</a:t>
            </a:r>
            <a:r>
              <a:rPr lang="el-GR" sz="2000" dirty="0" smtClean="0">
                <a:latin typeface="Calibri" pitchFamily="34" charset="0"/>
              </a:rPr>
              <a:t>: τάση μεμβράνης</a:t>
            </a:r>
          </a:p>
          <a:p>
            <a:pPr marL="0" indent="0">
              <a:buNone/>
            </a:pPr>
            <a:r>
              <a:rPr lang="en-US" sz="2000" dirty="0" smtClean="0">
                <a:latin typeface="Calibri" pitchFamily="34" charset="0"/>
              </a:rPr>
              <a:t>g</a:t>
            </a:r>
            <a:r>
              <a:rPr lang="el-GR" sz="2000" baseline="-25000" dirty="0" smtClean="0">
                <a:latin typeface="Calibri" panose="020F0502020204030204" pitchFamily="34" charset="0"/>
              </a:rPr>
              <a:t>κ</a:t>
            </a:r>
            <a:r>
              <a:rPr lang="el-GR" sz="2000" dirty="0" smtClean="0">
                <a:latin typeface="Calibri" pitchFamily="34" charset="0"/>
              </a:rPr>
              <a:t>: αγωγιμότητα μεμβράνης σε ιόντα Κ</a:t>
            </a:r>
          </a:p>
          <a:p>
            <a:pPr marL="0" indent="0">
              <a:buNone/>
            </a:pPr>
            <a:endParaRPr lang="el-GR" sz="2000" dirty="0" smtClean="0">
              <a:latin typeface="Calibri" pitchFamily="34"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835" t="48286" r="33598" b="43883"/>
          <a:stretch/>
        </p:blipFill>
        <p:spPr bwMode="auto">
          <a:xfrm>
            <a:off x="1584514" y="2852936"/>
            <a:ext cx="1835358" cy="6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190" t="56985" r="38809" b="33237"/>
          <a:stretch/>
        </p:blipFill>
        <p:spPr bwMode="auto">
          <a:xfrm>
            <a:off x="3184102" y="2123570"/>
            <a:ext cx="2809157" cy="6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713" t="50000" r="37858" b="41048"/>
          <a:stretch/>
        </p:blipFill>
        <p:spPr bwMode="auto">
          <a:xfrm>
            <a:off x="1357046" y="3519339"/>
            <a:ext cx="2232248" cy="6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33" t="7522" r="18214" b="36142"/>
          <a:stretch/>
        </p:blipFill>
        <p:spPr bwMode="auto">
          <a:xfrm>
            <a:off x="4231305" y="2805952"/>
            <a:ext cx="47170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334" t="51143" r="43452" b="38952"/>
          <a:stretch/>
        </p:blipFill>
        <p:spPr bwMode="auto">
          <a:xfrm>
            <a:off x="1507689" y="4182361"/>
            <a:ext cx="1989008" cy="56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1495547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Ρεύμα</a:t>
            </a:r>
            <a:r>
              <a:rPr lang="el-GR" sz="4000" dirty="0" smtClean="0"/>
              <a:t> </a:t>
            </a:r>
            <a:r>
              <a:rPr lang="el-GR" sz="4000" b="1" dirty="0" smtClean="0">
                <a:solidFill>
                  <a:srgbClr val="002060"/>
                </a:solidFill>
              </a:rPr>
              <a:t>μεμβράνης</a:t>
            </a:r>
            <a:endParaRPr lang="el-GR" sz="4000" b="1" dirty="0">
              <a:solidFill>
                <a:srgbClr val="002060"/>
              </a:solidFill>
            </a:endParaRPr>
          </a:p>
        </p:txBody>
      </p:sp>
      <p:sp>
        <p:nvSpPr>
          <p:cNvPr id="3" name="2 - Θέση περιεχομένου"/>
          <p:cNvSpPr>
            <a:spLocks noGrp="1"/>
          </p:cNvSpPr>
          <p:nvPr>
            <p:ph sz="quarter" idx="1"/>
          </p:nvPr>
        </p:nvSpPr>
        <p:spPr>
          <a:xfrm>
            <a:off x="161544" y="1784730"/>
            <a:ext cx="8604504" cy="4495800"/>
          </a:xfrm>
        </p:spPr>
        <p:txBody>
          <a:bodyPr/>
          <a:lstStyle/>
          <a:p>
            <a:pPr>
              <a:buClr>
                <a:srgbClr val="474F6D"/>
              </a:buClr>
              <a:buFont typeface="Wingdings" panose="05000000000000000000" pitchFamily="2" charset="2"/>
              <a:buChar char="q"/>
            </a:pPr>
            <a:r>
              <a:rPr lang="el-GR" sz="2400" dirty="0" smtClean="0"/>
              <a:t>Η περιγραφή της ροής ιόντων σε μια μεμβράνη μπορεί να γίνει με τη χρήση της </a:t>
            </a:r>
            <a:r>
              <a:rPr lang="el-GR" sz="2400" b="1" dirty="0" smtClean="0"/>
              <a:t>Εξίσωσης </a:t>
            </a:r>
            <a:r>
              <a:rPr lang="en-US" sz="2400" b="1" dirty="0" smtClean="0">
                <a:latin typeface="Calibri" panose="020F0502020204030204" pitchFamily="34" charset="0"/>
              </a:rPr>
              <a:t>Nernst–Planck</a:t>
            </a:r>
            <a:r>
              <a:rPr lang="el-GR" sz="2400" dirty="0" smtClean="0">
                <a:latin typeface="Calibri" panose="020F0502020204030204" pitchFamily="34" charset="0"/>
              </a:rPr>
              <a:t>:</a:t>
            </a:r>
            <a:endParaRPr lang="en-US" sz="2400" dirty="0" smtClean="0">
              <a:latin typeface="Calibri" panose="020F0502020204030204" pitchFamily="34" charset="0"/>
            </a:endParaRPr>
          </a:p>
          <a:p>
            <a:endParaRPr lang="en-US" b="1" dirty="0" smtClean="0"/>
          </a:p>
          <a:p>
            <a:endParaRPr lang="el-GR" b="1" dirty="0" smtClean="0"/>
          </a:p>
          <a:p>
            <a:pPr marL="320040" lvl="1" indent="0">
              <a:buNone/>
            </a:pPr>
            <a:r>
              <a:rPr lang="el-GR" sz="2000" dirty="0" smtClean="0"/>
              <a:t>με κύρια μεταβλητή τη συγκέντρωση των ιόντων 		και:</a:t>
            </a:r>
            <a:endParaRPr lang="el-GR" sz="2000" dirty="0"/>
          </a:p>
        </p:txBody>
      </p:sp>
      <p:pic>
        <p:nvPicPr>
          <p:cNvPr id="5" name="Picture 2"/>
          <p:cNvPicPr>
            <a:picLocks noChangeAspect="1" noChangeArrowheads="1"/>
          </p:cNvPicPr>
          <p:nvPr/>
        </p:nvPicPr>
        <p:blipFill rotWithShape="1">
          <a:blip r:embed="rId2" cstate="print"/>
          <a:srcRect l="34259" t="44686" r="33350" b="44063"/>
          <a:stretch/>
        </p:blipFill>
        <p:spPr bwMode="auto">
          <a:xfrm>
            <a:off x="2197992" y="2730780"/>
            <a:ext cx="4315968" cy="823578"/>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3" cstate="print"/>
          <a:srcRect l="26803" t="46062" r="43806" b="30107"/>
          <a:stretch/>
        </p:blipFill>
        <p:spPr bwMode="auto">
          <a:xfrm>
            <a:off x="1645920" y="4163568"/>
            <a:ext cx="5705856" cy="2462784"/>
          </a:xfrm>
          <a:prstGeom prst="rect">
            <a:avLst/>
          </a:prstGeom>
          <a:noFill/>
          <a:ln w="9525">
            <a:noFill/>
            <a:miter lim="800000"/>
            <a:headEnd/>
            <a:tailEnd/>
          </a:ln>
        </p:spPr>
      </p:pic>
      <p:sp>
        <p:nvSpPr>
          <p:cNvPr id="7" name="6 - TextBox"/>
          <p:cNvSpPr txBox="1"/>
          <p:nvPr/>
        </p:nvSpPr>
        <p:spPr>
          <a:xfrm>
            <a:off x="1907704" y="4170800"/>
            <a:ext cx="2736304" cy="369332"/>
          </a:xfrm>
          <a:prstGeom prst="rect">
            <a:avLst/>
          </a:prstGeom>
          <a:noFill/>
        </p:spPr>
        <p:txBody>
          <a:bodyPr wrap="square" rtlCol="0">
            <a:spAutoFit/>
          </a:bodyPr>
          <a:lstStyle/>
          <a:p>
            <a:r>
              <a:rPr lang="el-GR" dirty="0" smtClean="0"/>
              <a:t>= σταθερά αερίων</a:t>
            </a:r>
            <a:endParaRPr lang="el-GR" dirty="0"/>
          </a:p>
        </p:txBody>
      </p:sp>
      <p:sp>
        <p:nvSpPr>
          <p:cNvPr id="8" name="7 - TextBox"/>
          <p:cNvSpPr txBox="1"/>
          <p:nvPr/>
        </p:nvSpPr>
        <p:spPr>
          <a:xfrm>
            <a:off x="1907704" y="4458832"/>
            <a:ext cx="2160240" cy="369332"/>
          </a:xfrm>
          <a:prstGeom prst="rect">
            <a:avLst/>
          </a:prstGeom>
          <a:noFill/>
        </p:spPr>
        <p:txBody>
          <a:bodyPr wrap="square" rtlCol="0">
            <a:spAutoFit/>
          </a:bodyPr>
          <a:lstStyle/>
          <a:p>
            <a:r>
              <a:rPr lang="el-GR" dirty="0" smtClean="0"/>
              <a:t>= θερμοκρασία</a:t>
            </a:r>
            <a:endParaRPr lang="el-GR" dirty="0"/>
          </a:p>
        </p:txBody>
      </p:sp>
      <p:sp>
        <p:nvSpPr>
          <p:cNvPr id="9" name="8 - TextBox"/>
          <p:cNvSpPr txBox="1"/>
          <p:nvPr/>
        </p:nvSpPr>
        <p:spPr>
          <a:xfrm>
            <a:off x="1907704" y="4746864"/>
            <a:ext cx="2448272" cy="369332"/>
          </a:xfrm>
          <a:prstGeom prst="rect">
            <a:avLst/>
          </a:prstGeom>
          <a:noFill/>
        </p:spPr>
        <p:txBody>
          <a:bodyPr wrap="square" rtlCol="0">
            <a:spAutoFit/>
          </a:bodyPr>
          <a:lstStyle/>
          <a:p>
            <a:r>
              <a:rPr lang="en-US" dirty="0" smtClean="0">
                <a:latin typeface="Calibri" pitchFamily="34" charset="0"/>
              </a:rPr>
              <a:t>=</a:t>
            </a:r>
            <a:r>
              <a:rPr lang="el-GR" dirty="0" smtClean="0">
                <a:latin typeface="Calibri" pitchFamily="34" charset="0"/>
              </a:rPr>
              <a:t> </a:t>
            </a:r>
            <a:r>
              <a:rPr lang="el-GR" dirty="0" smtClean="0">
                <a:latin typeface="+mj-lt"/>
              </a:rPr>
              <a:t>σταθερά </a:t>
            </a:r>
            <a:r>
              <a:rPr lang="en-US" dirty="0" smtClean="0">
                <a:latin typeface="Calibri" panose="020F0502020204030204" pitchFamily="34" charset="0"/>
              </a:rPr>
              <a:t>Faraday</a:t>
            </a:r>
            <a:endParaRPr lang="el-GR" dirty="0">
              <a:latin typeface="Calibri" panose="020F0502020204030204" pitchFamily="34" charset="0"/>
            </a:endParaRPr>
          </a:p>
        </p:txBody>
      </p:sp>
      <p:sp>
        <p:nvSpPr>
          <p:cNvPr id="10" name="9 - TextBox"/>
          <p:cNvSpPr txBox="1"/>
          <p:nvPr/>
        </p:nvSpPr>
        <p:spPr>
          <a:xfrm>
            <a:off x="1907704" y="5034896"/>
            <a:ext cx="2088232" cy="369332"/>
          </a:xfrm>
          <a:prstGeom prst="rect">
            <a:avLst/>
          </a:prstGeom>
          <a:noFill/>
        </p:spPr>
        <p:txBody>
          <a:bodyPr wrap="square" rtlCol="0">
            <a:spAutoFit/>
          </a:bodyPr>
          <a:lstStyle/>
          <a:p>
            <a:r>
              <a:rPr lang="el-GR" dirty="0" smtClean="0"/>
              <a:t>= δυναμικό</a:t>
            </a:r>
            <a:endParaRPr lang="el-GR" dirty="0"/>
          </a:p>
        </p:txBody>
      </p:sp>
      <p:sp>
        <p:nvSpPr>
          <p:cNvPr id="11" name="10 - TextBox"/>
          <p:cNvSpPr txBox="1"/>
          <p:nvPr/>
        </p:nvSpPr>
        <p:spPr>
          <a:xfrm>
            <a:off x="1907704" y="5322928"/>
            <a:ext cx="2448272" cy="369332"/>
          </a:xfrm>
          <a:prstGeom prst="rect">
            <a:avLst/>
          </a:prstGeom>
          <a:noFill/>
        </p:spPr>
        <p:txBody>
          <a:bodyPr wrap="square" rtlCol="0">
            <a:spAutoFit/>
          </a:bodyPr>
          <a:lstStyle/>
          <a:p>
            <a:r>
              <a:rPr lang="el-GR" dirty="0" smtClean="0"/>
              <a:t>= συγκέντρωση ιόντων</a:t>
            </a:r>
            <a:endParaRPr lang="el-GR" dirty="0"/>
          </a:p>
        </p:txBody>
      </p:sp>
      <p:sp>
        <p:nvSpPr>
          <p:cNvPr id="12" name="11 - TextBox"/>
          <p:cNvSpPr txBox="1"/>
          <p:nvPr/>
        </p:nvSpPr>
        <p:spPr>
          <a:xfrm>
            <a:off x="1907704" y="5610960"/>
            <a:ext cx="2376264" cy="369332"/>
          </a:xfrm>
          <a:prstGeom prst="rect">
            <a:avLst/>
          </a:prstGeom>
          <a:noFill/>
        </p:spPr>
        <p:txBody>
          <a:bodyPr wrap="square" rtlCol="0">
            <a:spAutoFit/>
          </a:bodyPr>
          <a:lstStyle/>
          <a:p>
            <a:r>
              <a:rPr lang="el-GR" dirty="0" smtClean="0"/>
              <a:t>= σθένος του ιόντος</a:t>
            </a:r>
            <a:endParaRPr lang="el-GR" dirty="0"/>
          </a:p>
        </p:txBody>
      </p:sp>
      <p:sp>
        <p:nvSpPr>
          <p:cNvPr id="13" name="12 - TextBox"/>
          <p:cNvSpPr txBox="1"/>
          <p:nvPr/>
        </p:nvSpPr>
        <p:spPr>
          <a:xfrm>
            <a:off x="1907704" y="5898992"/>
            <a:ext cx="2880320" cy="369332"/>
          </a:xfrm>
          <a:prstGeom prst="rect">
            <a:avLst/>
          </a:prstGeom>
          <a:noFill/>
        </p:spPr>
        <p:txBody>
          <a:bodyPr wrap="square" rtlCol="0">
            <a:spAutoFit/>
          </a:bodyPr>
          <a:lstStyle/>
          <a:p>
            <a:r>
              <a:rPr lang="el-GR" dirty="0" smtClean="0"/>
              <a:t>= ισχύς ηλεκτρικού πεδίου</a:t>
            </a:r>
            <a:endParaRPr lang="el-GR" dirty="0"/>
          </a:p>
        </p:txBody>
      </p:sp>
      <p:sp>
        <p:nvSpPr>
          <p:cNvPr id="14" name="13 - TextBox"/>
          <p:cNvSpPr txBox="1"/>
          <p:nvPr/>
        </p:nvSpPr>
        <p:spPr>
          <a:xfrm>
            <a:off x="1907704" y="6187024"/>
            <a:ext cx="2592288" cy="369332"/>
          </a:xfrm>
          <a:prstGeom prst="rect">
            <a:avLst/>
          </a:prstGeom>
          <a:noFill/>
        </p:spPr>
        <p:txBody>
          <a:bodyPr wrap="square" rtlCol="0">
            <a:spAutoFit/>
          </a:bodyPr>
          <a:lstStyle/>
          <a:p>
            <a:r>
              <a:rPr lang="el-GR" dirty="0" smtClean="0"/>
              <a:t>= κινητικότητα ιόντων</a:t>
            </a:r>
            <a:endParaRPr lang="el-GR" dirty="0"/>
          </a:p>
        </p:txBody>
      </p:sp>
      <p:pic>
        <p:nvPicPr>
          <p:cNvPr id="15" name="Picture 2"/>
          <p:cNvPicPr>
            <a:picLocks noChangeAspect="1" noChangeArrowheads="1"/>
          </p:cNvPicPr>
          <p:nvPr/>
        </p:nvPicPr>
        <p:blipFill rotWithShape="1">
          <a:blip r:embed="rId2" cstate="print"/>
          <a:srcRect l="51315" t="44686" r="44971" b="49992"/>
          <a:stretch/>
        </p:blipFill>
        <p:spPr bwMode="auto">
          <a:xfrm>
            <a:off x="5775797" y="3520222"/>
            <a:ext cx="649263" cy="511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Ρεύμα</a:t>
            </a:r>
            <a:r>
              <a:rPr lang="el-GR" sz="4000" dirty="0" smtClean="0"/>
              <a:t> </a:t>
            </a:r>
            <a:r>
              <a:rPr lang="el-GR" sz="4000" b="1" dirty="0" smtClean="0">
                <a:solidFill>
                  <a:srgbClr val="002060"/>
                </a:solidFill>
              </a:rPr>
              <a:t>μεμβράνης</a:t>
            </a:r>
          </a:p>
        </p:txBody>
      </p:sp>
      <p:sp>
        <p:nvSpPr>
          <p:cNvPr id="5" name="4 - Θέση περιεχομένου"/>
          <p:cNvSpPr>
            <a:spLocks noGrp="1"/>
          </p:cNvSpPr>
          <p:nvPr>
            <p:ph sz="quarter" idx="1"/>
          </p:nvPr>
        </p:nvSpPr>
        <p:spPr>
          <a:xfrm>
            <a:off x="283132" y="1760859"/>
            <a:ext cx="8482915" cy="4495800"/>
          </a:xfrm>
        </p:spPr>
        <p:txBody>
          <a:bodyPr>
            <a:normAutofit/>
          </a:bodyPr>
          <a:lstStyle/>
          <a:p>
            <a:pPr marL="0" indent="0">
              <a:spcBef>
                <a:spcPts val="0"/>
              </a:spcBef>
              <a:spcAft>
                <a:spcPts val="1200"/>
              </a:spcAft>
              <a:buClr>
                <a:srgbClr val="474F6D"/>
              </a:buClr>
              <a:buNone/>
            </a:pPr>
            <a:r>
              <a:rPr lang="el-GR" sz="2600" b="1" dirty="0" smtClean="0"/>
              <a:t>Μοντέλο </a:t>
            </a:r>
            <a:r>
              <a:rPr lang="en-US" sz="2600" b="1" dirty="0">
                <a:latin typeface="Calibri" panose="020F0502020204030204" pitchFamily="34" charset="0"/>
              </a:rPr>
              <a:t>Hodgkin–Huxley</a:t>
            </a:r>
            <a:endParaRPr lang="el-GR" sz="2600" b="1" dirty="0">
              <a:latin typeface="Calibri" panose="020F0502020204030204" pitchFamily="34" charset="0"/>
            </a:endParaRPr>
          </a:p>
          <a:p>
            <a:pPr algn="just">
              <a:spcBef>
                <a:spcPts val="0"/>
              </a:spcBef>
              <a:spcAft>
                <a:spcPts val="1200"/>
              </a:spcAft>
              <a:buFont typeface="Wingdings" panose="05000000000000000000" pitchFamily="2" charset="2"/>
              <a:buChar char="q"/>
            </a:pPr>
            <a:r>
              <a:rPr lang="el-GR" sz="2400" dirty="0" smtClean="0"/>
              <a:t>Είναι </a:t>
            </a:r>
            <a:r>
              <a:rPr lang="el-GR" sz="2400" dirty="0"/>
              <a:t>το μοντέλο που χρησιμοποιείται πιο συχνά για να </a:t>
            </a:r>
            <a:r>
              <a:rPr lang="el-GR" sz="2400" dirty="0" smtClean="0"/>
              <a:t>περιγράψουμε ιόντα </a:t>
            </a:r>
            <a:r>
              <a:rPr lang="el-GR" sz="2400" dirty="0"/>
              <a:t>που ρέουν μέσω </a:t>
            </a:r>
            <a:r>
              <a:rPr lang="el-GR" sz="2400" dirty="0" smtClean="0"/>
              <a:t>της μεμβράνης και έχει το ισοδύναμο κύκλωμα:</a:t>
            </a:r>
          </a:p>
        </p:txBody>
      </p:sp>
      <p:pic>
        <p:nvPicPr>
          <p:cNvPr id="6" name="Picture 2"/>
          <p:cNvPicPr>
            <a:picLocks noChangeAspect="1" noChangeArrowheads="1"/>
          </p:cNvPicPr>
          <p:nvPr/>
        </p:nvPicPr>
        <p:blipFill>
          <a:blip r:embed="rId2" cstate="print"/>
          <a:srcRect l="63601" t="39076" r="22506" b="32211"/>
          <a:stretch>
            <a:fillRect/>
          </a:stretch>
        </p:blipFill>
        <p:spPr bwMode="auto">
          <a:xfrm>
            <a:off x="5764188" y="3371979"/>
            <a:ext cx="2808312" cy="2289560"/>
          </a:xfrm>
          <a:prstGeom prst="rect">
            <a:avLst/>
          </a:prstGeom>
          <a:noFill/>
          <a:ln w="9525">
            <a:noFill/>
            <a:miter lim="800000"/>
            <a:headEnd/>
            <a:tailEnd/>
          </a:ln>
        </p:spPr>
      </p:pic>
      <p:sp>
        <p:nvSpPr>
          <p:cNvPr id="9" name="Rectangle 8"/>
          <p:cNvSpPr/>
          <p:nvPr/>
        </p:nvSpPr>
        <p:spPr>
          <a:xfrm>
            <a:off x="283132" y="4326259"/>
            <a:ext cx="4941561" cy="1631216"/>
          </a:xfrm>
          <a:prstGeom prst="rect">
            <a:avLst/>
          </a:prstGeom>
        </p:spPr>
        <p:txBody>
          <a:bodyPr wrap="square">
            <a:spAutoFit/>
          </a:bodyPr>
          <a:lstStyle/>
          <a:p>
            <a:pPr algn="just"/>
            <a:r>
              <a:rPr lang="el-GR" sz="2000" dirty="0" smtClean="0"/>
              <a:t>Το μοντέλο δίνει τη ροή </a:t>
            </a:r>
            <a:r>
              <a:rPr lang="el-GR" sz="2000" dirty="0"/>
              <a:t>ιόντων με βαθμιδωτή </a:t>
            </a:r>
            <a:r>
              <a:rPr lang="el-GR" sz="2000" dirty="0" smtClean="0"/>
              <a:t>συγκέντρωση </a:t>
            </a:r>
            <a:r>
              <a:rPr lang="el-GR" sz="2000" dirty="0"/>
              <a:t>(</a:t>
            </a:r>
            <a:r>
              <a:rPr lang="el-GR" sz="2000" dirty="0" smtClean="0"/>
              <a:t>αναπαρίσταται </a:t>
            </a:r>
            <a:r>
              <a:rPr lang="el-GR" sz="2000" dirty="0"/>
              <a:t>με την τάση </a:t>
            </a:r>
            <a:r>
              <a:rPr lang="el-GR" sz="2000" dirty="0" err="1" smtClean="0"/>
              <a:t>Ei</a:t>
            </a:r>
            <a:r>
              <a:rPr lang="el-GR" sz="2000" dirty="0" smtClean="0"/>
              <a:t>) </a:t>
            </a:r>
            <a:r>
              <a:rPr lang="el-GR" sz="2000" dirty="0"/>
              <a:t>που οφείλεται σε μια </a:t>
            </a:r>
            <a:r>
              <a:rPr lang="el-GR" sz="2000" dirty="0" err="1"/>
              <a:t>διαμεμβρανική</a:t>
            </a:r>
            <a:r>
              <a:rPr lang="el-GR" sz="2000" dirty="0"/>
              <a:t> διαφορά τάσης</a:t>
            </a:r>
            <a:r>
              <a:rPr lang="en-US" sz="2000" dirty="0"/>
              <a:t> V </a:t>
            </a:r>
            <a:r>
              <a:rPr lang="el-GR" sz="2000" dirty="0" smtClean="0"/>
              <a:t>μέσω </a:t>
            </a:r>
            <a:r>
              <a:rPr lang="el-GR" sz="2000" dirty="0"/>
              <a:t>μιας μεμβράνης </a:t>
            </a:r>
            <a:r>
              <a:rPr lang="el-GR" sz="2000" dirty="0" smtClean="0"/>
              <a:t>μ</a:t>
            </a:r>
            <a:r>
              <a:rPr lang="el-GR" sz="2000" dirty="0"/>
              <a:t>ε</a:t>
            </a:r>
            <a:r>
              <a:rPr lang="el-GR" sz="2000" dirty="0" smtClean="0"/>
              <a:t> μη γραμμική αγωγιμότητα.</a:t>
            </a:r>
            <a:endParaRPr lang="el-GR" sz="2000" dirty="0"/>
          </a:p>
        </p:txBody>
      </p:sp>
      <p:sp>
        <p:nvSpPr>
          <p:cNvPr id="7" name="TextBox 6"/>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Ρεύμα</a:t>
            </a:r>
            <a:r>
              <a:rPr lang="el-GR" sz="4000" dirty="0" smtClean="0"/>
              <a:t> </a:t>
            </a:r>
            <a:r>
              <a:rPr lang="el-GR" sz="4000" b="1" dirty="0" smtClean="0">
                <a:solidFill>
                  <a:srgbClr val="002060"/>
                </a:solidFill>
              </a:rPr>
              <a:t>μεμβράνης</a:t>
            </a:r>
          </a:p>
        </p:txBody>
      </p:sp>
      <p:sp>
        <p:nvSpPr>
          <p:cNvPr id="5" name="4 - Θέση περιεχομένου"/>
          <p:cNvSpPr>
            <a:spLocks noGrp="1"/>
          </p:cNvSpPr>
          <p:nvPr>
            <p:ph sz="quarter" idx="1"/>
          </p:nvPr>
        </p:nvSpPr>
        <p:spPr>
          <a:xfrm>
            <a:off x="283132" y="1760859"/>
            <a:ext cx="8482915" cy="4495800"/>
          </a:xfrm>
        </p:spPr>
        <p:txBody>
          <a:bodyPr>
            <a:normAutofit/>
          </a:bodyPr>
          <a:lstStyle/>
          <a:p>
            <a:pPr marL="0" indent="0">
              <a:spcBef>
                <a:spcPts val="0"/>
              </a:spcBef>
              <a:spcAft>
                <a:spcPts val="1200"/>
              </a:spcAft>
              <a:buClr>
                <a:srgbClr val="474F6D"/>
              </a:buClr>
              <a:buNone/>
            </a:pPr>
            <a:r>
              <a:rPr lang="el-GR" sz="2600" b="1" dirty="0" smtClean="0"/>
              <a:t>Μοντέλο </a:t>
            </a:r>
            <a:r>
              <a:rPr lang="en-US" sz="2600" b="1" dirty="0">
                <a:latin typeface="Calibri" panose="020F0502020204030204" pitchFamily="34" charset="0"/>
              </a:rPr>
              <a:t>Hodgkin–Huxley</a:t>
            </a:r>
            <a:endParaRPr lang="el-GR" sz="2600" b="1" dirty="0">
              <a:latin typeface="Calibri" panose="020F0502020204030204" pitchFamily="34" charset="0"/>
            </a:endParaRPr>
          </a:p>
          <a:p>
            <a:pPr algn="just">
              <a:spcBef>
                <a:spcPts val="0"/>
              </a:spcBef>
              <a:spcAft>
                <a:spcPts val="7200"/>
              </a:spcAft>
              <a:buFont typeface="Wingdings" panose="05000000000000000000" pitchFamily="2" charset="2"/>
              <a:buChar char="q"/>
            </a:pPr>
            <a:r>
              <a:rPr lang="el-GR" sz="2400" dirty="0" smtClean="0"/>
              <a:t>Με βάση το παραπάνω κύκλωμα, η εξίσωση του ρεύματος ιόντων μέσω μιας μεμβράνης είναι:</a:t>
            </a:r>
            <a:endParaRPr lang="en-US" sz="2400" b="1" dirty="0" smtClean="0">
              <a:latin typeface="Calibri" panose="020F0502020204030204" pitchFamily="34" charset="0"/>
            </a:endParaRPr>
          </a:p>
          <a:p>
            <a:pPr marL="0" indent="0">
              <a:spcBef>
                <a:spcPts val="1800"/>
              </a:spcBef>
              <a:buNone/>
            </a:pPr>
            <a:r>
              <a:rPr lang="el-GR" sz="2200" dirty="0" smtClean="0"/>
              <a:t>όπου:</a:t>
            </a:r>
          </a:p>
          <a:p>
            <a:pPr>
              <a:buNone/>
            </a:pPr>
            <a:r>
              <a:rPr lang="el-GR" sz="2200" dirty="0" smtClean="0"/>
              <a:t>	</a:t>
            </a:r>
            <a:r>
              <a:rPr lang="en-US" sz="2200" dirty="0" err="1" smtClean="0"/>
              <a:t>G</a:t>
            </a:r>
            <a:r>
              <a:rPr lang="en-US" sz="2200" baseline="-25000" dirty="0" err="1" smtClean="0"/>
              <a:t>i</a:t>
            </a:r>
            <a:r>
              <a:rPr lang="en-US" sz="2200" baseline="-25000" dirty="0" smtClean="0"/>
              <a:t> </a:t>
            </a:r>
            <a:r>
              <a:rPr lang="en-US" sz="2200" dirty="0" smtClean="0"/>
              <a:t>=</a:t>
            </a:r>
            <a:r>
              <a:rPr lang="el-GR" sz="2200" dirty="0" smtClean="0"/>
              <a:t> μέγιστη αγωγιμότητα μεμβράνης</a:t>
            </a:r>
          </a:p>
          <a:p>
            <a:pPr>
              <a:buNone/>
            </a:pPr>
            <a:r>
              <a:rPr lang="el-GR" sz="2200" dirty="0" smtClean="0"/>
              <a:t>	</a:t>
            </a:r>
            <a:r>
              <a:rPr lang="en-US" sz="2200" dirty="0" smtClean="0"/>
              <a:t>m</a:t>
            </a:r>
            <a:r>
              <a:rPr lang="en-US" sz="2200" baseline="-25000" dirty="0" smtClean="0"/>
              <a:t>i</a:t>
            </a:r>
            <a:r>
              <a:rPr lang="en-US" sz="2200" dirty="0" smtClean="0"/>
              <a:t>,</a:t>
            </a:r>
            <a:r>
              <a:rPr lang="el-GR" sz="2200" dirty="0" smtClean="0"/>
              <a:t> </a:t>
            </a:r>
            <a:r>
              <a:rPr lang="en-US" sz="2200" dirty="0" smtClean="0"/>
              <a:t>h</a:t>
            </a:r>
            <a:r>
              <a:rPr lang="en-US" sz="2200" baseline="-25000" dirty="0" smtClean="0"/>
              <a:t>i </a:t>
            </a:r>
            <a:r>
              <a:rPr lang="en-US" sz="2200" dirty="0" smtClean="0"/>
              <a:t>=</a:t>
            </a:r>
            <a:r>
              <a:rPr lang="el-GR" sz="2200" dirty="0" smtClean="0"/>
              <a:t> λαμβάνουν τιμές μεταξύ 0 και 1</a:t>
            </a:r>
            <a:endParaRPr lang="en-US" sz="2200" dirty="0" smtClean="0"/>
          </a:p>
          <a:p>
            <a:pPr>
              <a:buNone/>
            </a:pPr>
            <a:r>
              <a:rPr lang="el-GR" sz="2200" dirty="0" smtClean="0"/>
              <a:t>	</a:t>
            </a:r>
            <a:r>
              <a:rPr lang="en-US" sz="2200" dirty="0" smtClean="0"/>
              <a:t>p,</a:t>
            </a:r>
            <a:r>
              <a:rPr lang="el-GR" sz="2200" dirty="0" smtClean="0"/>
              <a:t> </a:t>
            </a:r>
            <a:r>
              <a:rPr lang="en-US" sz="2200" dirty="0" smtClean="0"/>
              <a:t>q =</a:t>
            </a:r>
            <a:r>
              <a:rPr lang="el-GR" sz="2200" dirty="0" smtClean="0"/>
              <a:t> ακέραιοι (εξαρτώνται από τα χαρακτηριστικά της μεμβράνης)</a:t>
            </a:r>
          </a:p>
          <a:p>
            <a:pPr>
              <a:buNone/>
            </a:pPr>
            <a:endParaRPr lang="el-GR" sz="2400" baseline="-25000" dirty="0" smtClean="0"/>
          </a:p>
        </p:txBody>
      </p:sp>
      <p:pic>
        <p:nvPicPr>
          <p:cNvPr id="7" name="Picture 4"/>
          <p:cNvPicPr>
            <a:picLocks noChangeAspect="1" noChangeArrowheads="1"/>
          </p:cNvPicPr>
          <p:nvPr/>
        </p:nvPicPr>
        <p:blipFill>
          <a:blip r:embed="rId2" cstate="print"/>
          <a:srcRect l="43128" t="48686" r="41564" b="41704"/>
          <a:stretch>
            <a:fillRect/>
          </a:stretch>
        </p:blipFill>
        <p:spPr bwMode="auto">
          <a:xfrm>
            <a:off x="2933654" y="3212004"/>
            <a:ext cx="3024082" cy="806422"/>
          </a:xfrm>
          <a:prstGeom prst="rect">
            <a:avLst/>
          </a:prstGeom>
          <a:noFill/>
          <a:ln w="9525">
            <a:noFill/>
            <a:miter lim="800000"/>
            <a:headEnd/>
            <a:tailEnd/>
          </a:ln>
        </p:spPr>
      </p:pic>
    </p:spTree>
    <p:extLst>
      <p:ext uri="{BB962C8B-B14F-4D97-AF65-F5344CB8AC3E}">
        <p14:creationId xmlns:p14="http://schemas.microsoft.com/office/powerpoint/2010/main" val="3342793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solidFill>
                  <a:srgbClr val="002060"/>
                </a:solidFill>
              </a:rPr>
              <a:t>Ηλεκτροκαρδιογράφημα</a:t>
            </a:r>
          </a:p>
        </p:txBody>
      </p:sp>
      <p:sp>
        <p:nvSpPr>
          <p:cNvPr id="5" name="4 - Θέση περιεχομένου"/>
          <p:cNvSpPr>
            <a:spLocks noGrp="1"/>
          </p:cNvSpPr>
          <p:nvPr>
            <p:ph sz="quarter" idx="1"/>
          </p:nvPr>
        </p:nvSpPr>
        <p:spPr>
          <a:xfrm>
            <a:off x="279684" y="1716832"/>
            <a:ext cx="8522940" cy="5141168"/>
          </a:xfrm>
        </p:spPr>
        <p:txBody>
          <a:bodyPr>
            <a:normAutofit/>
          </a:bodyPr>
          <a:lstStyle/>
          <a:p>
            <a:pPr marL="0" indent="0">
              <a:buNone/>
            </a:pPr>
            <a:r>
              <a:rPr lang="el-GR" sz="2400" b="1" u="sng" dirty="0" smtClean="0"/>
              <a:t>Φυσιολογία</a:t>
            </a:r>
            <a:r>
              <a:rPr lang="el-GR" sz="2400" b="1" dirty="0" smtClean="0"/>
              <a:t>:</a:t>
            </a:r>
            <a:endParaRPr lang="el-GR" sz="2400" b="1" dirty="0"/>
          </a:p>
          <a:p>
            <a:pPr marL="0" indent="0" algn="just">
              <a:buNone/>
            </a:pPr>
            <a:r>
              <a:rPr lang="el-GR" sz="2000" b="1" dirty="0">
                <a:solidFill>
                  <a:schemeClr val="tx1">
                    <a:lumMod val="95000"/>
                    <a:lumOff val="5000"/>
                  </a:schemeClr>
                </a:solidFill>
              </a:rPr>
              <a:t>Δεξιός κόλπος: </a:t>
            </a:r>
            <a:r>
              <a:rPr lang="el-GR" sz="2000" dirty="0"/>
              <a:t>λαμβάνει αίμα </a:t>
            </a:r>
            <a:r>
              <a:rPr lang="el-GR" sz="2000" dirty="0" smtClean="0"/>
              <a:t>από τις </a:t>
            </a:r>
            <a:r>
              <a:rPr lang="el-GR" sz="2000" dirty="0"/>
              <a:t>φλέβες στο σώμα και το </a:t>
            </a:r>
            <a:r>
              <a:rPr lang="el-GR" sz="2000" dirty="0" smtClean="0"/>
              <a:t>διοχετεύει στη </a:t>
            </a:r>
            <a:r>
              <a:rPr lang="el-GR" sz="2000" dirty="0"/>
              <a:t>δεξιά κοιλία η οποία το </a:t>
            </a:r>
            <a:r>
              <a:rPr lang="el-GR" sz="2000" dirty="0" smtClean="0"/>
              <a:t>προωθεί στους </a:t>
            </a:r>
            <a:r>
              <a:rPr lang="el-GR" sz="2000" dirty="0"/>
              <a:t>πνεύμονες όπου </a:t>
            </a:r>
            <a:r>
              <a:rPr lang="el-GR" sz="2000" dirty="0" smtClean="0"/>
              <a:t>οξυγονώνεται.</a:t>
            </a:r>
          </a:p>
          <a:p>
            <a:pPr marL="0" indent="0" algn="just">
              <a:spcAft>
                <a:spcPts val="1800"/>
              </a:spcAft>
              <a:buNone/>
            </a:pPr>
            <a:r>
              <a:rPr lang="el-GR" sz="2000" b="1" dirty="0"/>
              <a:t>Αριστερός κόλπος: </a:t>
            </a:r>
            <a:r>
              <a:rPr lang="el-GR" sz="2000" dirty="0"/>
              <a:t>λαμβάνει αίμα από </a:t>
            </a:r>
            <a:r>
              <a:rPr lang="el-GR" sz="2000" dirty="0" smtClean="0"/>
              <a:t>τους πνεύμονες</a:t>
            </a:r>
            <a:r>
              <a:rPr lang="el-GR" sz="2000" dirty="0"/>
              <a:t>. Η συστολή </a:t>
            </a:r>
            <a:r>
              <a:rPr lang="el-GR" sz="2000" dirty="0" smtClean="0"/>
              <a:t>του αναγκάζει το αίμα να προωθηθεί </a:t>
            </a:r>
            <a:r>
              <a:rPr lang="el-GR" sz="2000" dirty="0"/>
              <a:t>στην αριστερή κοιλία που </a:t>
            </a:r>
            <a:r>
              <a:rPr lang="el-GR" sz="2000" dirty="0" smtClean="0"/>
              <a:t>το διοχετεύει </a:t>
            </a:r>
            <a:r>
              <a:rPr lang="el-GR" sz="2000" dirty="0"/>
              <a:t>στο σώμα</a:t>
            </a:r>
            <a:r>
              <a:rPr lang="el-GR" sz="2000" dirty="0" smtClean="0"/>
              <a:t>.</a:t>
            </a:r>
            <a:endParaRPr lang="el-GR" sz="2000" dirty="0"/>
          </a:p>
          <a:p>
            <a:pPr>
              <a:buClr>
                <a:srgbClr val="474F6D"/>
              </a:buClr>
              <a:buFont typeface="Wingdings" panose="05000000000000000000" pitchFamily="2" charset="2"/>
              <a:buChar char="q"/>
            </a:pPr>
            <a:r>
              <a:rPr lang="el-GR" sz="2000" dirty="0"/>
              <a:t>Η ρυθμική λειτουργία καθορίζεται από μυϊκά κύτταρα στο φλεβόκομβο </a:t>
            </a:r>
            <a:r>
              <a:rPr lang="el-GR" sz="2000" dirty="0" smtClean="0"/>
              <a:t>και επηρεάζεται </a:t>
            </a:r>
            <a:r>
              <a:rPr lang="el-GR" sz="2000" dirty="0"/>
              <a:t>από τις ανάγκες του οργανισμού </a:t>
            </a:r>
            <a:r>
              <a:rPr lang="el-GR" sz="2000" dirty="0" smtClean="0"/>
              <a:t>και διάφορα ερεθίσματα.</a:t>
            </a:r>
          </a:p>
          <a:p>
            <a:pPr>
              <a:buClr>
                <a:srgbClr val="474F6D"/>
              </a:buClr>
              <a:buFont typeface="Wingdings" panose="05000000000000000000" pitchFamily="2" charset="2"/>
              <a:buChar char="q"/>
            </a:pPr>
            <a:r>
              <a:rPr lang="el-GR" sz="2000" dirty="0" smtClean="0"/>
              <a:t>Φλεβόκομβος=βηματοδότης: </a:t>
            </a:r>
            <a:r>
              <a:rPr lang="el-GR" sz="2000" dirty="0" err="1" smtClean="0"/>
              <a:t>αποπόλωση</a:t>
            </a:r>
            <a:r>
              <a:rPr lang="el-GR" sz="2000" dirty="0" smtClean="0"/>
              <a:t> των μυών των κόλπων       κολπική συστολή      άντληση αίματος στις κοιλίες</a:t>
            </a:r>
          </a:p>
          <a:p>
            <a:pPr>
              <a:buClr>
                <a:srgbClr val="474F6D"/>
              </a:buClr>
              <a:buFont typeface="Wingdings" panose="05000000000000000000" pitchFamily="2" charset="2"/>
              <a:buChar char="q"/>
            </a:pPr>
            <a:r>
              <a:rPr lang="el-GR" sz="2000" dirty="0" smtClean="0"/>
              <a:t>Ακολουθεί </a:t>
            </a:r>
            <a:r>
              <a:rPr lang="el-GR" sz="2000" dirty="0" err="1" smtClean="0"/>
              <a:t>επαναπόλωση</a:t>
            </a:r>
            <a:r>
              <a:rPr lang="el-GR" sz="2000" dirty="0" smtClean="0"/>
              <a:t>       διέλευση του σήματος στον κολποκοιλιακό κόμβο      </a:t>
            </a:r>
            <a:r>
              <a:rPr lang="el-GR" sz="2000" dirty="0" err="1" smtClean="0"/>
              <a:t>αποπόλωση</a:t>
            </a:r>
            <a:r>
              <a:rPr lang="el-GR" sz="2000" dirty="0" smtClean="0"/>
              <a:t> των μυών των κοιλιών       κοιλιακή συστολή       διοχέτευση αίματος στους πνεύμονες και στη γενική κυκλοφορία.</a:t>
            </a:r>
          </a:p>
        </p:txBody>
      </p:sp>
      <p:sp>
        <p:nvSpPr>
          <p:cNvPr id="4" name="Right Arrow 3"/>
          <p:cNvSpPr/>
          <p:nvPr/>
        </p:nvSpPr>
        <p:spPr>
          <a:xfrm>
            <a:off x="1609447" y="5297134"/>
            <a:ext cx="216024" cy="60579"/>
          </a:xfrm>
          <a:prstGeom prst="rightArrow">
            <a:avLst>
              <a:gd name="adj1" fmla="val 50000"/>
              <a:gd name="adj2" fmla="val 4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387155" y="5701904"/>
            <a:ext cx="216024" cy="60579"/>
          </a:xfrm>
          <a:prstGeom prst="rightArrow">
            <a:avLst>
              <a:gd name="adj1" fmla="val 50000"/>
              <a:gd name="adj2" fmla="val 4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65110" y="6006704"/>
            <a:ext cx="216024" cy="45719"/>
          </a:xfrm>
          <a:prstGeom prst="rightArrow">
            <a:avLst>
              <a:gd name="adj1" fmla="val 50000"/>
              <a:gd name="adj2" fmla="val 4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277688" y="6011465"/>
            <a:ext cx="216024" cy="60579"/>
          </a:xfrm>
          <a:prstGeom prst="rightArrow">
            <a:avLst>
              <a:gd name="adj1" fmla="val 50000"/>
              <a:gd name="adj2" fmla="val 4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7440867" y="4986428"/>
            <a:ext cx="216024" cy="60579"/>
          </a:xfrm>
          <a:prstGeom prst="rightArrow">
            <a:avLst>
              <a:gd name="adj1" fmla="val 50000"/>
              <a:gd name="adj2" fmla="val 4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Ηλεκτροκαρδιογράφημα</a:t>
            </a:r>
            <a:endParaRPr lang="en-US" sz="4000" dirty="0"/>
          </a:p>
        </p:txBody>
      </p:sp>
      <p:sp>
        <p:nvSpPr>
          <p:cNvPr id="3" name="Content Placeholder 2"/>
          <p:cNvSpPr>
            <a:spLocks noGrp="1"/>
          </p:cNvSpPr>
          <p:nvPr>
            <p:ph sz="quarter" idx="1"/>
          </p:nvPr>
        </p:nvSpPr>
        <p:spPr>
          <a:xfrm>
            <a:off x="371348" y="1816100"/>
            <a:ext cx="8153400" cy="5069160"/>
          </a:xfrm>
        </p:spPr>
        <p:txBody>
          <a:bodyPr>
            <a:normAutofit/>
          </a:bodyPr>
          <a:lstStyle/>
          <a:p>
            <a:pPr algn="just">
              <a:buClr>
                <a:srgbClr val="474F6D"/>
              </a:buClr>
              <a:buFont typeface="Wingdings" panose="05000000000000000000" pitchFamily="2" charset="2"/>
              <a:buChar char="q"/>
            </a:pPr>
            <a:r>
              <a:rPr lang="el-GR" sz="2400" dirty="0" smtClean="0"/>
              <a:t>Για να γίνει καταγραφή του ηλεκτροκαρδιογραφήματος χρειάζονται 10 ηλεκτρόδια:</a:t>
            </a:r>
          </a:p>
          <a:p>
            <a:pPr algn="just">
              <a:buClr>
                <a:srgbClr val="474F6D"/>
              </a:buClr>
              <a:buFont typeface="Wingdings" panose="05000000000000000000" pitchFamily="2" charset="2"/>
              <a:buChar char="q"/>
            </a:pPr>
            <a:endParaRPr lang="el-GR" sz="2400" dirty="0" smtClean="0"/>
          </a:p>
          <a:p>
            <a:pPr algn="just">
              <a:buClr>
                <a:srgbClr val="474F6D"/>
              </a:buClr>
              <a:buFont typeface="Wingdings" panose="05000000000000000000" pitchFamily="2" charset="2"/>
              <a:buChar char="q"/>
            </a:pPr>
            <a:endParaRPr lang="el-GR" sz="2400" dirty="0"/>
          </a:p>
          <a:p>
            <a:pPr algn="just">
              <a:buClr>
                <a:srgbClr val="474F6D"/>
              </a:buClr>
              <a:buFont typeface="Wingdings" panose="05000000000000000000" pitchFamily="2" charset="2"/>
              <a:buChar char="q"/>
            </a:pPr>
            <a:endParaRPr lang="el-GR" sz="2400" dirty="0" smtClean="0"/>
          </a:p>
          <a:p>
            <a:pPr marL="0" indent="0" algn="just">
              <a:buClr>
                <a:srgbClr val="474F6D"/>
              </a:buClr>
              <a:buNone/>
            </a:pPr>
            <a:endParaRPr lang="el-GR" sz="2400" dirty="0"/>
          </a:p>
          <a:p>
            <a:pPr lvl="1" algn="just">
              <a:buClr>
                <a:srgbClr val="474F6D"/>
              </a:buClr>
              <a:buFont typeface="Wingdings" panose="05000000000000000000" pitchFamily="2" charset="2"/>
              <a:buChar char="q"/>
            </a:pPr>
            <a:r>
              <a:rPr lang="el-GR" sz="2200" dirty="0" smtClean="0"/>
              <a:t>4 στα άκρα του σώματος:</a:t>
            </a:r>
          </a:p>
          <a:p>
            <a:pPr lvl="2" algn="just">
              <a:buClr>
                <a:srgbClr val="474F6D"/>
              </a:buClr>
              <a:buFont typeface="Wingdings" panose="05000000000000000000" pitchFamily="2" charset="2"/>
              <a:buChar char="§"/>
            </a:pPr>
            <a:r>
              <a:rPr lang="el-GR" sz="2000" dirty="0" smtClean="0"/>
              <a:t>Δεξί χέρι, τοποθέτηση μεταξύ ώμου και αγκώνα.</a:t>
            </a:r>
          </a:p>
          <a:p>
            <a:pPr lvl="2" algn="just">
              <a:buClr>
                <a:srgbClr val="474F6D"/>
              </a:buClr>
              <a:buFont typeface="Wingdings" panose="05000000000000000000" pitchFamily="2" charset="2"/>
              <a:buChar char="§"/>
            </a:pPr>
            <a:r>
              <a:rPr lang="el-GR" sz="2000" dirty="0" smtClean="0"/>
              <a:t>Αριστερό χέρι, </a:t>
            </a:r>
            <a:r>
              <a:rPr lang="el-GR" sz="2000" dirty="0"/>
              <a:t>τοποθέτηση </a:t>
            </a:r>
            <a:r>
              <a:rPr lang="el-GR" sz="2000" dirty="0" smtClean="0"/>
              <a:t>μεταξύ </a:t>
            </a:r>
            <a:r>
              <a:rPr lang="el-GR" sz="2000" dirty="0"/>
              <a:t>ώμου και </a:t>
            </a:r>
            <a:r>
              <a:rPr lang="el-GR" sz="2000" dirty="0" smtClean="0"/>
              <a:t>αγκώνα.</a:t>
            </a:r>
            <a:endParaRPr lang="el-GR" sz="2000" dirty="0"/>
          </a:p>
          <a:p>
            <a:pPr lvl="2" algn="just">
              <a:buClr>
                <a:srgbClr val="474F6D"/>
              </a:buClr>
              <a:buFont typeface="Wingdings" panose="05000000000000000000" pitchFamily="2" charset="2"/>
              <a:buChar char="§"/>
            </a:pPr>
            <a:r>
              <a:rPr lang="el-GR" sz="2000" dirty="0" smtClean="0"/>
              <a:t>Αριστερό πόδι, </a:t>
            </a:r>
            <a:r>
              <a:rPr lang="el-GR" sz="2000" dirty="0"/>
              <a:t>τοποθέτηση οπουδήποτε </a:t>
            </a:r>
            <a:r>
              <a:rPr lang="el-GR" sz="2000" dirty="0" smtClean="0"/>
              <a:t>πάνω </a:t>
            </a:r>
            <a:r>
              <a:rPr lang="el-GR" sz="2000" dirty="0"/>
              <a:t>από τον </a:t>
            </a:r>
            <a:r>
              <a:rPr lang="el-GR" sz="2000" dirty="0" smtClean="0"/>
              <a:t>αστράγαλο.</a:t>
            </a:r>
          </a:p>
          <a:p>
            <a:pPr lvl="2" algn="just">
              <a:buClr>
                <a:srgbClr val="474F6D"/>
              </a:buClr>
              <a:buFont typeface="Wingdings" panose="05000000000000000000" pitchFamily="2" charset="2"/>
              <a:buChar char="§"/>
            </a:pPr>
            <a:r>
              <a:rPr lang="el-GR" sz="2000" dirty="0"/>
              <a:t>Δεξί </a:t>
            </a:r>
            <a:r>
              <a:rPr lang="el-GR" sz="2000" dirty="0" smtClean="0"/>
              <a:t>πόδι*, </a:t>
            </a:r>
            <a:r>
              <a:rPr lang="el-GR" sz="2000" dirty="0"/>
              <a:t>τοποθέτηση οπουδήποτε πάνω από τον αστράγαλο.</a:t>
            </a:r>
          </a:p>
          <a:p>
            <a:pPr marL="685800" lvl="2" indent="0" algn="just">
              <a:buClr>
                <a:srgbClr val="474F6D"/>
              </a:buClr>
              <a:buNone/>
            </a:pP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9900" y="2729344"/>
            <a:ext cx="2159000" cy="1692116"/>
          </a:xfrm>
          <a:prstGeom prst="rect">
            <a:avLst/>
          </a:prstGeom>
        </p:spPr>
      </p:pic>
      <p:sp>
        <p:nvSpPr>
          <p:cNvPr id="8" name="Content Placeholder 2"/>
          <p:cNvSpPr txBox="1">
            <a:spLocks/>
          </p:cNvSpPr>
          <p:nvPr/>
        </p:nvSpPr>
        <p:spPr>
          <a:xfrm>
            <a:off x="781711" y="3119523"/>
            <a:ext cx="4086352" cy="103875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474F6D"/>
              </a:buClr>
              <a:buFont typeface="Wingdings" panose="05000000000000000000" pitchFamily="2" charset="2"/>
              <a:buChar char="q"/>
            </a:pPr>
            <a:r>
              <a:rPr lang="el-GR" sz="2200" dirty="0" smtClean="0"/>
              <a:t>6 στο στέρνο γύρω από την καρδιά</a:t>
            </a:r>
          </a:p>
        </p:txBody>
      </p:sp>
      <p:sp>
        <p:nvSpPr>
          <p:cNvPr id="10" name="TextBox 9"/>
          <p:cNvSpPr txBox="1"/>
          <p:nvPr/>
        </p:nvSpPr>
        <p:spPr>
          <a:xfrm>
            <a:off x="371348" y="6495504"/>
            <a:ext cx="7882737" cy="307777"/>
          </a:xfrm>
          <a:prstGeom prst="rect">
            <a:avLst/>
          </a:prstGeom>
          <a:noFill/>
        </p:spPr>
        <p:txBody>
          <a:bodyPr wrap="square" rtlCol="0">
            <a:spAutoFit/>
          </a:bodyPr>
          <a:lstStyle/>
          <a:p>
            <a:pPr lvl="0" algn="just"/>
            <a:r>
              <a:rPr lang="el-GR" sz="1400" dirty="0" smtClean="0">
                <a:solidFill>
                  <a:prstClr val="black"/>
                </a:solidFill>
                <a:latin typeface="Calibri" pitchFamily="34" charset="0"/>
              </a:rPr>
              <a:t>* Χρησιμοποιείται ως ουδέτερο σημείο και δεν εμφανίζεται στο ηλεκτροκαρδιογράφημα.</a:t>
            </a:r>
            <a:endParaRPr lang="en-US" sz="1400" dirty="0">
              <a:solidFill>
                <a:prstClr val="black"/>
              </a:solidFill>
              <a:latin typeface="Calibri" pitchFamily="34" charset="0"/>
            </a:endParaRPr>
          </a:p>
        </p:txBody>
      </p:sp>
    </p:spTree>
    <p:extLst>
      <p:ext uri="{BB962C8B-B14F-4D97-AF65-F5344CB8AC3E}">
        <p14:creationId xmlns:p14="http://schemas.microsoft.com/office/powerpoint/2010/main" val="388142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Ηλεκτροκαρδιογράφημα</a:t>
            </a:r>
            <a:endParaRPr lang="en-US" sz="4000" dirty="0"/>
          </a:p>
        </p:txBody>
      </p:sp>
      <p:sp>
        <p:nvSpPr>
          <p:cNvPr id="3" name="Content Placeholder 2"/>
          <p:cNvSpPr>
            <a:spLocks noGrp="1"/>
          </p:cNvSpPr>
          <p:nvPr>
            <p:ph sz="quarter" idx="1"/>
          </p:nvPr>
        </p:nvSpPr>
        <p:spPr>
          <a:xfrm>
            <a:off x="371348" y="1816100"/>
            <a:ext cx="8153400" cy="5069160"/>
          </a:xfrm>
        </p:spPr>
        <p:txBody>
          <a:bodyPr>
            <a:normAutofit/>
          </a:bodyPr>
          <a:lstStyle/>
          <a:p>
            <a:pPr algn="just">
              <a:spcBef>
                <a:spcPts val="0"/>
              </a:spcBef>
              <a:spcAft>
                <a:spcPts val="1800"/>
              </a:spcAft>
              <a:buClr>
                <a:srgbClr val="474F6D"/>
              </a:buClr>
              <a:buFont typeface="Wingdings" panose="05000000000000000000" pitchFamily="2" charset="2"/>
              <a:buChar char="q"/>
            </a:pPr>
            <a:r>
              <a:rPr lang="el-GR" sz="2400" dirty="0" smtClean="0"/>
              <a:t>Από τα ηλεκτρόδια αυτά υπολογίζονται 12 </a:t>
            </a:r>
            <a:r>
              <a:rPr lang="el-GR" sz="2400" dirty="0" err="1" smtClean="0"/>
              <a:t>κυματομορφές</a:t>
            </a:r>
            <a:r>
              <a:rPr lang="el-GR" sz="2400" dirty="0" smtClean="0"/>
              <a:t>.</a:t>
            </a:r>
          </a:p>
          <a:p>
            <a:pPr algn="just">
              <a:spcBef>
                <a:spcPts val="0"/>
              </a:spcBef>
              <a:buClr>
                <a:srgbClr val="474F6D"/>
              </a:buClr>
              <a:buFont typeface="Wingdings" panose="05000000000000000000" pitchFamily="2" charset="2"/>
              <a:buChar char="q"/>
            </a:pPr>
            <a:r>
              <a:rPr lang="el-GR" sz="2400" dirty="0" smtClean="0"/>
              <a:t>3 μεταξύ των ηλεκτροδίων των άκρων:</a:t>
            </a:r>
          </a:p>
          <a:p>
            <a:pPr marL="365760" lvl="1" indent="0" algn="just">
              <a:buClr>
                <a:srgbClr val="474F6D"/>
              </a:buClr>
              <a:buNone/>
            </a:pPr>
            <a:r>
              <a:rPr lang="el-GR" sz="2100" dirty="0" smtClean="0"/>
              <a:t> Αριστερού </a:t>
            </a:r>
            <a:r>
              <a:rPr lang="el-GR" sz="2100" b="1" dirty="0" smtClean="0"/>
              <a:t>ως προς</a:t>
            </a:r>
            <a:r>
              <a:rPr lang="el-GR" sz="2100" dirty="0" smtClean="0"/>
              <a:t> δεξιού χεριού (</a:t>
            </a:r>
            <a:r>
              <a:rPr lang="el-GR" sz="2100" b="1" dirty="0" smtClean="0"/>
              <a:t>Ι</a:t>
            </a:r>
            <a:r>
              <a:rPr lang="el-GR" sz="2100" dirty="0" smtClean="0"/>
              <a:t>).</a:t>
            </a:r>
          </a:p>
          <a:p>
            <a:pPr marL="365760" lvl="1" indent="0" algn="just">
              <a:buClr>
                <a:srgbClr val="474F6D"/>
              </a:buClr>
              <a:buNone/>
            </a:pPr>
            <a:r>
              <a:rPr lang="el-GR" sz="2100" dirty="0" smtClean="0"/>
              <a:t> Αριστερού ποδιού </a:t>
            </a:r>
            <a:r>
              <a:rPr lang="el-GR" sz="2100" b="1" dirty="0" smtClean="0"/>
              <a:t>ως προς</a:t>
            </a:r>
            <a:r>
              <a:rPr lang="el-GR" sz="2100" dirty="0" smtClean="0"/>
              <a:t> δεξιού χεριού (</a:t>
            </a:r>
            <a:r>
              <a:rPr lang="el-GR" sz="2100" b="1" dirty="0" smtClean="0"/>
              <a:t>ΙΙ</a:t>
            </a:r>
            <a:r>
              <a:rPr lang="el-GR" sz="2100" dirty="0" smtClean="0"/>
              <a:t>).</a:t>
            </a:r>
          </a:p>
          <a:p>
            <a:pPr marL="365760" lvl="1" indent="0" algn="just">
              <a:buClr>
                <a:srgbClr val="474F6D"/>
              </a:buClr>
              <a:buNone/>
            </a:pPr>
            <a:r>
              <a:rPr lang="el-GR" sz="2100" dirty="0" smtClean="0"/>
              <a:t> Αριστερού ποδιού </a:t>
            </a:r>
            <a:r>
              <a:rPr lang="el-GR" sz="2100" b="1" dirty="0" smtClean="0"/>
              <a:t>ως προς</a:t>
            </a:r>
            <a:r>
              <a:rPr lang="el-GR" sz="2100" dirty="0" smtClean="0"/>
              <a:t> αριστερού χεριού (</a:t>
            </a:r>
            <a:r>
              <a:rPr lang="el-GR" sz="2100" b="1" dirty="0" smtClean="0"/>
              <a:t>ΙΙΙ</a:t>
            </a:r>
            <a:r>
              <a:rPr lang="el-GR" sz="2100" dirty="0" smtClean="0"/>
              <a:t>).</a:t>
            </a:r>
          </a:p>
        </p:txBody>
      </p:sp>
      <p:pic>
        <p:nvPicPr>
          <p:cNvPr id="6" name="Picture 5"/>
          <p:cNvPicPr>
            <a:picLocks noChangeAspect="1"/>
          </p:cNvPicPr>
          <p:nvPr/>
        </p:nvPicPr>
        <p:blipFill rotWithShape="1">
          <a:blip r:embed="rId2"/>
          <a:srcRect r="20539" b="67407"/>
          <a:stretch/>
        </p:blipFill>
        <p:spPr>
          <a:xfrm>
            <a:off x="2836672" y="4379210"/>
            <a:ext cx="3705352" cy="2235200"/>
          </a:xfrm>
          <a:prstGeom prst="rect">
            <a:avLst/>
          </a:prstGeom>
        </p:spPr>
      </p:pic>
      <p:sp>
        <p:nvSpPr>
          <p:cNvPr id="7" name="TextBox 6"/>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3634431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Ηλεκτροκαρδιογράφημα</a:t>
            </a:r>
            <a:endParaRPr lang="en-US" sz="4000" dirty="0"/>
          </a:p>
        </p:txBody>
      </p:sp>
      <p:sp>
        <p:nvSpPr>
          <p:cNvPr id="3" name="Content Placeholder 2"/>
          <p:cNvSpPr>
            <a:spLocks noGrp="1"/>
          </p:cNvSpPr>
          <p:nvPr>
            <p:ph sz="quarter" idx="1"/>
          </p:nvPr>
        </p:nvSpPr>
        <p:spPr>
          <a:xfrm>
            <a:off x="371348" y="1816100"/>
            <a:ext cx="8394700" cy="5069160"/>
          </a:xfrm>
        </p:spPr>
        <p:txBody>
          <a:bodyPr>
            <a:normAutofit/>
          </a:bodyPr>
          <a:lstStyle/>
          <a:p>
            <a:pPr algn="just">
              <a:spcBef>
                <a:spcPts val="0"/>
              </a:spcBef>
              <a:buClr>
                <a:srgbClr val="474F6D"/>
              </a:buClr>
              <a:buFont typeface="Wingdings" panose="05000000000000000000" pitchFamily="2" charset="2"/>
              <a:buChar char="q"/>
            </a:pPr>
            <a:r>
              <a:rPr lang="el-GR" sz="2400" dirty="0" smtClean="0"/>
              <a:t>3 που υπολογίζονται ως:</a:t>
            </a:r>
          </a:p>
          <a:p>
            <a:pPr marL="365760" lvl="1" indent="0" algn="just">
              <a:buClr>
                <a:srgbClr val="474F6D"/>
              </a:buClr>
              <a:buNone/>
            </a:pPr>
            <a:r>
              <a:rPr lang="el-GR" sz="2100" dirty="0" smtClean="0"/>
              <a:t> Αριστερού χεριού </a:t>
            </a:r>
            <a:r>
              <a:rPr lang="el-GR" sz="2100" b="1" dirty="0" smtClean="0"/>
              <a:t>ως προς </a:t>
            </a:r>
            <a:r>
              <a:rPr lang="el-GR" sz="2100" dirty="0" smtClean="0"/>
              <a:t>δεξιού χεριού και</a:t>
            </a:r>
            <a:r>
              <a:rPr lang="el-GR" sz="2100" dirty="0"/>
              <a:t> </a:t>
            </a:r>
            <a:r>
              <a:rPr lang="el-GR" sz="2100" dirty="0" smtClean="0"/>
              <a:t>αριστερού ποδιού (</a:t>
            </a:r>
            <a:r>
              <a:rPr lang="en-US" sz="2100" b="1" dirty="0" err="1" smtClean="0"/>
              <a:t>aVL</a:t>
            </a:r>
            <a:r>
              <a:rPr lang="el-GR" sz="2100" dirty="0" smtClean="0"/>
              <a:t>).</a:t>
            </a:r>
          </a:p>
          <a:p>
            <a:pPr marL="365760" lvl="1" indent="0" algn="just">
              <a:buClr>
                <a:srgbClr val="474F6D"/>
              </a:buClr>
              <a:buNone/>
            </a:pPr>
            <a:r>
              <a:rPr lang="el-GR" sz="2100" dirty="0" smtClean="0"/>
              <a:t> Δεξιού χεριού </a:t>
            </a:r>
            <a:r>
              <a:rPr lang="el-GR" sz="2100" b="1" dirty="0" smtClean="0"/>
              <a:t>ως προς </a:t>
            </a:r>
            <a:r>
              <a:rPr lang="el-GR" sz="2100" dirty="0" smtClean="0"/>
              <a:t>αριστερού χεριού και ποδιού (</a:t>
            </a:r>
            <a:r>
              <a:rPr lang="en-US" sz="2100" b="1" dirty="0" err="1" smtClean="0"/>
              <a:t>aVR</a:t>
            </a:r>
            <a:r>
              <a:rPr lang="el-GR" sz="2100" dirty="0" smtClean="0"/>
              <a:t>).</a:t>
            </a:r>
          </a:p>
          <a:p>
            <a:pPr marL="365760" lvl="1" indent="0" algn="just">
              <a:buClr>
                <a:srgbClr val="474F6D"/>
              </a:buClr>
              <a:buNone/>
            </a:pPr>
            <a:r>
              <a:rPr lang="el-GR" sz="2100" dirty="0" smtClean="0"/>
              <a:t> Αριστερού ποδιού </a:t>
            </a:r>
            <a:r>
              <a:rPr lang="el-GR" sz="2100" b="1" dirty="0" smtClean="0"/>
              <a:t>ως προς</a:t>
            </a:r>
            <a:r>
              <a:rPr lang="el-GR" sz="2100" dirty="0" smtClean="0"/>
              <a:t> αριστερού και δεξιού χεριού (</a:t>
            </a:r>
            <a:r>
              <a:rPr lang="en-US" sz="2100" b="1" dirty="0" err="1" smtClean="0"/>
              <a:t>aVF</a:t>
            </a:r>
            <a:r>
              <a:rPr lang="el-GR" sz="2100" dirty="0" smtClean="0"/>
              <a:t>).</a:t>
            </a:r>
          </a:p>
        </p:txBody>
      </p:sp>
      <p:pic>
        <p:nvPicPr>
          <p:cNvPr id="5" name="Picture 4"/>
          <p:cNvPicPr>
            <a:picLocks noChangeAspect="1"/>
          </p:cNvPicPr>
          <p:nvPr/>
        </p:nvPicPr>
        <p:blipFill rotWithShape="1">
          <a:blip r:embed="rId2"/>
          <a:srcRect t="36296" b="31296"/>
          <a:stretch/>
        </p:blipFill>
        <p:spPr>
          <a:xfrm>
            <a:off x="2357781" y="3987800"/>
            <a:ext cx="4663133" cy="2222500"/>
          </a:xfrm>
          <a:prstGeom prst="rect">
            <a:avLst/>
          </a:prstGeom>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3793778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Ηλεκτροκαρδιογράφημα</a:t>
            </a:r>
            <a:endParaRPr lang="en-US" sz="4000" dirty="0"/>
          </a:p>
        </p:txBody>
      </p:sp>
      <p:sp>
        <p:nvSpPr>
          <p:cNvPr id="3" name="Content Placeholder 2"/>
          <p:cNvSpPr>
            <a:spLocks noGrp="1"/>
          </p:cNvSpPr>
          <p:nvPr>
            <p:ph sz="quarter" idx="1"/>
          </p:nvPr>
        </p:nvSpPr>
        <p:spPr>
          <a:xfrm>
            <a:off x="371348" y="1816100"/>
            <a:ext cx="8394700" cy="5069160"/>
          </a:xfrm>
        </p:spPr>
        <p:txBody>
          <a:bodyPr>
            <a:normAutofit/>
          </a:bodyPr>
          <a:lstStyle/>
          <a:p>
            <a:pPr algn="just">
              <a:spcBef>
                <a:spcPts val="0"/>
              </a:spcBef>
              <a:buClr>
                <a:srgbClr val="474F6D"/>
              </a:buClr>
              <a:buFont typeface="Wingdings" panose="05000000000000000000" pitchFamily="2" charset="2"/>
              <a:buChar char="q"/>
            </a:pPr>
            <a:r>
              <a:rPr lang="el-GR" sz="2400" dirty="0" smtClean="0"/>
              <a:t>6 από τα ηλεκτρόδια της καρδιάς:</a:t>
            </a:r>
          </a:p>
          <a:p>
            <a:pPr marL="365760" lvl="1" indent="0" algn="just">
              <a:buClr>
                <a:srgbClr val="474F6D"/>
              </a:buClr>
              <a:buNone/>
            </a:pPr>
            <a:r>
              <a:rPr lang="el-GR" sz="2100" dirty="0" smtClean="0"/>
              <a:t> Ηλεκτρόδιο </a:t>
            </a:r>
            <a:r>
              <a:rPr lang="en-US" sz="2100" dirty="0" smtClean="0"/>
              <a:t>V</a:t>
            </a:r>
            <a:r>
              <a:rPr lang="en-US" sz="2100" baseline="-25000" dirty="0" smtClean="0"/>
              <a:t>1</a:t>
            </a:r>
            <a:r>
              <a:rPr lang="el-GR" sz="2100" dirty="0" smtClean="0"/>
              <a:t> </a:t>
            </a:r>
            <a:r>
              <a:rPr lang="el-GR" sz="2100" b="1" dirty="0" smtClean="0"/>
              <a:t>ως προς </a:t>
            </a:r>
            <a:r>
              <a:rPr lang="el-GR" sz="2100" dirty="0" smtClean="0"/>
              <a:t>τη μέση τιμή των άκρων.</a:t>
            </a:r>
          </a:p>
          <a:p>
            <a:pPr marL="365760" lvl="1" indent="0" algn="just">
              <a:buClr>
                <a:srgbClr val="474F6D"/>
              </a:buClr>
              <a:buNone/>
            </a:pPr>
            <a:r>
              <a:rPr lang="el-GR" sz="2100" dirty="0" smtClean="0"/>
              <a:t> Ηλεκτρόδιο </a:t>
            </a:r>
            <a:r>
              <a:rPr lang="en-US" sz="2100" dirty="0" smtClean="0"/>
              <a:t>V</a:t>
            </a:r>
            <a:r>
              <a:rPr lang="el-GR" sz="2100" baseline="-25000" dirty="0" smtClean="0"/>
              <a:t>2</a:t>
            </a:r>
            <a:r>
              <a:rPr lang="el-GR" sz="2100" dirty="0" smtClean="0"/>
              <a:t> </a:t>
            </a:r>
            <a:r>
              <a:rPr lang="el-GR" sz="2100" b="1" dirty="0"/>
              <a:t>ως προς </a:t>
            </a:r>
            <a:r>
              <a:rPr lang="el-GR" sz="2100" dirty="0" smtClean="0"/>
              <a:t>τη μέση </a:t>
            </a:r>
            <a:r>
              <a:rPr lang="el-GR" sz="2100" dirty="0"/>
              <a:t>τιμή των </a:t>
            </a:r>
            <a:r>
              <a:rPr lang="el-GR" sz="2100" dirty="0" smtClean="0"/>
              <a:t>άκρων.</a:t>
            </a:r>
            <a:endParaRPr lang="el-GR" sz="2100" dirty="0"/>
          </a:p>
          <a:p>
            <a:pPr marL="365760" lvl="1" indent="0" algn="just">
              <a:buClr>
                <a:srgbClr val="474F6D"/>
              </a:buClr>
              <a:buNone/>
            </a:pPr>
            <a:r>
              <a:rPr lang="el-GR" sz="2100" dirty="0" smtClean="0"/>
              <a:t> Ηλεκτρόδιο </a:t>
            </a:r>
            <a:r>
              <a:rPr lang="en-US" sz="2100" dirty="0" smtClean="0"/>
              <a:t>V</a:t>
            </a:r>
            <a:r>
              <a:rPr lang="el-GR" sz="2100" baseline="-25000" dirty="0" smtClean="0"/>
              <a:t>3</a:t>
            </a:r>
            <a:r>
              <a:rPr lang="el-GR" sz="2100" dirty="0" smtClean="0"/>
              <a:t> </a:t>
            </a:r>
            <a:r>
              <a:rPr lang="el-GR" sz="2100" b="1" dirty="0"/>
              <a:t>ως προς </a:t>
            </a:r>
            <a:r>
              <a:rPr lang="el-GR" sz="2100" dirty="0" smtClean="0"/>
              <a:t>τη μέση </a:t>
            </a:r>
            <a:r>
              <a:rPr lang="el-GR" sz="2100" dirty="0"/>
              <a:t>τιμή των </a:t>
            </a:r>
            <a:r>
              <a:rPr lang="el-GR" sz="2100" dirty="0" smtClean="0"/>
              <a:t>άκρων.</a:t>
            </a:r>
            <a:endParaRPr lang="el-GR" sz="2100" dirty="0"/>
          </a:p>
          <a:p>
            <a:pPr marL="365760" lvl="1" indent="0" algn="just">
              <a:buClr>
                <a:srgbClr val="474F6D"/>
              </a:buClr>
              <a:buNone/>
            </a:pPr>
            <a:r>
              <a:rPr lang="el-GR" sz="2100" dirty="0" smtClean="0"/>
              <a:t> Ηλεκτρόδιο </a:t>
            </a:r>
            <a:r>
              <a:rPr lang="en-US" sz="2100" dirty="0" smtClean="0"/>
              <a:t>V</a:t>
            </a:r>
            <a:r>
              <a:rPr lang="el-GR" sz="2100" baseline="-25000" dirty="0" smtClean="0"/>
              <a:t>4</a:t>
            </a:r>
            <a:r>
              <a:rPr lang="el-GR" sz="2100" dirty="0" smtClean="0"/>
              <a:t> </a:t>
            </a:r>
            <a:r>
              <a:rPr lang="el-GR" sz="2100" b="1" dirty="0"/>
              <a:t>ως προς </a:t>
            </a:r>
            <a:r>
              <a:rPr lang="el-GR" sz="2100" dirty="0"/>
              <a:t>τη </a:t>
            </a:r>
            <a:r>
              <a:rPr lang="el-GR" sz="2100" dirty="0" smtClean="0"/>
              <a:t>μέση </a:t>
            </a:r>
            <a:r>
              <a:rPr lang="el-GR" sz="2100" dirty="0"/>
              <a:t>τιμή των </a:t>
            </a:r>
            <a:r>
              <a:rPr lang="el-GR" sz="2100" dirty="0" smtClean="0"/>
              <a:t>άκρων.</a:t>
            </a:r>
            <a:endParaRPr lang="el-GR" sz="2100" dirty="0"/>
          </a:p>
          <a:p>
            <a:pPr marL="365760" lvl="1" indent="0" algn="just">
              <a:buClr>
                <a:srgbClr val="474F6D"/>
              </a:buClr>
              <a:buNone/>
            </a:pPr>
            <a:r>
              <a:rPr lang="el-GR" sz="2100" dirty="0" smtClean="0"/>
              <a:t> Ηλεκτρόδιο </a:t>
            </a:r>
            <a:r>
              <a:rPr lang="en-US" sz="2100" dirty="0" smtClean="0"/>
              <a:t>V</a:t>
            </a:r>
            <a:r>
              <a:rPr lang="el-GR" sz="2100" baseline="-25000" dirty="0" smtClean="0"/>
              <a:t>5</a:t>
            </a:r>
            <a:r>
              <a:rPr lang="el-GR" sz="2100" dirty="0" smtClean="0"/>
              <a:t> </a:t>
            </a:r>
            <a:r>
              <a:rPr lang="el-GR" sz="2100" b="1" dirty="0"/>
              <a:t>ως προς </a:t>
            </a:r>
            <a:r>
              <a:rPr lang="el-GR" sz="2100" dirty="0"/>
              <a:t>τη </a:t>
            </a:r>
            <a:r>
              <a:rPr lang="el-GR" sz="2100" dirty="0" smtClean="0"/>
              <a:t>μέση </a:t>
            </a:r>
            <a:r>
              <a:rPr lang="el-GR" sz="2100" dirty="0"/>
              <a:t>τιμή των </a:t>
            </a:r>
            <a:r>
              <a:rPr lang="el-GR" sz="2100" dirty="0" smtClean="0"/>
              <a:t>άκρων.</a:t>
            </a:r>
            <a:endParaRPr lang="el-GR" sz="2100" dirty="0"/>
          </a:p>
          <a:p>
            <a:pPr marL="365760" lvl="1" indent="0" algn="just">
              <a:buClr>
                <a:srgbClr val="474F6D"/>
              </a:buClr>
              <a:buNone/>
            </a:pPr>
            <a:r>
              <a:rPr lang="el-GR" sz="2100" dirty="0" smtClean="0"/>
              <a:t> Ηλεκτρόδιο </a:t>
            </a:r>
            <a:r>
              <a:rPr lang="en-US" sz="2100" dirty="0" smtClean="0"/>
              <a:t>V</a:t>
            </a:r>
            <a:r>
              <a:rPr lang="el-GR" sz="2100" baseline="-25000" dirty="0" smtClean="0"/>
              <a:t>6</a:t>
            </a:r>
            <a:r>
              <a:rPr lang="el-GR" sz="2100" dirty="0" smtClean="0"/>
              <a:t> </a:t>
            </a:r>
            <a:r>
              <a:rPr lang="el-GR" sz="2100" b="1" dirty="0"/>
              <a:t>ως προς </a:t>
            </a:r>
            <a:r>
              <a:rPr lang="el-GR" sz="2100" dirty="0"/>
              <a:t>τη </a:t>
            </a:r>
            <a:r>
              <a:rPr lang="el-GR" sz="2100" dirty="0" smtClean="0"/>
              <a:t>μέση </a:t>
            </a:r>
            <a:r>
              <a:rPr lang="el-GR" sz="2100" dirty="0"/>
              <a:t>τιμή των </a:t>
            </a:r>
            <a:r>
              <a:rPr lang="el-GR" sz="2100" dirty="0" smtClean="0"/>
              <a:t>άκρων.</a:t>
            </a:r>
            <a:endParaRPr lang="el-GR" sz="2100" dirty="0"/>
          </a:p>
        </p:txBody>
      </p:sp>
      <p:pic>
        <p:nvPicPr>
          <p:cNvPr id="6" name="Picture 5"/>
          <p:cNvPicPr>
            <a:picLocks noChangeAspect="1"/>
          </p:cNvPicPr>
          <p:nvPr/>
        </p:nvPicPr>
        <p:blipFill rotWithShape="1">
          <a:blip r:embed="rId2"/>
          <a:srcRect t="71852" r="12960"/>
          <a:stretch/>
        </p:blipFill>
        <p:spPr>
          <a:xfrm>
            <a:off x="2659964" y="4684010"/>
            <a:ext cx="4058767" cy="1930400"/>
          </a:xfrm>
          <a:prstGeom prst="rect">
            <a:avLst/>
          </a:prstGeom>
        </p:spPr>
      </p:pic>
      <p:sp>
        <p:nvSpPr>
          <p:cNvPr id="8" name="TextBox 7"/>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935145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Ηλεκτροκαρδιογράφημα</a:t>
            </a:r>
            <a:endParaRPr lang="en-US" sz="4000" dirty="0"/>
          </a:p>
        </p:txBody>
      </p:sp>
      <p:sp>
        <p:nvSpPr>
          <p:cNvPr id="3" name="Content Placeholder 2"/>
          <p:cNvSpPr>
            <a:spLocks noGrp="1"/>
          </p:cNvSpPr>
          <p:nvPr>
            <p:ph sz="quarter" idx="1"/>
          </p:nvPr>
        </p:nvSpPr>
        <p:spPr>
          <a:xfrm>
            <a:off x="371348" y="1816100"/>
            <a:ext cx="8153400" cy="5069160"/>
          </a:xfrm>
        </p:spPr>
        <p:txBody>
          <a:bodyPr>
            <a:normAutofit/>
          </a:bodyPr>
          <a:lstStyle/>
          <a:p>
            <a:pPr algn="just">
              <a:buClr>
                <a:srgbClr val="474F6D"/>
              </a:buClr>
              <a:buFont typeface="Wingdings" panose="05000000000000000000" pitchFamily="2" charset="2"/>
              <a:buChar char="q"/>
            </a:pPr>
            <a:r>
              <a:rPr lang="el-GR" sz="2400" dirty="0" smtClean="0"/>
              <a:t>Μια ενδεικτική καταγραφή </a:t>
            </a:r>
            <a:r>
              <a:rPr lang="el-GR" sz="2400" dirty="0" err="1" smtClean="0"/>
              <a:t>ηλεκτροκαρδιογραγήματος</a:t>
            </a:r>
            <a:endParaRPr lang="el-GR"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48" y="2435266"/>
            <a:ext cx="8238337" cy="3830827"/>
          </a:xfrm>
          <a:prstGeom prst="rect">
            <a:avLst/>
          </a:prstGeom>
        </p:spPr>
      </p:pic>
      <p:sp>
        <p:nvSpPr>
          <p:cNvPr id="5" name="Rectangle 4"/>
          <p:cNvSpPr/>
          <p:nvPr/>
        </p:nvSpPr>
        <p:spPr>
          <a:xfrm>
            <a:off x="2997200" y="6544334"/>
            <a:ext cx="5997448" cy="215444"/>
          </a:xfrm>
          <a:prstGeom prst="rect">
            <a:avLst/>
          </a:prstGeom>
        </p:spPr>
        <p:txBody>
          <a:bodyPr wrap="square">
            <a:spAutoFit/>
          </a:bodyPr>
          <a:lstStyle/>
          <a:p>
            <a:pPr algn="r"/>
            <a:r>
              <a:rPr lang="el-GR" sz="800" dirty="0"/>
              <a:t>http://hqmeded-ecg.blogspot.gr/2016/02/nausea-and-vomiting-again-this-ecg-is.html</a:t>
            </a:r>
          </a:p>
        </p:txBody>
      </p:sp>
    </p:spTree>
    <p:extLst>
      <p:ext uri="{BB962C8B-B14F-4D97-AF65-F5344CB8AC3E}">
        <p14:creationId xmlns:p14="http://schemas.microsoft.com/office/powerpoint/2010/main" val="3863456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5458" y="1727656"/>
            <a:ext cx="8280920" cy="4896544"/>
          </a:xfrm>
        </p:spPr>
        <p:txBody>
          <a:bodyPr>
            <a:normAutofit/>
          </a:bodyPr>
          <a:lstStyle/>
          <a:p>
            <a:pPr marL="0" indent="0" algn="just">
              <a:spcAft>
                <a:spcPts val="600"/>
              </a:spcAft>
              <a:buNone/>
            </a:pPr>
            <a:r>
              <a:rPr lang="el-GR" sz="2400" b="1" dirty="0"/>
              <a:t>Ρόλος: </a:t>
            </a:r>
            <a:r>
              <a:rPr lang="el-GR" sz="2400" dirty="0"/>
              <a:t>διαχωρίζει το εσωτερικό από </a:t>
            </a:r>
            <a:r>
              <a:rPr lang="el-GR" sz="2400" dirty="0" smtClean="0"/>
              <a:t>το εξωτερικό </a:t>
            </a:r>
            <a:r>
              <a:rPr lang="el-GR" sz="2400" dirty="0"/>
              <a:t>του </a:t>
            </a:r>
            <a:r>
              <a:rPr lang="el-GR" sz="2400" dirty="0" smtClean="0"/>
              <a:t>κυττάρου.</a:t>
            </a:r>
          </a:p>
          <a:p>
            <a:pPr marL="0" indent="0" algn="just">
              <a:spcAft>
                <a:spcPts val="1800"/>
              </a:spcAft>
              <a:buNone/>
            </a:pPr>
            <a:r>
              <a:rPr lang="el-GR" sz="2400" b="1" dirty="0" smtClean="0"/>
              <a:t>Αποτελείται</a:t>
            </a:r>
            <a:r>
              <a:rPr lang="el-GR" sz="2400" b="1" dirty="0"/>
              <a:t>: </a:t>
            </a:r>
            <a:r>
              <a:rPr lang="el-GR" sz="2400" dirty="0"/>
              <a:t>κυρίως από </a:t>
            </a:r>
            <a:r>
              <a:rPr lang="el-GR" sz="2400" dirty="0" smtClean="0"/>
              <a:t>λιπίδια (απαγορεύουν </a:t>
            </a:r>
            <a:r>
              <a:rPr lang="el-GR" sz="2400" dirty="0"/>
              <a:t>τη διάχυση ιόντων</a:t>
            </a:r>
            <a:r>
              <a:rPr lang="el-GR" sz="2400" dirty="0" smtClean="0"/>
              <a:t>).</a:t>
            </a:r>
          </a:p>
          <a:p>
            <a:pPr marL="0" indent="0" algn="just">
              <a:buNone/>
            </a:pPr>
            <a:r>
              <a:rPr lang="el-GR" sz="2400" dirty="0" smtClean="0"/>
              <a:t>Σε </a:t>
            </a:r>
            <a:r>
              <a:rPr lang="el-GR" sz="2400" dirty="0"/>
              <a:t>μερικές περιοχές της υπάρχουν πολύπλοκες πρωτεϊνικές δομές: </a:t>
            </a:r>
          </a:p>
          <a:p>
            <a:pPr algn="just">
              <a:buClr>
                <a:srgbClr val="474F6D"/>
              </a:buClr>
              <a:buFont typeface="Wingdings" panose="05000000000000000000" pitchFamily="2" charset="2"/>
              <a:buChar char="q"/>
            </a:pPr>
            <a:r>
              <a:rPr lang="el-GR" sz="2400" dirty="0" smtClean="0"/>
              <a:t>δίαυλοι </a:t>
            </a:r>
            <a:r>
              <a:rPr lang="el-GR" sz="2400" dirty="0"/>
              <a:t>(channels) &amp; αντλίες </a:t>
            </a:r>
            <a:r>
              <a:rPr lang="el-GR" sz="2400" dirty="0" smtClean="0"/>
              <a:t>(</a:t>
            </a:r>
            <a:r>
              <a:rPr lang="el-GR" sz="2400" dirty="0"/>
              <a:t>pumps) που καθορίζουν τη συγκέντρωση των </a:t>
            </a:r>
            <a:r>
              <a:rPr lang="el-GR" sz="2400" dirty="0" smtClean="0"/>
              <a:t>ιόντων.</a:t>
            </a:r>
          </a:p>
          <a:p>
            <a:pPr marL="0" indent="0">
              <a:buNone/>
            </a:pPr>
            <a:endParaRPr lang="el-GR" sz="2400" dirty="0"/>
          </a:p>
        </p:txBody>
      </p:sp>
      <p:sp>
        <p:nvSpPr>
          <p:cNvPr id="13" name="TextBox 12"/>
          <p:cNvSpPr txBox="1"/>
          <p:nvPr/>
        </p:nvSpPr>
        <p:spPr>
          <a:xfrm>
            <a:off x="5282002" y="5339089"/>
            <a:ext cx="2939360" cy="923330"/>
          </a:xfrm>
          <a:prstGeom prst="rect">
            <a:avLst/>
          </a:prstGeom>
          <a:noFill/>
        </p:spPr>
        <p:txBody>
          <a:bodyPr wrap="square" rtlCol="0">
            <a:spAutoFit/>
          </a:bodyPr>
          <a:lstStyle/>
          <a:p>
            <a:pPr algn="just"/>
            <a:r>
              <a:rPr lang="el-GR" dirty="0"/>
              <a:t>Ενεργές διαδικασίες καθώς κινούν τα ιόντα αντίθετα στη</a:t>
            </a:r>
          </a:p>
          <a:p>
            <a:r>
              <a:rPr lang="el-GR" dirty="0"/>
              <a:t>βαθμίδα συγκέντρωσης</a:t>
            </a:r>
            <a:endParaRPr lang="en-US" dirty="0"/>
          </a:p>
        </p:txBody>
      </p:sp>
      <p:sp>
        <p:nvSpPr>
          <p:cNvPr id="14" name="TextBox 13"/>
          <p:cNvSpPr txBox="1"/>
          <p:nvPr/>
        </p:nvSpPr>
        <p:spPr>
          <a:xfrm>
            <a:off x="698608" y="5354179"/>
            <a:ext cx="2999218" cy="1200329"/>
          </a:xfrm>
          <a:prstGeom prst="rect">
            <a:avLst/>
          </a:prstGeom>
          <a:noFill/>
        </p:spPr>
        <p:txBody>
          <a:bodyPr wrap="square" rtlCol="0">
            <a:spAutoFit/>
          </a:bodyPr>
          <a:lstStyle/>
          <a:p>
            <a:pPr algn="ctr"/>
            <a:r>
              <a:rPr lang="el-GR" dirty="0"/>
              <a:t>Διευκόλυνση της διάχυσης </a:t>
            </a:r>
            <a:endParaRPr lang="el-GR" dirty="0" smtClean="0"/>
          </a:p>
          <a:p>
            <a:pPr algn="just"/>
            <a:r>
              <a:rPr lang="el-GR" dirty="0" smtClean="0"/>
              <a:t>(</a:t>
            </a:r>
            <a:r>
              <a:rPr lang="el-GR" dirty="0"/>
              <a:t>με τη βοήθεια </a:t>
            </a:r>
            <a:r>
              <a:rPr lang="el-GR" dirty="0" err="1"/>
              <a:t>ligands</a:t>
            </a:r>
            <a:r>
              <a:rPr lang="el-GR" dirty="0" smtClean="0"/>
              <a:t>/ </a:t>
            </a:r>
            <a:r>
              <a:rPr lang="el-GR" dirty="0" err="1" smtClean="0"/>
              <a:t>προσδεμάτων</a:t>
            </a:r>
            <a:r>
              <a:rPr lang="el-GR" dirty="0" smtClean="0"/>
              <a:t> </a:t>
            </a:r>
            <a:r>
              <a:rPr lang="el-GR" dirty="0"/>
              <a:t>ή </a:t>
            </a:r>
            <a:r>
              <a:rPr lang="el-GR" dirty="0" smtClean="0"/>
              <a:t>ηλεκτρικού πεδίου</a:t>
            </a:r>
            <a:r>
              <a:rPr lang="el-GR" dirty="0"/>
              <a:t>)</a:t>
            </a:r>
            <a:endParaRPr lang="en-US" dirty="0"/>
          </a:p>
        </p:txBody>
      </p:sp>
      <p:sp>
        <p:nvSpPr>
          <p:cNvPr id="10" name="Content Placeholder 2"/>
          <p:cNvSpPr txBox="1">
            <a:spLocks/>
          </p:cNvSpPr>
          <p:nvPr/>
        </p:nvSpPr>
        <p:spPr>
          <a:xfrm>
            <a:off x="0" y="404664"/>
            <a:ext cx="9144000" cy="792087"/>
          </a:xfrm>
          <a:prstGeom prst="rect">
            <a:avLst/>
          </a:prstGeom>
        </p:spPr>
        <p:txBody>
          <a:bodyPr vert="horz">
            <a:noAutofit/>
          </a:bodyPr>
          <a:lstStyle/>
          <a:p>
            <a:pPr marL="320040" indent="-320040" algn="ctr">
              <a:spcBef>
                <a:spcPts val="700"/>
              </a:spcBef>
              <a:buClr>
                <a:schemeClr val="accent2"/>
              </a:buClr>
              <a:buSzPct val="60000"/>
              <a:defRPr/>
            </a:pPr>
            <a:r>
              <a:rPr lang="el-GR" sz="4000" b="1" dirty="0">
                <a:solidFill>
                  <a:srgbClr val="002060"/>
                </a:solidFill>
              </a:rPr>
              <a:t>Δομή της κυτταρικής </a:t>
            </a:r>
            <a:r>
              <a:rPr lang="el-GR" sz="4000" b="1" dirty="0" smtClean="0">
                <a:solidFill>
                  <a:srgbClr val="002060"/>
                </a:solidFill>
              </a:rPr>
              <a:t>μεμβράνης</a:t>
            </a:r>
            <a:endParaRPr lang="en-US" sz="4000" b="1" dirty="0">
              <a:solidFill>
                <a:srgbClr val="002060"/>
              </a:solidFill>
            </a:endParaRPr>
          </a:p>
        </p:txBody>
      </p:sp>
      <p:sp>
        <p:nvSpPr>
          <p:cNvPr id="16" name="Rectangle 15"/>
          <p:cNvSpPr/>
          <p:nvPr/>
        </p:nvSpPr>
        <p:spPr>
          <a:xfrm>
            <a:off x="745498" y="4195716"/>
            <a:ext cx="1080120" cy="360040"/>
          </a:xfrm>
          <a:prstGeom prst="rect">
            <a:avLst/>
          </a:prstGeom>
          <a:noFill/>
          <a:ln>
            <a:solidFill>
              <a:srgbClr val="474F6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3697826" y="4187478"/>
            <a:ext cx="1008112" cy="360040"/>
          </a:xfrm>
          <a:prstGeom prst="rect">
            <a:avLst/>
          </a:prstGeom>
          <a:noFill/>
          <a:ln>
            <a:solidFill>
              <a:srgbClr val="474F6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p:cNvCxnSpPr/>
          <p:nvPr/>
        </p:nvCxnSpPr>
        <p:spPr>
          <a:xfrm>
            <a:off x="4417906" y="4727792"/>
            <a:ext cx="1346381" cy="683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465578" y="4704040"/>
            <a:ext cx="72008" cy="73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458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Ηλεκτροκαρδιογράφημα</a:t>
            </a:r>
            <a:endParaRPr lang="en-US" sz="4000" dirty="0"/>
          </a:p>
        </p:txBody>
      </p:sp>
      <p:sp>
        <p:nvSpPr>
          <p:cNvPr id="3" name="Content Placeholder 2"/>
          <p:cNvSpPr>
            <a:spLocks noGrp="1"/>
          </p:cNvSpPr>
          <p:nvPr>
            <p:ph sz="quarter" idx="1"/>
          </p:nvPr>
        </p:nvSpPr>
        <p:spPr>
          <a:xfrm>
            <a:off x="295656" y="1807464"/>
            <a:ext cx="8470392" cy="5004369"/>
          </a:xfrm>
        </p:spPr>
        <p:txBody>
          <a:bodyPr>
            <a:noAutofit/>
          </a:bodyPr>
          <a:lstStyle/>
          <a:p>
            <a:pPr algn="just">
              <a:spcBef>
                <a:spcPts val="0"/>
              </a:spcBef>
              <a:spcAft>
                <a:spcPts val="1200"/>
              </a:spcAft>
              <a:buClr>
                <a:srgbClr val="474F6D"/>
              </a:buClr>
              <a:buFont typeface="Wingdings" panose="05000000000000000000" pitchFamily="2" charset="2"/>
              <a:buChar char="q"/>
            </a:pPr>
            <a:r>
              <a:rPr lang="el-GR" sz="2200" dirty="0" smtClean="0"/>
              <a:t>Από την ανάλυση του συμπλέγματος </a:t>
            </a:r>
            <a:r>
              <a:rPr lang="en-US" sz="2200" dirty="0" smtClean="0"/>
              <a:t>QRS </a:t>
            </a:r>
            <a:r>
              <a:rPr lang="el-GR" sz="2200" dirty="0" smtClean="0"/>
              <a:t>που αντιστοιχεί στον κύκλο της καρδιακής λειτουργίας μπορούν να εξαχθούν σημαντικές πληροφορίες για πιθανές καρδιακές δυσλειτουργίες.</a:t>
            </a:r>
          </a:p>
          <a:p>
            <a:pPr>
              <a:buClr>
                <a:srgbClr val="474F6D"/>
              </a:buClr>
              <a:buFont typeface="Wingdings" panose="05000000000000000000" pitchFamily="2" charset="2"/>
              <a:buChar char="q"/>
            </a:pPr>
            <a:endParaRPr lang="el-GR" sz="2000" dirty="0" smtClean="0"/>
          </a:p>
          <a:p>
            <a:pPr>
              <a:buClr>
                <a:srgbClr val="474F6D"/>
              </a:buClr>
              <a:buFont typeface="Wingdings" panose="05000000000000000000" pitchFamily="2" charset="2"/>
              <a:buChar char="q"/>
            </a:pPr>
            <a:endParaRPr lang="el-GR" sz="2000" dirty="0" smtClean="0"/>
          </a:p>
          <a:p>
            <a:pPr>
              <a:buClr>
                <a:srgbClr val="474F6D"/>
              </a:buClr>
              <a:buFont typeface="Wingdings" panose="05000000000000000000" pitchFamily="2" charset="2"/>
              <a:buChar char="q"/>
            </a:pPr>
            <a:r>
              <a:rPr lang="en-US" sz="2000" dirty="0" smtClean="0"/>
              <a:t>P=</a:t>
            </a:r>
            <a:r>
              <a:rPr lang="el-GR" sz="2000" dirty="0" smtClean="0"/>
              <a:t>κολπική </a:t>
            </a:r>
            <a:r>
              <a:rPr lang="el-GR" sz="2000" dirty="0" err="1" smtClean="0"/>
              <a:t>αποπόλωση</a:t>
            </a:r>
            <a:endParaRPr lang="el-GR" sz="2000" dirty="0" smtClean="0"/>
          </a:p>
          <a:p>
            <a:pPr marL="0" indent="0">
              <a:buNone/>
            </a:pPr>
            <a:r>
              <a:rPr lang="el-GR" sz="2000" dirty="0" smtClean="0"/>
              <a:t>     </a:t>
            </a:r>
            <a:r>
              <a:rPr lang="en-US" sz="2000" dirty="0" smtClean="0"/>
              <a:t>QRS=</a:t>
            </a:r>
            <a:r>
              <a:rPr lang="el-GR" sz="2000" dirty="0" smtClean="0"/>
              <a:t>κοιλιακή </a:t>
            </a:r>
            <a:r>
              <a:rPr lang="el-GR" sz="2000" dirty="0" err="1" smtClean="0"/>
              <a:t>αποπόλωση</a:t>
            </a:r>
            <a:endParaRPr lang="el-GR" sz="2000" dirty="0" smtClean="0"/>
          </a:p>
          <a:p>
            <a:pPr marL="0" indent="0">
              <a:buNone/>
            </a:pPr>
            <a:r>
              <a:rPr lang="el-GR" sz="2000" dirty="0" smtClean="0"/>
              <a:t>     Τ=κοιλιακή </a:t>
            </a:r>
            <a:r>
              <a:rPr lang="el-GR" sz="2000" dirty="0" err="1" smtClean="0"/>
              <a:t>επαναπόλωση</a:t>
            </a:r>
            <a:endParaRPr lang="el-GR" sz="2000" dirty="0" smtClean="0"/>
          </a:p>
          <a:p>
            <a:pPr marL="0" indent="0">
              <a:buNone/>
            </a:pPr>
            <a:r>
              <a:rPr lang="el-GR" sz="2000" dirty="0" smtClean="0"/>
              <a:t>     </a:t>
            </a:r>
            <a:r>
              <a:rPr lang="en-US" sz="2000" dirty="0" smtClean="0"/>
              <a:t>U=</a:t>
            </a:r>
            <a:r>
              <a:rPr lang="el-GR" sz="2000" dirty="0" smtClean="0"/>
              <a:t>τάση </a:t>
            </a:r>
            <a:r>
              <a:rPr lang="el-GR" sz="2000" dirty="0" err="1" smtClean="0"/>
              <a:t>επαναπόλωσης</a:t>
            </a:r>
            <a:r>
              <a:rPr lang="el-GR" sz="2000" dirty="0" smtClean="0"/>
              <a:t>, (υπό</a:t>
            </a:r>
          </a:p>
          <a:p>
            <a:pPr marL="0" indent="0">
              <a:buNone/>
            </a:pPr>
            <a:r>
              <a:rPr lang="el-GR" sz="2000" dirty="0" smtClean="0"/>
              <a:t>     μελέτη, συναντάται πιο σπάνια)</a:t>
            </a:r>
            <a:endParaRPr lang="el-GR" sz="2000" dirty="0"/>
          </a:p>
        </p:txBody>
      </p:sp>
      <p:pic>
        <p:nvPicPr>
          <p:cNvPr id="5" name="Picture 4"/>
          <p:cNvPicPr>
            <a:picLocks noChangeAspect="1"/>
          </p:cNvPicPr>
          <p:nvPr/>
        </p:nvPicPr>
        <p:blipFill>
          <a:blip r:embed="rId2"/>
          <a:stretch>
            <a:fillRect/>
          </a:stretch>
        </p:blipFill>
        <p:spPr>
          <a:xfrm>
            <a:off x="4203905" y="3327038"/>
            <a:ext cx="4766130" cy="2891610"/>
          </a:xfrm>
          <a:prstGeom prst="rect">
            <a:avLst/>
          </a:prstGeom>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2491598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b="1" dirty="0">
              <a:solidFill>
                <a:srgbClr val="002060"/>
              </a:solidFill>
            </a:endParaRPr>
          </a:p>
        </p:txBody>
      </p:sp>
      <p:sp>
        <p:nvSpPr>
          <p:cNvPr id="3" name="Content Placeholder 2"/>
          <p:cNvSpPr>
            <a:spLocks noGrp="1"/>
          </p:cNvSpPr>
          <p:nvPr>
            <p:ph sz="quarter" idx="1"/>
          </p:nvPr>
        </p:nvSpPr>
        <p:spPr>
          <a:xfrm>
            <a:off x="396624" y="1741840"/>
            <a:ext cx="8369424" cy="4495800"/>
          </a:xfrm>
        </p:spPr>
        <p:txBody>
          <a:bodyPr>
            <a:normAutofit/>
          </a:bodyPr>
          <a:lstStyle/>
          <a:p>
            <a:pPr marL="0" indent="0">
              <a:spcBef>
                <a:spcPts val="0"/>
              </a:spcBef>
              <a:spcAft>
                <a:spcPts val="1200"/>
              </a:spcAft>
              <a:buNone/>
            </a:pPr>
            <a:r>
              <a:rPr lang="el-GR" sz="2800" b="1" u="sng" dirty="0" smtClean="0"/>
              <a:t>Φυσιολογία</a:t>
            </a:r>
          </a:p>
          <a:p>
            <a:pPr algn="just">
              <a:spcBef>
                <a:spcPts val="0"/>
              </a:spcBef>
              <a:spcAft>
                <a:spcPts val="1800"/>
              </a:spcAft>
              <a:buClr>
                <a:srgbClr val="474F6D"/>
              </a:buClr>
              <a:buFont typeface="Wingdings" panose="05000000000000000000" pitchFamily="2" charset="2"/>
              <a:buChar char="q"/>
            </a:pPr>
            <a:r>
              <a:rPr lang="el-GR" sz="2200" dirty="0" smtClean="0"/>
              <a:t>Οι μύες </a:t>
            </a:r>
            <a:r>
              <a:rPr lang="el-GR" sz="2200" dirty="0"/>
              <a:t>αντιπροσωπεύουν περίπου το 40% της ανθρώπινης </a:t>
            </a:r>
            <a:r>
              <a:rPr lang="el-GR" sz="2200" dirty="0" smtClean="0"/>
              <a:t>μάζας.</a:t>
            </a:r>
          </a:p>
          <a:p>
            <a:pPr algn="just">
              <a:spcBef>
                <a:spcPts val="0"/>
              </a:spcBef>
              <a:spcAft>
                <a:spcPts val="1200"/>
              </a:spcAft>
              <a:buClr>
                <a:srgbClr val="474F6D"/>
              </a:buClr>
              <a:buFont typeface="Wingdings" panose="05000000000000000000" pitchFamily="2" charset="2"/>
              <a:buChar char="q"/>
            </a:pPr>
            <a:r>
              <a:rPr lang="el-GR" sz="2200" dirty="0"/>
              <a:t>Ο σχεδιασμός των μυών ποικίλλει ανάλογα με το εύρος της κίνησης και </a:t>
            </a:r>
            <a:r>
              <a:rPr lang="el-GR" sz="2200" dirty="0" smtClean="0"/>
              <a:t>τη </a:t>
            </a:r>
            <a:r>
              <a:rPr lang="el-GR" sz="2200" dirty="0"/>
              <a:t>δύναμη που </a:t>
            </a:r>
            <a:r>
              <a:rPr lang="el-GR" sz="2200" dirty="0" smtClean="0"/>
              <a:t>πρέπει να ασκηθεί.</a:t>
            </a:r>
          </a:p>
          <a:p>
            <a:pPr>
              <a:spcBef>
                <a:spcPts val="0"/>
              </a:spcBef>
              <a:spcAft>
                <a:spcPts val="1200"/>
              </a:spcAft>
            </a:pPr>
            <a:endParaRPr lang="el-GR" sz="2200" dirty="0"/>
          </a:p>
          <a:p>
            <a:pPr>
              <a:spcBef>
                <a:spcPts val="0"/>
              </a:spcBef>
              <a:spcAft>
                <a:spcPts val="1200"/>
              </a:spcAft>
            </a:pPr>
            <a:endParaRPr lang="el-GR" sz="2200" dirty="0" smtClean="0"/>
          </a:p>
        </p:txBody>
      </p:sp>
      <p:sp>
        <p:nvSpPr>
          <p:cNvPr id="6" name="Rectangle 5"/>
          <p:cNvSpPr/>
          <p:nvPr/>
        </p:nvSpPr>
        <p:spPr>
          <a:xfrm>
            <a:off x="396624" y="4154840"/>
            <a:ext cx="5943363" cy="1446550"/>
          </a:xfrm>
          <a:prstGeom prst="rect">
            <a:avLst/>
          </a:prstGeom>
        </p:spPr>
        <p:txBody>
          <a:bodyPr wrap="square">
            <a:spAutoFit/>
          </a:bodyPr>
          <a:lstStyle/>
          <a:p>
            <a:pPr marL="342900" indent="-342900" algn="just">
              <a:buFont typeface="Wingdings" panose="05000000000000000000" pitchFamily="2" charset="2"/>
              <a:buChar char="§"/>
            </a:pPr>
            <a:r>
              <a:rPr lang="el-GR" sz="2200" dirty="0"/>
              <a:t>Στην πιο απλή </a:t>
            </a:r>
            <a:r>
              <a:rPr lang="el-GR" sz="2200" dirty="0" smtClean="0"/>
              <a:t>διάταξη, παράλληλες </a:t>
            </a:r>
            <a:r>
              <a:rPr lang="el-GR" sz="2200" dirty="0"/>
              <a:t>ίνες εκτείνονται σε όλο το μήκος του μυός και συνδέονται με τους τένοντες και στα δύο </a:t>
            </a:r>
            <a:r>
              <a:rPr lang="el-GR" sz="2200" dirty="0" smtClean="0"/>
              <a:t>άκρα (π.χ. μύες χεριών).</a:t>
            </a:r>
            <a:endParaRPr lang="el-GR" sz="22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382" t="40557" r="22917" b="37038"/>
          <a:stretch/>
        </p:blipFill>
        <p:spPr>
          <a:xfrm>
            <a:off x="6796024" y="4154840"/>
            <a:ext cx="1984248" cy="1536546"/>
          </a:xfrm>
          <a:prstGeom prst="rect">
            <a:avLst/>
          </a:prstGeom>
        </p:spPr>
      </p:pic>
      <p:sp>
        <p:nvSpPr>
          <p:cNvPr id="11" name="TextBox 10"/>
          <p:cNvSpPr txBox="1"/>
          <p:nvPr/>
        </p:nvSpPr>
        <p:spPr>
          <a:xfrm>
            <a:off x="4492244" y="6555132"/>
            <a:ext cx="4562348" cy="215444"/>
          </a:xfrm>
          <a:prstGeom prst="rect">
            <a:avLst/>
          </a:prstGeom>
          <a:noFill/>
        </p:spPr>
        <p:txBody>
          <a:bodyPr wrap="square" rtlCol="0">
            <a:spAutoFit/>
          </a:bodyPr>
          <a:lstStyle/>
          <a:p>
            <a:pPr algn="r"/>
            <a:r>
              <a:rPr lang="en-US" sz="800" dirty="0">
                <a:latin typeface="Calibri" pitchFamily="34" charset="0"/>
              </a:rPr>
              <a:t>http://anatomyandphysiologyi.com/muscle-mechanics-fascicle-arrangement/</a:t>
            </a:r>
          </a:p>
        </p:txBody>
      </p:sp>
    </p:spTree>
    <p:extLst>
      <p:ext uri="{BB962C8B-B14F-4D97-AF65-F5344CB8AC3E}">
        <p14:creationId xmlns:p14="http://schemas.microsoft.com/office/powerpoint/2010/main" val="773259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b="1" dirty="0">
              <a:solidFill>
                <a:srgbClr val="002060"/>
              </a:solidFill>
            </a:endParaRPr>
          </a:p>
        </p:txBody>
      </p:sp>
      <p:sp>
        <p:nvSpPr>
          <p:cNvPr id="3" name="Content Placeholder 2"/>
          <p:cNvSpPr>
            <a:spLocks noGrp="1"/>
          </p:cNvSpPr>
          <p:nvPr>
            <p:ph sz="quarter" idx="1"/>
          </p:nvPr>
        </p:nvSpPr>
        <p:spPr>
          <a:xfrm>
            <a:off x="396624" y="1741840"/>
            <a:ext cx="8369424" cy="4495800"/>
          </a:xfrm>
        </p:spPr>
        <p:txBody>
          <a:bodyPr>
            <a:normAutofit/>
          </a:bodyPr>
          <a:lstStyle/>
          <a:p>
            <a:pPr marL="0" indent="0">
              <a:spcBef>
                <a:spcPts val="0"/>
              </a:spcBef>
              <a:spcAft>
                <a:spcPts val="1200"/>
              </a:spcAft>
              <a:buNone/>
            </a:pPr>
            <a:r>
              <a:rPr lang="el-GR" sz="2800" b="1" u="sng" dirty="0" smtClean="0"/>
              <a:t>Φυσιολογία</a:t>
            </a:r>
          </a:p>
          <a:p>
            <a:pPr algn="just">
              <a:spcBef>
                <a:spcPts val="0"/>
              </a:spcBef>
              <a:spcAft>
                <a:spcPts val="1800"/>
              </a:spcAft>
              <a:buClr>
                <a:srgbClr val="474F6D"/>
              </a:buClr>
              <a:buFont typeface="Wingdings" panose="05000000000000000000" pitchFamily="2" charset="2"/>
              <a:buChar char="q"/>
            </a:pPr>
            <a:r>
              <a:rPr lang="el-GR" sz="2200" dirty="0" smtClean="0"/>
              <a:t>Οι μύες </a:t>
            </a:r>
            <a:r>
              <a:rPr lang="el-GR" sz="2200" dirty="0"/>
              <a:t>αντιπροσωπεύουν περίπου το 40% της ανθρώπινης </a:t>
            </a:r>
            <a:r>
              <a:rPr lang="el-GR" sz="2200" dirty="0" smtClean="0"/>
              <a:t>μάζας.</a:t>
            </a:r>
          </a:p>
          <a:p>
            <a:pPr algn="just">
              <a:spcBef>
                <a:spcPts val="0"/>
              </a:spcBef>
              <a:spcAft>
                <a:spcPts val="1200"/>
              </a:spcAft>
              <a:buClr>
                <a:srgbClr val="474F6D"/>
              </a:buClr>
              <a:buFont typeface="Wingdings" panose="05000000000000000000" pitchFamily="2" charset="2"/>
              <a:buChar char="q"/>
            </a:pPr>
            <a:r>
              <a:rPr lang="el-GR" sz="2200" dirty="0"/>
              <a:t>Ο σχεδιασμός των μυών ποικίλλει ανάλογα με το εύρος της κίνησης και </a:t>
            </a:r>
            <a:r>
              <a:rPr lang="el-GR" sz="2200" dirty="0" smtClean="0"/>
              <a:t>τη </a:t>
            </a:r>
            <a:r>
              <a:rPr lang="el-GR" sz="2200" dirty="0"/>
              <a:t>δύναμη που </a:t>
            </a:r>
            <a:r>
              <a:rPr lang="el-GR" sz="2200" dirty="0" smtClean="0"/>
              <a:t>πρέπει να ασκηθεί.</a:t>
            </a:r>
          </a:p>
          <a:p>
            <a:pPr>
              <a:spcBef>
                <a:spcPts val="0"/>
              </a:spcBef>
              <a:spcAft>
                <a:spcPts val="1200"/>
              </a:spcAft>
            </a:pPr>
            <a:endParaRPr lang="el-GR" sz="2200" dirty="0"/>
          </a:p>
          <a:p>
            <a:pPr>
              <a:spcBef>
                <a:spcPts val="0"/>
              </a:spcBef>
              <a:spcAft>
                <a:spcPts val="1200"/>
              </a:spcAft>
            </a:pPr>
            <a:endParaRPr lang="el-GR" sz="2200" dirty="0" smtClean="0"/>
          </a:p>
        </p:txBody>
      </p:sp>
      <p:sp>
        <p:nvSpPr>
          <p:cNvPr id="6" name="Rectangle 5"/>
          <p:cNvSpPr/>
          <p:nvPr/>
        </p:nvSpPr>
        <p:spPr>
          <a:xfrm>
            <a:off x="396624" y="3813643"/>
            <a:ext cx="5943363" cy="2954655"/>
          </a:xfrm>
          <a:prstGeom prst="rect">
            <a:avLst/>
          </a:prstGeom>
        </p:spPr>
        <p:txBody>
          <a:bodyPr wrap="square">
            <a:spAutoFit/>
          </a:bodyPr>
          <a:lstStyle/>
          <a:p>
            <a:pPr marL="342900" indent="-342900" algn="just">
              <a:spcAft>
                <a:spcPts val="1200"/>
              </a:spcAft>
              <a:buFont typeface="Wingdings" panose="05000000000000000000" pitchFamily="2" charset="2"/>
              <a:buChar char="§"/>
            </a:pPr>
            <a:r>
              <a:rPr lang="el-GR" sz="2200" dirty="0" smtClean="0"/>
              <a:t>Σε άλλους μύες πολλές </a:t>
            </a:r>
            <a:r>
              <a:rPr lang="el-GR" sz="2200" dirty="0"/>
              <a:t>ίνες μικρού μήκους συνδέονται με </a:t>
            </a:r>
            <a:r>
              <a:rPr lang="el-GR" sz="2200" dirty="0" smtClean="0"/>
              <a:t>έναν </a:t>
            </a:r>
            <a:r>
              <a:rPr lang="el-GR" sz="2200" dirty="0"/>
              <a:t>επίπεδο τένοντα που εκτείνεται πάνω από ένα μεγάλο </a:t>
            </a:r>
            <a:r>
              <a:rPr lang="el-GR" sz="2200" dirty="0" smtClean="0"/>
              <a:t>μέρος του </a:t>
            </a:r>
            <a:r>
              <a:rPr lang="el-GR" sz="2200" dirty="0"/>
              <a:t>μυός (π.χ. μακρός </a:t>
            </a:r>
            <a:r>
              <a:rPr lang="el-GR" sz="2200" dirty="0" err="1"/>
              <a:t>εκτείνων</a:t>
            </a:r>
            <a:r>
              <a:rPr lang="el-GR" sz="2200" dirty="0"/>
              <a:t> τους δακτύλους του ποδιού). </a:t>
            </a:r>
            <a:endParaRPr lang="el-GR" sz="2200" dirty="0" smtClean="0"/>
          </a:p>
          <a:p>
            <a:pPr marL="342900" indent="-342900" algn="just">
              <a:buFont typeface="Wingdings" panose="05000000000000000000" pitchFamily="2" charset="2"/>
              <a:buChar char="§"/>
            </a:pPr>
            <a:r>
              <a:rPr lang="el-GR" sz="2200" dirty="0" smtClean="0"/>
              <a:t>Αυτή </a:t>
            </a:r>
            <a:r>
              <a:rPr lang="el-GR" sz="2200" dirty="0"/>
              <a:t>η διάταξη </a:t>
            </a:r>
            <a:r>
              <a:rPr lang="el-GR" sz="2200" dirty="0" smtClean="0"/>
              <a:t>αυξάνει </a:t>
            </a:r>
            <a:r>
              <a:rPr lang="el-GR" sz="2200" dirty="0"/>
              <a:t>την περιοχή της εγκάρσιας τομής και συνεπώς την </a:t>
            </a:r>
            <a:r>
              <a:rPr lang="el-GR" sz="2200" dirty="0" smtClean="0"/>
              <a:t>συστολική δύναμη </a:t>
            </a:r>
            <a:r>
              <a:rPr lang="el-GR" sz="2200" dirty="0"/>
              <a:t>του μυός.</a:t>
            </a:r>
          </a:p>
        </p:txBody>
      </p:sp>
      <p:sp>
        <p:nvSpPr>
          <p:cNvPr id="8" name="TextBox 7"/>
          <p:cNvSpPr txBox="1"/>
          <p:nvPr/>
        </p:nvSpPr>
        <p:spPr>
          <a:xfrm>
            <a:off x="4443476" y="6555132"/>
            <a:ext cx="4562348" cy="215444"/>
          </a:xfrm>
          <a:prstGeom prst="rect">
            <a:avLst/>
          </a:prstGeom>
          <a:noFill/>
        </p:spPr>
        <p:txBody>
          <a:bodyPr wrap="square" rtlCol="0">
            <a:spAutoFit/>
          </a:bodyPr>
          <a:lstStyle/>
          <a:p>
            <a:pPr algn="r"/>
            <a:r>
              <a:rPr lang="en-US" sz="800" dirty="0">
                <a:latin typeface="Calibri" pitchFamily="34" charset="0"/>
              </a:rPr>
              <a:t>http://anatomyandphysiologyi.com/muscle-mechanics-fascicle-arrangement/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255" t="68864" r="38041" b="8409"/>
          <a:stretch/>
        </p:blipFill>
        <p:spPr>
          <a:xfrm>
            <a:off x="6588305" y="4336649"/>
            <a:ext cx="2380943" cy="1270000"/>
          </a:xfrm>
          <a:prstGeom prst="rect">
            <a:avLst/>
          </a:prstGeom>
        </p:spPr>
      </p:pic>
    </p:spTree>
    <p:extLst>
      <p:ext uri="{BB962C8B-B14F-4D97-AF65-F5344CB8AC3E}">
        <p14:creationId xmlns:p14="http://schemas.microsoft.com/office/powerpoint/2010/main" val="2505053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b="1" dirty="0">
              <a:solidFill>
                <a:srgbClr val="00206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972" t="53148" r="43472" b="8889"/>
          <a:stretch/>
        </p:blipFill>
        <p:spPr>
          <a:xfrm>
            <a:off x="7150100" y="3848100"/>
            <a:ext cx="508000" cy="26035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4861" t="68148" r="25278" b="7037"/>
          <a:stretch/>
        </p:blipFill>
        <p:spPr>
          <a:xfrm>
            <a:off x="7864348" y="3848100"/>
            <a:ext cx="901700" cy="17018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7361" t="63148" r="38055" b="34630"/>
          <a:stretch/>
        </p:blipFill>
        <p:spPr>
          <a:xfrm>
            <a:off x="7538974" y="4533900"/>
            <a:ext cx="419100" cy="152400"/>
          </a:xfrm>
          <a:prstGeom prst="rect">
            <a:avLst/>
          </a:prstGeom>
        </p:spPr>
      </p:pic>
      <p:sp>
        <p:nvSpPr>
          <p:cNvPr id="10" name="TextBox 9"/>
          <p:cNvSpPr txBox="1"/>
          <p:nvPr/>
        </p:nvSpPr>
        <p:spPr>
          <a:xfrm>
            <a:off x="4467860" y="6567324"/>
            <a:ext cx="4562348" cy="215444"/>
          </a:xfrm>
          <a:prstGeom prst="rect">
            <a:avLst/>
          </a:prstGeom>
          <a:noFill/>
        </p:spPr>
        <p:txBody>
          <a:bodyPr wrap="square" rtlCol="0">
            <a:spAutoFit/>
          </a:bodyPr>
          <a:lstStyle/>
          <a:p>
            <a:pPr algn="r"/>
            <a:r>
              <a:rPr lang="en-US" sz="800" dirty="0">
                <a:latin typeface="Calibri" pitchFamily="34" charset="0"/>
              </a:rPr>
              <a:t>http://anatomyandphysiologyi.com/muscle-mechanics-fascicle-arrangement/</a:t>
            </a:r>
          </a:p>
        </p:txBody>
      </p:sp>
      <p:sp>
        <p:nvSpPr>
          <p:cNvPr id="11" name="Rectangle 10"/>
          <p:cNvSpPr/>
          <p:nvPr/>
        </p:nvSpPr>
        <p:spPr>
          <a:xfrm>
            <a:off x="396624" y="3813643"/>
            <a:ext cx="5943363" cy="2277547"/>
          </a:xfrm>
          <a:prstGeom prst="rect">
            <a:avLst/>
          </a:prstGeom>
        </p:spPr>
        <p:txBody>
          <a:bodyPr wrap="square">
            <a:spAutoFit/>
          </a:bodyPr>
          <a:lstStyle/>
          <a:p>
            <a:pPr marL="342900" indent="-342900" algn="just">
              <a:spcAft>
                <a:spcPts val="1200"/>
              </a:spcAft>
              <a:buFont typeface="Wingdings" panose="05000000000000000000" pitchFamily="2" charset="2"/>
              <a:buChar char="§"/>
            </a:pPr>
            <a:r>
              <a:rPr lang="el-GR" sz="2200" dirty="0"/>
              <a:t>Όταν οι μυϊκές ίνες </a:t>
            </a:r>
            <a:r>
              <a:rPr lang="el-GR" sz="2200" dirty="0" smtClean="0"/>
              <a:t>εκτείνονται και </a:t>
            </a:r>
            <a:r>
              <a:rPr lang="el-GR" sz="2200" dirty="0"/>
              <a:t>από τις δύο πλευρές του τένοντα, η δομή των μυών αναφέρεται ως </a:t>
            </a:r>
            <a:r>
              <a:rPr lang="el-GR" sz="2200" dirty="0" smtClean="0"/>
              <a:t>αμφίπλευρη (π.χ. στον τετρακέφαλο του ποδιού</a:t>
            </a:r>
            <a:r>
              <a:rPr lang="el-GR" sz="2200" dirty="0"/>
              <a:t>). </a:t>
            </a:r>
            <a:endParaRPr lang="el-GR" sz="2200" dirty="0" smtClean="0"/>
          </a:p>
          <a:p>
            <a:pPr marL="342900" indent="-342900" algn="just">
              <a:spcAft>
                <a:spcPts val="1200"/>
              </a:spcAft>
              <a:buFont typeface="Wingdings" panose="05000000000000000000" pitchFamily="2" charset="2"/>
              <a:buChar char="§"/>
            </a:pPr>
            <a:r>
              <a:rPr lang="el-GR" sz="2200" dirty="0" smtClean="0"/>
              <a:t>Αυτή </a:t>
            </a:r>
            <a:r>
              <a:rPr lang="el-GR" sz="2200" dirty="0"/>
              <a:t>η διάταξη </a:t>
            </a:r>
            <a:r>
              <a:rPr lang="el-GR" sz="2200" dirty="0" smtClean="0"/>
              <a:t>αυξάνει περαιτέρω την συστολική δύναμη </a:t>
            </a:r>
            <a:r>
              <a:rPr lang="el-GR" sz="2200" dirty="0"/>
              <a:t>του μυός.</a:t>
            </a:r>
          </a:p>
        </p:txBody>
      </p:sp>
      <p:sp>
        <p:nvSpPr>
          <p:cNvPr id="13" name="Content Placeholder 2"/>
          <p:cNvSpPr txBox="1">
            <a:spLocks/>
          </p:cNvSpPr>
          <p:nvPr/>
        </p:nvSpPr>
        <p:spPr>
          <a:xfrm>
            <a:off x="396624" y="1741840"/>
            <a:ext cx="8369424"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200"/>
              </a:spcAft>
              <a:buFont typeface="Wingdings"/>
              <a:buNone/>
            </a:pPr>
            <a:r>
              <a:rPr lang="el-GR" sz="2800" b="1" u="sng" dirty="0" smtClean="0"/>
              <a:t>Φυσιολογία</a:t>
            </a:r>
          </a:p>
          <a:p>
            <a:pPr algn="just">
              <a:spcBef>
                <a:spcPts val="0"/>
              </a:spcBef>
              <a:spcAft>
                <a:spcPts val="1800"/>
              </a:spcAft>
              <a:buClr>
                <a:srgbClr val="474F6D"/>
              </a:buClr>
              <a:buFont typeface="Wingdings" panose="05000000000000000000" pitchFamily="2" charset="2"/>
              <a:buChar char="q"/>
            </a:pPr>
            <a:r>
              <a:rPr lang="el-GR" sz="2200" dirty="0" smtClean="0"/>
              <a:t>Οι μύες αντιπροσωπεύουν περίπου το 40% της ανθρώπινης μάζας.</a:t>
            </a:r>
          </a:p>
          <a:p>
            <a:pPr algn="just">
              <a:spcBef>
                <a:spcPts val="0"/>
              </a:spcBef>
              <a:spcAft>
                <a:spcPts val="1200"/>
              </a:spcAft>
              <a:buClr>
                <a:srgbClr val="474F6D"/>
              </a:buClr>
              <a:buFont typeface="Wingdings" panose="05000000000000000000" pitchFamily="2" charset="2"/>
              <a:buChar char="q"/>
            </a:pPr>
            <a:r>
              <a:rPr lang="el-GR" sz="2200" dirty="0" smtClean="0"/>
              <a:t>Ο σχεδιασμός των μυών ποικίλλει ανάλογα με το εύρος της κίνησης και τη δύναμη που πρέπει να ασκηθεί.</a:t>
            </a:r>
          </a:p>
          <a:p>
            <a:pPr>
              <a:spcBef>
                <a:spcPts val="0"/>
              </a:spcBef>
              <a:spcAft>
                <a:spcPts val="1200"/>
              </a:spcAft>
            </a:pPr>
            <a:endParaRPr lang="el-GR" sz="2200" dirty="0" smtClean="0"/>
          </a:p>
          <a:p>
            <a:pPr>
              <a:spcBef>
                <a:spcPts val="0"/>
              </a:spcBef>
              <a:spcAft>
                <a:spcPts val="1200"/>
              </a:spcAft>
            </a:pPr>
            <a:endParaRPr lang="el-GR" sz="2200" dirty="0" smtClean="0"/>
          </a:p>
        </p:txBody>
      </p:sp>
    </p:spTree>
    <p:extLst>
      <p:ext uri="{BB962C8B-B14F-4D97-AF65-F5344CB8AC3E}">
        <p14:creationId xmlns:p14="http://schemas.microsoft.com/office/powerpoint/2010/main" val="3535621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dirty="0"/>
          </a:p>
        </p:txBody>
      </p:sp>
      <p:sp>
        <p:nvSpPr>
          <p:cNvPr id="3" name="Content Placeholder 2"/>
          <p:cNvSpPr>
            <a:spLocks noGrp="1"/>
          </p:cNvSpPr>
          <p:nvPr>
            <p:ph sz="quarter" idx="1"/>
          </p:nvPr>
        </p:nvSpPr>
        <p:spPr>
          <a:xfrm>
            <a:off x="384048" y="1816100"/>
            <a:ext cx="8382000" cy="4876800"/>
          </a:xfrm>
        </p:spPr>
        <p:txBody>
          <a:bodyPr>
            <a:normAutofit/>
          </a:bodyPr>
          <a:lstStyle/>
          <a:p>
            <a:pPr marL="0" indent="0">
              <a:spcBef>
                <a:spcPts val="0"/>
              </a:spcBef>
              <a:spcAft>
                <a:spcPts val="600"/>
              </a:spcAft>
              <a:buNone/>
            </a:pPr>
            <a:r>
              <a:rPr lang="el-GR" sz="2800" b="1" u="sng" dirty="0" smtClean="0"/>
              <a:t>Ορισμός:</a:t>
            </a:r>
          </a:p>
          <a:p>
            <a:pPr marL="0" indent="0">
              <a:spcBef>
                <a:spcPts val="0"/>
              </a:spcBef>
              <a:spcAft>
                <a:spcPts val="1800"/>
              </a:spcAft>
              <a:buNone/>
            </a:pPr>
            <a:r>
              <a:rPr lang="el-GR" sz="2400" dirty="0" smtClean="0"/>
              <a:t>Καταγραφή </a:t>
            </a:r>
            <a:r>
              <a:rPr lang="el-GR" sz="2400" dirty="0"/>
              <a:t>του δυναμικού των </a:t>
            </a:r>
            <a:r>
              <a:rPr lang="el-GR" sz="2400" dirty="0" smtClean="0"/>
              <a:t>μυών κατά την κίνησή τους.</a:t>
            </a:r>
            <a:endParaRPr lang="el-GR" sz="2400" dirty="0"/>
          </a:p>
          <a:p>
            <a:pPr algn="just">
              <a:spcBef>
                <a:spcPts val="0"/>
              </a:spcBef>
              <a:spcAft>
                <a:spcPts val="1200"/>
              </a:spcAft>
              <a:buClr>
                <a:srgbClr val="474F6D"/>
              </a:buClr>
              <a:buFont typeface="Wingdings" panose="05000000000000000000" pitchFamily="2" charset="2"/>
              <a:buChar char="q"/>
            </a:pPr>
            <a:r>
              <a:rPr lang="el-GR" sz="2400" dirty="0"/>
              <a:t>Οι μύες αποτελούνται από κινητήριες μονάδες καθεμία εκ των οποίων </a:t>
            </a:r>
            <a:r>
              <a:rPr lang="el-GR" sz="2400" dirty="0" smtClean="0"/>
              <a:t>συνδέεται μέσω νευρώνων στον </a:t>
            </a:r>
            <a:r>
              <a:rPr lang="el-GR" sz="2400" dirty="0"/>
              <a:t>εγκέφαλο απευθείας ή </a:t>
            </a:r>
            <a:r>
              <a:rPr lang="el-GR" sz="2400" dirty="0" smtClean="0"/>
              <a:t>μέσω της σπονδυλικής στήλης.</a:t>
            </a:r>
          </a:p>
          <a:p>
            <a:pPr algn="just">
              <a:spcBef>
                <a:spcPts val="0"/>
              </a:spcBef>
              <a:spcAft>
                <a:spcPts val="1200"/>
              </a:spcAft>
              <a:buClr>
                <a:srgbClr val="474F6D"/>
              </a:buClr>
              <a:buFont typeface="Wingdings" panose="05000000000000000000" pitchFamily="2" charset="2"/>
              <a:buChar char="q"/>
            </a:pPr>
            <a:r>
              <a:rPr lang="el-GR" sz="2400" dirty="0" smtClean="0"/>
              <a:t>Ανάλογα </a:t>
            </a:r>
            <a:r>
              <a:rPr lang="el-GR" sz="2400" dirty="0"/>
              <a:t>με το ηλεκτρόδιο που χρησιμοποιείται </a:t>
            </a:r>
            <a:r>
              <a:rPr lang="el-GR" sz="2400" dirty="0" smtClean="0"/>
              <a:t>είναι </a:t>
            </a:r>
            <a:r>
              <a:rPr lang="el-GR" sz="2400" dirty="0"/>
              <a:t>δυνατό </a:t>
            </a:r>
            <a:r>
              <a:rPr lang="el-GR" sz="2400" dirty="0" smtClean="0"/>
              <a:t>να ληφθεί </a:t>
            </a:r>
            <a:r>
              <a:rPr lang="el-GR" sz="2400" dirty="0"/>
              <a:t>πληροφορία μόνο από </a:t>
            </a:r>
            <a:r>
              <a:rPr lang="el-GR" sz="2400" dirty="0" smtClean="0"/>
              <a:t>μία </a:t>
            </a:r>
            <a:r>
              <a:rPr lang="el-GR" sz="2400" dirty="0"/>
              <a:t>κινητήρια μονάδα ή από μία ομάδα. </a:t>
            </a:r>
            <a:endParaRPr lang="el-GR" sz="2400" dirty="0" smtClean="0"/>
          </a:p>
          <a:p>
            <a:pPr algn="just">
              <a:spcBef>
                <a:spcPts val="0"/>
              </a:spcBef>
              <a:spcAft>
                <a:spcPts val="1200"/>
              </a:spcAft>
              <a:buClr>
                <a:srgbClr val="474F6D"/>
              </a:buClr>
              <a:buFont typeface="Wingdings" panose="05000000000000000000" pitchFamily="2" charset="2"/>
              <a:buChar char="q"/>
            </a:pPr>
            <a:r>
              <a:rPr lang="el-GR" sz="2400" dirty="0" smtClean="0"/>
              <a:t>Το </a:t>
            </a:r>
            <a:r>
              <a:rPr lang="el-GR" sz="2400" dirty="0"/>
              <a:t>σήμα ενισχύεται και απεικονίζεται σε </a:t>
            </a:r>
            <a:r>
              <a:rPr lang="el-GR" sz="2400" dirty="0" smtClean="0"/>
              <a:t>έναν παλμογράφο. Μπορεί </a:t>
            </a:r>
            <a:r>
              <a:rPr lang="el-GR" sz="2400" dirty="0"/>
              <a:t>να μετατραπεί σε </a:t>
            </a:r>
            <a:r>
              <a:rPr lang="el-GR" sz="2400" dirty="0" smtClean="0"/>
              <a:t>ήχο με ένταση ανάλογη </a:t>
            </a:r>
            <a:r>
              <a:rPr lang="el-GR" sz="2400" dirty="0"/>
              <a:t>του </a:t>
            </a:r>
            <a:r>
              <a:rPr lang="el-GR" sz="2400" dirty="0" smtClean="0"/>
              <a:t>πλάτους του δυναμικού δράσης.</a:t>
            </a:r>
            <a:endParaRPr lang="en-US" sz="2400" dirty="0"/>
          </a:p>
        </p:txBody>
      </p:sp>
    </p:spTree>
    <p:extLst>
      <p:ext uri="{BB962C8B-B14F-4D97-AF65-F5344CB8AC3E}">
        <p14:creationId xmlns:p14="http://schemas.microsoft.com/office/powerpoint/2010/main" val="310439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dirty="0"/>
          </a:p>
        </p:txBody>
      </p:sp>
      <p:sp>
        <p:nvSpPr>
          <p:cNvPr id="3" name="Content Placeholder 2"/>
          <p:cNvSpPr>
            <a:spLocks noGrp="1"/>
          </p:cNvSpPr>
          <p:nvPr>
            <p:ph sz="quarter" idx="1"/>
          </p:nvPr>
        </p:nvSpPr>
        <p:spPr>
          <a:xfrm>
            <a:off x="271272" y="1813506"/>
            <a:ext cx="8494776" cy="5032302"/>
          </a:xfrm>
        </p:spPr>
        <p:txBody>
          <a:bodyPr>
            <a:normAutofit/>
          </a:bodyPr>
          <a:lstStyle/>
          <a:p>
            <a:pPr algn="just">
              <a:spcBef>
                <a:spcPts val="0"/>
              </a:spcBef>
              <a:spcAft>
                <a:spcPts val="1800"/>
              </a:spcAft>
              <a:buClr>
                <a:srgbClr val="474F6D"/>
              </a:buClr>
              <a:buFont typeface="Wingdings" panose="05000000000000000000" pitchFamily="2" charset="2"/>
              <a:buChar char="q"/>
            </a:pPr>
            <a:r>
              <a:rPr lang="el-GR" sz="2400" dirty="0"/>
              <a:t>Εκούσια </a:t>
            </a:r>
            <a:r>
              <a:rPr lang="el-GR" sz="2400" dirty="0" smtClean="0"/>
              <a:t>συστολή        όχι καλά καθορισμένο δυναμικό </a:t>
            </a:r>
            <a:r>
              <a:rPr lang="el-GR" sz="2400" dirty="0"/>
              <a:t>και χρόνος </a:t>
            </a:r>
            <a:r>
              <a:rPr lang="el-GR" sz="2400" dirty="0" smtClean="0"/>
              <a:t>δράσης.</a:t>
            </a:r>
          </a:p>
          <a:p>
            <a:pPr algn="just">
              <a:spcBef>
                <a:spcPts val="0"/>
              </a:spcBef>
              <a:spcAft>
                <a:spcPts val="600"/>
              </a:spcAft>
              <a:buClr>
                <a:srgbClr val="474F6D"/>
              </a:buClr>
              <a:buFont typeface="Wingdings" panose="05000000000000000000" pitchFamily="2" charset="2"/>
              <a:buChar char="q"/>
            </a:pPr>
            <a:r>
              <a:rPr lang="el-GR" sz="2400" dirty="0" smtClean="0"/>
              <a:t>Συνηθέστερη </a:t>
            </a:r>
            <a:r>
              <a:rPr lang="el-GR" sz="2400" dirty="0"/>
              <a:t>είναι η </a:t>
            </a:r>
            <a:r>
              <a:rPr lang="el-GR" sz="2400" dirty="0" smtClean="0"/>
              <a:t>καταγραφή ηλεκτρομυογραφήματος </a:t>
            </a:r>
            <a:r>
              <a:rPr lang="el-GR" sz="2400" dirty="0"/>
              <a:t>από μυ που </a:t>
            </a:r>
            <a:r>
              <a:rPr lang="el-GR" sz="2400" dirty="0" smtClean="0"/>
              <a:t>διεγείρεται εξωτερικά:</a:t>
            </a:r>
          </a:p>
          <a:p>
            <a:pPr lvl="1" algn="just">
              <a:spcBef>
                <a:spcPts val="0"/>
              </a:spcBef>
              <a:spcAft>
                <a:spcPts val="1800"/>
              </a:spcAft>
              <a:buClr>
                <a:srgbClr val="474F6D"/>
              </a:buClr>
              <a:buFont typeface="Wingdings" panose="05000000000000000000" pitchFamily="2" charset="2"/>
              <a:buChar char="§"/>
            </a:pPr>
            <a:r>
              <a:rPr lang="el-GR" sz="2400" dirty="0" smtClean="0"/>
              <a:t>Παλμός </a:t>
            </a:r>
            <a:r>
              <a:rPr lang="el-GR" sz="2400" dirty="0"/>
              <a:t>διέγερσης: </a:t>
            </a:r>
            <a:r>
              <a:rPr lang="en-US" sz="2400" dirty="0"/>
              <a:t>t=0.1-0.5ms, </a:t>
            </a:r>
            <a:r>
              <a:rPr lang="en-US" sz="2400" dirty="0" smtClean="0"/>
              <a:t>V=100V</a:t>
            </a:r>
            <a:r>
              <a:rPr lang="el-GR" sz="2400" dirty="0" smtClean="0"/>
              <a:t>.</a:t>
            </a:r>
          </a:p>
          <a:p>
            <a:pPr algn="just">
              <a:spcBef>
                <a:spcPts val="0"/>
              </a:spcBef>
              <a:spcAft>
                <a:spcPts val="1800"/>
              </a:spcAft>
              <a:buClr>
                <a:srgbClr val="474F6D"/>
              </a:buClr>
              <a:buFont typeface="Wingdings" panose="05000000000000000000" pitchFamily="2" charset="2"/>
              <a:buChar char="q"/>
            </a:pPr>
            <a:r>
              <a:rPr lang="el-GR" sz="2400" dirty="0" smtClean="0"/>
              <a:t>Το </a:t>
            </a:r>
            <a:r>
              <a:rPr lang="el-GR" sz="2400" dirty="0"/>
              <a:t>δυναμικό δράσης καθυστερεί </a:t>
            </a:r>
            <a:r>
              <a:rPr lang="el-GR" sz="2400" dirty="0" smtClean="0"/>
              <a:t>την εμφάνισή </a:t>
            </a:r>
            <a:r>
              <a:rPr lang="el-GR" sz="2400" dirty="0"/>
              <a:t>του στην οθόνη κατά </a:t>
            </a:r>
            <a:r>
              <a:rPr lang="el-GR" sz="2400" dirty="0" smtClean="0"/>
              <a:t>τον </a:t>
            </a:r>
            <a:r>
              <a:rPr lang="el-GR" sz="2400" b="1" dirty="0" smtClean="0"/>
              <a:t>λανθάνων χρόνο</a:t>
            </a:r>
            <a:r>
              <a:rPr lang="el-GR" sz="2400" dirty="0" smtClean="0"/>
              <a:t> (χρόνος μεταξύ </a:t>
            </a:r>
            <a:r>
              <a:rPr lang="el-GR" sz="2400" dirty="0"/>
              <a:t>διέγερσης </a:t>
            </a:r>
            <a:r>
              <a:rPr lang="el-GR" sz="2400" dirty="0" smtClean="0"/>
              <a:t>και απόκρισης).</a:t>
            </a:r>
          </a:p>
          <a:p>
            <a:pPr algn="just">
              <a:spcBef>
                <a:spcPts val="0"/>
              </a:spcBef>
              <a:spcAft>
                <a:spcPts val="1200"/>
              </a:spcAft>
              <a:buClr>
                <a:srgbClr val="474F6D"/>
              </a:buClr>
              <a:buFont typeface="Wingdings" panose="05000000000000000000" pitchFamily="2" charset="2"/>
              <a:buChar char="q"/>
            </a:pPr>
            <a:r>
              <a:rPr lang="el-GR" sz="2400" dirty="0" smtClean="0"/>
              <a:t>Για κλινικά συμπεράσματα, το </a:t>
            </a:r>
            <a:r>
              <a:rPr lang="el-GR" sz="2400" dirty="0"/>
              <a:t>δυναμικό δράσης και η </a:t>
            </a:r>
            <a:r>
              <a:rPr lang="el-GR" sz="2400" dirty="0" smtClean="0"/>
              <a:t>υστέρηση συγκρίνονται </a:t>
            </a:r>
            <a:r>
              <a:rPr lang="el-GR" sz="2400" dirty="0"/>
              <a:t>για </a:t>
            </a:r>
            <a:r>
              <a:rPr lang="el-GR" sz="2400" dirty="0" smtClean="0"/>
              <a:t>δύο </a:t>
            </a:r>
            <a:r>
              <a:rPr lang="el-GR" sz="2400" dirty="0"/>
              <a:t>ίδια μέλη του </a:t>
            </a:r>
            <a:r>
              <a:rPr lang="el-GR" sz="2400" dirty="0" smtClean="0"/>
              <a:t>σώματος (π.χ</a:t>
            </a:r>
            <a:r>
              <a:rPr lang="el-GR" sz="2400" dirty="0"/>
              <a:t>. δ</a:t>
            </a:r>
            <a:r>
              <a:rPr lang="el-GR" sz="2400" dirty="0" smtClean="0"/>
              <a:t>εξί &amp; </a:t>
            </a:r>
            <a:r>
              <a:rPr lang="el-GR" sz="2400" dirty="0"/>
              <a:t>αριστερό χέρι) ή με </a:t>
            </a:r>
            <a:r>
              <a:rPr lang="el-GR" sz="2400" dirty="0" smtClean="0"/>
              <a:t>φυσιολογικά δεδομένα.</a:t>
            </a:r>
            <a:endParaRPr lang="en-US" sz="2400" dirty="0"/>
          </a:p>
        </p:txBody>
      </p:sp>
      <p:sp>
        <p:nvSpPr>
          <p:cNvPr id="4" name="Right Arrow 3"/>
          <p:cNvSpPr/>
          <p:nvPr/>
        </p:nvSpPr>
        <p:spPr>
          <a:xfrm>
            <a:off x="3242072" y="1958987"/>
            <a:ext cx="504056" cy="216024"/>
          </a:xfrm>
          <a:prstGeom prst="rightArrow">
            <a:avLst>
              <a:gd name="adj1" fmla="val 50000"/>
              <a:gd name="adj2" fmla="val 4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934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dirty="0"/>
          </a:p>
        </p:txBody>
      </p:sp>
      <p:sp>
        <p:nvSpPr>
          <p:cNvPr id="3" name="Content Placeholder 2"/>
          <p:cNvSpPr>
            <a:spLocks noGrp="1"/>
          </p:cNvSpPr>
          <p:nvPr>
            <p:ph sz="quarter" idx="1"/>
          </p:nvPr>
        </p:nvSpPr>
        <p:spPr>
          <a:xfrm>
            <a:off x="234696" y="1783080"/>
            <a:ext cx="8531352" cy="4742264"/>
          </a:xfrm>
        </p:spPr>
        <p:txBody>
          <a:bodyPr>
            <a:normAutofit/>
          </a:bodyPr>
          <a:lstStyle/>
          <a:p>
            <a:pPr algn="just">
              <a:spcBef>
                <a:spcPts val="0"/>
              </a:spcBef>
              <a:spcAft>
                <a:spcPts val="1200"/>
              </a:spcAft>
              <a:buClr>
                <a:srgbClr val="474F6D"/>
              </a:buClr>
              <a:buFont typeface="Wingdings" panose="05000000000000000000" pitchFamily="2" charset="2"/>
              <a:buChar char="q"/>
            </a:pPr>
            <a:r>
              <a:rPr lang="el-GR" sz="2400" dirty="0" smtClean="0"/>
              <a:t>Τα ηλεκτρόδια έχουν την μορφή βελόνας </a:t>
            </a:r>
            <a:r>
              <a:rPr lang="el-GR" sz="2400" dirty="0"/>
              <a:t>για </a:t>
            </a:r>
            <a:r>
              <a:rPr lang="el-GR" sz="2400" dirty="0" smtClean="0"/>
              <a:t>να μπορούν να γίνει οι υποδόριες καταγραφές.</a:t>
            </a:r>
          </a:p>
          <a:p>
            <a:pPr algn="just">
              <a:spcBef>
                <a:spcPts val="0"/>
              </a:spcBef>
              <a:spcAft>
                <a:spcPts val="1200"/>
              </a:spcAft>
              <a:buClr>
                <a:srgbClr val="474F6D"/>
              </a:buClr>
              <a:buFont typeface="Wingdings" panose="05000000000000000000" pitchFamily="2" charset="2"/>
              <a:buChar char="q"/>
            </a:pPr>
            <a:r>
              <a:rPr lang="el-GR" sz="2400" dirty="0" smtClean="0"/>
              <a:t>Στα </a:t>
            </a:r>
            <a:r>
              <a:rPr lang="el-GR" sz="2400" dirty="0"/>
              <a:t>ηλεκτρόδια μονής ίνας (α) και </a:t>
            </a:r>
            <a:r>
              <a:rPr lang="el-GR" sz="2400" dirty="0" smtClean="0"/>
              <a:t>στα ομόκεντρα </a:t>
            </a:r>
            <a:r>
              <a:rPr lang="el-GR" sz="2400" dirty="0"/>
              <a:t>(β) ο σωληνίσκος </a:t>
            </a:r>
            <a:r>
              <a:rPr lang="el-GR" sz="2400" dirty="0" smtClean="0"/>
              <a:t>(περίβλημα) δρα </a:t>
            </a:r>
            <a:r>
              <a:rPr lang="el-GR" sz="2400" dirty="0"/>
              <a:t>ως ηλεκτρόδιο αναφοράς. </a:t>
            </a:r>
            <a:endParaRPr lang="el-GR" sz="2400" dirty="0" smtClean="0"/>
          </a:p>
        </p:txBody>
      </p:sp>
      <p:pic>
        <p:nvPicPr>
          <p:cNvPr id="6" name="Picture 5"/>
          <p:cNvPicPr>
            <a:picLocks noChangeAspect="1"/>
          </p:cNvPicPr>
          <p:nvPr/>
        </p:nvPicPr>
        <p:blipFill rotWithShape="1">
          <a:blip r:embed="rId2"/>
          <a:srcRect t="10217" b="65686"/>
          <a:stretch/>
        </p:blipFill>
        <p:spPr>
          <a:xfrm>
            <a:off x="1350773" y="3762684"/>
            <a:ext cx="2351532" cy="548619"/>
          </a:xfrm>
          <a:prstGeom prst="rect">
            <a:avLst/>
          </a:prstGeom>
        </p:spPr>
      </p:pic>
      <p:pic>
        <p:nvPicPr>
          <p:cNvPr id="8" name="Picture 7"/>
          <p:cNvPicPr>
            <a:picLocks noChangeAspect="1"/>
          </p:cNvPicPr>
          <p:nvPr/>
        </p:nvPicPr>
        <p:blipFill rotWithShape="1">
          <a:blip r:embed="rId2"/>
          <a:srcRect t="74278" b="10681"/>
          <a:stretch/>
        </p:blipFill>
        <p:spPr>
          <a:xfrm>
            <a:off x="5428344" y="3791712"/>
            <a:ext cx="2598056" cy="324432"/>
          </a:xfrm>
          <a:prstGeom prst="rect">
            <a:avLst/>
          </a:prstGeom>
        </p:spPr>
      </p:pic>
      <p:sp>
        <p:nvSpPr>
          <p:cNvPr id="10" name="Content Placeholder 2"/>
          <p:cNvSpPr txBox="1">
            <a:spLocks/>
          </p:cNvSpPr>
          <p:nvPr/>
        </p:nvSpPr>
        <p:spPr>
          <a:xfrm>
            <a:off x="234696" y="4688790"/>
            <a:ext cx="8531352" cy="85751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Clr>
                <a:srgbClr val="474F6D"/>
              </a:buClr>
              <a:buFont typeface="Wingdings" panose="05000000000000000000" pitchFamily="2" charset="2"/>
              <a:buChar char="q"/>
            </a:pPr>
            <a:r>
              <a:rPr lang="el-GR" sz="2400" dirty="0" smtClean="0"/>
              <a:t>Στα μονοπολικά ηλεκτρόδια χρησιμοποιείται με ένα απομακρυσμένο ηλεκτρόδιο αναφοράς.</a:t>
            </a:r>
            <a:endParaRPr lang="en-US" sz="2400" dirty="0"/>
          </a:p>
        </p:txBody>
      </p:sp>
      <p:sp>
        <p:nvSpPr>
          <p:cNvPr id="9" name="Rectangle 8"/>
          <p:cNvSpPr/>
          <p:nvPr/>
        </p:nvSpPr>
        <p:spPr>
          <a:xfrm>
            <a:off x="564147" y="3746811"/>
            <a:ext cx="487634" cy="400110"/>
          </a:xfrm>
          <a:prstGeom prst="rect">
            <a:avLst/>
          </a:prstGeom>
        </p:spPr>
        <p:txBody>
          <a:bodyPr wrap="none">
            <a:spAutoFit/>
          </a:bodyPr>
          <a:lstStyle/>
          <a:p>
            <a:r>
              <a:rPr lang="el-GR" sz="2000" dirty="0"/>
              <a:t>(α)</a:t>
            </a:r>
          </a:p>
        </p:txBody>
      </p:sp>
      <p:sp>
        <p:nvSpPr>
          <p:cNvPr id="12" name="Rectangle 11"/>
          <p:cNvSpPr/>
          <p:nvPr/>
        </p:nvSpPr>
        <p:spPr>
          <a:xfrm>
            <a:off x="4688696" y="3746811"/>
            <a:ext cx="478016" cy="400110"/>
          </a:xfrm>
          <a:prstGeom prst="rect">
            <a:avLst/>
          </a:prstGeom>
        </p:spPr>
        <p:txBody>
          <a:bodyPr wrap="none">
            <a:spAutoFit/>
          </a:bodyPr>
          <a:lstStyle/>
          <a:p>
            <a:r>
              <a:rPr lang="el-GR" sz="2000" dirty="0" smtClean="0"/>
              <a:t>(β)</a:t>
            </a:r>
            <a:endParaRPr lang="el-GR" sz="2000" dirty="0"/>
          </a:p>
        </p:txBody>
      </p:sp>
      <p:pic>
        <p:nvPicPr>
          <p:cNvPr id="11" name="Picture 10"/>
          <p:cNvPicPr>
            <a:picLocks noChangeAspect="1"/>
          </p:cNvPicPr>
          <p:nvPr/>
        </p:nvPicPr>
        <p:blipFill rotWithShape="1">
          <a:blip r:embed="rId2"/>
          <a:srcRect t="44270" b="42148"/>
          <a:stretch/>
        </p:blipFill>
        <p:spPr>
          <a:xfrm>
            <a:off x="2525488" y="5860291"/>
            <a:ext cx="3875314" cy="295262"/>
          </a:xfrm>
          <a:prstGeom prst="rect">
            <a:avLst/>
          </a:prstGeom>
        </p:spPr>
      </p:pic>
      <p:sp>
        <p:nvSpPr>
          <p:cNvPr id="14" name="TextBox 13"/>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3182573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12110" y="2058329"/>
            <a:ext cx="2829705" cy="1491264"/>
          </a:xfrm>
          <a:prstGeom prst="rect">
            <a:avLst/>
          </a:prstGeom>
        </p:spPr>
      </p:pic>
      <p:sp>
        <p:nvSpPr>
          <p:cNvPr id="2" name="Title 1"/>
          <p:cNvSpPr>
            <a:spLocks noGrp="1"/>
          </p:cNvSpPr>
          <p:nvPr>
            <p:ph type="title"/>
          </p:nvPr>
        </p:nvSpPr>
        <p:spPr/>
        <p:txBody>
          <a:bodyPr>
            <a:normAutofit/>
          </a:bodyPr>
          <a:lstStyle/>
          <a:p>
            <a:pPr algn="ctr"/>
            <a:r>
              <a:rPr lang="el-GR" sz="4000" b="1" dirty="0">
                <a:solidFill>
                  <a:srgbClr val="002060"/>
                </a:solidFill>
              </a:rPr>
              <a:t>Ηλεκτρομυογράφημα</a:t>
            </a:r>
            <a:endParaRPr lang="en-US" sz="4000" dirty="0"/>
          </a:p>
        </p:txBody>
      </p:sp>
      <p:sp>
        <p:nvSpPr>
          <p:cNvPr id="3" name="Content Placeholder 2"/>
          <p:cNvSpPr>
            <a:spLocks noGrp="1"/>
          </p:cNvSpPr>
          <p:nvPr>
            <p:ph sz="quarter" idx="1"/>
          </p:nvPr>
        </p:nvSpPr>
        <p:spPr>
          <a:xfrm>
            <a:off x="235277" y="1672166"/>
            <a:ext cx="5643009" cy="2109047"/>
          </a:xfrm>
        </p:spPr>
        <p:txBody>
          <a:bodyPr>
            <a:normAutofit/>
          </a:bodyPr>
          <a:lstStyle/>
          <a:p>
            <a:pPr marL="0" indent="0">
              <a:spcBef>
                <a:spcPts val="0"/>
              </a:spcBef>
              <a:spcAft>
                <a:spcPts val="1800"/>
              </a:spcAft>
              <a:buNone/>
            </a:pPr>
            <a:r>
              <a:rPr lang="en-US" sz="2400" b="1" dirty="0" smtClean="0">
                <a:latin typeface="Calibri" pitchFamily="34" charset="0"/>
              </a:rPr>
              <a:t>Single-Fiber EMG</a:t>
            </a:r>
            <a:endParaRPr lang="el-GR" sz="2400" b="1" dirty="0" smtClean="0">
              <a:latin typeface="Calibri" pitchFamily="34" charset="0"/>
            </a:endParaRPr>
          </a:p>
          <a:p>
            <a:r>
              <a:rPr lang="el-GR" sz="2400" dirty="0" smtClean="0">
                <a:latin typeface="Calibri" panose="020F0502020204030204" pitchFamily="34" charset="0"/>
              </a:rPr>
              <a:t>Τα δυναμικά δράσης από μια κινητήρια ομάδα έχουν την ακόλουθη μορφή:</a:t>
            </a:r>
            <a:endParaRPr lang="en-US" sz="2400" dirty="0">
              <a:latin typeface="Calibri" panose="020F0502020204030204" pitchFamily="34" charset="0"/>
            </a:endParaRPr>
          </a:p>
        </p:txBody>
      </p:sp>
      <p:pic>
        <p:nvPicPr>
          <p:cNvPr id="8" name="Picture 7"/>
          <p:cNvPicPr>
            <a:picLocks noChangeAspect="1"/>
          </p:cNvPicPr>
          <p:nvPr/>
        </p:nvPicPr>
        <p:blipFill rotWithShape="1">
          <a:blip r:embed="rId3"/>
          <a:srcRect t="10217" b="65686"/>
          <a:stretch/>
        </p:blipFill>
        <p:spPr>
          <a:xfrm>
            <a:off x="4689348" y="1672166"/>
            <a:ext cx="2031056" cy="473851"/>
          </a:xfrm>
          <a:prstGeom prst="rect">
            <a:avLst/>
          </a:prstGeom>
        </p:spPr>
      </p:pic>
      <p:sp>
        <p:nvSpPr>
          <p:cNvPr id="9" name="Content Placeholder 2"/>
          <p:cNvSpPr txBox="1">
            <a:spLocks/>
          </p:cNvSpPr>
          <p:nvPr/>
        </p:nvSpPr>
        <p:spPr>
          <a:xfrm>
            <a:off x="235276" y="3585975"/>
            <a:ext cx="8530772" cy="289416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l-GR" sz="2400" dirty="0" smtClean="0">
                <a:latin typeface="Calibri" panose="020F0502020204030204" pitchFamily="34" charset="0"/>
              </a:rPr>
              <a:t>Η χρονική διαφορά των δυναμικών δράσης από μια κινητήρια ομάδα (ΙΡΙ) έχει κλινική αξία:</a:t>
            </a:r>
          </a:p>
          <a:p>
            <a:pPr lvl="1" algn="just">
              <a:buFont typeface="Wingdings" panose="05000000000000000000" pitchFamily="2" charset="2"/>
              <a:buChar char="§"/>
            </a:pPr>
            <a:r>
              <a:rPr lang="el-GR" sz="2100" dirty="0" smtClean="0">
                <a:latin typeface="Calibri" panose="020F0502020204030204" pitchFamily="34" charset="0"/>
              </a:rPr>
              <a:t> φυσιολογικές τιμές 5-50 μ</a:t>
            </a:r>
            <a:r>
              <a:rPr lang="en-US" sz="2100" dirty="0" smtClean="0">
                <a:latin typeface="Calibri" panose="020F0502020204030204" pitchFamily="34" charset="0"/>
              </a:rPr>
              <a:t>s</a:t>
            </a:r>
            <a:r>
              <a:rPr lang="el-GR" sz="2100" dirty="0">
                <a:latin typeface="Calibri" panose="020F0502020204030204" pitchFamily="34" charset="0"/>
              </a:rPr>
              <a:t>,</a:t>
            </a:r>
            <a:endParaRPr lang="el-GR" sz="2100" dirty="0" smtClean="0">
              <a:latin typeface="Calibri" panose="020F0502020204030204" pitchFamily="34" charset="0"/>
            </a:endParaRPr>
          </a:p>
          <a:p>
            <a:pPr lvl="1" algn="just">
              <a:buFont typeface="Wingdings" panose="05000000000000000000" pitchFamily="2" charset="2"/>
              <a:buChar char="§"/>
            </a:pPr>
            <a:r>
              <a:rPr lang="el-GR" sz="2100" dirty="0" smtClean="0">
                <a:latin typeface="Calibri" panose="020F0502020204030204" pitchFamily="34" charset="0"/>
              </a:rPr>
              <a:t>&gt; 50 μ</a:t>
            </a:r>
            <a:r>
              <a:rPr lang="en-US" sz="2100" dirty="0" smtClean="0">
                <a:latin typeface="Calibri" panose="020F0502020204030204" pitchFamily="34" charset="0"/>
              </a:rPr>
              <a:t>s</a:t>
            </a:r>
            <a:r>
              <a:rPr lang="el-GR" sz="2100" dirty="0" smtClean="0">
                <a:latin typeface="Calibri" panose="020F0502020204030204" pitchFamily="34" charset="0"/>
              </a:rPr>
              <a:t> προβληματική διάδοση </a:t>
            </a:r>
            <a:r>
              <a:rPr lang="el-GR" sz="2100" dirty="0" err="1"/>
              <a:t>νευρο</a:t>
            </a:r>
            <a:r>
              <a:rPr lang="el-GR" sz="2100" dirty="0" err="1" smtClean="0">
                <a:latin typeface="Calibri" panose="020F0502020204030204" pitchFamily="34" charset="0"/>
              </a:rPr>
              <a:t>μυϊκών</a:t>
            </a:r>
            <a:r>
              <a:rPr lang="el-GR" sz="2100" dirty="0" smtClean="0">
                <a:latin typeface="Calibri" panose="020F0502020204030204" pitchFamily="34" charset="0"/>
              </a:rPr>
              <a:t> σημάτων,</a:t>
            </a:r>
          </a:p>
          <a:p>
            <a:pPr lvl="1" algn="just">
              <a:buFont typeface="Wingdings" panose="05000000000000000000" pitchFamily="2" charset="2"/>
              <a:buChar char="§"/>
            </a:pPr>
            <a:r>
              <a:rPr lang="el-GR" sz="2100" dirty="0"/>
              <a:t>μεγάλος αριθμός δυναμικών μπορεί να δηλώσει </a:t>
            </a:r>
            <a:r>
              <a:rPr lang="el-GR" sz="2100" dirty="0" smtClean="0"/>
              <a:t>την επαναδημιουργία των μυϊκών ινών της κινητήριας ομάδας.</a:t>
            </a:r>
            <a:endParaRPr lang="en-US" sz="2100" dirty="0">
              <a:latin typeface="Calibri" panose="020F0502020204030204" pitchFamily="34" charset="0"/>
            </a:endParaRPr>
          </a:p>
        </p:txBody>
      </p:sp>
    </p:spTree>
    <p:extLst>
      <p:ext uri="{BB962C8B-B14F-4D97-AF65-F5344CB8AC3E}">
        <p14:creationId xmlns:p14="http://schemas.microsoft.com/office/powerpoint/2010/main" val="3612743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3" name="Content Placeholder 2"/>
          <p:cNvSpPr>
            <a:spLocks noGrp="1"/>
          </p:cNvSpPr>
          <p:nvPr>
            <p:ph sz="quarter" idx="1"/>
          </p:nvPr>
        </p:nvSpPr>
        <p:spPr>
          <a:xfrm>
            <a:off x="264304" y="1832428"/>
            <a:ext cx="5541410" cy="1865085"/>
          </a:xfrm>
        </p:spPr>
        <p:txBody>
          <a:bodyPr>
            <a:normAutofit/>
          </a:bodyPr>
          <a:lstStyle/>
          <a:p>
            <a:pPr algn="just">
              <a:spcBef>
                <a:spcPts val="0"/>
              </a:spcBef>
              <a:spcAft>
                <a:spcPts val="1200"/>
              </a:spcAft>
              <a:buClr>
                <a:srgbClr val="474F6D"/>
              </a:buClr>
              <a:buFont typeface="Wingdings" panose="05000000000000000000" pitchFamily="2" charset="2"/>
              <a:buChar char="q"/>
            </a:pPr>
            <a:r>
              <a:rPr lang="el-GR" sz="2400" dirty="0" smtClean="0"/>
              <a:t>Το ηλεκτροεγκεφαλογράφημα (ΗΕΓ) καταγράφεται με ηλεκτρόδια που τοποθετούνται εξωτερικά στο δέρμα του κεφαλιού.</a:t>
            </a:r>
            <a:endParaRPr lang="en-US" sz="2400" dirty="0" smtClean="0"/>
          </a:p>
        </p:txBody>
      </p:sp>
      <p:sp>
        <p:nvSpPr>
          <p:cNvPr id="4" name="Content Placeholder 2"/>
          <p:cNvSpPr txBox="1">
            <a:spLocks/>
          </p:cNvSpPr>
          <p:nvPr/>
        </p:nvSpPr>
        <p:spPr>
          <a:xfrm>
            <a:off x="264305" y="3679369"/>
            <a:ext cx="8501743" cy="26488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rgbClr val="474F6D"/>
              </a:buClr>
              <a:buFont typeface="Wingdings" panose="05000000000000000000" pitchFamily="2" charset="2"/>
              <a:buChar char="q"/>
            </a:pPr>
            <a:r>
              <a:rPr lang="el-GR" sz="2400" dirty="0" smtClean="0"/>
              <a:t>Τα ηλεκτρόδια λαμβάνουν διαφορές δυναμικού της τάξης των μ</a:t>
            </a:r>
            <a:r>
              <a:rPr lang="en-US" sz="2400" dirty="0" smtClean="0"/>
              <a:t>V </a:t>
            </a:r>
            <a:r>
              <a:rPr lang="el-GR" sz="2400" dirty="0" smtClean="0"/>
              <a:t>που οφείλονται στη συγχρονισμένη δραστηριότητα μιας μεγάλης ομάδας νευρών του εγκεφάλου.</a:t>
            </a:r>
          </a:p>
          <a:p>
            <a:pPr algn="just">
              <a:buClr>
                <a:srgbClr val="474F6D"/>
              </a:buClr>
              <a:buFont typeface="Wingdings" panose="05000000000000000000" pitchFamily="2" charset="2"/>
              <a:buChar char="q"/>
            </a:pPr>
            <a:r>
              <a:rPr lang="el-GR" sz="2400" dirty="0" smtClean="0"/>
              <a:t>Το πρώτο ανθρώπινο ΗΕΓ καταγράφηκε το 1929 από τον </a:t>
            </a:r>
            <a:r>
              <a:rPr lang="en-US" sz="2400" dirty="0" smtClean="0">
                <a:latin typeface="Calibri" panose="020F0502020204030204" pitchFamily="34" charset="0"/>
              </a:rPr>
              <a:t>Hans Berger.</a:t>
            </a:r>
            <a:endParaRPr lang="el-GR" sz="2400" dirty="0">
              <a:latin typeface="Calibri" panose="020F0502020204030204" pitchFamily="34" charset="0"/>
            </a:endParaRPr>
          </a:p>
        </p:txBody>
      </p:sp>
      <p:pic>
        <p:nvPicPr>
          <p:cNvPr id="6" name="Picture 5" descr="EE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373" y="1626507"/>
            <a:ext cx="1322741" cy="17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51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4" name="Content Placeholder 2"/>
          <p:cNvSpPr txBox="1">
            <a:spLocks/>
          </p:cNvSpPr>
          <p:nvPr/>
        </p:nvSpPr>
        <p:spPr>
          <a:xfrm>
            <a:off x="235280" y="1821537"/>
            <a:ext cx="4017406" cy="508984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1200"/>
              </a:spcAft>
              <a:buClr>
                <a:srgbClr val="474F6D"/>
              </a:buClr>
              <a:buFont typeface="Wingdings" panose="05000000000000000000" pitchFamily="2" charset="2"/>
              <a:buChar char="q"/>
            </a:pPr>
            <a:r>
              <a:rPr lang="el-GR" sz="2400" dirty="0" smtClean="0"/>
              <a:t>Λόγω της απόστασης και των παρεμβολών μεταξύ ηλεκτροδίου και νευρώνων το ΗΕΓ δεν έχει καλή χωρική ανάλυση σε σχέση με απεικονιστικές μεθόδους.</a:t>
            </a:r>
          </a:p>
          <a:p>
            <a:pPr>
              <a:buClr>
                <a:srgbClr val="474F6D"/>
              </a:buClr>
              <a:buFont typeface="Wingdings" panose="05000000000000000000" pitchFamily="2" charset="2"/>
              <a:buChar char="q"/>
            </a:pPr>
            <a:r>
              <a:rPr lang="el-GR" sz="2400" dirty="0" smtClean="0"/>
              <a:t>Αντιθέτως λόγω υψηλής συχνότητας </a:t>
            </a:r>
            <a:r>
              <a:rPr lang="el-GR" sz="2400" dirty="0" err="1" smtClean="0"/>
              <a:t>δειγματο-ληψίας</a:t>
            </a:r>
            <a:r>
              <a:rPr lang="el-GR" sz="2400" dirty="0" smtClean="0"/>
              <a:t> το ΗΕΓ έχει πολύ καλή χρονική ανάλυση σε σχέση με απεικονιστικές μεθόδους.</a:t>
            </a:r>
            <a:endParaRPr lang="el-GR" sz="2400" dirty="0"/>
          </a:p>
        </p:txBody>
      </p:sp>
      <p:pic>
        <p:nvPicPr>
          <p:cNvPr id="7" name="Picture 6" descr="19_003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122" y="1944916"/>
            <a:ext cx="4699381" cy="47632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12792" y="6600466"/>
            <a:ext cx="1353256" cy="215444"/>
          </a:xfrm>
          <a:prstGeom prst="rect">
            <a:avLst/>
          </a:prstGeom>
        </p:spPr>
        <p:txBody>
          <a:bodyPr wrap="none">
            <a:spAutoFit/>
          </a:bodyPr>
          <a:lstStyle/>
          <a:p>
            <a:r>
              <a:rPr lang="en-US" sz="800" dirty="0">
                <a:latin typeface="Calibri" panose="020F0502020204030204" pitchFamily="34" charset="0"/>
              </a:rPr>
              <a:t>cognitrn.psych.indiana.edu/</a:t>
            </a:r>
            <a:endParaRPr lang="el-GR" sz="800" dirty="0">
              <a:latin typeface="Calibri" panose="020F0502020204030204" pitchFamily="34" charset="0"/>
            </a:endParaRPr>
          </a:p>
        </p:txBody>
      </p:sp>
    </p:spTree>
    <p:extLst>
      <p:ext uri="{BB962C8B-B14F-4D97-AF65-F5344CB8AC3E}">
        <p14:creationId xmlns:p14="http://schemas.microsoft.com/office/powerpoint/2010/main" val="357504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Πόλωση μεμβράνης</a:t>
            </a:r>
            <a:endParaRPr lang="el-GR" sz="4000" dirty="0"/>
          </a:p>
        </p:txBody>
      </p:sp>
      <p:sp>
        <p:nvSpPr>
          <p:cNvPr id="3" name="2 - Θέση περιεχομένου"/>
          <p:cNvSpPr>
            <a:spLocks noGrp="1"/>
          </p:cNvSpPr>
          <p:nvPr>
            <p:ph sz="quarter" idx="1"/>
          </p:nvPr>
        </p:nvSpPr>
        <p:spPr>
          <a:xfrm>
            <a:off x="390226" y="1756718"/>
            <a:ext cx="8375822" cy="4495800"/>
          </a:xfrm>
        </p:spPr>
        <p:txBody>
          <a:bodyPr>
            <a:noAutofit/>
          </a:bodyPr>
          <a:lstStyle/>
          <a:p>
            <a:pPr algn="just">
              <a:spcAft>
                <a:spcPts val="600"/>
              </a:spcAft>
              <a:buClr>
                <a:srgbClr val="474F6D"/>
              </a:buClr>
              <a:buFont typeface="Wingdings" panose="05000000000000000000" pitchFamily="2" charset="2"/>
              <a:buChar char="q"/>
            </a:pPr>
            <a:r>
              <a:rPr lang="el-GR" sz="2600" dirty="0" smtClean="0"/>
              <a:t>Η διαφορά δυναμικού επιτυγχάνεται λόγω της διαφορετικής συγκέντρωσης ιόντων (Νa</a:t>
            </a:r>
            <a:r>
              <a:rPr lang="el-GR" sz="2600" baseline="30000" dirty="0" smtClean="0"/>
              <a:t>+</a:t>
            </a:r>
            <a:r>
              <a:rPr lang="el-GR" sz="2600" dirty="0" smtClean="0"/>
              <a:t>, K</a:t>
            </a:r>
            <a:r>
              <a:rPr lang="el-GR" sz="2600" baseline="30000" dirty="0" smtClean="0"/>
              <a:t>+</a:t>
            </a:r>
            <a:r>
              <a:rPr lang="el-GR" sz="2600" dirty="0" smtClean="0"/>
              <a:t>, Cl</a:t>
            </a:r>
            <a:r>
              <a:rPr lang="el-GR" sz="2600" baseline="30000" dirty="0" smtClean="0"/>
              <a:t>-</a:t>
            </a:r>
            <a:r>
              <a:rPr lang="el-GR" sz="2600" dirty="0" smtClean="0"/>
              <a:t>, ιόντα πρωτεΐνης Α</a:t>
            </a:r>
            <a:r>
              <a:rPr lang="el-GR" sz="2600" baseline="30000" dirty="0" smtClean="0"/>
              <a:t>-</a:t>
            </a:r>
            <a:r>
              <a:rPr lang="el-GR" sz="2600" dirty="0" smtClean="0"/>
              <a:t>) στο εσωτερικό και το εξωτερικό της μεμβράνης:</a:t>
            </a:r>
          </a:p>
          <a:p>
            <a:pPr lvl="1" algn="just">
              <a:spcAft>
                <a:spcPts val="600"/>
              </a:spcAft>
              <a:buClr>
                <a:srgbClr val="474F6D"/>
              </a:buClr>
              <a:buFont typeface="Wingdings" panose="05000000000000000000" pitchFamily="2" charset="2"/>
              <a:buChar char="§"/>
            </a:pPr>
            <a:r>
              <a:rPr lang="el-GR" sz="2400" b="1" dirty="0" smtClean="0"/>
              <a:t>Εξωτερικό: </a:t>
            </a:r>
            <a:r>
              <a:rPr lang="el-GR" sz="2400" dirty="0" smtClean="0"/>
              <a:t>πολύ Na</a:t>
            </a:r>
            <a:r>
              <a:rPr lang="el-GR" sz="2400" baseline="30000" dirty="0" smtClean="0"/>
              <a:t>+</a:t>
            </a:r>
          </a:p>
          <a:p>
            <a:pPr lvl="1" algn="just">
              <a:spcAft>
                <a:spcPts val="600"/>
              </a:spcAft>
              <a:buClr>
                <a:srgbClr val="474F6D"/>
              </a:buClr>
              <a:buFont typeface="Wingdings" panose="05000000000000000000" pitchFamily="2" charset="2"/>
              <a:buChar char="§"/>
            </a:pPr>
            <a:r>
              <a:rPr lang="el-GR" sz="2400" b="1" dirty="0" smtClean="0"/>
              <a:t>Εσωτερικό: </a:t>
            </a:r>
            <a:r>
              <a:rPr lang="el-GR" sz="2400" dirty="0" smtClean="0"/>
              <a:t>πολύ K</a:t>
            </a:r>
            <a:r>
              <a:rPr lang="el-GR" sz="2400" baseline="30000" dirty="0" smtClean="0"/>
              <a:t>+</a:t>
            </a:r>
          </a:p>
          <a:p>
            <a:pPr lvl="1" algn="just">
              <a:spcAft>
                <a:spcPts val="600"/>
              </a:spcAft>
              <a:buClr>
                <a:srgbClr val="474F6D"/>
              </a:buClr>
              <a:buFont typeface="Wingdings" panose="05000000000000000000" pitchFamily="2" charset="2"/>
              <a:buChar char="§"/>
            </a:pPr>
            <a:r>
              <a:rPr lang="el-GR" sz="2400" dirty="0" smtClean="0"/>
              <a:t>Εκατέρωθεν της μεμβράνης το συνολικό φορτίο είναι </a:t>
            </a:r>
            <a:r>
              <a:rPr lang="el-GR" sz="2400" b="1" dirty="0" smtClean="0"/>
              <a:t>μηδέν</a:t>
            </a:r>
            <a:r>
              <a:rPr lang="el-GR" sz="2400" dirty="0" smtClean="0"/>
              <a:t>.</a:t>
            </a:r>
          </a:p>
          <a:p>
            <a:pPr lvl="1" algn="just">
              <a:spcAft>
                <a:spcPts val="600"/>
              </a:spcAft>
              <a:buClr>
                <a:srgbClr val="474F6D"/>
              </a:buClr>
              <a:buFont typeface="Wingdings" panose="05000000000000000000" pitchFamily="2" charset="2"/>
              <a:buChar char="§"/>
            </a:pPr>
            <a:r>
              <a:rPr lang="el-GR" sz="2400" dirty="0" smtClean="0"/>
              <a:t>Η ένταση του ηλεκτρικού πεδίου είναι </a:t>
            </a:r>
            <a:r>
              <a:rPr lang="el-GR" sz="2400" dirty="0" smtClean="0">
                <a:solidFill>
                  <a:schemeClr val="accent1">
                    <a:lumMod val="50000"/>
                  </a:schemeClr>
                </a:solidFill>
              </a:rPr>
              <a:t>μηδέν </a:t>
            </a:r>
            <a:r>
              <a:rPr lang="el-GR" sz="2400" dirty="0" smtClean="0"/>
              <a:t>εκατέρωθεν την μεμβράνης και</a:t>
            </a:r>
            <a:r>
              <a:rPr lang="el-GR" sz="2400" dirty="0" smtClean="0">
                <a:solidFill>
                  <a:schemeClr val="accent1">
                    <a:lumMod val="50000"/>
                  </a:schemeClr>
                </a:solidFill>
              </a:rPr>
              <a:t> </a:t>
            </a:r>
            <a:r>
              <a:rPr lang="el-GR" sz="2400" dirty="0" smtClean="0"/>
              <a:t>≠0 στη μεμβράνη.</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3" name="Content Placeholder 2"/>
          <p:cNvSpPr>
            <a:spLocks noGrp="1"/>
          </p:cNvSpPr>
          <p:nvPr>
            <p:ph sz="quarter" idx="1"/>
          </p:nvPr>
        </p:nvSpPr>
        <p:spPr>
          <a:xfrm>
            <a:off x="283464" y="1648968"/>
            <a:ext cx="8482584" cy="5093208"/>
          </a:xfrm>
        </p:spPr>
        <p:txBody>
          <a:bodyPr>
            <a:normAutofit lnSpcReduction="10000"/>
          </a:bodyPr>
          <a:lstStyle/>
          <a:p>
            <a:pPr marL="0" indent="0">
              <a:spcBef>
                <a:spcPts val="0"/>
              </a:spcBef>
              <a:spcAft>
                <a:spcPts val="1200"/>
              </a:spcAft>
              <a:buNone/>
            </a:pPr>
            <a:r>
              <a:rPr lang="el-GR" sz="2400" b="1" u="sng" dirty="0" smtClean="0"/>
              <a:t>Φυσιολογία</a:t>
            </a:r>
          </a:p>
          <a:p>
            <a:pPr algn="just">
              <a:spcBef>
                <a:spcPts val="0"/>
              </a:spcBef>
              <a:spcAft>
                <a:spcPts val="1200"/>
              </a:spcAft>
              <a:buClr>
                <a:srgbClr val="474F6D"/>
              </a:buClr>
              <a:buFont typeface="Wingdings" panose="05000000000000000000" pitchFamily="2" charset="2"/>
              <a:buChar char="q"/>
            </a:pPr>
            <a:r>
              <a:rPr lang="el-GR" sz="2200" dirty="0" smtClean="0"/>
              <a:t>Στη </a:t>
            </a:r>
            <a:r>
              <a:rPr lang="el-GR" sz="2200" dirty="0"/>
              <a:t>μεμβράνη </a:t>
            </a:r>
            <a:r>
              <a:rPr lang="el-GR" sz="2200" dirty="0" smtClean="0"/>
              <a:t>των νευρώνων </a:t>
            </a:r>
            <a:r>
              <a:rPr lang="el-GR" sz="2200" dirty="0"/>
              <a:t>υπάρχει </a:t>
            </a:r>
            <a:r>
              <a:rPr lang="el-GR" sz="2200" dirty="0" smtClean="0"/>
              <a:t>διαφορά </a:t>
            </a:r>
            <a:r>
              <a:rPr lang="el-GR" sz="2200" dirty="0"/>
              <a:t>δυναμικού μεταξύ </a:t>
            </a:r>
            <a:r>
              <a:rPr lang="el-GR" sz="2200" dirty="0" smtClean="0"/>
              <a:t>της εσωτερικής-εξωτερικής στιβάδας.</a:t>
            </a:r>
          </a:p>
          <a:p>
            <a:pPr algn="just">
              <a:spcBef>
                <a:spcPts val="0"/>
              </a:spcBef>
              <a:spcAft>
                <a:spcPts val="600"/>
              </a:spcAft>
              <a:buClr>
                <a:srgbClr val="474F6D"/>
              </a:buClr>
              <a:buFont typeface="Wingdings" panose="05000000000000000000" pitchFamily="2" charset="2"/>
              <a:buChar char="q"/>
            </a:pPr>
            <a:r>
              <a:rPr lang="el-GR" sz="2200" dirty="0" smtClean="0"/>
              <a:t>Για να ενεργοποιηθεί ένας νευρώνας αλλάζει </a:t>
            </a:r>
            <a:r>
              <a:rPr lang="el-GR" sz="2200" dirty="0"/>
              <a:t>από </a:t>
            </a:r>
            <a:r>
              <a:rPr lang="el-GR" sz="2200" dirty="0" smtClean="0"/>
              <a:t>το </a:t>
            </a:r>
            <a:r>
              <a:rPr lang="el-GR" sz="2200" dirty="0"/>
              <a:t>δυναμικό ηρεμίας σε ένα νέο δυναμικό (</a:t>
            </a:r>
            <a:r>
              <a:rPr lang="el-GR" sz="2200" dirty="0" err="1"/>
              <a:t>εκπόλωση</a:t>
            </a:r>
            <a:r>
              <a:rPr lang="el-GR" sz="2200" dirty="0" smtClean="0"/>
              <a:t>):</a:t>
            </a:r>
          </a:p>
          <a:p>
            <a:pPr lvl="1" algn="just">
              <a:spcBef>
                <a:spcPts val="0"/>
              </a:spcBef>
              <a:spcAft>
                <a:spcPts val="600"/>
              </a:spcAft>
              <a:buClr>
                <a:srgbClr val="474F6D"/>
              </a:buClr>
              <a:buFont typeface="Wingdings" panose="05000000000000000000" pitchFamily="2" charset="2"/>
              <a:buChar char="§"/>
            </a:pPr>
            <a:r>
              <a:rPr lang="el-GR" sz="1900" dirty="0" smtClean="0"/>
              <a:t>Θετικά ιόντα Νατρίου μεταφέρονται από </a:t>
            </a:r>
            <a:r>
              <a:rPr lang="el-GR" sz="1900" dirty="0"/>
              <a:t>το εσωτερικό του κυττάρου προς τον εξωκυττάριο </a:t>
            </a:r>
            <a:r>
              <a:rPr lang="el-GR" sz="1900" dirty="0" smtClean="0"/>
              <a:t>χώρο,</a:t>
            </a:r>
          </a:p>
          <a:p>
            <a:pPr lvl="1" algn="just">
              <a:spcBef>
                <a:spcPts val="0"/>
              </a:spcBef>
              <a:spcAft>
                <a:spcPts val="1800"/>
              </a:spcAft>
              <a:buClr>
                <a:srgbClr val="474F6D"/>
              </a:buClr>
              <a:buFont typeface="Wingdings" panose="05000000000000000000" pitchFamily="2" charset="2"/>
              <a:buChar char="§"/>
            </a:pPr>
            <a:r>
              <a:rPr lang="el-GR" sz="1900" dirty="0" smtClean="0"/>
              <a:t>Αρνητικά ιόντα Καλίου μεταφέρονται από τον εξωκυττάριο </a:t>
            </a:r>
            <a:r>
              <a:rPr lang="el-GR" sz="1900" dirty="0"/>
              <a:t>χώρο προς τον ενδοκυττάριο χώρο</a:t>
            </a:r>
            <a:r>
              <a:rPr lang="el-GR" sz="1900" dirty="0" smtClean="0"/>
              <a:t>.</a:t>
            </a:r>
          </a:p>
          <a:p>
            <a:pPr algn="just">
              <a:spcBef>
                <a:spcPts val="0"/>
              </a:spcBef>
              <a:spcAft>
                <a:spcPts val="1200"/>
              </a:spcAft>
              <a:buClr>
                <a:srgbClr val="474F6D"/>
              </a:buClr>
              <a:buFont typeface="Wingdings" panose="05000000000000000000" pitchFamily="2" charset="2"/>
              <a:buChar char="q"/>
            </a:pPr>
            <a:r>
              <a:rPr lang="el-GR" sz="2200" dirty="0"/>
              <a:t>Η </a:t>
            </a:r>
            <a:r>
              <a:rPr lang="el-GR" sz="2200" dirty="0" smtClean="0"/>
              <a:t>κίνηση από </a:t>
            </a:r>
            <a:r>
              <a:rPr lang="el-GR" sz="2200" dirty="0"/>
              <a:t>τη μία πλευρά της μεμβράνης στην άλλη </a:t>
            </a:r>
            <a:r>
              <a:rPr lang="el-GR" sz="2200" dirty="0" smtClean="0"/>
              <a:t>γίνεται μέσω </a:t>
            </a:r>
            <a:r>
              <a:rPr lang="el-GR" sz="2200" dirty="0" err="1"/>
              <a:t>διαμεμβρανικών</a:t>
            </a:r>
            <a:r>
              <a:rPr lang="el-GR" sz="2200" dirty="0"/>
              <a:t> πρωτεϊνών </a:t>
            </a:r>
            <a:r>
              <a:rPr lang="el-GR" sz="2200" dirty="0" smtClean="0"/>
              <a:t>που </a:t>
            </a:r>
            <a:r>
              <a:rPr lang="el-GR" sz="2200" dirty="0"/>
              <a:t>ονομάζονται δίαυλοι </a:t>
            </a:r>
            <a:r>
              <a:rPr lang="el-GR" sz="2200" dirty="0" smtClean="0"/>
              <a:t>ιόντων:</a:t>
            </a:r>
          </a:p>
          <a:p>
            <a:pPr lvl="1" algn="just">
              <a:spcBef>
                <a:spcPts val="0"/>
              </a:spcBef>
              <a:spcAft>
                <a:spcPts val="1200"/>
              </a:spcAft>
              <a:buClr>
                <a:srgbClr val="474F6D"/>
              </a:buClr>
              <a:buFont typeface="Wingdings" panose="05000000000000000000" pitchFamily="2" charset="2"/>
              <a:buChar char="§"/>
            </a:pPr>
            <a:r>
              <a:rPr lang="el-GR" sz="1900" dirty="0" err="1" smtClean="0"/>
              <a:t>Απελεθερώνουν</a:t>
            </a:r>
            <a:r>
              <a:rPr lang="el-GR" sz="1900" dirty="0" smtClean="0"/>
              <a:t> ~300 ιόντα Νατρίου/</a:t>
            </a:r>
            <a:r>
              <a:rPr lang="en-US" sz="1900" dirty="0" smtClean="0">
                <a:latin typeface="Calibri" panose="020F0502020204030204" pitchFamily="34" charset="0"/>
              </a:rPr>
              <a:t>sec</a:t>
            </a:r>
          </a:p>
          <a:p>
            <a:pPr lvl="1" algn="just">
              <a:spcBef>
                <a:spcPts val="0"/>
              </a:spcBef>
              <a:spcAft>
                <a:spcPts val="1200"/>
              </a:spcAft>
              <a:buClr>
                <a:srgbClr val="474F6D"/>
              </a:buClr>
              <a:buFont typeface="Wingdings" panose="05000000000000000000" pitchFamily="2" charset="2"/>
              <a:buChar char="§"/>
            </a:pPr>
            <a:r>
              <a:rPr lang="el-GR" sz="1900" dirty="0" err="1" smtClean="0"/>
              <a:t>Δεσμέυουν</a:t>
            </a:r>
            <a:r>
              <a:rPr lang="el-GR" sz="1900" dirty="0" smtClean="0"/>
              <a:t> ~200 </a:t>
            </a:r>
            <a:r>
              <a:rPr lang="el-GR" sz="1900" dirty="0"/>
              <a:t>ιόντα Νατρίου/</a:t>
            </a:r>
            <a:r>
              <a:rPr lang="en-US" sz="1900" dirty="0" smtClean="0">
                <a:latin typeface="Calibri" panose="020F0502020204030204" pitchFamily="34" charset="0"/>
              </a:rPr>
              <a:t>sec</a:t>
            </a:r>
            <a:r>
              <a:rPr lang="el-GR" sz="1900" dirty="0" smtClean="0"/>
              <a:t> </a:t>
            </a:r>
            <a:endParaRPr lang="el-GR" sz="1900" dirty="0"/>
          </a:p>
        </p:txBody>
      </p:sp>
    </p:spTree>
    <p:extLst>
      <p:ext uri="{BB962C8B-B14F-4D97-AF65-F5344CB8AC3E}">
        <p14:creationId xmlns:p14="http://schemas.microsoft.com/office/powerpoint/2010/main" val="2171296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3" name="Content Placeholder 2"/>
          <p:cNvSpPr>
            <a:spLocks noGrp="1"/>
          </p:cNvSpPr>
          <p:nvPr>
            <p:ph sz="quarter" idx="1"/>
          </p:nvPr>
        </p:nvSpPr>
        <p:spPr>
          <a:xfrm>
            <a:off x="435864" y="4052365"/>
            <a:ext cx="4364736" cy="2403366"/>
          </a:xfrm>
        </p:spPr>
        <p:txBody>
          <a:bodyPr>
            <a:normAutofit/>
          </a:bodyPr>
          <a:lstStyle/>
          <a:p>
            <a:pPr algn="just">
              <a:spcBef>
                <a:spcPts val="0"/>
              </a:spcBef>
              <a:spcAft>
                <a:spcPts val="1200"/>
              </a:spcAft>
              <a:buClr>
                <a:srgbClr val="474F6D"/>
              </a:buClr>
              <a:buFont typeface="Wingdings" panose="05000000000000000000" pitchFamily="2" charset="2"/>
              <a:buChar char="q"/>
            </a:pPr>
            <a:r>
              <a:rPr lang="el-GR" sz="2200" dirty="0" smtClean="0"/>
              <a:t>Αυτή η γρήγορη αντίθετη μεταφορά φορτίων έχει σαν αποτέλεσμα  να αυξάνεται απότομα η διαφορά δυναμικού και να δημιουργούνται δυναμικά </a:t>
            </a:r>
            <a:r>
              <a:rPr lang="el-GR" sz="2200" dirty="0" err="1" smtClean="0"/>
              <a:t>εκπόλωσης</a:t>
            </a:r>
            <a:r>
              <a:rPr lang="el-GR" sz="2200" dirty="0" smtClean="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3976"/>
          <a:stretch/>
        </p:blipFill>
        <p:spPr>
          <a:xfrm>
            <a:off x="5103780" y="4001565"/>
            <a:ext cx="3742944" cy="1200751"/>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2604" t="46119" r="9127"/>
          <a:stretch/>
        </p:blipFill>
        <p:spPr>
          <a:xfrm>
            <a:off x="6094031" y="5253116"/>
            <a:ext cx="2389569" cy="1540142"/>
          </a:xfrm>
          <a:prstGeom prst="rect">
            <a:avLst/>
          </a:prstGeom>
        </p:spPr>
      </p:pic>
      <p:sp>
        <p:nvSpPr>
          <p:cNvPr id="6" name="Content Placeholder 2"/>
          <p:cNvSpPr txBox="1">
            <a:spLocks/>
          </p:cNvSpPr>
          <p:nvPr/>
        </p:nvSpPr>
        <p:spPr>
          <a:xfrm>
            <a:off x="435864" y="1801368"/>
            <a:ext cx="8482584" cy="213563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200"/>
              </a:spcAft>
              <a:buFont typeface="Wingdings"/>
              <a:buNone/>
            </a:pPr>
            <a:r>
              <a:rPr lang="el-GR" sz="2400" b="1" u="sng" dirty="0" smtClean="0"/>
              <a:t>Φυσιολογία</a:t>
            </a:r>
          </a:p>
          <a:p>
            <a:pPr algn="just">
              <a:spcBef>
                <a:spcPts val="0"/>
              </a:spcBef>
              <a:spcAft>
                <a:spcPts val="1800"/>
              </a:spcAft>
              <a:buClr>
                <a:srgbClr val="474F6D"/>
              </a:buClr>
              <a:buFont typeface="Wingdings" panose="05000000000000000000" pitchFamily="2" charset="2"/>
              <a:buChar char="q"/>
            </a:pPr>
            <a:r>
              <a:rPr lang="el-GR" sz="2200" dirty="0" smtClean="0"/>
              <a:t>Η ταυτόχρονη μεταφορά θετικών ιόντων στο εξωτερικό της μεμβράνης και αρνητικών ιόντων στο εσωτερικό της έχει κάνει την εξωτερική επιφάνεια θετικά φορτισμένη και το εσωτερικό του νευρώνα αρνητικά φορτισμένο σε πολύ λίγο χρόνο.</a:t>
            </a:r>
          </a:p>
        </p:txBody>
      </p:sp>
    </p:spTree>
    <p:extLst>
      <p:ext uri="{BB962C8B-B14F-4D97-AF65-F5344CB8AC3E}">
        <p14:creationId xmlns:p14="http://schemas.microsoft.com/office/powerpoint/2010/main" val="2728768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4" name="Content Placeholder 2"/>
          <p:cNvSpPr txBox="1">
            <a:spLocks/>
          </p:cNvSpPr>
          <p:nvPr/>
        </p:nvSpPr>
        <p:spPr>
          <a:xfrm>
            <a:off x="235280" y="1821537"/>
            <a:ext cx="8530768" cy="453049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1200"/>
              </a:spcAft>
              <a:buClr>
                <a:srgbClr val="474F6D"/>
              </a:buClr>
              <a:buFont typeface="Wingdings" panose="05000000000000000000" pitchFamily="2" charset="2"/>
              <a:buChar char="q"/>
            </a:pPr>
            <a:r>
              <a:rPr lang="el-GR" sz="2400" dirty="0" smtClean="0"/>
              <a:t>Τα ηλεκτρόδια τοποθετούνται σε προκαθορισμένες θέσεις με βάση το διεθνές σύστημα 10-20.</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620" y="2821708"/>
            <a:ext cx="4317455" cy="3860524"/>
          </a:xfrm>
          <a:prstGeom prst="rect">
            <a:avLst/>
          </a:prstGeom>
        </p:spPr>
      </p:pic>
    </p:spTree>
    <p:extLst>
      <p:ext uri="{BB962C8B-B14F-4D97-AF65-F5344CB8AC3E}">
        <p14:creationId xmlns:p14="http://schemas.microsoft.com/office/powerpoint/2010/main" val="2884301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4" name="Content Placeholder 2"/>
          <p:cNvSpPr txBox="1">
            <a:spLocks/>
          </p:cNvSpPr>
          <p:nvPr/>
        </p:nvSpPr>
        <p:spPr>
          <a:xfrm>
            <a:off x="235280" y="1821537"/>
            <a:ext cx="8530768" cy="453049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Clr>
                <a:srgbClr val="474F6D"/>
              </a:buClr>
              <a:buFont typeface="Wingdings" panose="05000000000000000000" pitchFamily="2" charset="2"/>
              <a:buChar char="q"/>
            </a:pPr>
            <a:r>
              <a:rPr lang="el-GR" sz="2400" dirty="0" smtClean="0"/>
              <a:t>Η καταγραφή του ΗΕΓ γίνεται </a:t>
            </a:r>
            <a:r>
              <a:rPr lang="el-GR" sz="2400" dirty="0"/>
              <a:t>είτε </a:t>
            </a:r>
            <a:r>
              <a:rPr lang="el-GR" sz="2400" dirty="0" smtClean="0"/>
              <a:t>μεταξύ δύο ηλεκτρόδιων είτε μεταξύ ηλεκτροδίου και ουδέτερου σημείου (συνήθως στους λοβούς των αυτιών).</a:t>
            </a:r>
          </a:p>
        </p:txBody>
      </p:sp>
      <p:pic>
        <p:nvPicPr>
          <p:cNvPr id="6" name="Picture 5" descr="19_002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3237878"/>
            <a:ext cx="5387848" cy="36074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12792" y="6600466"/>
            <a:ext cx="1353256" cy="215444"/>
          </a:xfrm>
          <a:prstGeom prst="rect">
            <a:avLst/>
          </a:prstGeom>
        </p:spPr>
        <p:txBody>
          <a:bodyPr wrap="none">
            <a:spAutoFit/>
          </a:bodyPr>
          <a:lstStyle/>
          <a:p>
            <a:r>
              <a:rPr lang="en-US" sz="800" dirty="0">
                <a:latin typeface="Calibri" panose="020F0502020204030204" pitchFamily="34" charset="0"/>
              </a:rPr>
              <a:t>cognitrn.psych.indiana.edu/</a:t>
            </a:r>
            <a:endParaRPr lang="el-GR" sz="800" dirty="0">
              <a:latin typeface="Calibri" panose="020F0502020204030204" pitchFamily="34" charset="0"/>
            </a:endParaRPr>
          </a:p>
        </p:txBody>
      </p:sp>
    </p:spTree>
    <p:extLst>
      <p:ext uri="{BB962C8B-B14F-4D97-AF65-F5344CB8AC3E}">
        <p14:creationId xmlns:p14="http://schemas.microsoft.com/office/powerpoint/2010/main" val="1812924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4" name="Content Placeholder 2"/>
          <p:cNvSpPr txBox="1">
            <a:spLocks/>
          </p:cNvSpPr>
          <p:nvPr/>
        </p:nvSpPr>
        <p:spPr>
          <a:xfrm>
            <a:off x="235280" y="1821537"/>
            <a:ext cx="8530768" cy="216524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Clr>
                <a:srgbClr val="474F6D"/>
              </a:buClr>
              <a:buFont typeface="Wingdings" panose="05000000000000000000" pitchFamily="2" charset="2"/>
              <a:buChar char="q"/>
            </a:pPr>
            <a:r>
              <a:rPr lang="el-GR" sz="2400" dirty="0" smtClean="0"/>
              <a:t>Η μελέτη και ανάλυση του ΗΕΓ γίνεται με γνώμονα την δραστηριότητα του εγκεφάλου στους βασικούς ρυθμούς:</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8" t="11071" r="7017" b="10715"/>
          <a:stretch/>
        </p:blipFill>
        <p:spPr>
          <a:xfrm>
            <a:off x="1900428" y="3014471"/>
            <a:ext cx="5049012" cy="3532695"/>
          </a:xfrm>
          <a:prstGeom prst="rect">
            <a:avLst/>
          </a:prstGeom>
        </p:spPr>
      </p:pic>
      <p:sp>
        <p:nvSpPr>
          <p:cNvPr id="8" name="TextBox 7"/>
          <p:cNvSpPr txBox="1"/>
          <p:nvPr/>
        </p:nvSpPr>
        <p:spPr>
          <a:xfrm>
            <a:off x="3663693" y="6581596"/>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http://www.drmueller-healthpsychology.com/What_is_AVE.html</a:t>
            </a:r>
          </a:p>
        </p:txBody>
      </p:sp>
    </p:spTree>
    <p:extLst>
      <p:ext uri="{BB962C8B-B14F-4D97-AF65-F5344CB8AC3E}">
        <p14:creationId xmlns:p14="http://schemas.microsoft.com/office/powerpoint/2010/main" val="2204765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4" name="Content Placeholder 2"/>
          <p:cNvSpPr txBox="1">
            <a:spLocks/>
          </p:cNvSpPr>
          <p:nvPr/>
        </p:nvSpPr>
        <p:spPr>
          <a:xfrm>
            <a:off x="235280" y="1821537"/>
            <a:ext cx="8530768" cy="216524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Clr>
                <a:srgbClr val="474F6D"/>
              </a:buClr>
              <a:buFont typeface="Wingdings" panose="05000000000000000000" pitchFamily="2" charset="2"/>
              <a:buChar char="q"/>
            </a:pPr>
            <a:r>
              <a:rPr lang="el-GR" sz="2400" dirty="0" smtClean="0"/>
              <a:t>Στη μελέτη του ύπνου για παράδειγμα οι αλλαγές στο ΗΕΓ ανάλογα με την κατάσταση του ατόμου είναι οι ακόλουθες:</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731"/>
          <a:stretch/>
        </p:blipFill>
        <p:spPr>
          <a:xfrm>
            <a:off x="1243584" y="2804160"/>
            <a:ext cx="6286792" cy="3992880"/>
          </a:xfrm>
          <a:prstGeom prst="rect">
            <a:avLst/>
          </a:prstGeom>
        </p:spPr>
      </p:pic>
    </p:spTree>
    <p:extLst>
      <p:ext uri="{BB962C8B-B14F-4D97-AF65-F5344CB8AC3E}">
        <p14:creationId xmlns:p14="http://schemas.microsoft.com/office/powerpoint/2010/main" val="1373051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Ηλεκτροεγκεφαλογράφημα</a:t>
            </a:r>
            <a:endParaRPr lang="en-US" sz="4000" b="1" dirty="0">
              <a:solidFill>
                <a:srgbClr val="002060"/>
              </a:solidFill>
            </a:endParaRPr>
          </a:p>
        </p:txBody>
      </p:sp>
      <p:sp>
        <p:nvSpPr>
          <p:cNvPr id="4" name="Content Placeholder 2"/>
          <p:cNvSpPr txBox="1">
            <a:spLocks/>
          </p:cNvSpPr>
          <p:nvPr/>
        </p:nvSpPr>
        <p:spPr>
          <a:xfrm>
            <a:off x="235280" y="1603827"/>
            <a:ext cx="8530768" cy="93617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spcAft>
                <a:spcPts val="1200"/>
              </a:spcAft>
              <a:buClr>
                <a:srgbClr val="474F6D"/>
              </a:buClr>
              <a:buFont typeface="Wingdings" panose="05000000000000000000" pitchFamily="2" charset="2"/>
              <a:buChar char="q"/>
            </a:pPr>
            <a:r>
              <a:rPr lang="el-GR" sz="2400" dirty="0" smtClean="0"/>
              <a:t>Η συνηθέστερη μορφή επεξεργασίας του ΗΕΓ είναι η </a:t>
            </a:r>
            <a:r>
              <a:rPr lang="el-GR" sz="2400" b="1" dirty="0" smtClean="0"/>
              <a:t>ανάλυση φάσματος</a:t>
            </a:r>
            <a:endParaRPr lang="el-GR" sz="2400" b="1" dirty="0"/>
          </a:p>
        </p:txBody>
      </p:sp>
      <p:pic>
        <p:nvPicPr>
          <p:cNvPr id="5" name="Picture 4" descr="eeg-series"/>
          <p:cNvPicPr>
            <a:picLocks noChangeAspect="1" noChangeArrowheads="1"/>
          </p:cNvPicPr>
          <p:nvPr/>
        </p:nvPicPr>
        <p:blipFill rotWithShape="1">
          <a:blip r:embed="rId2">
            <a:extLst>
              <a:ext uri="{28A0092B-C50C-407E-A947-70E740481C1C}">
                <a14:useLocalDpi xmlns:a14="http://schemas.microsoft.com/office/drawing/2010/main" val="0"/>
              </a:ext>
            </a:extLst>
          </a:blip>
          <a:srcRect l="1215" t="9791" r="1390"/>
          <a:stretch/>
        </p:blipFill>
        <p:spPr bwMode="auto">
          <a:xfrm>
            <a:off x="134112" y="2527300"/>
            <a:ext cx="8904852" cy="412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59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smtClean="0">
                <a:solidFill>
                  <a:srgbClr val="002060"/>
                </a:solidFill>
              </a:rPr>
              <a:t>Ηλεκτροεγκεφαλογράφημα</a:t>
            </a:r>
            <a:endParaRPr lang="en-US" sz="4000" dirty="0"/>
          </a:p>
        </p:txBody>
      </p:sp>
      <p:sp>
        <p:nvSpPr>
          <p:cNvPr id="3" name="Content Placeholder 2"/>
          <p:cNvSpPr>
            <a:spLocks noGrp="1"/>
          </p:cNvSpPr>
          <p:nvPr>
            <p:ph sz="quarter" idx="1"/>
          </p:nvPr>
        </p:nvSpPr>
        <p:spPr>
          <a:xfrm>
            <a:off x="323528" y="1600200"/>
            <a:ext cx="8280920" cy="4902200"/>
          </a:xfrm>
        </p:spPr>
        <p:txBody>
          <a:bodyPr>
            <a:noAutofit/>
          </a:bodyPr>
          <a:lstStyle/>
          <a:p>
            <a:pPr marL="0" indent="0">
              <a:spcBef>
                <a:spcPts val="0"/>
              </a:spcBef>
              <a:spcAft>
                <a:spcPts val="1200"/>
              </a:spcAft>
              <a:buNone/>
            </a:pPr>
            <a:r>
              <a:rPr lang="el-GR" sz="2400" b="1" dirty="0" smtClean="0">
                <a:latin typeface="Calibri" panose="020F0502020204030204" pitchFamily="34" charset="0"/>
              </a:rPr>
              <a:t>Χρήσεις ΗΕΓ</a:t>
            </a:r>
          </a:p>
          <a:p>
            <a:pPr algn="just">
              <a:buClr>
                <a:srgbClr val="474F6D"/>
              </a:buClr>
              <a:buFont typeface="Wingdings" panose="05000000000000000000" pitchFamily="2" charset="2"/>
              <a:buChar char="q"/>
            </a:pPr>
            <a:r>
              <a:rPr lang="el-GR" sz="2400" dirty="0" smtClean="0">
                <a:latin typeface="Calibri" panose="020F0502020204030204" pitchFamily="34" charset="0"/>
              </a:rPr>
              <a:t>Καταγραφή των ηλεκτρικών σημάτων του εγκεφάλου γίνεται σε ασθενείς με:</a:t>
            </a:r>
          </a:p>
          <a:p>
            <a:pPr lvl="1" algn="just">
              <a:buClr>
                <a:srgbClr val="474F6D"/>
              </a:buClr>
              <a:buFont typeface="Wingdings" panose="05000000000000000000" pitchFamily="2" charset="2"/>
              <a:buChar char="§"/>
            </a:pPr>
            <a:r>
              <a:rPr lang="el-GR" sz="2200" dirty="0" smtClean="0">
                <a:latin typeface="Calibri" panose="020F0502020204030204" pitchFamily="34" charset="0"/>
              </a:rPr>
              <a:t>επιληπτικές κρίσεις,</a:t>
            </a:r>
          </a:p>
          <a:p>
            <a:pPr lvl="1" algn="just">
              <a:buClr>
                <a:srgbClr val="474F6D"/>
              </a:buClr>
              <a:buFont typeface="Wingdings" panose="05000000000000000000" pitchFamily="2" charset="2"/>
              <a:buChar char="§"/>
            </a:pPr>
            <a:r>
              <a:rPr lang="el-GR" sz="2200" dirty="0" smtClean="0">
                <a:latin typeface="Calibri" panose="020F0502020204030204" pitchFamily="34" charset="0"/>
              </a:rPr>
              <a:t>σοβαρά εγκεφαλικά τραύματα</a:t>
            </a:r>
            <a:r>
              <a:rPr lang="el-GR" sz="2200" dirty="0">
                <a:latin typeface="Calibri" panose="020F0502020204030204" pitchFamily="34" charset="0"/>
              </a:rPr>
              <a:t>,</a:t>
            </a:r>
            <a:endParaRPr lang="el-GR" sz="2200" dirty="0" smtClean="0">
              <a:latin typeface="Calibri" panose="020F0502020204030204" pitchFamily="34" charset="0"/>
            </a:endParaRPr>
          </a:p>
          <a:p>
            <a:pPr lvl="1" algn="just">
              <a:buClr>
                <a:srgbClr val="474F6D"/>
              </a:buClr>
              <a:buFont typeface="Wingdings" panose="05000000000000000000" pitchFamily="2" charset="2"/>
              <a:buChar char="§"/>
            </a:pPr>
            <a:r>
              <a:rPr lang="el-GR" sz="2200" dirty="0" smtClean="0">
                <a:latin typeface="Calibri" panose="020F0502020204030204" pitchFamily="34" charset="0"/>
              </a:rPr>
              <a:t>όγκους στον εγκέφαλο</a:t>
            </a:r>
            <a:r>
              <a:rPr lang="en-US" sz="2200" dirty="0" smtClean="0">
                <a:latin typeface="Calibri" panose="020F0502020204030204" pitchFamily="34" charset="0"/>
              </a:rPr>
              <a:t>, </a:t>
            </a:r>
            <a:endParaRPr lang="el-GR" sz="2200" dirty="0" smtClean="0">
              <a:latin typeface="Calibri" panose="020F0502020204030204" pitchFamily="34" charset="0"/>
            </a:endParaRPr>
          </a:p>
          <a:p>
            <a:pPr lvl="1" algn="just">
              <a:buClr>
                <a:srgbClr val="474F6D"/>
              </a:buClr>
              <a:buFont typeface="Wingdings" panose="05000000000000000000" pitchFamily="2" charset="2"/>
              <a:buChar char="§"/>
            </a:pPr>
            <a:r>
              <a:rPr lang="el-GR" sz="2200" dirty="0">
                <a:latin typeface="Calibri" panose="020F0502020204030204" pitchFamily="34" charset="0"/>
              </a:rPr>
              <a:t>ε</a:t>
            </a:r>
            <a:r>
              <a:rPr lang="el-GR" sz="2200" dirty="0" smtClean="0">
                <a:latin typeface="Calibri" panose="020F0502020204030204" pitchFamily="34" charset="0"/>
              </a:rPr>
              <a:t>γκεφαλικές μολύνσεις</a:t>
            </a:r>
            <a:r>
              <a:rPr lang="en-US" sz="2200" dirty="0" smtClean="0">
                <a:latin typeface="Calibri" panose="020F0502020204030204" pitchFamily="34" charset="0"/>
              </a:rPr>
              <a:t>, </a:t>
            </a:r>
            <a:endParaRPr lang="el-GR" sz="2200" dirty="0" smtClean="0">
              <a:latin typeface="Calibri" panose="020F0502020204030204" pitchFamily="34" charset="0"/>
            </a:endParaRPr>
          </a:p>
          <a:p>
            <a:pPr lvl="1" algn="just">
              <a:buClr>
                <a:srgbClr val="474F6D"/>
              </a:buClr>
              <a:buFont typeface="Wingdings" panose="05000000000000000000" pitchFamily="2" charset="2"/>
              <a:buChar char="§"/>
            </a:pPr>
            <a:r>
              <a:rPr lang="el-GR" sz="2200" dirty="0" smtClean="0">
                <a:latin typeface="Calibri" panose="020F0502020204030204" pitchFamily="34" charset="0"/>
              </a:rPr>
              <a:t>διαταραχές ύπνου</a:t>
            </a:r>
            <a:r>
              <a:rPr lang="en-US" sz="2200" dirty="0" smtClean="0">
                <a:latin typeface="Calibri" panose="020F0502020204030204" pitchFamily="34" charset="0"/>
              </a:rPr>
              <a:t>, </a:t>
            </a:r>
            <a:endParaRPr lang="el-GR" sz="2200" dirty="0" smtClean="0">
              <a:latin typeface="Calibri" panose="020F0502020204030204" pitchFamily="34" charset="0"/>
            </a:endParaRPr>
          </a:p>
          <a:p>
            <a:pPr lvl="1" algn="just">
              <a:buClr>
                <a:srgbClr val="474F6D"/>
              </a:buClr>
              <a:buFont typeface="Wingdings" panose="05000000000000000000" pitchFamily="2" charset="2"/>
              <a:buChar char="§"/>
            </a:pPr>
            <a:r>
              <a:rPr lang="el-GR" sz="2200" dirty="0" err="1" smtClean="0">
                <a:latin typeface="Calibri" panose="020F0502020204030204" pitchFamily="34" charset="0"/>
              </a:rPr>
              <a:t>νευροεκφυλιστικές</a:t>
            </a:r>
            <a:r>
              <a:rPr lang="el-GR" sz="2200" dirty="0" smtClean="0">
                <a:latin typeface="Calibri" panose="020F0502020204030204" pitchFamily="34" charset="0"/>
              </a:rPr>
              <a:t> ασθένειες (π.χ. </a:t>
            </a:r>
            <a:r>
              <a:rPr lang="en-US" sz="2200" dirty="0" smtClean="0">
                <a:latin typeface="Calibri" panose="020F0502020204030204" pitchFamily="34" charset="0"/>
              </a:rPr>
              <a:t>Alzheimer's</a:t>
            </a:r>
            <a:r>
              <a:rPr lang="el-GR" sz="2200" dirty="0" smtClean="0">
                <a:latin typeface="Calibri" panose="020F0502020204030204" pitchFamily="34" charset="0"/>
              </a:rPr>
              <a:t>, </a:t>
            </a:r>
            <a:r>
              <a:rPr lang="en-US" sz="2200" dirty="0" smtClean="0">
                <a:latin typeface="Calibri" panose="020F0502020204030204" pitchFamily="34" charset="0"/>
              </a:rPr>
              <a:t>Parkinson</a:t>
            </a:r>
            <a:r>
              <a:rPr lang="el-GR" sz="2200" dirty="0" smtClean="0">
                <a:latin typeface="Calibri" panose="020F0502020204030204" pitchFamily="34" charset="0"/>
              </a:rPr>
              <a:t>)</a:t>
            </a:r>
            <a:r>
              <a:rPr lang="en-US" sz="2200" dirty="0">
                <a:latin typeface="Calibri" panose="020F0502020204030204" pitchFamily="34" charset="0"/>
              </a:rPr>
              <a:t>,</a:t>
            </a:r>
            <a:endParaRPr lang="el-GR" sz="2200" dirty="0" smtClean="0">
              <a:latin typeface="Calibri" panose="020F0502020204030204" pitchFamily="34" charset="0"/>
            </a:endParaRPr>
          </a:p>
          <a:p>
            <a:pPr lvl="1" algn="just">
              <a:buClr>
                <a:srgbClr val="474F6D"/>
              </a:buClr>
              <a:buFont typeface="Wingdings" panose="05000000000000000000" pitchFamily="2" charset="2"/>
              <a:buChar char="§"/>
            </a:pPr>
            <a:r>
              <a:rPr lang="el-GR" sz="2200" dirty="0" smtClean="0">
                <a:latin typeface="Calibri" panose="020F0502020204030204" pitchFamily="34" charset="0"/>
              </a:rPr>
              <a:t>Και αξιολόγηση εγκεφαλικού θανάτου</a:t>
            </a:r>
            <a:r>
              <a:rPr lang="en-US" sz="2200" dirty="0" smtClean="0">
                <a:latin typeface="Calibri" panose="020F0502020204030204" pitchFamily="34" charset="0"/>
              </a:rPr>
              <a:t>. </a:t>
            </a:r>
            <a:endParaRPr lang="el-GR" sz="2200" dirty="0">
              <a:latin typeface="Calibri" panose="020F0502020204030204" pitchFamily="34" charset="0"/>
            </a:endParaRPr>
          </a:p>
        </p:txBody>
      </p:sp>
    </p:spTree>
    <p:extLst>
      <p:ext uri="{BB962C8B-B14F-4D97-AF65-F5344CB8AC3E}">
        <p14:creationId xmlns:p14="http://schemas.microsoft.com/office/powerpoint/2010/main" val="2588065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Βιομαγνητισμός</a:t>
            </a:r>
            <a:endParaRPr lang="en-US" sz="4000" b="1" dirty="0">
              <a:solidFill>
                <a:srgbClr val="002060"/>
              </a:solidFill>
            </a:endParaRPr>
          </a:p>
        </p:txBody>
      </p:sp>
      <p:sp>
        <p:nvSpPr>
          <p:cNvPr id="3" name="Content Placeholder 2"/>
          <p:cNvSpPr>
            <a:spLocks noGrp="1"/>
          </p:cNvSpPr>
          <p:nvPr>
            <p:ph sz="quarter" idx="1"/>
          </p:nvPr>
        </p:nvSpPr>
        <p:spPr>
          <a:xfrm>
            <a:off x="251520" y="1799488"/>
            <a:ext cx="8712968" cy="2908920"/>
          </a:xfrm>
        </p:spPr>
        <p:txBody>
          <a:bodyPr>
            <a:noAutofit/>
          </a:bodyPr>
          <a:lstStyle/>
          <a:p>
            <a:pPr algn="just">
              <a:spcBef>
                <a:spcPts val="0"/>
              </a:spcBef>
              <a:spcAft>
                <a:spcPts val="1800"/>
              </a:spcAft>
              <a:buClr>
                <a:srgbClr val="474F6D"/>
              </a:buClr>
              <a:buFont typeface="Wingdings" panose="05000000000000000000" pitchFamily="2" charset="2"/>
              <a:buChar char="q"/>
            </a:pPr>
            <a:r>
              <a:rPr lang="el-GR" sz="2400" dirty="0"/>
              <a:t>Το 1819, ο Hans Christian </a:t>
            </a:r>
            <a:r>
              <a:rPr lang="el-GR" sz="2400" dirty="0" smtClean="0"/>
              <a:t>Οrsted απέδειξε </a:t>
            </a:r>
            <a:r>
              <a:rPr lang="el-GR" sz="2400" dirty="0"/>
              <a:t>ότι </a:t>
            </a:r>
            <a:r>
              <a:rPr lang="el-GR" sz="2400" dirty="0" smtClean="0"/>
              <a:t>όταν </a:t>
            </a:r>
            <a:r>
              <a:rPr lang="el-GR" sz="2400" dirty="0"/>
              <a:t>ηλεκτρικό ρεύμα ρέει σε έναν αγωγό, </a:t>
            </a:r>
            <a:r>
              <a:rPr lang="el-GR" sz="2400" dirty="0" smtClean="0"/>
              <a:t>δημιουργεί </a:t>
            </a:r>
            <a:r>
              <a:rPr lang="el-GR" sz="2400" dirty="0"/>
              <a:t>ένα μαγνητικό πεδίο γύρω από </a:t>
            </a:r>
            <a:r>
              <a:rPr lang="el-GR" sz="2400" dirty="0" smtClean="0"/>
              <a:t>αυτό.</a:t>
            </a:r>
          </a:p>
          <a:p>
            <a:pPr algn="just">
              <a:spcBef>
                <a:spcPts val="0"/>
              </a:spcBef>
              <a:spcAft>
                <a:spcPts val="1200"/>
              </a:spcAft>
              <a:buClr>
                <a:srgbClr val="474F6D"/>
              </a:buClr>
              <a:buFont typeface="Wingdings" panose="05000000000000000000" pitchFamily="2" charset="2"/>
              <a:buChar char="q"/>
            </a:pPr>
            <a:r>
              <a:rPr lang="el-GR" sz="2400" dirty="0" smtClean="0"/>
              <a:t> </a:t>
            </a:r>
            <a:r>
              <a:rPr lang="el-GR" sz="2400" dirty="0"/>
              <a:t>Αυτή η θεμελιώδης σχέση μεταξύ του </a:t>
            </a:r>
            <a:r>
              <a:rPr lang="el-GR" sz="2400" dirty="0" smtClean="0"/>
              <a:t>ηλεκτρισμού και </a:t>
            </a:r>
            <a:r>
              <a:rPr lang="el-GR" sz="2400" dirty="0"/>
              <a:t>του μαγνητισμού εκφράστηκε με την ακριβή μορφή από </a:t>
            </a:r>
            <a:r>
              <a:rPr lang="el-GR" sz="2400" dirty="0" smtClean="0"/>
              <a:t>τις εξισώσεις του </a:t>
            </a:r>
            <a:r>
              <a:rPr lang="el-GR" sz="2400" dirty="0"/>
              <a:t>James Clerk Maxwell το </a:t>
            </a:r>
            <a:r>
              <a:rPr lang="el-GR" sz="2400" dirty="0" smtClean="0"/>
              <a:t>1864.</a:t>
            </a:r>
          </a:p>
          <a:p>
            <a:pPr marL="0" indent="0" algn="just">
              <a:buClr>
                <a:srgbClr val="474F6D"/>
              </a:buClr>
              <a:buNone/>
            </a:pPr>
            <a:endParaRPr lang="el-GR" sz="2400" dirty="0" smtClean="0"/>
          </a:p>
        </p:txBody>
      </p:sp>
      <p:sp>
        <p:nvSpPr>
          <p:cNvPr id="4" name="Content Placeholder 2"/>
          <p:cNvSpPr txBox="1">
            <a:spLocks/>
          </p:cNvSpPr>
          <p:nvPr/>
        </p:nvSpPr>
        <p:spPr>
          <a:xfrm>
            <a:off x="612648" y="4797152"/>
            <a:ext cx="8153400" cy="1512168"/>
          </a:xfrm>
          <a:prstGeom prst="rect">
            <a:avLst/>
          </a:prstGeom>
          <a:solidFill>
            <a:srgbClr val="64709A"/>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0"/>
              </a:spcBef>
              <a:buClr>
                <a:srgbClr val="474F6D"/>
              </a:buClr>
              <a:buNone/>
            </a:pPr>
            <a:r>
              <a:rPr lang="el-GR" sz="2000" b="1" dirty="0" smtClean="0">
                <a:solidFill>
                  <a:schemeClr val="bg1"/>
                </a:solidFill>
              </a:rPr>
              <a:t>Οι</a:t>
            </a:r>
            <a:r>
              <a:rPr lang="el-GR" sz="2000" b="1" dirty="0">
                <a:solidFill>
                  <a:schemeClr val="bg1"/>
                </a:solidFill>
              </a:rPr>
              <a:t> </a:t>
            </a:r>
            <a:r>
              <a:rPr lang="el-GR" sz="2000" b="1" dirty="0" smtClean="0">
                <a:solidFill>
                  <a:schemeClr val="bg1"/>
                </a:solidFill>
              </a:rPr>
              <a:t>τελευταίες εξηγούν την ηλεκτρομαγνητική σύνδεση των χρονικά μεταβαλλόμενων ηλεκτρικών και μαγνητικών πεδίων έτσι ώστε όταν υπάρχουν </a:t>
            </a:r>
            <a:r>
              <a:rPr lang="el-GR" sz="2000" b="1" dirty="0" err="1" smtClean="0">
                <a:solidFill>
                  <a:schemeClr val="bg1"/>
                </a:solidFill>
              </a:rPr>
              <a:t>βιοηλεκτρικά</a:t>
            </a:r>
            <a:r>
              <a:rPr lang="el-GR" sz="2000" b="1" dirty="0" smtClean="0">
                <a:solidFill>
                  <a:schemeClr val="bg1"/>
                </a:solidFill>
              </a:rPr>
              <a:t> πεδία να υπάρχουν επίσης βιομαγνητικά  και αντίστροφα.</a:t>
            </a:r>
            <a:endParaRPr lang="en-US" sz="2000" b="1" dirty="0">
              <a:solidFill>
                <a:schemeClr val="bg1"/>
              </a:solidFill>
            </a:endParaRPr>
          </a:p>
        </p:txBody>
      </p:sp>
    </p:spTree>
    <p:extLst>
      <p:ext uri="{BB962C8B-B14F-4D97-AF65-F5344CB8AC3E}">
        <p14:creationId xmlns:p14="http://schemas.microsoft.com/office/powerpoint/2010/main" val="1835091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71" t="32476" r="53333" b="51061"/>
          <a:stretch/>
        </p:blipFill>
        <p:spPr bwMode="auto">
          <a:xfrm>
            <a:off x="5282089" y="4743642"/>
            <a:ext cx="2963942" cy="131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l-GR" sz="4000" b="1" dirty="0">
                <a:solidFill>
                  <a:srgbClr val="002060"/>
                </a:solidFill>
              </a:rPr>
              <a:t>Βιομαγνητισμός</a:t>
            </a:r>
            <a:endParaRPr lang="en-US" sz="4000" dirty="0"/>
          </a:p>
        </p:txBody>
      </p:sp>
      <p:sp>
        <p:nvSpPr>
          <p:cNvPr id="3" name="Content Placeholder 2"/>
          <p:cNvSpPr>
            <a:spLocks noGrp="1"/>
          </p:cNvSpPr>
          <p:nvPr>
            <p:ph sz="quarter" idx="1"/>
          </p:nvPr>
        </p:nvSpPr>
        <p:spPr>
          <a:xfrm>
            <a:off x="172648" y="1689760"/>
            <a:ext cx="8711464" cy="4927848"/>
          </a:xfrm>
        </p:spPr>
        <p:txBody>
          <a:bodyPr>
            <a:normAutofit/>
          </a:bodyPr>
          <a:lstStyle/>
          <a:p>
            <a:pPr algn="just">
              <a:spcBef>
                <a:spcPts val="0"/>
              </a:spcBef>
              <a:spcAft>
                <a:spcPts val="1200"/>
              </a:spcAft>
              <a:buClr>
                <a:srgbClr val="474F6D"/>
              </a:buClr>
              <a:buFont typeface="Wingdings" panose="05000000000000000000" pitchFamily="2" charset="2"/>
              <a:buChar char="q"/>
            </a:pPr>
            <a:r>
              <a:rPr lang="el-GR" sz="2400" dirty="0"/>
              <a:t>Κάθε </a:t>
            </a:r>
            <a:r>
              <a:rPr lang="el-GR" sz="2400" dirty="0" smtClean="0"/>
              <a:t>ρεύματοφόρος αγωγός </a:t>
            </a:r>
            <a:r>
              <a:rPr lang="el-GR" sz="2400" dirty="0"/>
              <a:t>περιβάλλεται από ένα </a:t>
            </a:r>
            <a:r>
              <a:rPr lang="el-GR" sz="2400" dirty="0" smtClean="0"/>
              <a:t>μαγνητικό πεδίο. </a:t>
            </a:r>
            <a:r>
              <a:rPr lang="el-GR" sz="2400" dirty="0"/>
              <a:t>Η κατεύθυνση του μαγνητικού πεδίου </a:t>
            </a:r>
            <a:r>
              <a:rPr lang="el-GR" sz="2400" dirty="0" smtClean="0"/>
              <a:t>δίνεται </a:t>
            </a:r>
            <a:r>
              <a:rPr lang="el-GR" sz="2400" dirty="0"/>
              <a:t>από </a:t>
            </a:r>
            <a:r>
              <a:rPr lang="el-GR" sz="2400" dirty="0" smtClean="0"/>
              <a:t>τον κανόνα του δεξιού χεριού.</a:t>
            </a:r>
          </a:p>
          <a:p>
            <a:pPr algn="just">
              <a:spcBef>
                <a:spcPts val="0"/>
              </a:spcBef>
              <a:spcAft>
                <a:spcPts val="1200"/>
              </a:spcAft>
              <a:buClr>
                <a:srgbClr val="474F6D"/>
              </a:buClr>
              <a:buFont typeface="Wingdings" panose="05000000000000000000" pitchFamily="2" charset="2"/>
              <a:buChar char="q"/>
            </a:pPr>
            <a:r>
              <a:rPr lang="el-GR" sz="2400" dirty="0" smtClean="0"/>
              <a:t>Η </a:t>
            </a:r>
            <a:r>
              <a:rPr lang="el-GR" sz="2400" dirty="0"/>
              <a:t>ισχύς του μαγνητικού πεδίου </a:t>
            </a:r>
            <a:r>
              <a:rPr lang="el-GR" sz="2400" dirty="0" smtClean="0"/>
              <a:t>είναι ανάλογη </a:t>
            </a:r>
            <a:r>
              <a:rPr lang="el-GR" sz="2400" dirty="0"/>
              <a:t>προς την </a:t>
            </a:r>
            <a:r>
              <a:rPr lang="el-GR" sz="2400" dirty="0" smtClean="0"/>
              <a:t>ένταση του </a:t>
            </a:r>
            <a:r>
              <a:rPr lang="el-GR" sz="2400" dirty="0"/>
              <a:t>ρεύματος</a:t>
            </a:r>
            <a:r>
              <a:rPr lang="el-GR" sz="2400" dirty="0" smtClean="0"/>
              <a:t>.</a:t>
            </a:r>
          </a:p>
          <a:p>
            <a:pPr algn="just">
              <a:buClr>
                <a:srgbClr val="474F6D"/>
              </a:buClr>
              <a:buFont typeface="Wingdings" panose="05000000000000000000" pitchFamily="2" charset="2"/>
              <a:buChar char="q"/>
            </a:pPr>
            <a:r>
              <a:rPr lang="el-GR" sz="2400" dirty="0"/>
              <a:t>Η δύναμη και η κατεύθυνση του μαγνητικού πεδίου μπορεί να υπολογιστεί </a:t>
            </a:r>
            <a:r>
              <a:rPr lang="el-GR" sz="2400" dirty="0" smtClean="0"/>
              <a:t>χρησιμοποιώντας </a:t>
            </a:r>
            <a:r>
              <a:rPr lang="el-GR" sz="2400" dirty="0" smtClean="0"/>
              <a:t>τις </a:t>
            </a:r>
            <a:r>
              <a:rPr lang="el-GR" sz="2400" dirty="0" smtClean="0"/>
              <a:t>εξισώσεις </a:t>
            </a:r>
            <a:r>
              <a:rPr lang="el-GR" sz="2400" dirty="0"/>
              <a:t>του </a:t>
            </a:r>
            <a:r>
              <a:rPr lang="en-US" sz="2400" dirty="0" smtClean="0"/>
              <a:t>Maxwell</a:t>
            </a:r>
            <a:r>
              <a:rPr lang="el-GR" sz="2400" dirty="0" smtClean="0"/>
              <a:t>:</a:t>
            </a:r>
            <a:endParaRPr lang="en-US" sz="2400"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68" t="50854" r="56170" b="44095"/>
          <a:stretch/>
        </p:blipFill>
        <p:spPr bwMode="auto">
          <a:xfrm>
            <a:off x="1619672" y="5229200"/>
            <a:ext cx="3024336" cy="58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07448" y="6535387"/>
            <a:ext cx="5976664" cy="215444"/>
          </a:xfrm>
          <a:prstGeom prst="rect">
            <a:avLst/>
          </a:prstGeom>
          <a:noFill/>
        </p:spPr>
        <p:txBody>
          <a:bodyPr wrap="square" rtlCol="0">
            <a:spAutoFit/>
          </a:bodyPr>
          <a:lstStyle/>
          <a:p>
            <a:pPr algn="r"/>
            <a:r>
              <a:rPr lang="en-US" sz="800" dirty="0">
                <a:latin typeface="Calibri" pitchFamily="34" charset="0"/>
              </a:rPr>
              <a:t>http://www.baskent.edu.tr</a:t>
            </a:r>
            <a:r>
              <a:rPr lang="en-US" sz="800" dirty="0" smtClean="0">
                <a:latin typeface="Calibri" pitchFamily="34" charset="0"/>
              </a:rPr>
              <a:t>/~byilmaz/teaching/BME520/W9-biomagnet1.pdf</a:t>
            </a:r>
            <a:endParaRPr lang="en-US" sz="800" dirty="0">
              <a:latin typeface="Calibri" pitchFamily="34" charset="0"/>
            </a:endParaRPr>
          </a:p>
        </p:txBody>
      </p:sp>
    </p:spTree>
    <p:extLst>
      <p:ext uri="{BB962C8B-B14F-4D97-AF65-F5344CB8AC3E}">
        <p14:creationId xmlns:p14="http://schemas.microsoft.com/office/powerpoint/2010/main" val="2579791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Πόλωση Μεμβράνης</a:t>
            </a:r>
            <a:endParaRPr lang="el-GR" sz="4000" dirty="0"/>
          </a:p>
        </p:txBody>
      </p:sp>
      <p:sp>
        <p:nvSpPr>
          <p:cNvPr id="3" name="2 - Θέση περιεχομένου"/>
          <p:cNvSpPr>
            <a:spLocks noGrp="1"/>
          </p:cNvSpPr>
          <p:nvPr>
            <p:ph sz="quarter" idx="1"/>
          </p:nvPr>
        </p:nvSpPr>
        <p:spPr>
          <a:xfrm>
            <a:off x="611560" y="1728480"/>
            <a:ext cx="8153400" cy="4495800"/>
          </a:xfrm>
        </p:spPr>
        <p:txBody>
          <a:bodyPr>
            <a:noAutofit/>
          </a:bodyPr>
          <a:lstStyle/>
          <a:p>
            <a:pPr marL="0" indent="0" algn="just">
              <a:buNone/>
            </a:pPr>
            <a:r>
              <a:rPr lang="el-GR" sz="2400" dirty="0" smtClean="0"/>
              <a:t>Σε σταθερή κατάσταση, το διαμεμβρανικό δυναμικό ενέργειας για ένα δύο-ιοντικό σύστημα είναι, σύμφωνα με την εξίσωση Goldman:</a:t>
            </a:r>
          </a:p>
          <a:p>
            <a:pPr marL="0" indent="0" algn="just">
              <a:buNone/>
            </a:pPr>
            <a:endParaRPr lang="el-GR" sz="2200" dirty="0" smtClean="0"/>
          </a:p>
          <a:p>
            <a:pPr marL="0" indent="0" algn="just">
              <a:buNone/>
            </a:pPr>
            <a:endParaRPr lang="el-GR" sz="2200" dirty="0" smtClean="0"/>
          </a:p>
          <a:p>
            <a:pPr marL="0" indent="0" algn="just">
              <a:buNone/>
            </a:pPr>
            <a:endParaRPr lang="el-GR" sz="2200" dirty="0" smtClean="0"/>
          </a:p>
          <a:p>
            <a:pPr marL="0" indent="0" algn="just">
              <a:buNone/>
            </a:pPr>
            <a:r>
              <a:rPr lang="el-GR" sz="2000" dirty="0" smtClean="0"/>
              <a:t>Όπου:</a:t>
            </a:r>
            <a:r>
              <a:rPr lang="en-US" sz="2000" dirty="0" smtClean="0"/>
              <a:t> </a:t>
            </a:r>
            <a:r>
              <a:rPr lang="en-US" sz="2000" dirty="0" smtClean="0">
                <a:latin typeface="Calibri" panose="020F0502020204030204" pitchFamily="34" charset="0"/>
              </a:rPr>
              <a:t>R</a:t>
            </a:r>
            <a:r>
              <a:rPr lang="el-GR" sz="2000" dirty="0" smtClean="0">
                <a:latin typeface="Calibri" panose="020F0502020204030204" pitchFamily="34" charset="0"/>
              </a:rPr>
              <a:t> </a:t>
            </a:r>
            <a:r>
              <a:rPr lang="el-GR" sz="2000" dirty="0" smtClean="0"/>
              <a:t>=</a:t>
            </a:r>
            <a:r>
              <a:rPr lang="en-US" sz="2000" dirty="0" smtClean="0"/>
              <a:t> </a:t>
            </a:r>
            <a:r>
              <a:rPr lang="el-GR" sz="2000" dirty="0" smtClean="0"/>
              <a:t>παγκόσμια σταθερά αερίων</a:t>
            </a:r>
          </a:p>
          <a:p>
            <a:pPr marL="0" indent="0" algn="just">
              <a:buNone/>
            </a:pPr>
            <a:r>
              <a:rPr lang="el-GR" sz="2000" dirty="0" smtClean="0"/>
              <a:t>          </a:t>
            </a:r>
            <a:r>
              <a:rPr lang="en-US" sz="2000" dirty="0" smtClean="0"/>
              <a:t> </a:t>
            </a:r>
            <a:r>
              <a:rPr lang="el-GR" sz="2000" dirty="0" smtClean="0"/>
              <a:t> Τ = θερμοκρασία</a:t>
            </a:r>
          </a:p>
          <a:p>
            <a:pPr marL="0" indent="0" algn="just">
              <a:buNone/>
            </a:pPr>
            <a:r>
              <a:rPr lang="el-GR" sz="2000" dirty="0" smtClean="0"/>
              <a:t>           </a:t>
            </a:r>
            <a:r>
              <a:rPr lang="en-US" sz="2000" dirty="0" smtClean="0"/>
              <a:t> </a:t>
            </a:r>
            <a:r>
              <a:rPr lang="en-US" sz="2000" dirty="0" smtClean="0">
                <a:latin typeface="Calibri" panose="020F0502020204030204" pitchFamily="34" charset="0"/>
              </a:rPr>
              <a:t>F</a:t>
            </a:r>
            <a:r>
              <a:rPr lang="el-GR" sz="2000" dirty="0"/>
              <a:t> </a:t>
            </a:r>
            <a:r>
              <a:rPr lang="el-GR" sz="2000" dirty="0" smtClean="0"/>
              <a:t>=</a:t>
            </a:r>
            <a:r>
              <a:rPr lang="en-US" sz="2000" dirty="0" smtClean="0"/>
              <a:t> </a:t>
            </a:r>
            <a:r>
              <a:rPr lang="el-GR" sz="2000" dirty="0" smtClean="0"/>
              <a:t>σταθερά </a:t>
            </a:r>
            <a:r>
              <a:rPr lang="fr-FR" sz="2000" dirty="0" smtClean="0">
                <a:latin typeface="Calibri" panose="020F0502020204030204" pitchFamily="34" charset="0"/>
              </a:rPr>
              <a:t>Faraday</a:t>
            </a:r>
            <a:r>
              <a:rPr lang="fr-FR" sz="2000" dirty="0" smtClean="0"/>
              <a:t> </a:t>
            </a:r>
            <a:r>
              <a:rPr lang="fr-FR" sz="2000" dirty="0" smtClean="0">
                <a:latin typeface="Calibri" panose="020F0502020204030204" pitchFamily="34" charset="0"/>
              </a:rPr>
              <a:t>(RT/F ≈25 mV)</a:t>
            </a:r>
          </a:p>
          <a:p>
            <a:pPr marL="0" indent="0" algn="just">
              <a:buNone/>
            </a:pPr>
            <a:r>
              <a:rPr lang="fr-FR" sz="2000" dirty="0" smtClean="0"/>
              <a:t>        </a:t>
            </a:r>
            <a:r>
              <a:rPr lang="el-GR" sz="2000" dirty="0" smtClean="0"/>
              <a:t> </a:t>
            </a:r>
            <a:r>
              <a:rPr lang="en-US" sz="2000" dirty="0" smtClean="0"/>
              <a:t> </a:t>
            </a:r>
            <a:r>
              <a:rPr lang="fr-FR" sz="2000" dirty="0" smtClean="0">
                <a:latin typeface="Calibri" panose="020F0502020204030204" pitchFamily="34" charset="0"/>
              </a:rPr>
              <a:t>PK,</a:t>
            </a:r>
            <a:r>
              <a:rPr lang="el-GR" sz="2000" dirty="0" smtClean="0">
                <a:latin typeface="Calibri" panose="020F0502020204030204" pitchFamily="34" charset="0"/>
              </a:rPr>
              <a:t> </a:t>
            </a:r>
            <a:r>
              <a:rPr lang="fr-FR" sz="2000" dirty="0" err="1" smtClean="0">
                <a:latin typeface="Calibri" panose="020F0502020204030204" pitchFamily="34" charset="0"/>
              </a:rPr>
              <a:t>PNa</a:t>
            </a:r>
            <a:r>
              <a:rPr lang="el-GR" sz="2000" dirty="0" smtClean="0">
                <a:latin typeface="Calibri" panose="020F0502020204030204" pitchFamily="34" charset="0"/>
              </a:rPr>
              <a:t> =</a:t>
            </a:r>
            <a:r>
              <a:rPr lang="fr-FR" sz="2000" dirty="0" smtClean="0">
                <a:latin typeface="Calibri" panose="020F0502020204030204" pitchFamily="34" charset="0"/>
              </a:rPr>
              <a:t> </a:t>
            </a:r>
            <a:r>
              <a:rPr lang="el-GR" sz="2000" dirty="0" smtClean="0">
                <a:latin typeface="Calibri" panose="020F0502020204030204" pitchFamily="34" charset="0"/>
              </a:rPr>
              <a:t>διαπερατότητες των ιόντων Κ</a:t>
            </a:r>
            <a:r>
              <a:rPr lang="en-US" sz="2000" dirty="0" smtClean="0">
                <a:latin typeface="Calibri" panose="020F0502020204030204" pitchFamily="34" charset="0"/>
              </a:rPr>
              <a:t>, Na</a:t>
            </a:r>
            <a:endParaRPr lang="el-GR" sz="2000" dirty="0" smtClean="0">
              <a:latin typeface="Calibri" panose="020F0502020204030204" pitchFamily="34" charset="0"/>
            </a:endParaRPr>
          </a:p>
          <a:p>
            <a:pPr marL="0" indent="0" algn="just">
              <a:buNone/>
            </a:pPr>
            <a:r>
              <a:rPr lang="el-GR" sz="2000" dirty="0" smtClean="0">
                <a:latin typeface="Calibri" panose="020F0502020204030204" pitchFamily="34" charset="0"/>
              </a:rPr>
              <a:t>          </a:t>
            </a:r>
            <a:r>
              <a:rPr lang="en-US" sz="2000" dirty="0" smtClean="0">
                <a:latin typeface="Calibri" panose="020F0502020204030204" pitchFamily="34" charset="0"/>
              </a:rPr>
              <a:t>  </a:t>
            </a:r>
            <a:r>
              <a:rPr lang="el-GR" sz="2000" dirty="0" smtClean="0">
                <a:latin typeface="Calibri" panose="020F0502020204030204" pitchFamily="34" charset="0"/>
              </a:rPr>
              <a:t>[Κ]</a:t>
            </a:r>
            <a:r>
              <a:rPr lang="en-US" sz="2000" dirty="0" smtClean="0">
                <a:latin typeface="Calibri" panose="020F0502020204030204" pitchFamily="34" charset="0"/>
              </a:rPr>
              <a:t>, [Na] </a:t>
            </a:r>
            <a:r>
              <a:rPr lang="el-GR" sz="2000" dirty="0" smtClean="0">
                <a:latin typeface="Calibri" panose="020F0502020204030204" pitchFamily="34" charset="0"/>
              </a:rPr>
              <a:t>= περιεκτικότητες των ιόντων Κ,Ν</a:t>
            </a:r>
            <a:r>
              <a:rPr lang="en-US" sz="2000" dirty="0" smtClean="0">
                <a:latin typeface="Calibri" panose="020F0502020204030204" pitchFamily="34" charset="0"/>
              </a:rPr>
              <a:t>a</a:t>
            </a:r>
            <a:endParaRPr lang="el-GR" sz="2000" dirty="0" smtClean="0">
              <a:latin typeface="Calibri" panose="020F0502020204030204" pitchFamily="34" charset="0"/>
            </a:endParaRPr>
          </a:p>
          <a:p>
            <a:pPr marL="0" indent="0" algn="just">
              <a:buNone/>
            </a:pPr>
            <a:r>
              <a:rPr lang="el-GR" sz="2000" dirty="0" smtClean="0">
                <a:latin typeface="Calibri" panose="020F0502020204030204" pitchFamily="34" charset="0"/>
              </a:rPr>
              <a:t>         </a:t>
            </a:r>
            <a:r>
              <a:rPr lang="en-US" sz="2000" dirty="0" smtClean="0">
                <a:latin typeface="Calibri" panose="020F0502020204030204" pitchFamily="34" charset="0"/>
              </a:rPr>
              <a:t>  </a:t>
            </a:r>
            <a:r>
              <a:rPr lang="el-GR" sz="2000" dirty="0" smtClean="0">
                <a:latin typeface="Calibri" panose="020F0502020204030204" pitchFamily="34" charset="0"/>
              </a:rPr>
              <a:t> </a:t>
            </a:r>
            <a:r>
              <a:rPr lang="en-US" sz="2000" dirty="0" err="1" smtClean="0">
                <a:latin typeface="Calibri" panose="020F0502020204030204" pitchFamily="34" charset="0"/>
              </a:rPr>
              <a:t>i,e</a:t>
            </a:r>
            <a:r>
              <a:rPr lang="en-US" sz="2000" dirty="0" smtClean="0">
                <a:latin typeface="Calibri" panose="020F0502020204030204" pitchFamily="34" charset="0"/>
              </a:rPr>
              <a:t> </a:t>
            </a:r>
            <a:r>
              <a:rPr lang="el-GR" sz="2000" dirty="0" smtClean="0">
                <a:latin typeface="Calibri" panose="020F0502020204030204" pitchFamily="34" charset="0"/>
              </a:rPr>
              <a:t>= ενδοκυττάριο, </a:t>
            </a:r>
            <a:r>
              <a:rPr lang="el-GR" sz="2000" dirty="0" err="1" smtClean="0">
                <a:latin typeface="Calibri" panose="020F0502020204030204" pitchFamily="34" charset="0"/>
              </a:rPr>
              <a:t>εξωκυττάριο</a:t>
            </a:r>
            <a:endParaRPr lang="en-US" sz="2000" dirty="0" smtClean="0">
              <a:latin typeface="Calibri" panose="020F0502020204030204"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90" t="48359" r="31787" b="37392"/>
          <a:stretch/>
        </p:blipFill>
        <p:spPr bwMode="auto">
          <a:xfrm>
            <a:off x="2035464" y="2876355"/>
            <a:ext cx="482453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smtClean="0">
                <a:solidFill>
                  <a:srgbClr val="002060"/>
                </a:solidFill>
              </a:rPr>
              <a:t>Βιομαγνητισμός</a:t>
            </a:r>
            <a:endParaRPr lang="en-US" sz="4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272" y="2945167"/>
            <a:ext cx="1805050" cy="584369"/>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272" y="3910536"/>
            <a:ext cx="1485651" cy="668543"/>
          </a:xfrm>
          <a:prstGeom prst="rect">
            <a:avLst/>
          </a:prstGeom>
        </p:spPr>
      </p:pic>
      <p:sp>
        <p:nvSpPr>
          <p:cNvPr id="11" name="Content Placeholder 2"/>
          <p:cNvSpPr txBox="1">
            <a:spLocks/>
          </p:cNvSpPr>
          <p:nvPr/>
        </p:nvSpPr>
        <p:spPr>
          <a:xfrm>
            <a:off x="238184" y="1770888"/>
            <a:ext cx="8527864" cy="4902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474F6D"/>
              </a:buClr>
              <a:buFont typeface="Wingdings" panose="05000000000000000000" pitchFamily="2" charset="2"/>
              <a:buChar char="q"/>
            </a:pPr>
            <a:r>
              <a:rPr lang="el-GR" sz="2400" dirty="0"/>
              <a:t>Η σύνδεση μεταξύ του </a:t>
            </a:r>
            <a:r>
              <a:rPr lang="el-GR" sz="2400" b="1" dirty="0"/>
              <a:t>ηλεκτρικού πεδίου E</a:t>
            </a:r>
            <a:r>
              <a:rPr lang="el-GR" sz="2400" dirty="0"/>
              <a:t> με  το </a:t>
            </a:r>
            <a:r>
              <a:rPr lang="el-GR" sz="2400" b="1" dirty="0"/>
              <a:t>μαγνητικό πεδίο B </a:t>
            </a:r>
            <a:r>
              <a:rPr lang="el-GR" sz="2400" dirty="0"/>
              <a:t>και του </a:t>
            </a:r>
            <a:r>
              <a:rPr lang="el-GR" sz="2400" b="1" dirty="0"/>
              <a:t>ρεύματος j</a:t>
            </a:r>
            <a:r>
              <a:rPr lang="en-US" sz="1200" b="1" dirty="0"/>
              <a:t>true  </a:t>
            </a:r>
            <a:r>
              <a:rPr lang="el-GR" sz="2400" dirty="0"/>
              <a:t>δίνοντας τις </a:t>
            </a:r>
            <a:r>
              <a:rPr lang="el-GR" sz="2400" dirty="0" smtClean="0"/>
              <a:t>δύο εξισώσεις </a:t>
            </a:r>
            <a:r>
              <a:rPr lang="el-GR" sz="2400" dirty="0"/>
              <a:t>του </a:t>
            </a:r>
            <a:r>
              <a:rPr lang="el-GR" sz="2400" dirty="0" err="1"/>
              <a:t>Maxwell</a:t>
            </a:r>
            <a:r>
              <a:rPr lang="el-GR" sz="2400" dirty="0" smtClean="0"/>
              <a:t>:</a:t>
            </a:r>
            <a:endParaRPr lang="el-GR" sz="2400" dirty="0"/>
          </a:p>
        </p:txBody>
      </p:sp>
      <p:sp>
        <p:nvSpPr>
          <p:cNvPr id="8" name="Rectangle 7"/>
          <p:cNvSpPr/>
          <p:nvPr/>
        </p:nvSpPr>
        <p:spPr>
          <a:xfrm>
            <a:off x="1341966" y="4979752"/>
            <a:ext cx="7119281" cy="1015663"/>
          </a:xfrm>
          <a:prstGeom prst="rect">
            <a:avLst/>
          </a:prstGeom>
        </p:spPr>
        <p:txBody>
          <a:bodyPr wrap="square">
            <a:spAutoFit/>
          </a:bodyPr>
          <a:lstStyle/>
          <a:p>
            <a:r>
              <a:rPr lang="el-GR" sz="2000" dirty="0" smtClean="0">
                <a:latin typeface="Calibri" panose="020F0502020204030204" pitchFamily="34" charset="0"/>
              </a:rPr>
              <a:t>Με 	</a:t>
            </a:r>
            <a:r>
              <a:rPr lang="en-US" sz="2000" b="1" dirty="0" smtClean="0">
                <a:latin typeface="Calibri" panose="020F0502020204030204" pitchFamily="34" charset="0"/>
              </a:rPr>
              <a:t>H </a:t>
            </a:r>
            <a:r>
              <a:rPr lang="en-US" sz="2000" dirty="0">
                <a:latin typeface="Calibri" panose="020F0502020204030204" pitchFamily="34" charset="0"/>
              </a:rPr>
              <a:t>= </a:t>
            </a:r>
            <a:r>
              <a:rPr lang="en-US" sz="2000" b="1" dirty="0" smtClean="0">
                <a:latin typeface="Calibri" panose="020F0502020204030204" pitchFamily="34" charset="0"/>
              </a:rPr>
              <a:t>B</a:t>
            </a:r>
            <a:r>
              <a:rPr lang="en-US" sz="2000" dirty="0" smtClean="0">
                <a:latin typeface="Calibri" panose="020F0502020204030204" pitchFamily="34" charset="0"/>
              </a:rPr>
              <a:t>/μ</a:t>
            </a:r>
            <a:endParaRPr lang="el-GR" sz="2000" dirty="0" smtClean="0">
              <a:latin typeface="Calibri" panose="020F0502020204030204" pitchFamily="34" charset="0"/>
            </a:endParaRPr>
          </a:p>
          <a:p>
            <a:endParaRPr lang="el-GR" sz="2000" dirty="0" smtClean="0">
              <a:latin typeface="Calibri" panose="020F0502020204030204" pitchFamily="34" charset="0"/>
            </a:endParaRPr>
          </a:p>
          <a:p>
            <a:r>
              <a:rPr lang="el-GR" sz="2000" b="1" dirty="0" smtClean="0">
                <a:latin typeface="Calibri" panose="020F0502020204030204" pitchFamily="34" charset="0"/>
              </a:rPr>
              <a:t>	</a:t>
            </a:r>
            <a:r>
              <a:rPr lang="en-US" sz="2000" b="1" dirty="0" smtClean="0">
                <a:latin typeface="Calibri" panose="020F0502020204030204" pitchFamily="34" charset="0"/>
              </a:rPr>
              <a:t>D </a:t>
            </a:r>
            <a:r>
              <a:rPr lang="en-US" sz="2000" dirty="0">
                <a:latin typeface="Calibri" panose="020F0502020204030204" pitchFamily="34" charset="0"/>
              </a:rPr>
              <a:t>= </a:t>
            </a:r>
            <a:r>
              <a:rPr lang="en-US" sz="2000" dirty="0" err="1" smtClean="0">
                <a:latin typeface="Calibri" panose="020F0502020204030204" pitchFamily="34" charset="0"/>
              </a:rPr>
              <a:t>κε</a:t>
            </a:r>
            <a:r>
              <a:rPr lang="el-GR" sz="2000" i="1" baseline="-25000" dirty="0">
                <a:latin typeface="Calibri" panose="020F0502020204030204" pitchFamily="34" charset="0"/>
              </a:rPr>
              <a:t>0</a:t>
            </a:r>
            <a:r>
              <a:rPr lang="en-US" sz="2000" b="1" dirty="0" smtClean="0">
                <a:latin typeface="Calibri" panose="020F0502020204030204" pitchFamily="34" charset="0"/>
              </a:rPr>
              <a:t>E </a:t>
            </a:r>
            <a:r>
              <a:rPr lang="el-GR" sz="2000" b="1" dirty="0" smtClean="0">
                <a:latin typeface="Calibri" panose="020F0502020204030204" pitchFamily="34" charset="0"/>
              </a:rPr>
              <a:t>		</a:t>
            </a:r>
            <a:r>
              <a:rPr lang="el-GR" dirty="0" smtClean="0">
                <a:latin typeface="Calibri" panose="020F0502020204030204" pitchFamily="34" charset="0"/>
              </a:rPr>
              <a:t>όπου</a:t>
            </a:r>
            <a:r>
              <a:rPr lang="el-GR" b="1" dirty="0" smtClean="0">
                <a:latin typeface="Calibri" panose="020F0502020204030204" pitchFamily="34" charset="0"/>
              </a:rPr>
              <a:t> </a:t>
            </a:r>
            <a:r>
              <a:rPr lang="en-US" dirty="0" smtClean="0">
                <a:latin typeface="Calibri" panose="020F0502020204030204" pitchFamily="34" charset="0"/>
              </a:rPr>
              <a:t>μ</a:t>
            </a:r>
            <a:r>
              <a:rPr lang="en-US" dirty="0">
                <a:latin typeface="Calibri" panose="020F0502020204030204" pitchFamily="34" charset="0"/>
              </a:rPr>
              <a:t>, κ, </a:t>
            </a:r>
            <a:r>
              <a:rPr lang="en-US" dirty="0" smtClean="0">
                <a:latin typeface="Calibri" panose="020F0502020204030204" pitchFamily="34" charset="0"/>
              </a:rPr>
              <a:t>ε</a:t>
            </a:r>
            <a:r>
              <a:rPr lang="el-GR" baseline="-25000" dirty="0" smtClean="0">
                <a:latin typeface="Calibri" panose="020F0502020204030204" pitchFamily="34" charset="0"/>
              </a:rPr>
              <a:t>0</a:t>
            </a:r>
            <a:r>
              <a:rPr lang="el-GR" dirty="0" smtClean="0">
                <a:latin typeface="Calibri" panose="020F0502020204030204" pitchFamily="34" charset="0"/>
              </a:rPr>
              <a:t> σταθερές ανάλογες του μέσου. </a:t>
            </a:r>
            <a:endParaRPr lang="el-GR" sz="2000" dirty="0">
              <a:latin typeface="Calibri" panose="020F0502020204030204" pitchFamily="34" charset="0"/>
            </a:endParaRPr>
          </a:p>
        </p:txBody>
      </p:sp>
    </p:spTree>
    <p:extLst>
      <p:ext uri="{BB962C8B-B14F-4D97-AF65-F5344CB8AC3E}">
        <p14:creationId xmlns:p14="http://schemas.microsoft.com/office/powerpoint/2010/main" val="3932996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Βιομαγνητισμός</a:t>
            </a:r>
            <a:endParaRPr lang="en-US" sz="4000" dirty="0"/>
          </a:p>
        </p:txBody>
      </p:sp>
      <p:sp>
        <p:nvSpPr>
          <p:cNvPr id="3" name="Content Placeholder 2"/>
          <p:cNvSpPr>
            <a:spLocks noGrp="1"/>
          </p:cNvSpPr>
          <p:nvPr>
            <p:ph sz="quarter" idx="1"/>
          </p:nvPr>
        </p:nvSpPr>
        <p:spPr>
          <a:xfrm>
            <a:off x="323528" y="1772816"/>
            <a:ext cx="8442520" cy="4908400"/>
          </a:xfrm>
        </p:spPr>
        <p:txBody>
          <a:bodyPr>
            <a:normAutofit/>
          </a:bodyPr>
          <a:lstStyle/>
          <a:p>
            <a:pPr algn="just">
              <a:spcBef>
                <a:spcPts val="0"/>
              </a:spcBef>
              <a:spcAft>
                <a:spcPts val="1800"/>
              </a:spcAft>
              <a:buClr>
                <a:srgbClr val="474F6D"/>
              </a:buClr>
              <a:buFont typeface="Wingdings" panose="05000000000000000000" pitchFamily="2" charset="2"/>
              <a:buChar char="q"/>
            </a:pPr>
            <a:r>
              <a:rPr lang="el-GR" sz="2400" dirty="0" smtClean="0"/>
              <a:t>Οι εξισώσεις</a:t>
            </a:r>
            <a:r>
              <a:rPr lang="en-US" sz="2400" dirty="0" smtClean="0"/>
              <a:t> </a:t>
            </a:r>
            <a:r>
              <a:rPr lang="en-US" sz="2400" dirty="0" smtClean="0">
                <a:latin typeface="Calibri" panose="020F0502020204030204" pitchFamily="34" charset="0"/>
              </a:rPr>
              <a:t>Maxwell</a:t>
            </a:r>
            <a:r>
              <a:rPr lang="el-GR" sz="2400" dirty="0" smtClean="0">
                <a:latin typeface="Calibri" panose="020F0502020204030204" pitchFamily="34" charset="0"/>
              </a:rPr>
              <a:t> </a:t>
            </a:r>
            <a:r>
              <a:rPr lang="el-GR" sz="2400" dirty="0" smtClean="0"/>
              <a:t> μπορούν να χρησιμοποιηθούν για να περιγράψουν όλες </a:t>
            </a:r>
            <a:r>
              <a:rPr lang="el-GR" sz="2400" dirty="0"/>
              <a:t>τις </a:t>
            </a:r>
            <a:r>
              <a:rPr lang="el-GR" sz="2400" dirty="0" smtClean="0"/>
              <a:t>αλληλεπιδράσεις μεταξύ φορτίων (</a:t>
            </a:r>
            <a:r>
              <a:rPr lang="en-US" sz="2400" dirty="0" smtClean="0"/>
              <a:t>Q</a:t>
            </a:r>
            <a:r>
              <a:rPr lang="el-GR" sz="2400" dirty="0" smtClean="0"/>
              <a:t>), ρευμάτων </a:t>
            </a:r>
            <a:r>
              <a:rPr lang="el-GR" sz="2400" dirty="0"/>
              <a:t>(J), </a:t>
            </a:r>
            <a:r>
              <a:rPr lang="el-GR" sz="2400" dirty="0" smtClean="0"/>
              <a:t>ηλεκτρικών (</a:t>
            </a:r>
            <a:r>
              <a:rPr lang="el-GR" sz="2400" dirty="0"/>
              <a:t>Ε) και μαγνητικών (Β</a:t>
            </a:r>
            <a:r>
              <a:rPr lang="el-GR" sz="2400" dirty="0" smtClean="0"/>
              <a:t>) πεδίων.</a:t>
            </a:r>
          </a:p>
          <a:p>
            <a:pPr algn="just">
              <a:spcBef>
                <a:spcPts val="0"/>
              </a:spcBef>
              <a:spcAft>
                <a:spcPts val="1800"/>
              </a:spcAft>
              <a:buClr>
                <a:srgbClr val="474F6D"/>
              </a:buClr>
              <a:buFont typeface="Wingdings" panose="05000000000000000000" pitchFamily="2" charset="2"/>
              <a:buChar char="q"/>
            </a:pPr>
            <a:r>
              <a:rPr lang="el-GR" sz="2400" dirty="0" smtClean="0"/>
              <a:t>Ηλεκτρικά πεδία και ροή φορτίων που οδηγεί στην παραγωγή ασθενών ρευμάτων συμβαίνει φυσιολογικά στο εσωτερικό του ανθρώπινου οργανισμού.</a:t>
            </a:r>
          </a:p>
          <a:p>
            <a:pPr algn="just">
              <a:spcBef>
                <a:spcPts val="0"/>
              </a:spcBef>
              <a:spcAft>
                <a:spcPts val="1800"/>
              </a:spcAft>
              <a:buClr>
                <a:srgbClr val="474F6D"/>
              </a:buClr>
              <a:buFont typeface="Wingdings" panose="05000000000000000000" pitchFamily="2" charset="2"/>
              <a:buChar char="q"/>
            </a:pPr>
            <a:r>
              <a:rPr lang="el-GR" sz="2400" dirty="0" smtClean="0"/>
              <a:t>Άρα όπως είναι φυσιολογικό παράγονται και μαγνητικά πεδία στο εσωτερικό του οργανισμού τα οποία είναι πολύ μικρά σε ένταση τα οποία αναφέρονται ως </a:t>
            </a:r>
            <a:r>
              <a:rPr lang="el-GR" sz="2400" b="1" dirty="0" smtClean="0"/>
              <a:t>βιομαγνητισμός</a:t>
            </a:r>
            <a:r>
              <a:rPr lang="el-GR" sz="2400" dirty="0" smtClean="0"/>
              <a:t>.</a:t>
            </a:r>
          </a:p>
          <a:p>
            <a:pPr algn="just">
              <a:spcBef>
                <a:spcPts val="0"/>
              </a:spcBef>
              <a:spcAft>
                <a:spcPts val="1800"/>
              </a:spcAft>
            </a:pPr>
            <a:r>
              <a:rPr lang="el-GR" sz="2400" dirty="0" smtClean="0"/>
              <a:t>Παρότι ασθενή, αυτ</a:t>
            </a:r>
            <a:r>
              <a:rPr lang="el-GR" sz="2400" dirty="0"/>
              <a:t>ά</a:t>
            </a:r>
            <a:r>
              <a:rPr lang="el-GR" sz="2400" dirty="0" smtClean="0"/>
              <a:t> τα μαγνητικά μπορούν να ανιχνευθούν με τη χρήση κατάλληλων μηχανημάτων.</a:t>
            </a:r>
            <a:endParaRPr lang="en-US" sz="2400" dirty="0"/>
          </a:p>
        </p:txBody>
      </p:sp>
    </p:spTree>
    <p:extLst>
      <p:ext uri="{BB962C8B-B14F-4D97-AF65-F5344CB8AC3E}">
        <p14:creationId xmlns:p14="http://schemas.microsoft.com/office/powerpoint/2010/main" val="3312867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Βιομαγνητισμός</a:t>
            </a:r>
            <a:endParaRPr lang="en-US" sz="4000" dirty="0"/>
          </a:p>
        </p:txBody>
      </p:sp>
      <p:sp>
        <p:nvSpPr>
          <p:cNvPr id="3" name="Content Placeholder 2"/>
          <p:cNvSpPr>
            <a:spLocks noGrp="1"/>
          </p:cNvSpPr>
          <p:nvPr>
            <p:ph sz="quarter" idx="1"/>
          </p:nvPr>
        </p:nvSpPr>
        <p:spPr>
          <a:xfrm>
            <a:off x="467544" y="1792224"/>
            <a:ext cx="8298504" cy="4352544"/>
          </a:xfrm>
        </p:spPr>
        <p:txBody>
          <a:bodyPr>
            <a:normAutofit/>
          </a:bodyPr>
          <a:lstStyle/>
          <a:p>
            <a:pPr marL="0" indent="0">
              <a:buNone/>
            </a:pPr>
            <a:r>
              <a:rPr lang="el-GR" sz="2400" b="1" dirty="0" smtClean="0"/>
              <a:t>Μοντέλο μαγνητικού πεδίου στο βιομαγνητισμό   </a:t>
            </a:r>
            <a:r>
              <a:rPr lang="el-GR" sz="1800" b="1" dirty="0" smtClean="0"/>
              <a:t>        </a:t>
            </a:r>
          </a:p>
          <a:p>
            <a:endParaRPr lang="en-US" sz="2400" dirty="0"/>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881" t="30428" r="26908" b="36195"/>
          <a:stretch/>
        </p:blipFill>
        <p:spPr bwMode="auto">
          <a:xfrm>
            <a:off x="3213184" y="2703446"/>
            <a:ext cx="2952328" cy="190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13184" y="5008526"/>
            <a:ext cx="3119028" cy="738664"/>
          </a:xfrm>
          <a:prstGeom prst="rect">
            <a:avLst/>
          </a:prstGeom>
          <a:noFill/>
          <a:ln>
            <a:solidFill>
              <a:schemeClr val="accent1">
                <a:shade val="50000"/>
              </a:schemeClr>
            </a:solidFill>
          </a:ln>
        </p:spPr>
        <p:txBody>
          <a:bodyPr wrap="square" rtlCol="0">
            <a:spAutoFit/>
          </a:bodyPr>
          <a:lstStyle/>
          <a:p>
            <a:pPr algn="ctr"/>
            <a:r>
              <a:rPr lang="el-GR" sz="1400" dirty="0" smtClean="0"/>
              <a:t>Ρεύμα τόσο εντός </a:t>
            </a:r>
            <a:r>
              <a:rPr lang="el-GR" sz="1400" dirty="0"/>
              <a:t>όσο και εκτός του </a:t>
            </a:r>
            <a:r>
              <a:rPr lang="el-GR" sz="1400" dirty="0" smtClean="0"/>
              <a:t>κυτταρικού χώρου. Οι </a:t>
            </a:r>
            <a:r>
              <a:rPr lang="el-GR" sz="1400" dirty="0"/>
              <a:t>γραμμές είναι </a:t>
            </a:r>
            <a:r>
              <a:rPr lang="el-GR" sz="1400" dirty="0" smtClean="0"/>
              <a:t>κλειστοί βρόχοι.</a:t>
            </a:r>
            <a:endParaRPr lang="en-US" sz="1400" dirty="0"/>
          </a:p>
        </p:txBody>
      </p:sp>
      <p:sp>
        <p:nvSpPr>
          <p:cNvPr id="8" name="Rectangle 7"/>
          <p:cNvSpPr/>
          <p:nvPr/>
        </p:nvSpPr>
        <p:spPr>
          <a:xfrm>
            <a:off x="7380312" y="278092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119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Βιομαγνητισμός</a:t>
            </a:r>
            <a:endParaRPr lang="en-US" sz="4000" dirty="0"/>
          </a:p>
        </p:txBody>
      </p:sp>
      <p:sp>
        <p:nvSpPr>
          <p:cNvPr id="3" name="Content Placeholder 2"/>
          <p:cNvSpPr>
            <a:spLocks noGrp="1"/>
          </p:cNvSpPr>
          <p:nvPr>
            <p:ph sz="quarter" idx="1"/>
          </p:nvPr>
        </p:nvSpPr>
        <p:spPr>
          <a:xfrm>
            <a:off x="395536" y="1600200"/>
            <a:ext cx="8496944" cy="5257800"/>
          </a:xfrm>
        </p:spPr>
        <p:txBody>
          <a:bodyPr>
            <a:normAutofit/>
          </a:bodyPr>
          <a:lstStyle/>
          <a:p>
            <a:pPr marL="0" indent="0">
              <a:spcBef>
                <a:spcPts val="0"/>
              </a:spcBef>
              <a:spcAft>
                <a:spcPts val="1800"/>
              </a:spcAft>
              <a:buNone/>
            </a:pPr>
            <a:r>
              <a:rPr lang="el-GR" sz="2600" b="1" dirty="0" smtClean="0"/>
              <a:t>Διαγνωστικές τεχνικές βιομαγνητισμού</a:t>
            </a:r>
          </a:p>
          <a:p>
            <a:pPr algn="just">
              <a:spcBef>
                <a:spcPts val="0"/>
              </a:spcBef>
              <a:spcAft>
                <a:spcPts val="600"/>
              </a:spcAft>
              <a:buClr>
                <a:srgbClr val="474F6D"/>
              </a:buClr>
              <a:buFont typeface="Wingdings" panose="05000000000000000000" pitchFamily="2" charset="2"/>
              <a:buChar char="q"/>
            </a:pPr>
            <a:r>
              <a:rPr lang="el-GR" sz="2200" b="1" dirty="0" err="1" smtClean="0"/>
              <a:t>Μαγνητοεγκεφαλογράφημα</a:t>
            </a:r>
            <a:r>
              <a:rPr lang="el-GR" sz="2200" b="1" dirty="0" smtClean="0"/>
              <a:t>, ΜΕΓ</a:t>
            </a:r>
            <a:r>
              <a:rPr lang="el-GR" sz="2200" dirty="0" smtClean="0"/>
              <a:t> (Δραστηριότητα </a:t>
            </a:r>
            <a:r>
              <a:rPr lang="el-GR" sz="2200" dirty="0"/>
              <a:t>του εγκεφάλου)</a:t>
            </a:r>
          </a:p>
          <a:p>
            <a:pPr marL="0" indent="0" algn="just">
              <a:spcBef>
                <a:spcPts val="0"/>
              </a:spcBef>
              <a:spcAft>
                <a:spcPts val="2400"/>
              </a:spcAft>
              <a:buNone/>
            </a:pPr>
            <a:r>
              <a:rPr lang="el-GR" sz="2200" u="sng" dirty="0" smtClean="0"/>
              <a:t>Στόχος</a:t>
            </a:r>
            <a:r>
              <a:rPr lang="el-GR" sz="2200" dirty="0" smtClean="0"/>
              <a:t>: να </a:t>
            </a:r>
            <a:r>
              <a:rPr lang="el-GR" sz="2200" dirty="0"/>
              <a:t>εντοπίσει </a:t>
            </a:r>
            <a:r>
              <a:rPr lang="el-GR" sz="2200" dirty="0" smtClean="0"/>
              <a:t>εγκεφαλικές δραστηριότητες </a:t>
            </a:r>
            <a:r>
              <a:rPr lang="el-GR" sz="2200" dirty="0"/>
              <a:t>βοηθώντας τους επιστήμονες να ανακαλύψουν πώς </a:t>
            </a:r>
            <a:r>
              <a:rPr lang="el-GR" sz="2200" dirty="0" smtClean="0"/>
              <a:t>λειτουργεί ο εγκέφαλος.</a:t>
            </a:r>
            <a:endParaRPr lang="el-GR" sz="2200" dirty="0"/>
          </a:p>
          <a:p>
            <a:pPr algn="just">
              <a:spcBef>
                <a:spcPts val="0"/>
              </a:spcBef>
              <a:spcAft>
                <a:spcPts val="600"/>
              </a:spcAft>
              <a:buClr>
                <a:srgbClr val="474F6D"/>
              </a:buClr>
              <a:buFont typeface="Wingdings" panose="05000000000000000000" pitchFamily="2" charset="2"/>
              <a:buChar char="q"/>
            </a:pPr>
            <a:r>
              <a:rPr lang="el-GR" sz="2200" b="1" dirty="0" err="1" smtClean="0"/>
              <a:t>Μαγνητοκαρδιογράφημα</a:t>
            </a:r>
            <a:r>
              <a:rPr lang="el-GR" sz="2200" b="1" dirty="0" smtClean="0"/>
              <a:t>, MΚΓ</a:t>
            </a:r>
            <a:r>
              <a:rPr lang="el-GR" sz="2200" dirty="0" smtClean="0"/>
              <a:t> (Δραστηριότητα </a:t>
            </a:r>
            <a:r>
              <a:rPr lang="el-GR" sz="2200" dirty="0"/>
              <a:t>της καρδιάς)</a:t>
            </a:r>
          </a:p>
          <a:p>
            <a:pPr marL="0" indent="0" algn="just">
              <a:spcBef>
                <a:spcPts val="0"/>
              </a:spcBef>
              <a:spcAft>
                <a:spcPts val="1800"/>
              </a:spcAft>
              <a:buNone/>
            </a:pPr>
            <a:r>
              <a:rPr lang="el-GR" sz="2200" u="sng" dirty="0"/>
              <a:t>Στόχος</a:t>
            </a:r>
            <a:r>
              <a:rPr lang="el-GR" sz="2200" dirty="0"/>
              <a:t>: να </a:t>
            </a:r>
            <a:r>
              <a:rPr lang="el-GR" sz="2200" dirty="0" smtClean="0"/>
              <a:t>δώσει πληροφορίες </a:t>
            </a:r>
            <a:r>
              <a:rPr lang="el-GR" sz="2200" dirty="0"/>
              <a:t>σχετικά με τις ηλεκτρικές πηγές στην </a:t>
            </a:r>
            <a:r>
              <a:rPr lang="el-GR" sz="2200" dirty="0" smtClean="0"/>
              <a:t>καρδιά, να εντοπίσει και να ταξινομήσει τα επιπλέον μονοπάτια </a:t>
            </a:r>
            <a:r>
              <a:rPr lang="el-GR" sz="2200" dirty="0"/>
              <a:t>στο </a:t>
            </a:r>
            <a:r>
              <a:rPr lang="el-GR" sz="2200" dirty="0" smtClean="0"/>
              <a:t>μυοκάρδιο, να μελετήσει τη διάδοση </a:t>
            </a:r>
            <a:r>
              <a:rPr lang="el-GR" sz="2200" dirty="0"/>
              <a:t>των </a:t>
            </a:r>
            <a:r>
              <a:rPr lang="el-GR" sz="2200" dirty="0" smtClean="0"/>
              <a:t>αρρυθμιών.</a:t>
            </a:r>
            <a:endParaRPr lang="el-GR" sz="2200" dirty="0"/>
          </a:p>
        </p:txBody>
      </p:sp>
    </p:spTree>
    <p:extLst>
      <p:ext uri="{BB962C8B-B14F-4D97-AF65-F5344CB8AC3E}">
        <p14:creationId xmlns:p14="http://schemas.microsoft.com/office/powerpoint/2010/main" val="2591929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smtClean="0">
                <a:solidFill>
                  <a:srgbClr val="002060"/>
                </a:solidFill>
              </a:rPr>
              <a:t>Μαγνητοεγκεφαλογράφημα</a:t>
            </a:r>
            <a:r>
              <a:rPr lang="el-GR" sz="4000" b="1" dirty="0" smtClean="0">
                <a:solidFill>
                  <a:srgbClr val="002060"/>
                </a:solidFill>
              </a:rPr>
              <a:t> </a:t>
            </a:r>
            <a:endParaRPr lang="en-US" sz="4000" dirty="0"/>
          </a:p>
        </p:txBody>
      </p:sp>
      <p:sp>
        <p:nvSpPr>
          <p:cNvPr id="3" name="Content Placeholder 2"/>
          <p:cNvSpPr>
            <a:spLocks noGrp="1"/>
          </p:cNvSpPr>
          <p:nvPr>
            <p:ph sz="quarter" idx="1"/>
          </p:nvPr>
        </p:nvSpPr>
        <p:spPr>
          <a:xfrm>
            <a:off x="0" y="1556792"/>
            <a:ext cx="9144000" cy="4567808"/>
          </a:xfrm>
        </p:spPr>
        <p:txBody>
          <a:bodyPr>
            <a:normAutofit/>
          </a:bodyPr>
          <a:lstStyle/>
          <a:p>
            <a:pPr marL="0" indent="0">
              <a:buNone/>
            </a:pPr>
            <a:r>
              <a:rPr lang="el-GR" sz="2400" b="1" dirty="0" smtClean="0"/>
              <a:t>     </a:t>
            </a:r>
            <a:r>
              <a:rPr lang="el-GR" sz="2400" b="1" dirty="0" err="1" smtClean="0"/>
              <a:t>Μαγνητοεγκεφαλογράφημα</a:t>
            </a:r>
            <a:r>
              <a:rPr lang="el-GR" sz="2400" b="1" dirty="0" smtClean="0"/>
              <a:t> (­</a:t>
            </a:r>
            <a:r>
              <a:rPr lang="en-US" sz="2400" b="1" dirty="0" smtClean="0">
                <a:latin typeface="Calibri" panose="020F0502020204030204" pitchFamily="34" charset="0"/>
              </a:rPr>
              <a:t>ME</a:t>
            </a:r>
            <a:r>
              <a:rPr lang="el-GR" sz="2400" b="1" dirty="0" smtClean="0">
                <a:latin typeface="Calibri" panose="020F0502020204030204" pitchFamily="34" charset="0"/>
              </a:rPr>
              <a:t>Γ)</a:t>
            </a:r>
          </a:p>
          <a:p>
            <a:endParaRPr lang="en-US" sz="2400" b="1" dirty="0"/>
          </a:p>
        </p:txBody>
      </p:sp>
      <p:pic>
        <p:nvPicPr>
          <p:cNvPr id="4" name="Picture 3" descr="meg-ct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8" y="2226725"/>
            <a:ext cx="5074920" cy="3629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eg-ct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55" y="4230949"/>
            <a:ext cx="2454121" cy="244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9204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Μαγνητοεγκεφαλογράφημα</a:t>
            </a:r>
            <a:endParaRPr lang="en-US" sz="4000" dirty="0"/>
          </a:p>
        </p:txBody>
      </p:sp>
      <p:sp>
        <p:nvSpPr>
          <p:cNvPr id="3" name="Content Placeholder 2"/>
          <p:cNvSpPr>
            <a:spLocks noGrp="1"/>
          </p:cNvSpPr>
          <p:nvPr>
            <p:ph sz="quarter" idx="1"/>
          </p:nvPr>
        </p:nvSpPr>
        <p:spPr>
          <a:xfrm>
            <a:off x="207264" y="1666520"/>
            <a:ext cx="8558784" cy="4929352"/>
          </a:xfrm>
        </p:spPr>
        <p:txBody>
          <a:bodyPr>
            <a:normAutofit/>
          </a:bodyPr>
          <a:lstStyle/>
          <a:p>
            <a:pPr marL="0" indent="0">
              <a:spcBef>
                <a:spcPts val="0"/>
              </a:spcBef>
              <a:spcAft>
                <a:spcPts val="1200"/>
              </a:spcAft>
              <a:buNone/>
            </a:pPr>
            <a:r>
              <a:rPr lang="el-GR" sz="2400" b="1" dirty="0" smtClean="0"/>
              <a:t>     </a:t>
            </a:r>
            <a:r>
              <a:rPr lang="el-GR" sz="2400" b="1" dirty="0" err="1" smtClean="0"/>
              <a:t>Μαγνητοεγκεφαλογράφημα</a:t>
            </a:r>
            <a:r>
              <a:rPr lang="el-GR" sz="2400" b="1" dirty="0" smtClean="0"/>
              <a:t> (­ΜΕΓ)</a:t>
            </a:r>
          </a:p>
          <a:p>
            <a:pPr algn="just">
              <a:spcBef>
                <a:spcPts val="0"/>
              </a:spcBef>
              <a:spcAft>
                <a:spcPts val="1800"/>
              </a:spcAft>
              <a:buClr>
                <a:srgbClr val="474F6D"/>
              </a:buClr>
              <a:buFont typeface="Wingdings" panose="05000000000000000000" pitchFamily="2" charset="2"/>
              <a:buChar char="q"/>
            </a:pPr>
            <a:r>
              <a:rPr lang="el-GR" sz="2400" dirty="0" smtClean="0"/>
              <a:t>Μη </a:t>
            </a:r>
            <a:r>
              <a:rPr lang="el-GR" sz="2400" dirty="0"/>
              <a:t>επεμβατική </a:t>
            </a:r>
            <a:r>
              <a:rPr lang="el-GR" sz="2400" dirty="0" smtClean="0"/>
              <a:t>μέθοδος που καταγράφει το μαγνητικό πεδίο που παράγεται από το κύριο και το επαγόμενο χωρικό ρεύμα στο εσωτερικό του εγκεφάλου. </a:t>
            </a:r>
          </a:p>
          <a:p>
            <a:pPr algn="just">
              <a:spcBef>
                <a:spcPts val="0"/>
              </a:spcBef>
              <a:spcAft>
                <a:spcPts val="1200"/>
              </a:spcAft>
              <a:buClr>
                <a:srgbClr val="474F6D"/>
              </a:buClr>
              <a:buFont typeface="Wingdings" panose="05000000000000000000" pitchFamily="2" charset="2"/>
              <a:buChar char="q"/>
            </a:pPr>
            <a:r>
              <a:rPr lang="el-GR" sz="2400" dirty="0" smtClean="0"/>
              <a:t>Μπορούν να ερευνηθούν τα οπτικά, ακουστικά και αισθητηριακά κέντρα του εγκεφάλου, η μνήμη καθώς και οι γνωστικές λειτουργίες.</a:t>
            </a:r>
            <a:endParaRPr lang="el-GR" sz="2400" b="1" dirty="0" smtClean="0"/>
          </a:p>
          <a:p>
            <a:r>
              <a:rPr lang="el-GR" sz="2400" dirty="0"/>
              <a:t>Εκτός από τις λειτουργίες εγκεφάλου, με το ΜΕΓ μπορούν να εντοπιστούν και διάφορες διαδικασίες του κεντρικού νευρικού συστήματος</a:t>
            </a:r>
            <a:r>
              <a:rPr lang="el-GR" sz="2400" dirty="0" smtClean="0"/>
              <a:t>.</a:t>
            </a:r>
            <a:endParaRPr lang="el-GR" sz="2400" dirty="0"/>
          </a:p>
        </p:txBody>
      </p:sp>
    </p:spTree>
    <p:extLst>
      <p:ext uri="{BB962C8B-B14F-4D97-AF65-F5344CB8AC3E}">
        <p14:creationId xmlns:p14="http://schemas.microsoft.com/office/powerpoint/2010/main" val="587453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Μαγνητοεγκεφαλογράφημα</a:t>
            </a:r>
            <a:endParaRPr lang="en-US" sz="4000" dirty="0"/>
          </a:p>
        </p:txBody>
      </p:sp>
      <p:sp>
        <p:nvSpPr>
          <p:cNvPr id="3" name="Content Placeholder 2"/>
          <p:cNvSpPr>
            <a:spLocks noGrp="1"/>
          </p:cNvSpPr>
          <p:nvPr>
            <p:ph sz="quarter" idx="1"/>
          </p:nvPr>
        </p:nvSpPr>
        <p:spPr>
          <a:xfrm>
            <a:off x="237744" y="1783080"/>
            <a:ext cx="8528304" cy="4922520"/>
          </a:xfrm>
        </p:spPr>
        <p:txBody>
          <a:bodyPr/>
          <a:lstStyle/>
          <a:p>
            <a:pPr algn="just">
              <a:buClr>
                <a:srgbClr val="474F6D"/>
              </a:buClr>
              <a:buFont typeface="Wingdings" panose="05000000000000000000" pitchFamily="2" charset="2"/>
              <a:buChar char="q"/>
            </a:pPr>
            <a:r>
              <a:rPr lang="el-GR" sz="2400" dirty="0"/>
              <a:t>Το  μαγνητικό </a:t>
            </a:r>
            <a:r>
              <a:rPr lang="el-GR" sz="2400" dirty="0" smtClean="0"/>
              <a:t>πεδίο που καταγράφεται στο ΜΕΓ είναι πολύ ασθενές,</a:t>
            </a:r>
            <a:r>
              <a:rPr lang="el-GR" sz="2400" dirty="0"/>
              <a:t> της τάξεως των </a:t>
            </a:r>
            <a:r>
              <a:rPr lang="el-GR" sz="2400" dirty="0" smtClean="0"/>
              <a:t>10‐1000 </a:t>
            </a:r>
            <a:r>
              <a:rPr lang="en-US" sz="2400" dirty="0" err="1" smtClean="0">
                <a:latin typeface="Calibri" panose="020F0502020204030204" pitchFamily="34" charset="0"/>
              </a:rPr>
              <a:t>fT</a:t>
            </a:r>
            <a:r>
              <a:rPr lang="el-GR" sz="2400" dirty="0" smtClean="0"/>
              <a:t>.</a:t>
            </a:r>
            <a:endParaRPr lang="en-US" sz="2400" dirty="0" smtClean="0"/>
          </a:p>
          <a:p>
            <a:pPr algn="just">
              <a:buClr>
                <a:srgbClr val="474F6D"/>
              </a:buClr>
              <a:buFont typeface="Wingdings" panose="05000000000000000000" pitchFamily="2" charset="2"/>
              <a:buChar char="q"/>
            </a:pPr>
            <a:endParaRPr lang="en-US" sz="2400" dirty="0"/>
          </a:p>
          <a:p>
            <a:pPr algn="just">
              <a:buClr>
                <a:srgbClr val="474F6D"/>
              </a:buClr>
              <a:buFont typeface="Wingdings" panose="05000000000000000000" pitchFamily="2" charset="2"/>
              <a:buChar char="q"/>
            </a:pPr>
            <a:endParaRPr lang="en-US" sz="2400" dirty="0" smtClean="0"/>
          </a:p>
          <a:p>
            <a:pPr algn="just">
              <a:buClr>
                <a:srgbClr val="474F6D"/>
              </a:buClr>
              <a:buFont typeface="Wingdings" panose="05000000000000000000" pitchFamily="2" charset="2"/>
              <a:buChar char="q"/>
            </a:pPr>
            <a:endParaRPr lang="en-US" sz="2400" dirty="0"/>
          </a:p>
          <a:p>
            <a:pPr algn="just">
              <a:buClr>
                <a:srgbClr val="474F6D"/>
              </a:buClr>
              <a:buFont typeface="Wingdings" panose="05000000000000000000" pitchFamily="2" charset="2"/>
              <a:buChar char="q"/>
            </a:pPr>
            <a:endParaRPr lang="en-US" sz="2400" dirty="0" smtClean="0"/>
          </a:p>
          <a:p>
            <a:pPr algn="just">
              <a:buClr>
                <a:srgbClr val="474F6D"/>
              </a:buClr>
              <a:buFont typeface="Wingdings" panose="05000000000000000000" pitchFamily="2" charset="2"/>
              <a:buChar char="q"/>
            </a:pPr>
            <a:endParaRPr lang="en-US" sz="2400" dirty="0"/>
          </a:p>
          <a:p>
            <a:pPr algn="just">
              <a:buClr>
                <a:srgbClr val="474F6D"/>
              </a:buClr>
              <a:buFont typeface="Wingdings" panose="05000000000000000000" pitchFamily="2" charset="2"/>
              <a:buChar char="q"/>
            </a:pPr>
            <a:endParaRPr lang="en-US" sz="2400" dirty="0" smtClean="0"/>
          </a:p>
          <a:p>
            <a:pPr algn="just">
              <a:buClr>
                <a:srgbClr val="474F6D"/>
              </a:buClr>
              <a:buFont typeface="Wingdings" panose="05000000000000000000" pitchFamily="2" charset="2"/>
              <a:buChar char="q"/>
            </a:pPr>
            <a:endParaRPr lang="en-US" sz="2400" dirty="0" smtClean="0"/>
          </a:p>
          <a:p>
            <a:pPr algn="just">
              <a:buClr>
                <a:srgbClr val="474F6D"/>
              </a:buClr>
              <a:buFont typeface="Wingdings" panose="05000000000000000000" pitchFamily="2" charset="2"/>
              <a:buChar char="q"/>
            </a:pPr>
            <a:r>
              <a:rPr lang="el-GR" sz="2400" dirty="0" smtClean="0"/>
              <a:t>Τουλάχιστον 1000 παράλληλοι νευρώνες πρέπει να ενεργοποιηθούν ταυτόχρονα για να παραχθεί μετρήσιμο πεδίο.</a:t>
            </a:r>
            <a:endParaRPr lang="el-GR" sz="2400" dirty="0"/>
          </a:p>
        </p:txBody>
      </p:sp>
      <p:pic>
        <p:nvPicPr>
          <p:cNvPr id="6" name="Picture 5" descr="meg-theory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68" y="2828896"/>
            <a:ext cx="3377184" cy="2669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eg-theor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956" y="2828896"/>
            <a:ext cx="3959914" cy="26696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12792" y="6600466"/>
            <a:ext cx="1353256" cy="215444"/>
          </a:xfrm>
          <a:prstGeom prst="rect">
            <a:avLst/>
          </a:prstGeom>
        </p:spPr>
        <p:txBody>
          <a:bodyPr wrap="none">
            <a:spAutoFit/>
          </a:bodyPr>
          <a:lstStyle/>
          <a:p>
            <a:r>
              <a:rPr lang="en-US" sz="800" dirty="0">
                <a:latin typeface="Calibri" panose="020F0502020204030204" pitchFamily="34" charset="0"/>
              </a:rPr>
              <a:t>cognitrn.psych.indiana.edu/</a:t>
            </a:r>
            <a:endParaRPr lang="el-GR" sz="800" dirty="0">
              <a:latin typeface="Calibri" panose="020F0502020204030204" pitchFamily="34" charset="0"/>
            </a:endParaRPr>
          </a:p>
        </p:txBody>
      </p:sp>
    </p:spTree>
    <p:extLst>
      <p:ext uri="{BB962C8B-B14F-4D97-AF65-F5344CB8AC3E}">
        <p14:creationId xmlns:p14="http://schemas.microsoft.com/office/powerpoint/2010/main" val="3330757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Μαγνητοεγκεφαλογράφημα</a:t>
            </a:r>
            <a:endParaRPr lang="en-US" sz="4000" dirty="0"/>
          </a:p>
        </p:txBody>
      </p:sp>
      <p:sp>
        <p:nvSpPr>
          <p:cNvPr id="3" name="Content Placeholder 2"/>
          <p:cNvSpPr>
            <a:spLocks noGrp="1"/>
          </p:cNvSpPr>
          <p:nvPr>
            <p:ph sz="quarter" idx="1"/>
          </p:nvPr>
        </p:nvSpPr>
        <p:spPr>
          <a:xfrm>
            <a:off x="237744" y="1807464"/>
            <a:ext cx="8528304" cy="4922520"/>
          </a:xfrm>
        </p:spPr>
        <p:txBody>
          <a:bodyPr>
            <a:normAutofit/>
          </a:bodyPr>
          <a:lstStyle/>
          <a:p>
            <a:pPr marL="0" indent="0" algn="just">
              <a:spcBef>
                <a:spcPts val="0"/>
              </a:spcBef>
              <a:spcAft>
                <a:spcPts val="1200"/>
              </a:spcAft>
              <a:buClr>
                <a:srgbClr val="474F6D"/>
              </a:buClr>
              <a:buNone/>
            </a:pPr>
            <a:r>
              <a:rPr lang="el-GR" sz="2400" b="1" dirty="0" smtClean="0"/>
              <a:t>Πλεονεκτήματα και μειονεκτήματα του ΜΕΓ</a:t>
            </a:r>
          </a:p>
          <a:p>
            <a:pPr algn="just">
              <a:spcBef>
                <a:spcPts val="0"/>
              </a:spcBef>
              <a:spcAft>
                <a:spcPts val="1200"/>
              </a:spcAft>
              <a:buClr>
                <a:srgbClr val="474F6D"/>
              </a:buClr>
              <a:buFont typeface="Wingdings" panose="05000000000000000000" pitchFamily="2" charset="2"/>
              <a:buChar char="q"/>
            </a:pPr>
            <a:r>
              <a:rPr lang="el-GR" sz="2400" dirty="0" smtClean="0"/>
              <a:t>Το</a:t>
            </a:r>
            <a:r>
              <a:rPr lang="el-GR" sz="2400" dirty="0"/>
              <a:t>  </a:t>
            </a:r>
            <a:r>
              <a:rPr lang="el-GR" sz="2400" dirty="0" smtClean="0"/>
              <a:t>ΜΕΓ έχει </a:t>
            </a:r>
            <a:r>
              <a:rPr lang="el-GR" sz="2400" b="1" dirty="0" smtClean="0"/>
              <a:t>καλύτερη </a:t>
            </a:r>
            <a:r>
              <a:rPr lang="el-GR" sz="2400" b="1" dirty="0"/>
              <a:t>χωρική </a:t>
            </a:r>
            <a:r>
              <a:rPr lang="el-GR" sz="2400" dirty="0" smtClean="0"/>
              <a:t>και </a:t>
            </a:r>
            <a:r>
              <a:rPr lang="el-GR" sz="2400" b="1" dirty="0" smtClean="0"/>
              <a:t>χειρότερη χρονική </a:t>
            </a:r>
            <a:r>
              <a:rPr lang="el-GR" sz="2400" dirty="0" smtClean="0"/>
              <a:t>ανάλυση σε σχέση με το </a:t>
            </a:r>
            <a:r>
              <a:rPr lang="el-GR" sz="2400" b="1" dirty="0" smtClean="0"/>
              <a:t>ΗΕΓ</a:t>
            </a:r>
            <a:r>
              <a:rPr lang="el-GR" sz="2400" dirty="0" smtClean="0"/>
              <a:t>.</a:t>
            </a:r>
          </a:p>
          <a:p>
            <a:pPr algn="just">
              <a:spcBef>
                <a:spcPts val="0"/>
              </a:spcBef>
              <a:spcAft>
                <a:spcPts val="1200"/>
              </a:spcAft>
              <a:buClr>
                <a:srgbClr val="474F6D"/>
              </a:buClr>
              <a:buFont typeface="Wingdings" panose="05000000000000000000" pitchFamily="2" charset="2"/>
              <a:buChar char="q"/>
            </a:pPr>
            <a:r>
              <a:rPr lang="el-GR" sz="2400" dirty="0" smtClean="0"/>
              <a:t>Το ΜΕΓ έχει </a:t>
            </a:r>
            <a:r>
              <a:rPr lang="el-GR" sz="2400" b="1" dirty="0" smtClean="0"/>
              <a:t>καλύτερη χρονική </a:t>
            </a:r>
            <a:r>
              <a:rPr lang="el-GR" sz="2400" dirty="0" smtClean="0"/>
              <a:t>ανάλυση από </a:t>
            </a:r>
            <a:r>
              <a:rPr lang="el-GR" sz="2400" b="1" dirty="0" smtClean="0"/>
              <a:t>απεικονιστικές</a:t>
            </a:r>
            <a:r>
              <a:rPr lang="el-GR" sz="2400" dirty="0" smtClean="0"/>
              <a:t> μεθόδους (</a:t>
            </a:r>
            <a:r>
              <a:rPr lang="en-US" sz="2400" dirty="0" smtClean="0"/>
              <a:t>MRI, PET</a:t>
            </a:r>
            <a:r>
              <a:rPr lang="el-GR" sz="2400" dirty="0" smtClean="0"/>
              <a:t>) αλλά </a:t>
            </a:r>
            <a:r>
              <a:rPr lang="el-GR" sz="2400" b="1" dirty="0" smtClean="0"/>
              <a:t>χειρότερη χωρική</a:t>
            </a:r>
            <a:r>
              <a:rPr lang="el-GR" sz="2400" dirty="0" smtClean="0"/>
              <a:t>.</a:t>
            </a:r>
            <a:endParaRPr lang="en-US" sz="2400" dirty="0"/>
          </a:p>
          <a:p>
            <a:pPr algn="just">
              <a:spcBef>
                <a:spcPts val="0"/>
              </a:spcBef>
              <a:spcAft>
                <a:spcPts val="1200"/>
              </a:spcAft>
              <a:buClr>
                <a:srgbClr val="474F6D"/>
              </a:buClr>
              <a:buFont typeface="Wingdings" panose="05000000000000000000" pitchFamily="2" charset="2"/>
              <a:buChar char="q"/>
            </a:pPr>
            <a:r>
              <a:rPr lang="el-GR" sz="2400" dirty="0" smtClean="0"/>
              <a:t>Τα μαγνητικά πεδία είναι πολύ αδύναμα με αποτέλεσμα να εισάγεται εύκολα θόρυβος στις μετρήσεις.</a:t>
            </a:r>
          </a:p>
          <a:p>
            <a:pPr algn="just">
              <a:spcBef>
                <a:spcPts val="0"/>
              </a:spcBef>
              <a:spcAft>
                <a:spcPts val="1200"/>
              </a:spcAft>
              <a:buClr>
                <a:srgbClr val="474F6D"/>
              </a:buClr>
              <a:buFont typeface="Wingdings" panose="05000000000000000000" pitchFamily="2" charset="2"/>
              <a:buChar char="q"/>
            </a:pPr>
            <a:r>
              <a:rPr lang="el-GR" sz="2400" dirty="0" smtClean="0"/>
              <a:t>Το ΜΕΓ απαιτεί μαγνητικά θωρακισμένο θάλαμο.</a:t>
            </a:r>
            <a:endParaRPr lang="en-US" sz="2400" dirty="0" smtClean="0"/>
          </a:p>
        </p:txBody>
      </p:sp>
    </p:spTree>
    <p:extLst>
      <p:ext uri="{BB962C8B-B14F-4D97-AF65-F5344CB8AC3E}">
        <p14:creationId xmlns:p14="http://schemas.microsoft.com/office/powerpoint/2010/main" val="12425885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smtClean="0">
                <a:solidFill>
                  <a:srgbClr val="002060"/>
                </a:solidFill>
              </a:rPr>
              <a:t>Μαγνητοκαρδιογράφημα</a:t>
            </a:r>
            <a:endParaRPr lang="en-US" sz="4000" dirty="0"/>
          </a:p>
        </p:txBody>
      </p:sp>
      <p:sp>
        <p:nvSpPr>
          <p:cNvPr id="3" name="Content Placeholder 2"/>
          <p:cNvSpPr>
            <a:spLocks noGrp="1"/>
          </p:cNvSpPr>
          <p:nvPr>
            <p:ph sz="quarter" idx="1"/>
          </p:nvPr>
        </p:nvSpPr>
        <p:spPr>
          <a:xfrm>
            <a:off x="251520" y="1787296"/>
            <a:ext cx="8640960" cy="2952328"/>
          </a:xfrm>
        </p:spPr>
        <p:txBody>
          <a:bodyPr>
            <a:normAutofit/>
          </a:bodyPr>
          <a:lstStyle/>
          <a:p>
            <a:pPr marL="0" indent="0" algn="just">
              <a:spcBef>
                <a:spcPts val="0"/>
              </a:spcBef>
              <a:spcAft>
                <a:spcPts val="1200"/>
              </a:spcAft>
              <a:buNone/>
            </a:pPr>
            <a:r>
              <a:rPr lang="el-GR" sz="2400" b="1" dirty="0" err="1" smtClean="0"/>
              <a:t>Μαγ</a:t>
            </a:r>
            <a:r>
              <a:rPr lang="el-GR" sz="2400" b="1" dirty="0" err="1"/>
              <a:t>ν</a:t>
            </a:r>
            <a:r>
              <a:rPr lang="el-GR" sz="2400" b="1" dirty="0" err="1" smtClean="0"/>
              <a:t>ητοκαρδιογράφημα</a:t>
            </a:r>
            <a:r>
              <a:rPr lang="el-GR" sz="2400" b="1" dirty="0" smtClean="0"/>
              <a:t>­ (ΜΚΓ)</a:t>
            </a:r>
            <a:endParaRPr lang="en-US" sz="2400" b="1" dirty="0" smtClean="0"/>
          </a:p>
          <a:p>
            <a:pPr>
              <a:spcBef>
                <a:spcPts val="0"/>
              </a:spcBef>
              <a:spcAft>
                <a:spcPts val="1200"/>
              </a:spcAft>
            </a:pPr>
            <a:endParaRPr lang="en-US" sz="2400" dirty="0"/>
          </a:p>
          <a:p>
            <a:pPr>
              <a:spcBef>
                <a:spcPts val="0"/>
              </a:spcBef>
              <a:spcAft>
                <a:spcPts val="1200"/>
              </a:spcAft>
            </a:pPr>
            <a:endParaRPr lang="en-US" sz="24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077" y="2375167"/>
            <a:ext cx="3743820" cy="3698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178" y="3015220"/>
            <a:ext cx="4157323" cy="3646566"/>
          </a:xfrm>
          <a:prstGeom prst="rect">
            <a:avLst/>
          </a:prstGeom>
        </p:spPr>
      </p:pic>
      <p:sp>
        <p:nvSpPr>
          <p:cNvPr id="7" name="Rectangle 6"/>
          <p:cNvSpPr/>
          <p:nvPr/>
        </p:nvSpPr>
        <p:spPr>
          <a:xfrm>
            <a:off x="4419600" y="6661786"/>
            <a:ext cx="4572000" cy="215444"/>
          </a:xfrm>
          <a:prstGeom prst="rect">
            <a:avLst/>
          </a:prstGeom>
        </p:spPr>
        <p:txBody>
          <a:bodyPr>
            <a:spAutoFit/>
          </a:bodyPr>
          <a:lstStyle/>
          <a:p>
            <a:pPr algn="r"/>
            <a:r>
              <a:rPr lang="el-GR" sz="800" dirty="0"/>
              <a:t>http://www.ijltemas.in/DigitalLibrary/Vol.4Issue9/84-90.pdf</a:t>
            </a:r>
          </a:p>
        </p:txBody>
      </p:sp>
    </p:spTree>
    <p:extLst>
      <p:ext uri="{BB962C8B-B14F-4D97-AF65-F5344CB8AC3E}">
        <p14:creationId xmlns:p14="http://schemas.microsoft.com/office/powerpoint/2010/main" val="1552455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Μαγνητοκαρδιογράφημα</a:t>
            </a:r>
            <a:endParaRPr lang="en-US" sz="4000" dirty="0"/>
          </a:p>
        </p:txBody>
      </p:sp>
      <p:sp>
        <p:nvSpPr>
          <p:cNvPr id="3" name="Content Placeholder 2"/>
          <p:cNvSpPr>
            <a:spLocks noGrp="1"/>
          </p:cNvSpPr>
          <p:nvPr>
            <p:ph sz="quarter" idx="1"/>
          </p:nvPr>
        </p:nvSpPr>
        <p:spPr>
          <a:xfrm>
            <a:off x="275904" y="1799488"/>
            <a:ext cx="8514528" cy="3942944"/>
          </a:xfrm>
        </p:spPr>
        <p:txBody>
          <a:bodyPr>
            <a:normAutofit/>
          </a:bodyPr>
          <a:lstStyle/>
          <a:p>
            <a:pPr marL="0" indent="0" algn="just">
              <a:spcBef>
                <a:spcPts val="0"/>
              </a:spcBef>
              <a:spcAft>
                <a:spcPts val="1800"/>
              </a:spcAft>
              <a:buNone/>
            </a:pPr>
            <a:r>
              <a:rPr lang="el-GR" sz="2400" b="1" dirty="0" err="1" smtClean="0"/>
              <a:t>Μαγνητοκαρδιογράφημα</a:t>
            </a:r>
            <a:r>
              <a:rPr lang="el-GR" sz="2400" b="1" dirty="0" smtClean="0"/>
              <a:t>­ (ΜΚΓ)</a:t>
            </a:r>
            <a:endParaRPr lang="en-US" sz="2400" b="1" dirty="0" smtClean="0"/>
          </a:p>
          <a:p>
            <a:pPr algn="just">
              <a:spcBef>
                <a:spcPts val="0"/>
              </a:spcBef>
              <a:spcAft>
                <a:spcPts val="1800"/>
              </a:spcAft>
              <a:buClr>
                <a:srgbClr val="474F6D"/>
              </a:buClr>
              <a:buFont typeface="Wingdings" panose="05000000000000000000" pitchFamily="2" charset="2"/>
              <a:buChar char="q"/>
            </a:pPr>
            <a:r>
              <a:rPr lang="el-GR" sz="2400" dirty="0" smtClean="0"/>
              <a:t>Η</a:t>
            </a:r>
            <a:r>
              <a:rPr lang="el-GR" sz="2400" dirty="0"/>
              <a:t> </a:t>
            </a:r>
            <a:r>
              <a:rPr lang="el-GR" sz="2400" dirty="0" smtClean="0"/>
              <a:t>καταγραφή του μαγνητικού πεδίου της καρδιάς </a:t>
            </a:r>
            <a:r>
              <a:rPr lang="el-GR" sz="2400" dirty="0" err="1" smtClean="0"/>
              <a:t>καλεται</a:t>
            </a:r>
            <a:r>
              <a:rPr lang="el-GR" sz="2400" dirty="0"/>
              <a:t> </a:t>
            </a:r>
            <a:r>
              <a:rPr lang="el-GR" sz="2400" b="1" dirty="0" err="1" smtClean="0"/>
              <a:t>μαγνητοκαρδιογράφημα</a:t>
            </a:r>
            <a:r>
              <a:rPr lang="el-GR" sz="2400" b="1" dirty="0" smtClean="0"/>
              <a:t>.</a:t>
            </a:r>
            <a:endParaRPr lang="el-GR" sz="2400" b="1" dirty="0"/>
          </a:p>
          <a:p>
            <a:pPr algn="just">
              <a:spcBef>
                <a:spcPts val="0"/>
              </a:spcBef>
              <a:spcAft>
                <a:spcPts val="1800"/>
              </a:spcAft>
              <a:buClr>
                <a:srgbClr val="474F6D"/>
              </a:buClr>
              <a:buFont typeface="Wingdings" panose="05000000000000000000" pitchFamily="2" charset="2"/>
              <a:buChar char="q"/>
            </a:pPr>
            <a:r>
              <a:rPr lang="el-GR" sz="2400" dirty="0" smtClean="0"/>
              <a:t>Αποτελεί μη επεμβατική μέθοδο που επιτρέπει την αναγνώριση της ηλεκτρικής δραστηριότητας της καρδιάς.</a:t>
            </a:r>
          </a:p>
          <a:p>
            <a:pPr algn="just">
              <a:spcBef>
                <a:spcPts val="0"/>
              </a:spcBef>
              <a:spcAft>
                <a:spcPts val="1800"/>
              </a:spcAft>
              <a:buClr>
                <a:srgbClr val="474F6D"/>
              </a:buClr>
              <a:buFont typeface="Wingdings" panose="05000000000000000000" pitchFamily="2" charset="2"/>
              <a:buChar char="q"/>
            </a:pPr>
            <a:r>
              <a:rPr lang="el-GR" sz="2400" dirty="0" smtClean="0"/>
              <a:t>Μέσω του ΜΚΓ μπορεί να γίνει και καταγραφή καρδιακών σημάτων και τρισδιάστατη απεικόνιση της ηλεκτρικής δραστηριότητας.</a:t>
            </a:r>
            <a:endParaRPr lang="en-US" sz="2400" dirty="0"/>
          </a:p>
        </p:txBody>
      </p:sp>
    </p:spTree>
    <p:extLst>
      <p:ext uri="{BB962C8B-B14F-4D97-AF65-F5344CB8AC3E}">
        <p14:creationId xmlns:p14="http://schemas.microsoft.com/office/powerpoint/2010/main" val="370462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smtClean="0">
                <a:solidFill>
                  <a:srgbClr val="002060"/>
                </a:solidFill>
              </a:rPr>
              <a:t>Πόλωση Μεμβράνης</a:t>
            </a:r>
            <a:endParaRPr lang="el-GR" sz="4000" dirty="0"/>
          </a:p>
        </p:txBody>
      </p:sp>
      <p:sp>
        <p:nvSpPr>
          <p:cNvPr id="3" name="2 - Θέση περιεχομένου"/>
          <p:cNvSpPr>
            <a:spLocks noGrp="1"/>
          </p:cNvSpPr>
          <p:nvPr>
            <p:ph sz="quarter" idx="1"/>
          </p:nvPr>
        </p:nvSpPr>
        <p:spPr>
          <a:xfrm>
            <a:off x="447888" y="1732008"/>
            <a:ext cx="8153400" cy="4495800"/>
          </a:xfrm>
        </p:spPr>
        <p:txBody>
          <a:bodyPr/>
          <a:lstStyle/>
          <a:p>
            <a:pPr>
              <a:buClr>
                <a:srgbClr val="474F6D"/>
              </a:buClr>
              <a:buFont typeface="Wingdings" panose="05000000000000000000" pitchFamily="2" charset="2"/>
              <a:buChar char="q"/>
            </a:pPr>
            <a:r>
              <a:rPr lang="el-GR" sz="2400" b="1" dirty="0" smtClean="0"/>
              <a:t>Πολωμένη κατάσταση</a:t>
            </a:r>
          </a:p>
          <a:p>
            <a:pPr>
              <a:buClr>
                <a:srgbClr val="474F6D"/>
              </a:buClr>
              <a:buFont typeface="Wingdings" panose="05000000000000000000" pitchFamily="2" charset="2"/>
              <a:buChar char="q"/>
            </a:pPr>
            <a:endParaRPr lang="el-GR" dirty="0" smtClean="0"/>
          </a:p>
          <a:p>
            <a:pPr>
              <a:buClr>
                <a:srgbClr val="474F6D"/>
              </a:buClr>
              <a:buFont typeface="Wingdings" panose="05000000000000000000" pitchFamily="2" charset="2"/>
              <a:buChar char="q"/>
            </a:pPr>
            <a:endParaRPr lang="el-GR" dirty="0" smtClean="0"/>
          </a:p>
          <a:p>
            <a:pPr>
              <a:buClr>
                <a:srgbClr val="474F6D"/>
              </a:buClr>
              <a:buFont typeface="Wingdings" panose="05000000000000000000" pitchFamily="2" charset="2"/>
              <a:buChar char="q"/>
            </a:pPr>
            <a:endParaRPr lang="el-GR" dirty="0" smtClean="0"/>
          </a:p>
          <a:p>
            <a:pPr>
              <a:buClr>
                <a:srgbClr val="474F6D"/>
              </a:buClr>
              <a:buFont typeface="Wingdings" panose="05000000000000000000" pitchFamily="2" charset="2"/>
              <a:buChar char="q"/>
            </a:pPr>
            <a:r>
              <a:rPr lang="el-GR" sz="2400" b="1" dirty="0" smtClean="0"/>
              <a:t>Αποπολωμένη κατάσταση</a:t>
            </a:r>
          </a:p>
          <a:p>
            <a:endParaRPr lang="el-GR" dirty="0" smtClean="0"/>
          </a:p>
          <a:p>
            <a:endParaRPr lang="el-GR" dirty="0" smtClean="0"/>
          </a:p>
          <a:p>
            <a:endParaRPr lang="el-GR" dirty="0"/>
          </a:p>
        </p:txBody>
      </p:sp>
      <p:pic>
        <p:nvPicPr>
          <p:cNvPr id="5" name="Picture 2"/>
          <p:cNvPicPr>
            <a:picLocks noChangeAspect="1" noChangeArrowheads="1"/>
          </p:cNvPicPr>
          <p:nvPr/>
        </p:nvPicPr>
        <p:blipFill>
          <a:blip r:embed="rId2" cstate="print"/>
          <a:srcRect l="35119" t="46449" r="35164" b="39136"/>
          <a:stretch>
            <a:fillRect/>
          </a:stretch>
        </p:blipFill>
        <p:spPr bwMode="auto">
          <a:xfrm>
            <a:off x="866404" y="2248188"/>
            <a:ext cx="4824536" cy="136815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36717" t="32281" r="36718" b="51969"/>
          <a:stretch>
            <a:fillRect/>
          </a:stretch>
        </p:blipFill>
        <p:spPr bwMode="auto">
          <a:xfrm>
            <a:off x="899592" y="4437112"/>
            <a:ext cx="4392488" cy="136815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36246" t="18703" r="36083" b="61610"/>
          <a:stretch>
            <a:fillRect/>
          </a:stretch>
        </p:blipFill>
        <p:spPr bwMode="auto">
          <a:xfrm>
            <a:off x="683568" y="3479981"/>
            <a:ext cx="4824536" cy="22247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Μαγνητοκαρδιογράφημα</a:t>
            </a:r>
            <a:endParaRPr lang="en-US" sz="4000" dirty="0"/>
          </a:p>
        </p:txBody>
      </p:sp>
      <p:sp>
        <p:nvSpPr>
          <p:cNvPr id="3" name="Content Placeholder 2"/>
          <p:cNvSpPr>
            <a:spLocks noGrp="1"/>
          </p:cNvSpPr>
          <p:nvPr>
            <p:ph sz="quarter" idx="1"/>
          </p:nvPr>
        </p:nvSpPr>
        <p:spPr>
          <a:xfrm>
            <a:off x="251520" y="1787296"/>
            <a:ext cx="8640960" cy="2952328"/>
          </a:xfrm>
        </p:spPr>
        <p:txBody>
          <a:bodyPr>
            <a:noAutofit/>
          </a:bodyPr>
          <a:lstStyle/>
          <a:p>
            <a:pPr marL="0" indent="0" algn="just">
              <a:spcBef>
                <a:spcPts val="0"/>
              </a:spcBef>
              <a:spcAft>
                <a:spcPts val="1800"/>
              </a:spcAft>
              <a:buNone/>
            </a:pPr>
            <a:r>
              <a:rPr lang="el-GR" sz="2400" b="1" dirty="0" err="1" smtClean="0"/>
              <a:t>Μαγ</a:t>
            </a:r>
            <a:r>
              <a:rPr lang="el-GR" sz="2400" b="1" dirty="0" err="1"/>
              <a:t>ν</a:t>
            </a:r>
            <a:r>
              <a:rPr lang="el-GR" sz="2400" b="1" dirty="0" err="1" smtClean="0"/>
              <a:t>ητοκαρδιογράφημα</a:t>
            </a:r>
            <a:r>
              <a:rPr lang="el-GR" sz="2400" b="1" dirty="0" smtClean="0"/>
              <a:t>­ (ΜΚΓ)</a:t>
            </a:r>
            <a:endParaRPr lang="en-US" sz="2400" b="1" dirty="0" smtClean="0"/>
          </a:p>
          <a:p>
            <a:pPr algn="just">
              <a:spcBef>
                <a:spcPts val="0"/>
              </a:spcBef>
              <a:spcAft>
                <a:spcPts val="1800"/>
              </a:spcAft>
              <a:buClr>
                <a:srgbClr val="474F6D"/>
              </a:buClr>
              <a:buFont typeface="Wingdings" panose="05000000000000000000" pitchFamily="2" charset="2"/>
              <a:buChar char="q"/>
            </a:pPr>
            <a:r>
              <a:rPr lang="el-GR" sz="2400" dirty="0" smtClean="0"/>
              <a:t>Το</a:t>
            </a:r>
            <a:r>
              <a:rPr lang="el-GR" sz="2400" dirty="0"/>
              <a:t> μαγνητικό πεδίο γύρω από την καρδιά έχει ένταση </a:t>
            </a:r>
            <a:r>
              <a:rPr lang="el-GR" sz="2400" dirty="0" smtClean="0"/>
              <a:t>περίπου 5</a:t>
            </a:r>
            <a:r>
              <a:rPr lang="en-US" sz="2400" dirty="0" smtClean="0"/>
              <a:t>x10</a:t>
            </a:r>
            <a:r>
              <a:rPr lang="en-US" sz="2400" baseline="30000" dirty="0" smtClean="0"/>
              <a:t>-12 </a:t>
            </a:r>
            <a:r>
              <a:rPr lang="el-GR" sz="2400" baseline="30000" dirty="0" smtClean="0"/>
              <a:t> </a:t>
            </a:r>
            <a:r>
              <a:rPr lang="el-GR" sz="2400" dirty="0" smtClean="0"/>
              <a:t> </a:t>
            </a:r>
            <a:r>
              <a:rPr lang="en-US" sz="2400" dirty="0" smtClean="0"/>
              <a:t>Tesla</a:t>
            </a:r>
            <a:r>
              <a:rPr lang="el-GR" sz="2400" dirty="0" smtClean="0"/>
              <a:t>.</a:t>
            </a:r>
            <a:endParaRPr lang="el-GR" sz="2400" dirty="0"/>
          </a:p>
          <a:p>
            <a:pPr algn="just">
              <a:spcBef>
                <a:spcPts val="0"/>
              </a:spcBef>
              <a:spcAft>
                <a:spcPts val="1200"/>
              </a:spcAft>
              <a:buClr>
                <a:srgbClr val="474F6D"/>
              </a:buClr>
              <a:buFont typeface="Wingdings" panose="05000000000000000000" pitchFamily="2" charset="2"/>
              <a:buChar char="q"/>
            </a:pPr>
            <a:r>
              <a:rPr lang="el-GR" sz="2400" dirty="0" smtClean="0"/>
              <a:t>Το καρδιακό μαγνητικό πεδίο είναι το πιο ισχυρό στο ανθρώπινο σώμα και ήταν το πρώτο βιομαγνητικό σήμα που ανιχνεύτηκε.</a:t>
            </a:r>
          </a:p>
          <a:p>
            <a:pPr>
              <a:spcBef>
                <a:spcPts val="0"/>
              </a:spcBef>
              <a:spcAft>
                <a:spcPts val="1200"/>
              </a:spcAft>
            </a:pPr>
            <a:endParaRPr lang="en-US" sz="2400" dirty="0"/>
          </a:p>
        </p:txBody>
      </p:sp>
      <p:sp>
        <p:nvSpPr>
          <p:cNvPr id="4" name="Rectangle 3"/>
          <p:cNvSpPr/>
          <p:nvPr/>
        </p:nvSpPr>
        <p:spPr>
          <a:xfrm>
            <a:off x="467544" y="5014319"/>
            <a:ext cx="8208912" cy="1015663"/>
          </a:xfrm>
          <a:prstGeom prst="rect">
            <a:avLst/>
          </a:prstGeom>
          <a:solidFill>
            <a:srgbClr val="64709A"/>
          </a:solidFill>
        </p:spPr>
        <p:txBody>
          <a:bodyPr wrap="square">
            <a:spAutoFit/>
          </a:bodyPr>
          <a:lstStyle/>
          <a:p>
            <a:pPr algn="just"/>
            <a:r>
              <a:rPr lang="el-GR" sz="2000" dirty="0" smtClean="0">
                <a:solidFill>
                  <a:schemeClr val="bg1"/>
                </a:solidFill>
              </a:rPr>
              <a:t>Για τη μέτρηση αυτών των ασθενών μαγνητικών πεδίων είναι απαραίτητο να χρησιμοποιηθούν θωρακισμένα δωμάτια υψηλής ευαισθησίας και ανιχνευτές μαγνητικών πεδίων, όπως είναι το SQUID</a:t>
            </a:r>
            <a:r>
              <a:rPr lang="el-GR" sz="2000" dirty="0">
                <a:solidFill>
                  <a:schemeClr val="bg1"/>
                </a:solidFill>
              </a:rPr>
              <a:t>.</a:t>
            </a:r>
          </a:p>
        </p:txBody>
      </p:sp>
    </p:spTree>
    <p:extLst>
      <p:ext uri="{BB962C8B-B14F-4D97-AF65-F5344CB8AC3E}">
        <p14:creationId xmlns:p14="http://schemas.microsoft.com/office/powerpoint/2010/main" val="3694138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Μαγνητοκαρδιογράφημα</a:t>
            </a:r>
            <a:endParaRPr lang="en-US" sz="4000" dirty="0"/>
          </a:p>
        </p:txBody>
      </p:sp>
      <p:sp>
        <p:nvSpPr>
          <p:cNvPr id="3" name="Content Placeholder 2"/>
          <p:cNvSpPr>
            <a:spLocks noGrp="1"/>
          </p:cNvSpPr>
          <p:nvPr>
            <p:ph sz="quarter" idx="1"/>
          </p:nvPr>
        </p:nvSpPr>
        <p:spPr>
          <a:xfrm>
            <a:off x="236472" y="1804416"/>
            <a:ext cx="8529576" cy="4761196"/>
          </a:xfrm>
        </p:spPr>
        <p:txBody>
          <a:bodyPr/>
          <a:lstStyle/>
          <a:p>
            <a:pPr algn="just">
              <a:spcBef>
                <a:spcPts val="0"/>
              </a:spcBef>
              <a:spcAft>
                <a:spcPts val="1200"/>
              </a:spcAft>
              <a:buClr>
                <a:srgbClr val="474F6D"/>
              </a:buClr>
              <a:buFont typeface="Wingdings" panose="05000000000000000000" pitchFamily="2" charset="2"/>
              <a:buChar char="q"/>
            </a:pPr>
            <a:r>
              <a:rPr lang="el-GR" sz="2400" dirty="0" smtClean="0"/>
              <a:t>Το ΜΚΓ απεικονίζει τη χρονική μεταβολή του μαγνητικού πεδίου που παράγεται από τα ασθενή ρεύματα του μυοκαρδίου κατά τη διάρκεια του καρδιακού κύκλου.</a:t>
            </a:r>
          </a:p>
          <a:p>
            <a:pPr algn="just">
              <a:spcBef>
                <a:spcPts val="0"/>
              </a:spcBef>
              <a:spcAft>
                <a:spcPts val="1200"/>
              </a:spcAft>
              <a:buClr>
                <a:srgbClr val="474F6D"/>
              </a:buClr>
              <a:buFont typeface="Wingdings" panose="05000000000000000000" pitchFamily="2" charset="2"/>
              <a:buChar char="q"/>
            </a:pPr>
            <a:r>
              <a:rPr lang="el-GR" sz="2400" dirty="0"/>
              <a:t>Μέτρηση των τριών ορθογώνιων συνιστωσών της μαγνητικής διπολικής ροπής της καρδιάς σε μια ενιαία θέση πάνω και κάτω από το στήθος (ανεξάρτητο σύστημα).</a:t>
            </a:r>
            <a:endParaRPr lang="en-US" sz="2400" dirty="0"/>
          </a:p>
          <a:p>
            <a:pPr algn="just">
              <a:spcBef>
                <a:spcPts val="0"/>
              </a:spcBef>
              <a:buClr>
                <a:srgbClr val="474F6D"/>
              </a:buClr>
              <a:buFont typeface="Wingdings" panose="05000000000000000000" pitchFamily="2" charset="2"/>
              <a:buChar char="q"/>
            </a:pPr>
            <a:endParaRPr lang="el-GR" sz="2400" dirty="0" smtClean="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82" t="40372" r="29524" b="30726"/>
          <a:stretch/>
        </p:blipFill>
        <p:spPr bwMode="auto">
          <a:xfrm>
            <a:off x="3151491" y="4450080"/>
            <a:ext cx="2699537" cy="220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1803226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Μαγνητοκαρδιογράφημα</a:t>
            </a:r>
            <a:endParaRPr lang="en-US" sz="4000" b="1" dirty="0">
              <a:solidFill>
                <a:srgbClr val="002060"/>
              </a:solidFill>
            </a:endParaRPr>
          </a:p>
        </p:txBody>
      </p:sp>
      <p:sp>
        <p:nvSpPr>
          <p:cNvPr id="3" name="Content Placeholder 2"/>
          <p:cNvSpPr>
            <a:spLocks noGrp="1"/>
          </p:cNvSpPr>
          <p:nvPr>
            <p:ph sz="quarter" idx="1"/>
          </p:nvPr>
        </p:nvSpPr>
        <p:spPr>
          <a:xfrm>
            <a:off x="282376" y="1798344"/>
            <a:ext cx="8483672" cy="4919448"/>
          </a:xfrm>
        </p:spPr>
        <p:txBody>
          <a:bodyPr>
            <a:normAutofit/>
          </a:bodyPr>
          <a:lstStyle/>
          <a:p>
            <a:pPr algn="just">
              <a:spcBef>
                <a:spcPts val="0"/>
              </a:spcBef>
              <a:spcAft>
                <a:spcPts val="1200"/>
              </a:spcAft>
              <a:buClr>
                <a:srgbClr val="474F6D"/>
              </a:buClr>
              <a:buFont typeface="Wingdings" panose="05000000000000000000" pitchFamily="2" charset="2"/>
              <a:buChar char="q"/>
            </a:pPr>
            <a:r>
              <a:rPr lang="el-GR" sz="2400" dirty="0" smtClean="0"/>
              <a:t>Ο χειριστής προσαρμόζει τη στήλη </a:t>
            </a:r>
            <a:r>
              <a:rPr lang="el-GR" sz="2400" dirty="0"/>
              <a:t>που περιέχει τους ευαίσθητους ανιχνευτές μαγνητικού πεδίου</a:t>
            </a:r>
            <a:r>
              <a:rPr lang="el-GR" sz="2400" dirty="0" smtClean="0"/>
              <a:t>.</a:t>
            </a:r>
          </a:p>
          <a:p>
            <a:pPr algn="just">
              <a:spcBef>
                <a:spcPts val="0"/>
              </a:spcBef>
              <a:spcAft>
                <a:spcPts val="1200"/>
              </a:spcAft>
              <a:buClr>
                <a:srgbClr val="474F6D"/>
              </a:buClr>
              <a:buFont typeface="Wingdings" panose="05000000000000000000" pitchFamily="2" charset="2"/>
              <a:buChar char="q"/>
            </a:pPr>
            <a:r>
              <a:rPr lang="el-GR" sz="2400" dirty="0" smtClean="0"/>
              <a:t>Οι </a:t>
            </a:r>
            <a:r>
              <a:rPr lang="el-GR" sz="2400" dirty="0"/>
              <a:t>ανιχνευτές </a:t>
            </a:r>
            <a:r>
              <a:rPr lang="el-GR" sz="2400" dirty="0" smtClean="0"/>
              <a:t>βρίσκονται σε πολύ κοντινή απόσταση, </a:t>
            </a:r>
            <a:r>
              <a:rPr lang="el-GR" sz="2400" dirty="0"/>
              <a:t>αλλά </a:t>
            </a:r>
            <a:r>
              <a:rPr lang="el-GR" sz="2400" dirty="0" smtClean="0"/>
              <a:t>δεν αγγίζουν </a:t>
            </a:r>
            <a:r>
              <a:rPr lang="el-GR" sz="2400" dirty="0"/>
              <a:t>το στήθος του ασθενούς. </a:t>
            </a:r>
            <a:endParaRPr lang="el-GR" sz="2400" dirty="0" smtClean="0"/>
          </a:p>
          <a:p>
            <a:pPr algn="just">
              <a:spcBef>
                <a:spcPts val="0"/>
              </a:spcBef>
              <a:spcAft>
                <a:spcPts val="1200"/>
              </a:spcAft>
              <a:buClr>
                <a:srgbClr val="474F6D"/>
              </a:buClr>
              <a:buFont typeface="Wingdings" panose="05000000000000000000" pitchFamily="2" charset="2"/>
              <a:buChar char="q"/>
            </a:pPr>
            <a:r>
              <a:rPr lang="el-GR" sz="2400" dirty="0" smtClean="0"/>
              <a:t>Τα </a:t>
            </a:r>
            <a:r>
              <a:rPr lang="el-GR" sz="2400" dirty="0"/>
              <a:t>δεδομένα καταγράφονται διαδοχικά σε </a:t>
            </a:r>
            <a:r>
              <a:rPr lang="el-GR" sz="2400" dirty="0" smtClean="0"/>
              <a:t>4 προκαθορισμένες </a:t>
            </a:r>
            <a:r>
              <a:rPr lang="el-GR" sz="2400" dirty="0"/>
              <a:t>θέσεις για 90 </a:t>
            </a:r>
            <a:r>
              <a:rPr lang="en-US" sz="2400" dirty="0" smtClean="0"/>
              <a:t>sec </a:t>
            </a:r>
            <a:r>
              <a:rPr lang="el-GR" sz="2400" dirty="0" smtClean="0"/>
              <a:t>σε </a:t>
            </a:r>
            <a:r>
              <a:rPr lang="el-GR" sz="2400" dirty="0"/>
              <a:t>κάθε </a:t>
            </a:r>
            <a:r>
              <a:rPr lang="el-GR" sz="2400" dirty="0" smtClean="0"/>
              <a:t>θέση (συνολικός </a:t>
            </a:r>
            <a:r>
              <a:rPr lang="el-GR" sz="2400" dirty="0"/>
              <a:t>χρόνος </a:t>
            </a:r>
            <a:r>
              <a:rPr lang="el-GR" sz="2400" dirty="0" smtClean="0"/>
              <a:t>έξι λεπτά). </a:t>
            </a:r>
          </a:p>
          <a:p>
            <a:pPr algn="just">
              <a:spcBef>
                <a:spcPts val="0"/>
              </a:spcBef>
              <a:spcAft>
                <a:spcPts val="1200"/>
              </a:spcAft>
              <a:buClr>
                <a:srgbClr val="474F6D"/>
              </a:buClr>
              <a:buFont typeface="Wingdings" panose="05000000000000000000" pitchFamily="2" charset="2"/>
              <a:buChar char="q"/>
            </a:pPr>
            <a:r>
              <a:rPr lang="el-GR" sz="2400" dirty="0" smtClean="0"/>
              <a:t>Οι 4 διαδοχικές σαρώσεις δίνουν </a:t>
            </a:r>
            <a:r>
              <a:rPr lang="el-GR" sz="2400" dirty="0"/>
              <a:t>36 ίχνη δεδομένων MCG. </a:t>
            </a:r>
            <a:endParaRPr lang="el-GR" sz="2400" dirty="0" smtClean="0"/>
          </a:p>
          <a:p>
            <a:pPr algn="just">
              <a:spcBef>
                <a:spcPts val="0"/>
              </a:spcBef>
              <a:spcAft>
                <a:spcPts val="1200"/>
              </a:spcAft>
              <a:buClr>
                <a:srgbClr val="474F6D"/>
              </a:buClr>
              <a:buFont typeface="Wingdings" panose="05000000000000000000" pitchFamily="2" charset="2"/>
              <a:buChar char="q"/>
            </a:pPr>
            <a:r>
              <a:rPr lang="el-GR" sz="2400" dirty="0" smtClean="0"/>
              <a:t>Το ΗΚΓ </a:t>
            </a:r>
            <a:r>
              <a:rPr lang="el-GR" sz="2400" dirty="0"/>
              <a:t>χρησιμοποιείται ως χρονική αναφορά </a:t>
            </a:r>
            <a:r>
              <a:rPr lang="el-GR" sz="2400" dirty="0" smtClean="0"/>
              <a:t>για να εξαχθεί ο μέσος όρος </a:t>
            </a:r>
            <a:r>
              <a:rPr lang="el-GR" sz="2400" dirty="0"/>
              <a:t>αυτών των 36 ιχνών </a:t>
            </a:r>
            <a:r>
              <a:rPr lang="el-GR" sz="2400" dirty="0" smtClean="0"/>
              <a:t>που λήφθηκαν. </a:t>
            </a:r>
          </a:p>
          <a:p>
            <a:pPr algn="just">
              <a:spcBef>
                <a:spcPts val="0"/>
              </a:spcBef>
              <a:spcAft>
                <a:spcPts val="1200"/>
              </a:spcAft>
              <a:buClr>
                <a:srgbClr val="474F6D"/>
              </a:buClr>
              <a:buFont typeface="Wingdings" panose="05000000000000000000" pitchFamily="2" charset="2"/>
              <a:buChar char="q"/>
            </a:pPr>
            <a:r>
              <a:rPr lang="el-GR" sz="2400" dirty="0" smtClean="0"/>
              <a:t>Τα 36 ίχνη χρωματίζονται ανάλογα με την κατεύθυνση και την ένταση του πεδίου για την απεικόνιση του μαγνητικού πεδίου.</a:t>
            </a:r>
          </a:p>
        </p:txBody>
      </p:sp>
    </p:spTree>
    <p:extLst>
      <p:ext uri="{BB962C8B-B14F-4D97-AF65-F5344CB8AC3E}">
        <p14:creationId xmlns:p14="http://schemas.microsoft.com/office/powerpoint/2010/main" val="726131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Μαγνητοκαρδιογράφημα</a:t>
            </a:r>
            <a:endParaRPr lang="en-US" sz="4000" b="1" dirty="0">
              <a:solidFill>
                <a:srgbClr val="002060"/>
              </a:solidFill>
            </a:endParaRPr>
          </a:p>
        </p:txBody>
      </p:sp>
      <p:sp>
        <p:nvSpPr>
          <p:cNvPr id="3" name="Content Placeholder 2"/>
          <p:cNvSpPr>
            <a:spLocks noGrp="1"/>
          </p:cNvSpPr>
          <p:nvPr>
            <p:ph sz="quarter" idx="1"/>
          </p:nvPr>
        </p:nvSpPr>
        <p:spPr>
          <a:xfrm>
            <a:off x="282376" y="1578888"/>
            <a:ext cx="8483672" cy="883896"/>
          </a:xfrm>
        </p:spPr>
        <p:txBody>
          <a:bodyPr>
            <a:normAutofit/>
          </a:bodyPr>
          <a:lstStyle/>
          <a:p>
            <a:pPr marL="0" indent="0" algn="just">
              <a:spcBef>
                <a:spcPts val="0"/>
              </a:spcBef>
              <a:buClr>
                <a:srgbClr val="474F6D"/>
              </a:buClr>
              <a:buNone/>
            </a:pPr>
            <a:r>
              <a:rPr lang="el-GR" sz="2400" b="1" dirty="0" smtClean="0"/>
              <a:t>Σχηματική απεικόνιση μέτρησης</a:t>
            </a:r>
          </a:p>
          <a:p>
            <a:pPr marL="0" indent="0" algn="just">
              <a:spcBef>
                <a:spcPts val="0"/>
              </a:spcBef>
              <a:spcAft>
                <a:spcPts val="1200"/>
              </a:spcAft>
              <a:buClr>
                <a:srgbClr val="474F6D"/>
              </a:buClr>
              <a:buNone/>
            </a:pPr>
            <a:r>
              <a:rPr lang="el-GR" sz="1900" dirty="0" smtClean="0"/>
              <a:t>(σε τομή)</a:t>
            </a:r>
            <a:endParaRPr lang="el-GR" sz="2400" dirty="0" smtClean="0"/>
          </a:p>
        </p:txBody>
      </p:sp>
      <p:pic>
        <p:nvPicPr>
          <p:cNvPr id="4" name="Picture 3"/>
          <p:cNvPicPr>
            <a:picLocks noChangeAspect="1"/>
          </p:cNvPicPr>
          <p:nvPr/>
        </p:nvPicPr>
        <p:blipFill>
          <a:blip r:embed="rId2"/>
          <a:stretch>
            <a:fillRect/>
          </a:stretch>
        </p:blipFill>
        <p:spPr>
          <a:xfrm>
            <a:off x="5282026" y="1548384"/>
            <a:ext cx="3338860" cy="5224272"/>
          </a:xfrm>
          <a:prstGeom prst="rect">
            <a:avLst/>
          </a:prstGeom>
        </p:spPr>
      </p:pic>
      <p:sp>
        <p:nvSpPr>
          <p:cNvPr id="5" name="Content Placeholder 2"/>
          <p:cNvSpPr txBox="1">
            <a:spLocks/>
          </p:cNvSpPr>
          <p:nvPr/>
        </p:nvSpPr>
        <p:spPr>
          <a:xfrm>
            <a:off x="941724" y="2517708"/>
            <a:ext cx="2715876" cy="46934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0"/>
              </a:spcBef>
              <a:spcAft>
                <a:spcPts val="1200"/>
              </a:spcAft>
              <a:buClr>
                <a:srgbClr val="474F6D"/>
              </a:buClr>
              <a:buFont typeface="Wingdings"/>
              <a:buNone/>
            </a:pPr>
            <a:r>
              <a:rPr lang="el-GR" sz="2000" dirty="0" smtClean="0"/>
              <a:t>Πηνίο μέτρησης</a:t>
            </a:r>
          </a:p>
        </p:txBody>
      </p:sp>
      <p:sp>
        <p:nvSpPr>
          <p:cNvPr id="6" name="Content Placeholder 2"/>
          <p:cNvSpPr txBox="1">
            <a:spLocks/>
          </p:cNvSpPr>
          <p:nvPr/>
        </p:nvSpPr>
        <p:spPr>
          <a:xfrm>
            <a:off x="3951188" y="2987052"/>
            <a:ext cx="1753688" cy="6034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0"/>
              </a:spcBef>
              <a:spcAft>
                <a:spcPts val="1200"/>
              </a:spcAft>
              <a:buClr>
                <a:srgbClr val="474F6D"/>
              </a:buClr>
              <a:buFont typeface="Wingdings"/>
              <a:buNone/>
            </a:pPr>
            <a:r>
              <a:rPr lang="el-GR" sz="2000" dirty="0" smtClean="0"/>
              <a:t>Θώρακας</a:t>
            </a:r>
          </a:p>
        </p:txBody>
      </p:sp>
      <p:cxnSp>
        <p:nvCxnSpPr>
          <p:cNvPr id="8" name="Straight Arrow Connector 7"/>
          <p:cNvCxnSpPr/>
          <p:nvPr/>
        </p:nvCxnSpPr>
        <p:spPr>
          <a:xfrm flipV="1">
            <a:off x="2877312" y="2020836"/>
            <a:ext cx="3901440" cy="73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5132832" y="2665512"/>
            <a:ext cx="426720" cy="10286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Left Brace 9"/>
          <p:cNvSpPr/>
          <p:nvPr/>
        </p:nvSpPr>
        <p:spPr>
          <a:xfrm>
            <a:off x="4994069" y="4038984"/>
            <a:ext cx="426720" cy="22852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Content Placeholder 2"/>
          <p:cNvSpPr txBox="1">
            <a:spLocks/>
          </p:cNvSpPr>
          <p:nvPr/>
        </p:nvSpPr>
        <p:spPr>
          <a:xfrm>
            <a:off x="1450848" y="4721358"/>
            <a:ext cx="3543221" cy="16028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0"/>
              </a:spcBef>
              <a:spcAft>
                <a:spcPts val="600"/>
              </a:spcAft>
              <a:buClr>
                <a:srgbClr val="474F6D"/>
              </a:buClr>
              <a:buNone/>
            </a:pPr>
            <a:r>
              <a:rPr lang="el-GR" sz="2000" dirty="0" smtClean="0"/>
              <a:t>Θέση μέτρησης της μαγνητικής δραστηριότητας της καρδιάς στον </a:t>
            </a:r>
            <a:r>
              <a:rPr lang="en-US" sz="2000" dirty="0" smtClean="0"/>
              <a:t>y</a:t>
            </a:r>
            <a:r>
              <a:rPr lang="el-GR" sz="2000" dirty="0" smtClean="0"/>
              <a:t> και</a:t>
            </a:r>
            <a:r>
              <a:rPr lang="en-US" sz="2000" dirty="0" smtClean="0"/>
              <a:t> z</a:t>
            </a:r>
            <a:r>
              <a:rPr lang="el-GR" sz="2000" dirty="0" smtClean="0"/>
              <a:t> </a:t>
            </a:r>
            <a:r>
              <a:rPr lang="el-GR" sz="2000" dirty="0"/>
              <a:t>άξονα </a:t>
            </a:r>
            <a:r>
              <a:rPr lang="el-GR" sz="2000" dirty="0" smtClean="0"/>
              <a:t>.</a:t>
            </a:r>
          </a:p>
          <a:p>
            <a:pPr marL="0" indent="0" algn="just">
              <a:spcBef>
                <a:spcPts val="0"/>
              </a:spcBef>
              <a:spcAft>
                <a:spcPts val="1200"/>
              </a:spcAft>
              <a:buClr>
                <a:srgbClr val="474F6D"/>
              </a:buClr>
              <a:buFont typeface="Wingdings"/>
              <a:buNone/>
            </a:pPr>
            <a:r>
              <a:rPr lang="el-GR" sz="2000" dirty="0" smtClean="0"/>
              <a:t>(η ακρίβεια δεν είναι παντού ίδια)</a:t>
            </a:r>
          </a:p>
        </p:txBody>
      </p:sp>
      <p:sp>
        <p:nvSpPr>
          <p:cNvPr id="12" name="TextBox 11"/>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4036717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err="1">
                <a:solidFill>
                  <a:srgbClr val="002060"/>
                </a:solidFill>
              </a:rPr>
              <a:t>Μαγνητοκαρδιογράφημα</a:t>
            </a:r>
            <a:endParaRPr lang="en-US" sz="4000" b="1" dirty="0">
              <a:solidFill>
                <a:srgbClr val="002060"/>
              </a:solidFill>
            </a:endParaRPr>
          </a:p>
        </p:txBody>
      </p:sp>
      <p:sp>
        <p:nvSpPr>
          <p:cNvPr id="3" name="Content Placeholder 2"/>
          <p:cNvSpPr>
            <a:spLocks noGrp="1"/>
          </p:cNvSpPr>
          <p:nvPr>
            <p:ph sz="quarter" idx="1"/>
          </p:nvPr>
        </p:nvSpPr>
        <p:spPr>
          <a:xfrm>
            <a:off x="270184" y="1713000"/>
            <a:ext cx="8495864" cy="5029176"/>
          </a:xfrm>
        </p:spPr>
        <p:txBody>
          <a:bodyPr>
            <a:normAutofit/>
          </a:bodyPr>
          <a:lstStyle/>
          <a:p>
            <a:pPr algn="just">
              <a:spcBef>
                <a:spcPts val="0"/>
              </a:spcBef>
              <a:spcAft>
                <a:spcPts val="1200"/>
              </a:spcAft>
              <a:buClr>
                <a:srgbClr val="474F6D"/>
              </a:buClr>
              <a:buFont typeface="Wingdings" panose="05000000000000000000" pitchFamily="2" charset="2"/>
              <a:buChar char="q"/>
            </a:pPr>
            <a:r>
              <a:rPr lang="el-GR" sz="2400" dirty="0" smtClean="0">
                <a:latin typeface="Calibri" panose="020F0502020204030204" pitchFamily="34" charset="0"/>
              </a:rPr>
              <a:t>Μπορεί να χρησιμοποιηθεί για τη μη επεμβατική διάγνωση καρδιακών προβλημάτων (αρρυθμία, στεφανιαία νόσος).</a:t>
            </a:r>
          </a:p>
          <a:p>
            <a:pPr algn="just">
              <a:spcBef>
                <a:spcPts val="0"/>
              </a:spcBef>
              <a:spcAft>
                <a:spcPts val="1200"/>
              </a:spcAft>
              <a:buClr>
                <a:srgbClr val="474F6D"/>
              </a:buClr>
              <a:buFont typeface="Wingdings" panose="05000000000000000000" pitchFamily="2" charset="2"/>
              <a:buChar char="q"/>
            </a:pPr>
            <a:r>
              <a:rPr lang="el-GR" sz="2400" dirty="0" smtClean="0">
                <a:latin typeface="Calibri" panose="020F0502020204030204" pitchFamily="34" charset="0"/>
              </a:rPr>
              <a:t>Μπορεί να δείξει την απόρριψη μοσχευμάτων. </a:t>
            </a:r>
          </a:p>
          <a:p>
            <a:pPr algn="just">
              <a:spcBef>
                <a:spcPts val="0"/>
              </a:spcBef>
              <a:spcAft>
                <a:spcPts val="1800"/>
              </a:spcAft>
              <a:buClr>
                <a:srgbClr val="474F6D"/>
              </a:buClr>
              <a:buFont typeface="Wingdings" panose="05000000000000000000" pitchFamily="2" charset="2"/>
              <a:buChar char="q"/>
            </a:pPr>
            <a:r>
              <a:rPr lang="el-GR" sz="2400" dirty="0" smtClean="0">
                <a:latin typeface="Calibri" panose="020F0502020204030204" pitchFamily="34" charset="0"/>
              </a:rPr>
              <a:t>Έχει μεγαλύτερη διαγνωστική ακρίβεια από το ΗΚΓ.</a:t>
            </a:r>
          </a:p>
          <a:p>
            <a:pPr marL="0" indent="0" algn="just">
              <a:spcBef>
                <a:spcPts val="1200"/>
              </a:spcBef>
              <a:spcAft>
                <a:spcPts val="600"/>
              </a:spcAft>
              <a:buClr>
                <a:srgbClr val="474F6D"/>
              </a:buClr>
              <a:buNone/>
            </a:pPr>
            <a:r>
              <a:rPr lang="el-GR" sz="2400" dirty="0" smtClean="0">
                <a:latin typeface="Calibri" panose="020F0502020204030204" pitchFamily="34" charset="0"/>
              </a:rPr>
              <a:t>Αλλά:</a:t>
            </a:r>
            <a:endParaRPr lang="el-GR" sz="2400" dirty="0" smtClean="0"/>
          </a:p>
          <a:p>
            <a:pPr algn="just">
              <a:spcBef>
                <a:spcPts val="0"/>
              </a:spcBef>
              <a:spcAft>
                <a:spcPts val="1200"/>
              </a:spcAft>
              <a:buClr>
                <a:srgbClr val="474F6D"/>
              </a:buClr>
              <a:buFont typeface="Wingdings" panose="05000000000000000000" pitchFamily="2" charset="2"/>
              <a:buChar char="q"/>
            </a:pPr>
            <a:r>
              <a:rPr lang="el-GR" sz="2400" dirty="0" smtClean="0"/>
              <a:t>Ο εξοπλισμός είναι πολύ πιο ακριβός σε σχέση με το ΗΚΓ και δεν είναι φορητός.</a:t>
            </a:r>
          </a:p>
          <a:p>
            <a:pPr algn="just">
              <a:spcBef>
                <a:spcPts val="0"/>
              </a:spcBef>
              <a:spcAft>
                <a:spcPts val="1200"/>
              </a:spcAft>
              <a:buClr>
                <a:srgbClr val="474F6D"/>
              </a:buClr>
              <a:buFont typeface="Wingdings" panose="05000000000000000000" pitchFamily="2" charset="2"/>
              <a:buChar char="q"/>
            </a:pPr>
            <a:r>
              <a:rPr lang="el-GR" sz="2400" dirty="0" smtClean="0"/>
              <a:t>Δεν έχει καλή ακρίβεια σε ασθενείς με μεταλλικά εμφυτεύματα.</a:t>
            </a:r>
          </a:p>
        </p:txBody>
      </p:sp>
    </p:spTree>
    <p:extLst>
      <p:ext uri="{BB962C8B-B14F-4D97-AF65-F5344CB8AC3E}">
        <p14:creationId xmlns:p14="http://schemas.microsoft.com/office/powerpoint/2010/main" val="22408703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smtClean="0"/>
              <a:t> </a:t>
            </a:r>
            <a:r>
              <a:rPr lang="el-GR" sz="4000" b="1" dirty="0">
                <a:solidFill>
                  <a:srgbClr val="002060"/>
                </a:solidFill>
              </a:rPr>
              <a:t>διέγερση</a:t>
            </a:r>
            <a:r>
              <a:rPr lang="el-GR" sz="4000" dirty="0" smtClean="0"/>
              <a:t> </a:t>
            </a:r>
            <a:r>
              <a:rPr lang="el-GR" sz="4000" b="1" dirty="0">
                <a:solidFill>
                  <a:srgbClr val="002060"/>
                </a:solidFill>
              </a:rPr>
              <a:t>ιστών</a:t>
            </a:r>
            <a:endParaRPr lang="en-US" sz="4000" b="1" dirty="0">
              <a:solidFill>
                <a:srgbClr val="002060"/>
              </a:solidFill>
            </a:endParaRPr>
          </a:p>
        </p:txBody>
      </p:sp>
      <p:sp>
        <p:nvSpPr>
          <p:cNvPr id="3" name="Content Placeholder 2"/>
          <p:cNvSpPr>
            <a:spLocks noGrp="1"/>
          </p:cNvSpPr>
          <p:nvPr>
            <p:ph sz="quarter" idx="1"/>
          </p:nvPr>
        </p:nvSpPr>
        <p:spPr>
          <a:xfrm>
            <a:off x="261424" y="1819656"/>
            <a:ext cx="8504624" cy="4898136"/>
          </a:xfrm>
        </p:spPr>
        <p:txBody>
          <a:bodyPr>
            <a:normAutofit/>
          </a:bodyPr>
          <a:lstStyle/>
          <a:p>
            <a:pPr algn="just">
              <a:spcBef>
                <a:spcPts val="0"/>
              </a:spcBef>
              <a:spcAft>
                <a:spcPts val="1800"/>
              </a:spcAft>
              <a:buClr>
                <a:srgbClr val="474F6D"/>
              </a:buClr>
              <a:buFont typeface="Wingdings" panose="05000000000000000000" pitchFamily="2" charset="2"/>
              <a:buChar char="q"/>
            </a:pPr>
            <a:r>
              <a:rPr lang="el-GR" sz="2400" dirty="0" smtClean="0">
                <a:latin typeface="Calibri" panose="020F0502020204030204" pitchFamily="34" charset="0"/>
              </a:rPr>
              <a:t>Η </a:t>
            </a:r>
            <a:r>
              <a:rPr lang="el-GR" sz="2400" b="1" dirty="0" smtClean="0">
                <a:latin typeface="Calibri" panose="020F0502020204030204" pitchFamily="34" charset="0"/>
              </a:rPr>
              <a:t>ηλεκτρική διέγερση ιστών </a:t>
            </a:r>
            <a:r>
              <a:rPr lang="el-GR" sz="2400" dirty="0" smtClean="0">
                <a:latin typeface="Calibri" panose="020F0502020204030204" pitchFamily="34" charset="0"/>
              </a:rPr>
              <a:t>(</a:t>
            </a:r>
            <a:r>
              <a:rPr lang="en-US" sz="2400" dirty="0" smtClean="0">
                <a:latin typeface="Calibri" panose="020F0502020204030204" pitchFamily="34" charset="0"/>
              </a:rPr>
              <a:t>FES</a:t>
            </a:r>
            <a:r>
              <a:rPr lang="el-GR" sz="2400" dirty="0" smtClean="0">
                <a:latin typeface="Calibri" panose="020F0502020204030204" pitchFamily="34" charset="0"/>
              </a:rPr>
              <a:t>) είναι </a:t>
            </a:r>
            <a:r>
              <a:rPr lang="el-GR" sz="2400" dirty="0">
                <a:latin typeface="Calibri" panose="020F0502020204030204" pitchFamily="34" charset="0"/>
              </a:rPr>
              <a:t>μια </a:t>
            </a:r>
            <a:r>
              <a:rPr lang="el-GR" sz="2400" dirty="0" smtClean="0">
                <a:latin typeface="Calibri" panose="020F0502020204030204" pitchFamily="34" charset="0"/>
              </a:rPr>
              <a:t>τεχνική </a:t>
            </a:r>
            <a:r>
              <a:rPr lang="el-GR" sz="2400" dirty="0">
                <a:latin typeface="Calibri" panose="020F0502020204030204" pitchFamily="34" charset="0"/>
              </a:rPr>
              <a:t>που </a:t>
            </a:r>
            <a:r>
              <a:rPr lang="el-GR" sz="2400" dirty="0" smtClean="0">
                <a:latin typeface="Calibri" panose="020F0502020204030204" pitchFamily="34" charset="0"/>
              </a:rPr>
              <a:t>μπορεί </a:t>
            </a:r>
            <a:r>
              <a:rPr lang="el-GR" sz="2400" dirty="0">
                <a:latin typeface="Calibri" panose="020F0502020204030204" pitchFamily="34" charset="0"/>
              </a:rPr>
              <a:t>να ενεργοποιήσει δυνητικά οποιοδήποτε </a:t>
            </a:r>
            <a:r>
              <a:rPr lang="el-GR" sz="2400" dirty="0" smtClean="0">
                <a:latin typeface="Calibri" panose="020F0502020204030204" pitchFamily="34" charset="0"/>
              </a:rPr>
              <a:t>ιστό </a:t>
            </a:r>
            <a:r>
              <a:rPr lang="el-GR" sz="2400" dirty="0">
                <a:latin typeface="Calibri" panose="020F0502020204030204" pitchFamily="34" charset="0"/>
              </a:rPr>
              <a:t>στο σώμα και </a:t>
            </a:r>
            <a:r>
              <a:rPr lang="el-GR" sz="2400" dirty="0" smtClean="0">
                <a:latin typeface="Calibri" panose="020F0502020204030204" pitchFamily="34" charset="0"/>
              </a:rPr>
              <a:t>να αντικαταστήσει κατεστραμμένες λειτουργίες.</a:t>
            </a:r>
            <a:endParaRPr lang="en-US" sz="2400" dirty="0" smtClean="0">
              <a:latin typeface="Calibri" panose="020F0502020204030204" pitchFamily="34" charset="0"/>
            </a:endParaRPr>
          </a:p>
          <a:p>
            <a:pPr algn="just">
              <a:spcBef>
                <a:spcPts val="0"/>
              </a:spcBef>
              <a:spcAft>
                <a:spcPts val="1800"/>
              </a:spcAft>
              <a:buClr>
                <a:srgbClr val="474F6D"/>
              </a:buClr>
              <a:buFont typeface="Wingdings" panose="05000000000000000000" pitchFamily="2" charset="2"/>
              <a:buChar char="q"/>
            </a:pPr>
            <a:r>
              <a:rPr lang="el-GR" sz="2400" dirty="0" smtClean="0"/>
              <a:t>Η </a:t>
            </a:r>
            <a:r>
              <a:rPr lang="el-GR" sz="2400" dirty="0"/>
              <a:t>ενεργοποίηση </a:t>
            </a:r>
            <a:r>
              <a:rPr lang="el-GR" sz="2400" dirty="0" smtClean="0"/>
              <a:t>γίνεται εισάγοντας </a:t>
            </a:r>
            <a:r>
              <a:rPr lang="el-GR" sz="2400" dirty="0">
                <a:latin typeface="Calibri" panose="020F0502020204030204" pitchFamily="34" charset="0"/>
              </a:rPr>
              <a:t>ηλεκτρόδια εντός ή κοντά σε </a:t>
            </a:r>
            <a:r>
              <a:rPr lang="el-GR" sz="2400" dirty="0" smtClean="0">
                <a:latin typeface="Calibri" panose="020F0502020204030204" pitchFamily="34" charset="0"/>
              </a:rPr>
              <a:t>νεύρα και μπορεί να γίνει τόσο στον εγκέφαλο όσο και στους μύες.</a:t>
            </a:r>
          </a:p>
          <a:p>
            <a:pPr algn="just">
              <a:spcBef>
                <a:spcPts val="0"/>
              </a:spcBef>
              <a:spcAft>
                <a:spcPts val="1800"/>
              </a:spcAft>
              <a:buClr>
                <a:srgbClr val="474F6D"/>
              </a:buClr>
              <a:buFont typeface="Wingdings" panose="05000000000000000000" pitchFamily="2" charset="2"/>
              <a:buChar char="q"/>
            </a:pPr>
            <a:r>
              <a:rPr lang="el-GR" sz="2400" dirty="0" smtClean="0">
                <a:latin typeface="Calibri" panose="020F0502020204030204" pitchFamily="34" charset="0"/>
              </a:rPr>
              <a:t>Ο όρος </a:t>
            </a:r>
            <a:r>
              <a:rPr lang="el-GR" sz="2400" b="1" dirty="0" smtClean="0">
                <a:latin typeface="Calibri" panose="020F0502020204030204" pitchFamily="34" charset="0"/>
              </a:rPr>
              <a:t>νευρική </a:t>
            </a:r>
            <a:r>
              <a:rPr lang="el-GR" sz="2400" b="1" dirty="0">
                <a:latin typeface="Calibri" panose="020F0502020204030204" pitchFamily="34" charset="0"/>
              </a:rPr>
              <a:t>διέγερση </a:t>
            </a:r>
            <a:r>
              <a:rPr lang="el-GR" sz="2400" dirty="0">
                <a:latin typeface="Calibri" panose="020F0502020204030204" pitchFamily="34" charset="0"/>
              </a:rPr>
              <a:t>(FNS) χρησιμοποιείται </a:t>
            </a:r>
            <a:r>
              <a:rPr lang="el-GR" sz="2400" dirty="0" smtClean="0">
                <a:latin typeface="Calibri" panose="020F0502020204030204" pitchFamily="34" charset="0"/>
              </a:rPr>
              <a:t>για </a:t>
            </a:r>
            <a:r>
              <a:rPr lang="el-GR" sz="2400" dirty="0">
                <a:latin typeface="Calibri" panose="020F0502020204030204" pitchFamily="34" charset="0"/>
              </a:rPr>
              <a:t>να </a:t>
            </a:r>
            <a:r>
              <a:rPr lang="el-GR" sz="2400" dirty="0" smtClean="0">
                <a:latin typeface="Calibri" panose="020F0502020204030204" pitchFamily="34" charset="0"/>
              </a:rPr>
              <a:t>περιγράψει εφαρμογές της ηλεκτρικής διέγερσης στο περιφερειακό </a:t>
            </a:r>
            <a:r>
              <a:rPr lang="el-GR" sz="2400" dirty="0">
                <a:latin typeface="Calibri" panose="020F0502020204030204" pitchFamily="34" charset="0"/>
              </a:rPr>
              <a:t>νευρικό </a:t>
            </a:r>
            <a:r>
              <a:rPr lang="el-GR" sz="2400" dirty="0" smtClean="0">
                <a:latin typeface="Calibri" panose="020F0502020204030204" pitchFamily="34" charset="0"/>
              </a:rPr>
              <a:t>σύστημα.</a:t>
            </a:r>
            <a:endParaRPr lang="el-GR" sz="2400" dirty="0">
              <a:latin typeface="Calibri" panose="020F0502020204030204" pitchFamily="34" charset="0"/>
            </a:endParaRPr>
          </a:p>
          <a:p>
            <a:r>
              <a:rPr lang="el-GR" sz="2400" dirty="0" smtClean="0"/>
              <a:t>Μπορεί να αποκαταστήσει μια λειτουργία που έχει χαθεί λόγω αδυναμίας ηλεκτρικής διέγερσης (π.χ. έλλειψη ακοής).</a:t>
            </a:r>
            <a:endParaRPr lang="en-US" sz="2400" dirty="0"/>
          </a:p>
        </p:txBody>
      </p:sp>
    </p:spTree>
    <p:extLst>
      <p:ext uri="{BB962C8B-B14F-4D97-AF65-F5344CB8AC3E}">
        <p14:creationId xmlns:p14="http://schemas.microsoft.com/office/powerpoint/2010/main" val="7982639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19" t="23714" r="31190" b="46191"/>
          <a:stretch/>
        </p:blipFill>
        <p:spPr bwMode="auto">
          <a:xfrm>
            <a:off x="1043608" y="1703848"/>
            <a:ext cx="7133112" cy="353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3" name="Content Placeholder 2"/>
          <p:cNvSpPr>
            <a:spLocks noGrp="1"/>
          </p:cNvSpPr>
          <p:nvPr>
            <p:ph sz="quarter" idx="1"/>
          </p:nvPr>
        </p:nvSpPr>
        <p:spPr>
          <a:xfrm>
            <a:off x="531304" y="1628799"/>
            <a:ext cx="8234744" cy="5158463"/>
          </a:xfrm>
        </p:spPr>
        <p:txBody>
          <a:bodyPr>
            <a:normAutofit/>
          </a:bodyPr>
          <a:lstStyle/>
          <a:p>
            <a:pPr marL="0" indent="0">
              <a:spcBef>
                <a:spcPts val="0"/>
              </a:spcBef>
              <a:spcAft>
                <a:spcPts val="1200"/>
              </a:spcAft>
              <a:buClr>
                <a:srgbClr val="474F6D"/>
              </a:buClr>
              <a:buNone/>
            </a:pPr>
            <a:r>
              <a:rPr lang="el-GR" sz="2400" b="1" dirty="0"/>
              <a:t>Ηλεκτρική </a:t>
            </a:r>
            <a:r>
              <a:rPr lang="el-GR" sz="2400" b="1" dirty="0" smtClean="0"/>
              <a:t>διέγερση</a:t>
            </a:r>
          </a:p>
          <a:p>
            <a:pPr>
              <a:spcBef>
                <a:spcPts val="0"/>
              </a:spcBef>
              <a:spcAft>
                <a:spcPts val="1200"/>
              </a:spcAft>
              <a:buClr>
                <a:srgbClr val="474F6D"/>
              </a:buClr>
              <a:buFont typeface="Wingdings" panose="05000000000000000000" pitchFamily="2" charset="2"/>
              <a:buChar char="q"/>
            </a:pPr>
            <a:endParaRPr lang="el-GR" sz="2400" dirty="0" smtClean="0"/>
          </a:p>
          <a:p>
            <a:pPr>
              <a:spcBef>
                <a:spcPts val="0"/>
              </a:spcBef>
              <a:spcAft>
                <a:spcPts val="1200"/>
              </a:spcAft>
              <a:buClr>
                <a:srgbClr val="474F6D"/>
              </a:buClr>
              <a:buFont typeface="Wingdings" panose="05000000000000000000" pitchFamily="2" charset="2"/>
              <a:buChar char="q"/>
            </a:pPr>
            <a:endParaRPr lang="el-GR" sz="2400" dirty="0"/>
          </a:p>
          <a:p>
            <a:pPr>
              <a:spcBef>
                <a:spcPts val="0"/>
              </a:spcBef>
              <a:spcAft>
                <a:spcPts val="1200"/>
              </a:spcAft>
              <a:buClr>
                <a:srgbClr val="474F6D"/>
              </a:buClr>
              <a:buFont typeface="Wingdings" panose="05000000000000000000" pitchFamily="2" charset="2"/>
              <a:buChar char="q"/>
            </a:pPr>
            <a:endParaRPr lang="el-GR" sz="2400" dirty="0" smtClean="0"/>
          </a:p>
          <a:p>
            <a:pPr>
              <a:spcBef>
                <a:spcPts val="0"/>
              </a:spcBef>
              <a:spcAft>
                <a:spcPts val="1200"/>
              </a:spcAft>
              <a:buClr>
                <a:srgbClr val="474F6D"/>
              </a:buClr>
              <a:buFont typeface="Wingdings" panose="05000000000000000000" pitchFamily="2" charset="2"/>
              <a:buChar char="q"/>
            </a:pPr>
            <a:endParaRPr lang="el-GR" sz="2400" dirty="0"/>
          </a:p>
          <a:p>
            <a:pPr marL="0" indent="0">
              <a:spcBef>
                <a:spcPts val="0"/>
              </a:spcBef>
              <a:spcAft>
                <a:spcPts val="1200"/>
              </a:spcAft>
              <a:buClr>
                <a:srgbClr val="474F6D"/>
              </a:buClr>
              <a:buNone/>
            </a:pPr>
            <a:endParaRPr lang="el-GR" sz="2400" dirty="0"/>
          </a:p>
          <a:p>
            <a:pPr marL="0" indent="0">
              <a:spcBef>
                <a:spcPts val="0"/>
              </a:spcBef>
              <a:spcAft>
                <a:spcPts val="1200"/>
              </a:spcAft>
              <a:buClr>
                <a:srgbClr val="474F6D"/>
              </a:buClr>
              <a:buNone/>
            </a:pPr>
            <a:endParaRPr lang="el-GR" sz="2400" dirty="0" smtClean="0"/>
          </a:p>
          <a:p>
            <a:pPr algn="just">
              <a:spcBef>
                <a:spcPts val="1200"/>
              </a:spcBef>
              <a:spcAft>
                <a:spcPts val="1200"/>
              </a:spcAft>
              <a:buClr>
                <a:srgbClr val="474F6D"/>
              </a:buClr>
              <a:buFont typeface="Wingdings" panose="05000000000000000000" pitchFamily="2" charset="2"/>
              <a:buChar char="q"/>
            </a:pPr>
            <a:r>
              <a:rPr lang="el-GR" sz="2400" dirty="0" smtClean="0"/>
              <a:t>Το </a:t>
            </a:r>
            <a:r>
              <a:rPr lang="el-GR" sz="2400" dirty="0"/>
              <a:t>ηλεκτρόδιο προκαλεί </a:t>
            </a:r>
            <a:r>
              <a:rPr lang="el-GR" sz="2400" dirty="0" err="1" smtClean="0"/>
              <a:t>αποπόλωση</a:t>
            </a:r>
            <a:r>
              <a:rPr lang="el-GR" sz="2400" dirty="0" smtClean="0"/>
              <a:t> στη μεμβράνη των πλησιέστερων νευρώνων με αποτέλεσμα τη διάδοση ερεθισμάτων.</a:t>
            </a:r>
            <a:endParaRPr lang="en-US" sz="2400" dirty="0"/>
          </a:p>
        </p:txBody>
      </p:sp>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15964697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3" name="Content Placeholder 2"/>
          <p:cNvSpPr>
            <a:spLocks noGrp="1"/>
          </p:cNvSpPr>
          <p:nvPr>
            <p:ph sz="quarter" idx="1"/>
          </p:nvPr>
        </p:nvSpPr>
        <p:spPr>
          <a:xfrm>
            <a:off x="246888" y="1783080"/>
            <a:ext cx="8519160" cy="4495800"/>
          </a:xfrm>
        </p:spPr>
        <p:txBody>
          <a:bodyPr>
            <a:normAutofit/>
          </a:bodyPr>
          <a:lstStyle/>
          <a:p>
            <a:pPr algn="just">
              <a:buClr>
                <a:srgbClr val="474F6D"/>
              </a:buClr>
              <a:buFont typeface="Wingdings" panose="05000000000000000000" pitchFamily="2" charset="2"/>
              <a:buChar char="q"/>
            </a:pPr>
            <a:r>
              <a:rPr lang="el-GR" sz="2400" dirty="0" smtClean="0"/>
              <a:t>Η διαδικασία μπορεί να </a:t>
            </a:r>
            <a:r>
              <a:rPr lang="el-GR" sz="2400" dirty="0" err="1" smtClean="0"/>
              <a:t>μοντελοποιηθεί</a:t>
            </a:r>
            <a:r>
              <a:rPr lang="el-GR" sz="2400" dirty="0" smtClean="0"/>
              <a:t> με το ακόλουθο κύκλωμα:</a:t>
            </a:r>
          </a:p>
        </p:txBody>
      </p:sp>
      <p:pic>
        <p:nvPicPr>
          <p:cNvPr id="5" name="Picture 4"/>
          <p:cNvPicPr>
            <a:picLocks noChangeAspect="1"/>
          </p:cNvPicPr>
          <p:nvPr/>
        </p:nvPicPr>
        <p:blipFill>
          <a:blip r:embed="rId2"/>
          <a:stretch>
            <a:fillRect/>
          </a:stretch>
        </p:blipFill>
        <p:spPr>
          <a:xfrm>
            <a:off x="1438656" y="2680048"/>
            <a:ext cx="5779008" cy="3761011"/>
          </a:xfrm>
          <a:prstGeom prst="rect">
            <a:avLst/>
          </a:prstGeom>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10878489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3" name="Content Placeholder 2"/>
          <p:cNvSpPr>
            <a:spLocks noGrp="1"/>
          </p:cNvSpPr>
          <p:nvPr>
            <p:ph sz="quarter" idx="1"/>
          </p:nvPr>
        </p:nvSpPr>
        <p:spPr>
          <a:xfrm>
            <a:off x="295656" y="1691860"/>
            <a:ext cx="8470392" cy="4495800"/>
          </a:xfrm>
        </p:spPr>
        <p:txBody>
          <a:bodyPr>
            <a:normAutofit/>
          </a:bodyPr>
          <a:lstStyle/>
          <a:p>
            <a:pPr marL="0" indent="0">
              <a:spcBef>
                <a:spcPts val="0"/>
              </a:spcBef>
              <a:spcAft>
                <a:spcPts val="1200"/>
              </a:spcAft>
              <a:buClr>
                <a:srgbClr val="474F6D"/>
              </a:buClr>
              <a:buNone/>
            </a:pPr>
            <a:r>
              <a:rPr lang="el-GR" sz="2400" b="1" dirty="0" smtClean="0"/>
              <a:t>Αλληλεπιδράσεις ιστών</a:t>
            </a:r>
          </a:p>
          <a:p>
            <a:pPr>
              <a:spcBef>
                <a:spcPts val="0"/>
              </a:spcBef>
              <a:spcAft>
                <a:spcPts val="1200"/>
              </a:spcAft>
            </a:pPr>
            <a:r>
              <a:rPr lang="el-GR" sz="2400" dirty="0" smtClean="0"/>
              <a:t>Σε </a:t>
            </a:r>
            <a:r>
              <a:rPr lang="el-GR" sz="2400" dirty="0"/>
              <a:t>κατάσταση ηρεμίας, η μεμβράνη μπορεί να </a:t>
            </a:r>
            <a:r>
              <a:rPr lang="el-GR" sz="2400" dirty="0" err="1"/>
              <a:t>περιγραφεί</a:t>
            </a:r>
            <a:r>
              <a:rPr lang="el-GR" sz="2400" dirty="0"/>
              <a:t> από ένα απλό RC δίκτυο. </a:t>
            </a:r>
          </a:p>
          <a:p>
            <a:pPr>
              <a:spcBef>
                <a:spcPts val="0"/>
              </a:spcBef>
              <a:spcAft>
                <a:spcPts val="1200"/>
              </a:spcAft>
            </a:pPr>
            <a:endParaRPr lang="en-US" sz="2400"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02" t="48365" r="54504" b="33047"/>
          <a:stretch/>
        </p:blipFill>
        <p:spPr bwMode="auto">
          <a:xfrm>
            <a:off x="3598816" y="3308768"/>
            <a:ext cx="2181063" cy="272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26966648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55" t="48365" r="45529" b="33047"/>
          <a:stretch/>
        </p:blipFill>
        <p:spPr bwMode="auto">
          <a:xfrm>
            <a:off x="3579731" y="3793456"/>
            <a:ext cx="190224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95656" y="1691860"/>
            <a:ext cx="8470392"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200"/>
              </a:spcAft>
              <a:buClr>
                <a:srgbClr val="474F6D"/>
              </a:buClr>
              <a:buFont typeface="Wingdings"/>
              <a:buNone/>
            </a:pPr>
            <a:r>
              <a:rPr lang="el-GR" sz="2400" b="1" dirty="0" smtClean="0"/>
              <a:t>Αλληλεπιδράσεις ιστών</a:t>
            </a:r>
          </a:p>
          <a:p>
            <a:pPr algn="just">
              <a:spcBef>
                <a:spcPts val="0"/>
              </a:spcBef>
              <a:spcAft>
                <a:spcPts val="1200"/>
              </a:spcAft>
            </a:pPr>
            <a:r>
              <a:rPr lang="el-GR" sz="2400" dirty="0" smtClean="0"/>
              <a:t>Όταν </a:t>
            </a:r>
            <a:r>
              <a:rPr lang="el-GR" sz="2400" dirty="0"/>
              <a:t>το ρεύμα </a:t>
            </a:r>
            <a:r>
              <a:rPr lang="el-GR" sz="2400" dirty="0" smtClean="0"/>
              <a:t>από το ηλεκτρόδιο εισέρχεται </a:t>
            </a:r>
            <a:r>
              <a:rPr lang="el-GR" sz="2400" dirty="0"/>
              <a:t>στη μεμβράνη, το φορτίο προστίθεται στη χωρητικότητα της </a:t>
            </a:r>
            <a:r>
              <a:rPr lang="el-GR" sz="2400" dirty="0" smtClean="0"/>
              <a:t>μεμβράνη με αποτέλεσμα να συμβαίνει </a:t>
            </a:r>
            <a:r>
              <a:rPr lang="el-GR" sz="2400" dirty="0" err="1" smtClean="0"/>
              <a:t>υπερπόλωση</a:t>
            </a:r>
            <a:r>
              <a:rPr lang="el-GR" sz="2400" dirty="0" smtClean="0"/>
              <a:t>.</a:t>
            </a:r>
          </a:p>
        </p:txBody>
      </p:sp>
    </p:spTree>
    <p:extLst>
      <p:ext uri="{BB962C8B-B14F-4D97-AF65-F5344CB8AC3E}">
        <p14:creationId xmlns:p14="http://schemas.microsoft.com/office/powerpoint/2010/main" val="369238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solidFill>
                  <a:srgbClr val="002060"/>
                </a:solidFill>
              </a:rPr>
              <a:t>Δυναμικά Δράσης</a:t>
            </a:r>
            <a:endParaRPr lang="en-US" dirty="0"/>
          </a:p>
        </p:txBody>
      </p:sp>
      <p:sp>
        <p:nvSpPr>
          <p:cNvPr id="3" name="Content Placeholder 2"/>
          <p:cNvSpPr>
            <a:spLocks noGrp="1"/>
          </p:cNvSpPr>
          <p:nvPr>
            <p:ph sz="quarter" idx="1"/>
          </p:nvPr>
        </p:nvSpPr>
        <p:spPr>
          <a:xfrm>
            <a:off x="612648" y="1700808"/>
            <a:ext cx="8153400" cy="5040560"/>
          </a:xfrm>
        </p:spPr>
        <p:txBody>
          <a:bodyPr>
            <a:normAutofit/>
          </a:bodyPr>
          <a:lstStyle/>
          <a:p>
            <a:pPr marL="0" indent="0" algn="just">
              <a:spcAft>
                <a:spcPts val="1200"/>
              </a:spcAft>
              <a:buNone/>
            </a:pPr>
            <a:r>
              <a:rPr lang="el-GR" sz="2400" dirty="0" smtClean="0"/>
              <a:t>Οι μεμβράνες </a:t>
            </a:r>
            <a:r>
              <a:rPr lang="el-GR" sz="2400" dirty="0"/>
              <a:t>δημιουργούν </a:t>
            </a:r>
            <a:r>
              <a:rPr lang="el-GR" sz="2400" dirty="0" smtClean="0"/>
              <a:t>δυναμικά </a:t>
            </a:r>
            <a:r>
              <a:rPr lang="el-GR" sz="2400" dirty="0"/>
              <a:t>δράσης </a:t>
            </a:r>
            <a:r>
              <a:rPr lang="el-GR" sz="2400" dirty="0" smtClean="0"/>
              <a:t>αλλάζοντας τις διαπερατότητες </a:t>
            </a:r>
            <a:r>
              <a:rPr lang="el-GR" sz="2400" dirty="0"/>
              <a:t>τους σε ιόντα όπως </a:t>
            </a:r>
            <a:r>
              <a:rPr lang="en-US" sz="2400" dirty="0" smtClean="0">
                <a:latin typeface="Calibri" panose="020F0502020204030204" pitchFamily="34" charset="0"/>
              </a:rPr>
              <a:t>Na</a:t>
            </a:r>
            <a:r>
              <a:rPr lang="en-US" sz="2400" baseline="30000" dirty="0" smtClean="0">
                <a:latin typeface="Calibri" panose="020F0502020204030204" pitchFamily="34" charset="0"/>
              </a:rPr>
              <a:t>+</a:t>
            </a:r>
            <a:r>
              <a:rPr lang="en-US" sz="2400" dirty="0" smtClean="0">
                <a:latin typeface="Calibri" panose="020F0502020204030204" pitchFamily="34" charset="0"/>
              </a:rPr>
              <a:t>, K</a:t>
            </a:r>
            <a:r>
              <a:rPr lang="en-US" sz="2400" baseline="30000" dirty="0" smtClean="0">
                <a:latin typeface="Calibri" panose="020F0502020204030204" pitchFamily="34" charset="0"/>
              </a:rPr>
              <a:t>+</a:t>
            </a:r>
            <a:r>
              <a:rPr lang="el-GR" sz="2400" dirty="0" smtClean="0">
                <a:latin typeface="Calibri" panose="020F0502020204030204" pitchFamily="34" charset="0"/>
              </a:rPr>
              <a:t>.</a:t>
            </a:r>
          </a:p>
          <a:p>
            <a:pPr marL="0" indent="0" algn="just">
              <a:buNone/>
            </a:pPr>
            <a:r>
              <a:rPr lang="el-GR" sz="2400" b="1" dirty="0" smtClean="0"/>
              <a:t>Καρδιακό δυναμικό δράσης:</a:t>
            </a:r>
          </a:p>
          <a:p>
            <a:pPr marL="0" indent="0">
              <a:buNone/>
            </a:pPr>
            <a:endParaRPr lang="el-GR" sz="2400" b="1" dirty="0" smtClean="0"/>
          </a:p>
          <a:p>
            <a:endParaRPr lang="en-US" sz="24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76" t="16667" r="18334" b="17238"/>
          <a:stretch/>
        </p:blipFill>
        <p:spPr bwMode="auto">
          <a:xfrm>
            <a:off x="1652333" y="3169072"/>
            <a:ext cx="5620038" cy="331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36116375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106" t="48365" r="37263" b="33047"/>
          <a:stretch/>
        </p:blipFill>
        <p:spPr bwMode="auto">
          <a:xfrm>
            <a:off x="3773421" y="3543096"/>
            <a:ext cx="1680976" cy="23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95656" y="1691860"/>
            <a:ext cx="8470392"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spcAft>
                <a:spcPts val="1200"/>
              </a:spcAft>
              <a:buClr>
                <a:srgbClr val="474F6D"/>
              </a:buClr>
              <a:buFont typeface="Wingdings"/>
              <a:buNone/>
            </a:pPr>
            <a:r>
              <a:rPr lang="el-GR" sz="2400" b="1" dirty="0" smtClean="0"/>
              <a:t>Αλληλεπιδράσεις ιστών</a:t>
            </a:r>
          </a:p>
          <a:p>
            <a:pPr algn="just">
              <a:spcBef>
                <a:spcPts val="0"/>
              </a:spcBef>
              <a:spcAft>
                <a:spcPts val="1200"/>
              </a:spcAft>
            </a:pPr>
            <a:r>
              <a:rPr lang="el-GR" sz="2400" dirty="0" smtClean="0"/>
              <a:t>Όταν το </a:t>
            </a:r>
            <a:r>
              <a:rPr lang="el-GR" sz="2400" dirty="0"/>
              <a:t>ρεύμα εξέρχεται από τον άξονα η μεμβράνη </a:t>
            </a:r>
            <a:r>
              <a:rPr lang="el-GR" sz="2400" dirty="0" err="1" smtClean="0"/>
              <a:t>αποπολώνεται</a:t>
            </a:r>
            <a:r>
              <a:rPr lang="el-GR" sz="2400" dirty="0" smtClean="0"/>
              <a:t>.</a:t>
            </a:r>
            <a:endParaRPr lang="en-US" sz="2400" dirty="0"/>
          </a:p>
          <a:p>
            <a:pPr algn="just">
              <a:spcBef>
                <a:spcPts val="0"/>
              </a:spcBef>
              <a:spcAft>
                <a:spcPts val="1200"/>
              </a:spcAft>
            </a:pPr>
            <a:endParaRPr lang="el-GR" sz="2400" dirty="0" smtClean="0"/>
          </a:p>
        </p:txBody>
      </p:sp>
    </p:spTree>
    <p:extLst>
      <p:ext uri="{BB962C8B-B14F-4D97-AF65-F5344CB8AC3E}">
        <p14:creationId xmlns:p14="http://schemas.microsoft.com/office/powerpoint/2010/main" val="3796000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3" name="Content Placeholder 2"/>
          <p:cNvSpPr>
            <a:spLocks noGrp="1"/>
          </p:cNvSpPr>
          <p:nvPr>
            <p:ph sz="quarter" idx="1"/>
          </p:nvPr>
        </p:nvSpPr>
        <p:spPr>
          <a:xfrm>
            <a:off x="307848" y="1644506"/>
            <a:ext cx="8458200" cy="4495800"/>
          </a:xfrm>
        </p:spPr>
        <p:txBody>
          <a:bodyPr/>
          <a:lstStyle/>
          <a:p>
            <a:pPr marL="0" indent="0">
              <a:buNone/>
            </a:pPr>
            <a:r>
              <a:rPr lang="el-GR" b="1" dirty="0" smtClean="0"/>
              <a:t>Ανοδική-Καθοδική διέγερση</a:t>
            </a:r>
          </a:p>
          <a:p>
            <a:pPr algn="just">
              <a:buClr>
                <a:srgbClr val="474F6D"/>
              </a:buClr>
              <a:buFont typeface="Wingdings" panose="05000000000000000000" pitchFamily="2" charset="2"/>
              <a:buChar char="q"/>
            </a:pPr>
            <a:r>
              <a:rPr lang="el-GR" sz="2000" dirty="0" smtClean="0"/>
              <a:t>Έχει </a:t>
            </a:r>
            <a:r>
              <a:rPr lang="el-GR" sz="2000" dirty="0"/>
              <a:t>αποδειχθεί πειραματικά ότι στην περίπτωση της ηλεκτρικής διέγερσης των περιφερικών </a:t>
            </a:r>
            <a:r>
              <a:rPr lang="el-GR" sz="2000" dirty="0" smtClean="0"/>
              <a:t>νεύρων, η καθοδική </a:t>
            </a:r>
            <a:r>
              <a:rPr lang="el-GR" sz="2000" dirty="0"/>
              <a:t>διέγερση έχει </a:t>
            </a:r>
            <a:r>
              <a:rPr lang="el-GR" sz="2000" dirty="0" smtClean="0"/>
              <a:t>χαμηλότερο </a:t>
            </a:r>
            <a:r>
              <a:rPr lang="el-GR" sz="2000" dirty="0"/>
              <a:t>όριο (απαιτείται λιγότερο ρεύμα) από την ανοδική </a:t>
            </a:r>
            <a:r>
              <a:rPr lang="el-GR" sz="2000" dirty="0" smtClean="0"/>
              <a:t>διέγερση.</a:t>
            </a:r>
            <a:endParaRPr lang="en-US" sz="2000"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52" t="25429" r="29643" b="19143"/>
          <a:stretch/>
        </p:blipFill>
        <p:spPr bwMode="auto">
          <a:xfrm>
            <a:off x="2232692" y="3359691"/>
            <a:ext cx="4608512" cy="320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1718436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3" name="Content Placeholder 2"/>
          <p:cNvSpPr>
            <a:spLocks noGrp="1"/>
          </p:cNvSpPr>
          <p:nvPr>
            <p:ph sz="quarter" idx="1"/>
          </p:nvPr>
        </p:nvSpPr>
        <p:spPr>
          <a:xfrm>
            <a:off x="271272" y="1807464"/>
            <a:ext cx="8494776" cy="4495800"/>
          </a:xfrm>
        </p:spPr>
        <p:txBody>
          <a:bodyPr>
            <a:normAutofit fontScale="92500" lnSpcReduction="10000"/>
          </a:bodyPr>
          <a:lstStyle/>
          <a:p>
            <a:pPr marL="0" indent="0">
              <a:spcBef>
                <a:spcPts val="0"/>
              </a:spcBef>
              <a:spcAft>
                <a:spcPts val="1200"/>
              </a:spcAft>
              <a:buNone/>
            </a:pPr>
            <a:r>
              <a:rPr lang="el-GR" b="1" dirty="0" smtClean="0"/>
              <a:t>Διάβρωση Ηλεκτροδίου</a:t>
            </a:r>
          </a:p>
          <a:p>
            <a:pPr algn="just">
              <a:spcBef>
                <a:spcPts val="0"/>
              </a:spcBef>
              <a:spcAft>
                <a:spcPts val="1200"/>
              </a:spcAft>
              <a:buClr>
                <a:srgbClr val="474F6D"/>
              </a:buClr>
              <a:buFont typeface="Wingdings" panose="05000000000000000000" pitchFamily="2" charset="2"/>
              <a:buChar char="q"/>
            </a:pPr>
            <a:r>
              <a:rPr lang="el-GR" dirty="0" smtClean="0"/>
              <a:t>Η διάβρωση </a:t>
            </a:r>
            <a:r>
              <a:rPr lang="el-GR" dirty="0"/>
              <a:t>του ηλεκτροδίου </a:t>
            </a:r>
            <a:r>
              <a:rPr lang="el-GR" dirty="0" smtClean="0"/>
              <a:t>μπορεί </a:t>
            </a:r>
            <a:r>
              <a:rPr lang="el-GR" dirty="0"/>
              <a:t>να προκαλέσει βλάβη </a:t>
            </a:r>
            <a:r>
              <a:rPr lang="el-GR" dirty="0" smtClean="0"/>
              <a:t>στο ηλεκτρόδιο (έως και διάλυση του μετάλλου) που να οδηγήσει σε βλάβη </a:t>
            </a:r>
            <a:r>
              <a:rPr lang="el-GR" dirty="0"/>
              <a:t>των ιστών. </a:t>
            </a:r>
            <a:endParaRPr lang="el-GR" dirty="0" smtClean="0"/>
          </a:p>
          <a:p>
            <a:pPr algn="just">
              <a:spcBef>
                <a:spcPts val="0"/>
              </a:spcBef>
              <a:spcAft>
                <a:spcPts val="1200"/>
              </a:spcAft>
              <a:buClr>
                <a:srgbClr val="474F6D"/>
              </a:buClr>
              <a:buFont typeface="Wingdings" panose="05000000000000000000" pitchFamily="2" charset="2"/>
              <a:buChar char="q"/>
            </a:pPr>
            <a:r>
              <a:rPr lang="el-GR" dirty="0" smtClean="0"/>
              <a:t>Η διάβρωση </a:t>
            </a:r>
            <a:r>
              <a:rPr lang="el-GR" dirty="0"/>
              <a:t>συμβαίνει μόνο κατά τη διάρκεια της ανοδικής φάσης της διέγερσης. </a:t>
            </a:r>
            <a:endParaRPr lang="el-GR" dirty="0" smtClean="0"/>
          </a:p>
          <a:p>
            <a:pPr algn="just">
              <a:spcBef>
                <a:spcPts val="0"/>
              </a:spcBef>
              <a:spcAft>
                <a:spcPts val="1200"/>
              </a:spcAft>
              <a:buClr>
                <a:srgbClr val="474F6D"/>
              </a:buClr>
              <a:buFont typeface="Wingdings" panose="05000000000000000000" pitchFamily="2" charset="2"/>
              <a:buChar char="q"/>
            </a:pPr>
            <a:r>
              <a:rPr lang="el-GR" dirty="0"/>
              <a:t>Χ</a:t>
            </a:r>
            <a:r>
              <a:rPr lang="el-GR" dirty="0" smtClean="0"/>
              <a:t>ρησιμοποιώντας μονοφασικές κυματομορφές, η διάβρωση </a:t>
            </a:r>
            <a:r>
              <a:rPr lang="el-GR" dirty="0"/>
              <a:t>μπορεί να αποφευχθεί. </a:t>
            </a:r>
            <a:endParaRPr lang="el-GR" dirty="0" smtClean="0"/>
          </a:p>
          <a:p>
            <a:pPr algn="just">
              <a:spcBef>
                <a:spcPts val="0"/>
              </a:spcBef>
              <a:spcAft>
                <a:spcPts val="1200"/>
              </a:spcAft>
              <a:buClr>
                <a:srgbClr val="474F6D"/>
              </a:buClr>
              <a:buFont typeface="Wingdings" panose="05000000000000000000" pitchFamily="2" charset="2"/>
              <a:buChar char="q"/>
            </a:pPr>
            <a:r>
              <a:rPr lang="el-GR" dirty="0" smtClean="0"/>
              <a:t>Η μονοφασική ανοδική </a:t>
            </a:r>
            <a:r>
              <a:rPr lang="el-GR" dirty="0"/>
              <a:t>κυματομορφή  </a:t>
            </a:r>
            <a:r>
              <a:rPr lang="el-GR" dirty="0" smtClean="0"/>
              <a:t>θα </a:t>
            </a:r>
            <a:r>
              <a:rPr lang="el-GR" dirty="0"/>
              <a:t>πρέπει να αποφεύγεται, διότι θα προκαλέσει </a:t>
            </a:r>
            <a:r>
              <a:rPr lang="el-GR" dirty="0" smtClean="0"/>
              <a:t>διάβρωση.</a:t>
            </a:r>
            <a:endParaRPr lang="en-US" dirty="0"/>
          </a:p>
        </p:txBody>
      </p:sp>
    </p:spTree>
    <p:extLst>
      <p:ext uri="{BB962C8B-B14F-4D97-AF65-F5344CB8AC3E}">
        <p14:creationId xmlns:p14="http://schemas.microsoft.com/office/powerpoint/2010/main" val="3269267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4" t="38370" r="30833" b="16857"/>
          <a:stretch/>
        </p:blipFill>
        <p:spPr bwMode="auto">
          <a:xfrm>
            <a:off x="3275856" y="3617754"/>
            <a:ext cx="4846379" cy="296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l-GR" sz="4000" b="1" dirty="0">
                <a:solidFill>
                  <a:srgbClr val="002060"/>
                </a:solidFill>
              </a:rPr>
              <a:t>Ηλεκτρική</a:t>
            </a:r>
            <a:r>
              <a:rPr lang="el-GR" sz="4000" dirty="0"/>
              <a:t> </a:t>
            </a:r>
            <a:r>
              <a:rPr lang="el-GR" sz="4000" b="1" dirty="0">
                <a:solidFill>
                  <a:srgbClr val="002060"/>
                </a:solidFill>
              </a:rPr>
              <a:t>διέγερση</a:t>
            </a:r>
            <a:r>
              <a:rPr lang="el-GR" sz="4000" dirty="0"/>
              <a:t> </a:t>
            </a:r>
            <a:r>
              <a:rPr lang="el-GR" sz="4000" b="1" dirty="0">
                <a:solidFill>
                  <a:srgbClr val="002060"/>
                </a:solidFill>
              </a:rPr>
              <a:t>ιστών</a:t>
            </a:r>
            <a:endParaRPr lang="en-US" sz="4000" dirty="0"/>
          </a:p>
        </p:txBody>
      </p:sp>
      <p:sp>
        <p:nvSpPr>
          <p:cNvPr id="3" name="Content Placeholder 2"/>
          <p:cNvSpPr>
            <a:spLocks noGrp="1"/>
          </p:cNvSpPr>
          <p:nvPr>
            <p:ph sz="quarter" idx="1"/>
          </p:nvPr>
        </p:nvSpPr>
        <p:spPr>
          <a:xfrm>
            <a:off x="259080" y="1783080"/>
            <a:ext cx="8153400" cy="2752344"/>
          </a:xfrm>
        </p:spPr>
        <p:txBody>
          <a:bodyPr>
            <a:normAutofit/>
          </a:bodyPr>
          <a:lstStyle/>
          <a:p>
            <a:pPr marL="0" indent="0" algn="just">
              <a:buClr>
                <a:srgbClr val="474F6D"/>
              </a:buClr>
              <a:buNone/>
            </a:pPr>
            <a:r>
              <a:rPr lang="el-GR" sz="2400" b="1" dirty="0"/>
              <a:t>Σύγκριση </a:t>
            </a:r>
            <a:r>
              <a:rPr lang="el-GR" sz="2400" b="1" dirty="0" err="1" smtClean="0"/>
              <a:t>κυματομορφών</a:t>
            </a:r>
            <a:r>
              <a:rPr lang="el-GR" sz="2400" b="1" dirty="0" smtClean="0"/>
              <a:t> διέγερσης: </a:t>
            </a:r>
          </a:p>
          <a:p>
            <a:pPr algn="just">
              <a:buClr>
                <a:srgbClr val="474F6D"/>
              </a:buClr>
              <a:buFont typeface="Wingdings" panose="05000000000000000000" pitchFamily="2" charset="2"/>
              <a:buChar char="q"/>
            </a:pPr>
            <a:r>
              <a:rPr lang="el-GR" sz="2400" dirty="0" smtClean="0"/>
              <a:t>Οι </a:t>
            </a:r>
            <a:r>
              <a:rPr lang="el-GR" sz="2400" dirty="0"/>
              <a:t>κυματομορφές </a:t>
            </a:r>
            <a:r>
              <a:rPr lang="el-GR" sz="2400" dirty="0" smtClean="0"/>
              <a:t> </a:t>
            </a:r>
            <a:r>
              <a:rPr lang="el-GR" sz="2400" dirty="0"/>
              <a:t>κατατάσσονται ως προς την ικανότητά τους να </a:t>
            </a:r>
            <a:r>
              <a:rPr lang="el-GR" sz="2400" dirty="0" smtClean="0"/>
              <a:t>εμφανίζουν χαμηλό όριο διέγερσης, </a:t>
            </a:r>
            <a:r>
              <a:rPr lang="el-GR" sz="2400" dirty="0"/>
              <a:t>χαμηλή διάβρωση και χαμηλή βλάβη των </a:t>
            </a:r>
            <a:r>
              <a:rPr lang="el-GR" sz="2400" dirty="0" smtClean="0"/>
              <a:t>ιστών.</a:t>
            </a:r>
            <a:endParaRPr lang="en-US" sz="2400" dirty="0"/>
          </a:p>
        </p:txBody>
      </p:sp>
      <p:sp>
        <p:nvSpPr>
          <p:cNvPr id="4" name="TextBox 3"/>
          <p:cNvSpPr txBox="1"/>
          <p:nvPr/>
        </p:nvSpPr>
        <p:spPr>
          <a:xfrm>
            <a:off x="611560" y="6116770"/>
            <a:ext cx="2664296" cy="577081"/>
          </a:xfrm>
          <a:prstGeom prst="rect">
            <a:avLst/>
          </a:prstGeom>
          <a:noFill/>
        </p:spPr>
        <p:txBody>
          <a:bodyPr wrap="square" rtlCol="0">
            <a:spAutoFit/>
          </a:bodyPr>
          <a:lstStyle/>
          <a:p>
            <a:pPr lvl="0" algn="just"/>
            <a:r>
              <a:rPr lang="en-US" sz="1050" dirty="0">
                <a:solidFill>
                  <a:prstClr val="black"/>
                </a:solidFill>
                <a:latin typeface="Calibri" pitchFamily="34" charset="0"/>
              </a:rPr>
              <a:t>Ed. Joseph D. Bronzino</a:t>
            </a:r>
            <a:r>
              <a:rPr lang="el-GR" sz="1050" dirty="0">
                <a:solidFill>
                  <a:prstClr val="black"/>
                </a:solidFill>
                <a:latin typeface="Calibri" pitchFamily="34" charset="0"/>
              </a:rPr>
              <a:t>, </a:t>
            </a:r>
            <a:r>
              <a:rPr lang="en-US" sz="1050" dirty="0">
                <a:solidFill>
                  <a:prstClr val="black"/>
                </a:solidFill>
                <a:latin typeface="Calibri" pitchFamily="34" charset="0"/>
              </a:rPr>
              <a:t>The Biomedical Engineering Handbook, Second Edition</a:t>
            </a:r>
            <a:r>
              <a:rPr lang="el-GR" sz="1050" dirty="0">
                <a:solidFill>
                  <a:prstClr val="black"/>
                </a:solidFill>
                <a:latin typeface="Calibri" pitchFamily="34" charset="0"/>
              </a:rPr>
              <a:t> , </a:t>
            </a:r>
            <a:r>
              <a:rPr lang="en-US" sz="1050" dirty="0">
                <a:solidFill>
                  <a:prstClr val="black"/>
                </a:solidFill>
                <a:latin typeface="Calibri" pitchFamily="34" charset="0"/>
              </a:rPr>
              <a:t>CRC Press LLC, 2000</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24" t="24990" r="53522" b="61930"/>
          <a:stretch/>
        </p:blipFill>
        <p:spPr bwMode="auto">
          <a:xfrm>
            <a:off x="7595615" y="5828219"/>
            <a:ext cx="1170433" cy="86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06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rgbClr val="002060"/>
                </a:solidFill>
              </a:rPr>
              <a:t>Δυναμικά Δράσης</a:t>
            </a:r>
            <a:endParaRPr lang="en-US" dirty="0"/>
          </a:p>
        </p:txBody>
      </p:sp>
      <p:sp>
        <p:nvSpPr>
          <p:cNvPr id="3" name="Content Placeholder 2"/>
          <p:cNvSpPr>
            <a:spLocks noGrp="1"/>
          </p:cNvSpPr>
          <p:nvPr>
            <p:ph sz="quarter" idx="1"/>
          </p:nvPr>
        </p:nvSpPr>
        <p:spPr>
          <a:xfrm>
            <a:off x="612648" y="1711180"/>
            <a:ext cx="8153400" cy="4467200"/>
          </a:xfrm>
        </p:spPr>
        <p:txBody>
          <a:bodyPr>
            <a:normAutofit/>
          </a:bodyPr>
          <a:lstStyle/>
          <a:p>
            <a:pPr marL="0" indent="0">
              <a:buNone/>
            </a:pPr>
            <a:r>
              <a:rPr lang="el-GR" sz="2400" b="1" dirty="0" smtClean="0"/>
              <a:t> </a:t>
            </a:r>
            <a:r>
              <a:rPr lang="el-GR" sz="2400" b="1" dirty="0"/>
              <a:t>Δ</a:t>
            </a:r>
            <a:r>
              <a:rPr lang="el-GR" sz="2400" b="1" dirty="0" smtClean="0"/>
              <a:t>υναμικά δράσης νευρώνων:</a:t>
            </a:r>
          </a:p>
          <a:p>
            <a:pPr marL="0" indent="0">
              <a:buNone/>
            </a:pPr>
            <a:endParaRPr lang="en-US" sz="2400" b="1"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47" t="10751" r="17857" b="21250"/>
          <a:stretch/>
        </p:blipFill>
        <p:spPr bwMode="auto">
          <a:xfrm>
            <a:off x="979839" y="2342341"/>
            <a:ext cx="640871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257259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solidFill>
                  <a:srgbClr val="002060"/>
                </a:solidFill>
              </a:rPr>
              <a:t>Διάδοση</a:t>
            </a:r>
            <a:endParaRPr lang="en-US" sz="4000" dirty="0"/>
          </a:p>
        </p:txBody>
      </p:sp>
      <p:sp>
        <p:nvSpPr>
          <p:cNvPr id="3" name="Content Placeholder 2"/>
          <p:cNvSpPr>
            <a:spLocks noGrp="1"/>
          </p:cNvSpPr>
          <p:nvPr>
            <p:ph sz="quarter" idx="1"/>
          </p:nvPr>
        </p:nvSpPr>
        <p:spPr>
          <a:xfrm>
            <a:off x="459603" y="1707291"/>
            <a:ext cx="8586536" cy="4709120"/>
          </a:xfrm>
        </p:spPr>
        <p:txBody>
          <a:bodyPr/>
          <a:lstStyle/>
          <a:p>
            <a:pPr marL="0" indent="0">
              <a:buNone/>
            </a:pPr>
            <a:r>
              <a:rPr lang="el-GR" sz="2400" b="1" dirty="0" smtClean="0"/>
              <a:t>Ακολουθία δυναμικών δράσης:</a:t>
            </a:r>
          </a:p>
          <a:p>
            <a:pPr marL="0" indent="0">
              <a:buNone/>
            </a:pPr>
            <a:endParaRPr lang="el-GR" b="1" dirty="0" smtClean="0"/>
          </a:p>
          <a:p>
            <a:pPr marL="0" indent="0">
              <a:buNone/>
            </a:pPr>
            <a:endParaRPr lang="el-GR" b="1" dirty="0"/>
          </a:p>
          <a:p>
            <a:pPr marL="0" indent="0">
              <a:buNone/>
            </a:pPr>
            <a:endParaRPr lang="el-GR" b="1" dirty="0" smtClean="0"/>
          </a:p>
          <a:p>
            <a:pPr marL="0" indent="0">
              <a:buNone/>
            </a:pPr>
            <a:endParaRPr lang="el-GR" b="1" dirty="0"/>
          </a:p>
          <a:p>
            <a:pPr marL="0" indent="0">
              <a:buNone/>
            </a:pPr>
            <a:endParaRPr lang="el-GR" b="1" dirty="0" smtClean="0"/>
          </a:p>
          <a:p>
            <a:pPr marL="0" indent="0">
              <a:buNone/>
            </a:pPr>
            <a:endParaRPr lang="el-GR" b="1" dirty="0"/>
          </a:p>
          <a:p>
            <a:pPr marL="0" indent="0">
              <a:buNone/>
            </a:pPr>
            <a:endParaRPr lang="en-US" b="1" dirty="0"/>
          </a:p>
          <a:p>
            <a:pPr marL="0" indent="0">
              <a:buNone/>
            </a:pPr>
            <a:r>
              <a:rPr lang="el-GR" sz="2400" b="1" dirty="0" smtClean="0"/>
              <a:t>Ταχύτητα διάδοσης:</a:t>
            </a:r>
          </a:p>
          <a:p>
            <a:pPr marL="0" indent="0">
              <a:buNone/>
            </a:pPr>
            <a:endParaRPr lang="en-US" b="1"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56" t="18381" r="18810" b="13809"/>
          <a:stretch/>
        </p:blipFill>
        <p:spPr bwMode="auto">
          <a:xfrm>
            <a:off x="1762267" y="2345077"/>
            <a:ext cx="489796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52" t="27905" r="45119" b="55714"/>
          <a:stretch/>
        </p:blipFill>
        <p:spPr bwMode="auto">
          <a:xfrm>
            <a:off x="3480176" y="5541527"/>
            <a:ext cx="146214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600" y="5744799"/>
            <a:ext cx="3864539" cy="738664"/>
          </a:xfrm>
          <a:prstGeom prst="rect">
            <a:avLst/>
          </a:prstGeom>
          <a:noFill/>
        </p:spPr>
        <p:txBody>
          <a:bodyPr wrap="square" rtlCol="0">
            <a:spAutoFit/>
          </a:bodyPr>
          <a:lstStyle/>
          <a:p>
            <a:r>
              <a:rPr lang="el-GR" sz="1400" dirty="0" smtClean="0">
                <a:latin typeface="Calibri" panose="020F0502020204030204" pitchFamily="34" charset="0"/>
              </a:rPr>
              <a:t>α</a:t>
            </a:r>
            <a:r>
              <a:rPr lang="en-US" sz="1400" dirty="0" smtClean="0"/>
              <a:t>= </a:t>
            </a:r>
            <a:r>
              <a:rPr lang="el-GR" sz="1400" dirty="0" smtClean="0"/>
              <a:t>ακτίνα ινών</a:t>
            </a:r>
          </a:p>
          <a:p>
            <a:r>
              <a:rPr lang="en-US" sz="1400" dirty="0" err="1" smtClean="0">
                <a:latin typeface="Calibri" panose="020F0502020204030204" pitchFamily="34" charset="0"/>
              </a:rPr>
              <a:t>R</a:t>
            </a:r>
            <a:r>
              <a:rPr lang="en-US" sz="1400" baseline="-25000" dirty="0" err="1" smtClean="0">
                <a:latin typeface="Calibri" panose="020F0502020204030204" pitchFamily="34" charset="0"/>
              </a:rPr>
              <a:t>i</a:t>
            </a:r>
            <a:r>
              <a:rPr lang="en-US" sz="1400" dirty="0" smtClean="0"/>
              <a:t>=</a:t>
            </a:r>
            <a:r>
              <a:rPr lang="el-GR" sz="1400" dirty="0" smtClean="0"/>
              <a:t> ειδική αντίσταση ενδοκυττάριου μέσου</a:t>
            </a:r>
          </a:p>
          <a:p>
            <a:r>
              <a:rPr lang="el-GR" sz="1400" dirty="0" smtClean="0"/>
              <a:t>Κ= σταθερά</a:t>
            </a:r>
            <a:r>
              <a:rPr lang="en-US" sz="1400" dirty="0" smtClean="0"/>
              <a:t> </a:t>
            </a:r>
            <a:r>
              <a:rPr lang="el-GR" sz="1400" dirty="0" smtClean="0"/>
              <a:t>(ιδιότητες μεμβράνης)</a:t>
            </a:r>
            <a:endParaRPr lang="en-US" sz="1400" dirty="0"/>
          </a:p>
        </p:txBody>
      </p:sp>
      <p:sp>
        <p:nvSpPr>
          <p:cNvPr id="9" name="TextBox 8"/>
          <p:cNvSpPr txBox="1"/>
          <p:nvPr/>
        </p:nvSpPr>
        <p:spPr>
          <a:xfrm>
            <a:off x="3773421" y="6565612"/>
            <a:ext cx="5400600" cy="215444"/>
          </a:xfrm>
          <a:prstGeom prst="rect">
            <a:avLst/>
          </a:prstGeom>
          <a:noFill/>
        </p:spPr>
        <p:txBody>
          <a:bodyPr wrap="square" rtlCol="0">
            <a:spAutoFit/>
          </a:bodyPr>
          <a:lstStyle/>
          <a:p>
            <a:pPr lvl="0" algn="r"/>
            <a:r>
              <a:rPr lang="en-US" sz="800" dirty="0">
                <a:solidFill>
                  <a:prstClr val="black"/>
                </a:solidFill>
                <a:latin typeface="Calibri" pitchFamily="34" charset="0"/>
              </a:rPr>
              <a:t>Ed. Joseph D. Bronzino</a:t>
            </a:r>
            <a:r>
              <a:rPr lang="el-GR" sz="800" dirty="0">
                <a:solidFill>
                  <a:prstClr val="black"/>
                </a:solidFill>
                <a:latin typeface="Calibri" pitchFamily="34" charset="0"/>
              </a:rPr>
              <a:t>, </a:t>
            </a:r>
            <a:r>
              <a:rPr lang="en-US" sz="800" dirty="0">
                <a:solidFill>
                  <a:prstClr val="black"/>
                </a:solidFill>
                <a:latin typeface="Calibri" pitchFamily="34" charset="0"/>
              </a:rPr>
              <a:t>The Biomedical Engineering Handbook, Second Edition</a:t>
            </a:r>
            <a:r>
              <a:rPr lang="el-GR" sz="800" dirty="0">
                <a:solidFill>
                  <a:prstClr val="black"/>
                </a:solidFill>
                <a:latin typeface="Calibri" pitchFamily="34" charset="0"/>
              </a:rPr>
              <a:t> , </a:t>
            </a:r>
            <a:r>
              <a:rPr lang="en-US" sz="800" dirty="0">
                <a:solidFill>
                  <a:prstClr val="black"/>
                </a:solidFill>
                <a:latin typeface="Calibri" pitchFamily="34" charset="0"/>
              </a:rPr>
              <a:t>CRC Press LLC, 2000</a:t>
            </a:r>
          </a:p>
        </p:txBody>
      </p:sp>
    </p:spTree>
    <p:extLst>
      <p:ext uri="{BB962C8B-B14F-4D97-AF65-F5344CB8AC3E}">
        <p14:creationId xmlns:p14="http://schemas.microsoft.com/office/powerpoint/2010/main" val="3694783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3795</TotalTime>
  <Words>3685</Words>
  <Application>Microsoft Office PowerPoint</Application>
  <PresentationFormat>On-screen Show (4:3)</PresentationFormat>
  <Paragraphs>448</Paragraphs>
  <Slides>73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Calibri</vt:lpstr>
      <vt:lpstr>Tw Cen MT</vt:lpstr>
      <vt:lpstr>Wingdings</vt:lpstr>
      <vt:lpstr>Wingdings 2</vt:lpstr>
      <vt:lpstr>Median</vt:lpstr>
      <vt:lpstr>PowerPoint Presentation</vt:lpstr>
      <vt:lpstr>PowerPoint Presentation</vt:lpstr>
      <vt:lpstr>PowerPoint Presentation</vt:lpstr>
      <vt:lpstr>Πόλωση μεμβράνης</vt:lpstr>
      <vt:lpstr>Πόλωση Μεμβράνης</vt:lpstr>
      <vt:lpstr>Πόλωση Μεμβράνης</vt:lpstr>
      <vt:lpstr>Δυναμικά Δράσης</vt:lpstr>
      <vt:lpstr>Δυναμικά Δράσης</vt:lpstr>
      <vt:lpstr>Διάδοση</vt:lpstr>
      <vt:lpstr>Διέγερση</vt:lpstr>
      <vt:lpstr>Διέγερση</vt:lpstr>
      <vt:lpstr>Η ηλεκτρική αγωγιμότητα των ιστών</vt:lpstr>
      <vt:lpstr>Αιώρημα κυττάρων</vt:lpstr>
      <vt:lpstr>Υπολογισμός αγωγιμότητας </vt:lpstr>
      <vt:lpstr>Αναρτήσεις ινών</vt:lpstr>
      <vt:lpstr>Αναρτήσεις ινών</vt:lpstr>
      <vt:lpstr> Αναρτήσεις ινών</vt:lpstr>
      <vt:lpstr>Αγωγιμότητα ιστού</vt:lpstr>
      <vt:lpstr>Δισδιάστατο Syncytium</vt:lpstr>
      <vt:lpstr>Ρεύμα μεμβράνης </vt:lpstr>
      <vt:lpstr>Ρεύμα μεμβράνης</vt:lpstr>
      <vt:lpstr>Ρεύμα μεμβράνης</vt:lpstr>
      <vt:lpstr>Ρεύμα μεμβράνης</vt:lpstr>
      <vt:lpstr>Ηλεκτροκαρδιογράφημα</vt:lpstr>
      <vt:lpstr>Ηλεκτροκαρδιογράφημα</vt:lpstr>
      <vt:lpstr>Ηλεκτροκαρδιογράφημα</vt:lpstr>
      <vt:lpstr>Ηλεκτροκαρδιογράφημα</vt:lpstr>
      <vt:lpstr>Ηλεκτροκαρδιογράφημα</vt:lpstr>
      <vt:lpstr>Ηλεκτροκαρδιογράφημα</vt:lpstr>
      <vt:lpstr>Ηλεκτροκαρδιογράφημα</vt:lpstr>
      <vt:lpstr>Ηλεκτρομυογράφημα</vt:lpstr>
      <vt:lpstr>Ηλεκτρομυογράφημα</vt:lpstr>
      <vt:lpstr>Ηλεκτρομυογράφημα</vt:lpstr>
      <vt:lpstr>Ηλεκτρομυογράφημα</vt:lpstr>
      <vt:lpstr>Ηλεκτρομυογράφημα</vt:lpstr>
      <vt:lpstr>Ηλεκτρομυογράφημα</vt:lpstr>
      <vt:lpstr>Ηλεκτρομυογράφημα</vt:lpstr>
      <vt:lpstr>Ηλεκτροεγκεφαλογράφημα</vt:lpstr>
      <vt:lpstr>Ηλεκτροεγκεφαλογράφημα</vt:lpstr>
      <vt:lpstr>Ηλεκτροεγκεφαλογράφημα</vt:lpstr>
      <vt:lpstr>Ηλεκτροεγκεφαλογράφημα</vt:lpstr>
      <vt:lpstr>Ηλεκτροεγκεφαλογράφημα</vt:lpstr>
      <vt:lpstr>Ηλεκτροεγκεφαλογράφημα</vt:lpstr>
      <vt:lpstr>Ηλεκτροεγκεφαλογράφημα</vt:lpstr>
      <vt:lpstr>Ηλεκτροεγκεφαλογράφημα</vt:lpstr>
      <vt:lpstr>Ηλεκτροεγκεφαλογράφημα</vt:lpstr>
      <vt:lpstr>Ηλεκτροεγκεφαλογράφημα</vt:lpstr>
      <vt:lpstr>Βιομαγνητισμός</vt:lpstr>
      <vt:lpstr>Βιομαγνητισμός</vt:lpstr>
      <vt:lpstr>Βιομαγνητισμός</vt:lpstr>
      <vt:lpstr>Βιομαγνητισμός</vt:lpstr>
      <vt:lpstr>Βιομαγνητισμός</vt:lpstr>
      <vt:lpstr>Βιομαγνητισμός</vt:lpstr>
      <vt:lpstr>Μαγνητοεγκεφαλογράφημα </vt:lpstr>
      <vt:lpstr>Μαγνητοεγκεφαλογράφημα</vt:lpstr>
      <vt:lpstr>Μαγνητοεγκεφαλογράφημα</vt:lpstr>
      <vt:lpstr>Μαγνητοεγκεφαλογράφημα</vt:lpstr>
      <vt:lpstr>Μαγνητοκαρδιογράφημα</vt:lpstr>
      <vt:lpstr>Μαγνητοκαρδιογράφημα</vt:lpstr>
      <vt:lpstr>Μαγνητοκαρδιογράφημα</vt:lpstr>
      <vt:lpstr>Μαγνητοκαρδιογράφημα</vt:lpstr>
      <vt:lpstr>Μαγνητοκαρδιογράφημα</vt:lpstr>
      <vt:lpstr>Μαγνητοκαρδιογράφημα</vt:lpstr>
      <vt:lpstr>Μαγνητοκαρδιογράφημα</vt:lpstr>
      <vt:lpstr>Ηλεκτρική διέγερση ιστών</vt:lpstr>
      <vt:lpstr>Ηλεκτρική διέγερση ιστών</vt:lpstr>
      <vt:lpstr>Ηλεκτρική διέγερση ιστών</vt:lpstr>
      <vt:lpstr>Ηλεκτρική διέγερση ιστών</vt:lpstr>
      <vt:lpstr>Ηλεκτρική διέγερση ιστών</vt:lpstr>
      <vt:lpstr>Ηλεκτρική διέγερση ιστών</vt:lpstr>
      <vt:lpstr>Ηλεκτρική διέγερση ιστών</vt:lpstr>
      <vt:lpstr>Ηλεκτρική διέγερση ιστών</vt:lpstr>
      <vt:lpstr>Ηλεκτρική διέγερση ιστών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74</cp:revision>
  <dcterms:modified xsi:type="dcterms:W3CDTF">2017-10-23T09:33:28Z</dcterms:modified>
</cp:coreProperties>
</file>