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257" r:id="rId3"/>
    <p:sldId id="258" r:id="rId4"/>
    <p:sldId id="259" r:id="rId5"/>
    <p:sldId id="260" r:id="rId6"/>
    <p:sldId id="267" r:id="rId7"/>
    <p:sldId id="268" r:id="rId8"/>
    <p:sldId id="269" r:id="rId9"/>
    <p:sldId id="270" r:id="rId10"/>
    <p:sldId id="271" r:id="rId11"/>
    <p:sldId id="272" r:id="rId12"/>
    <p:sldId id="273" r:id="rId13"/>
    <p:sldId id="261" r:id="rId14"/>
    <p:sldId id="262" r:id="rId15"/>
    <p:sldId id="263" r:id="rId16"/>
    <p:sldId id="264" r:id="rId17"/>
    <p:sldId id="265" r:id="rId18"/>
    <p:sldId id="266"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1" r:id="rId46"/>
    <p:sldId id="300" r:id="rId47"/>
    <p:sldId id="302" r:id="rId48"/>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3023" autoAdjust="0"/>
  </p:normalViewPr>
  <p:slideViewPr>
    <p:cSldViewPr snapToGrid="0">
      <p:cViewPr varScale="1">
        <p:scale>
          <a:sx n="80" d="100"/>
          <a:sy n="80" d="100"/>
        </p:scale>
        <p:origin x="165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2D1609-9EFF-474F-B649-0A53CC393CF3}" type="datetimeFigureOut">
              <a:rPr lang="el-GR" smtClean="0"/>
              <a:t>14/3/2019</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EBAAE2-33BC-4819-AA43-60D884C4F106}" type="slidenum">
              <a:rPr lang="el-GR" smtClean="0"/>
              <a:t>‹#›</a:t>
            </a:fld>
            <a:endParaRPr lang="el-GR"/>
          </a:p>
        </p:txBody>
      </p:sp>
    </p:spTree>
    <p:extLst>
      <p:ext uri="{BB962C8B-B14F-4D97-AF65-F5344CB8AC3E}">
        <p14:creationId xmlns:p14="http://schemas.microsoft.com/office/powerpoint/2010/main" val="490475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err="1" smtClean="0"/>
              <a:t>Sto</a:t>
            </a:r>
            <a:r>
              <a:rPr lang="en-US" dirty="0" smtClean="0"/>
              <a:t> C den </a:t>
            </a:r>
            <a:r>
              <a:rPr lang="en-US" dirty="0" err="1" smtClean="0"/>
              <a:t>uparxei</a:t>
            </a:r>
            <a:r>
              <a:rPr lang="en-US" dirty="0" smtClean="0"/>
              <a:t> </a:t>
            </a:r>
            <a:r>
              <a:rPr lang="en-US" dirty="0" err="1" smtClean="0"/>
              <a:t>diataksh</a:t>
            </a:r>
            <a:r>
              <a:rPr lang="en-US" dirty="0" smtClean="0"/>
              <a:t>. </a:t>
            </a:r>
          </a:p>
          <a:p>
            <a:endParaRPr lang="el-GR" dirty="0"/>
          </a:p>
        </p:txBody>
      </p:sp>
      <p:sp>
        <p:nvSpPr>
          <p:cNvPr id="4" name="Θέση αριθμού διαφάνειας 3"/>
          <p:cNvSpPr>
            <a:spLocks noGrp="1"/>
          </p:cNvSpPr>
          <p:nvPr>
            <p:ph type="sldNum" sz="quarter" idx="10"/>
          </p:nvPr>
        </p:nvSpPr>
        <p:spPr/>
        <p:txBody>
          <a:bodyPr/>
          <a:lstStyle/>
          <a:p>
            <a:fld id="{38EBAAE2-33BC-4819-AA43-60D884C4F106}" type="slidenum">
              <a:rPr lang="el-GR" smtClean="0"/>
              <a:t>25</a:t>
            </a:fld>
            <a:endParaRPr lang="el-GR"/>
          </a:p>
        </p:txBody>
      </p:sp>
    </p:spTree>
    <p:extLst>
      <p:ext uri="{BB962C8B-B14F-4D97-AF65-F5344CB8AC3E}">
        <p14:creationId xmlns:p14="http://schemas.microsoft.com/office/powerpoint/2010/main" val="4166016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38EBAAE2-33BC-4819-AA43-60D884C4F106}" type="slidenum">
              <a:rPr lang="el-GR" smtClean="0"/>
              <a:t>26</a:t>
            </a:fld>
            <a:endParaRPr lang="el-GR"/>
          </a:p>
        </p:txBody>
      </p:sp>
    </p:spTree>
    <p:extLst>
      <p:ext uri="{BB962C8B-B14F-4D97-AF65-F5344CB8AC3E}">
        <p14:creationId xmlns:p14="http://schemas.microsoft.com/office/powerpoint/2010/main" val="2819560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38EBAAE2-33BC-4819-AA43-60D884C4F106}" type="slidenum">
              <a:rPr lang="el-GR" smtClean="0"/>
              <a:t>45</a:t>
            </a:fld>
            <a:endParaRPr lang="el-GR"/>
          </a:p>
        </p:txBody>
      </p:sp>
    </p:spTree>
    <p:extLst>
      <p:ext uri="{BB962C8B-B14F-4D97-AF65-F5344CB8AC3E}">
        <p14:creationId xmlns:p14="http://schemas.microsoft.com/office/powerpoint/2010/main" val="1619604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smtClean="0"/>
              <a:t>Στυλ κύριου τίτλου</a:t>
            </a:r>
            <a:endParaRPr lang="el-G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Κάντε κλικ για να επεξεργαστείτε τον υπότιτλο του υποδείγματος</a:t>
            </a:r>
            <a:endParaRPr lang="el-GR"/>
          </a:p>
        </p:txBody>
      </p:sp>
      <p:sp>
        <p:nvSpPr>
          <p:cNvPr id="4" name="Θέση ημερομηνίας 3"/>
          <p:cNvSpPr>
            <a:spLocks noGrp="1"/>
          </p:cNvSpPr>
          <p:nvPr>
            <p:ph type="dt" sz="half" idx="10"/>
          </p:nvPr>
        </p:nvSpPr>
        <p:spPr/>
        <p:txBody>
          <a:bodyPr/>
          <a:lstStyle/>
          <a:p>
            <a:fld id="{B9C31582-8E67-4D4A-B970-F1789A68D120}" type="datetimeFigureOut">
              <a:rPr lang="el-GR" smtClean="0"/>
              <a:t>14/3/2019</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D6652BA-9AC1-4122-AF4E-05730EDDBD0B}" type="slidenum">
              <a:rPr lang="el-GR" smtClean="0"/>
              <a:t>‹#›</a:t>
            </a:fld>
            <a:endParaRPr lang="el-GR"/>
          </a:p>
        </p:txBody>
      </p:sp>
    </p:spTree>
    <p:extLst>
      <p:ext uri="{BB962C8B-B14F-4D97-AF65-F5344CB8AC3E}">
        <p14:creationId xmlns:p14="http://schemas.microsoft.com/office/powerpoint/2010/main" val="4209131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B9C31582-8E67-4D4A-B970-F1789A68D120}" type="datetimeFigureOut">
              <a:rPr lang="el-GR" smtClean="0"/>
              <a:t>14/3/2019</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D6652BA-9AC1-4122-AF4E-05730EDDBD0B}" type="slidenum">
              <a:rPr lang="el-GR" smtClean="0"/>
              <a:t>‹#›</a:t>
            </a:fld>
            <a:endParaRPr lang="el-GR"/>
          </a:p>
        </p:txBody>
      </p:sp>
    </p:spTree>
    <p:extLst>
      <p:ext uri="{BB962C8B-B14F-4D97-AF65-F5344CB8AC3E}">
        <p14:creationId xmlns:p14="http://schemas.microsoft.com/office/powerpoint/2010/main" val="733312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B9C31582-8E67-4D4A-B970-F1789A68D120}" type="datetimeFigureOut">
              <a:rPr lang="el-GR" smtClean="0"/>
              <a:t>14/3/2019</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D6652BA-9AC1-4122-AF4E-05730EDDBD0B}" type="slidenum">
              <a:rPr lang="el-GR" smtClean="0"/>
              <a:t>‹#›</a:t>
            </a:fld>
            <a:endParaRPr lang="el-GR"/>
          </a:p>
        </p:txBody>
      </p:sp>
    </p:spTree>
    <p:extLst>
      <p:ext uri="{BB962C8B-B14F-4D97-AF65-F5344CB8AC3E}">
        <p14:creationId xmlns:p14="http://schemas.microsoft.com/office/powerpoint/2010/main" val="425285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B9C31582-8E67-4D4A-B970-F1789A68D120}" type="datetimeFigureOut">
              <a:rPr lang="el-GR" smtClean="0"/>
              <a:t>14/3/2019</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D6652BA-9AC1-4122-AF4E-05730EDDBD0B}" type="slidenum">
              <a:rPr lang="el-GR" smtClean="0"/>
              <a:t>‹#›</a:t>
            </a:fld>
            <a:endParaRPr lang="el-GR"/>
          </a:p>
        </p:txBody>
      </p:sp>
    </p:spTree>
    <p:extLst>
      <p:ext uri="{BB962C8B-B14F-4D97-AF65-F5344CB8AC3E}">
        <p14:creationId xmlns:p14="http://schemas.microsoft.com/office/powerpoint/2010/main" val="3478388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Επεξεργασία στυλ υποδείγματος κειμένου</a:t>
            </a:r>
          </a:p>
        </p:txBody>
      </p:sp>
      <p:sp>
        <p:nvSpPr>
          <p:cNvPr id="4" name="Θέση ημερομηνίας 3"/>
          <p:cNvSpPr>
            <a:spLocks noGrp="1"/>
          </p:cNvSpPr>
          <p:nvPr>
            <p:ph type="dt" sz="half" idx="10"/>
          </p:nvPr>
        </p:nvSpPr>
        <p:spPr/>
        <p:txBody>
          <a:bodyPr/>
          <a:lstStyle/>
          <a:p>
            <a:fld id="{B9C31582-8E67-4D4A-B970-F1789A68D120}" type="datetimeFigureOut">
              <a:rPr lang="el-GR" smtClean="0"/>
              <a:t>14/3/2019</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D6652BA-9AC1-4122-AF4E-05730EDDBD0B}" type="slidenum">
              <a:rPr lang="el-GR" smtClean="0"/>
              <a:t>‹#›</a:t>
            </a:fld>
            <a:endParaRPr lang="el-GR"/>
          </a:p>
        </p:txBody>
      </p:sp>
    </p:spTree>
    <p:extLst>
      <p:ext uri="{BB962C8B-B14F-4D97-AF65-F5344CB8AC3E}">
        <p14:creationId xmlns:p14="http://schemas.microsoft.com/office/powerpoint/2010/main" val="3826408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838200" y="1825625"/>
            <a:ext cx="5181600" cy="435133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6172200" y="1825625"/>
            <a:ext cx="5181600" cy="435133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B9C31582-8E67-4D4A-B970-F1789A68D120}" type="datetimeFigureOut">
              <a:rPr lang="el-GR" smtClean="0"/>
              <a:t>14/3/2019</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2D6652BA-9AC1-4122-AF4E-05730EDDBD0B}" type="slidenum">
              <a:rPr lang="el-GR" smtClean="0"/>
              <a:t>‹#›</a:t>
            </a:fld>
            <a:endParaRPr lang="el-GR"/>
          </a:p>
        </p:txBody>
      </p:sp>
    </p:spTree>
    <p:extLst>
      <p:ext uri="{BB962C8B-B14F-4D97-AF65-F5344CB8AC3E}">
        <p14:creationId xmlns:p14="http://schemas.microsoft.com/office/powerpoint/2010/main" val="23000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B9C31582-8E67-4D4A-B970-F1789A68D120}" type="datetimeFigureOut">
              <a:rPr lang="el-GR" smtClean="0"/>
              <a:t>14/3/2019</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2D6652BA-9AC1-4122-AF4E-05730EDDBD0B}" type="slidenum">
              <a:rPr lang="el-GR" smtClean="0"/>
              <a:t>‹#›</a:t>
            </a:fld>
            <a:endParaRPr lang="el-GR"/>
          </a:p>
        </p:txBody>
      </p:sp>
    </p:spTree>
    <p:extLst>
      <p:ext uri="{BB962C8B-B14F-4D97-AF65-F5344CB8AC3E}">
        <p14:creationId xmlns:p14="http://schemas.microsoft.com/office/powerpoint/2010/main" val="1686450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B9C31582-8E67-4D4A-B970-F1789A68D120}" type="datetimeFigureOut">
              <a:rPr lang="el-GR" smtClean="0"/>
              <a:t>14/3/2019</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2D6652BA-9AC1-4122-AF4E-05730EDDBD0B}" type="slidenum">
              <a:rPr lang="el-GR" smtClean="0"/>
              <a:t>‹#›</a:t>
            </a:fld>
            <a:endParaRPr lang="el-GR"/>
          </a:p>
        </p:txBody>
      </p:sp>
    </p:spTree>
    <p:extLst>
      <p:ext uri="{BB962C8B-B14F-4D97-AF65-F5344CB8AC3E}">
        <p14:creationId xmlns:p14="http://schemas.microsoft.com/office/powerpoint/2010/main" val="1964390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B9C31582-8E67-4D4A-B970-F1789A68D120}" type="datetimeFigureOut">
              <a:rPr lang="el-GR" smtClean="0"/>
              <a:t>14/3/2019</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2D6652BA-9AC1-4122-AF4E-05730EDDBD0B}" type="slidenum">
              <a:rPr lang="el-GR" smtClean="0"/>
              <a:t>‹#›</a:t>
            </a:fld>
            <a:endParaRPr lang="el-GR"/>
          </a:p>
        </p:txBody>
      </p:sp>
    </p:spTree>
    <p:extLst>
      <p:ext uri="{BB962C8B-B14F-4D97-AF65-F5344CB8AC3E}">
        <p14:creationId xmlns:p14="http://schemas.microsoft.com/office/powerpoint/2010/main" val="2185449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Επεξεργασία στυλ υποδείγματος κειμένου</a:t>
            </a:r>
          </a:p>
        </p:txBody>
      </p:sp>
      <p:sp>
        <p:nvSpPr>
          <p:cNvPr id="5" name="Θέση ημερομηνίας 4"/>
          <p:cNvSpPr>
            <a:spLocks noGrp="1"/>
          </p:cNvSpPr>
          <p:nvPr>
            <p:ph type="dt" sz="half" idx="10"/>
          </p:nvPr>
        </p:nvSpPr>
        <p:spPr/>
        <p:txBody>
          <a:bodyPr/>
          <a:lstStyle/>
          <a:p>
            <a:fld id="{B9C31582-8E67-4D4A-B970-F1789A68D120}" type="datetimeFigureOut">
              <a:rPr lang="el-GR" smtClean="0"/>
              <a:t>14/3/2019</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2D6652BA-9AC1-4122-AF4E-05730EDDBD0B}" type="slidenum">
              <a:rPr lang="el-GR" smtClean="0"/>
              <a:t>‹#›</a:t>
            </a:fld>
            <a:endParaRPr lang="el-GR"/>
          </a:p>
        </p:txBody>
      </p:sp>
    </p:spTree>
    <p:extLst>
      <p:ext uri="{BB962C8B-B14F-4D97-AF65-F5344CB8AC3E}">
        <p14:creationId xmlns:p14="http://schemas.microsoft.com/office/powerpoint/2010/main" val="2334456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Επεξεργασία στυλ υποδείγματος κειμένου</a:t>
            </a:r>
          </a:p>
        </p:txBody>
      </p:sp>
      <p:sp>
        <p:nvSpPr>
          <p:cNvPr id="5" name="Θέση ημερομηνίας 4"/>
          <p:cNvSpPr>
            <a:spLocks noGrp="1"/>
          </p:cNvSpPr>
          <p:nvPr>
            <p:ph type="dt" sz="half" idx="10"/>
          </p:nvPr>
        </p:nvSpPr>
        <p:spPr/>
        <p:txBody>
          <a:bodyPr/>
          <a:lstStyle/>
          <a:p>
            <a:fld id="{B9C31582-8E67-4D4A-B970-F1789A68D120}" type="datetimeFigureOut">
              <a:rPr lang="el-GR" smtClean="0"/>
              <a:t>14/3/2019</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2D6652BA-9AC1-4122-AF4E-05730EDDBD0B}" type="slidenum">
              <a:rPr lang="el-GR" smtClean="0"/>
              <a:t>‹#›</a:t>
            </a:fld>
            <a:endParaRPr lang="el-GR"/>
          </a:p>
        </p:txBody>
      </p:sp>
    </p:spTree>
    <p:extLst>
      <p:ext uri="{BB962C8B-B14F-4D97-AF65-F5344CB8AC3E}">
        <p14:creationId xmlns:p14="http://schemas.microsoft.com/office/powerpoint/2010/main" val="3375981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C31582-8E67-4D4A-B970-F1789A68D120}" type="datetimeFigureOut">
              <a:rPr lang="el-GR" smtClean="0"/>
              <a:t>14/3/2019</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6652BA-9AC1-4122-AF4E-05730EDDBD0B}" type="slidenum">
              <a:rPr lang="el-GR" smtClean="0"/>
              <a:t>‹#›</a:t>
            </a:fld>
            <a:endParaRPr lang="el-GR"/>
          </a:p>
        </p:txBody>
      </p:sp>
    </p:spTree>
    <p:extLst>
      <p:ext uri="{BB962C8B-B14F-4D97-AF65-F5344CB8AC3E}">
        <p14:creationId xmlns:p14="http://schemas.microsoft.com/office/powerpoint/2010/main" val="14340942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4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smtClean="0"/>
              <a:t>Μιγαδική ανάλυση</a:t>
            </a:r>
            <a:endParaRPr lang="el-GR" dirty="0"/>
          </a:p>
        </p:txBody>
      </p:sp>
      <p:sp>
        <p:nvSpPr>
          <p:cNvPr id="3" name="Υπότιτλος 2"/>
          <p:cNvSpPr>
            <a:spLocks noGrp="1"/>
          </p:cNvSpPr>
          <p:nvPr>
            <p:ph type="subTitle" idx="1"/>
          </p:nvPr>
        </p:nvSpPr>
        <p:spPr>
          <a:xfrm>
            <a:off x="1524000" y="3812874"/>
            <a:ext cx="9144000" cy="1444925"/>
          </a:xfrm>
        </p:spPr>
        <p:txBody>
          <a:bodyPr/>
          <a:lstStyle/>
          <a:p>
            <a:r>
              <a:rPr lang="el-GR" dirty="0" smtClean="0"/>
              <a:t>Αντώνης Σακελλάριος</a:t>
            </a:r>
            <a:endParaRPr lang="el-GR" dirty="0"/>
          </a:p>
        </p:txBody>
      </p:sp>
    </p:spTree>
    <p:extLst>
      <p:ext uri="{BB962C8B-B14F-4D97-AF65-F5344CB8AC3E}">
        <p14:creationId xmlns:p14="http://schemas.microsoft.com/office/powerpoint/2010/main" val="1517464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Αναλυτικές συναρτήσεις (Διαλέξεις 5-6</a:t>
            </a:r>
            <a:r>
              <a:rPr lang="el-GR" dirty="0" smtClean="0"/>
              <a:t>)</a:t>
            </a:r>
            <a:endParaRPr lang="el-GR" dirty="0"/>
          </a:p>
        </p:txBody>
      </p:sp>
      <p:sp>
        <p:nvSpPr>
          <p:cNvPr id="3" name="Θέση περιεχομένου 2"/>
          <p:cNvSpPr>
            <a:spLocks noGrp="1"/>
          </p:cNvSpPr>
          <p:nvPr>
            <p:ph idx="1"/>
          </p:nvPr>
        </p:nvSpPr>
        <p:spPr/>
        <p:txBody>
          <a:bodyPr/>
          <a:lstStyle/>
          <a:p>
            <a:r>
              <a:rPr lang="el-GR" dirty="0"/>
              <a:t>Κατά τη μελέτη των συναρτήσεων μας ενδιαφέρει συχνά η τοπική τους συμπεριφορά, πιο συγκεκριμένα, για το πώς αλλάζουν οι λειτουργίες καθώς αλλάζει το όρισμα τους. Θα ξεκινήσουμε αυτήν την ενότητα εξετάζοντας ορισμένα πράγματα από τον υπολογισμό και στη συνέχεια θα μάθουμε για την μιγαδική διαφοροποίηση και τις εξισώσεις </a:t>
            </a:r>
            <a:r>
              <a:rPr lang="el-GR" dirty="0" err="1"/>
              <a:t>Cauchy-Riemann</a:t>
            </a:r>
            <a:r>
              <a:rPr lang="el-GR" dirty="0"/>
              <a:t>.</a:t>
            </a:r>
          </a:p>
        </p:txBody>
      </p:sp>
    </p:spTree>
    <p:extLst>
      <p:ext uri="{BB962C8B-B14F-4D97-AF65-F5344CB8AC3E}">
        <p14:creationId xmlns:p14="http://schemas.microsoft.com/office/powerpoint/2010/main" val="18761985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Σύνθετη ολοκλήρωση (Διαλέξεις 7-9</a:t>
            </a:r>
            <a:r>
              <a:rPr lang="el-GR" dirty="0" smtClean="0"/>
              <a:t>)</a:t>
            </a:r>
            <a:endParaRPr lang="el-GR" dirty="0"/>
          </a:p>
        </p:txBody>
      </p:sp>
      <p:sp>
        <p:nvSpPr>
          <p:cNvPr id="3" name="Θέση περιεχομένου 2"/>
          <p:cNvSpPr>
            <a:spLocks noGrp="1"/>
          </p:cNvSpPr>
          <p:nvPr>
            <p:ph idx="1"/>
          </p:nvPr>
        </p:nvSpPr>
        <p:spPr/>
        <p:txBody>
          <a:bodyPr/>
          <a:lstStyle/>
          <a:p>
            <a:r>
              <a:rPr lang="el-GR" dirty="0"/>
              <a:t>Τώρα που γνωρίζουμε πολύπλοκες διαφοροποιήσεις και αναλυτικές λειτουργίες, είμαστε έτοιμοι να αντιμετωπίσουμε την ολοκλήρωση. Θα ξεκινήσουμε αυτήν την ενότητα μελετώντας καμπύλες ("διαδρομές") και στη συνέχεια θα εξοικειωθούμε με τη σύνθετη ολοκλήρωση. Στη συνέχεια θα μάθουμε τη φόρμουλα του </a:t>
            </a:r>
            <a:r>
              <a:rPr lang="el-GR" dirty="0" err="1"/>
              <a:t>Cauchy</a:t>
            </a:r>
            <a:r>
              <a:rPr lang="el-GR" dirty="0"/>
              <a:t>. Θα μελετήσουμε μερικές από τις συνέπειες αυτών των θεωρημάτων, όπως το Θεώρημα του </a:t>
            </a:r>
            <a:r>
              <a:rPr lang="el-GR" dirty="0" err="1"/>
              <a:t>Liouville</a:t>
            </a:r>
            <a:r>
              <a:rPr lang="el-GR" dirty="0"/>
              <a:t>, η μέγιστη αρχή και, θα μπορέσουμε να αποδείξουμε το θεμελιώδες θεώρημα της άλγεβρας χρησιμοποιώντας τη μιγαδική ανάλυση.</a:t>
            </a:r>
          </a:p>
        </p:txBody>
      </p:sp>
    </p:spTree>
    <p:extLst>
      <p:ext uri="{BB962C8B-B14F-4D97-AF65-F5344CB8AC3E}">
        <p14:creationId xmlns:p14="http://schemas.microsoft.com/office/powerpoint/2010/main" val="22333446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Σύμμορφες απεικονίσεις (Διαλέξεις 10-12</a:t>
            </a:r>
            <a:r>
              <a:rPr lang="el-GR" dirty="0" smtClean="0"/>
              <a:t>)</a:t>
            </a:r>
            <a:endParaRPr lang="el-GR" dirty="0"/>
          </a:p>
        </p:txBody>
      </p:sp>
      <p:sp>
        <p:nvSpPr>
          <p:cNvPr id="3" name="Θέση περιεχομένου 2"/>
          <p:cNvSpPr>
            <a:spLocks noGrp="1"/>
          </p:cNvSpPr>
          <p:nvPr>
            <p:ph idx="1"/>
          </p:nvPr>
        </p:nvSpPr>
        <p:spPr/>
        <p:txBody>
          <a:bodyPr/>
          <a:lstStyle/>
          <a:p>
            <a:r>
              <a:rPr lang="el-GR" dirty="0"/>
              <a:t>Θα ξεκινήσουμε αυτήν την ενότητα μελετώντας αντίστροφες λειτουργίες αναλυτικών λειτουργιών όπως ο σύνθετος λογάριθμος (αντιστρόφως των εκθετικών) και οι σύνθετες συναρτήσεις ρίζας (αντίστροφη δύναμη). Θα αφιερώσουμε δύο διαλέξεις μιλώντας για πολύ ειδικές σύμμορφες απεικονίσεις, δηλαδή μετασχηματισμούς του </a:t>
            </a:r>
            <a:r>
              <a:rPr lang="el-GR" dirty="0" err="1"/>
              <a:t>Möbius</a:t>
            </a:r>
            <a:r>
              <a:rPr lang="el-GR" dirty="0"/>
              <a:t>. Θα τελειώσουμε αυτήν την ενότητα με το θεώρημα </a:t>
            </a:r>
            <a:r>
              <a:rPr lang="el-GR" dirty="0" err="1"/>
              <a:t>Riemann</a:t>
            </a:r>
            <a:r>
              <a:rPr lang="el-GR" dirty="0"/>
              <a:t> </a:t>
            </a:r>
            <a:r>
              <a:rPr lang="el-GR" dirty="0" err="1"/>
              <a:t>mapping</a:t>
            </a:r>
            <a:r>
              <a:rPr lang="el-GR" dirty="0"/>
              <a:t>.</a:t>
            </a:r>
          </a:p>
        </p:txBody>
      </p:sp>
    </p:spTree>
    <p:extLst>
      <p:ext uri="{BB962C8B-B14F-4D97-AF65-F5344CB8AC3E}">
        <p14:creationId xmlns:p14="http://schemas.microsoft.com/office/powerpoint/2010/main" val="4032316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Ορισμός </a:t>
            </a:r>
            <a:endParaRPr lang="el-GR" dirty="0"/>
          </a:p>
        </p:txBody>
      </p:sp>
      <p:sp>
        <p:nvSpPr>
          <p:cNvPr id="3" name="Θέση περιεχομένου 2"/>
          <p:cNvSpPr>
            <a:spLocks noGrp="1"/>
          </p:cNvSpPr>
          <p:nvPr>
            <p:ph idx="1"/>
          </p:nvPr>
        </p:nvSpPr>
        <p:spPr/>
        <p:txBody>
          <a:bodyPr>
            <a:normAutofit fontScale="92500" lnSpcReduction="20000"/>
          </a:bodyPr>
          <a:lstStyle/>
          <a:p>
            <a:r>
              <a:rPr lang="el-GR" dirty="0" smtClean="0"/>
              <a:t>Εμπλουτίζοντας τις γνώσεις μας για την αριθμητική και την άλγεβρα, διαπιστώσαμε ότι κάθε επέκταση της έννοιας ενός αριθμού πρωτοεμφανίστηκε σαν λύση κάποιου θεμελιώδους προβλήματος.</a:t>
            </a:r>
          </a:p>
          <a:p>
            <a:r>
              <a:rPr lang="el-GR" dirty="0" smtClean="0"/>
              <a:t>Π.χ. η πρόσθεση των φυσικών αριθμών 1,2,3,… είναι μια κλειστή πράξη που ορίζεται για κάθε ζεύγος φυσικών αριθμών. Όταν όμως επιχειρήσαμε να ορίσουμε την αντίστροφη πράξη, δηλαδή την αφαίρεση, αναγκαστήκαμε να εισάγουμε τους αρνητικούς αριθμούς.</a:t>
            </a:r>
          </a:p>
          <a:p>
            <a:r>
              <a:rPr lang="el-GR" dirty="0" smtClean="0"/>
              <a:t>Όμοια ο πολλαπλασιασμός των ακεραίων αριθμών ορίζεται για κάθε ζεύγος ακεραίων, ενώ η διαίρεση, σαν αντίστροφη πράξη του πολλαπλασιασμού, μας ανάγκασε να εισάγουμε την έννοια των κλασμάτων ή των ρητών αριθμών. </a:t>
            </a:r>
          </a:p>
          <a:p>
            <a:r>
              <a:rPr lang="el-GR" dirty="0" smtClean="0"/>
              <a:t>Στη συνέχεια εισήχθησαν οι άρρητοι αριθμοί για να περιγράψουν γεωμετρικά μήκη.</a:t>
            </a:r>
            <a:endParaRPr lang="el-GR" dirty="0"/>
          </a:p>
        </p:txBody>
      </p:sp>
    </p:spTree>
    <p:extLst>
      <p:ext uri="{BB962C8B-B14F-4D97-AF65-F5344CB8AC3E}">
        <p14:creationId xmlns:p14="http://schemas.microsoft.com/office/powerpoint/2010/main" val="42798660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Ορισμός</a:t>
            </a:r>
            <a:endParaRPr lang="el-GR" dirty="0"/>
          </a:p>
        </p:txBody>
      </p:sp>
      <p:sp>
        <p:nvSpPr>
          <p:cNvPr id="3" name="Θέση περιεχομένου 2"/>
          <p:cNvSpPr>
            <a:spLocks noGrp="1"/>
          </p:cNvSpPr>
          <p:nvPr>
            <p:ph idx="1"/>
          </p:nvPr>
        </p:nvSpPr>
        <p:spPr/>
        <p:txBody>
          <a:bodyPr>
            <a:normAutofit fontScale="92500" lnSpcReduction="20000"/>
          </a:bodyPr>
          <a:lstStyle/>
          <a:p>
            <a:r>
              <a:rPr lang="el-GR" dirty="0" smtClean="0"/>
              <a:t>Το απλό πρόβλημα της λύσης όλων των αλγεβρικών εξισώσεων βαθμού μεγαλύτερου ή ίσου με δυο, οδήγησε στην εισαγωγή των μιγαδικών αριθμών.</a:t>
            </a:r>
          </a:p>
          <a:p>
            <a:r>
              <a:rPr lang="el-GR" dirty="0" smtClean="0"/>
              <a:t>Η γενική δευτεροβάθμια εξίσωση: αx</a:t>
            </a:r>
            <a:r>
              <a:rPr lang="el-GR" baseline="30000" dirty="0" smtClean="0"/>
              <a:t>2</a:t>
            </a:r>
            <a:r>
              <a:rPr lang="el-GR" dirty="0" smtClean="0"/>
              <a:t> +</a:t>
            </a:r>
            <a:r>
              <a:rPr lang="el-GR" dirty="0" err="1" smtClean="0"/>
              <a:t>βx+γ</a:t>
            </a:r>
            <a:r>
              <a:rPr lang="el-GR" dirty="0" smtClean="0"/>
              <a:t>=0 δεν έχει πραγματική λύση όταν β</a:t>
            </a:r>
            <a:r>
              <a:rPr lang="el-GR" baseline="30000" dirty="0" smtClean="0"/>
              <a:t>2</a:t>
            </a:r>
            <a:r>
              <a:rPr lang="el-GR" dirty="0" smtClean="0"/>
              <a:t> -4αγ&lt;0. </a:t>
            </a:r>
          </a:p>
          <a:p>
            <a:r>
              <a:rPr lang="el-GR" dirty="0" smtClean="0"/>
              <a:t>Εάν επιχειρήσουμε να λύσουμε μια τέτοια εξίσωση, όπως π.χ. την </a:t>
            </a:r>
          </a:p>
          <a:p>
            <a:pPr marL="0" indent="0">
              <a:buNone/>
            </a:pPr>
            <a:r>
              <a:rPr lang="el-GR" dirty="0" smtClean="0"/>
              <a:t>x</a:t>
            </a:r>
            <a:r>
              <a:rPr lang="el-GR" baseline="30000" dirty="0" smtClean="0"/>
              <a:t>2</a:t>
            </a:r>
            <a:r>
              <a:rPr lang="el-GR" dirty="0" smtClean="0"/>
              <a:t> +6x+13=0 οδηγούμαστε τυπικά στο αποτέλεσμα x=-3 ± √−4 , που δεν έχει νόημα εκτός εάν ορίσουμε νέους αριθμούς.</a:t>
            </a:r>
          </a:p>
          <a:p>
            <a:r>
              <a:rPr lang="el-GR" dirty="0" smtClean="0"/>
              <a:t>Έτσι εάν δεχθούμε ότι υπάρχει ένας αριθμός για την έκφραση −1, που θα τον συμβολίζουμε με i και θα τον χειριζόμαστε σαν ένα συνήθη αριθμό με την ιδιότητα i</a:t>
            </a:r>
            <a:r>
              <a:rPr lang="el-GR" baseline="30000" dirty="0" smtClean="0"/>
              <a:t>2</a:t>
            </a:r>
            <a:r>
              <a:rPr lang="el-GR" dirty="0" smtClean="0"/>
              <a:t> =-1, μπορούμε να γράψουμε την παραπάνω λύση με την μορφή x=-3±2i.</a:t>
            </a:r>
            <a:endParaRPr lang="el-GR" dirty="0"/>
          </a:p>
        </p:txBody>
      </p:sp>
    </p:spTree>
    <p:extLst>
      <p:ext uri="{BB962C8B-B14F-4D97-AF65-F5344CB8AC3E}">
        <p14:creationId xmlns:p14="http://schemas.microsoft.com/office/powerpoint/2010/main" val="27671459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Ορισμός</a:t>
            </a:r>
            <a:endParaRPr lang="el-GR" dirty="0"/>
          </a:p>
        </p:txBody>
      </p:sp>
      <p:sp>
        <p:nvSpPr>
          <p:cNvPr id="3" name="Θέση περιεχομένου 2"/>
          <p:cNvSpPr>
            <a:spLocks noGrp="1"/>
          </p:cNvSpPr>
          <p:nvPr>
            <p:ph idx="1"/>
          </p:nvPr>
        </p:nvSpPr>
        <p:spPr/>
        <p:txBody>
          <a:bodyPr/>
          <a:lstStyle/>
          <a:p>
            <a:r>
              <a:rPr lang="el-GR" dirty="0" smtClean="0"/>
              <a:t>Η εισαγωγή των μιγαδικών αριθμών σαν μια απλή επέκταση της έννοιας των πραγματικών αριθμών για την λύση των δευτεροβάθμιων εξισώσεων, δεν πρέπει να μας κάνει να σκεφθούμε ότι αυτή είναι η μόνη χρησιμότητα των μιγαδικών αριθμών. </a:t>
            </a:r>
          </a:p>
          <a:p>
            <a:r>
              <a:rPr lang="el-GR" dirty="0" smtClean="0"/>
              <a:t>Αν και ορίσθηκαν γι' αυτό το σκοπό και στην αρχή η χρήση των μιγαδικών αριθμών ήταν "νεφελώδης" και "ενοχλητική" για την πραγματική ανάλυση, με την πάροδο όμως του χρόνου η θεωρία των μιγαδικών αριθμών και συναρτήσεων, έγινε ένα δυνατό εργαλείο για πολλούς κλάδους της Φυσικής. </a:t>
            </a:r>
          </a:p>
          <a:p>
            <a:r>
              <a:rPr lang="el-GR" dirty="0" smtClean="0"/>
              <a:t>Αποτελεί σήμερα τον μαθηματικό κλάδο της Μιγαδικής Ανάλυσης</a:t>
            </a:r>
            <a:endParaRPr lang="el-GR" dirty="0"/>
          </a:p>
        </p:txBody>
      </p:sp>
    </p:spTree>
    <p:extLst>
      <p:ext uri="{BB962C8B-B14F-4D97-AF65-F5344CB8AC3E}">
        <p14:creationId xmlns:p14="http://schemas.microsoft.com/office/powerpoint/2010/main" val="38261955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Ορισμός</a:t>
            </a:r>
            <a:endParaRPr lang="el-GR" dirty="0"/>
          </a:p>
        </p:txBody>
      </p:sp>
      <p:sp>
        <p:nvSpPr>
          <p:cNvPr id="3" name="Θέση περιεχομένου 2"/>
          <p:cNvSpPr>
            <a:spLocks noGrp="1"/>
          </p:cNvSpPr>
          <p:nvPr>
            <p:ph idx="1"/>
          </p:nvPr>
        </p:nvSpPr>
        <p:spPr/>
        <p:txBody>
          <a:bodyPr/>
          <a:lstStyle/>
          <a:p>
            <a:r>
              <a:rPr lang="el-GR" dirty="0" smtClean="0"/>
              <a:t>Εάν πολλαπλασιάσουμε το i με τους πραγματικούς αριθμούς, προκύπτουν οι λεγόμενοι φανταστικοί αριθμοί (που έχουν τη μορφή </a:t>
            </a:r>
            <a:r>
              <a:rPr lang="el-GR" dirty="0" err="1" smtClean="0"/>
              <a:t>βi</a:t>
            </a:r>
            <a:r>
              <a:rPr lang="el-GR" dirty="0" smtClean="0"/>
              <a:t>, (όπου β πραγματικός αριθμός).</a:t>
            </a:r>
          </a:p>
          <a:p>
            <a:r>
              <a:rPr lang="el-GR" dirty="0" smtClean="0"/>
              <a:t>Εάν επεκτείνουμε τους συνήθεις κανόνες του πολλαπλασιασμού στους φανταστικούς αριθμούς, τότε διαπιστώνουμε ότι το γινόμενο δυο φανταστικών αριθμών είναι πραγματικός αριθμός και το τετράγωνο ενός φανταστικού αριθμού είναι αρνητικός αριθμός.</a:t>
            </a:r>
          </a:p>
          <a:p>
            <a:pPr marL="0" indent="0" algn="ctr">
              <a:buNone/>
            </a:pPr>
            <a:r>
              <a:rPr lang="nn-NO" dirty="0" smtClean="0"/>
              <a:t>(3i)(-4i)=(3)(-4)i</a:t>
            </a:r>
            <a:r>
              <a:rPr lang="nn-NO" baseline="30000" dirty="0" smtClean="0"/>
              <a:t>2</a:t>
            </a:r>
            <a:r>
              <a:rPr lang="nn-NO" dirty="0" smtClean="0"/>
              <a:t> =(-12)(-1)=12</a:t>
            </a:r>
            <a:endParaRPr lang="el-GR" dirty="0" smtClean="0"/>
          </a:p>
          <a:p>
            <a:pPr marL="0" indent="0" algn="ctr">
              <a:buNone/>
            </a:pPr>
            <a:r>
              <a:rPr lang="en-GB" dirty="0" smtClean="0"/>
              <a:t>(-5i)</a:t>
            </a:r>
            <a:r>
              <a:rPr lang="en-GB" baseline="30000" dirty="0" smtClean="0"/>
              <a:t>2</a:t>
            </a:r>
            <a:r>
              <a:rPr lang="en-GB" dirty="0" smtClean="0"/>
              <a:t> =(-5)</a:t>
            </a:r>
            <a:r>
              <a:rPr lang="en-GB" baseline="30000" dirty="0" smtClean="0"/>
              <a:t>2</a:t>
            </a:r>
            <a:r>
              <a:rPr lang="en-GB" dirty="0" smtClean="0"/>
              <a:t> i</a:t>
            </a:r>
            <a:r>
              <a:rPr lang="en-GB" baseline="30000" dirty="0" smtClean="0"/>
              <a:t>2</a:t>
            </a:r>
            <a:r>
              <a:rPr lang="en-GB" dirty="0" smtClean="0"/>
              <a:t> =-25</a:t>
            </a:r>
            <a:endParaRPr lang="el-GR" dirty="0"/>
          </a:p>
        </p:txBody>
      </p:sp>
    </p:spTree>
    <p:extLst>
      <p:ext uri="{BB962C8B-B14F-4D97-AF65-F5344CB8AC3E}">
        <p14:creationId xmlns:p14="http://schemas.microsoft.com/office/powerpoint/2010/main" val="19067304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Ορισμός</a:t>
            </a:r>
            <a:endParaRPr lang="el-GR" dirty="0"/>
          </a:p>
        </p:txBody>
      </p:sp>
      <p:sp>
        <p:nvSpPr>
          <p:cNvPr id="3" name="Θέση περιεχομένου 2"/>
          <p:cNvSpPr>
            <a:spLocks noGrp="1"/>
          </p:cNvSpPr>
          <p:nvPr>
            <p:ph idx="1"/>
          </p:nvPr>
        </p:nvSpPr>
        <p:spPr>
          <a:xfrm>
            <a:off x="838200" y="1825625"/>
            <a:ext cx="10515600" cy="4851220"/>
          </a:xfrm>
        </p:spPr>
        <p:txBody>
          <a:bodyPr/>
          <a:lstStyle/>
          <a:p>
            <a:r>
              <a:rPr lang="el-GR" dirty="0" smtClean="0"/>
              <a:t>Αν θεωρήσουμε την ένωση των συνόλων των πραγματικών και φανταστικών αριθμών, τότε στο νέο σύνολο μπορούμε να εκτελέσουμε τις πράξεις του πολλαπλασιασμού και της διαίρεσης και εύκολα μπορούμε να διαπιστώσουμε ότι το νέο αυτό σύνολο είναι κλειστό ως προς τις δυο αυτές πράξεις.</a:t>
            </a:r>
          </a:p>
          <a:p>
            <a:r>
              <a:rPr lang="el-GR" dirty="0" smtClean="0"/>
              <a:t>Όμως το νέο αυτό σύνολο δεν είναι κλειστό ως προς τις πράξεις της πρόσθεσης και της αφαίρεσης. </a:t>
            </a:r>
          </a:p>
          <a:p>
            <a:r>
              <a:rPr lang="el-GR" dirty="0" smtClean="0"/>
              <a:t>Για να απαλείψουμε αυτή την ανεπάρκεια, εισάγουμε τους λεγόμενους μιγαδικούς αριθμούς. Οι αριθμοί αυτοί, τους οποίους συμβολίζουμε με C, συνήθως γράφονται με τη μορφή:</a:t>
            </a:r>
          </a:p>
          <a:p>
            <a:pPr marL="0" indent="0" algn="ctr">
              <a:buNone/>
            </a:pPr>
            <a:r>
              <a:rPr lang="en-GB" dirty="0" smtClean="0"/>
              <a:t>z=</a:t>
            </a:r>
            <a:r>
              <a:rPr lang="el-GR" dirty="0" smtClean="0"/>
              <a:t>α+</a:t>
            </a:r>
            <a:r>
              <a:rPr lang="en-GB" dirty="0" err="1" smtClean="0"/>
              <a:t>i</a:t>
            </a:r>
            <a:r>
              <a:rPr lang="el-GR" dirty="0" smtClean="0"/>
              <a:t>β με </a:t>
            </a:r>
            <a:r>
              <a:rPr lang="el-GR" dirty="0" err="1" smtClean="0"/>
              <a:t>α,β</a:t>
            </a:r>
            <a:r>
              <a:rPr lang="el-GR" dirty="0" smtClean="0"/>
              <a:t>∈</a:t>
            </a:r>
            <a:r>
              <a:rPr lang="en-GB" dirty="0" smtClean="0"/>
              <a:t>R</a:t>
            </a:r>
            <a:endParaRPr lang="el-GR" dirty="0"/>
          </a:p>
        </p:txBody>
      </p:sp>
    </p:spTree>
    <p:extLst>
      <p:ext uri="{BB962C8B-B14F-4D97-AF65-F5344CB8AC3E}">
        <p14:creationId xmlns:p14="http://schemas.microsoft.com/office/powerpoint/2010/main" val="41154796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Ορισμός</a:t>
            </a:r>
            <a:endParaRPr lang="el-GR" dirty="0"/>
          </a:p>
        </p:txBody>
      </p:sp>
      <p:sp>
        <p:nvSpPr>
          <p:cNvPr id="3" name="Θέση περιεχομένου 2"/>
          <p:cNvSpPr>
            <a:spLocks noGrp="1"/>
          </p:cNvSpPr>
          <p:nvPr>
            <p:ph idx="1"/>
          </p:nvPr>
        </p:nvSpPr>
        <p:spPr/>
        <p:txBody>
          <a:bodyPr>
            <a:normAutofit fontScale="92500" lnSpcReduction="10000"/>
          </a:bodyPr>
          <a:lstStyle/>
          <a:p>
            <a:pPr marL="0" indent="0" algn="ctr">
              <a:buNone/>
            </a:pPr>
            <a:r>
              <a:rPr lang="en-GB" dirty="0" smtClean="0"/>
              <a:t>z=</a:t>
            </a:r>
            <a:r>
              <a:rPr lang="el-GR" dirty="0" smtClean="0"/>
              <a:t>α+</a:t>
            </a:r>
            <a:r>
              <a:rPr lang="en-GB" dirty="0" err="1" smtClean="0"/>
              <a:t>i</a:t>
            </a:r>
            <a:r>
              <a:rPr lang="el-GR" dirty="0" smtClean="0"/>
              <a:t>β με α, β∈</a:t>
            </a:r>
            <a:r>
              <a:rPr lang="en-GB" dirty="0" smtClean="0"/>
              <a:t>R</a:t>
            </a:r>
            <a:endParaRPr lang="el-GR" dirty="0" smtClean="0"/>
          </a:p>
          <a:p>
            <a:pPr algn="just"/>
            <a:r>
              <a:rPr lang="el-GR" dirty="0" smtClean="0"/>
              <a:t>Ο αριθμός α λέγεται πραγματικό μέρος του z και ο αριθμός β φανταστικό μέρος του z και συμβολίζονται με </a:t>
            </a:r>
            <a:r>
              <a:rPr lang="el-GR" dirty="0" err="1" smtClean="0"/>
              <a:t>Re</a:t>
            </a:r>
            <a:r>
              <a:rPr lang="el-GR" dirty="0" smtClean="0"/>
              <a:t>(z) και </a:t>
            </a:r>
            <a:r>
              <a:rPr lang="el-GR" dirty="0" err="1" smtClean="0"/>
              <a:t>Im</a:t>
            </a:r>
            <a:r>
              <a:rPr lang="el-GR" dirty="0" smtClean="0"/>
              <a:t>(z) αντίστοιχα. Το σύμβολο i λέγεται φανταστική μονάδα. </a:t>
            </a:r>
          </a:p>
          <a:p>
            <a:pPr algn="just"/>
            <a:r>
              <a:rPr lang="el-GR" dirty="0" smtClean="0"/>
              <a:t>Όπως θα δούμε παρακάτω το σύνολο των μιγαδικών αριθμών είναι κλειστό ως προς τις τέσσερις πράξεις της αριθμητικής και ως προς την εξαγωγή της τετραγωνικής ρίζας. Έχει όλα τα επιθυμητά αλγεβρικά χαρακτηριστικά για να είναι σώμα και είναι μια επέκταση των πραγματικών αριθμών. </a:t>
            </a:r>
          </a:p>
          <a:p>
            <a:pPr algn="just"/>
            <a:r>
              <a:rPr lang="el-GR" dirty="0" smtClean="0"/>
              <a:t>Η μελέτη και η χρήση των μιγαδικών αριθμών είναι πολύτιμη για την Φυσική, διότι η περιγραφή των φυσικών νομών είναι πιο πολύπλοκη χωρίς αυτούς. </a:t>
            </a:r>
          </a:p>
        </p:txBody>
      </p:sp>
    </p:spTree>
    <p:extLst>
      <p:ext uri="{BB962C8B-B14F-4D97-AF65-F5344CB8AC3E}">
        <p14:creationId xmlns:p14="http://schemas.microsoft.com/office/powerpoint/2010/main" val="20201821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Ορισμός</a:t>
            </a:r>
          </a:p>
        </p:txBody>
      </p:sp>
      <p:sp>
        <p:nvSpPr>
          <p:cNvPr id="3" name="Θέση περιεχομένου 2"/>
          <p:cNvSpPr>
            <a:spLocks noGrp="1"/>
          </p:cNvSpPr>
          <p:nvPr>
            <p:ph idx="1"/>
          </p:nvPr>
        </p:nvSpPr>
        <p:spPr/>
        <p:txBody>
          <a:bodyPr>
            <a:normAutofit/>
          </a:bodyPr>
          <a:lstStyle/>
          <a:p>
            <a:pPr marL="0" indent="0">
              <a:buNone/>
            </a:pPr>
            <a:r>
              <a:rPr lang="en-US" i="1" dirty="0" smtClean="0"/>
              <a:t>(x</a:t>
            </a:r>
            <a:r>
              <a:rPr lang="en-US" i="1" baseline="-25000" dirty="0" smtClean="0"/>
              <a:t>1</a:t>
            </a:r>
            <a:r>
              <a:rPr lang="en-US" i="1" dirty="0" smtClean="0"/>
              <a:t>, y</a:t>
            </a:r>
            <a:r>
              <a:rPr lang="en-US" i="1" baseline="-25000" dirty="0" smtClean="0"/>
              <a:t>1</a:t>
            </a:r>
            <a:r>
              <a:rPr lang="en-US" i="1" dirty="0" smtClean="0"/>
              <a:t>) </a:t>
            </a:r>
            <a:r>
              <a:rPr lang="en-US" dirty="0" smtClean="0"/>
              <a:t>= </a:t>
            </a:r>
            <a:r>
              <a:rPr lang="en-US" i="1" dirty="0" smtClean="0"/>
              <a:t>(x</a:t>
            </a:r>
            <a:r>
              <a:rPr lang="en-US" i="1" baseline="-25000" dirty="0" smtClean="0"/>
              <a:t>2</a:t>
            </a:r>
            <a:r>
              <a:rPr lang="en-US" i="1" dirty="0" smtClean="0"/>
              <a:t>, y</a:t>
            </a:r>
            <a:r>
              <a:rPr lang="en-US" i="1" baseline="-25000" dirty="0" smtClean="0"/>
              <a:t>2</a:t>
            </a:r>
            <a:r>
              <a:rPr lang="en-US" i="1" dirty="0" smtClean="0"/>
              <a:t>) </a:t>
            </a:r>
            <a:r>
              <a:rPr lang="el-GR" dirty="0" smtClean="0"/>
              <a:t>αν και μόνο αν </a:t>
            </a:r>
            <a:r>
              <a:rPr lang="en-US" i="1" dirty="0" smtClean="0"/>
              <a:t>x</a:t>
            </a:r>
            <a:r>
              <a:rPr lang="en-US" i="1" baseline="-25000" dirty="0" smtClean="0"/>
              <a:t>1</a:t>
            </a:r>
            <a:r>
              <a:rPr lang="en-US" i="1" dirty="0" smtClean="0"/>
              <a:t>=x</a:t>
            </a:r>
            <a:r>
              <a:rPr lang="en-US" i="1" baseline="-25000" dirty="0" smtClean="0"/>
              <a:t>2</a:t>
            </a:r>
            <a:r>
              <a:rPr lang="en-US" dirty="0" smtClean="0"/>
              <a:t> </a:t>
            </a:r>
            <a:r>
              <a:rPr lang="el-GR" dirty="0" smtClean="0"/>
              <a:t>και </a:t>
            </a:r>
            <a:r>
              <a:rPr lang="en-US" i="1" dirty="0" smtClean="0"/>
              <a:t>y</a:t>
            </a:r>
            <a:r>
              <a:rPr lang="en-US" i="1" baseline="-25000" dirty="0" smtClean="0"/>
              <a:t>1</a:t>
            </a:r>
            <a:r>
              <a:rPr lang="en-US" i="1" dirty="0" smtClean="0"/>
              <a:t>=y</a:t>
            </a:r>
            <a:r>
              <a:rPr lang="en-US" i="1" baseline="-25000" dirty="0" smtClean="0"/>
              <a:t>2</a:t>
            </a:r>
          </a:p>
          <a:p>
            <a:pPr marL="0" indent="0">
              <a:buNone/>
            </a:pPr>
            <a:endParaRPr lang="en-US" i="1" baseline="-25000" dirty="0"/>
          </a:p>
          <a:p>
            <a:pPr marL="0" indent="0">
              <a:buNone/>
            </a:pPr>
            <a:r>
              <a:rPr lang="en-US" i="1" dirty="0"/>
              <a:t>(x</a:t>
            </a:r>
            <a:r>
              <a:rPr lang="en-US" i="1" baseline="-25000" dirty="0"/>
              <a:t>1</a:t>
            </a:r>
            <a:r>
              <a:rPr lang="en-US" i="1" dirty="0"/>
              <a:t>, y</a:t>
            </a:r>
            <a:r>
              <a:rPr lang="en-US" i="1" baseline="-25000" dirty="0"/>
              <a:t>1</a:t>
            </a:r>
            <a:r>
              <a:rPr lang="en-US" i="1" dirty="0" smtClean="0"/>
              <a:t>) + </a:t>
            </a:r>
            <a:r>
              <a:rPr lang="en-US" i="1" dirty="0"/>
              <a:t>(x</a:t>
            </a:r>
            <a:r>
              <a:rPr lang="en-US" i="1" baseline="-25000" dirty="0"/>
              <a:t>2</a:t>
            </a:r>
            <a:r>
              <a:rPr lang="en-US" i="1" dirty="0"/>
              <a:t>, y</a:t>
            </a:r>
            <a:r>
              <a:rPr lang="en-US" i="1" baseline="-25000" dirty="0"/>
              <a:t>2</a:t>
            </a:r>
            <a:r>
              <a:rPr lang="en-US" i="1" dirty="0"/>
              <a:t>) </a:t>
            </a:r>
            <a:r>
              <a:rPr lang="en-US" i="1" dirty="0" smtClean="0"/>
              <a:t> = (x</a:t>
            </a:r>
            <a:r>
              <a:rPr lang="en-US" i="1" baseline="-25000" dirty="0" smtClean="0"/>
              <a:t>1</a:t>
            </a:r>
            <a:r>
              <a:rPr lang="en-US" i="1" dirty="0" smtClean="0"/>
              <a:t>+</a:t>
            </a:r>
            <a:r>
              <a:rPr lang="en-US" i="1" dirty="0"/>
              <a:t> </a:t>
            </a:r>
            <a:r>
              <a:rPr lang="en-US" i="1" dirty="0" smtClean="0"/>
              <a:t>x</a:t>
            </a:r>
            <a:r>
              <a:rPr lang="en-US" i="1" baseline="-25000" dirty="0" smtClean="0"/>
              <a:t>2</a:t>
            </a:r>
            <a:r>
              <a:rPr lang="en-US" i="1" dirty="0"/>
              <a:t> , </a:t>
            </a:r>
            <a:r>
              <a:rPr lang="en-US" i="1" dirty="0" smtClean="0"/>
              <a:t>y</a:t>
            </a:r>
            <a:r>
              <a:rPr lang="en-US" i="1" baseline="-25000" dirty="0" smtClean="0"/>
              <a:t>1</a:t>
            </a:r>
            <a:r>
              <a:rPr lang="en-US" i="1" dirty="0"/>
              <a:t> + y</a:t>
            </a:r>
            <a:r>
              <a:rPr lang="en-US" i="1" baseline="-25000" dirty="0"/>
              <a:t>2</a:t>
            </a:r>
            <a:r>
              <a:rPr lang="en-US" i="1" dirty="0" smtClean="0"/>
              <a:t>)</a:t>
            </a:r>
          </a:p>
          <a:p>
            <a:pPr marL="0" indent="0">
              <a:buNone/>
            </a:pPr>
            <a:endParaRPr lang="en-US" i="1" baseline="-25000" dirty="0"/>
          </a:p>
          <a:p>
            <a:pPr marL="0" indent="0">
              <a:buNone/>
            </a:pPr>
            <a:r>
              <a:rPr lang="en-US" i="1" dirty="0"/>
              <a:t>(x</a:t>
            </a:r>
            <a:r>
              <a:rPr lang="en-US" i="1" baseline="-25000" dirty="0"/>
              <a:t>1</a:t>
            </a:r>
            <a:r>
              <a:rPr lang="en-US" i="1" dirty="0"/>
              <a:t>, y</a:t>
            </a:r>
            <a:r>
              <a:rPr lang="en-US" i="1" baseline="-25000" dirty="0"/>
              <a:t>1</a:t>
            </a:r>
            <a:r>
              <a:rPr lang="en-US" i="1" dirty="0" smtClean="0"/>
              <a:t>)(</a:t>
            </a:r>
            <a:r>
              <a:rPr lang="en-US" i="1" dirty="0"/>
              <a:t>x</a:t>
            </a:r>
            <a:r>
              <a:rPr lang="en-US" i="1" baseline="-25000" dirty="0"/>
              <a:t>2</a:t>
            </a:r>
            <a:r>
              <a:rPr lang="en-US" i="1" dirty="0"/>
              <a:t>, y</a:t>
            </a:r>
            <a:r>
              <a:rPr lang="en-US" i="1" baseline="-25000" dirty="0"/>
              <a:t>2</a:t>
            </a:r>
            <a:r>
              <a:rPr lang="en-US" i="1" dirty="0" smtClean="0"/>
              <a:t>) = (x</a:t>
            </a:r>
            <a:r>
              <a:rPr lang="en-US" i="1" baseline="-25000" dirty="0" smtClean="0"/>
              <a:t>1</a:t>
            </a:r>
            <a:r>
              <a:rPr lang="en-US" i="1" dirty="0"/>
              <a:t> </a:t>
            </a:r>
            <a:r>
              <a:rPr lang="en-US" i="1" dirty="0" smtClean="0"/>
              <a:t>x</a:t>
            </a:r>
            <a:r>
              <a:rPr lang="en-US" i="1" baseline="-25000" dirty="0" smtClean="0"/>
              <a:t>2</a:t>
            </a:r>
            <a:r>
              <a:rPr lang="en-US" i="1" dirty="0" smtClean="0"/>
              <a:t>-</a:t>
            </a:r>
            <a:r>
              <a:rPr lang="en-US" i="1" dirty="0"/>
              <a:t> </a:t>
            </a:r>
            <a:r>
              <a:rPr lang="en-US" i="1" dirty="0" smtClean="0"/>
              <a:t>y</a:t>
            </a:r>
            <a:r>
              <a:rPr lang="en-US" i="1" baseline="-25000" dirty="0" smtClean="0"/>
              <a:t>1</a:t>
            </a:r>
            <a:r>
              <a:rPr lang="en-US" i="1" dirty="0"/>
              <a:t> </a:t>
            </a:r>
            <a:r>
              <a:rPr lang="en-US" i="1" dirty="0" smtClean="0"/>
              <a:t>y</a:t>
            </a:r>
            <a:r>
              <a:rPr lang="en-US" i="1" baseline="-25000" dirty="0" smtClean="0"/>
              <a:t>2, </a:t>
            </a:r>
            <a:r>
              <a:rPr lang="en-US" i="1" dirty="0" smtClean="0"/>
              <a:t>y</a:t>
            </a:r>
            <a:r>
              <a:rPr lang="en-US" i="1" baseline="-25000" dirty="0" smtClean="0"/>
              <a:t>1</a:t>
            </a:r>
            <a:r>
              <a:rPr lang="en-US" i="1" dirty="0"/>
              <a:t> </a:t>
            </a:r>
            <a:r>
              <a:rPr lang="en-US" i="1" dirty="0" smtClean="0"/>
              <a:t>x</a:t>
            </a:r>
            <a:r>
              <a:rPr lang="en-US" i="1" baseline="-25000" dirty="0" smtClean="0"/>
              <a:t>2</a:t>
            </a:r>
            <a:r>
              <a:rPr lang="en-US" i="1" dirty="0" smtClean="0"/>
              <a:t>+ x</a:t>
            </a:r>
            <a:r>
              <a:rPr lang="en-US" i="1" baseline="-25000" dirty="0" smtClean="0"/>
              <a:t>1</a:t>
            </a:r>
            <a:r>
              <a:rPr lang="en-US" i="1" dirty="0"/>
              <a:t> </a:t>
            </a:r>
            <a:r>
              <a:rPr lang="en-US" i="1" dirty="0" smtClean="0"/>
              <a:t>y</a:t>
            </a:r>
            <a:r>
              <a:rPr lang="en-US" i="1" baseline="-25000" dirty="0" smtClean="0"/>
              <a:t>2</a:t>
            </a:r>
            <a:r>
              <a:rPr lang="en-US" i="1" dirty="0" smtClean="0"/>
              <a:t>)</a:t>
            </a:r>
          </a:p>
          <a:p>
            <a:pPr marL="0" indent="0">
              <a:buNone/>
            </a:pPr>
            <a:endParaRPr lang="en-US" i="1" baseline="-25000" dirty="0"/>
          </a:p>
          <a:p>
            <a:pPr marL="0" indent="0">
              <a:buNone/>
            </a:pPr>
            <a:r>
              <a:rPr lang="en-US" i="1" dirty="0" err="1" smtClean="0"/>
              <a:t>i</a:t>
            </a:r>
            <a:r>
              <a:rPr lang="en-US" i="1" dirty="0" smtClean="0"/>
              <a:t> o </a:t>
            </a:r>
            <a:r>
              <a:rPr lang="el-GR" i="1" dirty="0" smtClean="0"/>
              <a:t>γνήσια φανταστικός αριθμός (0,1), τότε</a:t>
            </a:r>
          </a:p>
          <a:p>
            <a:pPr marL="0" indent="0">
              <a:buNone/>
            </a:pPr>
            <a:r>
              <a:rPr lang="el-GR" i="1" dirty="0" smtClean="0"/>
              <a:t>(</a:t>
            </a:r>
            <a:r>
              <a:rPr lang="en-US" i="1" dirty="0" err="1" smtClean="0"/>
              <a:t>x,y</a:t>
            </a:r>
            <a:r>
              <a:rPr lang="en-US" i="1" dirty="0" smtClean="0"/>
              <a:t>) = </a:t>
            </a:r>
            <a:r>
              <a:rPr lang="en-US" i="1" dirty="0" err="1" smtClean="0"/>
              <a:t>x+iy</a:t>
            </a:r>
            <a:endParaRPr lang="en-US" i="1" dirty="0" smtClean="0"/>
          </a:p>
          <a:p>
            <a:pPr marL="0" indent="0">
              <a:buNone/>
            </a:pPr>
            <a:r>
              <a:rPr lang="en-US" i="1" dirty="0" smtClean="0"/>
              <a:t>i</a:t>
            </a:r>
            <a:r>
              <a:rPr lang="en-US" i="1" baseline="30000" dirty="0" smtClean="0"/>
              <a:t>2</a:t>
            </a:r>
            <a:r>
              <a:rPr lang="en-US" i="1" dirty="0" smtClean="0"/>
              <a:t>  = ??</a:t>
            </a:r>
            <a:endParaRPr lang="el-GR" i="1" dirty="0"/>
          </a:p>
        </p:txBody>
      </p:sp>
    </p:spTree>
    <p:extLst>
      <p:ext uri="{BB962C8B-B14F-4D97-AF65-F5344CB8AC3E}">
        <p14:creationId xmlns:p14="http://schemas.microsoft.com/office/powerpoint/2010/main" val="13099094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Ιστορία</a:t>
            </a:r>
            <a:endParaRPr lang="el-GR" dirty="0"/>
          </a:p>
        </p:txBody>
      </p:sp>
      <p:sp>
        <p:nvSpPr>
          <p:cNvPr id="3" name="Θέση περιεχομένου 2"/>
          <p:cNvSpPr>
            <a:spLocks noGrp="1"/>
          </p:cNvSpPr>
          <p:nvPr>
            <p:ph idx="1"/>
          </p:nvPr>
        </p:nvSpPr>
        <p:spPr/>
        <p:txBody>
          <a:bodyPr>
            <a:normAutofit lnSpcReduction="10000"/>
          </a:bodyPr>
          <a:lstStyle/>
          <a:p>
            <a:r>
              <a:rPr lang="el-GR" dirty="0" smtClean="0"/>
              <a:t>Η μιγαδική ανάλυση, γνωστή παραδοσιακά ως η θεωρία των συναρτήσεων των μιγαδικών μεταβλητών, είναι ο κλάδος της μαθηματικής ανάλυσης που ερευνά τις συναρτήσεις των μιγαδικών αριθμών. </a:t>
            </a:r>
          </a:p>
          <a:p>
            <a:r>
              <a:rPr lang="el-GR" dirty="0" smtClean="0"/>
              <a:t>Είναι χρήσιμη σε πολλούς κλάδους των </a:t>
            </a:r>
            <a:r>
              <a:rPr lang="el-GR" b="1" dirty="0" smtClean="0"/>
              <a:t>μαθηματικών</a:t>
            </a:r>
            <a:r>
              <a:rPr lang="el-GR" dirty="0" smtClean="0"/>
              <a:t>, συμπεριλαμβανομένης της αλγεβρικής γεωμετρίας, της θεωρίας των αριθμών, της συνδυαστικής αναλυτικής, των εφαρμοσμένων μαθηματικών, όπως επίσης και στη </a:t>
            </a:r>
            <a:r>
              <a:rPr lang="el-GR" b="1" dirty="0" smtClean="0"/>
              <a:t>φυσική</a:t>
            </a:r>
            <a:r>
              <a:rPr lang="el-GR" dirty="0" smtClean="0"/>
              <a:t>, συμπεριλαμβανομένης της υδροδυναμικής και της θερμοδυναμικής, και επίσης σε τομείς της μηχανικής όπως η </a:t>
            </a:r>
            <a:r>
              <a:rPr lang="el-GR" b="1" dirty="0" smtClean="0"/>
              <a:t>πυρηνική</a:t>
            </a:r>
            <a:r>
              <a:rPr lang="el-GR" dirty="0" smtClean="0"/>
              <a:t>, η </a:t>
            </a:r>
            <a:r>
              <a:rPr lang="el-GR" b="1" dirty="0" smtClean="0"/>
              <a:t>αεροδιαστημική</a:t>
            </a:r>
            <a:r>
              <a:rPr lang="el-GR" dirty="0" smtClean="0"/>
              <a:t>, η </a:t>
            </a:r>
            <a:r>
              <a:rPr lang="el-GR" b="1" dirty="0" smtClean="0"/>
              <a:t>μηχανολογική</a:t>
            </a:r>
            <a:r>
              <a:rPr lang="el-GR" dirty="0" smtClean="0"/>
              <a:t> και η </a:t>
            </a:r>
            <a:r>
              <a:rPr lang="el-GR" b="1" dirty="0" smtClean="0"/>
              <a:t>ηλεκτρολογική μηχανική</a:t>
            </a:r>
            <a:r>
              <a:rPr lang="el-GR" dirty="0" smtClean="0"/>
              <a:t>.</a:t>
            </a:r>
            <a:endParaRPr lang="el-GR" dirty="0"/>
          </a:p>
        </p:txBody>
      </p:sp>
    </p:spTree>
    <p:extLst>
      <p:ext uri="{BB962C8B-B14F-4D97-AF65-F5344CB8AC3E}">
        <p14:creationId xmlns:p14="http://schemas.microsoft.com/office/powerpoint/2010/main" val="32594456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Αλγεβρικές ιδιότητες</a:t>
            </a:r>
            <a:endParaRPr lang="el-GR" dirty="0"/>
          </a:p>
        </p:txBody>
      </p:sp>
      <p:sp>
        <p:nvSpPr>
          <p:cNvPr id="3" name="Θέση περιεχομένου 2"/>
          <p:cNvSpPr>
            <a:spLocks noGrp="1"/>
          </p:cNvSpPr>
          <p:nvPr>
            <p:ph idx="1"/>
          </p:nvPr>
        </p:nvSpPr>
        <p:spPr/>
        <p:txBody>
          <a:bodyPr/>
          <a:lstStyle/>
          <a:p>
            <a:pPr marL="0" indent="0">
              <a:buNone/>
            </a:pPr>
            <a:r>
              <a:rPr lang="en-US" dirty="0" smtClean="0"/>
              <a:t>z</a:t>
            </a:r>
            <a:r>
              <a:rPr lang="en-US" baseline="-25000" dirty="0" smtClean="0"/>
              <a:t>1</a:t>
            </a:r>
            <a:r>
              <a:rPr lang="en-US" dirty="0" smtClean="0"/>
              <a:t>+ z</a:t>
            </a:r>
            <a:r>
              <a:rPr lang="en-US" baseline="-25000" dirty="0" smtClean="0"/>
              <a:t>2</a:t>
            </a:r>
            <a:r>
              <a:rPr lang="en-US" dirty="0" smtClean="0"/>
              <a:t> = </a:t>
            </a:r>
            <a:r>
              <a:rPr lang="en-US" dirty="0"/>
              <a:t>z</a:t>
            </a:r>
            <a:r>
              <a:rPr lang="en-US" baseline="-25000" dirty="0"/>
              <a:t>2</a:t>
            </a:r>
            <a:r>
              <a:rPr lang="en-US" dirty="0" smtClean="0"/>
              <a:t>  + z</a:t>
            </a:r>
            <a:r>
              <a:rPr lang="en-US" baseline="-25000" dirty="0" smtClean="0"/>
              <a:t>1</a:t>
            </a:r>
            <a:endParaRPr lang="en-US" dirty="0" smtClean="0"/>
          </a:p>
          <a:p>
            <a:pPr marL="0" indent="0">
              <a:buNone/>
            </a:pPr>
            <a:r>
              <a:rPr lang="en-US" dirty="0" smtClean="0"/>
              <a:t>(z</a:t>
            </a:r>
            <a:r>
              <a:rPr lang="en-US" baseline="-25000" dirty="0" smtClean="0"/>
              <a:t>1</a:t>
            </a:r>
            <a:r>
              <a:rPr lang="en-US" dirty="0"/>
              <a:t>+ </a:t>
            </a:r>
            <a:r>
              <a:rPr lang="en-US" dirty="0" smtClean="0"/>
              <a:t>z</a:t>
            </a:r>
            <a:r>
              <a:rPr lang="en-US" baseline="-25000" dirty="0" smtClean="0"/>
              <a:t>2</a:t>
            </a:r>
            <a:r>
              <a:rPr lang="en-US" dirty="0" smtClean="0"/>
              <a:t>) + z</a:t>
            </a:r>
            <a:r>
              <a:rPr lang="en-US" baseline="-25000" dirty="0" smtClean="0"/>
              <a:t>3</a:t>
            </a:r>
            <a:r>
              <a:rPr lang="en-US" dirty="0" smtClean="0"/>
              <a:t> </a:t>
            </a:r>
            <a:r>
              <a:rPr lang="en-US" dirty="0"/>
              <a:t>= </a:t>
            </a:r>
            <a:r>
              <a:rPr lang="en-US" dirty="0" smtClean="0"/>
              <a:t>z</a:t>
            </a:r>
            <a:r>
              <a:rPr lang="en-US" baseline="-25000" dirty="0" smtClean="0"/>
              <a:t>1</a:t>
            </a:r>
            <a:r>
              <a:rPr lang="en-US" dirty="0" smtClean="0"/>
              <a:t>+(z</a:t>
            </a:r>
            <a:r>
              <a:rPr lang="en-US" baseline="-25000" dirty="0" smtClean="0"/>
              <a:t>2</a:t>
            </a:r>
            <a:r>
              <a:rPr lang="en-US" dirty="0" smtClean="0"/>
              <a:t>  </a:t>
            </a:r>
            <a:r>
              <a:rPr lang="en-US" dirty="0"/>
              <a:t>+ z</a:t>
            </a:r>
            <a:r>
              <a:rPr lang="en-US" baseline="-25000" dirty="0"/>
              <a:t>3</a:t>
            </a:r>
            <a:r>
              <a:rPr lang="en-US" dirty="0"/>
              <a:t> </a:t>
            </a:r>
            <a:r>
              <a:rPr lang="en-US" dirty="0" smtClean="0"/>
              <a:t>)</a:t>
            </a:r>
          </a:p>
          <a:p>
            <a:pPr marL="0" indent="0">
              <a:buNone/>
            </a:pPr>
            <a:endParaRPr lang="en-US" dirty="0"/>
          </a:p>
          <a:p>
            <a:pPr marL="0" indent="0">
              <a:buNone/>
            </a:pPr>
            <a:r>
              <a:rPr lang="el-GR" dirty="0" smtClean="0"/>
              <a:t>Απόδειξη:</a:t>
            </a:r>
          </a:p>
          <a:p>
            <a:pPr marL="0" indent="0">
              <a:buNone/>
            </a:pPr>
            <a:r>
              <a:rPr lang="en-US" dirty="0" smtClean="0"/>
              <a:t>z</a:t>
            </a:r>
            <a:r>
              <a:rPr lang="en-US" baseline="-25000" dirty="0" smtClean="0"/>
              <a:t>1</a:t>
            </a:r>
            <a:r>
              <a:rPr lang="el-GR" dirty="0" smtClean="0"/>
              <a:t>= (</a:t>
            </a:r>
            <a:r>
              <a:rPr lang="en-US" i="1" dirty="0"/>
              <a:t>x</a:t>
            </a:r>
            <a:r>
              <a:rPr lang="en-US" i="1" baseline="-25000" dirty="0"/>
              <a:t>1</a:t>
            </a:r>
            <a:r>
              <a:rPr lang="en-US" i="1" dirty="0"/>
              <a:t>, </a:t>
            </a:r>
            <a:r>
              <a:rPr lang="en-US" i="1" dirty="0" smtClean="0"/>
              <a:t>y</a:t>
            </a:r>
            <a:r>
              <a:rPr lang="en-US" i="1" baseline="-25000" dirty="0" smtClean="0"/>
              <a:t>1</a:t>
            </a:r>
            <a:r>
              <a:rPr lang="el-GR" i="1" dirty="0" smtClean="0"/>
              <a:t>)  και </a:t>
            </a:r>
            <a:r>
              <a:rPr lang="en-US" dirty="0" smtClean="0"/>
              <a:t>z</a:t>
            </a:r>
            <a:r>
              <a:rPr lang="el-GR" baseline="-25000" dirty="0" smtClean="0"/>
              <a:t>2</a:t>
            </a:r>
            <a:r>
              <a:rPr lang="el-GR" dirty="0" smtClean="0"/>
              <a:t>= </a:t>
            </a:r>
            <a:r>
              <a:rPr lang="el-GR" dirty="0"/>
              <a:t>(</a:t>
            </a:r>
            <a:r>
              <a:rPr lang="en-US" i="1" dirty="0" smtClean="0"/>
              <a:t>x</a:t>
            </a:r>
            <a:r>
              <a:rPr lang="el-GR" i="1" baseline="-25000" dirty="0" smtClean="0"/>
              <a:t>2</a:t>
            </a:r>
            <a:r>
              <a:rPr lang="en-US" i="1" dirty="0" smtClean="0"/>
              <a:t>, y</a:t>
            </a:r>
            <a:r>
              <a:rPr lang="el-GR" i="1" baseline="-25000" dirty="0" smtClean="0"/>
              <a:t>2</a:t>
            </a:r>
            <a:r>
              <a:rPr lang="el-GR" i="1" dirty="0" smtClean="0"/>
              <a:t>) </a:t>
            </a:r>
          </a:p>
          <a:p>
            <a:pPr marL="0" indent="0">
              <a:buNone/>
            </a:pPr>
            <a:r>
              <a:rPr lang="el-GR" i="1" dirty="0" smtClean="0"/>
              <a:t>Τότε </a:t>
            </a:r>
          </a:p>
          <a:p>
            <a:pPr marL="0" indent="0">
              <a:buNone/>
            </a:pPr>
            <a:r>
              <a:rPr lang="en-US" dirty="0"/>
              <a:t>z</a:t>
            </a:r>
            <a:r>
              <a:rPr lang="en-US" baseline="-25000" dirty="0"/>
              <a:t>1</a:t>
            </a:r>
            <a:r>
              <a:rPr lang="en-US" dirty="0"/>
              <a:t>+ z</a:t>
            </a:r>
            <a:r>
              <a:rPr lang="en-US" baseline="-25000" dirty="0"/>
              <a:t>2</a:t>
            </a:r>
            <a:r>
              <a:rPr lang="en-US" dirty="0"/>
              <a:t> </a:t>
            </a:r>
            <a:r>
              <a:rPr lang="en-US" dirty="0" smtClean="0"/>
              <a:t>=</a:t>
            </a:r>
            <a:r>
              <a:rPr lang="el-GR" dirty="0" smtClean="0"/>
              <a:t> </a:t>
            </a:r>
            <a:r>
              <a:rPr lang="en-US" i="1" dirty="0"/>
              <a:t>(x</a:t>
            </a:r>
            <a:r>
              <a:rPr lang="en-US" i="1" baseline="-25000" dirty="0"/>
              <a:t>1</a:t>
            </a:r>
            <a:r>
              <a:rPr lang="en-US" i="1" dirty="0"/>
              <a:t>, y</a:t>
            </a:r>
            <a:r>
              <a:rPr lang="en-US" i="1" baseline="-25000" dirty="0"/>
              <a:t>1</a:t>
            </a:r>
            <a:r>
              <a:rPr lang="en-US" i="1" dirty="0"/>
              <a:t>) + (x</a:t>
            </a:r>
            <a:r>
              <a:rPr lang="en-US" i="1" baseline="-25000" dirty="0"/>
              <a:t>2</a:t>
            </a:r>
            <a:r>
              <a:rPr lang="en-US" i="1" dirty="0"/>
              <a:t>, y</a:t>
            </a:r>
            <a:r>
              <a:rPr lang="en-US" i="1" baseline="-25000" dirty="0"/>
              <a:t>2</a:t>
            </a:r>
            <a:r>
              <a:rPr lang="en-US" i="1" dirty="0"/>
              <a:t>)  = (x</a:t>
            </a:r>
            <a:r>
              <a:rPr lang="en-US" i="1" baseline="-25000" dirty="0"/>
              <a:t>1</a:t>
            </a:r>
            <a:r>
              <a:rPr lang="en-US" i="1" dirty="0"/>
              <a:t>+ x</a:t>
            </a:r>
            <a:r>
              <a:rPr lang="en-US" i="1" baseline="-25000" dirty="0"/>
              <a:t>2</a:t>
            </a:r>
            <a:r>
              <a:rPr lang="en-US" i="1" dirty="0"/>
              <a:t> , y</a:t>
            </a:r>
            <a:r>
              <a:rPr lang="en-US" i="1" baseline="-25000" dirty="0"/>
              <a:t>1</a:t>
            </a:r>
            <a:r>
              <a:rPr lang="en-US" i="1" dirty="0"/>
              <a:t> + y</a:t>
            </a:r>
            <a:r>
              <a:rPr lang="en-US" i="1" baseline="-25000" dirty="0"/>
              <a:t>2</a:t>
            </a:r>
            <a:r>
              <a:rPr lang="en-US" i="1" dirty="0" smtClean="0"/>
              <a:t>)</a:t>
            </a:r>
            <a:r>
              <a:rPr lang="el-GR" i="1" dirty="0" smtClean="0"/>
              <a:t> = </a:t>
            </a:r>
            <a:r>
              <a:rPr lang="en-US" i="1" dirty="0"/>
              <a:t>(</a:t>
            </a:r>
            <a:r>
              <a:rPr lang="en-US" i="1" dirty="0" smtClean="0"/>
              <a:t>x</a:t>
            </a:r>
            <a:r>
              <a:rPr lang="el-GR" i="1" baseline="-25000" dirty="0" smtClean="0"/>
              <a:t>2</a:t>
            </a:r>
            <a:r>
              <a:rPr lang="en-US" i="1" dirty="0" smtClean="0"/>
              <a:t>+ x</a:t>
            </a:r>
            <a:r>
              <a:rPr lang="el-GR" i="1" baseline="-25000" dirty="0" smtClean="0"/>
              <a:t>1</a:t>
            </a:r>
            <a:r>
              <a:rPr lang="en-US" i="1" dirty="0" smtClean="0"/>
              <a:t> </a:t>
            </a:r>
            <a:r>
              <a:rPr lang="en-US" i="1" dirty="0"/>
              <a:t>, </a:t>
            </a:r>
            <a:r>
              <a:rPr lang="en-US" i="1" dirty="0" smtClean="0"/>
              <a:t>y</a:t>
            </a:r>
            <a:r>
              <a:rPr lang="el-GR" i="1" baseline="-25000" dirty="0" smtClean="0"/>
              <a:t>2</a:t>
            </a:r>
            <a:r>
              <a:rPr lang="en-US" i="1" dirty="0" smtClean="0"/>
              <a:t> </a:t>
            </a:r>
            <a:r>
              <a:rPr lang="en-US" i="1" dirty="0"/>
              <a:t>+ </a:t>
            </a:r>
            <a:r>
              <a:rPr lang="en-US" i="1" dirty="0" smtClean="0"/>
              <a:t>y</a:t>
            </a:r>
            <a:r>
              <a:rPr lang="el-GR" i="1" baseline="-25000" dirty="0" smtClean="0"/>
              <a:t>1</a:t>
            </a:r>
            <a:r>
              <a:rPr lang="en-US" i="1" dirty="0" smtClean="0"/>
              <a:t>)</a:t>
            </a:r>
            <a:r>
              <a:rPr lang="el-GR" i="1" dirty="0" smtClean="0"/>
              <a:t> </a:t>
            </a:r>
          </a:p>
          <a:p>
            <a:pPr marL="0" indent="0">
              <a:buNone/>
            </a:pPr>
            <a:r>
              <a:rPr lang="el-GR" i="1" dirty="0"/>
              <a:t>	</a:t>
            </a:r>
            <a:r>
              <a:rPr lang="el-GR" i="1" dirty="0" smtClean="0"/>
              <a:t>			= </a:t>
            </a:r>
            <a:r>
              <a:rPr lang="en-US" i="1" dirty="0"/>
              <a:t>(x</a:t>
            </a:r>
            <a:r>
              <a:rPr lang="en-US" i="1" baseline="-25000" dirty="0"/>
              <a:t>2</a:t>
            </a:r>
            <a:r>
              <a:rPr lang="en-US" i="1" dirty="0"/>
              <a:t>, y</a:t>
            </a:r>
            <a:r>
              <a:rPr lang="en-US" i="1" baseline="-25000" dirty="0"/>
              <a:t>2</a:t>
            </a:r>
            <a:r>
              <a:rPr lang="en-US" i="1" dirty="0"/>
              <a:t>) + (x</a:t>
            </a:r>
            <a:r>
              <a:rPr lang="en-US" i="1" baseline="-25000" dirty="0"/>
              <a:t>1</a:t>
            </a:r>
            <a:r>
              <a:rPr lang="en-US" i="1" dirty="0"/>
              <a:t>, y</a:t>
            </a:r>
            <a:r>
              <a:rPr lang="en-US" i="1" baseline="-25000" dirty="0"/>
              <a:t>1</a:t>
            </a:r>
            <a:r>
              <a:rPr lang="en-US" i="1" dirty="0"/>
              <a:t>) </a:t>
            </a:r>
            <a:r>
              <a:rPr lang="el-GR" i="1" dirty="0" smtClean="0"/>
              <a:t> = </a:t>
            </a:r>
            <a:r>
              <a:rPr lang="en-US" dirty="0" smtClean="0"/>
              <a:t>z</a:t>
            </a:r>
            <a:r>
              <a:rPr lang="el-GR" baseline="-25000" dirty="0" smtClean="0"/>
              <a:t>2</a:t>
            </a:r>
            <a:r>
              <a:rPr lang="en-US" dirty="0" smtClean="0"/>
              <a:t>+ z</a:t>
            </a:r>
            <a:r>
              <a:rPr lang="el-GR" baseline="-25000" dirty="0" smtClean="0"/>
              <a:t>1</a:t>
            </a:r>
            <a:r>
              <a:rPr lang="en-US" dirty="0" smtClean="0"/>
              <a:t> </a:t>
            </a:r>
            <a:endParaRPr lang="en-US" dirty="0"/>
          </a:p>
          <a:p>
            <a:pPr marL="0" indent="0">
              <a:buNone/>
            </a:pPr>
            <a:endParaRPr lang="el-GR" dirty="0"/>
          </a:p>
        </p:txBody>
      </p:sp>
    </p:spTree>
    <p:extLst>
      <p:ext uri="{BB962C8B-B14F-4D97-AF65-F5344CB8AC3E}">
        <p14:creationId xmlns:p14="http://schemas.microsoft.com/office/powerpoint/2010/main" val="25026634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Αλγεβρικές ιδιότητες</a:t>
            </a:r>
          </a:p>
        </p:txBody>
      </p:sp>
      <p:sp>
        <p:nvSpPr>
          <p:cNvPr id="3" name="Θέση περιεχομένου 2"/>
          <p:cNvSpPr>
            <a:spLocks noGrp="1"/>
          </p:cNvSpPr>
          <p:nvPr>
            <p:ph idx="1"/>
          </p:nvPr>
        </p:nvSpPr>
        <p:spPr/>
        <p:txBody>
          <a:bodyPr/>
          <a:lstStyle/>
          <a:p>
            <a:pPr marL="0" indent="0">
              <a:buNone/>
            </a:pPr>
            <a:r>
              <a:rPr lang="en-US" dirty="0" smtClean="0"/>
              <a:t>z</a:t>
            </a:r>
            <a:r>
              <a:rPr lang="el-GR" dirty="0" smtClean="0"/>
              <a:t> + 0 = </a:t>
            </a:r>
            <a:r>
              <a:rPr lang="en-US" dirty="0" smtClean="0"/>
              <a:t>z 			</a:t>
            </a:r>
            <a:r>
              <a:rPr lang="el-GR" dirty="0" smtClean="0"/>
              <a:t>και </a:t>
            </a:r>
            <a:r>
              <a:rPr lang="en-US" dirty="0" smtClean="0"/>
              <a:t> z 1 = z</a:t>
            </a:r>
          </a:p>
          <a:p>
            <a:pPr marL="0" indent="0">
              <a:buNone/>
            </a:pPr>
            <a:endParaRPr lang="en-US" dirty="0"/>
          </a:p>
          <a:p>
            <a:pPr marL="0" indent="0">
              <a:buNone/>
            </a:pPr>
            <a:r>
              <a:rPr lang="en-US" dirty="0" smtClean="0"/>
              <a:t>0 = (0,0)   ----&gt; </a:t>
            </a:r>
            <a:r>
              <a:rPr lang="el-GR" dirty="0" smtClean="0"/>
              <a:t>προσθετικό </a:t>
            </a:r>
            <a:r>
              <a:rPr lang="el-GR" dirty="0" err="1" smtClean="0"/>
              <a:t>ταυτοτικό</a:t>
            </a:r>
            <a:r>
              <a:rPr lang="el-GR" dirty="0" smtClean="0"/>
              <a:t> στοιχείο</a:t>
            </a:r>
          </a:p>
          <a:p>
            <a:pPr marL="0" indent="0">
              <a:buNone/>
            </a:pPr>
            <a:r>
              <a:rPr lang="el-GR" dirty="0" smtClean="0"/>
              <a:t>1= (1,0)    </a:t>
            </a:r>
            <a:r>
              <a:rPr lang="en-US" dirty="0" smtClean="0"/>
              <a:t>----&gt; </a:t>
            </a:r>
            <a:r>
              <a:rPr lang="el-GR" dirty="0" smtClean="0"/>
              <a:t>πολλαπλασιαστική μονάδα</a:t>
            </a:r>
          </a:p>
          <a:p>
            <a:pPr marL="0" indent="0">
              <a:buNone/>
            </a:pPr>
            <a:endParaRPr lang="el-GR" dirty="0"/>
          </a:p>
          <a:p>
            <a:pPr marL="0" indent="0">
              <a:buNone/>
            </a:pPr>
            <a:r>
              <a:rPr lang="el-GR" dirty="0" smtClean="0"/>
              <a:t>Κάθε μιγαδικός έχει ένα προσθετικό αντίστροφο:</a:t>
            </a:r>
          </a:p>
          <a:p>
            <a:pPr marL="0" indent="0">
              <a:buNone/>
            </a:pPr>
            <a:r>
              <a:rPr lang="el-GR" dirty="0" smtClean="0"/>
              <a:t>-</a:t>
            </a:r>
            <a:r>
              <a:rPr lang="en-US" dirty="0" smtClean="0"/>
              <a:t>z = (-x , -y)</a:t>
            </a:r>
          </a:p>
          <a:p>
            <a:pPr marL="0" indent="0">
              <a:buNone/>
            </a:pPr>
            <a:r>
              <a:rPr lang="en-US" i="1" dirty="0" smtClean="0"/>
              <a:t>z</a:t>
            </a:r>
            <a:r>
              <a:rPr lang="en-US" i="1" baseline="-25000" dirty="0" smtClean="0"/>
              <a:t>1</a:t>
            </a:r>
            <a:r>
              <a:rPr lang="en-US" i="1" dirty="0" smtClean="0"/>
              <a:t>- z</a:t>
            </a:r>
            <a:r>
              <a:rPr lang="en-US" i="1" baseline="-25000" dirty="0" smtClean="0"/>
              <a:t>2</a:t>
            </a:r>
            <a:r>
              <a:rPr lang="en-US" i="1" dirty="0" smtClean="0"/>
              <a:t> = (x</a:t>
            </a:r>
            <a:r>
              <a:rPr lang="en-US" i="1" baseline="-25000" dirty="0" smtClean="0"/>
              <a:t>1</a:t>
            </a:r>
            <a:r>
              <a:rPr lang="en-US" i="1" dirty="0" smtClean="0"/>
              <a:t>- </a:t>
            </a:r>
            <a:r>
              <a:rPr lang="en-US" i="1" dirty="0"/>
              <a:t>x</a:t>
            </a:r>
            <a:r>
              <a:rPr lang="en-US" i="1" baseline="-25000" dirty="0"/>
              <a:t>2</a:t>
            </a:r>
            <a:r>
              <a:rPr lang="en-US" i="1" dirty="0"/>
              <a:t> , y</a:t>
            </a:r>
            <a:r>
              <a:rPr lang="en-US" i="1" baseline="-25000" dirty="0"/>
              <a:t>1</a:t>
            </a:r>
            <a:r>
              <a:rPr lang="en-US" i="1" dirty="0"/>
              <a:t> </a:t>
            </a:r>
            <a:r>
              <a:rPr lang="en-US" i="1" dirty="0" smtClean="0"/>
              <a:t>- </a:t>
            </a:r>
            <a:r>
              <a:rPr lang="en-US" i="1" dirty="0"/>
              <a:t>y</a:t>
            </a:r>
            <a:r>
              <a:rPr lang="en-US" i="1" baseline="-25000" dirty="0"/>
              <a:t>2</a:t>
            </a:r>
            <a:r>
              <a:rPr lang="en-US" i="1" dirty="0"/>
              <a:t>)</a:t>
            </a:r>
          </a:p>
          <a:p>
            <a:pPr marL="0" indent="0">
              <a:buNone/>
            </a:pPr>
            <a:endParaRPr lang="el-GR" dirty="0"/>
          </a:p>
        </p:txBody>
      </p:sp>
    </p:spTree>
    <p:extLst>
      <p:ext uri="{BB962C8B-B14F-4D97-AF65-F5344CB8AC3E}">
        <p14:creationId xmlns:p14="http://schemas.microsoft.com/office/powerpoint/2010/main" val="19812168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Αλγεβρικές ιδιότητες</a:t>
            </a: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lstStyle/>
              <a:p>
                <a:pPr marL="0" indent="0">
                  <a:buNone/>
                </a:pPr>
                <a:r>
                  <a:rPr lang="en-US" dirty="0" smtClean="0"/>
                  <a:t>(</a:t>
                </a:r>
                <a:r>
                  <a:rPr lang="en-US" dirty="0" err="1" smtClean="0"/>
                  <a:t>x,y</a:t>
                </a:r>
                <a:r>
                  <a:rPr lang="en-US" dirty="0" smtClean="0"/>
                  <a:t>)(u,</a:t>
                </a:r>
                <a:r>
                  <a:rPr lang="el-GR" dirty="0" smtClean="0"/>
                  <a:t>υ</a:t>
                </a:r>
                <a:r>
                  <a:rPr lang="en-US" dirty="0" smtClean="0"/>
                  <a:t>) = (1,0) </a:t>
                </a:r>
                <a:r>
                  <a:rPr lang="el-GR" dirty="0" smtClean="0"/>
                  <a:t>άρα</a:t>
                </a:r>
              </a:p>
              <a:p>
                <a:pPr marL="0" indent="0">
                  <a:buNone/>
                </a:pPr>
                <a:r>
                  <a:rPr lang="en-US" dirty="0" err="1" smtClean="0"/>
                  <a:t>xu</a:t>
                </a:r>
                <a:r>
                  <a:rPr lang="en-US" dirty="0" smtClean="0"/>
                  <a:t>-y</a:t>
                </a:r>
                <a:r>
                  <a:rPr lang="el-GR" dirty="0" smtClean="0"/>
                  <a:t>υ</a:t>
                </a:r>
                <a:r>
                  <a:rPr lang="en-US" dirty="0" smtClean="0"/>
                  <a:t> = 1,	</a:t>
                </a:r>
                <a:r>
                  <a:rPr lang="en-US" dirty="0" err="1" smtClean="0"/>
                  <a:t>yu</a:t>
                </a:r>
                <a:r>
                  <a:rPr lang="el-GR" dirty="0" smtClean="0"/>
                  <a:t>+</a:t>
                </a:r>
                <a:r>
                  <a:rPr lang="en-US" dirty="0" smtClean="0"/>
                  <a:t>x</a:t>
                </a:r>
                <a:r>
                  <a:rPr lang="el-GR" dirty="0" smtClean="0"/>
                  <a:t>υ</a:t>
                </a:r>
                <a:r>
                  <a:rPr lang="en-US" dirty="0" smtClean="0"/>
                  <a:t> = 0 </a:t>
                </a:r>
                <a:r>
                  <a:rPr lang="el-GR" dirty="0" smtClean="0"/>
                  <a:t>τότε:</a:t>
                </a:r>
              </a:p>
              <a:p>
                <a:pPr marL="0" indent="0">
                  <a:buNone/>
                </a:pPr>
                <a:endParaRPr lang="el-GR" dirty="0"/>
              </a:p>
              <a:p>
                <a:pPr marL="0" indent="0">
                  <a:buNone/>
                </a:pPr>
                <a:r>
                  <a:rPr lang="en-US" dirty="0" smtClean="0"/>
                  <a:t>u =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𝑥</m:t>
                        </m:r>
                      </m:num>
                      <m:den>
                        <m:r>
                          <a:rPr lang="en-US" b="0" i="1" smtClean="0">
                            <a:latin typeface="Cambria Math" panose="02040503050406030204" pitchFamily="18" charset="0"/>
                          </a:rPr>
                          <m:t>𝑥</m:t>
                        </m:r>
                        <m:r>
                          <a:rPr lang="en-US" b="0" i="1" baseline="30000" smtClean="0">
                            <a:latin typeface="Cambria Math" panose="02040503050406030204" pitchFamily="18" charset="0"/>
                          </a:rPr>
                          <m:t>2</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baseline="30000" smtClean="0">
                            <a:latin typeface="Cambria Math" panose="02040503050406030204" pitchFamily="18" charset="0"/>
                          </a:rPr>
                          <m:t>2</m:t>
                        </m:r>
                      </m:den>
                    </m:f>
                  </m:oMath>
                </a14:m>
                <a:r>
                  <a:rPr lang="en-US" dirty="0" smtClean="0"/>
                  <a:t>, </a:t>
                </a:r>
                <a:r>
                  <a:rPr lang="el-GR" dirty="0" smtClean="0"/>
                  <a:t>υ </a:t>
                </a:r>
                <a:r>
                  <a:rPr lang="en-US" dirty="0"/>
                  <a:t>= </a:t>
                </a:r>
                <a14:m>
                  <m:oMath xmlns:m="http://schemas.openxmlformats.org/officeDocument/2006/math">
                    <m:f>
                      <m:fPr>
                        <m:ctrlPr>
                          <a:rPr lang="en-US" i="1">
                            <a:latin typeface="Cambria Math" panose="02040503050406030204" pitchFamily="18" charset="0"/>
                          </a:rPr>
                        </m:ctrlPr>
                      </m:fPr>
                      <m:num>
                        <m:r>
                          <a:rPr lang="el-GR" b="0" i="1" smtClean="0">
                            <a:latin typeface="Cambria Math" panose="02040503050406030204" pitchFamily="18" charset="0"/>
                          </a:rPr>
                          <m:t>−</m:t>
                        </m:r>
                        <m:r>
                          <a:rPr lang="en-US" b="0" i="1" smtClean="0">
                            <a:latin typeface="Cambria Math" panose="02040503050406030204" pitchFamily="18" charset="0"/>
                          </a:rPr>
                          <m:t>𝑦</m:t>
                        </m:r>
                      </m:num>
                      <m:den>
                        <m:r>
                          <a:rPr lang="en-US" i="1">
                            <a:latin typeface="Cambria Math" panose="02040503050406030204" pitchFamily="18" charset="0"/>
                          </a:rPr>
                          <m:t>𝑥</m:t>
                        </m:r>
                        <m:r>
                          <a:rPr lang="en-US" i="1" baseline="30000">
                            <a:latin typeface="Cambria Math" panose="02040503050406030204" pitchFamily="18" charset="0"/>
                          </a:rPr>
                          <m:t>2</m:t>
                        </m:r>
                        <m:r>
                          <a:rPr lang="en-US" i="1">
                            <a:latin typeface="Cambria Math" panose="02040503050406030204" pitchFamily="18" charset="0"/>
                          </a:rPr>
                          <m:t>+</m:t>
                        </m:r>
                        <m:r>
                          <a:rPr lang="en-US" i="1">
                            <a:latin typeface="Cambria Math" panose="02040503050406030204" pitchFamily="18" charset="0"/>
                          </a:rPr>
                          <m:t>𝑦</m:t>
                        </m:r>
                        <m:r>
                          <a:rPr lang="en-US" i="1" baseline="30000">
                            <a:latin typeface="Cambria Math" panose="02040503050406030204" pitchFamily="18" charset="0"/>
                          </a:rPr>
                          <m:t>2</m:t>
                        </m:r>
                      </m:den>
                    </m:f>
                  </m:oMath>
                </a14:m>
                <a:endParaRPr lang="en-US" dirty="0" smtClean="0"/>
              </a:p>
              <a:p>
                <a:pPr marL="0" indent="0">
                  <a:buNone/>
                </a:pPr>
                <a:r>
                  <a:rPr lang="el-GR" dirty="0" smtClean="0"/>
                  <a:t>Άρα</a:t>
                </a:r>
              </a:p>
              <a:p>
                <a:pPr marL="0" indent="0">
                  <a:buNone/>
                </a:pPr>
                <a:r>
                  <a:rPr lang="en-US" dirty="0" smtClean="0"/>
                  <a:t>z</a:t>
                </a:r>
                <a:r>
                  <a:rPr lang="en-US" baseline="30000" dirty="0" smtClean="0"/>
                  <a:t>-1 </a:t>
                </a:r>
                <a:r>
                  <a:rPr lang="en-US" dirty="0" smtClean="0"/>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𝑥</m:t>
                        </m:r>
                      </m:num>
                      <m:den>
                        <m:r>
                          <a:rPr lang="en-US" i="1">
                            <a:latin typeface="Cambria Math" panose="02040503050406030204" pitchFamily="18" charset="0"/>
                          </a:rPr>
                          <m:t>𝑥</m:t>
                        </m:r>
                        <m:r>
                          <a:rPr lang="en-US" i="1" baseline="30000">
                            <a:latin typeface="Cambria Math" panose="02040503050406030204" pitchFamily="18" charset="0"/>
                          </a:rPr>
                          <m:t>2</m:t>
                        </m:r>
                        <m:r>
                          <a:rPr lang="en-US" i="1">
                            <a:latin typeface="Cambria Math" panose="02040503050406030204" pitchFamily="18" charset="0"/>
                          </a:rPr>
                          <m:t>+</m:t>
                        </m:r>
                        <m:r>
                          <a:rPr lang="en-US" i="1">
                            <a:latin typeface="Cambria Math" panose="02040503050406030204" pitchFamily="18" charset="0"/>
                          </a:rPr>
                          <m:t>𝑦</m:t>
                        </m:r>
                        <m:r>
                          <a:rPr lang="en-US" i="1" baseline="30000">
                            <a:latin typeface="Cambria Math" panose="02040503050406030204" pitchFamily="18" charset="0"/>
                          </a:rPr>
                          <m:t>2</m:t>
                        </m:r>
                      </m:den>
                    </m:f>
                  </m:oMath>
                </a14:m>
                <a:r>
                  <a:rPr lang="en-US" dirty="0" smtClean="0"/>
                  <a:t>,</a:t>
                </a:r>
                <a:r>
                  <a:rPr lang="en-US" dirty="0"/>
                  <a:t> </a:t>
                </a:r>
                <a14:m>
                  <m:oMath xmlns:m="http://schemas.openxmlformats.org/officeDocument/2006/math">
                    <m:f>
                      <m:fPr>
                        <m:ctrlPr>
                          <a:rPr lang="en-US" i="1">
                            <a:latin typeface="Cambria Math" panose="02040503050406030204" pitchFamily="18" charset="0"/>
                          </a:rPr>
                        </m:ctrlPr>
                      </m:fPr>
                      <m:num>
                        <m:r>
                          <a:rPr lang="el-GR" i="1">
                            <a:latin typeface="Cambria Math" panose="02040503050406030204" pitchFamily="18" charset="0"/>
                          </a:rPr>
                          <m:t>−</m:t>
                        </m:r>
                        <m:r>
                          <a:rPr lang="en-US" i="1">
                            <a:latin typeface="Cambria Math" panose="02040503050406030204" pitchFamily="18" charset="0"/>
                          </a:rPr>
                          <m:t>𝑦</m:t>
                        </m:r>
                      </m:num>
                      <m:den>
                        <m:r>
                          <a:rPr lang="en-US" i="1">
                            <a:latin typeface="Cambria Math" panose="02040503050406030204" pitchFamily="18" charset="0"/>
                          </a:rPr>
                          <m:t>𝑥</m:t>
                        </m:r>
                        <m:r>
                          <a:rPr lang="en-US" i="1" baseline="30000">
                            <a:latin typeface="Cambria Math" panose="02040503050406030204" pitchFamily="18" charset="0"/>
                          </a:rPr>
                          <m:t>2</m:t>
                        </m:r>
                        <m:r>
                          <a:rPr lang="en-US" i="1">
                            <a:latin typeface="Cambria Math" panose="02040503050406030204" pitchFamily="18" charset="0"/>
                          </a:rPr>
                          <m:t>+</m:t>
                        </m:r>
                        <m:r>
                          <a:rPr lang="en-US" i="1">
                            <a:latin typeface="Cambria Math" panose="02040503050406030204" pitchFamily="18" charset="0"/>
                          </a:rPr>
                          <m:t>𝑦</m:t>
                        </m:r>
                        <m:r>
                          <a:rPr lang="en-US" i="1" baseline="30000">
                            <a:latin typeface="Cambria Math" panose="02040503050406030204" pitchFamily="18" charset="0"/>
                          </a:rPr>
                          <m:t>2</m:t>
                        </m:r>
                      </m:den>
                    </m:f>
                  </m:oMath>
                </a14:m>
                <a:r>
                  <a:rPr lang="en-US" dirty="0" smtClean="0"/>
                  <a:t> )</a:t>
                </a:r>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a:blip r:embed="rId2"/>
                <a:stretch>
                  <a:fillRect l="-1217" t="-2241"/>
                </a:stretch>
              </a:blipFill>
            </p:spPr>
            <p:txBody>
              <a:bodyPr/>
              <a:lstStyle/>
              <a:p>
                <a:r>
                  <a:rPr lang="el-GR">
                    <a:noFill/>
                  </a:rPr>
                  <a:t> </a:t>
                </a:r>
              </a:p>
            </p:txBody>
          </p:sp>
        </mc:Fallback>
      </mc:AlternateContent>
    </p:spTree>
    <p:extLst>
      <p:ext uri="{BB962C8B-B14F-4D97-AF65-F5344CB8AC3E}">
        <p14:creationId xmlns:p14="http://schemas.microsoft.com/office/powerpoint/2010/main" val="16523682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Ασκήσεις </a:t>
            </a:r>
            <a:endParaRPr lang="el-GR" dirty="0"/>
          </a:p>
        </p:txBody>
      </p:sp>
      <p:pic>
        <p:nvPicPr>
          <p:cNvPr id="4" name="Θέση περιεχομένου 3"/>
          <p:cNvPicPr>
            <a:picLocks noGrp="1" noChangeAspect="1"/>
          </p:cNvPicPr>
          <p:nvPr>
            <p:ph idx="1"/>
          </p:nvPr>
        </p:nvPicPr>
        <p:blipFill>
          <a:blip r:embed="rId2"/>
          <a:stretch>
            <a:fillRect/>
          </a:stretch>
        </p:blipFill>
        <p:spPr>
          <a:xfrm>
            <a:off x="1637908" y="2518913"/>
            <a:ext cx="8647050" cy="2122097"/>
          </a:xfrm>
          <a:prstGeom prst="rect">
            <a:avLst/>
          </a:prstGeom>
        </p:spPr>
      </p:pic>
    </p:spTree>
    <p:extLst>
      <p:ext uri="{BB962C8B-B14F-4D97-AF65-F5344CB8AC3E}">
        <p14:creationId xmlns:p14="http://schemas.microsoft.com/office/powerpoint/2010/main" val="25368412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stretch>
            <a:fillRect/>
          </a:stretch>
        </p:blipFill>
        <p:spPr>
          <a:xfrm>
            <a:off x="1834551" y="624775"/>
            <a:ext cx="8522897" cy="5706318"/>
          </a:xfrm>
          <a:prstGeom prst="rect">
            <a:avLst/>
          </a:prstGeom>
        </p:spPr>
      </p:pic>
    </p:spTree>
    <p:extLst>
      <p:ext uri="{BB962C8B-B14F-4D97-AF65-F5344CB8AC3E}">
        <p14:creationId xmlns:p14="http://schemas.microsoft.com/office/powerpoint/2010/main" val="10920865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3"/>
          <a:stretch>
            <a:fillRect/>
          </a:stretch>
        </p:blipFill>
        <p:spPr>
          <a:xfrm>
            <a:off x="1311215" y="331945"/>
            <a:ext cx="9601201" cy="6222238"/>
          </a:xfrm>
          <a:prstGeom prst="rect">
            <a:avLst/>
          </a:prstGeom>
        </p:spPr>
      </p:pic>
    </p:spTree>
    <p:extLst>
      <p:ext uri="{BB962C8B-B14F-4D97-AF65-F5344CB8AC3E}">
        <p14:creationId xmlns:p14="http://schemas.microsoft.com/office/powerpoint/2010/main" val="25642521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3"/>
          <a:stretch>
            <a:fillRect/>
          </a:stretch>
        </p:blipFill>
        <p:spPr>
          <a:xfrm>
            <a:off x="1446391" y="385011"/>
            <a:ext cx="9454219" cy="6189453"/>
          </a:xfrm>
          <a:prstGeom prst="rect">
            <a:avLst/>
          </a:prstGeom>
        </p:spPr>
      </p:pic>
    </p:spTree>
    <p:extLst>
      <p:ext uri="{BB962C8B-B14F-4D97-AF65-F5344CB8AC3E}">
        <p14:creationId xmlns:p14="http://schemas.microsoft.com/office/powerpoint/2010/main" val="409831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581025" y="-238125"/>
            <a:ext cx="11029950" cy="7334250"/>
          </a:xfrm>
          <a:prstGeom prst="rect">
            <a:avLst/>
          </a:prstGeom>
        </p:spPr>
      </p:pic>
    </p:spTree>
    <p:extLst>
      <p:ext uri="{BB962C8B-B14F-4D97-AF65-F5344CB8AC3E}">
        <p14:creationId xmlns:p14="http://schemas.microsoft.com/office/powerpoint/2010/main" val="7364333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2069432" y="257753"/>
            <a:ext cx="7808494" cy="6306861"/>
          </a:xfrm>
          <a:prstGeom prst="rect">
            <a:avLst/>
          </a:prstGeom>
        </p:spPr>
      </p:pic>
      <p:pic>
        <p:nvPicPr>
          <p:cNvPr id="3" name="Εικόνα 2"/>
          <p:cNvPicPr>
            <a:picLocks noChangeAspect="1"/>
          </p:cNvPicPr>
          <p:nvPr/>
        </p:nvPicPr>
        <p:blipFill>
          <a:blip r:embed="rId3"/>
          <a:stretch>
            <a:fillRect/>
          </a:stretch>
        </p:blipFill>
        <p:spPr>
          <a:xfrm>
            <a:off x="113548" y="257753"/>
            <a:ext cx="1762125" cy="266700"/>
          </a:xfrm>
          <a:prstGeom prst="rect">
            <a:avLst/>
          </a:prstGeom>
        </p:spPr>
      </p:pic>
      <p:sp>
        <p:nvSpPr>
          <p:cNvPr id="4" name="Οβάλ 3"/>
          <p:cNvSpPr/>
          <p:nvPr/>
        </p:nvSpPr>
        <p:spPr>
          <a:xfrm>
            <a:off x="5378116" y="5534526"/>
            <a:ext cx="1191126" cy="52938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mc:AlternateContent xmlns:mc="http://schemas.openxmlformats.org/markup-compatibility/2006">
        <mc:Choice xmlns:a14="http://schemas.microsoft.com/office/drawing/2010/main" Requires="a14">
          <p:sp>
            <p:nvSpPr>
              <p:cNvPr id="5" name="TextBox 4"/>
              <p:cNvSpPr txBox="1"/>
              <p:nvPr/>
            </p:nvSpPr>
            <p:spPr>
              <a:xfrm>
                <a:off x="9194245" y="3129182"/>
                <a:ext cx="1367361" cy="564001"/>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f>
                        <m:fPr>
                          <m:ctrlPr>
                            <a:rPr lang="el-GR" i="1" smtClean="0">
                              <a:latin typeface="Cambria Math" panose="02040503050406030204" pitchFamily="18" charset="0"/>
                            </a:rPr>
                          </m:ctrlPr>
                        </m:fPr>
                        <m:num>
                          <m:r>
                            <a:rPr lang="en-US" b="0" i="1" smtClean="0">
                              <a:latin typeface="Cambria Math" panose="02040503050406030204" pitchFamily="18" charset="0"/>
                            </a:rPr>
                            <m:t>𝑧</m:t>
                          </m:r>
                          <m:r>
                            <a:rPr lang="en-US" b="0" i="1" baseline="-25000" smtClean="0">
                              <a:latin typeface="Cambria Math" panose="02040503050406030204" pitchFamily="18" charset="0"/>
                            </a:rPr>
                            <m:t>1</m:t>
                          </m:r>
                        </m:num>
                        <m:den>
                          <m:r>
                            <a:rPr lang="en-US" b="0" i="1" smtClean="0">
                              <a:latin typeface="Cambria Math" panose="02040503050406030204" pitchFamily="18" charset="0"/>
                            </a:rPr>
                            <m:t>𝑧</m:t>
                          </m:r>
                          <m:r>
                            <a:rPr lang="en-US" b="0" i="1" baseline="-25000" smtClean="0">
                              <a:latin typeface="Cambria Math" panose="02040503050406030204" pitchFamily="18" charset="0"/>
                            </a:rPr>
                            <m:t>2</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𝑥</m:t>
                          </m:r>
                          <m:r>
                            <a:rPr lang="en-US" b="0" i="1" baseline="-25000" smtClean="0">
                              <a:latin typeface="Cambria Math" panose="02040503050406030204" pitchFamily="18" charset="0"/>
                            </a:rPr>
                            <m:t>1</m:t>
                          </m:r>
                          <m:r>
                            <a:rPr lang="en-US" b="0" i="1" smtClean="0">
                              <a:latin typeface="Cambria Math" panose="02040503050406030204" pitchFamily="18" charset="0"/>
                            </a:rPr>
                            <m:t>+</m:t>
                          </m:r>
                          <m:r>
                            <a:rPr lang="en-US" b="0" i="1" smtClean="0">
                              <a:latin typeface="Cambria Math" panose="02040503050406030204" pitchFamily="18" charset="0"/>
                            </a:rPr>
                            <m:t>𝑖𝑦</m:t>
                          </m:r>
                          <m:r>
                            <a:rPr lang="en-US" b="0" i="1" baseline="-25000" smtClean="0">
                              <a:latin typeface="Cambria Math" panose="02040503050406030204" pitchFamily="18" charset="0"/>
                            </a:rPr>
                            <m:t>1</m:t>
                          </m:r>
                        </m:num>
                        <m:den>
                          <m:r>
                            <a:rPr lang="en-US" i="1">
                              <a:latin typeface="Cambria Math" panose="02040503050406030204" pitchFamily="18" charset="0"/>
                            </a:rPr>
                            <m:t>𝑥</m:t>
                          </m:r>
                          <m:r>
                            <a:rPr lang="en-US" b="0" i="1" baseline="-25000" smtClean="0">
                              <a:latin typeface="Cambria Math" panose="02040503050406030204" pitchFamily="18" charset="0"/>
                            </a:rPr>
                            <m:t>2</m:t>
                          </m:r>
                          <m:r>
                            <a:rPr lang="en-US" i="1">
                              <a:latin typeface="Cambria Math" panose="02040503050406030204" pitchFamily="18" charset="0"/>
                            </a:rPr>
                            <m:t>+</m:t>
                          </m:r>
                          <m:r>
                            <a:rPr lang="en-US" i="1">
                              <a:latin typeface="Cambria Math" panose="02040503050406030204" pitchFamily="18" charset="0"/>
                            </a:rPr>
                            <m:t>𝑖𝑦</m:t>
                          </m:r>
                          <m:r>
                            <a:rPr lang="en-US" b="0" i="1" baseline="-25000" smtClean="0">
                              <a:latin typeface="Cambria Math" panose="02040503050406030204" pitchFamily="18" charset="0"/>
                            </a:rPr>
                            <m:t>2</m:t>
                          </m:r>
                        </m:den>
                      </m:f>
                    </m:oMath>
                  </m:oMathPara>
                </a14:m>
                <a:endParaRPr lang="el-GR" dirty="0"/>
              </a:p>
            </p:txBody>
          </p:sp>
        </mc:Choice>
        <mc:Fallback>
          <p:sp>
            <p:nvSpPr>
              <p:cNvPr id="5" name="TextBox 4"/>
              <p:cNvSpPr txBox="1">
                <a:spLocks noRot="1" noChangeAspect="1" noMove="1" noResize="1" noEditPoints="1" noAdjustHandles="1" noChangeArrowheads="1" noChangeShapeType="1" noTextEdit="1"/>
              </p:cNvSpPr>
              <p:nvPr/>
            </p:nvSpPr>
            <p:spPr>
              <a:xfrm>
                <a:off x="9194245" y="3129182"/>
                <a:ext cx="1367361" cy="564001"/>
              </a:xfrm>
              <a:prstGeom prst="rect">
                <a:avLst/>
              </a:prstGeom>
              <a:blipFill>
                <a:blip r:embed="rId4"/>
                <a:stretch>
                  <a:fillRect/>
                </a:stretch>
              </a:blipFill>
            </p:spPr>
            <p:txBody>
              <a:bodyPr/>
              <a:lstStyle/>
              <a:p>
                <a:r>
                  <a:rPr lang="el-GR">
                    <a:noFill/>
                  </a:rPr>
                  <a:t> </a:t>
                </a:r>
              </a:p>
            </p:txBody>
          </p:sp>
        </mc:Fallback>
      </mc:AlternateContent>
    </p:spTree>
    <p:extLst>
      <p:ext uri="{BB962C8B-B14F-4D97-AF65-F5344CB8AC3E}">
        <p14:creationId xmlns:p14="http://schemas.microsoft.com/office/powerpoint/2010/main" val="26201813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1420259" y="1203157"/>
            <a:ext cx="9263784" cy="5060161"/>
          </a:xfrm>
          <a:prstGeom prst="rect">
            <a:avLst/>
          </a:prstGeom>
        </p:spPr>
      </p:pic>
      <p:pic>
        <p:nvPicPr>
          <p:cNvPr id="3" name="Εικόνα 2"/>
          <p:cNvPicPr>
            <a:picLocks noChangeAspect="1"/>
          </p:cNvPicPr>
          <p:nvPr/>
        </p:nvPicPr>
        <p:blipFill>
          <a:blip r:embed="rId3"/>
          <a:stretch>
            <a:fillRect/>
          </a:stretch>
        </p:blipFill>
        <p:spPr>
          <a:xfrm>
            <a:off x="2517220" y="252160"/>
            <a:ext cx="7069862" cy="529891"/>
          </a:xfrm>
          <a:prstGeom prst="rect">
            <a:avLst/>
          </a:prstGeom>
          <a:ln>
            <a:solidFill>
              <a:schemeClr val="accent1"/>
            </a:solidFill>
          </a:ln>
        </p:spPr>
      </p:pic>
    </p:spTree>
    <p:extLst>
      <p:ext uri="{BB962C8B-B14F-4D97-AF65-F5344CB8AC3E}">
        <p14:creationId xmlns:p14="http://schemas.microsoft.com/office/powerpoint/2010/main" val="32035962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Ιστορία</a:t>
            </a:r>
            <a:endParaRPr lang="el-GR" dirty="0"/>
          </a:p>
        </p:txBody>
      </p:sp>
      <p:sp>
        <p:nvSpPr>
          <p:cNvPr id="3" name="Θέση περιεχομένου 2"/>
          <p:cNvSpPr>
            <a:spLocks noGrp="1"/>
          </p:cNvSpPr>
          <p:nvPr>
            <p:ph idx="1"/>
          </p:nvPr>
        </p:nvSpPr>
        <p:spPr>
          <a:xfrm>
            <a:off x="838200" y="2346385"/>
            <a:ext cx="10515600" cy="3830578"/>
          </a:xfrm>
        </p:spPr>
        <p:txBody>
          <a:bodyPr/>
          <a:lstStyle/>
          <a:p>
            <a:pPr marL="0" indent="0" algn="ctr">
              <a:buNone/>
            </a:pPr>
            <a:r>
              <a:rPr lang="el-GR" dirty="0"/>
              <a:t>Ο </a:t>
            </a:r>
            <a:r>
              <a:rPr lang="el-GR" i="1" dirty="0" err="1"/>
              <a:t>Murray</a:t>
            </a:r>
            <a:r>
              <a:rPr lang="el-GR" i="1" dirty="0"/>
              <a:t> R. </a:t>
            </a:r>
            <a:r>
              <a:rPr lang="el-GR" i="1" dirty="0" err="1"/>
              <a:t>Spiegel</a:t>
            </a:r>
            <a:r>
              <a:rPr lang="el-GR" dirty="0"/>
              <a:t> περιέγραψε την ανάλυση μιγαδικών αριθμών ως " έναν από τους πιο όμορφους όπως επίσης και από τους πιο χρήσιμους κλάδους των Μαθηματικών".</a:t>
            </a:r>
          </a:p>
        </p:txBody>
      </p:sp>
    </p:spTree>
    <p:extLst>
      <p:ext uri="{BB962C8B-B14F-4D97-AF65-F5344CB8AC3E}">
        <p14:creationId xmlns:p14="http://schemas.microsoft.com/office/powerpoint/2010/main" val="39070608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984544" y="950495"/>
            <a:ext cx="9976224" cy="4837392"/>
          </a:xfrm>
          <a:prstGeom prst="rect">
            <a:avLst/>
          </a:prstGeom>
        </p:spPr>
      </p:pic>
      <p:pic>
        <p:nvPicPr>
          <p:cNvPr id="3" name="Εικόνα 2"/>
          <p:cNvPicPr>
            <a:picLocks noChangeAspect="1"/>
          </p:cNvPicPr>
          <p:nvPr/>
        </p:nvPicPr>
        <p:blipFill>
          <a:blip r:embed="rId3"/>
          <a:stretch>
            <a:fillRect/>
          </a:stretch>
        </p:blipFill>
        <p:spPr>
          <a:xfrm>
            <a:off x="2437725" y="179971"/>
            <a:ext cx="7069862" cy="529891"/>
          </a:xfrm>
          <a:prstGeom prst="rect">
            <a:avLst/>
          </a:prstGeom>
          <a:ln>
            <a:solidFill>
              <a:schemeClr val="accent1"/>
            </a:solidFill>
          </a:ln>
        </p:spPr>
      </p:pic>
    </p:spTree>
    <p:extLst>
      <p:ext uri="{BB962C8B-B14F-4D97-AF65-F5344CB8AC3E}">
        <p14:creationId xmlns:p14="http://schemas.microsoft.com/office/powerpoint/2010/main" val="38423977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2233802" y="484071"/>
            <a:ext cx="7415524" cy="6237256"/>
          </a:xfrm>
          <a:prstGeom prst="rect">
            <a:avLst/>
          </a:prstGeom>
        </p:spPr>
      </p:pic>
      <p:pic>
        <p:nvPicPr>
          <p:cNvPr id="3" name="Εικόνα 2"/>
          <p:cNvPicPr>
            <a:picLocks noChangeAspect="1"/>
          </p:cNvPicPr>
          <p:nvPr/>
        </p:nvPicPr>
        <p:blipFill>
          <a:blip r:embed="rId3"/>
          <a:stretch>
            <a:fillRect/>
          </a:stretch>
        </p:blipFill>
        <p:spPr>
          <a:xfrm>
            <a:off x="182728" y="62967"/>
            <a:ext cx="5305425" cy="304800"/>
          </a:xfrm>
          <a:prstGeom prst="rect">
            <a:avLst/>
          </a:prstGeom>
        </p:spPr>
      </p:pic>
    </p:spTree>
    <p:extLst>
      <p:ext uri="{BB962C8B-B14F-4D97-AF65-F5344CB8AC3E}">
        <p14:creationId xmlns:p14="http://schemas.microsoft.com/office/powerpoint/2010/main" val="5631563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1171232" y="998621"/>
            <a:ext cx="10050941" cy="4295274"/>
          </a:xfrm>
          <a:prstGeom prst="rect">
            <a:avLst/>
          </a:prstGeom>
        </p:spPr>
      </p:pic>
    </p:spTree>
    <p:extLst>
      <p:ext uri="{BB962C8B-B14F-4D97-AF65-F5344CB8AC3E}">
        <p14:creationId xmlns:p14="http://schemas.microsoft.com/office/powerpoint/2010/main" val="8913695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1997242" y="214191"/>
            <a:ext cx="8157411" cy="6483492"/>
          </a:xfrm>
          <a:prstGeom prst="rect">
            <a:avLst/>
          </a:prstGeom>
        </p:spPr>
      </p:pic>
    </p:spTree>
    <p:extLst>
      <p:ext uri="{BB962C8B-B14F-4D97-AF65-F5344CB8AC3E}">
        <p14:creationId xmlns:p14="http://schemas.microsoft.com/office/powerpoint/2010/main" val="39055047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2506829" y="132345"/>
            <a:ext cx="7388663" cy="1652587"/>
          </a:xfrm>
          <a:prstGeom prst="rect">
            <a:avLst/>
          </a:prstGeom>
        </p:spPr>
      </p:pic>
      <p:pic>
        <p:nvPicPr>
          <p:cNvPr id="3" name="Εικόνα 2"/>
          <p:cNvPicPr>
            <a:picLocks noChangeAspect="1"/>
          </p:cNvPicPr>
          <p:nvPr/>
        </p:nvPicPr>
        <p:blipFill>
          <a:blip r:embed="rId3"/>
          <a:stretch>
            <a:fillRect/>
          </a:stretch>
        </p:blipFill>
        <p:spPr>
          <a:xfrm>
            <a:off x="2506829" y="1600200"/>
            <a:ext cx="6657288" cy="5257800"/>
          </a:xfrm>
          <a:prstGeom prst="rect">
            <a:avLst/>
          </a:prstGeom>
        </p:spPr>
      </p:pic>
    </p:spTree>
    <p:extLst>
      <p:ext uri="{BB962C8B-B14F-4D97-AF65-F5344CB8AC3E}">
        <p14:creationId xmlns:p14="http://schemas.microsoft.com/office/powerpoint/2010/main" val="6350590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1313537" y="601580"/>
            <a:ext cx="9748207" cy="5510464"/>
          </a:xfrm>
          <a:prstGeom prst="rect">
            <a:avLst/>
          </a:prstGeom>
        </p:spPr>
      </p:pic>
    </p:spTree>
    <p:extLst>
      <p:ext uri="{BB962C8B-B14F-4D97-AF65-F5344CB8AC3E}">
        <p14:creationId xmlns:p14="http://schemas.microsoft.com/office/powerpoint/2010/main" val="5264631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2870283" y="0"/>
            <a:ext cx="6482895" cy="6809372"/>
          </a:xfrm>
          <a:prstGeom prst="rect">
            <a:avLst/>
          </a:prstGeom>
        </p:spPr>
      </p:pic>
    </p:spTree>
    <p:extLst>
      <p:ext uri="{BB962C8B-B14F-4D97-AF65-F5344CB8AC3E}">
        <p14:creationId xmlns:p14="http://schemas.microsoft.com/office/powerpoint/2010/main" val="5498096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2592804" y="0"/>
            <a:ext cx="6871427" cy="2799096"/>
          </a:xfrm>
          <a:prstGeom prst="rect">
            <a:avLst/>
          </a:prstGeom>
        </p:spPr>
      </p:pic>
      <p:pic>
        <p:nvPicPr>
          <p:cNvPr id="3" name="Εικόνα 2"/>
          <p:cNvPicPr>
            <a:picLocks noChangeAspect="1"/>
          </p:cNvPicPr>
          <p:nvPr/>
        </p:nvPicPr>
        <p:blipFill>
          <a:blip r:embed="rId3"/>
          <a:stretch>
            <a:fillRect/>
          </a:stretch>
        </p:blipFill>
        <p:spPr>
          <a:xfrm>
            <a:off x="2592805" y="2799096"/>
            <a:ext cx="7144390" cy="3942097"/>
          </a:xfrm>
          <a:prstGeom prst="rect">
            <a:avLst/>
          </a:prstGeom>
        </p:spPr>
      </p:pic>
      <p:pic>
        <p:nvPicPr>
          <p:cNvPr id="4" name="Εικόνα 3"/>
          <p:cNvPicPr>
            <a:picLocks noChangeAspect="1"/>
          </p:cNvPicPr>
          <p:nvPr/>
        </p:nvPicPr>
        <p:blipFill>
          <a:blip r:embed="rId2"/>
          <a:stretch>
            <a:fillRect/>
          </a:stretch>
        </p:blipFill>
        <p:spPr>
          <a:xfrm>
            <a:off x="2580772" y="48129"/>
            <a:ext cx="6871427" cy="2799096"/>
          </a:xfrm>
          <a:prstGeom prst="rect">
            <a:avLst/>
          </a:prstGeom>
        </p:spPr>
      </p:pic>
      <p:pic>
        <p:nvPicPr>
          <p:cNvPr id="5" name="Εικόνα 4"/>
          <p:cNvPicPr>
            <a:picLocks noChangeAspect="1"/>
          </p:cNvPicPr>
          <p:nvPr/>
        </p:nvPicPr>
        <p:blipFill>
          <a:blip r:embed="rId3"/>
          <a:stretch>
            <a:fillRect/>
          </a:stretch>
        </p:blipFill>
        <p:spPr>
          <a:xfrm>
            <a:off x="2580773" y="2847225"/>
            <a:ext cx="7144390" cy="3942097"/>
          </a:xfrm>
          <a:prstGeom prst="rect">
            <a:avLst/>
          </a:prstGeom>
        </p:spPr>
      </p:pic>
      <mc:AlternateContent xmlns:mc="http://schemas.openxmlformats.org/markup-compatibility/2006">
        <mc:Choice xmlns:a14="http://schemas.microsoft.com/office/drawing/2010/main" Requires="a14">
          <p:sp>
            <p:nvSpPr>
              <p:cNvPr id="6" name="TextBox 5"/>
              <p:cNvSpPr txBox="1"/>
              <p:nvPr/>
            </p:nvSpPr>
            <p:spPr>
              <a:xfrm>
                <a:off x="3459078" y="3128210"/>
                <a:ext cx="843308" cy="350481"/>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ad>
                        <m:radPr>
                          <m:degHide m:val="on"/>
                          <m:ctrlPr>
                            <a:rPr lang="el-GR" sz="2000" i="1" smtClean="0">
                              <a:latin typeface="Cambria Math" panose="02040503050406030204" pitchFamily="18" charset="0"/>
                            </a:rPr>
                          </m:ctrlPr>
                        </m:radPr>
                        <m:deg/>
                        <m:e>
                          <m:r>
                            <a:rPr lang="en-US" sz="2000" b="0" i="1" smtClean="0">
                              <a:latin typeface="Cambria Math" panose="02040503050406030204" pitchFamily="18" charset="0"/>
                            </a:rPr>
                            <m:t>           </m:t>
                          </m:r>
                        </m:e>
                      </m:rad>
                    </m:oMath>
                  </m:oMathPara>
                </a14:m>
                <a:endParaRPr lang="el-GR" dirty="0"/>
              </a:p>
            </p:txBody>
          </p:sp>
        </mc:Choice>
        <mc:Fallback>
          <p:sp>
            <p:nvSpPr>
              <p:cNvPr id="6" name="TextBox 5"/>
              <p:cNvSpPr txBox="1">
                <a:spLocks noRot="1" noChangeAspect="1" noMove="1" noResize="1" noEditPoints="1" noAdjustHandles="1" noChangeArrowheads="1" noChangeShapeType="1" noTextEdit="1"/>
              </p:cNvSpPr>
              <p:nvPr/>
            </p:nvSpPr>
            <p:spPr>
              <a:xfrm>
                <a:off x="3459078" y="3128210"/>
                <a:ext cx="843308" cy="350481"/>
              </a:xfrm>
              <a:prstGeom prst="rect">
                <a:avLst/>
              </a:prstGeom>
              <a:blipFill>
                <a:blip r:embed="rId4"/>
                <a:stretch>
                  <a:fillRect/>
                </a:stretch>
              </a:blipFill>
            </p:spPr>
            <p:txBody>
              <a:bodyPr/>
              <a:lstStyle/>
              <a:p>
                <a:r>
                  <a:rPr lang="el-GR">
                    <a:noFill/>
                  </a:rPr>
                  <a:t> </a:t>
                </a:r>
              </a:p>
            </p:txBody>
          </p:sp>
        </mc:Fallback>
      </mc:AlternateContent>
      <mc:AlternateContent xmlns:mc="http://schemas.openxmlformats.org/markup-compatibility/2006">
        <mc:Choice xmlns:a14="http://schemas.microsoft.com/office/drawing/2010/main" Requires="a14">
          <p:sp>
            <p:nvSpPr>
              <p:cNvPr id="7" name="TextBox 6"/>
              <p:cNvSpPr txBox="1"/>
              <p:nvPr/>
            </p:nvSpPr>
            <p:spPr>
              <a:xfrm>
                <a:off x="4838699" y="3128209"/>
                <a:ext cx="1067728" cy="350481"/>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ad>
                        <m:radPr>
                          <m:degHide m:val="on"/>
                          <m:ctrlPr>
                            <a:rPr lang="el-GR" sz="2000" i="1" smtClean="0">
                              <a:latin typeface="Cambria Math" panose="02040503050406030204" pitchFamily="18" charset="0"/>
                            </a:rPr>
                          </m:ctrlPr>
                        </m:radPr>
                        <m:deg/>
                        <m:e>
                          <m:r>
                            <a:rPr lang="en-US" sz="2000" b="0" i="1" smtClean="0">
                              <a:latin typeface="Cambria Math" panose="02040503050406030204" pitchFamily="18" charset="0"/>
                            </a:rPr>
                            <m:t>               </m:t>
                          </m:r>
                        </m:e>
                      </m:rad>
                    </m:oMath>
                  </m:oMathPara>
                </a14:m>
                <a:endParaRPr lang="el-GR" dirty="0"/>
              </a:p>
            </p:txBody>
          </p:sp>
        </mc:Choice>
        <mc:Fallback>
          <p:sp>
            <p:nvSpPr>
              <p:cNvPr id="7" name="TextBox 6"/>
              <p:cNvSpPr txBox="1">
                <a:spLocks noRot="1" noChangeAspect="1" noMove="1" noResize="1" noEditPoints="1" noAdjustHandles="1" noChangeArrowheads="1" noChangeShapeType="1" noTextEdit="1"/>
              </p:cNvSpPr>
              <p:nvPr/>
            </p:nvSpPr>
            <p:spPr>
              <a:xfrm>
                <a:off x="4838699" y="3128209"/>
                <a:ext cx="1067728" cy="350481"/>
              </a:xfrm>
              <a:prstGeom prst="rect">
                <a:avLst/>
              </a:prstGeom>
              <a:blipFill>
                <a:blip r:embed="rId5"/>
                <a:stretch>
                  <a:fillRect/>
                </a:stretch>
              </a:blipFill>
            </p:spPr>
            <p:txBody>
              <a:bodyPr/>
              <a:lstStyle/>
              <a:p>
                <a:r>
                  <a:rPr lang="el-GR">
                    <a:noFill/>
                  </a:rPr>
                  <a:t> </a:t>
                </a:r>
              </a:p>
            </p:txBody>
          </p:sp>
        </mc:Fallback>
      </mc:AlternateContent>
    </p:spTree>
    <p:extLst>
      <p:ext uri="{BB962C8B-B14F-4D97-AF65-F5344CB8AC3E}">
        <p14:creationId xmlns:p14="http://schemas.microsoft.com/office/powerpoint/2010/main" val="15509031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166687" y="105025"/>
            <a:ext cx="4086225" cy="295275"/>
          </a:xfrm>
          <a:prstGeom prst="rect">
            <a:avLst/>
          </a:prstGeom>
        </p:spPr>
      </p:pic>
      <p:pic>
        <p:nvPicPr>
          <p:cNvPr id="3" name="Εικόνα 2"/>
          <p:cNvPicPr>
            <a:picLocks noChangeAspect="1"/>
          </p:cNvPicPr>
          <p:nvPr/>
        </p:nvPicPr>
        <p:blipFill>
          <a:blip r:embed="rId3"/>
          <a:stretch>
            <a:fillRect/>
          </a:stretch>
        </p:blipFill>
        <p:spPr>
          <a:xfrm>
            <a:off x="2378242" y="400300"/>
            <a:ext cx="7668126" cy="6287407"/>
          </a:xfrm>
          <a:prstGeom prst="rect">
            <a:avLst/>
          </a:prstGeom>
        </p:spPr>
      </p:pic>
    </p:spTree>
    <p:extLst>
      <p:ext uri="{BB962C8B-B14F-4D97-AF65-F5344CB8AC3E}">
        <p14:creationId xmlns:p14="http://schemas.microsoft.com/office/powerpoint/2010/main" val="15621902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1453590" y="457200"/>
            <a:ext cx="9139442" cy="5727031"/>
          </a:xfrm>
          <a:prstGeom prst="rect">
            <a:avLst/>
          </a:prstGeom>
        </p:spPr>
      </p:pic>
    </p:spTree>
    <p:extLst>
      <p:ext uri="{BB962C8B-B14F-4D97-AF65-F5344CB8AC3E}">
        <p14:creationId xmlns:p14="http://schemas.microsoft.com/office/powerpoint/2010/main" val="42221320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Ιστορία</a:t>
            </a:r>
            <a:endParaRPr lang="el-GR" dirty="0"/>
          </a:p>
        </p:txBody>
      </p:sp>
      <p:sp>
        <p:nvSpPr>
          <p:cNvPr id="3" name="Θέση περιεχομένου 2"/>
          <p:cNvSpPr>
            <a:spLocks noGrp="1"/>
          </p:cNvSpPr>
          <p:nvPr>
            <p:ph idx="1"/>
          </p:nvPr>
        </p:nvSpPr>
        <p:spPr/>
        <p:txBody>
          <a:bodyPr/>
          <a:lstStyle/>
          <a:p>
            <a:r>
              <a:rPr lang="el-GR" dirty="0" smtClean="0"/>
              <a:t>Η μιγαδική ανάλυση ασχολείται ιδιαίτερα με τις αναλυτικές ( ή </a:t>
            </a:r>
            <a:r>
              <a:rPr lang="el-GR" dirty="0" err="1" smtClean="0"/>
              <a:t>ολομορφικές</a:t>
            </a:r>
            <a:r>
              <a:rPr lang="el-GR" dirty="0" smtClean="0"/>
              <a:t>) συναρτήσεις των μιγαδικών μεταβλητών (ή πιο γενικά, με τις </a:t>
            </a:r>
            <a:r>
              <a:rPr lang="el-GR" dirty="0" err="1" smtClean="0"/>
              <a:t>μερόμορφες</a:t>
            </a:r>
            <a:r>
              <a:rPr lang="el-GR" dirty="0" smtClean="0"/>
              <a:t> συναρτήσεις). </a:t>
            </a:r>
          </a:p>
          <a:p>
            <a:r>
              <a:rPr lang="el-GR" dirty="0" smtClean="0"/>
              <a:t>Επειδή τα ξεχωριστά πραγματικά και φανταστικά μέρη μίας αναλυτικής συνάρτησης πρέπει να ικανοποιούν την εξίσωση του </a:t>
            </a:r>
            <a:r>
              <a:rPr lang="el-GR" dirty="0" err="1" smtClean="0"/>
              <a:t>Laplace</a:t>
            </a:r>
            <a:r>
              <a:rPr lang="el-GR" dirty="0" smtClean="0"/>
              <a:t>, η μαθηματική ανάλυση εφαρμόζεται ευρέως σε δισδιάστατα προβλήματα στη φυσική.</a:t>
            </a:r>
            <a:endParaRPr lang="el-GR" dirty="0"/>
          </a:p>
        </p:txBody>
      </p:sp>
    </p:spTree>
    <p:extLst>
      <p:ext uri="{BB962C8B-B14F-4D97-AF65-F5344CB8AC3E}">
        <p14:creationId xmlns:p14="http://schemas.microsoft.com/office/powerpoint/2010/main" val="1582708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1909466" y="228600"/>
            <a:ext cx="8329408" cy="6367423"/>
          </a:xfrm>
          <a:prstGeom prst="rect">
            <a:avLst/>
          </a:prstGeom>
        </p:spPr>
      </p:pic>
    </p:spTree>
    <p:extLst>
      <p:ext uri="{BB962C8B-B14F-4D97-AF65-F5344CB8AC3E}">
        <p14:creationId xmlns:p14="http://schemas.microsoft.com/office/powerpoint/2010/main" val="29153898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1385522" y="397041"/>
            <a:ext cx="9491026" cy="5790208"/>
          </a:xfrm>
          <a:prstGeom prst="rect">
            <a:avLst/>
          </a:prstGeom>
        </p:spPr>
      </p:pic>
    </p:spTree>
    <p:extLst>
      <p:ext uri="{BB962C8B-B14F-4D97-AF65-F5344CB8AC3E}">
        <p14:creationId xmlns:p14="http://schemas.microsoft.com/office/powerpoint/2010/main" val="41801703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97255" y="155408"/>
            <a:ext cx="4152900" cy="266700"/>
          </a:xfrm>
          <a:prstGeom prst="rect">
            <a:avLst/>
          </a:prstGeom>
        </p:spPr>
      </p:pic>
      <p:pic>
        <p:nvPicPr>
          <p:cNvPr id="3" name="Εικόνα 2"/>
          <p:cNvPicPr>
            <a:picLocks noChangeAspect="1"/>
          </p:cNvPicPr>
          <p:nvPr/>
        </p:nvPicPr>
        <p:blipFill>
          <a:blip r:embed="rId3"/>
          <a:stretch>
            <a:fillRect/>
          </a:stretch>
        </p:blipFill>
        <p:spPr>
          <a:xfrm>
            <a:off x="2576512" y="422108"/>
            <a:ext cx="7036720" cy="6313700"/>
          </a:xfrm>
          <a:prstGeom prst="rect">
            <a:avLst/>
          </a:prstGeom>
        </p:spPr>
      </p:pic>
      <p:sp>
        <p:nvSpPr>
          <p:cNvPr id="4" name="Οβάλ 3"/>
          <p:cNvSpPr/>
          <p:nvPr/>
        </p:nvSpPr>
        <p:spPr>
          <a:xfrm>
            <a:off x="7868652" y="5041231"/>
            <a:ext cx="1852863" cy="68580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βάλ 4"/>
          <p:cNvSpPr/>
          <p:nvPr/>
        </p:nvSpPr>
        <p:spPr>
          <a:xfrm>
            <a:off x="2859504" y="5384131"/>
            <a:ext cx="1852863" cy="68580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95716122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2017650" y="1744581"/>
            <a:ext cx="7775304" cy="2378492"/>
          </a:xfrm>
          <a:prstGeom prst="rect">
            <a:avLst/>
          </a:prstGeom>
        </p:spPr>
      </p:pic>
    </p:spTree>
    <p:extLst>
      <p:ext uri="{BB962C8B-B14F-4D97-AF65-F5344CB8AC3E}">
        <p14:creationId xmlns:p14="http://schemas.microsoft.com/office/powerpoint/2010/main" val="297634708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72192" y="92743"/>
            <a:ext cx="5943600" cy="247650"/>
          </a:xfrm>
          <a:prstGeom prst="rect">
            <a:avLst/>
          </a:prstGeom>
        </p:spPr>
      </p:pic>
      <p:pic>
        <p:nvPicPr>
          <p:cNvPr id="3" name="Εικόνα 2"/>
          <p:cNvPicPr>
            <a:picLocks noChangeAspect="1"/>
          </p:cNvPicPr>
          <p:nvPr/>
        </p:nvPicPr>
        <p:blipFill rotWithShape="1">
          <a:blip r:embed="rId3"/>
          <a:srcRect b="40825"/>
          <a:stretch/>
        </p:blipFill>
        <p:spPr>
          <a:xfrm>
            <a:off x="1581108" y="713372"/>
            <a:ext cx="8622574" cy="5362576"/>
          </a:xfrm>
          <a:prstGeom prst="rect">
            <a:avLst/>
          </a:prstGeom>
        </p:spPr>
      </p:pic>
    </p:spTree>
    <p:extLst>
      <p:ext uri="{BB962C8B-B14F-4D97-AF65-F5344CB8AC3E}">
        <p14:creationId xmlns:p14="http://schemas.microsoft.com/office/powerpoint/2010/main" val="299451256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3"/>
          <a:stretch>
            <a:fillRect/>
          </a:stretch>
        </p:blipFill>
        <p:spPr>
          <a:xfrm>
            <a:off x="72192" y="92743"/>
            <a:ext cx="5943600" cy="247650"/>
          </a:xfrm>
          <a:prstGeom prst="rect">
            <a:avLst/>
          </a:prstGeom>
        </p:spPr>
      </p:pic>
      <p:pic>
        <p:nvPicPr>
          <p:cNvPr id="3" name="Εικόνα 2"/>
          <p:cNvPicPr>
            <a:picLocks noChangeAspect="1"/>
          </p:cNvPicPr>
          <p:nvPr/>
        </p:nvPicPr>
        <p:blipFill rotWithShape="1">
          <a:blip r:embed="rId4"/>
          <a:srcRect t="59902"/>
          <a:stretch/>
        </p:blipFill>
        <p:spPr>
          <a:xfrm>
            <a:off x="654012" y="1732548"/>
            <a:ext cx="7908171" cy="3332748"/>
          </a:xfrm>
          <a:prstGeom prst="rect">
            <a:avLst/>
          </a:prstGeom>
        </p:spPr>
      </p:pic>
      <p:pic>
        <p:nvPicPr>
          <p:cNvPr id="4" name="Εικόνα 3"/>
          <p:cNvPicPr>
            <a:picLocks noChangeAspect="1"/>
          </p:cNvPicPr>
          <p:nvPr/>
        </p:nvPicPr>
        <p:blipFill>
          <a:blip r:embed="rId5"/>
          <a:stretch>
            <a:fillRect/>
          </a:stretch>
        </p:blipFill>
        <p:spPr>
          <a:xfrm>
            <a:off x="8803606" y="1642812"/>
            <a:ext cx="3295650" cy="3067050"/>
          </a:xfrm>
          <a:prstGeom prst="rect">
            <a:avLst/>
          </a:prstGeom>
        </p:spPr>
      </p:pic>
    </p:spTree>
    <p:extLst>
      <p:ext uri="{BB962C8B-B14F-4D97-AF65-F5344CB8AC3E}">
        <p14:creationId xmlns:p14="http://schemas.microsoft.com/office/powerpoint/2010/main" val="424734922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94999" y="95250"/>
            <a:ext cx="981075" cy="266700"/>
          </a:xfrm>
          <a:prstGeom prst="rect">
            <a:avLst/>
          </a:prstGeom>
        </p:spPr>
      </p:pic>
      <p:pic>
        <p:nvPicPr>
          <p:cNvPr id="3" name="Εικόνα 2"/>
          <p:cNvPicPr>
            <a:picLocks noChangeAspect="1"/>
          </p:cNvPicPr>
          <p:nvPr/>
        </p:nvPicPr>
        <p:blipFill>
          <a:blip r:embed="rId3"/>
          <a:stretch>
            <a:fillRect/>
          </a:stretch>
        </p:blipFill>
        <p:spPr>
          <a:xfrm>
            <a:off x="94999" y="361950"/>
            <a:ext cx="8337106" cy="845971"/>
          </a:xfrm>
          <a:prstGeom prst="rect">
            <a:avLst/>
          </a:prstGeom>
        </p:spPr>
      </p:pic>
      <p:pic>
        <p:nvPicPr>
          <p:cNvPr id="4" name="Εικόνα 3"/>
          <p:cNvPicPr>
            <a:picLocks noChangeAspect="1"/>
          </p:cNvPicPr>
          <p:nvPr/>
        </p:nvPicPr>
        <p:blipFill rotWithShape="1">
          <a:blip r:embed="rId4"/>
          <a:srcRect b="25434"/>
          <a:stretch/>
        </p:blipFill>
        <p:spPr>
          <a:xfrm>
            <a:off x="2310728" y="1207921"/>
            <a:ext cx="7495009" cy="5469967"/>
          </a:xfrm>
          <a:prstGeom prst="rect">
            <a:avLst/>
          </a:prstGeom>
        </p:spPr>
      </p:pic>
    </p:spTree>
    <p:extLst>
      <p:ext uri="{BB962C8B-B14F-4D97-AF65-F5344CB8AC3E}">
        <p14:creationId xmlns:p14="http://schemas.microsoft.com/office/powerpoint/2010/main" val="327796738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94999" y="95250"/>
            <a:ext cx="981075" cy="266700"/>
          </a:xfrm>
          <a:prstGeom prst="rect">
            <a:avLst/>
          </a:prstGeom>
        </p:spPr>
      </p:pic>
      <p:pic>
        <p:nvPicPr>
          <p:cNvPr id="3" name="Εικόνα 2"/>
          <p:cNvPicPr>
            <a:picLocks noChangeAspect="1"/>
          </p:cNvPicPr>
          <p:nvPr/>
        </p:nvPicPr>
        <p:blipFill>
          <a:blip r:embed="rId3"/>
          <a:stretch>
            <a:fillRect/>
          </a:stretch>
        </p:blipFill>
        <p:spPr>
          <a:xfrm>
            <a:off x="94999" y="361950"/>
            <a:ext cx="8337106" cy="845971"/>
          </a:xfrm>
          <a:prstGeom prst="rect">
            <a:avLst/>
          </a:prstGeom>
        </p:spPr>
      </p:pic>
      <p:pic>
        <p:nvPicPr>
          <p:cNvPr id="6" name="Εικόνα 5"/>
          <p:cNvPicPr>
            <a:picLocks noChangeAspect="1"/>
          </p:cNvPicPr>
          <p:nvPr/>
        </p:nvPicPr>
        <p:blipFill>
          <a:blip r:embed="rId4"/>
          <a:stretch>
            <a:fillRect/>
          </a:stretch>
        </p:blipFill>
        <p:spPr>
          <a:xfrm>
            <a:off x="2589045" y="1207921"/>
            <a:ext cx="6677025" cy="1924050"/>
          </a:xfrm>
          <a:prstGeom prst="rect">
            <a:avLst/>
          </a:prstGeom>
        </p:spPr>
      </p:pic>
      <p:pic>
        <p:nvPicPr>
          <p:cNvPr id="7" name="Εικόνα 6"/>
          <p:cNvPicPr>
            <a:picLocks noChangeAspect="1"/>
          </p:cNvPicPr>
          <p:nvPr/>
        </p:nvPicPr>
        <p:blipFill>
          <a:blip r:embed="rId5"/>
          <a:stretch>
            <a:fillRect/>
          </a:stretch>
        </p:blipFill>
        <p:spPr>
          <a:xfrm>
            <a:off x="2589045" y="2969543"/>
            <a:ext cx="7019961" cy="3888457"/>
          </a:xfrm>
          <a:prstGeom prst="rect">
            <a:avLst/>
          </a:prstGeom>
        </p:spPr>
      </p:pic>
    </p:spTree>
    <p:extLst>
      <p:ext uri="{BB962C8B-B14F-4D97-AF65-F5344CB8AC3E}">
        <p14:creationId xmlns:p14="http://schemas.microsoft.com/office/powerpoint/2010/main" val="4693840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Ιστορία</a:t>
            </a:r>
            <a:endParaRPr lang="el-GR" dirty="0"/>
          </a:p>
        </p:txBody>
      </p:sp>
      <p:sp>
        <p:nvSpPr>
          <p:cNvPr id="3" name="Θέση περιεχομένου 2"/>
          <p:cNvSpPr>
            <a:spLocks noGrp="1"/>
          </p:cNvSpPr>
          <p:nvPr>
            <p:ph idx="1"/>
          </p:nvPr>
        </p:nvSpPr>
        <p:spPr>
          <a:xfrm>
            <a:off x="838200" y="1825624"/>
            <a:ext cx="10515600" cy="4618307"/>
          </a:xfrm>
        </p:spPr>
        <p:txBody>
          <a:bodyPr>
            <a:normAutofit fontScale="92500" lnSpcReduction="20000"/>
          </a:bodyPr>
          <a:lstStyle/>
          <a:p>
            <a:r>
              <a:rPr lang="el-GR" dirty="0" smtClean="0"/>
              <a:t>Η ανάλυση μιγαδικών αριθμών είναι ένας από τους κλασικούς κλάδους των Μαθηματικών με ρίζες στον 19ο αιώνα και λίγο προγενέστερα.</a:t>
            </a:r>
          </a:p>
          <a:p>
            <a:r>
              <a:rPr lang="el-GR" dirty="0" smtClean="0"/>
              <a:t> Σημαντικοί μαθηματικοί που σχετίζονται με την μιγαδική ανάλυση περιλαμβάνουν τους </a:t>
            </a:r>
            <a:r>
              <a:rPr lang="el-GR" dirty="0" err="1" smtClean="0"/>
              <a:t>Euler</a:t>
            </a:r>
            <a:r>
              <a:rPr lang="el-GR" dirty="0" smtClean="0"/>
              <a:t>, </a:t>
            </a:r>
            <a:r>
              <a:rPr lang="el-GR" dirty="0" err="1" smtClean="0"/>
              <a:t>Gauss</a:t>
            </a:r>
            <a:r>
              <a:rPr lang="el-GR" dirty="0" smtClean="0"/>
              <a:t>, </a:t>
            </a:r>
            <a:r>
              <a:rPr lang="el-GR" dirty="0" err="1" smtClean="0"/>
              <a:t>Riemann</a:t>
            </a:r>
            <a:r>
              <a:rPr lang="el-GR" dirty="0" smtClean="0"/>
              <a:t>, </a:t>
            </a:r>
            <a:r>
              <a:rPr lang="el-GR" dirty="0" err="1" smtClean="0"/>
              <a:t>Cauchy</a:t>
            </a:r>
            <a:r>
              <a:rPr lang="el-GR" dirty="0" smtClean="0"/>
              <a:t>, </a:t>
            </a:r>
            <a:r>
              <a:rPr lang="el-GR" dirty="0" err="1" smtClean="0"/>
              <a:t>Weierstrass</a:t>
            </a:r>
            <a:r>
              <a:rPr lang="el-GR" dirty="0" smtClean="0"/>
              <a:t> και πολλούς ακόμη στον 20ο αιώνα. </a:t>
            </a:r>
          </a:p>
          <a:p>
            <a:r>
              <a:rPr lang="el-GR" dirty="0" smtClean="0"/>
              <a:t>Η ανάλυση μιγαδικών αριθμών, συγκεκριμένα η θεωρία των σύμμορφων απεικονίσεων, έχει πολλές εφαρμογές στη φυσική και χρησιμοποιείται επίσης στην αναλυτική θεωρία των αριθμών. </a:t>
            </a:r>
          </a:p>
          <a:p>
            <a:r>
              <a:rPr lang="el-GR" dirty="0" smtClean="0"/>
              <a:t>Στη σύγχρονη εποχή έχει γίνει πολύ δημοφιλής μέσω μίας νέας ώθησης από την δυναμική των μιγαδικών αριθμών και τις εικόνες των </a:t>
            </a:r>
            <a:r>
              <a:rPr lang="el-GR" dirty="0" err="1" smtClean="0"/>
              <a:t>μορφοκλασματικών</a:t>
            </a:r>
            <a:r>
              <a:rPr lang="el-GR" dirty="0" smtClean="0"/>
              <a:t>, που δημιουργούνται από επαναλαμβανόμενες </a:t>
            </a:r>
            <a:r>
              <a:rPr lang="el-GR" dirty="0" err="1" smtClean="0"/>
              <a:t>ολομορφικές</a:t>
            </a:r>
            <a:r>
              <a:rPr lang="el-GR" dirty="0" smtClean="0"/>
              <a:t> συναρτήσεις. </a:t>
            </a:r>
          </a:p>
          <a:p>
            <a:r>
              <a:rPr lang="el-GR" dirty="0" smtClean="0"/>
              <a:t>Μία ακόμη σημαντική εφαρμογή της μιγαδικής ανάλυσης είναι η θεωρία των χορδών που μελετά σύμμορφες σταθερές στην κβαντική θεωρία.</a:t>
            </a:r>
            <a:endParaRPr lang="el-GR" dirty="0"/>
          </a:p>
        </p:txBody>
      </p:sp>
    </p:spTree>
    <p:extLst>
      <p:ext uri="{BB962C8B-B14F-4D97-AF65-F5344CB8AC3E}">
        <p14:creationId xmlns:p14="http://schemas.microsoft.com/office/powerpoint/2010/main" val="9415426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Εισαγωγή</a:t>
            </a:r>
            <a:endParaRPr lang="el-GR" dirty="0"/>
          </a:p>
        </p:txBody>
      </p:sp>
      <p:sp>
        <p:nvSpPr>
          <p:cNvPr id="3" name="Θέση περιεχομένου 2"/>
          <p:cNvSpPr>
            <a:spLocks noGrp="1"/>
          </p:cNvSpPr>
          <p:nvPr>
            <p:ph idx="1"/>
          </p:nvPr>
        </p:nvSpPr>
        <p:spPr/>
        <p:txBody>
          <a:bodyPr>
            <a:normAutofit fontScale="92500" lnSpcReduction="10000"/>
          </a:bodyPr>
          <a:lstStyle/>
          <a:p>
            <a:pPr lvl="0"/>
            <a:r>
              <a:rPr lang="el-GR" dirty="0"/>
              <a:t>Μιγαδικοί αριθμοί, αναλυτικές συναρτήσεις, εξισώσεις </a:t>
            </a:r>
            <a:r>
              <a:rPr lang="el-GR" dirty="0" err="1"/>
              <a:t>Cauchy-Riemann</a:t>
            </a:r>
            <a:r>
              <a:rPr lang="el-GR" dirty="0"/>
              <a:t>.</a:t>
            </a:r>
          </a:p>
          <a:p>
            <a:pPr lvl="0"/>
            <a:r>
              <a:rPr lang="el-GR" dirty="0"/>
              <a:t>Αρμονικές συναρτήσεις.</a:t>
            </a:r>
          </a:p>
          <a:p>
            <a:pPr lvl="0"/>
            <a:r>
              <a:rPr lang="el-GR" dirty="0"/>
              <a:t>Εκθετικές, τριγωνομετρικές, λογαριθμικές συναρτήσεις.</a:t>
            </a:r>
          </a:p>
          <a:p>
            <a:pPr lvl="0"/>
            <a:r>
              <a:rPr lang="el-GR" dirty="0"/>
              <a:t>Ολοκληρώματα, Θεώρημα του </a:t>
            </a:r>
            <a:r>
              <a:rPr lang="el-GR" dirty="0" err="1"/>
              <a:t>Cauchy</a:t>
            </a:r>
            <a:r>
              <a:rPr lang="el-GR" dirty="0"/>
              <a:t>, ολοκληρωτικοί τύποι και ανισότητες του </a:t>
            </a:r>
            <a:r>
              <a:rPr lang="el-GR" dirty="0" err="1"/>
              <a:t>Cauchy</a:t>
            </a:r>
            <a:r>
              <a:rPr lang="el-GR" dirty="0"/>
              <a:t>.</a:t>
            </a:r>
          </a:p>
          <a:p>
            <a:pPr lvl="0"/>
            <a:r>
              <a:rPr lang="el-GR" dirty="0"/>
              <a:t>Θεώρημα του </a:t>
            </a:r>
            <a:r>
              <a:rPr lang="el-GR" dirty="0" err="1"/>
              <a:t>Liouville</a:t>
            </a:r>
            <a:r>
              <a:rPr lang="el-GR" dirty="0"/>
              <a:t> και το Θεμελιώδες Θεώρημα της Άλγεβρας.</a:t>
            </a:r>
          </a:p>
          <a:p>
            <a:pPr lvl="0"/>
            <a:r>
              <a:rPr lang="el-GR" dirty="0"/>
              <a:t>Αρχή του του μέγιστου μέτρου.</a:t>
            </a:r>
          </a:p>
          <a:p>
            <a:pPr lvl="0"/>
            <a:r>
              <a:rPr lang="el-GR" dirty="0"/>
              <a:t>Σειρές </a:t>
            </a:r>
            <a:r>
              <a:rPr lang="el-GR" dirty="0" err="1"/>
              <a:t>Taylor</a:t>
            </a:r>
            <a:r>
              <a:rPr lang="el-GR" dirty="0"/>
              <a:t> και </a:t>
            </a:r>
            <a:r>
              <a:rPr lang="el-GR" dirty="0" err="1"/>
              <a:t>Laurent</a:t>
            </a:r>
            <a:r>
              <a:rPr lang="el-GR" dirty="0"/>
              <a:t>, λογισμός των υπολοίπων (</a:t>
            </a:r>
            <a:r>
              <a:rPr lang="el-GR" dirty="0" err="1"/>
              <a:t>residues</a:t>
            </a:r>
            <a:r>
              <a:rPr lang="el-GR" dirty="0"/>
              <a:t>).</a:t>
            </a:r>
          </a:p>
          <a:p>
            <a:pPr lvl="0"/>
            <a:r>
              <a:rPr lang="el-GR" dirty="0"/>
              <a:t>Αρχή του ορίσματος.</a:t>
            </a:r>
          </a:p>
          <a:p>
            <a:pPr lvl="0"/>
            <a:r>
              <a:rPr lang="el-GR" dirty="0"/>
              <a:t>Σύμμορφες απεικονίσεις και μετασχηματισμοί</a:t>
            </a:r>
            <a:r>
              <a:rPr lang="el-GR" dirty="0" smtClean="0"/>
              <a:t>.</a:t>
            </a:r>
            <a:endParaRPr lang="el-GR" dirty="0"/>
          </a:p>
        </p:txBody>
      </p:sp>
    </p:spTree>
    <p:extLst>
      <p:ext uri="{BB962C8B-B14F-4D97-AF65-F5344CB8AC3E}">
        <p14:creationId xmlns:p14="http://schemas.microsoft.com/office/powerpoint/2010/main" val="2817325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600" b="1" dirty="0"/>
              <a:t>Επιδιωκόμενα μαθησιακά </a:t>
            </a:r>
            <a:r>
              <a:rPr lang="el-GR" sz="3600" b="1" dirty="0" smtClean="0"/>
              <a:t>αποτελέσματα</a:t>
            </a:r>
            <a:endParaRPr lang="el-GR" sz="3600" dirty="0"/>
          </a:p>
        </p:txBody>
      </p:sp>
      <p:sp>
        <p:nvSpPr>
          <p:cNvPr id="3" name="Θέση περιεχομένου 2"/>
          <p:cNvSpPr>
            <a:spLocks noGrp="1"/>
          </p:cNvSpPr>
          <p:nvPr>
            <p:ph idx="1"/>
          </p:nvPr>
        </p:nvSpPr>
        <p:spPr/>
        <p:txBody>
          <a:bodyPr>
            <a:normAutofit fontScale="77500" lnSpcReduction="20000"/>
          </a:bodyPr>
          <a:lstStyle/>
          <a:p>
            <a:pPr marL="0" indent="0">
              <a:buNone/>
            </a:pPr>
            <a:r>
              <a:rPr lang="el-GR" dirty="0"/>
              <a:t>• Να γράφετε αποτελεσματικά τις μαθηματικές λύσεις με σαφή και συνοπτικό τρόπο.</a:t>
            </a:r>
          </a:p>
          <a:p>
            <a:pPr marL="0" indent="0">
              <a:buNone/>
            </a:pPr>
            <a:r>
              <a:rPr lang="el-GR" dirty="0"/>
              <a:t>• Να χρησιμοποιείτε αποτελεσματικά τις πληροφορίες που απαιτούνται για να αποδείξετε τα θεωρήματα και να δημιουργήσετε μαθηματικά αποτελέσματα. </a:t>
            </a:r>
          </a:p>
          <a:p>
            <a:pPr marL="0" indent="0">
              <a:buNone/>
            </a:pPr>
            <a:r>
              <a:rPr lang="el-GR" dirty="0"/>
              <a:t>• Να καταδείξετε την ικανότητα ενσωμάτωσης γνώσεων και ιδεών σύνθετης διαφοροποίησης και σύνθετης ολοκλήρωσης με συνεκτικό και ουσιαστικό τρόπο και να χρησιμοποιήσετε κατάλληλες τεχνικές για την επίλυση σχετικών προβλημάτων και για τη δημιουργία θεωρητικών αποτελεσμάτων. </a:t>
            </a:r>
          </a:p>
          <a:p>
            <a:pPr marL="0" indent="0">
              <a:buNone/>
            </a:pPr>
            <a:r>
              <a:rPr lang="el-GR" dirty="0"/>
              <a:t>• Να επιδείξετε την ικανότητα να σκεφτείτε κριτικά αποδεικνύοντας μαθηματικές υποθέσεις και δημιουργώντας θεωρήματα από πολύπλοκες αναλύσεις.</a:t>
            </a:r>
          </a:p>
          <a:p>
            <a:pPr marL="0" indent="0">
              <a:buNone/>
            </a:pPr>
            <a:r>
              <a:rPr lang="el-GR" dirty="0"/>
              <a:t>• Επιπλέον, οι φοιτητές θα είναι σε θέση: Να λειτουργούν με σύνθετους αριθμούς, να χρησιμοποιούν τη σύνθετη λειτουργία παραγώγων, να χρησιμοποιούν αναλυτικές λειτουργίες, να επιδεικνύουν γνώση της ολοκλήρωσης στο σύνθετο επίπεδο, να χρησιμοποιούν το ολοκληρωμένο θεώρημα </a:t>
            </a:r>
            <a:r>
              <a:rPr lang="el-GR" dirty="0" err="1"/>
              <a:t>Cauchy</a:t>
            </a:r>
            <a:r>
              <a:rPr lang="el-GR" dirty="0"/>
              <a:t> και την ενοποιημένη φόρμουλα </a:t>
            </a:r>
            <a:r>
              <a:rPr lang="el-GR" dirty="0" err="1"/>
              <a:t>Cauchy</a:t>
            </a:r>
            <a:r>
              <a:rPr lang="el-GR" dirty="0"/>
              <a:t>, να κατανοήσουν τα υπόλοιπα και τη χρήση τους στην ολοκλήρωση, να καταδεικνύουν την κατανόηση των σύμμορφων απεικονίσεων.</a:t>
            </a:r>
          </a:p>
          <a:p>
            <a:endParaRPr lang="el-GR" dirty="0"/>
          </a:p>
        </p:txBody>
      </p:sp>
    </p:spTree>
    <p:extLst>
      <p:ext uri="{BB962C8B-B14F-4D97-AF65-F5344CB8AC3E}">
        <p14:creationId xmlns:p14="http://schemas.microsoft.com/office/powerpoint/2010/main" val="39893197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Εισαγωγή σε σύνθετους αριθμούς (Διαλέξεις 1-2</a:t>
            </a:r>
            <a:r>
              <a:rPr lang="el-GR" dirty="0" smtClean="0"/>
              <a:t>)</a:t>
            </a:r>
            <a:endParaRPr lang="el-GR" dirty="0"/>
          </a:p>
        </p:txBody>
      </p:sp>
      <p:sp>
        <p:nvSpPr>
          <p:cNvPr id="3" name="Θέση περιεχομένου 2"/>
          <p:cNvSpPr>
            <a:spLocks noGrp="1"/>
          </p:cNvSpPr>
          <p:nvPr>
            <p:ph idx="1"/>
          </p:nvPr>
        </p:nvSpPr>
        <p:spPr/>
        <p:txBody>
          <a:bodyPr/>
          <a:lstStyle/>
          <a:p>
            <a:r>
              <a:rPr lang="el-GR" dirty="0"/>
              <a:t>Θα ξεκινήσουμε αυτήν την ενότητα ανακαλύπτοντας την ιστορία των μιγαδικών αριθμών: Πότε και γιατί εφευρέθηκαν; Συγκεκριμένα, θα δούμε το γεγονός ότι η αρχική ανάγκη για μιγαδικούς αριθμούς δεν προέκυψε από τη μελέτη των τετραγωνικών εξισώσεων (όπως η επίλυση της εξίσωσης z ^ 2 + 1 = 0), αλλά από την μελέτη των κυβικών εξισώσεων. Στη συνέχεια θα καλύψουμε κάποια άλγεβρα και γεωμετρία για να μάθουμε πώς να υπολογίζουμε και να απεικονίζουμε μιγαδικούς αριθμούς. Για το σκοπό αυτό θα μάθουμε επίσης για την πολική αναπαράσταση μιγαδικών αριθμών.</a:t>
            </a:r>
          </a:p>
        </p:txBody>
      </p:sp>
    </p:spTree>
    <p:extLst>
      <p:ext uri="{BB962C8B-B14F-4D97-AF65-F5344CB8AC3E}">
        <p14:creationId xmlns:p14="http://schemas.microsoft.com/office/powerpoint/2010/main" val="40728588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Σύνθετες λειτουργίες και επανάληψη (Διαλέξεις 3-4</a:t>
            </a:r>
            <a:r>
              <a:rPr lang="el-GR" dirty="0" smtClean="0"/>
              <a:t>)</a:t>
            </a:r>
            <a:endParaRPr lang="el-GR" dirty="0"/>
          </a:p>
        </p:txBody>
      </p:sp>
      <p:sp>
        <p:nvSpPr>
          <p:cNvPr id="3" name="Θέση περιεχομένου 2"/>
          <p:cNvSpPr>
            <a:spLocks noGrp="1"/>
          </p:cNvSpPr>
          <p:nvPr>
            <p:ph idx="1"/>
          </p:nvPr>
        </p:nvSpPr>
        <p:spPr/>
        <p:txBody>
          <a:bodyPr/>
          <a:lstStyle/>
          <a:p>
            <a:r>
              <a:rPr lang="el-GR" dirty="0"/>
              <a:t>Η μιγαδική ανάλυση είναι η μελέτη των λειτουργιών που ζουν στο σύνθετο επίπεδο, δηλαδή λειτουργίες που έχουν σύνθετα τμήματα. Ο κύριος στόχος αυτής της ενότητας είναι να εξοικειωθούμε με τέτοιες λειτουργίες. Θα χρησιμοποιήσουμε τετραγωνικά πολυώνυμα ως παράδειγμα στην μελέτη αναλυτικών συναρτήσεων. </a:t>
            </a:r>
          </a:p>
          <a:p>
            <a:pPr marL="0" indent="0">
              <a:buNone/>
            </a:pPr>
            <a:endParaRPr lang="el-GR" dirty="0"/>
          </a:p>
        </p:txBody>
      </p:sp>
    </p:spTree>
    <p:extLst>
      <p:ext uri="{BB962C8B-B14F-4D97-AF65-F5344CB8AC3E}">
        <p14:creationId xmlns:p14="http://schemas.microsoft.com/office/powerpoint/2010/main" val="3972407348"/>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1903</TotalTime>
  <Words>1696</Words>
  <Application>Microsoft Office PowerPoint</Application>
  <PresentationFormat>Ευρεία οθόνη</PresentationFormat>
  <Paragraphs>115</Paragraphs>
  <Slides>47</Slides>
  <Notes>3</Notes>
  <HiddenSlides>1</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47</vt:i4>
      </vt:variant>
    </vt:vector>
  </HeadingPairs>
  <TitlesOfParts>
    <vt:vector size="52" baseType="lpstr">
      <vt:lpstr>Arial</vt:lpstr>
      <vt:lpstr>Calibri</vt:lpstr>
      <vt:lpstr>Calibri Light</vt:lpstr>
      <vt:lpstr>Cambria Math</vt:lpstr>
      <vt:lpstr>Θέμα του Office</vt:lpstr>
      <vt:lpstr>Μιγαδική ανάλυση</vt:lpstr>
      <vt:lpstr>Ιστορία</vt:lpstr>
      <vt:lpstr>Ιστορία</vt:lpstr>
      <vt:lpstr>Ιστορία</vt:lpstr>
      <vt:lpstr>Ιστορία</vt:lpstr>
      <vt:lpstr>Εισαγωγή</vt:lpstr>
      <vt:lpstr>Επιδιωκόμενα μαθησιακά αποτελέσματα</vt:lpstr>
      <vt:lpstr>Εισαγωγή σε σύνθετους αριθμούς (Διαλέξεις 1-2)</vt:lpstr>
      <vt:lpstr>Σύνθετες λειτουργίες και επανάληψη (Διαλέξεις 3-4)</vt:lpstr>
      <vt:lpstr>Αναλυτικές συναρτήσεις (Διαλέξεις 5-6)</vt:lpstr>
      <vt:lpstr>Σύνθετη ολοκλήρωση (Διαλέξεις 7-9)</vt:lpstr>
      <vt:lpstr>Σύμμορφες απεικονίσεις (Διαλέξεις 10-12)</vt:lpstr>
      <vt:lpstr>Ορισμός </vt:lpstr>
      <vt:lpstr>Ορισμός</vt:lpstr>
      <vt:lpstr>Ορισμός</vt:lpstr>
      <vt:lpstr>Ορισμός</vt:lpstr>
      <vt:lpstr>Ορισμός</vt:lpstr>
      <vt:lpstr>Ορισμός</vt:lpstr>
      <vt:lpstr>Ορισμός</vt:lpstr>
      <vt:lpstr>Αλγεβρικές ιδιότητες</vt:lpstr>
      <vt:lpstr>Αλγεβρικές ιδιότητες</vt:lpstr>
      <vt:lpstr>Αλγεβρικές ιδιότητες</vt:lpstr>
      <vt:lpstr>Ασκήσεις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Μιγαδικές συναρτήσεις</dc:title>
  <dc:creator>Antonis Sakellarios</dc:creator>
  <cp:lastModifiedBy>Antonis Sakellarios</cp:lastModifiedBy>
  <cp:revision>32</cp:revision>
  <dcterms:created xsi:type="dcterms:W3CDTF">2019-02-14T07:28:13Z</dcterms:created>
  <dcterms:modified xsi:type="dcterms:W3CDTF">2019-03-15T08:05:13Z</dcterms:modified>
</cp:coreProperties>
</file>