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7"/>
  </p:notesMasterIdLst>
  <p:sldIdLst>
    <p:sldId id="256" r:id="rId2"/>
    <p:sldId id="275" r:id="rId3"/>
    <p:sldId id="289" r:id="rId4"/>
    <p:sldId id="290" r:id="rId5"/>
    <p:sldId id="291" r:id="rId6"/>
    <p:sldId id="277" r:id="rId7"/>
    <p:sldId id="292" r:id="rId8"/>
    <p:sldId id="293" r:id="rId9"/>
    <p:sldId id="278" r:id="rId10"/>
    <p:sldId id="294" r:id="rId11"/>
    <p:sldId id="297" r:id="rId12"/>
    <p:sldId id="295" r:id="rId13"/>
    <p:sldId id="296" r:id="rId14"/>
    <p:sldId id="298" r:id="rId15"/>
    <p:sldId id="299" r:id="rId16"/>
    <p:sldId id="300" r:id="rId17"/>
    <p:sldId id="301" r:id="rId18"/>
    <p:sldId id="302" r:id="rId19"/>
    <p:sldId id="303" r:id="rId20"/>
    <p:sldId id="304" r:id="rId21"/>
    <p:sldId id="305" r:id="rId22"/>
    <p:sldId id="307" r:id="rId23"/>
    <p:sldId id="308" r:id="rId24"/>
    <p:sldId id="309" r:id="rId25"/>
    <p:sldId id="310" r:id="rId26"/>
    <p:sldId id="311" r:id="rId27"/>
    <p:sldId id="312" r:id="rId28"/>
    <p:sldId id="313" r:id="rId29"/>
    <p:sldId id="314" r:id="rId30"/>
    <p:sldId id="315" r:id="rId31"/>
    <p:sldId id="316" r:id="rId32"/>
    <p:sldId id="317" r:id="rId33"/>
    <p:sldId id="318" r:id="rId34"/>
    <p:sldId id="330" r:id="rId35"/>
    <p:sldId id="331" r:id="rId36"/>
    <p:sldId id="332" r:id="rId37"/>
    <p:sldId id="333" r:id="rId38"/>
    <p:sldId id="321" r:id="rId39"/>
    <p:sldId id="322" r:id="rId40"/>
    <p:sldId id="324" r:id="rId41"/>
    <p:sldId id="334" r:id="rId42"/>
    <p:sldId id="325" r:id="rId43"/>
    <p:sldId id="326" r:id="rId44"/>
    <p:sldId id="328" r:id="rId45"/>
    <p:sldId id="329" r:id="rId46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760" autoAdjust="0"/>
    <p:restoredTop sz="94622" autoAdjust="0"/>
  </p:normalViewPr>
  <p:slideViewPr>
    <p:cSldViewPr>
      <p:cViewPr varScale="1">
        <p:scale>
          <a:sx n="85" d="100"/>
          <a:sy n="85" d="100"/>
        </p:scale>
        <p:origin x="1014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62.wmf"/><Relationship Id="rId7" Type="http://schemas.openxmlformats.org/officeDocument/2006/relationships/image" Target="../media/image66.wmf"/><Relationship Id="rId2" Type="http://schemas.openxmlformats.org/officeDocument/2006/relationships/image" Target="../media/image61.wmf"/><Relationship Id="rId1" Type="http://schemas.openxmlformats.org/officeDocument/2006/relationships/image" Target="../media/image60.wmf"/><Relationship Id="rId6" Type="http://schemas.openxmlformats.org/officeDocument/2006/relationships/image" Target="../media/image65.wmf"/><Relationship Id="rId5" Type="http://schemas.openxmlformats.org/officeDocument/2006/relationships/image" Target="../media/image64.wmf"/><Relationship Id="rId4" Type="http://schemas.openxmlformats.org/officeDocument/2006/relationships/image" Target="../media/image63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9.wmf"/><Relationship Id="rId2" Type="http://schemas.openxmlformats.org/officeDocument/2006/relationships/image" Target="../media/image68.wmf"/><Relationship Id="rId1" Type="http://schemas.openxmlformats.org/officeDocument/2006/relationships/image" Target="../media/image67.wmf"/><Relationship Id="rId6" Type="http://schemas.openxmlformats.org/officeDocument/2006/relationships/image" Target="../media/image72.wmf"/><Relationship Id="rId5" Type="http://schemas.openxmlformats.org/officeDocument/2006/relationships/image" Target="../media/image71.wmf"/><Relationship Id="rId4" Type="http://schemas.openxmlformats.org/officeDocument/2006/relationships/image" Target="../media/image70.wmf"/></Relationships>
</file>

<file path=ppt/drawings/_rels/vmlDrawing12.vml.rels><?xml version="1.0" encoding="UTF-8" standalone="yes"?>
<Relationships xmlns="http://schemas.openxmlformats.org/package/2006/relationships"><Relationship Id="rId8" Type="http://schemas.openxmlformats.org/officeDocument/2006/relationships/image" Target="../media/image80.wmf"/><Relationship Id="rId3" Type="http://schemas.openxmlformats.org/officeDocument/2006/relationships/image" Target="../media/image75.wmf"/><Relationship Id="rId7" Type="http://schemas.openxmlformats.org/officeDocument/2006/relationships/image" Target="../media/image79.wmf"/><Relationship Id="rId2" Type="http://schemas.openxmlformats.org/officeDocument/2006/relationships/image" Target="../media/image74.wmf"/><Relationship Id="rId1" Type="http://schemas.openxmlformats.org/officeDocument/2006/relationships/image" Target="../media/image73.wmf"/><Relationship Id="rId6" Type="http://schemas.openxmlformats.org/officeDocument/2006/relationships/image" Target="../media/image78.wmf"/><Relationship Id="rId5" Type="http://schemas.openxmlformats.org/officeDocument/2006/relationships/image" Target="../media/image77.wmf"/><Relationship Id="rId10" Type="http://schemas.openxmlformats.org/officeDocument/2006/relationships/image" Target="../media/image82.wmf"/><Relationship Id="rId4" Type="http://schemas.openxmlformats.org/officeDocument/2006/relationships/image" Target="../media/image76.wmf"/><Relationship Id="rId9" Type="http://schemas.openxmlformats.org/officeDocument/2006/relationships/image" Target="../media/image81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85.wmf"/><Relationship Id="rId2" Type="http://schemas.openxmlformats.org/officeDocument/2006/relationships/image" Target="../media/image84.wmf"/><Relationship Id="rId1" Type="http://schemas.openxmlformats.org/officeDocument/2006/relationships/image" Target="../media/image83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88.wmf"/><Relationship Id="rId2" Type="http://schemas.openxmlformats.org/officeDocument/2006/relationships/image" Target="../media/image87.wmf"/><Relationship Id="rId1" Type="http://schemas.openxmlformats.org/officeDocument/2006/relationships/image" Target="../media/image86.wmf"/><Relationship Id="rId6" Type="http://schemas.openxmlformats.org/officeDocument/2006/relationships/image" Target="../media/image91.wmf"/><Relationship Id="rId5" Type="http://schemas.openxmlformats.org/officeDocument/2006/relationships/image" Target="../media/image90.wmf"/><Relationship Id="rId4" Type="http://schemas.openxmlformats.org/officeDocument/2006/relationships/image" Target="../media/image89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93.wmf"/><Relationship Id="rId2" Type="http://schemas.openxmlformats.org/officeDocument/2006/relationships/image" Target="../media/image92.wmf"/><Relationship Id="rId1" Type="http://schemas.openxmlformats.org/officeDocument/2006/relationships/image" Target="../media/image90.wmf"/><Relationship Id="rId5" Type="http://schemas.openxmlformats.org/officeDocument/2006/relationships/image" Target="../media/image95.wmf"/><Relationship Id="rId4" Type="http://schemas.openxmlformats.org/officeDocument/2006/relationships/image" Target="../media/image94.wmf"/></Relationships>
</file>

<file path=ppt/drawings/_rels/vmlDrawing16.vml.rels><?xml version="1.0" encoding="UTF-8" standalone="yes"?>
<Relationships xmlns="http://schemas.openxmlformats.org/package/2006/relationships"><Relationship Id="rId2" Type="http://schemas.openxmlformats.org/officeDocument/2006/relationships/image" Target="../media/image97.wmf"/><Relationship Id="rId1" Type="http://schemas.openxmlformats.org/officeDocument/2006/relationships/image" Target="../media/image96.wmf"/></Relationships>
</file>

<file path=ppt/drawings/_rels/vmlDrawing1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0.wmf"/><Relationship Id="rId2" Type="http://schemas.openxmlformats.org/officeDocument/2006/relationships/image" Target="../media/image99.wmf"/><Relationship Id="rId1" Type="http://schemas.openxmlformats.org/officeDocument/2006/relationships/image" Target="../media/image98.wmf"/><Relationship Id="rId4" Type="http://schemas.openxmlformats.org/officeDocument/2006/relationships/image" Target="../media/image101.w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2.wmf"/></Relationships>
</file>

<file path=ppt/drawings/_rels/vmlDrawing19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5.wmf"/><Relationship Id="rId2" Type="http://schemas.openxmlformats.org/officeDocument/2006/relationships/image" Target="../media/image104.wmf"/><Relationship Id="rId1" Type="http://schemas.openxmlformats.org/officeDocument/2006/relationships/image" Target="../media/image103.wmf"/><Relationship Id="rId6" Type="http://schemas.openxmlformats.org/officeDocument/2006/relationships/image" Target="../media/image108.wmf"/><Relationship Id="rId5" Type="http://schemas.openxmlformats.org/officeDocument/2006/relationships/image" Target="../media/image107.wmf"/><Relationship Id="rId4" Type="http://schemas.openxmlformats.org/officeDocument/2006/relationships/image" Target="../media/image106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image" Target="../media/image5.wmf"/><Relationship Id="rId7" Type="http://schemas.openxmlformats.org/officeDocument/2006/relationships/image" Target="../media/image9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6" Type="http://schemas.openxmlformats.org/officeDocument/2006/relationships/image" Target="../media/image8.wmf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9.wmf"/></Relationships>
</file>

<file path=ppt/drawings/_rels/vmlDrawing2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0.wmf"/></Relationships>
</file>

<file path=ppt/drawings/_rels/vmlDrawing2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3.wmf"/><Relationship Id="rId2" Type="http://schemas.openxmlformats.org/officeDocument/2006/relationships/image" Target="../media/image112.wmf"/><Relationship Id="rId1" Type="http://schemas.openxmlformats.org/officeDocument/2006/relationships/image" Target="../media/image111.wmf"/><Relationship Id="rId4" Type="http://schemas.openxmlformats.org/officeDocument/2006/relationships/image" Target="../media/image110.wmf"/></Relationships>
</file>

<file path=ppt/drawings/_rels/vmlDrawing2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6.wmf"/><Relationship Id="rId2" Type="http://schemas.openxmlformats.org/officeDocument/2006/relationships/image" Target="../media/image115.wmf"/><Relationship Id="rId1" Type="http://schemas.openxmlformats.org/officeDocument/2006/relationships/image" Target="../media/image114.wmf"/><Relationship Id="rId6" Type="http://schemas.openxmlformats.org/officeDocument/2006/relationships/image" Target="../media/image119.wmf"/><Relationship Id="rId5" Type="http://schemas.openxmlformats.org/officeDocument/2006/relationships/image" Target="../media/image118.wmf"/><Relationship Id="rId4" Type="http://schemas.openxmlformats.org/officeDocument/2006/relationships/image" Target="../media/image117.wmf"/></Relationships>
</file>

<file path=ppt/drawings/_rels/vmlDrawing2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2.wmf"/><Relationship Id="rId2" Type="http://schemas.openxmlformats.org/officeDocument/2006/relationships/image" Target="../media/image121.wmf"/><Relationship Id="rId1" Type="http://schemas.openxmlformats.org/officeDocument/2006/relationships/image" Target="../media/image120.wmf"/></Relationships>
</file>

<file path=ppt/drawings/_rels/vmlDrawing2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5.wmf"/><Relationship Id="rId2" Type="http://schemas.openxmlformats.org/officeDocument/2006/relationships/image" Target="../media/image124.wmf"/><Relationship Id="rId1" Type="http://schemas.openxmlformats.org/officeDocument/2006/relationships/image" Target="../media/image123.wmf"/><Relationship Id="rId5" Type="http://schemas.openxmlformats.org/officeDocument/2006/relationships/image" Target="../media/image127.wmf"/><Relationship Id="rId4" Type="http://schemas.openxmlformats.org/officeDocument/2006/relationships/image" Target="../media/image126.wmf"/></Relationships>
</file>

<file path=ppt/drawings/_rels/vmlDrawing2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9.wmf"/><Relationship Id="rId1" Type="http://schemas.openxmlformats.org/officeDocument/2006/relationships/image" Target="../media/image128.wmf"/></Relationships>
</file>

<file path=ppt/drawings/_rels/vmlDrawing2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1.wmf"/><Relationship Id="rId1" Type="http://schemas.openxmlformats.org/officeDocument/2006/relationships/image" Target="../media/image130.wmf"/></Relationships>
</file>

<file path=ppt/drawings/_rels/vmlDrawing28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4.wmf"/><Relationship Id="rId2" Type="http://schemas.openxmlformats.org/officeDocument/2006/relationships/image" Target="../media/image133.wmf"/><Relationship Id="rId1" Type="http://schemas.openxmlformats.org/officeDocument/2006/relationships/image" Target="../media/image132.wmf"/></Relationships>
</file>

<file path=ppt/drawings/_rels/vmlDrawing29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7.wmf"/><Relationship Id="rId2" Type="http://schemas.openxmlformats.org/officeDocument/2006/relationships/image" Target="../media/image136.wmf"/><Relationship Id="rId1" Type="http://schemas.openxmlformats.org/officeDocument/2006/relationships/image" Target="../media/image135.wmf"/><Relationship Id="rId5" Type="http://schemas.openxmlformats.org/officeDocument/2006/relationships/image" Target="../media/image139.wmf"/><Relationship Id="rId4" Type="http://schemas.openxmlformats.org/officeDocument/2006/relationships/image" Target="../media/image138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7" Type="http://schemas.openxmlformats.org/officeDocument/2006/relationships/image" Target="../media/image17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6" Type="http://schemas.openxmlformats.org/officeDocument/2006/relationships/image" Target="../media/image16.wmf"/><Relationship Id="rId5" Type="http://schemas.openxmlformats.org/officeDocument/2006/relationships/image" Target="../media/image15.wmf"/><Relationship Id="rId4" Type="http://schemas.openxmlformats.org/officeDocument/2006/relationships/image" Target="../media/image14.wmf"/></Relationships>
</file>

<file path=ppt/drawings/_rels/vmlDrawing3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0.wmf"/></Relationships>
</file>

<file path=ppt/drawings/_rels/vmlDrawing3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3.wmf"/><Relationship Id="rId7" Type="http://schemas.openxmlformats.org/officeDocument/2006/relationships/image" Target="../media/image147.wmf"/><Relationship Id="rId2" Type="http://schemas.openxmlformats.org/officeDocument/2006/relationships/image" Target="../media/image142.wmf"/><Relationship Id="rId1" Type="http://schemas.openxmlformats.org/officeDocument/2006/relationships/image" Target="../media/image141.wmf"/><Relationship Id="rId6" Type="http://schemas.openxmlformats.org/officeDocument/2006/relationships/image" Target="../media/image146.wmf"/><Relationship Id="rId5" Type="http://schemas.openxmlformats.org/officeDocument/2006/relationships/image" Target="../media/image145.wmf"/><Relationship Id="rId4" Type="http://schemas.openxmlformats.org/officeDocument/2006/relationships/image" Target="../media/image144.wmf"/></Relationships>
</file>

<file path=ppt/drawings/_rels/vmlDrawing3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0.wmf"/><Relationship Id="rId2" Type="http://schemas.openxmlformats.org/officeDocument/2006/relationships/image" Target="../media/image149.wmf"/><Relationship Id="rId1" Type="http://schemas.openxmlformats.org/officeDocument/2006/relationships/image" Target="../media/image148.wmf"/></Relationships>
</file>

<file path=ppt/drawings/_rels/vmlDrawing3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3.wmf"/><Relationship Id="rId2" Type="http://schemas.openxmlformats.org/officeDocument/2006/relationships/image" Target="../media/image152.wmf"/><Relationship Id="rId1" Type="http://schemas.openxmlformats.org/officeDocument/2006/relationships/image" Target="../media/image151.wmf"/></Relationships>
</file>

<file path=ppt/drawings/_rels/vmlDrawing3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5.wmf"/><Relationship Id="rId1" Type="http://schemas.openxmlformats.org/officeDocument/2006/relationships/image" Target="../media/image154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Relationship Id="rId5" Type="http://schemas.openxmlformats.org/officeDocument/2006/relationships/image" Target="../media/image24.wmf"/><Relationship Id="rId4" Type="http://schemas.openxmlformats.org/officeDocument/2006/relationships/image" Target="../media/image23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32.wmf"/><Relationship Id="rId3" Type="http://schemas.openxmlformats.org/officeDocument/2006/relationships/image" Target="../media/image27.wmf"/><Relationship Id="rId7" Type="http://schemas.openxmlformats.org/officeDocument/2006/relationships/image" Target="../media/image31.wmf"/><Relationship Id="rId2" Type="http://schemas.openxmlformats.org/officeDocument/2006/relationships/image" Target="../media/image26.wmf"/><Relationship Id="rId1" Type="http://schemas.openxmlformats.org/officeDocument/2006/relationships/image" Target="../media/image25.wmf"/><Relationship Id="rId6" Type="http://schemas.openxmlformats.org/officeDocument/2006/relationships/image" Target="../media/image30.wmf"/><Relationship Id="rId11" Type="http://schemas.openxmlformats.org/officeDocument/2006/relationships/image" Target="../media/image35.wmf"/><Relationship Id="rId5" Type="http://schemas.openxmlformats.org/officeDocument/2006/relationships/image" Target="../media/image29.wmf"/><Relationship Id="rId10" Type="http://schemas.openxmlformats.org/officeDocument/2006/relationships/image" Target="../media/image34.wmf"/><Relationship Id="rId4" Type="http://schemas.openxmlformats.org/officeDocument/2006/relationships/image" Target="../media/image28.wmf"/><Relationship Id="rId9" Type="http://schemas.openxmlformats.org/officeDocument/2006/relationships/image" Target="../media/image33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38.wmf"/><Relationship Id="rId7" Type="http://schemas.openxmlformats.org/officeDocument/2006/relationships/image" Target="../media/image42.wmf"/><Relationship Id="rId2" Type="http://schemas.openxmlformats.org/officeDocument/2006/relationships/image" Target="../media/image37.wmf"/><Relationship Id="rId1" Type="http://schemas.openxmlformats.org/officeDocument/2006/relationships/image" Target="../media/image36.wmf"/><Relationship Id="rId6" Type="http://schemas.openxmlformats.org/officeDocument/2006/relationships/image" Target="../media/image41.wmf"/><Relationship Id="rId5" Type="http://schemas.openxmlformats.org/officeDocument/2006/relationships/image" Target="../media/image40.wmf"/><Relationship Id="rId4" Type="http://schemas.openxmlformats.org/officeDocument/2006/relationships/image" Target="../media/image39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45.wmf"/><Relationship Id="rId2" Type="http://schemas.openxmlformats.org/officeDocument/2006/relationships/image" Target="../media/image44.wmf"/><Relationship Id="rId1" Type="http://schemas.openxmlformats.org/officeDocument/2006/relationships/image" Target="../media/image43.wmf"/><Relationship Id="rId6" Type="http://schemas.openxmlformats.org/officeDocument/2006/relationships/image" Target="../media/image48.wmf"/><Relationship Id="rId5" Type="http://schemas.openxmlformats.org/officeDocument/2006/relationships/image" Target="../media/image47.wmf"/><Relationship Id="rId4" Type="http://schemas.openxmlformats.org/officeDocument/2006/relationships/image" Target="../media/image46.wmf"/></Relationships>
</file>

<file path=ppt/drawings/_rels/vmlDrawing9.vml.rels><?xml version="1.0" encoding="UTF-8" standalone="yes"?>
<Relationships xmlns="http://schemas.openxmlformats.org/package/2006/relationships"><Relationship Id="rId8" Type="http://schemas.openxmlformats.org/officeDocument/2006/relationships/image" Target="../media/image56.wmf"/><Relationship Id="rId3" Type="http://schemas.openxmlformats.org/officeDocument/2006/relationships/image" Target="../media/image51.wmf"/><Relationship Id="rId7" Type="http://schemas.openxmlformats.org/officeDocument/2006/relationships/image" Target="../media/image55.wmf"/><Relationship Id="rId2" Type="http://schemas.openxmlformats.org/officeDocument/2006/relationships/image" Target="../media/image50.wmf"/><Relationship Id="rId1" Type="http://schemas.openxmlformats.org/officeDocument/2006/relationships/image" Target="../media/image49.wmf"/><Relationship Id="rId6" Type="http://schemas.openxmlformats.org/officeDocument/2006/relationships/image" Target="../media/image54.wmf"/><Relationship Id="rId11" Type="http://schemas.openxmlformats.org/officeDocument/2006/relationships/image" Target="../media/image59.wmf"/><Relationship Id="rId5" Type="http://schemas.openxmlformats.org/officeDocument/2006/relationships/image" Target="../media/image53.wmf"/><Relationship Id="rId10" Type="http://schemas.openxmlformats.org/officeDocument/2006/relationships/image" Target="../media/image58.wmf"/><Relationship Id="rId4" Type="http://schemas.openxmlformats.org/officeDocument/2006/relationships/image" Target="../media/image52.wmf"/><Relationship Id="rId9" Type="http://schemas.openxmlformats.org/officeDocument/2006/relationships/image" Target="../media/image5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5187FE-FEB4-4F51-AB14-B53E3A1888F6}" type="datetimeFigureOut">
              <a:rPr lang="en-US" smtClean="0"/>
              <a:pPr/>
              <a:t>10/20/2020</a:t>
            </a:fld>
            <a:endParaRPr lang="en-US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3BB3AB-2641-463D-8E29-1FAA2D37E88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54241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3BB3AB-2641-463D-8E29-1FAA2D37E88A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43727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3BB3AB-2641-463D-8E29-1FAA2D37E88A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7681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3BB3AB-2641-463D-8E29-1FAA2D37E88A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3618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3D76B-5EA2-4B22-BCA2-189EDA9EF494}" type="datetimeFigureOut">
              <a:rPr lang="el-GR" smtClean="0"/>
              <a:pPr/>
              <a:t>20/10/2020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CD733-A2E7-494C-AA54-F5FC14485DA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3D76B-5EA2-4B22-BCA2-189EDA9EF494}" type="datetimeFigureOut">
              <a:rPr lang="el-GR" smtClean="0"/>
              <a:pPr/>
              <a:t>20/10/2020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CD733-A2E7-494C-AA54-F5FC14485DA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3D76B-5EA2-4B22-BCA2-189EDA9EF494}" type="datetimeFigureOut">
              <a:rPr lang="el-GR" smtClean="0"/>
              <a:pPr/>
              <a:t>20/10/2020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CD733-A2E7-494C-AA54-F5FC14485DA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3D76B-5EA2-4B22-BCA2-189EDA9EF494}" type="datetimeFigureOut">
              <a:rPr lang="el-GR" smtClean="0"/>
              <a:pPr/>
              <a:t>20/10/2020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CD733-A2E7-494C-AA54-F5FC14485DA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3D76B-5EA2-4B22-BCA2-189EDA9EF494}" type="datetimeFigureOut">
              <a:rPr lang="el-GR" smtClean="0"/>
              <a:pPr/>
              <a:t>20/10/2020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CD733-A2E7-494C-AA54-F5FC14485DA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3D76B-5EA2-4B22-BCA2-189EDA9EF494}" type="datetimeFigureOut">
              <a:rPr lang="el-GR" smtClean="0"/>
              <a:pPr/>
              <a:t>20/10/2020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CD733-A2E7-494C-AA54-F5FC14485DA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3D76B-5EA2-4B22-BCA2-189EDA9EF494}" type="datetimeFigureOut">
              <a:rPr lang="el-GR" smtClean="0"/>
              <a:pPr/>
              <a:t>20/10/2020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CD733-A2E7-494C-AA54-F5FC14485DA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3D76B-5EA2-4B22-BCA2-189EDA9EF494}" type="datetimeFigureOut">
              <a:rPr lang="el-GR" smtClean="0"/>
              <a:pPr/>
              <a:t>20/10/2020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CD733-A2E7-494C-AA54-F5FC14485DA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3D76B-5EA2-4B22-BCA2-189EDA9EF494}" type="datetimeFigureOut">
              <a:rPr lang="el-GR" smtClean="0"/>
              <a:pPr/>
              <a:t>20/10/2020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CD733-A2E7-494C-AA54-F5FC14485DA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3D76B-5EA2-4B22-BCA2-189EDA9EF494}" type="datetimeFigureOut">
              <a:rPr lang="el-GR" smtClean="0"/>
              <a:pPr/>
              <a:t>20/10/2020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CD733-A2E7-494C-AA54-F5FC14485DA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3D76B-5EA2-4B22-BCA2-189EDA9EF494}" type="datetimeFigureOut">
              <a:rPr lang="el-GR" smtClean="0"/>
              <a:pPr/>
              <a:t>20/10/2020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CD733-A2E7-494C-AA54-F5FC14485DA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0" y="0"/>
          <a:ext cx="9144000" cy="685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6" name="Bitmap Image" r:id="rId14" imgW="3048426" imgH="2029108" progId="PBrush">
                  <p:embed/>
                </p:oleObj>
              </mc:Choice>
              <mc:Fallback>
                <p:oleObj name="Bitmap Image" r:id="rId14" imgW="3048426" imgH="2029108" progId="PBrush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lum bright="70000" contrast="-70000"/>
                        <a:grayscl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0" cy="685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dirty="0"/>
              <a:t>Kλικ για επεξεργασία των στυλ του υποδείγματος</a:t>
            </a:r>
          </a:p>
          <a:p>
            <a:pPr lvl="1"/>
            <a:r>
              <a:rPr lang="el-GR" dirty="0"/>
              <a:t>Δεύτερου επιπέδου</a:t>
            </a:r>
          </a:p>
          <a:p>
            <a:pPr lvl="2"/>
            <a:r>
              <a:rPr lang="el-GR" dirty="0"/>
              <a:t>Τρίτου επιπέδου</a:t>
            </a:r>
          </a:p>
          <a:p>
            <a:pPr lvl="3"/>
            <a:r>
              <a:rPr lang="el-GR" dirty="0"/>
              <a:t>Τέταρτου επιπέδου</a:t>
            </a:r>
          </a:p>
          <a:p>
            <a:pPr lvl="4"/>
            <a:r>
              <a:rPr lang="el-GR" dirty="0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13D76B-5EA2-4B22-BCA2-189EDA9EF494}" type="datetimeFigureOut">
              <a:rPr lang="el-GR" smtClean="0"/>
              <a:pPr/>
              <a:t>20/10/2020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7CD733-A2E7-494C-AA54-F5FC14485DA2}" type="slidenum">
              <a:rPr lang="el-GR" smtClean="0"/>
              <a:pPr/>
              <a:t>‹#›</a:t>
            </a:fld>
            <a:endParaRPr lang="el-GR"/>
          </a:p>
        </p:txBody>
      </p:sp>
      <p:pic>
        <p:nvPicPr>
          <p:cNvPr id="9" name="Picture 4" descr="medlab_logo"/>
          <p:cNvPicPr>
            <a:picLocks noChangeAspect="1" noChangeArrowheads="1"/>
          </p:cNvPicPr>
          <p:nvPr userDrawn="1"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107950" y="6269038"/>
            <a:ext cx="1079500" cy="544512"/>
          </a:xfrm>
          <a:prstGeom prst="rect">
            <a:avLst/>
          </a:prstGeom>
          <a:noFill/>
        </p:spPr>
      </p:pic>
      <p:sp>
        <p:nvSpPr>
          <p:cNvPr id="10" name="Line 3"/>
          <p:cNvSpPr>
            <a:spLocks noChangeShapeType="1"/>
          </p:cNvSpPr>
          <p:nvPr userDrawn="1"/>
        </p:nvSpPr>
        <p:spPr bwMode="auto">
          <a:xfrm>
            <a:off x="107950" y="6237288"/>
            <a:ext cx="8964613" cy="0"/>
          </a:xfrm>
          <a:prstGeom prst="line">
            <a:avLst/>
          </a:prstGeom>
          <a:noFill/>
          <a:ln w="22225">
            <a:solidFill>
              <a:srgbClr val="1C3EEA"/>
            </a:solidFill>
            <a:round/>
            <a:headEnd/>
            <a:tailEnd/>
          </a:ln>
          <a:effectLst>
            <a:outerShdw dist="107763" dir="135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endParaRPr lang="el-GR"/>
          </a:p>
        </p:txBody>
      </p:sp>
      <p:sp>
        <p:nvSpPr>
          <p:cNvPr id="12" name="TextBox 12"/>
          <p:cNvSpPr txBox="1"/>
          <p:nvPr userDrawn="1"/>
        </p:nvSpPr>
        <p:spPr>
          <a:xfrm>
            <a:off x="1223628" y="6392361"/>
            <a:ext cx="75968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l-G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sz="1200" dirty="0"/>
              <a:t>Το</a:t>
            </a:r>
            <a:r>
              <a:rPr lang="el-GR" sz="1200" baseline="0" dirty="0"/>
              <a:t> περιεχόμενο βασίζεται στο βιβλίο: Μ.Ν. </a:t>
            </a:r>
            <a:r>
              <a:rPr lang="el-GR" sz="1200" baseline="0" dirty="0" err="1"/>
              <a:t>Βραχάτης</a:t>
            </a:r>
            <a:r>
              <a:rPr lang="el-GR" sz="1200" baseline="0" dirty="0"/>
              <a:t>, Αριθμητική Ανάλυση, Κλειδάριθμος, 2012.</a:t>
            </a:r>
            <a:endParaRPr lang="en-GB" sz="12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wmf"/><Relationship Id="rId13" Type="http://schemas.openxmlformats.org/officeDocument/2006/relationships/oleObject" Target="../embeddings/oleObject29.bin"/><Relationship Id="rId18" Type="http://schemas.openxmlformats.org/officeDocument/2006/relationships/image" Target="../media/image32.wmf"/><Relationship Id="rId3" Type="http://schemas.openxmlformats.org/officeDocument/2006/relationships/oleObject" Target="../embeddings/oleObject24.bin"/><Relationship Id="rId21" Type="http://schemas.openxmlformats.org/officeDocument/2006/relationships/oleObject" Target="../embeddings/oleObject33.bin"/><Relationship Id="rId7" Type="http://schemas.openxmlformats.org/officeDocument/2006/relationships/oleObject" Target="../embeddings/oleObject26.bin"/><Relationship Id="rId12" Type="http://schemas.openxmlformats.org/officeDocument/2006/relationships/image" Target="../media/image29.wmf"/><Relationship Id="rId17" Type="http://schemas.openxmlformats.org/officeDocument/2006/relationships/oleObject" Target="../embeddings/oleObject31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1.wmf"/><Relationship Id="rId20" Type="http://schemas.openxmlformats.org/officeDocument/2006/relationships/image" Target="../media/image33.wmf"/><Relationship Id="rId1" Type="http://schemas.openxmlformats.org/officeDocument/2006/relationships/vmlDrawing" Target="../drawings/vmlDrawing6.vml"/><Relationship Id="rId6" Type="http://schemas.openxmlformats.org/officeDocument/2006/relationships/image" Target="../media/image26.wmf"/><Relationship Id="rId11" Type="http://schemas.openxmlformats.org/officeDocument/2006/relationships/oleObject" Target="../embeddings/oleObject28.bin"/><Relationship Id="rId24" Type="http://schemas.openxmlformats.org/officeDocument/2006/relationships/image" Target="../media/image35.wmf"/><Relationship Id="rId5" Type="http://schemas.openxmlformats.org/officeDocument/2006/relationships/oleObject" Target="../embeddings/oleObject25.bin"/><Relationship Id="rId15" Type="http://schemas.openxmlformats.org/officeDocument/2006/relationships/oleObject" Target="../embeddings/oleObject30.bin"/><Relationship Id="rId23" Type="http://schemas.openxmlformats.org/officeDocument/2006/relationships/oleObject" Target="../embeddings/oleObject34.bin"/><Relationship Id="rId10" Type="http://schemas.openxmlformats.org/officeDocument/2006/relationships/image" Target="../media/image28.wmf"/><Relationship Id="rId19" Type="http://schemas.openxmlformats.org/officeDocument/2006/relationships/oleObject" Target="../embeddings/oleObject32.bin"/><Relationship Id="rId4" Type="http://schemas.openxmlformats.org/officeDocument/2006/relationships/image" Target="../media/image25.wmf"/><Relationship Id="rId9" Type="http://schemas.openxmlformats.org/officeDocument/2006/relationships/oleObject" Target="../embeddings/oleObject27.bin"/><Relationship Id="rId14" Type="http://schemas.openxmlformats.org/officeDocument/2006/relationships/image" Target="../media/image30.wmf"/><Relationship Id="rId22" Type="http://schemas.openxmlformats.org/officeDocument/2006/relationships/image" Target="../media/image34.w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wmf"/><Relationship Id="rId13" Type="http://schemas.openxmlformats.org/officeDocument/2006/relationships/oleObject" Target="../embeddings/oleObject40.bin"/><Relationship Id="rId3" Type="http://schemas.openxmlformats.org/officeDocument/2006/relationships/oleObject" Target="../embeddings/oleObject35.bin"/><Relationship Id="rId7" Type="http://schemas.openxmlformats.org/officeDocument/2006/relationships/oleObject" Target="../embeddings/oleObject37.bin"/><Relationship Id="rId12" Type="http://schemas.openxmlformats.org/officeDocument/2006/relationships/image" Target="../media/image40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2.wmf"/><Relationship Id="rId1" Type="http://schemas.openxmlformats.org/officeDocument/2006/relationships/vmlDrawing" Target="../drawings/vmlDrawing7.vml"/><Relationship Id="rId6" Type="http://schemas.openxmlformats.org/officeDocument/2006/relationships/image" Target="../media/image37.wmf"/><Relationship Id="rId11" Type="http://schemas.openxmlformats.org/officeDocument/2006/relationships/oleObject" Target="../embeddings/oleObject39.bin"/><Relationship Id="rId5" Type="http://schemas.openxmlformats.org/officeDocument/2006/relationships/oleObject" Target="../embeddings/oleObject36.bin"/><Relationship Id="rId15" Type="http://schemas.openxmlformats.org/officeDocument/2006/relationships/oleObject" Target="../embeddings/oleObject41.bin"/><Relationship Id="rId10" Type="http://schemas.openxmlformats.org/officeDocument/2006/relationships/image" Target="../media/image39.wmf"/><Relationship Id="rId4" Type="http://schemas.openxmlformats.org/officeDocument/2006/relationships/image" Target="../media/image36.wmf"/><Relationship Id="rId9" Type="http://schemas.openxmlformats.org/officeDocument/2006/relationships/oleObject" Target="../embeddings/oleObject38.bin"/><Relationship Id="rId14" Type="http://schemas.openxmlformats.org/officeDocument/2006/relationships/image" Target="../media/image41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5.wmf"/><Relationship Id="rId13" Type="http://schemas.openxmlformats.org/officeDocument/2006/relationships/oleObject" Target="../embeddings/oleObject47.bin"/><Relationship Id="rId3" Type="http://schemas.openxmlformats.org/officeDocument/2006/relationships/oleObject" Target="../embeddings/oleObject42.bin"/><Relationship Id="rId7" Type="http://schemas.openxmlformats.org/officeDocument/2006/relationships/oleObject" Target="../embeddings/oleObject44.bin"/><Relationship Id="rId12" Type="http://schemas.openxmlformats.org/officeDocument/2006/relationships/image" Target="../media/image4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44.wmf"/><Relationship Id="rId11" Type="http://schemas.openxmlformats.org/officeDocument/2006/relationships/oleObject" Target="../embeddings/oleObject46.bin"/><Relationship Id="rId5" Type="http://schemas.openxmlformats.org/officeDocument/2006/relationships/oleObject" Target="../embeddings/oleObject43.bin"/><Relationship Id="rId10" Type="http://schemas.openxmlformats.org/officeDocument/2006/relationships/image" Target="../media/image46.wmf"/><Relationship Id="rId4" Type="http://schemas.openxmlformats.org/officeDocument/2006/relationships/image" Target="../media/image43.wmf"/><Relationship Id="rId9" Type="http://schemas.openxmlformats.org/officeDocument/2006/relationships/oleObject" Target="../embeddings/oleObject45.bin"/><Relationship Id="rId14" Type="http://schemas.openxmlformats.org/officeDocument/2006/relationships/image" Target="../media/image48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1.wmf"/><Relationship Id="rId13" Type="http://schemas.openxmlformats.org/officeDocument/2006/relationships/oleObject" Target="../embeddings/oleObject53.bin"/><Relationship Id="rId18" Type="http://schemas.openxmlformats.org/officeDocument/2006/relationships/image" Target="../media/image56.wmf"/><Relationship Id="rId3" Type="http://schemas.openxmlformats.org/officeDocument/2006/relationships/oleObject" Target="../embeddings/oleObject48.bin"/><Relationship Id="rId21" Type="http://schemas.openxmlformats.org/officeDocument/2006/relationships/oleObject" Target="../embeddings/oleObject57.bin"/><Relationship Id="rId7" Type="http://schemas.openxmlformats.org/officeDocument/2006/relationships/oleObject" Target="../embeddings/oleObject50.bin"/><Relationship Id="rId12" Type="http://schemas.openxmlformats.org/officeDocument/2006/relationships/image" Target="../media/image53.wmf"/><Relationship Id="rId17" Type="http://schemas.openxmlformats.org/officeDocument/2006/relationships/oleObject" Target="../embeddings/oleObject55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55.wmf"/><Relationship Id="rId20" Type="http://schemas.openxmlformats.org/officeDocument/2006/relationships/image" Target="../media/image57.wmf"/><Relationship Id="rId1" Type="http://schemas.openxmlformats.org/officeDocument/2006/relationships/vmlDrawing" Target="../drawings/vmlDrawing9.vml"/><Relationship Id="rId6" Type="http://schemas.openxmlformats.org/officeDocument/2006/relationships/image" Target="../media/image50.wmf"/><Relationship Id="rId11" Type="http://schemas.openxmlformats.org/officeDocument/2006/relationships/oleObject" Target="../embeddings/oleObject52.bin"/><Relationship Id="rId24" Type="http://schemas.openxmlformats.org/officeDocument/2006/relationships/image" Target="../media/image59.wmf"/><Relationship Id="rId5" Type="http://schemas.openxmlformats.org/officeDocument/2006/relationships/oleObject" Target="../embeddings/oleObject49.bin"/><Relationship Id="rId15" Type="http://schemas.openxmlformats.org/officeDocument/2006/relationships/oleObject" Target="../embeddings/oleObject54.bin"/><Relationship Id="rId23" Type="http://schemas.openxmlformats.org/officeDocument/2006/relationships/oleObject" Target="../embeddings/oleObject58.bin"/><Relationship Id="rId10" Type="http://schemas.openxmlformats.org/officeDocument/2006/relationships/image" Target="../media/image52.wmf"/><Relationship Id="rId19" Type="http://schemas.openxmlformats.org/officeDocument/2006/relationships/oleObject" Target="../embeddings/oleObject56.bin"/><Relationship Id="rId4" Type="http://schemas.openxmlformats.org/officeDocument/2006/relationships/image" Target="../media/image49.wmf"/><Relationship Id="rId9" Type="http://schemas.openxmlformats.org/officeDocument/2006/relationships/oleObject" Target="../embeddings/oleObject51.bin"/><Relationship Id="rId14" Type="http://schemas.openxmlformats.org/officeDocument/2006/relationships/image" Target="../media/image54.wmf"/><Relationship Id="rId22" Type="http://schemas.openxmlformats.org/officeDocument/2006/relationships/image" Target="../media/image58.w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2.wmf"/><Relationship Id="rId13" Type="http://schemas.openxmlformats.org/officeDocument/2006/relationships/oleObject" Target="../embeddings/oleObject64.bin"/><Relationship Id="rId3" Type="http://schemas.openxmlformats.org/officeDocument/2006/relationships/oleObject" Target="../embeddings/oleObject59.bin"/><Relationship Id="rId7" Type="http://schemas.openxmlformats.org/officeDocument/2006/relationships/oleObject" Target="../embeddings/oleObject61.bin"/><Relationship Id="rId12" Type="http://schemas.openxmlformats.org/officeDocument/2006/relationships/image" Target="../media/image64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66.wmf"/><Relationship Id="rId1" Type="http://schemas.openxmlformats.org/officeDocument/2006/relationships/vmlDrawing" Target="../drawings/vmlDrawing10.vml"/><Relationship Id="rId6" Type="http://schemas.openxmlformats.org/officeDocument/2006/relationships/image" Target="../media/image61.wmf"/><Relationship Id="rId11" Type="http://schemas.openxmlformats.org/officeDocument/2006/relationships/oleObject" Target="../embeddings/oleObject63.bin"/><Relationship Id="rId5" Type="http://schemas.openxmlformats.org/officeDocument/2006/relationships/oleObject" Target="../embeddings/oleObject60.bin"/><Relationship Id="rId15" Type="http://schemas.openxmlformats.org/officeDocument/2006/relationships/oleObject" Target="../embeddings/oleObject65.bin"/><Relationship Id="rId10" Type="http://schemas.openxmlformats.org/officeDocument/2006/relationships/image" Target="../media/image63.wmf"/><Relationship Id="rId4" Type="http://schemas.openxmlformats.org/officeDocument/2006/relationships/image" Target="../media/image60.wmf"/><Relationship Id="rId9" Type="http://schemas.openxmlformats.org/officeDocument/2006/relationships/oleObject" Target="../embeddings/oleObject62.bin"/><Relationship Id="rId14" Type="http://schemas.openxmlformats.org/officeDocument/2006/relationships/image" Target="../media/image65.wmf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9.wmf"/><Relationship Id="rId13" Type="http://schemas.openxmlformats.org/officeDocument/2006/relationships/oleObject" Target="../embeddings/oleObject71.bin"/><Relationship Id="rId3" Type="http://schemas.openxmlformats.org/officeDocument/2006/relationships/oleObject" Target="../embeddings/oleObject66.bin"/><Relationship Id="rId7" Type="http://schemas.openxmlformats.org/officeDocument/2006/relationships/oleObject" Target="../embeddings/oleObject68.bin"/><Relationship Id="rId12" Type="http://schemas.openxmlformats.org/officeDocument/2006/relationships/image" Target="../media/image71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68.wmf"/><Relationship Id="rId11" Type="http://schemas.openxmlformats.org/officeDocument/2006/relationships/oleObject" Target="../embeddings/oleObject70.bin"/><Relationship Id="rId5" Type="http://schemas.openxmlformats.org/officeDocument/2006/relationships/oleObject" Target="../embeddings/oleObject67.bin"/><Relationship Id="rId10" Type="http://schemas.openxmlformats.org/officeDocument/2006/relationships/image" Target="../media/image70.wmf"/><Relationship Id="rId4" Type="http://schemas.openxmlformats.org/officeDocument/2006/relationships/image" Target="../media/image67.wmf"/><Relationship Id="rId9" Type="http://schemas.openxmlformats.org/officeDocument/2006/relationships/oleObject" Target="../embeddings/oleObject69.bin"/><Relationship Id="rId14" Type="http://schemas.openxmlformats.org/officeDocument/2006/relationships/image" Target="../media/image72.wm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5.wmf"/><Relationship Id="rId13" Type="http://schemas.openxmlformats.org/officeDocument/2006/relationships/oleObject" Target="../embeddings/oleObject77.bin"/><Relationship Id="rId18" Type="http://schemas.openxmlformats.org/officeDocument/2006/relationships/oleObject" Target="../embeddings/oleObject80.bin"/><Relationship Id="rId3" Type="http://schemas.openxmlformats.org/officeDocument/2006/relationships/oleObject" Target="../embeddings/oleObject72.bin"/><Relationship Id="rId21" Type="http://schemas.openxmlformats.org/officeDocument/2006/relationships/image" Target="../media/image81.wmf"/><Relationship Id="rId7" Type="http://schemas.openxmlformats.org/officeDocument/2006/relationships/oleObject" Target="../embeddings/oleObject74.bin"/><Relationship Id="rId12" Type="http://schemas.openxmlformats.org/officeDocument/2006/relationships/image" Target="../media/image77.wmf"/><Relationship Id="rId17" Type="http://schemas.openxmlformats.org/officeDocument/2006/relationships/oleObject" Target="../embeddings/oleObject79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79.wmf"/><Relationship Id="rId20" Type="http://schemas.openxmlformats.org/officeDocument/2006/relationships/oleObject" Target="../embeddings/oleObject81.bin"/><Relationship Id="rId1" Type="http://schemas.openxmlformats.org/officeDocument/2006/relationships/vmlDrawing" Target="../drawings/vmlDrawing12.vml"/><Relationship Id="rId6" Type="http://schemas.openxmlformats.org/officeDocument/2006/relationships/image" Target="../media/image74.wmf"/><Relationship Id="rId11" Type="http://schemas.openxmlformats.org/officeDocument/2006/relationships/oleObject" Target="../embeddings/oleObject76.bin"/><Relationship Id="rId5" Type="http://schemas.openxmlformats.org/officeDocument/2006/relationships/oleObject" Target="../embeddings/oleObject73.bin"/><Relationship Id="rId15" Type="http://schemas.openxmlformats.org/officeDocument/2006/relationships/oleObject" Target="../embeddings/oleObject78.bin"/><Relationship Id="rId23" Type="http://schemas.openxmlformats.org/officeDocument/2006/relationships/image" Target="../media/image82.wmf"/><Relationship Id="rId10" Type="http://schemas.openxmlformats.org/officeDocument/2006/relationships/image" Target="../media/image76.wmf"/><Relationship Id="rId19" Type="http://schemas.openxmlformats.org/officeDocument/2006/relationships/image" Target="../media/image80.wmf"/><Relationship Id="rId4" Type="http://schemas.openxmlformats.org/officeDocument/2006/relationships/image" Target="../media/image73.wmf"/><Relationship Id="rId9" Type="http://schemas.openxmlformats.org/officeDocument/2006/relationships/oleObject" Target="../embeddings/oleObject75.bin"/><Relationship Id="rId14" Type="http://schemas.openxmlformats.org/officeDocument/2006/relationships/image" Target="../media/image78.wmf"/><Relationship Id="rId22" Type="http://schemas.openxmlformats.org/officeDocument/2006/relationships/oleObject" Target="../embeddings/oleObject82.bin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85.wmf"/><Relationship Id="rId3" Type="http://schemas.openxmlformats.org/officeDocument/2006/relationships/oleObject" Target="../embeddings/oleObject83.bin"/><Relationship Id="rId7" Type="http://schemas.openxmlformats.org/officeDocument/2006/relationships/oleObject" Target="../embeddings/oleObject8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84.wmf"/><Relationship Id="rId5" Type="http://schemas.openxmlformats.org/officeDocument/2006/relationships/oleObject" Target="../embeddings/oleObject84.bin"/><Relationship Id="rId4" Type="http://schemas.openxmlformats.org/officeDocument/2006/relationships/image" Target="../media/image83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88.wmf"/><Relationship Id="rId13" Type="http://schemas.openxmlformats.org/officeDocument/2006/relationships/oleObject" Target="../embeddings/oleObject91.bin"/><Relationship Id="rId3" Type="http://schemas.openxmlformats.org/officeDocument/2006/relationships/oleObject" Target="../embeddings/oleObject86.bin"/><Relationship Id="rId7" Type="http://schemas.openxmlformats.org/officeDocument/2006/relationships/oleObject" Target="../embeddings/oleObject88.bin"/><Relationship Id="rId12" Type="http://schemas.openxmlformats.org/officeDocument/2006/relationships/image" Target="../media/image90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87.wmf"/><Relationship Id="rId11" Type="http://schemas.openxmlformats.org/officeDocument/2006/relationships/oleObject" Target="../embeddings/oleObject90.bin"/><Relationship Id="rId5" Type="http://schemas.openxmlformats.org/officeDocument/2006/relationships/oleObject" Target="../embeddings/oleObject87.bin"/><Relationship Id="rId10" Type="http://schemas.openxmlformats.org/officeDocument/2006/relationships/image" Target="../media/image89.wmf"/><Relationship Id="rId4" Type="http://schemas.openxmlformats.org/officeDocument/2006/relationships/image" Target="../media/image86.wmf"/><Relationship Id="rId9" Type="http://schemas.openxmlformats.org/officeDocument/2006/relationships/oleObject" Target="../embeddings/oleObject89.bin"/><Relationship Id="rId14" Type="http://schemas.openxmlformats.org/officeDocument/2006/relationships/image" Target="../media/image91.wmf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3.wmf"/><Relationship Id="rId3" Type="http://schemas.openxmlformats.org/officeDocument/2006/relationships/oleObject" Target="../embeddings/oleObject92.bin"/><Relationship Id="rId7" Type="http://schemas.openxmlformats.org/officeDocument/2006/relationships/oleObject" Target="../embeddings/oleObject94.bin"/><Relationship Id="rId12" Type="http://schemas.openxmlformats.org/officeDocument/2006/relationships/image" Target="../media/image9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92.wmf"/><Relationship Id="rId11" Type="http://schemas.openxmlformats.org/officeDocument/2006/relationships/oleObject" Target="../embeddings/oleObject96.bin"/><Relationship Id="rId5" Type="http://schemas.openxmlformats.org/officeDocument/2006/relationships/oleObject" Target="../embeddings/oleObject93.bin"/><Relationship Id="rId10" Type="http://schemas.openxmlformats.org/officeDocument/2006/relationships/image" Target="../media/image94.wmf"/><Relationship Id="rId4" Type="http://schemas.openxmlformats.org/officeDocument/2006/relationships/image" Target="../media/image90.wmf"/><Relationship Id="rId9" Type="http://schemas.openxmlformats.org/officeDocument/2006/relationships/oleObject" Target="../embeddings/oleObject95.bin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6" Type="http://schemas.openxmlformats.org/officeDocument/2006/relationships/image" Target="../media/image97.wmf"/><Relationship Id="rId5" Type="http://schemas.openxmlformats.org/officeDocument/2006/relationships/oleObject" Target="../embeddings/oleObject98.bin"/><Relationship Id="rId4" Type="http://schemas.openxmlformats.org/officeDocument/2006/relationships/image" Target="../media/image96.wmf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0.wmf"/><Relationship Id="rId3" Type="http://schemas.openxmlformats.org/officeDocument/2006/relationships/oleObject" Target="../embeddings/oleObject99.bin"/><Relationship Id="rId7" Type="http://schemas.openxmlformats.org/officeDocument/2006/relationships/oleObject" Target="../embeddings/oleObject10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6" Type="http://schemas.openxmlformats.org/officeDocument/2006/relationships/image" Target="../media/image99.wmf"/><Relationship Id="rId5" Type="http://schemas.openxmlformats.org/officeDocument/2006/relationships/oleObject" Target="../embeddings/oleObject100.bin"/><Relationship Id="rId10" Type="http://schemas.openxmlformats.org/officeDocument/2006/relationships/image" Target="../media/image101.wmf"/><Relationship Id="rId4" Type="http://schemas.openxmlformats.org/officeDocument/2006/relationships/image" Target="../media/image98.wmf"/><Relationship Id="rId9" Type="http://schemas.openxmlformats.org/officeDocument/2006/relationships/oleObject" Target="../embeddings/oleObject102.bin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Relationship Id="rId4" Type="http://schemas.openxmlformats.org/officeDocument/2006/relationships/image" Target="../media/image102.wmf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5.wmf"/><Relationship Id="rId13" Type="http://schemas.openxmlformats.org/officeDocument/2006/relationships/oleObject" Target="../embeddings/oleObject109.bin"/><Relationship Id="rId3" Type="http://schemas.openxmlformats.org/officeDocument/2006/relationships/oleObject" Target="../embeddings/oleObject104.bin"/><Relationship Id="rId7" Type="http://schemas.openxmlformats.org/officeDocument/2006/relationships/oleObject" Target="../embeddings/oleObject106.bin"/><Relationship Id="rId12" Type="http://schemas.openxmlformats.org/officeDocument/2006/relationships/image" Target="../media/image10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9.vml"/><Relationship Id="rId6" Type="http://schemas.openxmlformats.org/officeDocument/2006/relationships/image" Target="../media/image104.wmf"/><Relationship Id="rId11" Type="http://schemas.openxmlformats.org/officeDocument/2006/relationships/oleObject" Target="../embeddings/oleObject108.bin"/><Relationship Id="rId5" Type="http://schemas.openxmlformats.org/officeDocument/2006/relationships/oleObject" Target="../embeddings/oleObject105.bin"/><Relationship Id="rId10" Type="http://schemas.openxmlformats.org/officeDocument/2006/relationships/image" Target="../media/image106.wmf"/><Relationship Id="rId4" Type="http://schemas.openxmlformats.org/officeDocument/2006/relationships/image" Target="../media/image103.wmf"/><Relationship Id="rId9" Type="http://schemas.openxmlformats.org/officeDocument/2006/relationships/oleObject" Target="../embeddings/oleObject107.bin"/><Relationship Id="rId14" Type="http://schemas.openxmlformats.org/officeDocument/2006/relationships/image" Target="../media/image108.wmf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0.vml"/><Relationship Id="rId4" Type="http://schemas.openxmlformats.org/officeDocument/2006/relationships/image" Target="../media/image109.wmf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1.vml"/><Relationship Id="rId4" Type="http://schemas.openxmlformats.org/officeDocument/2006/relationships/image" Target="../media/image110.wmf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3.wmf"/><Relationship Id="rId3" Type="http://schemas.openxmlformats.org/officeDocument/2006/relationships/oleObject" Target="../embeddings/oleObject112.bin"/><Relationship Id="rId7" Type="http://schemas.openxmlformats.org/officeDocument/2006/relationships/oleObject" Target="../embeddings/oleObject1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2.vml"/><Relationship Id="rId6" Type="http://schemas.openxmlformats.org/officeDocument/2006/relationships/image" Target="../media/image112.wmf"/><Relationship Id="rId11" Type="http://schemas.openxmlformats.org/officeDocument/2006/relationships/image" Target="../media/image110.wmf"/><Relationship Id="rId5" Type="http://schemas.openxmlformats.org/officeDocument/2006/relationships/oleObject" Target="../embeddings/oleObject113.bin"/><Relationship Id="rId10" Type="http://schemas.openxmlformats.org/officeDocument/2006/relationships/oleObject" Target="../embeddings/oleObject116.bin"/><Relationship Id="rId4" Type="http://schemas.openxmlformats.org/officeDocument/2006/relationships/image" Target="../media/image111.wmf"/><Relationship Id="rId9" Type="http://schemas.openxmlformats.org/officeDocument/2006/relationships/oleObject" Target="../embeddings/oleObject115.bin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6.wmf"/><Relationship Id="rId13" Type="http://schemas.openxmlformats.org/officeDocument/2006/relationships/oleObject" Target="../embeddings/oleObject122.bin"/><Relationship Id="rId3" Type="http://schemas.openxmlformats.org/officeDocument/2006/relationships/oleObject" Target="../embeddings/oleObject117.bin"/><Relationship Id="rId7" Type="http://schemas.openxmlformats.org/officeDocument/2006/relationships/oleObject" Target="../embeddings/oleObject119.bin"/><Relationship Id="rId12" Type="http://schemas.openxmlformats.org/officeDocument/2006/relationships/image" Target="../media/image118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3.vml"/><Relationship Id="rId6" Type="http://schemas.openxmlformats.org/officeDocument/2006/relationships/image" Target="../media/image115.wmf"/><Relationship Id="rId11" Type="http://schemas.openxmlformats.org/officeDocument/2006/relationships/oleObject" Target="../embeddings/oleObject121.bin"/><Relationship Id="rId5" Type="http://schemas.openxmlformats.org/officeDocument/2006/relationships/oleObject" Target="../embeddings/oleObject118.bin"/><Relationship Id="rId10" Type="http://schemas.openxmlformats.org/officeDocument/2006/relationships/image" Target="../media/image117.wmf"/><Relationship Id="rId4" Type="http://schemas.openxmlformats.org/officeDocument/2006/relationships/image" Target="../media/image114.wmf"/><Relationship Id="rId9" Type="http://schemas.openxmlformats.org/officeDocument/2006/relationships/oleObject" Target="../embeddings/oleObject120.bin"/><Relationship Id="rId14" Type="http://schemas.openxmlformats.org/officeDocument/2006/relationships/image" Target="../media/image119.wmf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5.bin"/><Relationship Id="rId3" Type="http://schemas.openxmlformats.org/officeDocument/2006/relationships/notesSlide" Target="../notesSlides/notesSlide3.xml"/><Relationship Id="rId7" Type="http://schemas.openxmlformats.org/officeDocument/2006/relationships/image" Target="../media/image121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4.vml"/><Relationship Id="rId6" Type="http://schemas.openxmlformats.org/officeDocument/2006/relationships/oleObject" Target="../embeddings/oleObject124.bin"/><Relationship Id="rId5" Type="http://schemas.openxmlformats.org/officeDocument/2006/relationships/image" Target="../media/image120.wmf"/><Relationship Id="rId4" Type="http://schemas.openxmlformats.org/officeDocument/2006/relationships/oleObject" Target="../embeddings/oleObject123.bin"/><Relationship Id="rId9" Type="http://schemas.openxmlformats.org/officeDocument/2006/relationships/image" Target="../media/image122.wmf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5.wmf"/><Relationship Id="rId13" Type="http://schemas.openxmlformats.org/officeDocument/2006/relationships/image" Target="../media/image126.wmf"/><Relationship Id="rId3" Type="http://schemas.openxmlformats.org/officeDocument/2006/relationships/oleObject" Target="../embeddings/oleObject126.bin"/><Relationship Id="rId7" Type="http://schemas.openxmlformats.org/officeDocument/2006/relationships/oleObject" Target="../embeddings/oleObject128.bin"/><Relationship Id="rId12" Type="http://schemas.openxmlformats.org/officeDocument/2006/relationships/oleObject" Target="../embeddings/oleObject132.bin"/><Relationship Id="rId17" Type="http://schemas.openxmlformats.org/officeDocument/2006/relationships/oleObject" Target="../embeddings/oleObject135.bin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34.bin"/><Relationship Id="rId1" Type="http://schemas.openxmlformats.org/officeDocument/2006/relationships/vmlDrawing" Target="../drawings/vmlDrawing25.vml"/><Relationship Id="rId6" Type="http://schemas.openxmlformats.org/officeDocument/2006/relationships/image" Target="../media/image124.wmf"/><Relationship Id="rId11" Type="http://schemas.openxmlformats.org/officeDocument/2006/relationships/oleObject" Target="../embeddings/oleObject131.bin"/><Relationship Id="rId5" Type="http://schemas.openxmlformats.org/officeDocument/2006/relationships/oleObject" Target="../embeddings/oleObject127.bin"/><Relationship Id="rId15" Type="http://schemas.openxmlformats.org/officeDocument/2006/relationships/image" Target="../media/image127.wmf"/><Relationship Id="rId10" Type="http://schemas.openxmlformats.org/officeDocument/2006/relationships/oleObject" Target="../embeddings/oleObject130.bin"/><Relationship Id="rId4" Type="http://schemas.openxmlformats.org/officeDocument/2006/relationships/image" Target="../media/image123.wmf"/><Relationship Id="rId9" Type="http://schemas.openxmlformats.org/officeDocument/2006/relationships/oleObject" Target="../embeddings/oleObject129.bin"/><Relationship Id="rId14" Type="http://schemas.openxmlformats.org/officeDocument/2006/relationships/oleObject" Target="../embeddings/oleObject133.bin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6.vml"/><Relationship Id="rId6" Type="http://schemas.openxmlformats.org/officeDocument/2006/relationships/image" Target="../media/image129.wmf"/><Relationship Id="rId5" Type="http://schemas.openxmlformats.org/officeDocument/2006/relationships/oleObject" Target="../embeddings/oleObject137.bin"/><Relationship Id="rId4" Type="http://schemas.openxmlformats.org/officeDocument/2006/relationships/image" Target="../media/image128.wmf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7.vml"/><Relationship Id="rId6" Type="http://schemas.openxmlformats.org/officeDocument/2006/relationships/image" Target="../media/image131.wmf"/><Relationship Id="rId5" Type="http://schemas.openxmlformats.org/officeDocument/2006/relationships/oleObject" Target="../embeddings/oleObject139.bin"/><Relationship Id="rId4" Type="http://schemas.openxmlformats.org/officeDocument/2006/relationships/image" Target="../media/image130.wmf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4.wmf"/><Relationship Id="rId3" Type="http://schemas.openxmlformats.org/officeDocument/2006/relationships/oleObject" Target="../embeddings/oleObject140.bin"/><Relationship Id="rId7" Type="http://schemas.openxmlformats.org/officeDocument/2006/relationships/oleObject" Target="../embeddings/oleObject14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8.vml"/><Relationship Id="rId6" Type="http://schemas.openxmlformats.org/officeDocument/2006/relationships/image" Target="../media/image133.wmf"/><Relationship Id="rId5" Type="http://schemas.openxmlformats.org/officeDocument/2006/relationships/oleObject" Target="../embeddings/oleObject141.bin"/><Relationship Id="rId4" Type="http://schemas.openxmlformats.org/officeDocument/2006/relationships/image" Target="../media/image132.wmf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7.wmf"/><Relationship Id="rId3" Type="http://schemas.openxmlformats.org/officeDocument/2006/relationships/oleObject" Target="../embeddings/oleObject143.bin"/><Relationship Id="rId7" Type="http://schemas.openxmlformats.org/officeDocument/2006/relationships/oleObject" Target="../embeddings/oleObject145.bin"/><Relationship Id="rId12" Type="http://schemas.openxmlformats.org/officeDocument/2006/relationships/image" Target="../media/image139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9.vml"/><Relationship Id="rId6" Type="http://schemas.openxmlformats.org/officeDocument/2006/relationships/image" Target="../media/image136.wmf"/><Relationship Id="rId11" Type="http://schemas.openxmlformats.org/officeDocument/2006/relationships/oleObject" Target="../embeddings/oleObject147.bin"/><Relationship Id="rId5" Type="http://schemas.openxmlformats.org/officeDocument/2006/relationships/oleObject" Target="../embeddings/oleObject144.bin"/><Relationship Id="rId10" Type="http://schemas.openxmlformats.org/officeDocument/2006/relationships/image" Target="../media/image138.wmf"/><Relationship Id="rId4" Type="http://schemas.openxmlformats.org/officeDocument/2006/relationships/image" Target="../media/image135.wmf"/><Relationship Id="rId9" Type="http://schemas.openxmlformats.org/officeDocument/2006/relationships/oleObject" Target="../embeddings/oleObject146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13" Type="http://schemas.openxmlformats.org/officeDocument/2006/relationships/oleObject" Target="../embeddings/oleObject7.bin"/><Relationship Id="rId18" Type="http://schemas.openxmlformats.org/officeDocument/2006/relationships/image" Target="../media/image10.wmf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4.bin"/><Relationship Id="rId12" Type="http://schemas.openxmlformats.org/officeDocument/2006/relationships/image" Target="../media/image7.wmf"/><Relationship Id="rId17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9.wmf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wmf"/><Relationship Id="rId11" Type="http://schemas.openxmlformats.org/officeDocument/2006/relationships/oleObject" Target="../embeddings/oleObject6.bin"/><Relationship Id="rId5" Type="http://schemas.openxmlformats.org/officeDocument/2006/relationships/oleObject" Target="../embeddings/oleObject3.bin"/><Relationship Id="rId15" Type="http://schemas.openxmlformats.org/officeDocument/2006/relationships/oleObject" Target="../embeddings/oleObject8.bin"/><Relationship Id="rId10" Type="http://schemas.openxmlformats.org/officeDocument/2006/relationships/image" Target="../media/image6.wmf"/><Relationship Id="rId4" Type="http://schemas.openxmlformats.org/officeDocument/2006/relationships/image" Target="../media/image3.wmf"/><Relationship Id="rId9" Type="http://schemas.openxmlformats.org/officeDocument/2006/relationships/oleObject" Target="../embeddings/oleObject5.bin"/><Relationship Id="rId14" Type="http://schemas.openxmlformats.org/officeDocument/2006/relationships/image" Target="../media/image8.wmf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0.vml"/><Relationship Id="rId4" Type="http://schemas.openxmlformats.org/officeDocument/2006/relationships/image" Target="../media/image140.wmf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3.wmf"/><Relationship Id="rId13" Type="http://schemas.openxmlformats.org/officeDocument/2006/relationships/oleObject" Target="../embeddings/oleObject154.bin"/><Relationship Id="rId3" Type="http://schemas.openxmlformats.org/officeDocument/2006/relationships/oleObject" Target="../embeddings/oleObject149.bin"/><Relationship Id="rId7" Type="http://schemas.openxmlformats.org/officeDocument/2006/relationships/oleObject" Target="../embeddings/oleObject151.bin"/><Relationship Id="rId12" Type="http://schemas.openxmlformats.org/officeDocument/2006/relationships/image" Target="../media/image145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47.wmf"/><Relationship Id="rId1" Type="http://schemas.openxmlformats.org/officeDocument/2006/relationships/vmlDrawing" Target="../drawings/vmlDrawing31.vml"/><Relationship Id="rId6" Type="http://schemas.openxmlformats.org/officeDocument/2006/relationships/image" Target="../media/image142.wmf"/><Relationship Id="rId11" Type="http://schemas.openxmlformats.org/officeDocument/2006/relationships/oleObject" Target="../embeddings/oleObject153.bin"/><Relationship Id="rId5" Type="http://schemas.openxmlformats.org/officeDocument/2006/relationships/oleObject" Target="../embeddings/oleObject150.bin"/><Relationship Id="rId15" Type="http://schemas.openxmlformats.org/officeDocument/2006/relationships/oleObject" Target="../embeddings/oleObject155.bin"/><Relationship Id="rId10" Type="http://schemas.openxmlformats.org/officeDocument/2006/relationships/image" Target="../media/image144.wmf"/><Relationship Id="rId4" Type="http://schemas.openxmlformats.org/officeDocument/2006/relationships/image" Target="../media/image141.wmf"/><Relationship Id="rId9" Type="http://schemas.openxmlformats.org/officeDocument/2006/relationships/oleObject" Target="../embeddings/oleObject152.bin"/><Relationship Id="rId14" Type="http://schemas.openxmlformats.org/officeDocument/2006/relationships/image" Target="../media/image146.wmf"/></Relationships>
</file>

<file path=ppt/slides/_rels/slide4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0.wmf"/><Relationship Id="rId3" Type="http://schemas.openxmlformats.org/officeDocument/2006/relationships/oleObject" Target="../embeddings/oleObject156.bin"/><Relationship Id="rId7" Type="http://schemas.openxmlformats.org/officeDocument/2006/relationships/oleObject" Target="../embeddings/oleObject15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2.vml"/><Relationship Id="rId6" Type="http://schemas.openxmlformats.org/officeDocument/2006/relationships/image" Target="../media/image149.wmf"/><Relationship Id="rId5" Type="http://schemas.openxmlformats.org/officeDocument/2006/relationships/oleObject" Target="../embeddings/oleObject157.bin"/><Relationship Id="rId4" Type="http://schemas.openxmlformats.org/officeDocument/2006/relationships/image" Target="../media/image148.wmf"/></Relationships>
</file>

<file path=ppt/slides/_rels/slide4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3.wmf"/><Relationship Id="rId3" Type="http://schemas.openxmlformats.org/officeDocument/2006/relationships/oleObject" Target="../embeddings/oleObject159.bin"/><Relationship Id="rId7" Type="http://schemas.openxmlformats.org/officeDocument/2006/relationships/oleObject" Target="../embeddings/oleObject16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3.vml"/><Relationship Id="rId6" Type="http://schemas.openxmlformats.org/officeDocument/2006/relationships/image" Target="../media/image152.wmf"/><Relationship Id="rId5" Type="http://schemas.openxmlformats.org/officeDocument/2006/relationships/oleObject" Target="../embeddings/oleObject160.bin"/><Relationship Id="rId4" Type="http://schemas.openxmlformats.org/officeDocument/2006/relationships/image" Target="../media/image151.wmf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4.vml"/><Relationship Id="rId6" Type="http://schemas.openxmlformats.org/officeDocument/2006/relationships/image" Target="../media/image155.wmf"/><Relationship Id="rId5" Type="http://schemas.openxmlformats.org/officeDocument/2006/relationships/oleObject" Target="../embeddings/oleObject163.bin"/><Relationship Id="rId4" Type="http://schemas.openxmlformats.org/officeDocument/2006/relationships/image" Target="../media/image154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13" Type="http://schemas.openxmlformats.org/officeDocument/2006/relationships/oleObject" Target="../embeddings/oleObject15.bin"/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2.bin"/><Relationship Id="rId12" Type="http://schemas.openxmlformats.org/officeDocument/2006/relationships/image" Target="../media/image15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7.wmf"/><Relationship Id="rId1" Type="http://schemas.openxmlformats.org/officeDocument/2006/relationships/vmlDrawing" Target="../drawings/vmlDrawing3.vml"/><Relationship Id="rId6" Type="http://schemas.openxmlformats.org/officeDocument/2006/relationships/image" Target="../media/image12.wmf"/><Relationship Id="rId11" Type="http://schemas.openxmlformats.org/officeDocument/2006/relationships/oleObject" Target="../embeddings/oleObject14.bin"/><Relationship Id="rId5" Type="http://schemas.openxmlformats.org/officeDocument/2006/relationships/oleObject" Target="../embeddings/oleObject11.bin"/><Relationship Id="rId15" Type="http://schemas.openxmlformats.org/officeDocument/2006/relationships/oleObject" Target="../embeddings/oleObject16.bin"/><Relationship Id="rId10" Type="http://schemas.openxmlformats.org/officeDocument/2006/relationships/image" Target="../media/image14.wmf"/><Relationship Id="rId4" Type="http://schemas.openxmlformats.org/officeDocument/2006/relationships/image" Target="../media/image11.wmf"/><Relationship Id="rId9" Type="http://schemas.openxmlformats.org/officeDocument/2006/relationships/oleObject" Target="../embeddings/oleObject13.bin"/><Relationship Id="rId14" Type="http://schemas.openxmlformats.org/officeDocument/2006/relationships/image" Target="../media/image16.w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9.wmf"/><Relationship Id="rId5" Type="http://schemas.openxmlformats.org/officeDocument/2006/relationships/oleObject" Target="../embeddings/oleObject18.bin"/><Relationship Id="rId4" Type="http://schemas.openxmlformats.org/officeDocument/2006/relationships/image" Target="../media/image18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wmf"/><Relationship Id="rId3" Type="http://schemas.openxmlformats.org/officeDocument/2006/relationships/oleObject" Target="../embeddings/oleObject19.bin"/><Relationship Id="rId7" Type="http://schemas.openxmlformats.org/officeDocument/2006/relationships/oleObject" Target="../embeddings/oleObject21.bin"/><Relationship Id="rId12" Type="http://schemas.openxmlformats.org/officeDocument/2006/relationships/image" Target="../media/image2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1.wmf"/><Relationship Id="rId11" Type="http://schemas.openxmlformats.org/officeDocument/2006/relationships/oleObject" Target="../embeddings/oleObject23.bin"/><Relationship Id="rId5" Type="http://schemas.openxmlformats.org/officeDocument/2006/relationships/oleObject" Target="../embeddings/oleObject20.bin"/><Relationship Id="rId10" Type="http://schemas.openxmlformats.org/officeDocument/2006/relationships/image" Target="../media/image23.wmf"/><Relationship Id="rId4" Type="http://schemas.openxmlformats.org/officeDocument/2006/relationships/image" Target="../media/image20.wmf"/><Relationship Id="rId9" Type="http://schemas.openxmlformats.org/officeDocument/2006/relationships/oleObject" Target="../embeddings/oleObject2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1071546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l-GR" sz="4800" dirty="0"/>
              <a:t>Αριθμητική Ανάλυση &amp; Εφαρμογές</a:t>
            </a: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4714884"/>
            <a:ext cx="6400800" cy="1143008"/>
          </a:xfrm>
        </p:spPr>
        <p:txBody>
          <a:bodyPr>
            <a:normAutofit/>
          </a:bodyPr>
          <a:lstStyle/>
          <a:p>
            <a:r>
              <a:rPr lang="el-GR" sz="2400" dirty="0">
                <a:solidFill>
                  <a:schemeClr val="tx1"/>
                </a:solidFill>
              </a:rPr>
              <a:t>Τμήμα Μηχανικών Επιστήμης Υλικών</a:t>
            </a:r>
          </a:p>
          <a:p>
            <a:r>
              <a:rPr lang="el-GR" sz="2400" dirty="0">
                <a:solidFill>
                  <a:schemeClr val="tx1"/>
                </a:solidFill>
              </a:rPr>
              <a:t>Ιωάννινα 20</a:t>
            </a:r>
            <a:r>
              <a:rPr lang="en-US" sz="2400">
                <a:solidFill>
                  <a:schemeClr val="tx1"/>
                </a:solidFill>
              </a:rPr>
              <a:t>20-2021</a:t>
            </a:r>
            <a:endParaRPr lang="el-GR" sz="2400" dirty="0">
              <a:solidFill>
                <a:schemeClr val="tx1"/>
              </a:solidFill>
            </a:endParaRPr>
          </a:p>
        </p:txBody>
      </p:sp>
      <p:sp>
        <p:nvSpPr>
          <p:cNvPr id="4" name="3 - TextBox"/>
          <p:cNvSpPr txBox="1"/>
          <p:nvPr/>
        </p:nvSpPr>
        <p:spPr>
          <a:xfrm>
            <a:off x="1928794" y="3571876"/>
            <a:ext cx="5286412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800" dirty="0">
                <a:solidFill>
                  <a:schemeClr val="tx1"/>
                </a:solidFill>
              </a:rPr>
              <a:t>Διδάσκων: Δημήτριος Ι. Φωτιάδης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Παράσταση Ακέραιου Μέρους ενός Πραγματικού Αριθμού</a:t>
            </a:r>
            <a:endParaRPr lang="en-US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  <a:spcBef>
                <a:spcPts val="1200"/>
              </a:spcBef>
              <a:buNone/>
            </a:pPr>
            <a:r>
              <a:rPr lang="el-GR" b="1" dirty="0"/>
              <a:t>	Αλγόριθμος</a:t>
            </a:r>
          </a:p>
          <a:p>
            <a:pPr>
              <a:lnSpc>
                <a:spcPct val="120000"/>
              </a:lnSpc>
              <a:spcBef>
                <a:spcPts val="1600"/>
              </a:spcBef>
              <a:buNone/>
            </a:pPr>
            <a:r>
              <a:rPr lang="el-GR" dirty="0"/>
              <a:t>	</a:t>
            </a:r>
            <a:r>
              <a:rPr lang="el-GR" i="1" dirty="0"/>
              <a:t>Βήμα 1: </a:t>
            </a:r>
            <a:r>
              <a:rPr lang="el-GR" dirty="0"/>
              <a:t>Είσοδος </a:t>
            </a:r>
          </a:p>
          <a:p>
            <a:pPr>
              <a:lnSpc>
                <a:spcPct val="120000"/>
              </a:lnSpc>
              <a:spcBef>
                <a:spcPts val="1600"/>
              </a:spcBef>
              <a:buNone/>
            </a:pPr>
            <a:r>
              <a:rPr lang="el-GR" dirty="0"/>
              <a:t>	</a:t>
            </a:r>
            <a:r>
              <a:rPr lang="el-GR" i="1" dirty="0"/>
              <a:t>Βήμα 2: </a:t>
            </a:r>
            <a:r>
              <a:rPr lang="el-GR" dirty="0"/>
              <a:t>Θέσε           και </a:t>
            </a:r>
          </a:p>
          <a:p>
            <a:pPr>
              <a:lnSpc>
                <a:spcPct val="120000"/>
              </a:lnSpc>
              <a:spcBef>
                <a:spcPts val="1600"/>
              </a:spcBef>
              <a:buNone/>
            </a:pPr>
            <a:r>
              <a:rPr lang="el-GR" dirty="0"/>
              <a:t>	</a:t>
            </a:r>
            <a:r>
              <a:rPr lang="el-GR" i="1" dirty="0"/>
              <a:t>Βήμα 3: </a:t>
            </a:r>
            <a:r>
              <a:rPr lang="el-GR" dirty="0"/>
              <a:t>Αν ισχύει           υπολόγισε το                                       </a:t>
            </a:r>
            <a:r>
              <a:rPr lang="el-GR" dirty="0">
                <a:solidFill>
                  <a:schemeClr val="bg1"/>
                </a:solidFill>
              </a:rPr>
              <a:t>…</a:t>
            </a:r>
            <a:endParaRPr lang="el-GR" dirty="0"/>
          </a:p>
          <a:p>
            <a:pPr>
              <a:lnSpc>
                <a:spcPct val="120000"/>
              </a:lnSpc>
              <a:spcBef>
                <a:spcPts val="1600"/>
              </a:spcBef>
              <a:buNone/>
            </a:pPr>
            <a:r>
              <a:rPr lang="el-GR" dirty="0"/>
              <a:t>	</a:t>
            </a:r>
            <a:r>
              <a:rPr lang="el-GR" i="1" dirty="0"/>
              <a:t>Βήμα 4: </a:t>
            </a:r>
            <a:r>
              <a:rPr lang="el-GR" dirty="0"/>
              <a:t>Αν ισχύει             τότε θέσε              και πήγαινε στο Βήμα 6, διαφορετικά υπολόγισε το</a:t>
            </a:r>
          </a:p>
          <a:p>
            <a:pPr>
              <a:lnSpc>
                <a:spcPct val="120000"/>
              </a:lnSpc>
              <a:spcBef>
                <a:spcPts val="1600"/>
              </a:spcBef>
              <a:buNone/>
            </a:pPr>
            <a:r>
              <a:rPr lang="el-GR" dirty="0"/>
              <a:t>	</a:t>
            </a:r>
            <a:r>
              <a:rPr lang="el-GR" i="1" dirty="0"/>
              <a:t>Βήμα 5: </a:t>
            </a:r>
            <a:r>
              <a:rPr lang="el-GR" dirty="0"/>
              <a:t>Αντικατάστησε το    με το        και πήγαινε στο Βήμα 4.</a:t>
            </a:r>
          </a:p>
          <a:p>
            <a:pPr>
              <a:lnSpc>
                <a:spcPct val="120000"/>
              </a:lnSpc>
              <a:spcBef>
                <a:spcPts val="1600"/>
              </a:spcBef>
              <a:buNone/>
            </a:pPr>
            <a:r>
              <a:rPr lang="el-GR" dirty="0"/>
              <a:t>	</a:t>
            </a:r>
            <a:r>
              <a:rPr lang="el-GR" i="1" dirty="0"/>
              <a:t>Βήμα 6: </a:t>
            </a:r>
            <a:r>
              <a:rPr lang="el-GR" dirty="0"/>
              <a:t>Έξοδος </a:t>
            </a:r>
            <a:endParaRPr lang="en-US" dirty="0"/>
          </a:p>
        </p:txBody>
      </p:sp>
      <p:graphicFrame>
        <p:nvGraphicFramePr>
          <p:cNvPr id="41986" name="Object 2"/>
          <p:cNvGraphicFramePr>
            <a:graphicFrameLocks noChangeAspect="1"/>
          </p:cNvGraphicFramePr>
          <p:nvPr/>
        </p:nvGraphicFramePr>
        <p:xfrm>
          <a:off x="2790647" y="2148315"/>
          <a:ext cx="1177925" cy="461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98" name="Equation" r:id="rId3" imgW="647640" imgH="253800" progId="Equation.DSMT4">
                  <p:embed/>
                </p:oleObj>
              </mc:Choice>
              <mc:Fallback>
                <p:oleObj name="Equation" r:id="rId3" imgW="647640" imgH="25380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90647" y="2148315"/>
                        <a:ext cx="1177925" cy="461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987" name="Object 3"/>
          <p:cNvGraphicFramePr>
            <a:graphicFrameLocks noChangeAspect="1"/>
          </p:cNvGraphicFramePr>
          <p:nvPr/>
        </p:nvGraphicFramePr>
        <p:xfrm>
          <a:off x="2483768" y="2737156"/>
          <a:ext cx="577850" cy="322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99" name="Equation" r:id="rId5" imgW="317160" imgH="177480" progId="Equation.DSMT4">
                  <p:embed/>
                </p:oleObj>
              </mc:Choice>
              <mc:Fallback>
                <p:oleObj name="Equation" r:id="rId5" imgW="317160" imgH="17748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83768" y="2737156"/>
                        <a:ext cx="577850" cy="322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988" name="Object 4"/>
          <p:cNvGraphicFramePr>
            <a:graphicFrameLocks noChangeAspect="1"/>
          </p:cNvGraphicFramePr>
          <p:nvPr/>
        </p:nvGraphicFramePr>
        <p:xfrm>
          <a:off x="3563888" y="2691119"/>
          <a:ext cx="808037" cy="414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100" name="Equation" r:id="rId7" imgW="444240" imgH="228600" progId="Equation.DSMT4">
                  <p:embed/>
                </p:oleObj>
              </mc:Choice>
              <mc:Fallback>
                <p:oleObj name="Equation" r:id="rId7" imgW="444240" imgH="22860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63888" y="2691119"/>
                        <a:ext cx="808037" cy="4143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989" name="Object 5"/>
          <p:cNvGraphicFramePr>
            <a:graphicFrameLocks noChangeAspect="1"/>
          </p:cNvGraphicFramePr>
          <p:nvPr/>
        </p:nvGraphicFramePr>
        <p:xfrm>
          <a:off x="2951328" y="3252788"/>
          <a:ext cx="577850" cy="322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101" name="Equation" r:id="rId9" imgW="317160" imgH="177480" progId="Equation.DSMT4">
                  <p:embed/>
                </p:oleObj>
              </mc:Choice>
              <mc:Fallback>
                <p:oleObj name="Equation" r:id="rId9" imgW="317160" imgH="17748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51328" y="3252788"/>
                        <a:ext cx="577850" cy="322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990" name="Object 6"/>
          <p:cNvGraphicFramePr>
            <a:graphicFrameLocks noChangeAspect="1"/>
          </p:cNvGraphicFramePr>
          <p:nvPr/>
        </p:nvGraphicFramePr>
        <p:xfrm>
          <a:off x="5160417" y="3182938"/>
          <a:ext cx="2147887" cy="461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102" name="Equation" r:id="rId11" imgW="1180800" imgH="253800" progId="Equation.DSMT4">
                  <p:embed/>
                </p:oleObj>
              </mc:Choice>
              <mc:Fallback>
                <p:oleObj name="Equation" r:id="rId11" imgW="1180800" imgH="25380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60417" y="3182938"/>
                        <a:ext cx="2147887" cy="4619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991" name="Object 7"/>
          <p:cNvGraphicFramePr>
            <a:graphicFrameLocks noChangeAspect="1"/>
          </p:cNvGraphicFramePr>
          <p:nvPr/>
        </p:nvGraphicFramePr>
        <p:xfrm>
          <a:off x="2933572" y="3774907"/>
          <a:ext cx="715962" cy="415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103" name="Equation" r:id="rId13" imgW="393480" imgH="228600" progId="Equation.DSMT4">
                  <p:embed/>
                </p:oleObj>
              </mc:Choice>
              <mc:Fallback>
                <p:oleObj name="Equation" r:id="rId13" imgW="393480" imgH="22860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33572" y="3774907"/>
                        <a:ext cx="715962" cy="415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992" name="Object 8"/>
          <p:cNvGraphicFramePr>
            <a:graphicFrameLocks noChangeAspect="1"/>
          </p:cNvGraphicFramePr>
          <p:nvPr/>
        </p:nvGraphicFramePr>
        <p:xfrm>
          <a:off x="4859048" y="3774907"/>
          <a:ext cx="785813" cy="415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104" name="Equation" r:id="rId15" imgW="431640" imgH="228600" progId="Equation.DSMT4">
                  <p:embed/>
                </p:oleObj>
              </mc:Choice>
              <mc:Fallback>
                <p:oleObj name="Equation" r:id="rId15" imgW="431640" imgH="22860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59048" y="3774907"/>
                        <a:ext cx="785813" cy="415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993" name="Object 9"/>
          <p:cNvGraphicFramePr>
            <a:graphicFrameLocks noChangeAspect="1"/>
          </p:cNvGraphicFramePr>
          <p:nvPr/>
        </p:nvGraphicFramePr>
        <p:xfrm>
          <a:off x="3954756" y="4113213"/>
          <a:ext cx="1595438" cy="415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105" name="Equation" r:id="rId17" imgW="876240" imgH="228600" progId="Equation.DSMT4">
                  <p:embed/>
                </p:oleObj>
              </mc:Choice>
              <mc:Fallback>
                <p:oleObj name="Equation" r:id="rId17" imgW="876240" imgH="228600" progId="Equation.DSMT4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4756" y="4113213"/>
                        <a:ext cx="1595438" cy="415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994" name="Object 10"/>
          <p:cNvGraphicFramePr>
            <a:graphicFrameLocks noChangeAspect="1"/>
          </p:cNvGraphicFramePr>
          <p:nvPr/>
        </p:nvGraphicFramePr>
        <p:xfrm>
          <a:off x="3879538" y="4687577"/>
          <a:ext cx="188054" cy="300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106" name="Equation" r:id="rId19" imgW="88560" imgH="164880" progId="Equation.DSMT4">
                  <p:embed/>
                </p:oleObj>
              </mc:Choice>
              <mc:Fallback>
                <p:oleObj name="Equation" r:id="rId19" imgW="88560" imgH="164880" progId="Equation.DSMT4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79538" y="4687577"/>
                        <a:ext cx="188054" cy="3000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996" name="Object 12"/>
          <p:cNvGraphicFramePr>
            <a:graphicFrameLocks noChangeAspect="1"/>
          </p:cNvGraphicFramePr>
          <p:nvPr/>
        </p:nvGraphicFramePr>
        <p:xfrm>
          <a:off x="2699792" y="5157192"/>
          <a:ext cx="1779588" cy="461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107" name="Equation" r:id="rId21" imgW="977760" imgH="253800" progId="Equation.DSMT4">
                  <p:embed/>
                </p:oleObj>
              </mc:Choice>
              <mc:Fallback>
                <p:oleObj name="Equation" r:id="rId21" imgW="977760" imgH="253800" progId="Equation.DSMT4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99792" y="5157192"/>
                        <a:ext cx="1779588" cy="461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998" name="Object 14"/>
          <p:cNvGraphicFramePr>
            <a:graphicFrameLocks noChangeAspect="1"/>
          </p:cNvGraphicFramePr>
          <p:nvPr/>
        </p:nvGraphicFramePr>
        <p:xfrm>
          <a:off x="4742650" y="4687577"/>
          <a:ext cx="471488" cy="300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108" name="Equation" r:id="rId23" imgW="279360" imgH="177480" progId="Equation.DSMT4">
                  <p:embed/>
                </p:oleObj>
              </mc:Choice>
              <mc:Fallback>
                <p:oleObj name="Equation" r:id="rId23" imgW="279360" imgH="177480" progId="Equation.DSMT4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42650" y="4687577"/>
                        <a:ext cx="471488" cy="3000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Παράσταση Ακέραιου Μέρους ενός Πραγματικού Αριθμού</a:t>
            </a:r>
            <a:endParaRPr lang="en-US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1800"/>
              </a:spcBef>
            </a:pPr>
            <a:r>
              <a:rPr lang="el-GR" sz="2400" dirty="0"/>
              <a:t>Όπως έχουμε αναφέρει ένα αριθμητικό πρόβλημα θεωρείται λυμένο με την παράθεση ενός αλγορίθμου που εφαρμοζόμενος δίνει τη</a:t>
            </a:r>
            <a:r>
              <a:rPr lang="en-US" sz="2400" dirty="0"/>
              <a:t> </a:t>
            </a:r>
            <a:r>
              <a:rPr lang="el-GR" sz="2400" dirty="0"/>
              <a:t>λύση του προβλήματος. </a:t>
            </a:r>
            <a:endParaRPr lang="en-US" sz="2400" dirty="0"/>
          </a:p>
          <a:p>
            <a:pPr>
              <a:spcBef>
                <a:spcPts val="1800"/>
              </a:spcBef>
            </a:pPr>
            <a:r>
              <a:rPr lang="el-GR" sz="2400" dirty="0"/>
              <a:t>Έτσι , υλοποιώντας τον αντίστοιχο αλγόριθμο σε μία γλώσσα προγραμματισμού μπορούμε να πάρουμε τα αριθμητικά αποτελέσματα με τη χρήση ενός υπολογιστή.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Παράσταση Ακέραιου Μέρους ενός Πραγματικού Αριθμού</a:t>
            </a:r>
            <a:endParaRPr lang="en-US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el-GR" dirty="0"/>
              <a:t>	</a:t>
            </a:r>
            <a:r>
              <a:rPr lang="el-GR" sz="2400" b="1" dirty="0"/>
              <a:t>Παράδειγμα  </a:t>
            </a:r>
          </a:p>
          <a:p>
            <a:endParaRPr lang="en-US" dirty="0"/>
          </a:p>
        </p:txBody>
      </p:sp>
      <p:graphicFrame>
        <p:nvGraphicFramePr>
          <p:cNvPr id="6" name="5 - Πίνακας"/>
          <p:cNvGraphicFramePr>
            <a:graphicFrameLocks noGrp="1"/>
          </p:cNvGraphicFramePr>
          <p:nvPr/>
        </p:nvGraphicFramePr>
        <p:xfrm>
          <a:off x="1524000" y="2748296"/>
          <a:ext cx="609600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l-GR" dirty="0"/>
                        <a:t>0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l-GR" dirty="0"/>
                        <a:t>111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/>
                        <a:t>: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l-GR" dirty="0"/>
                        <a:t>2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/>
                        <a:t>=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l-GR" dirty="0"/>
                        <a:t>55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/>
                        <a:t>+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l-GR" dirty="0"/>
                        <a:t>1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l-GR" dirty="0"/>
                        <a:t>1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l-GR" dirty="0"/>
                        <a:t>55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dirty="0"/>
                        <a:t>: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l-GR" dirty="0"/>
                        <a:t>2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dirty="0"/>
                        <a:t>=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l-GR" dirty="0"/>
                        <a:t>27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/>
                        <a:t>+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l-GR" dirty="0"/>
                        <a:t>1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l-GR" dirty="0"/>
                        <a:t>2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l-GR" dirty="0"/>
                        <a:t>27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dirty="0"/>
                        <a:t>: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l-GR" dirty="0"/>
                        <a:t>2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/>
                        <a:t>=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l-GR" dirty="0"/>
                        <a:t>13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/>
                        <a:t>+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l-GR" dirty="0"/>
                        <a:t>1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l-GR" dirty="0"/>
                        <a:t>3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l-GR" dirty="0"/>
                        <a:t>13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/>
                        <a:t>: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l-GR" dirty="0"/>
                        <a:t>2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/>
                        <a:t>=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l-GR" dirty="0"/>
                        <a:t>6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/>
                        <a:t>+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l-GR" dirty="0"/>
                        <a:t>1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l-GR" dirty="0"/>
                        <a:t>4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l-GR" dirty="0"/>
                        <a:t>6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/>
                        <a:t>: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l-GR" dirty="0"/>
                        <a:t>2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/>
                        <a:t>=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l-GR" dirty="0"/>
                        <a:t>3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/>
                        <a:t>+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l-GR" dirty="0"/>
                        <a:t>0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l-GR" dirty="0"/>
                        <a:t>5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l-GR" dirty="0"/>
                        <a:t>3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/>
                        <a:t>: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l-GR" dirty="0"/>
                        <a:t>2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/>
                        <a:t>=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l-GR" dirty="0"/>
                        <a:t>1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/>
                        <a:t>+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l-GR" dirty="0"/>
                        <a:t>1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l-GR" dirty="0"/>
                        <a:t>6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l-GR" dirty="0"/>
                        <a:t>1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/>
                        <a:t>: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l-GR" dirty="0"/>
                        <a:t>2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/>
                        <a:t>=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l-GR" dirty="0"/>
                        <a:t>0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/>
                        <a:t>+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l-GR" dirty="0"/>
                        <a:t>1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43010" name="Object 2"/>
          <p:cNvGraphicFramePr>
            <a:graphicFrameLocks noChangeAspect="1"/>
          </p:cNvGraphicFramePr>
          <p:nvPr/>
        </p:nvGraphicFramePr>
        <p:xfrm>
          <a:off x="1857356" y="2819734"/>
          <a:ext cx="144462" cy="269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80" name="Equation" r:id="rId3" imgW="88560" imgH="164880" progId="Equation.DSMT4">
                  <p:embed/>
                </p:oleObj>
              </mc:Choice>
              <mc:Fallback>
                <p:oleObj name="Equation" r:id="rId3" imgW="88560" imgH="16488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57356" y="2819734"/>
                        <a:ext cx="144462" cy="269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011" name="Object 3"/>
          <p:cNvGraphicFramePr>
            <a:graphicFrameLocks noChangeAspect="1"/>
          </p:cNvGraphicFramePr>
          <p:nvPr/>
        </p:nvGraphicFramePr>
        <p:xfrm>
          <a:off x="2714612" y="2748296"/>
          <a:ext cx="249237" cy="374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81" name="Equation" r:id="rId5" imgW="152280" imgH="228600" progId="Equation.DSMT4">
                  <p:embed/>
                </p:oleObj>
              </mc:Choice>
              <mc:Fallback>
                <p:oleObj name="Equation" r:id="rId5" imgW="152280" imgH="22860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14612" y="2748296"/>
                        <a:ext cx="249237" cy="374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012" name="Object 4"/>
          <p:cNvGraphicFramePr>
            <a:graphicFrameLocks noChangeAspect="1"/>
          </p:cNvGraphicFramePr>
          <p:nvPr/>
        </p:nvGraphicFramePr>
        <p:xfrm>
          <a:off x="5605473" y="2748296"/>
          <a:ext cx="395287" cy="374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82" name="Equation" r:id="rId7" imgW="241200" imgH="228600" progId="Equation.DSMT4">
                  <p:embed/>
                </p:oleObj>
              </mc:Choice>
              <mc:Fallback>
                <p:oleObj name="Equation" r:id="rId7" imgW="241200" imgH="22860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05473" y="2748296"/>
                        <a:ext cx="395287" cy="374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013" name="Object 5"/>
          <p:cNvGraphicFramePr>
            <a:graphicFrameLocks noChangeAspect="1"/>
          </p:cNvGraphicFramePr>
          <p:nvPr/>
        </p:nvGraphicFramePr>
        <p:xfrm>
          <a:off x="6929454" y="2748296"/>
          <a:ext cx="249238" cy="374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83" name="Equation" r:id="rId9" imgW="152280" imgH="228600" progId="Equation.DSMT4">
                  <p:embed/>
                </p:oleObj>
              </mc:Choice>
              <mc:Fallback>
                <p:oleObj name="Equation" r:id="rId9" imgW="152280" imgH="22860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29454" y="2748296"/>
                        <a:ext cx="249238" cy="374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014" name="Object 6"/>
          <p:cNvGraphicFramePr>
            <a:graphicFrameLocks noChangeAspect="1"/>
          </p:cNvGraphicFramePr>
          <p:nvPr/>
        </p:nvGraphicFramePr>
        <p:xfrm>
          <a:off x="3857620" y="2819734"/>
          <a:ext cx="207963" cy="290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84" name="Equation" r:id="rId11" imgW="126720" imgH="177480" progId="Equation.DSMT4">
                  <p:embed/>
                </p:oleObj>
              </mc:Choice>
              <mc:Fallback>
                <p:oleObj name="Equation" r:id="rId11" imgW="126720" imgH="17748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57620" y="2819734"/>
                        <a:ext cx="207963" cy="290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015" name="Object 7"/>
          <p:cNvGraphicFramePr>
            <a:graphicFrameLocks noChangeAspect="1"/>
          </p:cNvGraphicFramePr>
          <p:nvPr/>
        </p:nvGraphicFramePr>
        <p:xfrm>
          <a:off x="2714612" y="1571612"/>
          <a:ext cx="2614613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85" name="Equation" r:id="rId13" imgW="1307880" imgH="253800" progId="Equation.DSMT4">
                  <p:embed/>
                </p:oleObj>
              </mc:Choice>
              <mc:Fallback>
                <p:oleObj name="Equation" r:id="rId13" imgW="1307880" imgH="25380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14612" y="1571612"/>
                        <a:ext cx="2614613" cy="50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016" name="Object 8"/>
          <p:cNvGraphicFramePr>
            <a:graphicFrameLocks noChangeAspect="1"/>
          </p:cNvGraphicFramePr>
          <p:nvPr/>
        </p:nvGraphicFramePr>
        <p:xfrm>
          <a:off x="2714612" y="2031990"/>
          <a:ext cx="4240212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86" name="Equation" r:id="rId15" imgW="2120760" imgH="253800" progId="Equation.DSMT4">
                  <p:embed/>
                </p:oleObj>
              </mc:Choice>
              <mc:Fallback>
                <p:oleObj name="Equation" r:id="rId15" imgW="2120760" imgH="25380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14612" y="2031990"/>
                        <a:ext cx="4240212" cy="50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Παράσταση Δεκαδικού Μέρους ενός Πραγματικού Αριθμού</a:t>
            </a:r>
            <a:endParaRPr lang="en-US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l-GR" sz="2400" b="1" dirty="0"/>
              <a:t>	Επαναληπτική διαδικασία </a:t>
            </a:r>
            <a:r>
              <a:rPr lang="el-GR" sz="2400" dirty="0"/>
              <a:t>για τον υπολογισμό των ψηφίων </a:t>
            </a:r>
            <a:r>
              <a:rPr lang="el-GR" sz="2400" dirty="0">
                <a:solidFill>
                  <a:schemeClr val="bg1"/>
                </a:solidFill>
              </a:rPr>
              <a:t>……                              </a:t>
            </a:r>
            <a:r>
              <a:rPr lang="el-GR" sz="2400" dirty="0"/>
              <a:t>ενός αριθμού στο σύστημα αριθμών με βάση   , ο οποίος μονοσήμαντα παριστάνει το δεκαδικό μέρος    ενός αριθμού    που ανήκει στο δεκαδικό σύστημα αριθμών:</a:t>
            </a:r>
          </a:p>
          <a:p>
            <a:pPr>
              <a:buNone/>
            </a:pPr>
            <a:endParaRPr lang="el-GR" sz="2400" dirty="0"/>
          </a:p>
          <a:p>
            <a:pPr>
              <a:buNone/>
            </a:pPr>
            <a:r>
              <a:rPr lang="el-GR" sz="2400" dirty="0"/>
              <a:t>	                                                                                                   </a:t>
            </a:r>
          </a:p>
          <a:p>
            <a:pPr>
              <a:buNone/>
            </a:pPr>
            <a:r>
              <a:rPr lang="el-GR" sz="2400" dirty="0"/>
              <a:t>   </a:t>
            </a:r>
          </a:p>
          <a:p>
            <a:pPr>
              <a:buNone/>
            </a:pPr>
            <a:r>
              <a:rPr lang="el-GR" sz="2400" dirty="0"/>
              <a:t>     όπου</a:t>
            </a:r>
            <a:endParaRPr lang="en-US" sz="2400" dirty="0"/>
          </a:p>
        </p:txBody>
      </p:sp>
      <p:graphicFrame>
        <p:nvGraphicFramePr>
          <p:cNvPr id="69634" name="Object 2"/>
          <p:cNvGraphicFramePr>
            <a:graphicFrameLocks noChangeAspect="1"/>
          </p:cNvGraphicFramePr>
          <p:nvPr/>
        </p:nvGraphicFramePr>
        <p:xfrm>
          <a:off x="874070" y="2000250"/>
          <a:ext cx="2436812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695" name="Equation" r:id="rId3" imgW="1218960" imgH="228600" progId="Equation.DSMT4">
                  <p:embed/>
                </p:oleObj>
              </mc:Choice>
              <mc:Fallback>
                <p:oleObj name="Equation" r:id="rId3" imgW="1218960" imgH="22860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74070" y="2000250"/>
                        <a:ext cx="2436812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9635" name="Object 3"/>
          <p:cNvGraphicFramePr>
            <a:graphicFrameLocks noChangeAspect="1"/>
          </p:cNvGraphicFramePr>
          <p:nvPr/>
        </p:nvGraphicFramePr>
        <p:xfrm>
          <a:off x="1553136" y="2390250"/>
          <a:ext cx="255588" cy="357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696" name="Equation" r:id="rId5" imgW="126720" imgH="177480" progId="Equation.DSMT4">
                  <p:embed/>
                </p:oleObj>
              </mc:Choice>
              <mc:Fallback>
                <p:oleObj name="Equation" r:id="rId5" imgW="126720" imgH="17748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53136" y="2390250"/>
                        <a:ext cx="255588" cy="357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9636" name="Object 4"/>
          <p:cNvGraphicFramePr>
            <a:graphicFrameLocks noChangeAspect="1"/>
          </p:cNvGraphicFramePr>
          <p:nvPr/>
        </p:nvGraphicFramePr>
        <p:xfrm>
          <a:off x="2574604" y="2823804"/>
          <a:ext cx="255588" cy="280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697" name="Equation" r:id="rId7" imgW="126720" imgH="139680" progId="Equation.DSMT4">
                  <p:embed/>
                </p:oleObj>
              </mc:Choice>
              <mc:Fallback>
                <p:oleObj name="Equation" r:id="rId7" imgW="126720" imgH="13968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74604" y="2823804"/>
                        <a:ext cx="255588" cy="280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9637" name="Object 5"/>
          <p:cNvGraphicFramePr>
            <a:graphicFrameLocks noChangeAspect="1"/>
          </p:cNvGraphicFramePr>
          <p:nvPr/>
        </p:nvGraphicFramePr>
        <p:xfrm>
          <a:off x="2604616" y="3589338"/>
          <a:ext cx="1878012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698" name="Equation" r:id="rId9" imgW="939600" imgH="253800" progId="Equation.DSMT4">
                  <p:embed/>
                </p:oleObj>
              </mc:Choice>
              <mc:Fallback>
                <p:oleObj name="Equation" r:id="rId9" imgW="939600" imgH="25380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04616" y="3589338"/>
                        <a:ext cx="1878012" cy="50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9638" name="Object 6"/>
          <p:cNvGraphicFramePr>
            <a:graphicFrameLocks noChangeAspect="1"/>
          </p:cNvGraphicFramePr>
          <p:nvPr/>
        </p:nvGraphicFramePr>
        <p:xfrm>
          <a:off x="4993803" y="3643313"/>
          <a:ext cx="1522413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699" name="Equation" r:id="rId11" imgW="761760" imgH="203040" progId="Equation.DSMT4">
                  <p:embed/>
                </p:oleObj>
              </mc:Choice>
              <mc:Fallback>
                <p:oleObj name="Equation" r:id="rId11" imgW="761760" imgH="20304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93803" y="3643313"/>
                        <a:ext cx="1522413" cy="406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9640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93539823"/>
              </p:ext>
            </p:extLst>
          </p:nvPr>
        </p:nvGraphicFramePr>
        <p:xfrm>
          <a:off x="1927225" y="4572000"/>
          <a:ext cx="5291138" cy="1119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700" name="Equation" r:id="rId13" imgW="2400120" imgH="507960" progId="Equation.DSMT4">
                  <p:embed/>
                </p:oleObj>
              </mc:Choice>
              <mc:Fallback>
                <p:oleObj name="Equation" r:id="rId13" imgW="2400120" imgH="50796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27225" y="4572000"/>
                        <a:ext cx="5291138" cy="1119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Παράσταση Δεκαδικού Μέρους ενός Πραγματικού Αριθμού</a:t>
            </a:r>
            <a:endParaRPr lang="en-US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spcBef>
                <a:spcPts val="1200"/>
              </a:spcBef>
              <a:buNone/>
            </a:pPr>
            <a:r>
              <a:rPr lang="el-GR" sz="2000" b="1" dirty="0"/>
              <a:t>	Αλγόριθμος</a:t>
            </a:r>
            <a:endParaRPr lang="en-US" sz="2000" b="1" dirty="0"/>
          </a:p>
          <a:p>
            <a:pPr>
              <a:spcBef>
                <a:spcPts val="1600"/>
              </a:spcBef>
              <a:buNone/>
            </a:pPr>
            <a:r>
              <a:rPr lang="en-US" sz="2000" b="1" i="1" dirty="0"/>
              <a:t>	</a:t>
            </a:r>
            <a:r>
              <a:rPr lang="el-GR" sz="2000" i="1" dirty="0"/>
              <a:t>Βήμα 1: </a:t>
            </a:r>
            <a:r>
              <a:rPr lang="el-GR" sz="2000" dirty="0"/>
              <a:t>Είσοδος </a:t>
            </a:r>
            <a:endParaRPr lang="en-US" sz="2000" dirty="0"/>
          </a:p>
          <a:p>
            <a:pPr>
              <a:spcBef>
                <a:spcPts val="1600"/>
              </a:spcBef>
              <a:buNone/>
            </a:pPr>
            <a:r>
              <a:rPr lang="en-US" sz="2000" i="1" dirty="0"/>
              <a:t>	</a:t>
            </a:r>
            <a:r>
              <a:rPr lang="el-GR" sz="2000" i="1" dirty="0"/>
              <a:t>Βήμα 2: </a:t>
            </a:r>
            <a:r>
              <a:rPr lang="el-GR" sz="2000" dirty="0"/>
              <a:t>Θέσε           και                </a:t>
            </a:r>
            <a:endParaRPr lang="en-US" sz="2000" dirty="0"/>
          </a:p>
          <a:p>
            <a:pPr>
              <a:spcBef>
                <a:spcPts val="1600"/>
              </a:spcBef>
              <a:buNone/>
            </a:pPr>
            <a:r>
              <a:rPr lang="en-US" sz="2000" i="1" dirty="0"/>
              <a:t>	</a:t>
            </a:r>
            <a:r>
              <a:rPr lang="el-GR" sz="2000" i="1" dirty="0"/>
              <a:t>Βήμα 3: </a:t>
            </a:r>
            <a:r>
              <a:rPr lang="el-GR" sz="2000" dirty="0"/>
              <a:t>Αν ισχύει           υπολόγισε το                                           </a:t>
            </a:r>
            <a:endParaRPr lang="en-US" sz="2000" dirty="0"/>
          </a:p>
          <a:p>
            <a:pPr>
              <a:spcBef>
                <a:spcPts val="1600"/>
              </a:spcBef>
              <a:buNone/>
            </a:pPr>
            <a:r>
              <a:rPr lang="en-US" sz="2000" i="1" dirty="0">
                <a:solidFill>
                  <a:srgbClr val="FF0000"/>
                </a:solidFill>
              </a:rPr>
              <a:t>	</a:t>
            </a:r>
            <a:r>
              <a:rPr lang="el-GR" sz="2000" i="1" dirty="0"/>
              <a:t>Βήμα 4: </a:t>
            </a:r>
            <a:r>
              <a:rPr lang="el-GR" sz="2000" dirty="0"/>
              <a:t>Αν ισχύει                τότε πήγαινε στο Βήμα 6, διαφορετικά υπολόγισε το                               </a:t>
            </a:r>
            <a:endParaRPr lang="en-US" sz="2000" dirty="0"/>
          </a:p>
          <a:p>
            <a:pPr>
              <a:spcBef>
                <a:spcPts val="1600"/>
              </a:spcBef>
              <a:buNone/>
            </a:pPr>
            <a:r>
              <a:rPr lang="en-US" sz="2000" i="1" dirty="0"/>
              <a:t>	</a:t>
            </a:r>
            <a:r>
              <a:rPr lang="el-GR" sz="2000" i="1" dirty="0"/>
              <a:t>Βήμα 5: </a:t>
            </a:r>
            <a:r>
              <a:rPr lang="el-GR" sz="2000" dirty="0"/>
              <a:t>Αν ισχύει            αντικατάστησε το     με το          και πήγαινε στο Βήμα 3.</a:t>
            </a:r>
            <a:endParaRPr lang="el-GR" sz="2000" i="1" dirty="0"/>
          </a:p>
          <a:p>
            <a:pPr>
              <a:spcBef>
                <a:spcPts val="1600"/>
              </a:spcBef>
              <a:buNone/>
            </a:pPr>
            <a:r>
              <a:rPr lang="el-GR" sz="2000" i="1" dirty="0"/>
              <a:t>	 Βήμα 6: </a:t>
            </a:r>
            <a:r>
              <a:rPr lang="el-GR" sz="2000" dirty="0"/>
              <a:t>Έξοδος</a:t>
            </a:r>
          </a:p>
          <a:p>
            <a:pPr>
              <a:spcBef>
                <a:spcPts val="1200"/>
              </a:spcBef>
            </a:pPr>
            <a:endParaRPr lang="en-US" sz="2000" dirty="0"/>
          </a:p>
        </p:txBody>
      </p:sp>
      <p:graphicFrame>
        <p:nvGraphicFramePr>
          <p:cNvPr id="70658" name="Object 2"/>
          <p:cNvGraphicFramePr>
            <a:graphicFrameLocks noChangeAspect="1"/>
          </p:cNvGraphicFramePr>
          <p:nvPr/>
        </p:nvGraphicFramePr>
        <p:xfrm>
          <a:off x="2627784" y="2102731"/>
          <a:ext cx="1416050" cy="46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773" name="Equation" r:id="rId3" imgW="774360" imgH="253800" progId="Equation.DSMT4">
                  <p:embed/>
                </p:oleObj>
              </mc:Choice>
              <mc:Fallback>
                <p:oleObj name="Equation" r:id="rId3" imgW="774360" imgH="25380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27784" y="2102731"/>
                        <a:ext cx="1416050" cy="463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0659" name="Object 3"/>
          <p:cNvGraphicFramePr>
            <a:graphicFrameLocks noChangeAspect="1"/>
          </p:cNvGraphicFramePr>
          <p:nvPr/>
        </p:nvGraphicFramePr>
        <p:xfrm>
          <a:off x="2330874" y="2639219"/>
          <a:ext cx="531813" cy="323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774" name="Equation" r:id="rId5" imgW="291960" imgH="177480" progId="Equation.DSMT4">
                  <p:embed/>
                </p:oleObj>
              </mc:Choice>
              <mc:Fallback>
                <p:oleObj name="Equation" r:id="rId5" imgW="291960" imgH="17748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0874" y="2639219"/>
                        <a:ext cx="531813" cy="323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0660" name="Object 4"/>
          <p:cNvGraphicFramePr>
            <a:graphicFrameLocks noChangeAspect="1"/>
          </p:cNvGraphicFramePr>
          <p:nvPr/>
        </p:nvGraphicFramePr>
        <p:xfrm>
          <a:off x="3290888" y="2593975"/>
          <a:ext cx="876300" cy="414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775" name="Equation" r:id="rId7" imgW="482400" imgH="228600" progId="Equation.DSMT4">
                  <p:embed/>
                </p:oleObj>
              </mc:Choice>
              <mc:Fallback>
                <p:oleObj name="Equation" r:id="rId7" imgW="482400" imgH="22860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90888" y="2593975"/>
                        <a:ext cx="876300" cy="414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0663" name="Object 7"/>
          <p:cNvGraphicFramePr>
            <a:graphicFrameLocks noChangeAspect="1"/>
          </p:cNvGraphicFramePr>
          <p:nvPr/>
        </p:nvGraphicFramePr>
        <p:xfrm>
          <a:off x="2771800" y="4491364"/>
          <a:ext cx="579438" cy="325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776" name="Equation" r:id="rId9" imgW="317160" imgH="177480" progId="Equation.DSMT4">
                  <p:embed/>
                </p:oleObj>
              </mc:Choice>
              <mc:Fallback>
                <p:oleObj name="Equation" r:id="rId9" imgW="317160" imgH="17748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71800" y="4491364"/>
                        <a:ext cx="579438" cy="325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0665" name="Object 9"/>
          <p:cNvGraphicFramePr>
            <a:graphicFrameLocks noChangeAspect="1"/>
          </p:cNvGraphicFramePr>
          <p:nvPr/>
        </p:nvGraphicFramePr>
        <p:xfrm>
          <a:off x="4749608" y="3086716"/>
          <a:ext cx="2532062" cy="465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777" name="Equation" r:id="rId11" imgW="1384200" imgH="253800" progId="Equation.DSMT4">
                  <p:embed/>
                </p:oleObj>
              </mc:Choice>
              <mc:Fallback>
                <p:oleObj name="Equation" r:id="rId11" imgW="1384200" imgH="253800" progId="Equation.DSMT4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49608" y="3086716"/>
                        <a:ext cx="2532062" cy="465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0666" name="Object 10"/>
          <p:cNvGraphicFramePr>
            <a:graphicFrameLocks noChangeAspect="1"/>
          </p:cNvGraphicFramePr>
          <p:nvPr/>
        </p:nvGraphicFramePr>
        <p:xfrm>
          <a:off x="2747603" y="3645024"/>
          <a:ext cx="835025" cy="417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778" name="Equation" r:id="rId13" imgW="457200" imgH="228600" progId="Equation.DSMT4">
                  <p:embed/>
                </p:oleObj>
              </mc:Choice>
              <mc:Fallback>
                <p:oleObj name="Equation" r:id="rId13" imgW="457200" imgH="228600" progId="Equation.DSMT4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7603" y="3645024"/>
                        <a:ext cx="835025" cy="417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0667" name="Object 11"/>
          <p:cNvGraphicFramePr>
            <a:graphicFrameLocks noChangeAspect="1"/>
          </p:cNvGraphicFramePr>
          <p:nvPr/>
        </p:nvGraphicFramePr>
        <p:xfrm>
          <a:off x="2305050" y="3933056"/>
          <a:ext cx="1697038" cy="465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779" name="Equation" r:id="rId15" imgW="927000" imgH="253800" progId="Equation.DSMT4">
                  <p:embed/>
                </p:oleObj>
              </mc:Choice>
              <mc:Fallback>
                <p:oleObj name="Equation" r:id="rId15" imgW="927000" imgH="253800" progId="Equation.DSMT4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05050" y="3933056"/>
                        <a:ext cx="1697038" cy="4651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0668" name="Object 12"/>
          <p:cNvGraphicFramePr>
            <a:graphicFrameLocks noChangeAspect="1"/>
          </p:cNvGraphicFramePr>
          <p:nvPr/>
        </p:nvGraphicFramePr>
        <p:xfrm>
          <a:off x="2591288" y="5255859"/>
          <a:ext cx="1995487" cy="46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780" name="Equation" r:id="rId17" imgW="1091880" imgH="253800" progId="Equation.DSMT4">
                  <p:embed/>
                </p:oleObj>
              </mc:Choice>
              <mc:Fallback>
                <p:oleObj name="Equation" r:id="rId17" imgW="1091880" imgH="253800" progId="Equation.DSMT4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1288" y="5255859"/>
                        <a:ext cx="1995487" cy="463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0670" name="Object 14"/>
          <p:cNvGraphicFramePr>
            <a:graphicFrameLocks noChangeAspect="1"/>
          </p:cNvGraphicFramePr>
          <p:nvPr/>
        </p:nvGraphicFramePr>
        <p:xfrm>
          <a:off x="5264462" y="4503271"/>
          <a:ext cx="163512" cy="301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781" name="Equation" r:id="rId19" imgW="88560" imgH="164880" progId="Equation.DSMT4">
                  <p:embed/>
                </p:oleObj>
              </mc:Choice>
              <mc:Fallback>
                <p:oleObj name="Equation" r:id="rId19" imgW="88560" imgH="164880" progId="Equation.DSMT4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64462" y="4503271"/>
                        <a:ext cx="163512" cy="301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0672" name="Object 16"/>
          <p:cNvGraphicFramePr>
            <a:graphicFrameLocks noChangeAspect="1"/>
          </p:cNvGraphicFramePr>
          <p:nvPr/>
        </p:nvGraphicFramePr>
        <p:xfrm>
          <a:off x="6100940" y="4491365"/>
          <a:ext cx="511175" cy="325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782" name="Equation" r:id="rId21" imgW="279360" imgH="177480" progId="Equation.DSMT4">
                  <p:embed/>
                </p:oleObj>
              </mc:Choice>
              <mc:Fallback>
                <p:oleObj name="Equation" r:id="rId21" imgW="279360" imgH="177480" progId="Equation.DSMT4">
                  <p:embed/>
                  <p:pic>
                    <p:nvPicPr>
                      <p:cNvPr id="0" name="Picture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00940" y="4491365"/>
                        <a:ext cx="511175" cy="3254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0673" name="Object 17"/>
          <p:cNvGraphicFramePr>
            <a:graphicFrameLocks noChangeAspect="1"/>
          </p:cNvGraphicFramePr>
          <p:nvPr/>
        </p:nvGraphicFramePr>
        <p:xfrm>
          <a:off x="2761938" y="3168280"/>
          <a:ext cx="531813" cy="323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783" name="Equation" r:id="rId23" imgW="291960" imgH="177480" progId="Equation.DSMT4">
                  <p:embed/>
                </p:oleObj>
              </mc:Choice>
              <mc:Fallback>
                <p:oleObj name="Equation" r:id="rId23" imgW="291960" imgH="177480" progId="Equation.DSMT4">
                  <p:embed/>
                  <p:pic>
                    <p:nvPicPr>
                      <p:cNvPr id="0" name="Picture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61938" y="3168280"/>
                        <a:ext cx="531813" cy="323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Παράσταση Δεκαδικού Μέρους ενός Πραγματικού Αριθμού</a:t>
            </a:r>
            <a:endParaRPr lang="en-US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	</a:t>
            </a:r>
            <a:r>
              <a:rPr lang="el-GR" sz="2400" b="1" dirty="0"/>
              <a:t>Παράδειγμα</a:t>
            </a:r>
          </a:p>
          <a:p>
            <a:endParaRPr lang="el-GR" dirty="0"/>
          </a:p>
        </p:txBody>
      </p:sp>
      <p:graphicFrame>
        <p:nvGraphicFramePr>
          <p:cNvPr id="4" name="3 - Πίνακας"/>
          <p:cNvGraphicFramePr>
            <a:graphicFrameLocks noGrp="1"/>
          </p:cNvGraphicFramePr>
          <p:nvPr/>
        </p:nvGraphicFramePr>
        <p:xfrm>
          <a:off x="1500166" y="2918472"/>
          <a:ext cx="60960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239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000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0490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1909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l-GR" dirty="0"/>
                        <a:t>1</a:t>
                      </a:r>
                      <a:endParaRPr lang="en-US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l-GR" dirty="0"/>
                        <a:t>0.59375</a:t>
                      </a:r>
                      <a:endParaRPr lang="en-US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x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2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=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dirty="0"/>
                        <a:t>0.1875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+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l-GR" dirty="0"/>
                        <a:t>2</a:t>
                      </a:r>
                      <a:endParaRPr lang="en-US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l-GR" dirty="0"/>
                        <a:t>0.1875</a:t>
                      </a:r>
                      <a:endParaRPr lang="en-US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x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2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=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dirty="0"/>
                        <a:t>0.375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+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l-GR" dirty="0"/>
                        <a:t>3</a:t>
                      </a:r>
                      <a:endParaRPr lang="en-US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l-GR" dirty="0"/>
                        <a:t>0.375</a:t>
                      </a:r>
                      <a:endParaRPr lang="en-US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x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2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=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dirty="0"/>
                        <a:t>0.75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+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l-GR" dirty="0"/>
                        <a:t>4</a:t>
                      </a:r>
                      <a:endParaRPr lang="en-US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l-GR" dirty="0"/>
                        <a:t>0.75</a:t>
                      </a:r>
                      <a:endParaRPr lang="en-US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x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2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=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dirty="0"/>
                        <a:t>0.5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+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l-GR" dirty="0"/>
                        <a:t>5</a:t>
                      </a:r>
                      <a:endParaRPr lang="en-US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l-GR" dirty="0"/>
                        <a:t>0.5</a:t>
                      </a:r>
                      <a:endParaRPr lang="en-US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x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2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=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+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71682" name="Object 2"/>
          <p:cNvGraphicFramePr>
            <a:graphicFrameLocks noChangeAspect="1"/>
          </p:cNvGraphicFramePr>
          <p:nvPr/>
        </p:nvGraphicFramePr>
        <p:xfrm>
          <a:off x="1797998" y="2959115"/>
          <a:ext cx="144463" cy="269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52" name="Equation" r:id="rId3" imgW="88560" imgH="164880" progId="Equation.DSMT4">
                  <p:embed/>
                </p:oleObj>
              </mc:Choice>
              <mc:Fallback>
                <p:oleObj name="Equation" r:id="rId3" imgW="88560" imgH="16488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7998" y="2959115"/>
                        <a:ext cx="144463" cy="269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683" name="Object 3"/>
          <p:cNvGraphicFramePr>
            <a:graphicFrameLocks noChangeAspect="1"/>
          </p:cNvGraphicFramePr>
          <p:nvPr/>
        </p:nvGraphicFramePr>
        <p:xfrm>
          <a:off x="5383213" y="2904831"/>
          <a:ext cx="500062" cy="374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53" name="Equation" r:id="rId5" imgW="304560" imgH="228600" progId="Equation.DSMT4">
                  <p:embed/>
                </p:oleObj>
              </mc:Choice>
              <mc:Fallback>
                <p:oleObj name="Equation" r:id="rId5" imgW="304560" imgH="22860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83213" y="2904831"/>
                        <a:ext cx="500062" cy="374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684" name="Object 4"/>
          <p:cNvGraphicFramePr>
            <a:graphicFrameLocks noChangeAspect="1"/>
          </p:cNvGraphicFramePr>
          <p:nvPr/>
        </p:nvGraphicFramePr>
        <p:xfrm>
          <a:off x="3849688" y="2972763"/>
          <a:ext cx="207962" cy="290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54" name="Equation" r:id="rId7" imgW="126720" imgH="177480" progId="Equation.DSMT4">
                  <p:embed/>
                </p:oleObj>
              </mc:Choice>
              <mc:Fallback>
                <p:oleObj name="Equation" r:id="rId7" imgW="126720" imgH="17748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49688" y="2972763"/>
                        <a:ext cx="207962" cy="2905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685" name="Object 5"/>
          <p:cNvGraphicFramePr>
            <a:graphicFrameLocks noChangeAspect="1"/>
          </p:cNvGraphicFramePr>
          <p:nvPr/>
        </p:nvGraphicFramePr>
        <p:xfrm>
          <a:off x="2773363" y="2890838"/>
          <a:ext cx="354012" cy="374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55" name="Equation" r:id="rId9" imgW="215640" imgH="228600" progId="Equation.DSMT4">
                  <p:embed/>
                </p:oleObj>
              </mc:Choice>
              <mc:Fallback>
                <p:oleObj name="Equation" r:id="rId9" imgW="215640" imgH="22860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73363" y="2890838"/>
                        <a:ext cx="354012" cy="374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686" name="Object 6"/>
          <p:cNvGraphicFramePr>
            <a:graphicFrameLocks noChangeAspect="1"/>
          </p:cNvGraphicFramePr>
          <p:nvPr/>
        </p:nvGraphicFramePr>
        <p:xfrm>
          <a:off x="6786563" y="2918479"/>
          <a:ext cx="354012" cy="374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56" name="Equation" r:id="rId11" imgW="215640" imgH="228600" progId="Equation.DSMT4">
                  <p:embed/>
                </p:oleObj>
              </mc:Choice>
              <mc:Fallback>
                <p:oleObj name="Equation" r:id="rId11" imgW="215640" imgH="22860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86563" y="2918479"/>
                        <a:ext cx="354012" cy="374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687" name="Object 7"/>
          <p:cNvGraphicFramePr>
            <a:graphicFrameLocks noChangeAspect="1"/>
          </p:cNvGraphicFramePr>
          <p:nvPr/>
        </p:nvGraphicFramePr>
        <p:xfrm>
          <a:off x="2643174" y="1557964"/>
          <a:ext cx="3859213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57" name="Equation" r:id="rId13" imgW="1930320" imgH="253800" progId="Equation.DSMT4">
                  <p:embed/>
                </p:oleObj>
              </mc:Choice>
              <mc:Fallback>
                <p:oleObj name="Equation" r:id="rId13" imgW="1930320" imgH="25380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43174" y="1557964"/>
                        <a:ext cx="3859213" cy="50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688" name="Object 8"/>
          <p:cNvGraphicFramePr>
            <a:graphicFrameLocks noChangeAspect="1"/>
          </p:cNvGraphicFramePr>
          <p:nvPr/>
        </p:nvGraphicFramePr>
        <p:xfrm>
          <a:off x="2643174" y="2063744"/>
          <a:ext cx="3656013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58" name="Equation" r:id="rId15" imgW="1828800" imgH="253800" progId="Equation.DSMT4">
                  <p:embed/>
                </p:oleObj>
              </mc:Choice>
              <mc:Fallback>
                <p:oleObj name="Equation" r:id="rId15" imgW="1828800" imgH="25380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43174" y="2063744"/>
                        <a:ext cx="3656013" cy="50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Παράσταση Δεκαδικού Μέρους ενός Πραγματικού Αριθμού</a:t>
            </a:r>
            <a:endParaRPr lang="en-US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462598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1800" dirty="0"/>
              <a:t>	</a:t>
            </a:r>
            <a:r>
              <a:rPr lang="el-GR" sz="1800" dirty="0"/>
              <a:t>Υπάρχει περίπτωση ένας αριθμός που εκφράζεται με πεπερασμένα στοιχεία σε ένα σύστημα αριθμών μίας συγκεκριμένης βάσης να μην έχει πεπερασμένη παράσταση σε ένα σύστημα αριθμών διαφορετικής βάσης π.χ.</a:t>
            </a:r>
          </a:p>
          <a:p>
            <a:endParaRPr lang="el-GR" sz="2400" dirty="0"/>
          </a:p>
          <a:p>
            <a:endParaRPr lang="en-US" sz="2400" dirty="0"/>
          </a:p>
        </p:txBody>
      </p:sp>
      <p:graphicFrame>
        <p:nvGraphicFramePr>
          <p:cNvPr id="4" name="3 - Πίνακας"/>
          <p:cNvGraphicFramePr>
            <a:graphicFrameLocks noGrp="1"/>
          </p:cNvGraphicFramePr>
          <p:nvPr/>
        </p:nvGraphicFramePr>
        <p:xfrm>
          <a:off x="1476396" y="2506682"/>
          <a:ext cx="6096000" cy="370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l-GR" dirty="0"/>
                        <a:t>1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l-GR" dirty="0"/>
                        <a:t>0.1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x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2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=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0.2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+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l-GR" dirty="0"/>
                        <a:t>2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l-GR" dirty="0"/>
                        <a:t>0.2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x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2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=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0.4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+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l-GR" dirty="0"/>
                        <a:t>3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l-GR" dirty="0"/>
                        <a:t>0.4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x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2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=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0.8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+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l-GR" dirty="0"/>
                        <a:t>4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l-GR" dirty="0"/>
                        <a:t>0.8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x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2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=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0.6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+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l-GR" dirty="0"/>
                        <a:t>5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l-GR" dirty="0"/>
                        <a:t>0.6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x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2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=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0.2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+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l-GR" dirty="0"/>
                        <a:t>6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l-GR" dirty="0"/>
                        <a:t>0.2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x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2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=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0.4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+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l-GR" dirty="0"/>
                        <a:t>7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l-GR" dirty="0"/>
                        <a:t>0.4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x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2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=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0.8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+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l-GR" dirty="0"/>
                        <a:t>8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l-GR" dirty="0"/>
                        <a:t>0.8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x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2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=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0.6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+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l-GR" dirty="0"/>
                        <a:t>9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l-GR" dirty="0"/>
                        <a:t>0.6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x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2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=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0.2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+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graphicFrame>
        <p:nvGraphicFramePr>
          <p:cNvPr id="72706" name="Object 2"/>
          <p:cNvGraphicFramePr>
            <a:graphicFrameLocks noChangeAspect="1"/>
          </p:cNvGraphicFramePr>
          <p:nvPr/>
        </p:nvGraphicFramePr>
        <p:xfrm>
          <a:off x="1601788" y="2599377"/>
          <a:ext cx="144462" cy="269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67" name="Equation" r:id="rId3" imgW="88560" imgH="164880" progId="Equation.DSMT4">
                  <p:embed/>
                </p:oleObj>
              </mc:Choice>
              <mc:Fallback>
                <p:oleObj name="Equation" r:id="rId3" imgW="88560" imgH="16488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1788" y="2599377"/>
                        <a:ext cx="144462" cy="269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2707" name="Object 3"/>
          <p:cNvGraphicFramePr>
            <a:graphicFrameLocks noChangeAspect="1"/>
          </p:cNvGraphicFramePr>
          <p:nvPr/>
        </p:nvGraphicFramePr>
        <p:xfrm>
          <a:off x="2574913" y="2500306"/>
          <a:ext cx="354013" cy="374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68" name="Equation" r:id="rId5" imgW="215640" imgH="228600" progId="Equation.DSMT4">
                  <p:embed/>
                </p:oleObj>
              </mc:Choice>
              <mc:Fallback>
                <p:oleObj name="Equation" r:id="rId5" imgW="215640" imgH="22860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74913" y="2500306"/>
                        <a:ext cx="354013" cy="374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2708" name="Object 4"/>
          <p:cNvGraphicFramePr>
            <a:graphicFrameLocks noChangeAspect="1"/>
          </p:cNvGraphicFramePr>
          <p:nvPr/>
        </p:nvGraphicFramePr>
        <p:xfrm>
          <a:off x="3807954" y="2571744"/>
          <a:ext cx="207963" cy="290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69" name="Equation" r:id="rId7" imgW="126720" imgH="177480" progId="Equation.DSMT4">
                  <p:embed/>
                </p:oleObj>
              </mc:Choice>
              <mc:Fallback>
                <p:oleObj name="Equation" r:id="rId7" imgW="126720" imgH="17748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07954" y="2571744"/>
                        <a:ext cx="207963" cy="2905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2709" name="Object 5"/>
          <p:cNvGraphicFramePr>
            <a:graphicFrameLocks noChangeAspect="1"/>
          </p:cNvGraphicFramePr>
          <p:nvPr/>
        </p:nvGraphicFramePr>
        <p:xfrm>
          <a:off x="5286384" y="2500306"/>
          <a:ext cx="500062" cy="374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70" name="Equation" r:id="rId9" imgW="304560" imgH="228600" progId="Equation.DSMT4">
                  <p:embed/>
                </p:oleObj>
              </mc:Choice>
              <mc:Fallback>
                <p:oleObj name="Equation" r:id="rId9" imgW="304560" imgH="22860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86384" y="2500306"/>
                        <a:ext cx="500062" cy="374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2710" name="Object 6"/>
          <p:cNvGraphicFramePr>
            <a:graphicFrameLocks noChangeAspect="1"/>
          </p:cNvGraphicFramePr>
          <p:nvPr/>
        </p:nvGraphicFramePr>
        <p:xfrm>
          <a:off x="6800226" y="2500306"/>
          <a:ext cx="354012" cy="374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71" name="Equation" r:id="rId11" imgW="215640" imgH="228600" progId="Equation.DSMT4">
                  <p:embed/>
                </p:oleObj>
              </mc:Choice>
              <mc:Fallback>
                <p:oleObj name="Equation" r:id="rId11" imgW="215640" imgH="22860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00226" y="2500306"/>
                        <a:ext cx="354012" cy="374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2712" name="Object 8"/>
          <p:cNvGraphicFramePr>
            <a:graphicFrameLocks noChangeAspect="1"/>
          </p:cNvGraphicFramePr>
          <p:nvPr/>
        </p:nvGraphicFramePr>
        <p:xfrm>
          <a:off x="6781827" y="2051998"/>
          <a:ext cx="1647825" cy="417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72" name="Equation" r:id="rId13" imgW="1002960" imgH="253800" progId="Equation.DSMT4">
                  <p:embed/>
                </p:oleObj>
              </mc:Choice>
              <mc:Fallback>
                <p:oleObj name="Equation" r:id="rId13" imgW="1002960" imgH="25380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81827" y="2051998"/>
                        <a:ext cx="1647825" cy="417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Παράσταση Κινητής Υποδιαστολής</a:t>
            </a:r>
            <a:endParaRPr lang="en-US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lnSpc>
                <a:spcPct val="120000"/>
              </a:lnSpc>
              <a:spcBef>
                <a:spcPts val="1200"/>
              </a:spcBef>
            </a:pPr>
            <a:r>
              <a:rPr lang="el-GR" dirty="0"/>
              <a:t>Δεν μπορούμε  να εκφράσουμε με πεπερασμένη παράσταση όλους τους αριθμούς.</a:t>
            </a:r>
          </a:p>
          <a:p>
            <a:pPr>
              <a:lnSpc>
                <a:spcPct val="120000"/>
              </a:lnSpc>
              <a:spcBef>
                <a:spcPts val="1200"/>
              </a:spcBef>
            </a:pPr>
            <a:r>
              <a:rPr lang="el-GR" dirty="0"/>
              <a:t>Σε αυτήν την περίπτωση μπορούμε να πάρουμε μόνο προσεγγίσεις, οι οποίες γίνονται ακριβέστερες όσο αυξάνει ο χώρος αποθήκευσης.</a:t>
            </a:r>
          </a:p>
          <a:p>
            <a:pPr>
              <a:lnSpc>
                <a:spcPct val="120000"/>
              </a:lnSpc>
              <a:spcBef>
                <a:spcPts val="1200"/>
              </a:spcBef>
            </a:pPr>
            <a:r>
              <a:rPr lang="el-GR" dirty="0"/>
              <a:t>π.χ. ο αριθμός 0.000110011</a:t>
            </a:r>
            <a:r>
              <a:rPr lang="el-GR" baseline="-25000" dirty="0"/>
              <a:t>2</a:t>
            </a:r>
            <a:r>
              <a:rPr lang="el-GR" dirty="0"/>
              <a:t> του δυαδικού συστήματος αριθμών αντιστοιχεί στον 0.0996093</a:t>
            </a:r>
            <a:r>
              <a:rPr lang="el-GR" baseline="-25000" dirty="0"/>
              <a:t>10</a:t>
            </a:r>
            <a:r>
              <a:rPr lang="el-GR" dirty="0"/>
              <a:t> και προσεγγίζει τον 0.1</a:t>
            </a:r>
            <a:r>
              <a:rPr lang="el-GR" baseline="-25000" dirty="0"/>
              <a:t>10</a:t>
            </a:r>
            <a:r>
              <a:rPr lang="el-GR" dirty="0"/>
              <a:t>.</a:t>
            </a:r>
            <a:endParaRPr lang="el-GR" baseline="-25000" dirty="0"/>
          </a:p>
          <a:p>
            <a:pPr>
              <a:lnSpc>
                <a:spcPct val="120000"/>
              </a:lnSpc>
              <a:spcBef>
                <a:spcPts val="1200"/>
              </a:spcBef>
            </a:pPr>
            <a:r>
              <a:rPr lang="el-GR" dirty="0"/>
              <a:t>Συχνά και κυρίως στον επιστημονικό υπολογισμό απαιτείται μεγάλη ακρίβεια στην παράσταση των αριθμών, γεγονός το οποίο σημαίνει μεγάλο αποθηκευτικό χώρο σε μία μηχανή επεξεργασίας αριθμών.</a:t>
            </a:r>
          </a:p>
          <a:p>
            <a:pPr>
              <a:lnSpc>
                <a:spcPct val="120000"/>
              </a:lnSpc>
              <a:spcBef>
                <a:spcPts val="1200"/>
              </a:spcBef>
            </a:pPr>
            <a:r>
              <a:rPr lang="el-GR" b="1" dirty="0"/>
              <a:t>Τι γίνεται στην περίπτωση που θέλουμε να αποθηκεύσουμε τον αριθμό 0.0000000019</a:t>
            </a:r>
            <a:r>
              <a:rPr lang="el-GR" b="1" baseline="-25000" dirty="0"/>
              <a:t>10</a:t>
            </a:r>
            <a:r>
              <a:rPr lang="en-US" b="1" dirty="0"/>
              <a:t> </a:t>
            </a:r>
            <a:r>
              <a:rPr lang="el-GR" b="1" dirty="0"/>
              <a:t>όταν ο αποθηκευτικός μας χώρος μπορεί να αποθηκεύσει μόνο οκτώ δεκαδικά ψηφία</a:t>
            </a:r>
            <a:r>
              <a:rPr lang="en-US" b="1" dirty="0"/>
              <a:t>;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Παράσταση Κινητής Υποδιαστολής</a:t>
            </a:r>
            <a:endParaRPr lang="en-US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r>
              <a:rPr lang="el-GR" sz="2200" dirty="0"/>
              <a:t>Ένας αριθμός   </a:t>
            </a:r>
            <a:r>
              <a:rPr lang="en-US" sz="2200" dirty="0"/>
              <a:t> </a:t>
            </a:r>
            <a:r>
              <a:rPr lang="el-GR" sz="2200" dirty="0"/>
              <a:t>σε ένα σύστημα αριθμών με βάση    μπορεί να γραφεί ως εξής:</a:t>
            </a:r>
            <a:br>
              <a:rPr lang="el-GR" sz="2200" dirty="0"/>
            </a:br>
            <a:br>
              <a:rPr lang="el-GR" sz="2200" b="1" dirty="0"/>
            </a:br>
            <a:endParaRPr lang="el-GR" sz="2200" b="1" dirty="0"/>
          </a:p>
          <a:p>
            <a:r>
              <a:rPr lang="el-GR" sz="2200" dirty="0"/>
              <a:t>Όπου     ένας μη αρνητικός ακέραιος και    ένας αριθμός στο σύστημα αριθμών με βάση   </a:t>
            </a:r>
            <a:r>
              <a:rPr lang="en-US" sz="2200" dirty="0"/>
              <a:t>. </a:t>
            </a:r>
            <a:r>
              <a:rPr lang="el-GR" sz="2200" dirty="0"/>
              <a:t> </a:t>
            </a:r>
          </a:p>
          <a:p>
            <a:pPr>
              <a:spcBef>
                <a:spcPts val="1200"/>
              </a:spcBef>
            </a:pPr>
            <a:r>
              <a:rPr lang="el-GR" sz="2200" dirty="0"/>
              <a:t>Αυτή η παράσταση ονομάζεται </a:t>
            </a:r>
            <a:r>
              <a:rPr lang="el-GR" sz="2200" b="1" dirty="0"/>
              <a:t>παράσταση κινητής υποδιαστολής</a:t>
            </a:r>
            <a:r>
              <a:rPr lang="el-GR" sz="2200" dirty="0"/>
              <a:t> για τον αριθμό    σε ένα σύστημα αριθμών με βάση   , με εκθέτη     και ουρά ή κλάσμα   </a:t>
            </a:r>
            <a:r>
              <a:rPr lang="en-US" sz="2200" dirty="0"/>
              <a:t>.</a:t>
            </a:r>
            <a:endParaRPr lang="el-GR" sz="2200" dirty="0"/>
          </a:p>
          <a:p>
            <a:pPr>
              <a:spcBef>
                <a:spcPts val="1200"/>
              </a:spcBef>
            </a:pPr>
            <a:r>
              <a:rPr lang="el-GR" sz="2200" dirty="0"/>
              <a:t>Η παράσταση κινητής υποδιαστολής δεν είναι μοναδική εφόσον μπορούμε να γράψουμε                                 .</a:t>
            </a:r>
            <a:endParaRPr lang="en-US" sz="2200" dirty="0"/>
          </a:p>
        </p:txBody>
      </p:sp>
      <p:graphicFrame>
        <p:nvGraphicFramePr>
          <p:cNvPr id="73730" name="Object 2"/>
          <p:cNvGraphicFramePr>
            <a:graphicFrameLocks noChangeAspect="1"/>
          </p:cNvGraphicFramePr>
          <p:nvPr/>
        </p:nvGraphicFramePr>
        <p:xfrm>
          <a:off x="2428860" y="1708802"/>
          <a:ext cx="255588" cy="280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840" name="Equation" r:id="rId3" imgW="126720" imgH="139680" progId="Equation.DSMT4">
                  <p:embed/>
                </p:oleObj>
              </mc:Choice>
              <mc:Fallback>
                <p:oleObj name="Equation" r:id="rId3" imgW="126720" imgH="13968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28860" y="1708802"/>
                        <a:ext cx="255588" cy="280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3731" name="Object 3"/>
          <p:cNvGraphicFramePr>
            <a:graphicFrameLocks noChangeAspect="1"/>
          </p:cNvGraphicFramePr>
          <p:nvPr/>
        </p:nvGraphicFramePr>
        <p:xfrm>
          <a:off x="6594634" y="1645812"/>
          <a:ext cx="255587" cy="357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841" name="Equation" r:id="rId5" imgW="126720" imgH="177480" progId="Equation.DSMT4">
                  <p:embed/>
                </p:oleObj>
              </mc:Choice>
              <mc:Fallback>
                <p:oleObj name="Equation" r:id="rId5" imgW="126720" imgH="17748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94634" y="1645812"/>
                        <a:ext cx="255587" cy="357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3732" name="Object 4"/>
          <p:cNvGraphicFramePr>
            <a:graphicFrameLocks noChangeAspect="1"/>
          </p:cNvGraphicFramePr>
          <p:nvPr/>
        </p:nvGraphicFramePr>
        <p:xfrm>
          <a:off x="3809206" y="2357430"/>
          <a:ext cx="1525588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842" name="Equation" r:id="rId7" imgW="761760" imgH="203040" progId="Equation.DSMT4">
                  <p:embed/>
                </p:oleObj>
              </mc:Choice>
              <mc:Fallback>
                <p:oleObj name="Equation" r:id="rId7" imgW="761760" imgH="20304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09206" y="2357430"/>
                        <a:ext cx="1525588" cy="406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3733" name="Object 5"/>
          <p:cNvGraphicFramePr>
            <a:graphicFrameLocks noChangeAspect="1"/>
          </p:cNvGraphicFramePr>
          <p:nvPr/>
        </p:nvGraphicFramePr>
        <p:xfrm>
          <a:off x="1517012" y="3044514"/>
          <a:ext cx="306388" cy="331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843" name="Equation" r:id="rId9" imgW="152280" imgH="164880" progId="Equation.DSMT4">
                  <p:embed/>
                </p:oleObj>
              </mc:Choice>
              <mc:Fallback>
                <p:oleObj name="Equation" r:id="rId9" imgW="152280" imgH="16488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17012" y="3044514"/>
                        <a:ext cx="306388" cy="331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3734" name="Object 6"/>
          <p:cNvGraphicFramePr>
            <a:graphicFrameLocks noChangeAspect="1"/>
          </p:cNvGraphicFramePr>
          <p:nvPr/>
        </p:nvGraphicFramePr>
        <p:xfrm>
          <a:off x="5476696" y="3115622"/>
          <a:ext cx="230188" cy="255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844" name="Equation" r:id="rId11" imgW="114120" imgH="126720" progId="Equation.DSMT4">
                  <p:embed/>
                </p:oleObj>
              </mc:Choice>
              <mc:Fallback>
                <p:oleObj name="Equation" r:id="rId11" imgW="114120" imgH="12672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76696" y="3115622"/>
                        <a:ext cx="230188" cy="255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3735" name="Object 7"/>
          <p:cNvGraphicFramePr>
            <a:graphicFrameLocks noChangeAspect="1"/>
          </p:cNvGraphicFramePr>
          <p:nvPr/>
        </p:nvGraphicFramePr>
        <p:xfrm>
          <a:off x="6753590" y="4225268"/>
          <a:ext cx="255588" cy="357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845" name="Equation" r:id="rId13" imgW="126720" imgH="177480" progId="Equation.DSMT4">
                  <p:embed/>
                </p:oleObj>
              </mc:Choice>
              <mc:Fallback>
                <p:oleObj name="Equation" r:id="rId13" imgW="126720" imgH="17748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53590" y="4225268"/>
                        <a:ext cx="255588" cy="357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3736" name="Object 8"/>
          <p:cNvGraphicFramePr>
            <a:graphicFrameLocks noChangeAspect="1"/>
          </p:cNvGraphicFramePr>
          <p:nvPr/>
        </p:nvGraphicFramePr>
        <p:xfrm>
          <a:off x="2574934" y="4269410"/>
          <a:ext cx="255588" cy="280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846" name="Equation" r:id="rId15" imgW="126720" imgH="139680" progId="Equation.DSMT4">
                  <p:embed/>
                </p:oleObj>
              </mc:Choice>
              <mc:Fallback>
                <p:oleObj name="Equation" r:id="rId15" imgW="126720" imgH="13968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74934" y="4269410"/>
                        <a:ext cx="255588" cy="280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3737" name="Object 9"/>
          <p:cNvGraphicFramePr>
            <a:graphicFrameLocks noChangeAspect="1"/>
          </p:cNvGraphicFramePr>
          <p:nvPr/>
        </p:nvGraphicFramePr>
        <p:xfrm>
          <a:off x="3978288" y="3388056"/>
          <a:ext cx="255588" cy="357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847" name="Equation" r:id="rId17" imgW="126720" imgH="177480" progId="Equation.DSMT4">
                  <p:embed/>
                </p:oleObj>
              </mc:Choice>
              <mc:Fallback>
                <p:oleObj name="Equation" r:id="rId17" imgW="126720" imgH="177480" progId="Equation.DSMT4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78288" y="3388056"/>
                        <a:ext cx="255588" cy="357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3738" name="Object 10"/>
          <p:cNvGraphicFramePr>
            <a:graphicFrameLocks noChangeAspect="1"/>
          </p:cNvGraphicFramePr>
          <p:nvPr/>
        </p:nvGraphicFramePr>
        <p:xfrm>
          <a:off x="8204452" y="4201170"/>
          <a:ext cx="306388" cy="331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848" name="Equation" r:id="rId18" imgW="152280" imgH="164880" progId="Equation.DSMT4">
                  <p:embed/>
                </p:oleObj>
              </mc:Choice>
              <mc:Fallback>
                <p:oleObj name="Equation" r:id="rId18" imgW="152280" imgH="164880" progId="Equation.DSMT4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04452" y="4201170"/>
                        <a:ext cx="306388" cy="331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3739" name="Object 11"/>
          <p:cNvGraphicFramePr>
            <a:graphicFrameLocks noChangeAspect="1"/>
          </p:cNvGraphicFramePr>
          <p:nvPr/>
        </p:nvGraphicFramePr>
        <p:xfrm>
          <a:off x="3071802" y="4598974"/>
          <a:ext cx="230188" cy="255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849" name="Equation" r:id="rId20" imgW="114120" imgH="126720" progId="Equation.DSMT4">
                  <p:embed/>
                </p:oleObj>
              </mc:Choice>
              <mc:Fallback>
                <p:oleObj name="Equation" r:id="rId20" imgW="114120" imgH="126720" progId="Equation.DSMT4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71802" y="4598974"/>
                        <a:ext cx="230188" cy="255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3740" name="Object 12"/>
          <p:cNvGraphicFramePr>
            <a:graphicFrameLocks noChangeAspect="1"/>
          </p:cNvGraphicFramePr>
          <p:nvPr/>
        </p:nvGraphicFramePr>
        <p:xfrm>
          <a:off x="3711546" y="5302552"/>
          <a:ext cx="2079625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850" name="Equation" r:id="rId22" imgW="1041120" imgH="253800" progId="Equation.DSMT4">
                  <p:embed/>
                </p:oleObj>
              </mc:Choice>
              <mc:Fallback>
                <p:oleObj name="Equation" r:id="rId22" imgW="1041120" imgH="253800" progId="Equation.DSMT4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11546" y="5302552"/>
                        <a:ext cx="2079625" cy="50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Παράσταση Κινητής Υποδιαστολής</a:t>
            </a:r>
            <a:endParaRPr lang="en-US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r>
              <a:rPr lang="el-GR" sz="2200" dirty="0"/>
              <a:t>Για να διατηρήσουμε την παράσταση κινητής υποδιαστολής μοναδική ως προς την παράστασή της, έχει επικρατήσει να χρησιμοποιείται η </a:t>
            </a:r>
            <a:r>
              <a:rPr lang="el-GR" sz="2200" dirty="0" err="1"/>
              <a:t>κανονικοποιημένη</a:t>
            </a:r>
            <a:r>
              <a:rPr lang="el-GR" sz="2200" dirty="0"/>
              <a:t> παράσταση κινητής υποδιαστολής.</a:t>
            </a:r>
          </a:p>
          <a:p>
            <a:pPr>
              <a:buNone/>
            </a:pPr>
            <a:endParaRPr lang="el-GR" sz="2200" dirty="0"/>
          </a:p>
          <a:p>
            <a:r>
              <a:rPr lang="el-GR" sz="2200" dirty="0"/>
              <a:t>Η </a:t>
            </a:r>
            <a:r>
              <a:rPr lang="el-GR" sz="2200" b="1" dirty="0" err="1"/>
              <a:t>κανονικοποιημένη</a:t>
            </a:r>
            <a:r>
              <a:rPr lang="el-GR" sz="2200" b="1" dirty="0"/>
              <a:t> παράσταση κινητής υποδιαστολής</a:t>
            </a:r>
            <a:r>
              <a:rPr lang="el-GR" sz="2200" dirty="0"/>
              <a:t> είναι η παράσταση εκείνη σύμφωνα με την οποία ένας αριθμός     σε σύστημα αριθμών με βάση το     γράφεται ως εξής:</a:t>
            </a:r>
            <a:endParaRPr lang="en-US" sz="2200" dirty="0"/>
          </a:p>
        </p:txBody>
      </p:sp>
      <p:graphicFrame>
        <p:nvGraphicFramePr>
          <p:cNvPr id="74755" name="Object 3"/>
          <p:cNvGraphicFramePr>
            <a:graphicFrameLocks noChangeAspect="1"/>
          </p:cNvGraphicFramePr>
          <p:nvPr/>
        </p:nvGraphicFramePr>
        <p:xfrm>
          <a:off x="7311776" y="3850332"/>
          <a:ext cx="254000" cy="27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785" name="Equation" r:id="rId3" imgW="126720" imgH="139680" progId="Equation.DSMT4">
                  <p:embed/>
                </p:oleObj>
              </mc:Choice>
              <mc:Fallback>
                <p:oleObj name="Equation" r:id="rId3" imgW="126720" imgH="13968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11776" y="3850332"/>
                        <a:ext cx="254000" cy="279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4756" name="Object 4"/>
          <p:cNvGraphicFramePr>
            <a:graphicFrameLocks noChangeAspect="1"/>
          </p:cNvGraphicFramePr>
          <p:nvPr/>
        </p:nvGraphicFramePr>
        <p:xfrm>
          <a:off x="4357686" y="4131322"/>
          <a:ext cx="25400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786" name="Equation" r:id="rId5" imgW="126720" imgH="177480" progId="Equation.DSMT4">
                  <p:embed/>
                </p:oleObj>
              </mc:Choice>
              <mc:Fallback>
                <p:oleObj name="Equation" r:id="rId5" imgW="126720" imgH="17748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7686" y="4131322"/>
                        <a:ext cx="254000" cy="355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4757" name="Object 5"/>
          <p:cNvGraphicFramePr>
            <a:graphicFrameLocks noChangeAspect="1"/>
          </p:cNvGraphicFramePr>
          <p:nvPr/>
        </p:nvGraphicFramePr>
        <p:xfrm>
          <a:off x="3111500" y="4572008"/>
          <a:ext cx="2921000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787" name="Equation" r:id="rId7" imgW="1460160" imgH="393480" progId="Equation.DSMT4">
                  <p:embed/>
                </p:oleObj>
              </mc:Choice>
              <mc:Fallback>
                <p:oleObj name="Equation" r:id="rId7" imgW="1460160" imgH="39348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11500" y="4572008"/>
                        <a:ext cx="2921000" cy="787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/>
              <a:t>Υπολογισμοί και Σφάλματα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Απόλυτο και Σχετικό Σφάλμα</a:t>
            </a:r>
            <a:endParaRPr lang="en-US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</a:pPr>
            <a:r>
              <a:rPr lang="el-GR" sz="2400" dirty="0"/>
              <a:t>Υποθέτουμε ότι </a:t>
            </a:r>
            <a:r>
              <a:rPr lang="en-US" sz="2400" dirty="0"/>
              <a:t> </a:t>
            </a:r>
            <a:r>
              <a:rPr lang="el-GR" sz="2400" dirty="0"/>
              <a:t>   είναι η αληθής (ακριβή) τιμή ενός μεγέθους ή μιας ποσότητας και ότι      μια προσεγγιστική τιμή που προσεγγίστηκε με έναν οποιοδήποτε τρόπο, τότε η παρακάτω διαφορά: </a:t>
            </a:r>
            <a:br>
              <a:rPr lang="el-GR" sz="2400" dirty="0"/>
            </a:br>
            <a:br>
              <a:rPr lang="el-GR" sz="2400" dirty="0"/>
            </a:br>
            <a:r>
              <a:rPr lang="el-GR" sz="2400" dirty="0"/>
              <a:t>ονομάζεται </a:t>
            </a:r>
            <a:r>
              <a:rPr lang="el-GR" sz="2400" b="1" dirty="0"/>
              <a:t>σφάλμα</a:t>
            </a:r>
            <a:r>
              <a:rPr lang="el-GR" sz="2400" dirty="0"/>
              <a:t> (</a:t>
            </a:r>
            <a:r>
              <a:rPr lang="en-US" sz="2400" dirty="0"/>
              <a:t>error</a:t>
            </a:r>
            <a:r>
              <a:rPr lang="el-GR" sz="2400" dirty="0"/>
              <a:t>), ενώ η ποσότητα η οποία είναι αντίθετη προς το σφάλμα:</a:t>
            </a:r>
            <a:br>
              <a:rPr lang="el-GR" sz="2400" dirty="0"/>
            </a:br>
            <a:br>
              <a:rPr lang="el-GR" sz="2400" dirty="0"/>
            </a:br>
            <a:r>
              <a:rPr lang="el-GR" sz="2400" dirty="0"/>
              <a:t>ονομάζεται </a:t>
            </a:r>
            <a:r>
              <a:rPr lang="el-GR" sz="2400" b="1" dirty="0"/>
              <a:t>διόρθωση</a:t>
            </a:r>
            <a:r>
              <a:rPr lang="el-GR" sz="2400" dirty="0"/>
              <a:t> (</a:t>
            </a:r>
            <a:r>
              <a:rPr lang="en-US" sz="2400" dirty="0"/>
              <a:t>correction</a:t>
            </a:r>
            <a:r>
              <a:rPr lang="el-GR" sz="2400" dirty="0"/>
              <a:t>)</a:t>
            </a:r>
            <a:r>
              <a:rPr lang="en-US" sz="2400" dirty="0"/>
              <a:t>.</a:t>
            </a:r>
            <a:endParaRPr lang="el-GR" sz="2400" dirty="0"/>
          </a:p>
          <a:p>
            <a:pPr>
              <a:spcBef>
                <a:spcPts val="1200"/>
              </a:spcBef>
            </a:pPr>
            <a:r>
              <a:rPr lang="el-GR" sz="2400" dirty="0"/>
              <a:t>Η απόλυτη τιμή του σφάλματος                             ονομάζεται </a:t>
            </a:r>
            <a:r>
              <a:rPr lang="el-GR" sz="2400" b="1" dirty="0"/>
              <a:t>απόλυτο σφάλμα</a:t>
            </a:r>
            <a:r>
              <a:rPr lang="el-GR" sz="2400" dirty="0"/>
              <a:t>.</a:t>
            </a:r>
            <a:endParaRPr lang="en-US" sz="2400" dirty="0"/>
          </a:p>
        </p:txBody>
      </p:sp>
      <p:graphicFrame>
        <p:nvGraphicFramePr>
          <p:cNvPr id="75778" name="Object 2"/>
          <p:cNvGraphicFramePr>
            <a:graphicFrameLocks noChangeAspect="1"/>
          </p:cNvGraphicFramePr>
          <p:nvPr/>
        </p:nvGraphicFramePr>
        <p:xfrm>
          <a:off x="2874334" y="1714488"/>
          <a:ext cx="255588" cy="280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840" name="Equation" r:id="rId3" imgW="126720" imgH="139680" progId="Equation.DSMT4">
                  <p:embed/>
                </p:oleObj>
              </mc:Choice>
              <mc:Fallback>
                <p:oleObj name="Equation" r:id="rId3" imgW="126720" imgH="13968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74334" y="1714488"/>
                        <a:ext cx="255588" cy="280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5779" name="Object 3"/>
          <p:cNvGraphicFramePr>
            <a:graphicFrameLocks noChangeAspect="1"/>
          </p:cNvGraphicFramePr>
          <p:nvPr/>
        </p:nvGraphicFramePr>
        <p:xfrm>
          <a:off x="5272732" y="1963090"/>
          <a:ext cx="331788" cy="407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841" name="Equation" r:id="rId5" imgW="164880" imgH="203040" progId="Equation.DSMT4">
                  <p:embed/>
                </p:oleObj>
              </mc:Choice>
              <mc:Fallback>
                <p:oleObj name="Equation" r:id="rId5" imgW="164880" imgH="20304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72732" y="1963090"/>
                        <a:ext cx="331788" cy="407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5780" name="Object 4"/>
          <p:cNvGraphicFramePr>
            <a:graphicFrameLocks noChangeAspect="1"/>
          </p:cNvGraphicFramePr>
          <p:nvPr/>
        </p:nvGraphicFramePr>
        <p:xfrm>
          <a:off x="3937000" y="2879724"/>
          <a:ext cx="127000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842" name="Equation" r:id="rId7" imgW="634680" imgH="203040" progId="Equation.DSMT4">
                  <p:embed/>
                </p:oleObj>
              </mc:Choice>
              <mc:Fallback>
                <p:oleObj name="Equation" r:id="rId7" imgW="634680" imgH="20304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37000" y="2879724"/>
                        <a:ext cx="1270000" cy="406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5781" name="Object 5"/>
          <p:cNvGraphicFramePr>
            <a:graphicFrameLocks noChangeAspect="1"/>
          </p:cNvGraphicFramePr>
          <p:nvPr/>
        </p:nvGraphicFramePr>
        <p:xfrm>
          <a:off x="3643313" y="4143380"/>
          <a:ext cx="1857375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843" name="Equation" r:id="rId9" imgW="927000" imgH="203040" progId="Equation.DSMT4">
                  <p:embed/>
                </p:oleObj>
              </mc:Choice>
              <mc:Fallback>
                <p:oleObj name="Equation" r:id="rId9" imgW="927000" imgH="20304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43313" y="4143380"/>
                        <a:ext cx="1857375" cy="406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5783" name="Object 7"/>
          <p:cNvGraphicFramePr>
            <a:graphicFrameLocks noChangeAspect="1"/>
          </p:cNvGraphicFramePr>
          <p:nvPr/>
        </p:nvGraphicFramePr>
        <p:xfrm>
          <a:off x="4887917" y="5165122"/>
          <a:ext cx="255587" cy="280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844" name="Equation" r:id="rId11" imgW="126720" imgH="139680" progId="Equation.DSMT4">
                  <p:embed/>
                </p:oleObj>
              </mc:Choice>
              <mc:Fallback>
                <p:oleObj name="Equation" r:id="rId11" imgW="126720" imgH="13968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87917" y="5165122"/>
                        <a:ext cx="255587" cy="280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5785" name="Object 9"/>
          <p:cNvGraphicFramePr>
            <a:graphicFrameLocks noChangeAspect="1"/>
          </p:cNvGraphicFramePr>
          <p:nvPr/>
        </p:nvGraphicFramePr>
        <p:xfrm>
          <a:off x="5268928" y="5013340"/>
          <a:ext cx="1446212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845" name="Equation" r:id="rId13" imgW="723600" imgH="279360" progId="Equation.DSMT4">
                  <p:embed/>
                </p:oleObj>
              </mc:Choice>
              <mc:Fallback>
                <p:oleObj name="Equation" r:id="rId13" imgW="723600" imgH="279360" progId="Equation.DSMT4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68928" y="5013340"/>
                        <a:ext cx="1446212" cy="558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Απόλυτο και Σχετικό Σφάλμα</a:t>
            </a:r>
            <a:endParaRPr lang="en-US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>
              <a:spcBef>
                <a:spcPts val="1000"/>
              </a:spcBef>
            </a:pPr>
            <a:r>
              <a:rPr lang="el-GR" sz="2400" dirty="0"/>
              <a:t>Η ποσότητα που εκφράζει το λόγο του σφάλματος    προς την ακριβή τιμή          , δηλαδή η ποσότητα </a:t>
            </a:r>
            <a:br>
              <a:rPr lang="el-GR" sz="2400" dirty="0"/>
            </a:br>
            <a:endParaRPr lang="el-GR" sz="2400" dirty="0"/>
          </a:p>
          <a:p>
            <a:pPr>
              <a:spcBef>
                <a:spcPts val="1000"/>
              </a:spcBef>
              <a:buNone/>
            </a:pPr>
            <a:br>
              <a:rPr lang="el-GR" sz="1200" dirty="0"/>
            </a:br>
            <a:r>
              <a:rPr lang="el-GR" sz="2400" dirty="0"/>
              <a:t>ονομάζεται </a:t>
            </a:r>
            <a:r>
              <a:rPr lang="el-GR" sz="2400" b="1" dirty="0"/>
              <a:t>σχετικό σφάλμα</a:t>
            </a:r>
            <a:r>
              <a:rPr lang="el-GR" sz="2400" dirty="0"/>
              <a:t>.</a:t>
            </a:r>
          </a:p>
          <a:p>
            <a:pPr>
              <a:spcBef>
                <a:spcPts val="1000"/>
              </a:spcBef>
            </a:pPr>
            <a:r>
              <a:rPr lang="el-GR" sz="2400" dirty="0"/>
              <a:t>Το σχετικό σφάλμα κατά προσέγγιση είναι ίσο με:</a:t>
            </a:r>
            <a:endParaRPr lang="el-GR" sz="1200" dirty="0"/>
          </a:p>
          <a:p>
            <a:pPr>
              <a:spcBef>
                <a:spcPts val="1000"/>
              </a:spcBef>
            </a:pPr>
            <a:endParaRPr lang="el-GR" sz="2400" dirty="0"/>
          </a:p>
          <a:p>
            <a:pPr>
              <a:spcBef>
                <a:spcPts val="1000"/>
              </a:spcBef>
            </a:pPr>
            <a:endParaRPr lang="el-GR" sz="2400" dirty="0"/>
          </a:p>
          <a:p>
            <a:pPr>
              <a:spcBef>
                <a:spcPts val="1000"/>
              </a:spcBef>
            </a:pPr>
            <a:r>
              <a:rPr lang="el-GR" sz="2400" dirty="0"/>
              <a:t>Η ποσότητα      εκφράζει το </a:t>
            </a:r>
            <a:r>
              <a:rPr lang="el-GR" sz="2400" b="1" dirty="0"/>
              <a:t>απόλυτο σχετικό σφάλμα</a:t>
            </a:r>
            <a:r>
              <a:rPr lang="el-GR" sz="2400" dirty="0"/>
              <a:t>.</a:t>
            </a:r>
            <a:endParaRPr lang="en-US" sz="2400" dirty="0"/>
          </a:p>
        </p:txBody>
      </p:sp>
      <p:graphicFrame>
        <p:nvGraphicFramePr>
          <p:cNvPr id="76803" name="Object 3"/>
          <p:cNvGraphicFramePr>
            <a:graphicFrameLocks noChangeAspect="1"/>
          </p:cNvGraphicFramePr>
          <p:nvPr/>
        </p:nvGraphicFramePr>
        <p:xfrm>
          <a:off x="7130120" y="1728136"/>
          <a:ext cx="255588" cy="280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855" name="Equation" r:id="rId3" imgW="126720" imgH="139680" progId="Equation.DSMT4">
                  <p:embed/>
                </p:oleObj>
              </mc:Choice>
              <mc:Fallback>
                <p:oleObj name="Equation" r:id="rId3" imgW="126720" imgH="13968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30120" y="1728136"/>
                        <a:ext cx="255588" cy="280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6806" name="Object 6"/>
          <p:cNvGraphicFramePr>
            <a:graphicFrameLocks noChangeAspect="1"/>
          </p:cNvGraphicFramePr>
          <p:nvPr/>
        </p:nvGraphicFramePr>
        <p:xfrm>
          <a:off x="2359014" y="2027536"/>
          <a:ext cx="712788" cy="357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856" name="Equation" r:id="rId5" imgW="355320" imgH="177480" progId="Equation.DSMT4">
                  <p:embed/>
                </p:oleObj>
              </mc:Choice>
              <mc:Fallback>
                <p:oleObj name="Equation" r:id="rId5" imgW="355320" imgH="17748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59014" y="2027536"/>
                        <a:ext cx="712788" cy="357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6807" name="Object 7"/>
          <p:cNvGraphicFramePr>
            <a:graphicFrameLocks noChangeAspect="1"/>
          </p:cNvGraphicFramePr>
          <p:nvPr/>
        </p:nvGraphicFramePr>
        <p:xfrm>
          <a:off x="3657600" y="2305048"/>
          <a:ext cx="18288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857" name="Equation" r:id="rId7" imgW="914400" imgH="419040" progId="Equation.DSMT4">
                  <p:embed/>
                </p:oleObj>
              </mc:Choice>
              <mc:Fallback>
                <p:oleObj name="Equation" r:id="rId7" imgW="914400" imgH="41904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7600" y="2305048"/>
                        <a:ext cx="1828800" cy="83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6808" name="Object 8"/>
          <p:cNvGraphicFramePr>
            <a:graphicFrameLocks noChangeAspect="1"/>
          </p:cNvGraphicFramePr>
          <p:nvPr/>
        </p:nvGraphicFramePr>
        <p:xfrm>
          <a:off x="3555206" y="3929066"/>
          <a:ext cx="2033588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858" name="Equation" r:id="rId9" imgW="1015920" imgH="419040" progId="Equation.DSMT4">
                  <p:embed/>
                </p:oleObj>
              </mc:Choice>
              <mc:Fallback>
                <p:oleObj name="Equation" r:id="rId9" imgW="1015920" imgH="41904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55206" y="3929066"/>
                        <a:ext cx="2033588" cy="83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6809" name="Object 9"/>
          <p:cNvGraphicFramePr>
            <a:graphicFrameLocks noChangeAspect="1"/>
          </p:cNvGraphicFramePr>
          <p:nvPr/>
        </p:nvGraphicFramePr>
        <p:xfrm>
          <a:off x="2404762" y="4970142"/>
          <a:ext cx="381000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859" name="Equation" r:id="rId11" imgW="190440" imgH="253800" progId="Equation.DSMT4">
                  <p:embed/>
                </p:oleObj>
              </mc:Choice>
              <mc:Fallback>
                <p:oleObj name="Equation" r:id="rId11" imgW="190440" imgH="253800" progId="Equation.DSMT4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04762" y="4970142"/>
                        <a:ext cx="381000" cy="50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Απόλυτο και Σχετικό Σφάλμα</a:t>
            </a:r>
            <a:endParaRPr lang="en-US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71502" y="1600200"/>
            <a:ext cx="8229600" cy="4525963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  <a:spcBef>
                <a:spcPts val="1200"/>
              </a:spcBef>
            </a:pPr>
            <a:r>
              <a:rPr lang="el-GR" sz="2200" dirty="0"/>
              <a:t>Το σχετικό σφάλμα είναι ανεξάρτητο από τη μονάδα της προσεγγιστικής μέτρησης     </a:t>
            </a:r>
            <a:r>
              <a:rPr lang="en-US" sz="2200" dirty="0"/>
              <a:t>, </a:t>
            </a:r>
            <a:r>
              <a:rPr lang="el-GR" sz="2200" dirty="0"/>
              <a:t> σε αντίθεση με το απόλυτο σφάλμα το οποίο εξαρτάται από τη χρησιμοποιούμενη μονάδα μέτρησης.</a:t>
            </a:r>
          </a:p>
          <a:p>
            <a:pPr>
              <a:lnSpc>
                <a:spcPct val="110000"/>
              </a:lnSpc>
              <a:spcBef>
                <a:spcPts val="1200"/>
              </a:spcBef>
            </a:pPr>
            <a:r>
              <a:rPr lang="el-GR" sz="2200" dirty="0"/>
              <a:t>Όταν χρησιμοποιούμε το σχετικό σφάλμα, λαμβάνουμε υπόψη και το μέγεθος της ποσότητας που μετράμε, σε αντίθεση με το απόλυτο σφάλμα στο οποίο το μέγεθος δε συμμετέχει.</a:t>
            </a:r>
          </a:p>
          <a:p>
            <a:pPr>
              <a:lnSpc>
                <a:spcPct val="110000"/>
              </a:lnSpc>
              <a:spcBef>
                <a:spcPts val="1200"/>
              </a:spcBef>
              <a:buNone/>
            </a:pPr>
            <a:r>
              <a:rPr lang="el-GR" sz="2400" b="1" dirty="0"/>
              <a:t>	Παράδειγμα</a:t>
            </a:r>
          </a:p>
          <a:p>
            <a:pPr>
              <a:lnSpc>
                <a:spcPct val="110000"/>
              </a:lnSpc>
              <a:spcBef>
                <a:spcPts val="1200"/>
              </a:spcBef>
              <a:buNone/>
            </a:pPr>
            <a:endParaRPr lang="en-US" sz="2400" dirty="0"/>
          </a:p>
        </p:txBody>
      </p:sp>
      <p:graphicFrame>
        <p:nvGraphicFramePr>
          <p:cNvPr id="78850" name="Object 2"/>
          <p:cNvGraphicFramePr>
            <a:graphicFrameLocks noChangeAspect="1"/>
          </p:cNvGraphicFramePr>
          <p:nvPr/>
        </p:nvGraphicFramePr>
        <p:xfrm>
          <a:off x="3879150" y="1978676"/>
          <a:ext cx="331788" cy="407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878" name="Equation" r:id="rId3" imgW="164880" imgH="203040" progId="Equation.DSMT4">
                  <p:embed/>
                </p:oleObj>
              </mc:Choice>
              <mc:Fallback>
                <p:oleObj name="Equation" r:id="rId3" imgW="164880" imgH="20304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79150" y="1978676"/>
                        <a:ext cx="331788" cy="407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8859" name="Object 11"/>
          <p:cNvGraphicFramePr>
            <a:graphicFrameLocks noChangeAspect="1"/>
          </p:cNvGraphicFramePr>
          <p:nvPr/>
        </p:nvGraphicFramePr>
        <p:xfrm>
          <a:off x="754063" y="4625975"/>
          <a:ext cx="8154987" cy="1303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879" name="Equation" r:id="rId5" imgW="5092560" imgH="812520" progId="Equation.DSMT4">
                  <p:embed/>
                </p:oleObj>
              </mc:Choice>
              <mc:Fallback>
                <p:oleObj name="Equation" r:id="rId5" imgW="5092560" imgH="812520" progId="Equation.DSMT4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4063" y="4625975"/>
                        <a:ext cx="8154987" cy="1303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Πηγές και Είδη Σφαλμάτων</a:t>
            </a:r>
            <a:endParaRPr lang="en-US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spcBef>
                <a:spcPts val="1200"/>
              </a:spcBef>
            </a:pPr>
            <a:r>
              <a:rPr lang="el-GR" sz="2400" dirty="0"/>
              <a:t>Η λύση ενός προβλήματος με τη βοήθεια αριθμητικών μεθόδων διαφέρει πάντοτε από την ακριβή λύση λόγω της παρουσίας σφαλμάτων.</a:t>
            </a:r>
          </a:p>
          <a:p>
            <a:pPr lvl="1">
              <a:spcBef>
                <a:spcPts val="1200"/>
              </a:spcBef>
            </a:pPr>
            <a:r>
              <a:rPr lang="el-GR" sz="2000" dirty="0"/>
              <a:t>Αρχικά σφάλματα</a:t>
            </a:r>
          </a:p>
          <a:p>
            <a:pPr lvl="1">
              <a:spcBef>
                <a:spcPts val="1200"/>
              </a:spcBef>
            </a:pPr>
            <a:r>
              <a:rPr lang="el-GR" sz="2000" dirty="0"/>
              <a:t>Σφάλμα του μαθηματικού προβλήματος ή σφάλμα της μαθηματικής περιγραφής</a:t>
            </a:r>
          </a:p>
          <a:p>
            <a:pPr>
              <a:spcBef>
                <a:spcPts val="1200"/>
              </a:spcBef>
            </a:pPr>
            <a:r>
              <a:rPr lang="el-GR" sz="2400" b="1" dirty="0"/>
              <a:t>Προβλήματα κακής κατάστασης</a:t>
            </a:r>
          </a:p>
          <a:p>
            <a:pPr lvl="1">
              <a:spcBef>
                <a:spcPts val="1200"/>
              </a:spcBef>
            </a:pPr>
            <a:r>
              <a:rPr lang="el-GR" sz="2000" dirty="0"/>
              <a:t>Η λύση των αριθμητικών προβλημάτων είναι πολύ ευαίσθητη σε μικρές μεταβολές των δεδομένων του προβλήματος και</a:t>
            </a:r>
          </a:p>
          <a:p>
            <a:pPr lvl="1">
              <a:spcBef>
                <a:spcPts val="1200"/>
              </a:spcBef>
            </a:pPr>
            <a:r>
              <a:rPr lang="el-GR" sz="2000" dirty="0"/>
              <a:t>μικρές μεταβολές των δεδομένων του προβλήματος δημιουργούν μεγάλη μεταβολή στα αποτελέσματα.</a:t>
            </a:r>
            <a:endParaRPr lang="en-US" sz="2000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Πηγές και Είδη Σφαλμάτων</a:t>
            </a:r>
            <a:endParaRPr lang="en-US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buNone/>
            </a:pPr>
            <a:r>
              <a:rPr lang="el-GR" sz="2400" b="1" dirty="0"/>
              <a:t>Παράδειγμα προβλήματος κακής κατάστασης</a:t>
            </a:r>
          </a:p>
          <a:p>
            <a:pPr>
              <a:spcBef>
                <a:spcPts val="1200"/>
              </a:spcBef>
            </a:pPr>
            <a:r>
              <a:rPr lang="el-GR" sz="2400" dirty="0"/>
              <a:t> Η λύση του συστήματος γραμμικών εξισώσεων</a:t>
            </a:r>
          </a:p>
          <a:p>
            <a:pPr>
              <a:spcBef>
                <a:spcPts val="1200"/>
              </a:spcBef>
            </a:pPr>
            <a:endParaRPr lang="el-GR" sz="2400" dirty="0"/>
          </a:p>
          <a:p>
            <a:pPr>
              <a:spcBef>
                <a:spcPts val="1200"/>
              </a:spcBef>
            </a:pPr>
            <a:endParaRPr lang="el-GR" sz="2400" dirty="0"/>
          </a:p>
          <a:p>
            <a:pPr>
              <a:spcBef>
                <a:spcPts val="1200"/>
              </a:spcBef>
              <a:buNone/>
            </a:pPr>
            <a:r>
              <a:rPr lang="el-GR" sz="2400" dirty="0"/>
              <a:t>	είναι </a:t>
            </a:r>
          </a:p>
          <a:p>
            <a:pPr>
              <a:spcBef>
                <a:spcPts val="1200"/>
              </a:spcBef>
            </a:pPr>
            <a:r>
              <a:rPr lang="el-GR" sz="2400" dirty="0"/>
              <a:t>Αν ο συντελεστής 0.5 του     στη 2</a:t>
            </a:r>
            <a:r>
              <a:rPr lang="el-GR" sz="2400" baseline="30000" dirty="0"/>
              <a:t>η</a:t>
            </a:r>
            <a:r>
              <a:rPr lang="el-GR" sz="2400" dirty="0"/>
              <a:t> εξίσωση διαταραχθεί με μία ποσότητα -0.001 και γίνει 0.499, τότε η λύση του προβλήματος είναι:  </a:t>
            </a:r>
          </a:p>
        </p:txBody>
      </p:sp>
      <p:graphicFrame>
        <p:nvGraphicFramePr>
          <p:cNvPr id="82946" name="Object 2"/>
          <p:cNvGraphicFramePr>
            <a:graphicFrameLocks noChangeAspect="1"/>
          </p:cNvGraphicFramePr>
          <p:nvPr/>
        </p:nvGraphicFramePr>
        <p:xfrm>
          <a:off x="3389313" y="2786063"/>
          <a:ext cx="2365375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986" name="Equation" r:id="rId3" imgW="1180800" imgH="431640" progId="Equation.DSMT4">
                  <p:embed/>
                </p:oleObj>
              </mc:Choice>
              <mc:Fallback>
                <p:oleObj name="Equation" r:id="rId3" imgW="1180800" imgH="43164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89313" y="2786063"/>
                        <a:ext cx="2365375" cy="863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947" name="Object 3"/>
          <p:cNvGraphicFramePr>
            <a:graphicFrameLocks noChangeAspect="1"/>
          </p:cNvGraphicFramePr>
          <p:nvPr/>
        </p:nvGraphicFramePr>
        <p:xfrm>
          <a:off x="1511291" y="3670300"/>
          <a:ext cx="1774825" cy="506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987" name="Equation" r:id="rId5" imgW="888840" imgH="253800" progId="Equation.DSMT4">
                  <p:embed/>
                </p:oleObj>
              </mc:Choice>
              <mc:Fallback>
                <p:oleObj name="Equation" r:id="rId5" imgW="888840" imgH="25380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11291" y="3670300"/>
                        <a:ext cx="1774825" cy="506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948" name="Object 4"/>
          <p:cNvGraphicFramePr>
            <a:graphicFrameLocks noChangeAspect="1"/>
          </p:cNvGraphicFramePr>
          <p:nvPr/>
        </p:nvGraphicFramePr>
        <p:xfrm>
          <a:off x="4058286" y="4321514"/>
          <a:ext cx="255588" cy="280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988" name="Equation" r:id="rId7" imgW="126720" imgH="139680" progId="Equation.DSMT4">
                  <p:embed/>
                </p:oleObj>
              </mc:Choice>
              <mc:Fallback>
                <p:oleObj name="Equation" r:id="rId7" imgW="126720" imgH="13968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58286" y="4321514"/>
                        <a:ext cx="255588" cy="280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949" name="Object 5"/>
          <p:cNvGraphicFramePr>
            <a:graphicFrameLocks noChangeAspect="1"/>
          </p:cNvGraphicFramePr>
          <p:nvPr/>
        </p:nvGraphicFramePr>
        <p:xfrm>
          <a:off x="3327060" y="4915540"/>
          <a:ext cx="1700213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989" name="Equation" r:id="rId9" imgW="850680" imgH="253800" progId="Equation.DSMT4">
                  <p:embed/>
                </p:oleObj>
              </mc:Choice>
              <mc:Fallback>
                <p:oleObj name="Equation" r:id="rId9" imgW="850680" imgH="25380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27060" y="4915540"/>
                        <a:ext cx="1700213" cy="50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Πηγές και Είδη Σφαλμάτων</a:t>
            </a:r>
            <a:endParaRPr lang="en-US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 fontScale="85000" lnSpcReduction="20000"/>
          </a:bodyPr>
          <a:lstStyle/>
          <a:p>
            <a:pPr>
              <a:spcBef>
                <a:spcPts val="1200"/>
              </a:spcBef>
            </a:pPr>
            <a:r>
              <a:rPr lang="el-GR" sz="2400" dirty="0"/>
              <a:t>Το </a:t>
            </a:r>
            <a:r>
              <a:rPr lang="el-GR" sz="2400" b="1" dirty="0"/>
              <a:t>σφάλμα αποκοπής </a:t>
            </a:r>
            <a:r>
              <a:rPr lang="el-GR" sz="2400" dirty="0"/>
              <a:t>είναι σφάλμα που δημιουργείται από το χρησιμοποιούμενο αλγόριθμο και προσέγγιση με την υπόθεση ότι όλες οι αριθμητικές πράξεις είναι ακριβείς.</a:t>
            </a:r>
          </a:p>
          <a:p>
            <a:pPr>
              <a:spcBef>
                <a:spcPts val="1200"/>
              </a:spcBef>
            </a:pPr>
            <a:r>
              <a:rPr lang="el-GR" sz="2400" b="1" dirty="0"/>
              <a:t>Παράδειγμα: </a:t>
            </a:r>
            <a:r>
              <a:rPr lang="el-GR" sz="2400" dirty="0"/>
              <a:t>Υπολογισμός μίας σειράς απείρων όρων χρησιμοποιώντας πεπερασμένο πλήθος όρων.</a:t>
            </a:r>
          </a:p>
          <a:p>
            <a:pPr>
              <a:spcBef>
                <a:spcPts val="1200"/>
              </a:spcBef>
            </a:pPr>
            <a:endParaRPr lang="el-GR" sz="2400" dirty="0"/>
          </a:p>
          <a:p>
            <a:pPr>
              <a:spcBef>
                <a:spcPts val="1200"/>
              </a:spcBef>
            </a:pPr>
            <a:endParaRPr lang="el-GR" sz="2400" dirty="0"/>
          </a:p>
          <a:p>
            <a:pPr>
              <a:spcBef>
                <a:spcPts val="1200"/>
              </a:spcBef>
            </a:pPr>
            <a:endParaRPr lang="el-GR" sz="2400" dirty="0"/>
          </a:p>
          <a:p>
            <a:pPr marL="627063" indent="-271463">
              <a:spcBef>
                <a:spcPts val="3600"/>
              </a:spcBef>
              <a:buFont typeface="Wingdings" pitchFamily="2" charset="2"/>
              <a:buChar char="v"/>
            </a:pPr>
            <a:r>
              <a:rPr lang="el-GR" sz="2400" dirty="0"/>
              <a:t>Ανάλογα με την επιθυμητή προσέγγιση χρησιμοποιείται ένα ορισμένο πλήθος όρων της σειράς.</a:t>
            </a:r>
            <a:endParaRPr lang="el-GR" sz="2000" dirty="0"/>
          </a:p>
          <a:p>
            <a:pPr marL="627063" indent="-271463">
              <a:spcBef>
                <a:spcPts val="1200"/>
              </a:spcBef>
              <a:buFont typeface="Wingdings" pitchFamily="2" charset="2"/>
              <a:buChar char="v"/>
            </a:pPr>
            <a:r>
              <a:rPr lang="el-GR" sz="2400" dirty="0"/>
              <a:t>Οι άπειροι στο πλήθος όροι που αποκόπτονται εισάγουν το σφάλμα αποκοπής</a:t>
            </a:r>
            <a:r>
              <a:rPr lang="el-GR" sz="2000" dirty="0"/>
              <a:t>.</a:t>
            </a:r>
            <a:endParaRPr lang="el-GR" sz="2400" dirty="0"/>
          </a:p>
        </p:txBody>
      </p:sp>
      <p:graphicFrame>
        <p:nvGraphicFramePr>
          <p:cNvPr id="83970" name="Object 2"/>
          <p:cNvGraphicFramePr>
            <a:graphicFrameLocks noChangeAspect="1"/>
          </p:cNvGraphicFramePr>
          <p:nvPr/>
        </p:nvGraphicFramePr>
        <p:xfrm>
          <a:off x="2221706" y="2925736"/>
          <a:ext cx="4700588" cy="167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980" name="Equation" r:id="rId3" imgW="2349360" imgH="838080" progId="Equation.DSMT4">
                  <p:embed/>
                </p:oleObj>
              </mc:Choice>
              <mc:Fallback>
                <p:oleObj name="Equation" r:id="rId3" imgW="2349360" imgH="83808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21706" y="2925736"/>
                        <a:ext cx="4700588" cy="1676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Πηγές και Είδη Σφαλμάτων</a:t>
            </a:r>
            <a:endParaRPr lang="en-US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600200"/>
            <a:ext cx="8323148" cy="5091744"/>
          </a:xfrm>
        </p:spPr>
        <p:txBody>
          <a:bodyPr/>
          <a:lstStyle/>
          <a:p>
            <a:pPr>
              <a:buNone/>
            </a:pPr>
            <a:r>
              <a:rPr lang="el-GR" sz="2400" b="1" dirty="0"/>
              <a:t>	Παράδειγμα </a:t>
            </a:r>
          </a:p>
          <a:p>
            <a:pPr>
              <a:buNone/>
            </a:pPr>
            <a:r>
              <a:rPr lang="el-GR" sz="2400" dirty="0"/>
              <a:t>	Υπολογισμός του      χρησιμοποιώντας τους    όρους της σειράς</a:t>
            </a:r>
          </a:p>
          <a:p>
            <a:pPr lvl="1"/>
            <a:r>
              <a:rPr lang="el-GR" sz="2000" dirty="0"/>
              <a:t>Πραγματική τιμή</a:t>
            </a:r>
          </a:p>
          <a:p>
            <a:pPr lvl="1"/>
            <a:r>
              <a:rPr lang="el-GR" sz="2000" dirty="0"/>
              <a:t>Προσεγγιστική τιμή</a:t>
            </a:r>
          </a:p>
          <a:p>
            <a:pPr lvl="1"/>
            <a:r>
              <a:rPr lang="el-GR" sz="2000" dirty="0"/>
              <a:t>Σφάλμα </a:t>
            </a:r>
          </a:p>
          <a:p>
            <a:pPr lvl="1"/>
            <a:endParaRPr lang="el-GR" dirty="0"/>
          </a:p>
        </p:txBody>
      </p:sp>
      <p:graphicFrame>
        <p:nvGraphicFramePr>
          <p:cNvPr id="84994" name="Object 2"/>
          <p:cNvGraphicFramePr>
            <a:graphicFrameLocks noChangeAspect="1"/>
          </p:cNvGraphicFramePr>
          <p:nvPr/>
        </p:nvGraphicFramePr>
        <p:xfrm>
          <a:off x="1328738" y="3500438"/>
          <a:ext cx="4943475" cy="1000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054" name="Equation" r:id="rId3" imgW="2197080" imgH="444240" progId="Equation.DSMT4">
                  <p:embed/>
                </p:oleObj>
              </mc:Choice>
              <mc:Fallback>
                <p:oleObj name="Equation" r:id="rId3" imgW="2197080" imgH="44424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28738" y="3500438"/>
                        <a:ext cx="4943475" cy="1000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4995" name="Object 3"/>
          <p:cNvGraphicFramePr>
            <a:graphicFrameLocks noChangeAspect="1"/>
          </p:cNvGraphicFramePr>
          <p:nvPr/>
        </p:nvGraphicFramePr>
        <p:xfrm>
          <a:off x="3041308" y="2041184"/>
          <a:ext cx="331788" cy="407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055" name="Equation" r:id="rId5" imgW="164880" imgH="203040" progId="Equation.DSMT4">
                  <p:embed/>
                </p:oleObj>
              </mc:Choice>
              <mc:Fallback>
                <p:oleObj name="Equation" r:id="rId5" imgW="164880" imgH="20304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1308" y="2041184"/>
                        <a:ext cx="331788" cy="407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4996" name="Object 4"/>
          <p:cNvGraphicFramePr>
            <a:graphicFrameLocks noChangeAspect="1"/>
          </p:cNvGraphicFramePr>
          <p:nvPr/>
        </p:nvGraphicFramePr>
        <p:xfrm>
          <a:off x="6245568" y="2112622"/>
          <a:ext cx="255588" cy="357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056" name="Equation" r:id="rId7" imgW="126720" imgH="177480" progId="Equation.DSMT4">
                  <p:embed/>
                </p:oleObj>
              </mc:Choice>
              <mc:Fallback>
                <p:oleObj name="Equation" r:id="rId7" imgW="126720" imgH="17748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45568" y="2112622"/>
                        <a:ext cx="255588" cy="357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4997" name="Object 5"/>
          <p:cNvGraphicFramePr>
            <a:graphicFrameLocks noChangeAspect="1"/>
          </p:cNvGraphicFramePr>
          <p:nvPr/>
        </p:nvGraphicFramePr>
        <p:xfrm>
          <a:off x="3102296" y="2428868"/>
          <a:ext cx="78740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057" name="Equation" r:id="rId9" imgW="393480" imgH="203040" progId="Equation.DSMT4">
                  <p:embed/>
                </p:oleObj>
              </mc:Choice>
              <mc:Fallback>
                <p:oleObj name="Equation" r:id="rId9" imgW="393480" imgH="20304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02296" y="2428868"/>
                        <a:ext cx="787400" cy="406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4998" name="Object 6"/>
          <p:cNvGraphicFramePr>
            <a:graphicFrameLocks noChangeAspect="1"/>
          </p:cNvGraphicFramePr>
          <p:nvPr/>
        </p:nvGraphicFramePr>
        <p:xfrm>
          <a:off x="3391246" y="2786058"/>
          <a:ext cx="331788" cy="407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058" name="Equation" r:id="rId11" imgW="164880" imgH="203040" progId="Equation.DSMT4">
                  <p:embed/>
                </p:oleObj>
              </mc:Choice>
              <mc:Fallback>
                <p:oleObj name="Equation" r:id="rId11" imgW="164880" imgH="20304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91246" y="2786058"/>
                        <a:ext cx="331788" cy="407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4999" name="Object 7"/>
          <p:cNvGraphicFramePr>
            <a:graphicFrameLocks noChangeAspect="1"/>
          </p:cNvGraphicFramePr>
          <p:nvPr/>
        </p:nvGraphicFramePr>
        <p:xfrm>
          <a:off x="2173602" y="3269278"/>
          <a:ext cx="255588" cy="280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059" name="Equation" r:id="rId13" imgW="126720" imgH="139680" progId="Equation.DSMT4">
                  <p:embed/>
                </p:oleObj>
              </mc:Choice>
              <mc:Fallback>
                <p:oleObj name="Equation" r:id="rId13" imgW="126720" imgH="13968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73602" y="3269278"/>
                        <a:ext cx="255588" cy="280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Πηγές και Είδη Σφαλμάτων</a:t>
            </a:r>
            <a:endParaRPr lang="en-US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20000"/>
              </a:lnSpc>
              <a:spcBef>
                <a:spcPts val="1200"/>
              </a:spcBef>
            </a:pPr>
            <a:r>
              <a:rPr lang="el-GR" sz="2400" b="1" dirty="0"/>
              <a:t>Σφάλμα στρογγυλοποίησης: </a:t>
            </a:r>
            <a:r>
              <a:rPr lang="el-GR" sz="2400" dirty="0"/>
              <a:t>Κάθε αριθμός που χρησιμοποιείται σε έναν υπολογισμό ως δεδομένο ή ως αποτέλεσμα μιας πράξης πρέπει να προσεγγιστεί με έναν αριθμό που έχει περιορισμένο πλήθος ψηφίων.</a:t>
            </a:r>
          </a:p>
          <a:p>
            <a:pPr>
              <a:lnSpc>
                <a:spcPct val="120000"/>
              </a:lnSpc>
              <a:spcBef>
                <a:spcPts val="1200"/>
              </a:spcBef>
            </a:pPr>
            <a:endParaRPr lang="el-GR" sz="2800" dirty="0"/>
          </a:p>
          <a:p>
            <a:pPr>
              <a:lnSpc>
                <a:spcPct val="120000"/>
              </a:lnSpc>
              <a:spcBef>
                <a:spcPts val="1200"/>
              </a:spcBef>
            </a:pPr>
            <a:endParaRPr lang="el-GR" sz="2800" dirty="0"/>
          </a:p>
          <a:p>
            <a:pPr>
              <a:lnSpc>
                <a:spcPct val="120000"/>
              </a:lnSpc>
              <a:spcBef>
                <a:spcPts val="1200"/>
              </a:spcBef>
            </a:pPr>
            <a:r>
              <a:rPr lang="el-GR" sz="2400" dirty="0"/>
              <a:t>Ο μεγαλύτερος επιτρεπτός αριθμός ψηφίων εξαρτάται από το μέσο επεξεργασίας αριθμών.</a:t>
            </a:r>
          </a:p>
          <a:p>
            <a:pPr>
              <a:lnSpc>
                <a:spcPct val="120000"/>
              </a:lnSpc>
              <a:spcBef>
                <a:spcPts val="1200"/>
              </a:spcBef>
            </a:pPr>
            <a:r>
              <a:rPr lang="el-GR" sz="2400" dirty="0"/>
              <a:t>Κατά τη διαδικασία της στρογγυλοποίησης το ζητούμενο είναι η ελαχιστοποίηση του σφάλματος στρογγυλοποίησης.</a:t>
            </a:r>
          </a:p>
        </p:txBody>
      </p:sp>
      <p:graphicFrame>
        <p:nvGraphicFramePr>
          <p:cNvPr id="86018" name="Object 2"/>
          <p:cNvGraphicFramePr>
            <a:graphicFrameLocks noChangeAspect="1"/>
          </p:cNvGraphicFramePr>
          <p:nvPr/>
        </p:nvGraphicFramePr>
        <p:xfrm>
          <a:off x="2643188" y="3209932"/>
          <a:ext cx="3556000" cy="121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6028" name="Equation" r:id="rId3" imgW="1777680" imgH="609480" progId="Equation.DSMT4">
                  <p:embed/>
                </p:oleObj>
              </mc:Choice>
              <mc:Fallback>
                <p:oleObj name="Equation" r:id="rId3" imgW="1777680" imgH="60948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43188" y="3209932"/>
                        <a:ext cx="3556000" cy="1219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Πηγές και Είδη Σφαλμάτων</a:t>
            </a:r>
            <a:endParaRPr lang="en-US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lnSpc>
                <a:spcPct val="120000"/>
              </a:lnSpc>
              <a:spcBef>
                <a:spcPts val="1200"/>
              </a:spcBef>
              <a:buNone/>
            </a:pPr>
            <a:r>
              <a:rPr lang="el-GR" sz="2600" b="1" dirty="0"/>
              <a:t>Διαδικασία στρογγυλοποίησης ενός αριθμού σε </a:t>
            </a:r>
            <a:r>
              <a:rPr lang="en-US" sz="2600" b="1" i="1" dirty="0"/>
              <a:t>k</a:t>
            </a:r>
            <a:r>
              <a:rPr lang="en-US" sz="2600" b="1" dirty="0"/>
              <a:t> </a:t>
            </a:r>
            <a:r>
              <a:rPr lang="el-GR" sz="2600" b="1" dirty="0"/>
              <a:t>δεκαδικά ψηφία</a:t>
            </a:r>
          </a:p>
          <a:p>
            <a:pPr>
              <a:lnSpc>
                <a:spcPct val="120000"/>
              </a:lnSpc>
              <a:spcBef>
                <a:spcPts val="1200"/>
              </a:spcBef>
            </a:pPr>
            <a:r>
              <a:rPr lang="el-GR" sz="2800" dirty="0"/>
              <a:t>Παραλείπονται όλα τα δεκαδικά ψηφία που υπάρχουν μετά την  δεκαδική θέση</a:t>
            </a:r>
          </a:p>
          <a:p>
            <a:pPr>
              <a:lnSpc>
                <a:spcPct val="120000"/>
              </a:lnSpc>
              <a:spcBef>
                <a:spcPts val="1200"/>
              </a:spcBef>
            </a:pPr>
            <a:r>
              <a:rPr lang="el-GR" sz="2800" dirty="0"/>
              <a:t>Αν το πρώτο ψηφίο που αποκόπτεται είναι μεγαλύτερο του 5, το τελευταίο ψηφίο που παραμένει αυξάνεται κατά μία μονάδα.</a:t>
            </a:r>
          </a:p>
          <a:p>
            <a:pPr>
              <a:lnSpc>
                <a:spcPct val="120000"/>
              </a:lnSpc>
              <a:spcBef>
                <a:spcPts val="1200"/>
              </a:spcBef>
            </a:pPr>
            <a:r>
              <a:rPr lang="el-GR" sz="2800" dirty="0"/>
              <a:t>Αν το πρώτο ψηφίο που αποκόπτεται είναι μικρότερο του 5, το τελευταίο ψηφίο που παραμένει δεν αλλάζει.</a:t>
            </a:r>
          </a:p>
          <a:p>
            <a:pPr>
              <a:lnSpc>
                <a:spcPct val="120000"/>
              </a:lnSpc>
              <a:spcBef>
                <a:spcPts val="1200"/>
              </a:spcBef>
            </a:pPr>
            <a:r>
              <a:rPr lang="el-GR" sz="2800" dirty="0"/>
              <a:t>Διαφορετικά το τελευταίο ψηφίο που παραμένει:</a:t>
            </a:r>
          </a:p>
          <a:p>
            <a:pPr lvl="1">
              <a:lnSpc>
                <a:spcPct val="120000"/>
              </a:lnSpc>
              <a:spcBef>
                <a:spcPts val="1200"/>
              </a:spcBef>
            </a:pPr>
            <a:r>
              <a:rPr lang="el-GR" sz="2400" dirty="0"/>
              <a:t>δεν αλλάζει, αν αυτό είναι άρτιο.</a:t>
            </a:r>
          </a:p>
          <a:p>
            <a:pPr lvl="1">
              <a:lnSpc>
                <a:spcPct val="120000"/>
              </a:lnSpc>
              <a:spcBef>
                <a:spcPts val="1200"/>
              </a:spcBef>
            </a:pPr>
            <a:r>
              <a:rPr lang="el-GR" sz="2400" dirty="0"/>
              <a:t>αυξάνεται κατά μία μονάδα, αν αυτό είναι περιττό.</a:t>
            </a:r>
          </a:p>
          <a:p>
            <a:pPr>
              <a:lnSpc>
                <a:spcPct val="120000"/>
              </a:lnSpc>
              <a:spcBef>
                <a:spcPts val="1200"/>
              </a:spcBef>
              <a:buNone/>
            </a:pPr>
            <a:endParaRPr lang="el-GR" dirty="0"/>
          </a:p>
        </p:txBody>
      </p:sp>
      <p:graphicFrame>
        <p:nvGraphicFramePr>
          <p:cNvPr id="88066" name="Object 2"/>
          <p:cNvGraphicFramePr>
            <a:graphicFrameLocks noChangeAspect="1"/>
          </p:cNvGraphicFramePr>
          <p:nvPr/>
        </p:nvGraphicFramePr>
        <p:xfrm>
          <a:off x="8181316" y="2102175"/>
          <a:ext cx="255588" cy="357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8076" name="Equation" r:id="rId3" imgW="126720" imgH="177480" progId="Equation.DSMT4">
                  <p:embed/>
                </p:oleObj>
              </mc:Choice>
              <mc:Fallback>
                <p:oleObj name="Equation" r:id="rId3" imgW="126720" imgH="17748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81316" y="2102175"/>
                        <a:ext cx="255588" cy="357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Πηγές και Είδη Σφαλμάτων</a:t>
            </a:r>
            <a:endParaRPr lang="en-US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2171704"/>
            <a:ext cx="8229600" cy="218599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l-GR" sz="2400" dirty="0"/>
              <a:t>	Αν     είναι η ακριβής τιμή που στρογγυλοποιείται και    </a:t>
            </a:r>
            <a:r>
              <a:rPr lang="en-US" sz="2400" dirty="0"/>
              <a:t> </a:t>
            </a:r>
            <a:r>
              <a:rPr lang="el-GR" sz="2400" dirty="0"/>
              <a:t>είναι η προσεγγιστική τιμή μετά την στρογγυλοποίηση της    </a:t>
            </a:r>
            <a:r>
              <a:rPr lang="en-US" sz="2400" dirty="0"/>
              <a:t> </a:t>
            </a:r>
            <a:r>
              <a:rPr lang="el-GR" sz="2400" dirty="0"/>
              <a:t>σε </a:t>
            </a:r>
            <a:r>
              <a:rPr lang="en-US" sz="2400" dirty="0"/>
              <a:t> </a:t>
            </a:r>
            <a:r>
              <a:rPr lang="el-GR" sz="2400" dirty="0"/>
              <a:t>δεκαδικά ψηφία, τότε για το απόλυτο σφάλμα θα ισχύει ότι:</a:t>
            </a:r>
          </a:p>
          <a:p>
            <a:endParaRPr lang="el-GR" sz="2400" dirty="0"/>
          </a:p>
          <a:p>
            <a:endParaRPr lang="el-GR" sz="2400" dirty="0"/>
          </a:p>
          <a:p>
            <a:pPr>
              <a:buNone/>
            </a:pPr>
            <a:endParaRPr lang="el-GR" sz="2400" dirty="0"/>
          </a:p>
          <a:p>
            <a:pPr lvl="1"/>
            <a:endParaRPr lang="en-US" sz="2400" dirty="0"/>
          </a:p>
        </p:txBody>
      </p:sp>
      <p:graphicFrame>
        <p:nvGraphicFramePr>
          <p:cNvPr id="87042" name="Object 2"/>
          <p:cNvGraphicFramePr>
            <a:graphicFrameLocks noChangeAspect="1"/>
          </p:cNvGraphicFramePr>
          <p:nvPr/>
        </p:nvGraphicFramePr>
        <p:xfrm>
          <a:off x="3714744" y="3357561"/>
          <a:ext cx="1374775" cy="788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092" name="Equation" r:id="rId3" imgW="685800" imgH="393480" progId="Equation.DSMT4">
                  <p:embed/>
                </p:oleObj>
              </mc:Choice>
              <mc:Fallback>
                <p:oleObj name="Equation" r:id="rId3" imgW="685800" imgH="39348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14744" y="3357561"/>
                        <a:ext cx="1374775" cy="788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7043" name="Object 3"/>
          <p:cNvGraphicFramePr>
            <a:graphicFrameLocks noChangeAspect="1"/>
          </p:cNvGraphicFramePr>
          <p:nvPr/>
        </p:nvGraphicFramePr>
        <p:xfrm>
          <a:off x="1214414" y="2285991"/>
          <a:ext cx="255588" cy="280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093" name="Equation" r:id="rId5" imgW="126720" imgH="139680" progId="Equation.DSMT4">
                  <p:embed/>
                </p:oleObj>
              </mc:Choice>
              <mc:Fallback>
                <p:oleObj name="Equation" r:id="rId5" imgW="126720" imgH="13968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4414" y="2285991"/>
                        <a:ext cx="255588" cy="280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7044" name="Object 4"/>
          <p:cNvGraphicFramePr>
            <a:graphicFrameLocks noChangeAspect="1"/>
          </p:cNvGraphicFramePr>
          <p:nvPr/>
        </p:nvGraphicFramePr>
        <p:xfrm>
          <a:off x="7473662" y="2187257"/>
          <a:ext cx="331788" cy="407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094" name="Equation" r:id="rId7" imgW="164880" imgH="203040" progId="Equation.DSMT4">
                  <p:embed/>
                </p:oleObj>
              </mc:Choice>
              <mc:Fallback>
                <p:oleObj name="Equation" r:id="rId7" imgW="164880" imgH="20304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73662" y="2187257"/>
                        <a:ext cx="331788" cy="407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7045" name="Object 5"/>
          <p:cNvGraphicFramePr>
            <a:graphicFrameLocks noChangeAspect="1"/>
          </p:cNvGraphicFramePr>
          <p:nvPr/>
        </p:nvGraphicFramePr>
        <p:xfrm>
          <a:off x="7473662" y="2656829"/>
          <a:ext cx="255587" cy="280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095" name="Equation" r:id="rId9" imgW="126720" imgH="139680" progId="Equation.DSMT4">
                  <p:embed/>
                </p:oleObj>
              </mc:Choice>
              <mc:Fallback>
                <p:oleObj name="Equation" r:id="rId9" imgW="126720" imgH="13968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73662" y="2656829"/>
                        <a:ext cx="255587" cy="280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7046" name="Object 6"/>
          <p:cNvGraphicFramePr>
            <a:graphicFrameLocks noChangeAspect="1"/>
          </p:cNvGraphicFramePr>
          <p:nvPr/>
        </p:nvGraphicFramePr>
        <p:xfrm>
          <a:off x="8102956" y="2602239"/>
          <a:ext cx="255588" cy="357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096" name="Equation" r:id="rId10" imgW="126720" imgH="177480" progId="Equation.DSMT4">
                  <p:embed/>
                </p:oleObj>
              </mc:Choice>
              <mc:Fallback>
                <p:oleObj name="Equation" r:id="rId10" imgW="126720" imgH="17748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02956" y="2602239"/>
                        <a:ext cx="255588" cy="357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Παράσταση Πραγματικών Αριθμών</a:t>
            </a:r>
            <a:endParaRPr lang="en-US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1800"/>
              </a:spcBef>
            </a:pPr>
            <a:r>
              <a:rPr lang="el-GR" sz="2800" dirty="0"/>
              <a:t>Συστήματα Αριθμών</a:t>
            </a:r>
          </a:p>
          <a:p>
            <a:pPr>
              <a:spcBef>
                <a:spcPts val="1800"/>
              </a:spcBef>
            </a:pPr>
            <a:r>
              <a:rPr lang="el-GR" sz="2800" dirty="0"/>
              <a:t>Παράσταση Ακέραιου Μέρους ενός Πραγματικού Αριθμού</a:t>
            </a:r>
          </a:p>
          <a:p>
            <a:pPr>
              <a:spcBef>
                <a:spcPts val="1800"/>
              </a:spcBef>
            </a:pPr>
            <a:r>
              <a:rPr lang="el-GR" sz="2800" dirty="0"/>
              <a:t>Παράσταση Δεκαδικού Μέρους ενός Πραγματικού Αριθμού</a:t>
            </a:r>
          </a:p>
          <a:p>
            <a:pPr algn="just">
              <a:spcBef>
                <a:spcPts val="1800"/>
              </a:spcBef>
            </a:pPr>
            <a:r>
              <a:rPr lang="el-GR" sz="2800" dirty="0"/>
              <a:t>Παράσταση Κινητής Υποδιαστολής </a:t>
            </a:r>
            <a:endParaRPr lang="en-US" sz="2800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Πηγές και Είδη Σφαλμάτων</a:t>
            </a:r>
            <a:endParaRPr lang="en-US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el-GR" sz="2400" dirty="0"/>
              <a:t>	</a:t>
            </a:r>
            <a:r>
              <a:rPr lang="el-GR" sz="2400" b="1" dirty="0"/>
              <a:t>Παράδειγμα: </a:t>
            </a:r>
            <a:r>
              <a:rPr lang="el-GR" sz="2400" dirty="0"/>
              <a:t>Στρογγυλοποίηση του αριθμού                           σε                      δεκαδικά ψηφία και υπολογισμός των αντίστοιχων απόλυτων σχετικών σφαλμάτων.</a:t>
            </a:r>
          </a:p>
          <a:p>
            <a:endParaRPr lang="el-GR" sz="2400" dirty="0"/>
          </a:p>
        </p:txBody>
      </p:sp>
      <p:graphicFrame>
        <p:nvGraphicFramePr>
          <p:cNvPr id="4" name="3 - Πίνακας"/>
          <p:cNvGraphicFramePr>
            <a:graphicFrameLocks noGrp="1"/>
          </p:cNvGraphicFramePr>
          <p:nvPr/>
        </p:nvGraphicFramePr>
        <p:xfrm>
          <a:off x="1524000" y="3047698"/>
          <a:ext cx="6096000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l-GR" dirty="0"/>
                        <a:t>6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2.645751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0.0000003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0.0000005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l-GR" dirty="0"/>
                        <a:t>5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2.64575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0.0000013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0.000005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l-GR" dirty="0"/>
                        <a:t>4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2.6458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0.0000486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0.00005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l-GR" dirty="0"/>
                        <a:t>3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2.646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0.0002486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0.0005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l-GR" dirty="0"/>
                        <a:t>2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2.65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0.0042486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0.005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l-GR" dirty="0"/>
                        <a:t>1</a:t>
                      </a:r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2.6</a:t>
                      </a:r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0.0457513</a:t>
                      </a:r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0.05</a:t>
                      </a:r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89090" name="Object 2"/>
          <p:cNvGraphicFramePr>
            <a:graphicFrameLocks noChangeAspect="1"/>
          </p:cNvGraphicFramePr>
          <p:nvPr/>
        </p:nvGraphicFramePr>
        <p:xfrm>
          <a:off x="6442102" y="1598908"/>
          <a:ext cx="2058988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9150" name="Equation" r:id="rId3" imgW="1028520" imgH="228600" progId="Equation.DSMT4">
                  <p:embed/>
                </p:oleObj>
              </mc:Choice>
              <mc:Fallback>
                <p:oleObj name="Equation" r:id="rId3" imgW="1028520" imgH="22860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42102" y="1598908"/>
                        <a:ext cx="2058988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9091" name="Object 3"/>
          <p:cNvGraphicFramePr>
            <a:graphicFrameLocks noChangeAspect="1"/>
          </p:cNvGraphicFramePr>
          <p:nvPr/>
        </p:nvGraphicFramePr>
        <p:xfrm>
          <a:off x="1241710" y="1983394"/>
          <a:ext cx="1397000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9151" name="Equation" r:id="rId5" imgW="698400" imgH="253800" progId="Equation.DSMT4">
                  <p:embed/>
                </p:oleObj>
              </mc:Choice>
              <mc:Fallback>
                <p:oleObj name="Equation" r:id="rId5" imgW="698400" imgH="25380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41710" y="1983394"/>
                        <a:ext cx="1397000" cy="50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9092" name="Object 4"/>
          <p:cNvGraphicFramePr>
            <a:graphicFrameLocks noChangeAspect="1"/>
          </p:cNvGraphicFramePr>
          <p:nvPr/>
        </p:nvGraphicFramePr>
        <p:xfrm>
          <a:off x="1571604" y="3099106"/>
          <a:ext cx="207962" cy="290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9152" name="Equation" r:id="rId7" imgW="126720" imgH="177480" progId="Equation.DSMT4">
                  <p:embed/>
                </p:oleObj>
              </mc:Choice>
              <mc:Fallback>
                <p:oleObj name="Equation" r:id="rId7" imgW="126720" imgH="17748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71604" y="3099106"/>
                        <a:ext cx="207962" cy="290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9093" name="Object 5"/>
          <p:cNvGraphicFramePr>
            <a:graphicFrameLocks noChangeAspect="1"/>
          </p:cNvGraphicFramePr>
          <p:nvPr/>
        </p:nvGraphicFramePr>
        <p:xfrm>
          <a:off x="3143240" y="3044514"/>
          <a:ext cx="269875" cy="333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9153" name="Equation" r:id="rId9" imgW="164880" imgH="203040" progId="Equation.DSMT4">
                  <p:embed/>
                </p:oleObj>
              </mc:Choice>
              <mc:Fallback>
                <p:oleObj name="Equation" r:id="rId9" imgW="164880" imgH="20304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43240" y="3044514"/>
                        <a:ext cx="269875" cy="333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9094" name="Object 6"/>
          <p:cNvGraphicFramePr>
            <a:graphicFrameLocks noChangeAspect="1"/>
          </p:cNvGraphicFramePr>
          <p:nvPr/>
        </p:nvGraphicFramePr>
        <p:xfrm>
          <a:off x="4643438" y="3043569"/>
          <a:ext cx="290513" cy="415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9154" name="Equation" r:id="rId11" imgW="177480" imgH="253800" progId="Equation.DSMT4">
                  <p:embed/>
                </p:oleObj>
              </mc:Choice>
              <mc:Fallback>
                <p:oleObj name="Equation" r:id="rId11" imgW="177480" imgH="25380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3438" y="3043569"/>
                        <a:ext cx="290513" cy="415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9095" name="Object 7"/>
          <p:cNvGraphicFramePr>
            <a:graphicFrameLocks noChangeAspect="1"/>
          </p:cNvGraphicFramePr>
          <p:nvPr/>
        </p:nvGraphicFramePr>
        <p:xfrm>
          <a:off x="6143636" y="3058162"/>
          <a:ext cx="977900" cy="333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9155" name="Equation" r:id="rId13" imgW="596880" imgH="203040" progId="Equation.DSMT4">
                  <p:embed/>
                </p:oleObj>
              </mc:Choice>
              <mc:Fallback>
                <p:oleObj name="Equation" r:id="rId13" imgW="596880" imgH="20304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43636" y="3058162"/>
                        <a:ext cx="977900" cy="333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Πηγές και Είδη Σφαλμάτων</a:t>
            </a:r>
            <a:endParaRPr lang="en-US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10000"/>
              </a:lnSpc>
              <a:spcBef>
                <a:spcPts val="1800"/>
              </a:spcBef>
            </a:pPr>
            <a:r>
              <a:rPr lang="el-GR" sz="2400" dirty="0"/>
              <a:t>Η ανάγκη της χρήσης αριθμών με πεπερασμένο πλήθος ψηφίων έχει ως συνέπεια να μην ισχύουν πάντα οι ιδιότητες των πραγματικών αριθμών.</a:t>
            </a:r>
          </a:p>
          <a:p>
            <a:pPr lvl="1">
              <a:lnSpc>
                <a:spcPct val="110000"/>
              </a:lnSpc>
              <a:spcBef>
                <a:spcPts val="1800"/>
              </a:spcBef>
            </a:pPr>
            <a:r>
              <a:rPr lang="el-GR" sz="2400" dirty="0"/>
              <a:t>π.χ. </a:t>
            </a:r>
            <a:r>
              <a:rPr lang="el-GR" sz="2000" dirty="0" err="1"/>
              <a:t>αντιμεταθετική</a:t>
            </a:r>
            <a:r>
              <a:rPr lang="el-GR" sz="2000" dirty="0"/>
              <a:t>, </a:t>
            </a:r>
            <a:r>
              <a:rPr lang="el-GR" sz="2000" dirty="0" err="1"/>
              <a:t>προσεταιριστική</a:t>
            </a:r>
            <a:r>
              <a:rPr lang="el-GR" sz="2000" dirty="0"/>
              <a:t>, επιμεριστική</a:t>
            </a:r>
          </a:p>
          <a:p>
            <a:pPr>
              <a:lnSpc>
                <a:spcPct val="110000"/>
              </a:lnSpc>
              <a:spcBef>
                <a:spcPts val="1800"/>
              </a:spcBef>
            </a:pPr>
            <a:r>
              <a:rPr lang="el-GR" sz="2400" dirty="0"/>
              <a:t>Η σειρά εκτέλεσης των πράξεων για την επίλυση ενός αριθμητικού προβλήματος έχει μεγάλη σημασία.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Πηγές και Είδη Σφαλμάτων</a:t>
            </a:r>
            <a:endParaRPr lang="en-US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  <a:buNone/>
            </a:pPr>
            <a:r>
              <a:rPr lang="el-GR" sz="2400" dirty="0"/>
              <a:t>	</a:t>
            </a:r>
            <a:r>
              <a:rPr lang="el-GR" sz="2200" b="1" dirty="0"/>
              <a:t>Παράδειγμα</a:t>
            </a:r>
            <a:r>
              <a:rPr lang="el-GR" sz="2200" dirty="0"/>
              <a:t>: </a:t>
            </a:r>
          </a:p>
          <a:p>
            <a:pPr>
              <a:lnSpc>
                <a:spcPct val="110000"/>
              </a:lnSpc>
              <a:buNone/>
            </a:pPr>
            <a:r>
              <a:rPr lang="el-GR" sz="2400" dirty="0"/>
              <a:t>	</a:t>
            </a:r>
            <a:r>
              <a:rPr lang="el-GR" sz="2200" dirty="0"/>
              <a:t>Υπολογισμός του αθροίσματος                                 σε μέσο </a:t>
            </a:r>
          </a:p>
          <a:p>
            <a:pPr>
              <a:lnSpc>
                <a:spcPct val="110000"/>
              </a:lnSpc>
              <a:buNone/>
            </a:pPr>
            <a:r>
              <a:rPr lang="el-GR" sz="800" dirty="0"/>
              <a:t>	</a:t>
            </a:r>
          </a:p>
          <a:p>
            <a:pPr>
              <a:lnSpc>
                <a:spcPct val="110000"/>
              </a:lnSpc>
              <a:buNone/>
            </a:pPr>
            <a:r>
              <a:rPr lang="el-GR" sz="2200" dirty="0"/>
              <a:t>	επεξεργασίας αριθμών που αποθηκεύει 2 μόνο ψηφία.</a:t>
            </a:r>
          </a:p>
          <a:p>
            <a:pPr>
              <a:lnSpc>
                <a:spcPct val="110000"/>
              </a:lnSpc>
              <a:buNone/>
            </a:pPr>
            <a:r>
              <a:rPr lang="el-GR" sz="1600" dirty="0"/>
              <a:t>	</a:t>
            </a:r>
          </a:p>
          <a:p>
            <a:pPr>
              <a:lnSpc>
                <a:spcPct val="110000"/>
              </a:lnSpc>
              <a:buNone/>
            </a:pPr>
            <a:r>
              <a:rPr lang="el-GR" sz="1000" dirty="0"/>
              <a:t>	</a:t>
            </a:r>
            <a:r>
              <a:rPr lang="el-GR" sz="2200" dirty="0"/>
              <a:t>Εφαρμόζοντας τα γνωστό τρόπο πρόσθεσης αριθμών</a:t>
            </a:r>
          </a:p>
          <a:p>
            <a:pPr>
              <a:lnSpc>
                <a:spcPct val="110000"/>
              </a:lnSpc>
              <a:buNone/>
            </a:pPr>
            <a:r>
              <a:rPr lang="el-GR" sz="2200" dirty="0"/>
              <a:t>	</a:t>
            </a:r>
          </a:p>
          <a:p>
            <a:pPr>
              <a:lnSpc>
                <a:spcPct val="110000"/>
              </a:lnSpc>
              <a:buNone/>
            </a:pPr>
            <a:r>
              <a:rPr lang="el-GR" sz="2200" dirty="0"/>
              <a:t>	έχουμε διαδοχικά</a:t>
            </a:r>
          </a:p>
          <a:p>
            <a:pPr>
              <a:lnSpc>
                <a:spcPct val="110000"/>
              </a:lnSpc>
              <a:buNone/>
            </a:pPr>
            <a:r>
              <a:rPr lang="el-GR" sz="1100" b="1" dirty="0"/>
              <a:t>	</a:t>
            </a:r>
          </a:p>
          <a:p>
            <a:pPr>
              <a:lnSpc>
                <a:spcPct val="110000"/>
              </a:lnSpc>
              <a:buNone/>
            </a:pPr>
            <a:r>
              <a:rPr lang="el-GR" sz="2400" b="1" dirty="0"/>
              <a:t>	</a:t>
            </a:r>
            <a:r>
              <a:rPr lang="el-GR" sz="2200" b="1" dirty="0"/>
              <a:t>Λύση: </a:t>
            </a:r>
            <a:r>
              <a:rPr lang="el-GR" sz="2200" dirty="0"/>
              <a:t>Υπολογισμός δύο μερικών αθροισμάτων που το καθένα είναι ίσο με 10 και πρόσθεση αυτών.</a:t>
            </a:r>
            <a:endParaRPr lang="en-US" sz="2200" dirty="0"/>
          </a:p>
        </p:txBody>
      </p:sp>
      <p:graphicFrame>
        <p:nvGraphicFramePr>
          <p:cNvPr id="92162" name="Object 2"/>
          <p:cNvGraphicFramePr>
            <a:graphicFrameLocks noChangeAspect="1"/>
          </p:cNvGraphicFramePr>
          <p:nvPr/>
        </p:nvGraphicFramePr>
        <p:xfrm>
          <a:off x="4473267" y="1945658"/>
          <a:ext cx="1990725" cy="777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192" name="Equation" r:id="rId4" imgW="1104840" imgH="431640" progId="Equation.DSMT4">
                  <p:embed/>
                </p:oleObj>
              </mc:Choice>
              <mc:Fallback>
                <p:oleObj name="Equation" r:id="rId4" imgW="1104840" imgH="43164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73267" y="1945658"/>
                        <a:ext cx="1990725" cy="777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163" name="Object 3"/>
          <p:cNvGraphicFramePr>
            <a:graphicFrameLocks noChangeAspect="1"/>
          </p:cNvGraphicFramePr>
          <p:nvPr/>
        </p:nvGraphicFramePr>
        <p:xfrm>
          <a:off x="2405063" y="3857628"/>
          <a:ext cx="4725987" cy="593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193" name="Equation" r:id="rId6" imgW="2628720" imgH="330120" progId="Equation.DSMT4">
                  <p:embed/>
                </p:oleObj>
              </mc:Choice>
              <mc:Fallback>
                <p:oleObj name="Equation" r:id="rId6" imgW="2628720" imgH="33012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05063" y="3857628"/>
                        <a:ext cx="4725987" cy="593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164" name="Object 4"/>
          <p:cNvGraphicFramePr>
            <a:graphicFrameLocks noChangeAspect="1"/>
          </p:cNvGraphicFramePr>
          <p:nvPr/>
        </p:nvGraphicFramePr>
        <p:xfrm>
          <a:off x="2939376" y="4398638"/>
          <a:ext cx="5207000" cy="366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194" name="Equation" r:id="rId8" imgW="2882880" imgH="203040" progId="Equation.DSMT4">
                  <p:embed/>
                </p:oleObj>
              </mc:Choice>
              <mc:Fallback>
                <p:oleObj name="Equation" r:id="rId8" imgW="2882880" imgH="20304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39376" y="4398638"/>
                        <a:ext cx="5207000" cy="3667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Πηγές και Είδη Σφαλμάτων</a:t>
            </a:r>
            <a:endParaRPr lang="en-US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1000"/>
              </a:spcBef>
            </a:pPr>
            <a:r>
              <a:rPr lang="el-GR" sz="2200" dirty="0"/>
              <a:t>Ένα </a:t>
            </a:r>
            <a:r>
              <a:rPr lang="el-GR" sz="2200" b="1" dirty="0"/>
              <a:t>σημαντικό ψηφίο </a:t>
            </a:r>
            <a:r>
              <a:rPr lang="el-GR" sz="2200" dirty="0"/>
              <a:t>ενός προσεγγιστικού αριθμού     είναι </a:t>
            </a:r>
            <a:r>
              <a:rPr lang="el-GR" sz="2200" b="1" dirty="0"/>
              <a:t>ακριβές</a:t>
            </a:r>
            <a:r>
              <a:rPr lang="el-GR" sz="2200" dirty="0"/>
              <a:t>, εάν το απόλυτο σφάλμα δεν υπερβαίνει τη μισή μονάδα της τάξεως που αντιστοιχεί σε αυτό το ψηφίο.</a:t>
            </a:r>
          </a:p>
          <a:p>
            <a:pPr lvl="1">
              <a:spcBef>
                <a:spcPts val="1000"/>
              </a:spcBef>
            </a:pPr>
            <a:r>
              <a:rPr lang="el-GR" sz="2000" dirty="0"/>
              <a:t>Αν     σημαντικά ψηφία του     είναι ακριβή, τότε θα λέμε ότι ο αριθμός είναι </a:t>
            </a:r>
            <a:r>
              <a:rPr lang="el-GR" sz="2000" b="1" dirty="0"/>
              <a:t>ακριβής σε</a:t>
            </a:r>
            <a:r>
              <a:rPr lang="el-GR" sz="2000" dirty="0"/>
              <a:t>     </a:t>
            </a:r>
            <a:r>
              <a:rPr lang="el-GR" sz="2000" b="1" dirty="0"/>
              <a:t>σημαντικά ψηφία</a:t>
            </a:r>
            <a:r>
              <a:rPr lang="el-GR" sz="2000" dirty="0"/>
              <a:t>.</a:t>
            </a:r>
          </a:p>
          <a:p>
            <a:pPr lvl="1">
              <a:spcBef>
                <a:spcPts val="1000"/>
              </a:spcBef>
            </a:pPr>
            <a:r>
              <a:rPr lang="el-GR" sz="2000" dirty="0"/>
              <a:t>Εάν όλα τα σημαντικά ψηφία του     είναι ακριβή, τότε ο     είναι </a:t>
            </a:r>
            <a:r>
              <a:rPr lang="el-GR" sz="2000" b="1" dirty="0"/>
              <a:t>ακριβής στο δοθέντα αριθμό ψηφίων</a:t>
            </a:r>
            <a:r>
              <a:rPr lang="el-GR" sz="2000" dirty="0"/>
              <a:t>.</a:t>
            </a:r>
          </a:p>
          <a:p>
            <a:pPr>
              <a:spcBef>
                <a:spcPts val="1000"/>
              </a:spcBef>
            </a:pPr>
            <a:r>
              <a:rPr lang="el-GR" sz="2200" b="1" dirty="0"/>
              <a:t>Δύο αριθμοί συμφωνούν σε</a:t>
            </a:r>
            <a:r>
              <a:rPr lang="el-GR" sz="2200" dirty="0"/>
              <a:t>    </a:t>
            </a:r>
            <a:r>
              <a:rPr lang="el-GR" sz="2200" b="1" dirty="0"/>
              <a:t>δεκαδικά ψηφία</a:t>
            </a:r>
            <a:r>
              <a:rPr lang="el-GR" sz="2200" dirty="0"/>
              <a:t>, αν η απόλυτη τιμή της διαφοράς τους είναι μικρότερη ή ίση από</a:t>
            </a:r>
          </a:p>
          <a:p>
            <a:pPr>
              <a:spcBef>
                <a:spcPts val="1000"/>
              </a:spcBef>
            </a:pPr>
            <a:r>
              <a:rPr lang="el-GR" sz="2200" b="1" dirty="0"/>
              <a:t>Δύο αριθμοί συμφωνούν</a:t>
            </a:r>
            <a:r>
              <a:rPr lang="el-GR" sz="2200" dirty="0"/>
              <a:t> σε    </a:t>
            </a:r>
            <a:r>
              <a:rPr lang="el-GR" sz="2200" b="1" dirty="0"/>
              <a:t>σημαντικά ψηφία</a:t>
            </a:r>
            <a:r>
              <a:rPr lang="el-GR" sz="2200" dirty="0"/>
              <a:t>, αν μετά τη </a:t>
            </a:r>
            <a:r>
              <a:rPr lang="el-GR" sz="2200" dirty="0" err="1"/>
              <a:t>στρογγυλοποίησή</a:t>
            </a:r>
            <a:r>
              <a:rPr lang="el-GR" sz="2200" dirty="0"/>
              <a:t> τους σε    σημαντικά ψηφία οι αριθμοί ταυτίζονται.</a:t>
            </a:r>
          </a:p>
        </p:txBody>
      </p:sp>
      <p:graphicFrame>
        <p:nvGraphicFramePr>
          <p:cNvPr id="93186" name="Object 2"/>
          <p:cNvGraphicFramePr>
            <a:graphicFrameLocks noChangeAspect="1"/>
          </p:cNvGraphicFramePr>
          <p:nvPr/>
        </p:nvGraphicFramePr>
        <p:xfrm>
          <a:off x="6930322" y="1560726"/>
          <a:ext cx="331788" cy="407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291" name="Equation" r:id="rId3" imgW="164880" imgH="203040" progId="Equation.DSMT4">
                  <p:embed/>
                </p:oleObj>
              </mc:Choice>
              <mc:Fallback>
                <p:oleObj name="Equation" r:id="rId3" imgW="164880" imgH="20304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30322" y="1560726"/>
                        <a:ext cx="331788" cy="407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3187" name="Object 3"/>
          <p:cNvGraphicFramePr>
            <a:graphicFrameLocks noChangeAspect="1"/>
          </p:cNvGraphicFramePr>
          <p:nvPr/>
        </p:nvGraphicFramePr>
        <p:xfrm>
          <a:off x="1576368" y="2786058"/>
          <a:ext cx="209550" cy="29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292" name="Equation" r:id="rId5" imgW="126720" imgH="177480" progId="Equation.DSMT4">
                  <p:embed/>
                </p:oleObj>
              </mc:Choice>
              <mc:Fallback>
                <p:oleObj name="Equation" r:id="rId5" imgW="126720" imgH="17748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76368" y="2786058"/>
                        <a:ext cx="209550" cy="292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3188" name="Object 4"/>
          <p:cNvGraphicFramePr>
            <a:graphicFrameLocks noChangeAspect="1"/>
          </p:cNvGraphicFramePr>
          <p:nvPr/>
        </p:nvGraphicFramePr>
        <p:xfrm>
          <a:off x="4118660" y="2730831"/>
          <a:ext cx="271462" cy="334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293" name="Equation" r:id="rId7" imgW="164880" imgH="203040" progId="Equation.DSMT4">
                  <p:embed/>
                </p:oleObj>
              </mc:Choice>
              <mc:Fallback>
                <p:oleObj name="Equation" r:id="rId7" imgW="164880" imgH="20304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8660" y="2730831"/>
                        <a:ext cx="271462" cy="334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3189" name="Object 5"/>
          <p:cNvGraphicFramePr>
            <a:graphicFrameLocks noChangeAspect="1"/>
          </p:cNvGraphicFramePr>
          <p:nvPr/>
        </p:nvGraphicFramePr>
        <p:xfrm>
          <a:off x="3973535" y="3092758"/>
          <a:ext cx="209550" cy="29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294" name="Equation" r:id="rId9" imgW="126720" imgH="177480" progId="Equation.DSMT4">
                  <p:embed/>
                </p:oleObj>
              </mc:Choice>
              <mc:Fallback>
                <p:oleObj name="Equation" r:id="rId9" imgW="126720" imgH="17748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73535" y="3092758"/>
                        <a:ext cx="209550" cy="292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3192" name="Object 8"/>
          <p:cNvGraphicFramePr>
            <a:graphicFrameLocks noChangeAspect="1"/>
          </p:cNvGraphicFramePr>
          <p:nvPr/>
        </p:nvGraphicFramePr>
        <p:xfrm>
          <a:off x="4734690" y="3472706"/>
          <a:ext cx="271462" cy="334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295" name="Equation" r:id="rId10" imgW="164880" imgH="203040" progId="Equation.DSMT4">
                  <p:embed/>
                </p:oleObj>
              </mc:Choice>
              <mc:Fallback>
                <p:oleObj name="Equation" r:id="rId10" imgW="164880" imgH="20304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34690" y="3472706"/>
                        <a:ext cx="271462" cy="334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3194" name="Object 10"/>
          <p:cNvGraphicFramePr>
            <a:graphicFrameLocks noChangeAspect="1"/>
          </p:cNvGraphicFramePr>
          <p:nvPr/>
        </p:nvGraphicFramePr>
        <p:xfrm>
          <a:off x="7078496" y="3465018"/>
          <a:ext cx="271462" cy="334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296" name="Equation" r:id="rId11" imgW="164880" imgH="203040" progId="Equation.DSMT4">
                  <p:embed/>
                </p:oleObj>
              </mc:Choice>
              <mc:Fallback>
                <p:oleObj name="Equation" r:id="rId11" imgW="164880" imgH="203040" progId="Equation.DSMT4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78496" y="3465018"/>
                        <a:ext cx="271462" cy="334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3197" name="Object 13"/>
          <p:cNvGraphicFramePr>
            <a:graphicFrameLocks noChangeAspect="1"/>
          </p:cNvGraphicFramePr>
          <p:nvPr/>
        </p:nvGraphicFramePr>
        <p:xfrm>
          <a:off x="4210645" y="4260047"/>
          <a:ext cx="212725" cy="296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297" name="Equation" r:id="rId12" imgW="126720" imgH="177480" progId="Equation.DSMT4">
                  <p:embed/>
                </p:oleObj>
              </mc:Choice>
              <mc:Fallback>
                <p:oleObj name="Equation" r:id="rId12" imgW="126720" imgH="177480" progId="Equation.DSMT4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10645" y="4260047"/>
                        <a:ext cx="212725" cy="2968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3198" name="Object 14"/>
          <p:cNvGraphicFramePr>
            <a:graphicFrameLocks noChangeAspect="1"/>
          </p:cNvGraphicFramePr>
          <p:nvPr/>
        </p:nvGraphicFramePr>
        <p:xfrm>
          <a:off x="6643702" y="4580577"/>
          <a:ext cx="1025525" cy="334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298" name="Equation" r:id="rId14" imgW="622080" imgH="203040" progId="Equation.DSMT4">
                  <p:embed/>
                </p:oleObj>
              </mc:Choice>
              <mc:Fallback>
                <p:oleObj name="Equation" r:id="rId14" imgW="622080" imgH="203040" progId="Equation.DSMT4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43702" y="4580577"/>
                        <a:ext cx="1025525" cy="334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3199" name="Object 15"/>
          <p:cNvGraphicFramePr>
            <a:graphicFrameLocks noChangeAspect="1"/>
          </p:cNvGraphicFramePr>
          <p:nvPr/>
        </p:nvGraphicFramePr>
        <p:xfrm>
          <a:off x="4170093" y="5063726"/>
          <a:ext cx="212725" cy="296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299" name="Equation" r:id="rId16" imgW="126720" imgH="177480" progId="Equation.DSMT4">
                  <p:embed/>
                </p:oleObj>
              </mc:Choice>
              <mc:Fallback>
                <p:oleObj name="Equation" r:id="rId16" imgW="126720" imgH="177480" progId="Equation.DSMT4">
                  <p:embed/>
                  <p:pic>
                    <p:nvPicPr>
                      <p:cNvPr id="0" name="Picture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70093" y="5063726"/>
                        <a:ext cx="212725" cy="2968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3200" name="Object 16"/>
          <p:cNvGraphicFramePr>
            <a:graphicFrameLocks noChangeAspect="1"/>
          </p:cNvGraphicFramePr>
          <p:nvPr/>
        </p:nvGraphicFramePr>
        <p:xfrm>
          <a:off x="3892168" y="5396382"/>
          <a:ext cx="212725" cy="296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300" name="Equation" r:id="rId17" imgW="126720" imgH="177480" progId="Equation.DSMT4">
                  <p:embed/>
                </p:oleObj>
              </mc:Choice>
              <mc:Fallback>
                <p:oleObj name="Equation" r:id="rId17" imgW="126720" imgH="177480" progId="Equation.DSMT4">
                  <p:embed/>
                  <p:pic>
                    <p:nvPicPr>
                      <p:cNvPr id="0" name="Picture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92168" y="5396382"/>
                        <a:ext cx="212725" cy="2968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Μετάδοση Σφαλμάτων κατά τους Υπολογισμούς</a:t>
            </a:r>
            <a:endParaRPr lang="en-US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l-GR" sz="2400" b="1" dirty="0"/>
              <a:t>	Θεώρημα 1: </a:t>
            </a:r>
            <a:r>
              <a:rPr lang="el-GR" sz="2400" dirty="0"/>
              <a:t>Το απόλυτο σφάλμα του αθροίσματος δύο αριθμών είναι μικρότερο ή ίσο με το άθροισμα των απολύτων σφαλμάτων των αριθμών αυτών. </a:t>
            </a:r>
          </a:p>
          <a:p>
            <a:endParaRPr lang="el-GR" sz="1000" b="1" dirty="0"/>
          </a:p>
          <a:p>
            <a:pPr>
              <a:buNone/>
            </a:pPr>
            <a:r>
              <a:rPr lang="el-GR" sz="2400" b="1" dirty="0"/>
              <a:t>	Απόδειξη:</a:t>
            </a:r>
          </a:p>
          <a:p>
            <a:endParaRPr lang="el-GR" sz="2400" dirty="0"/>
          </a:p>
          <a:p>
            <a:endParaRPr lang="el-GR" sz="2400" dirty="0"/>
          </a:p>
          <a:p>
            <a:endParaRPr lang="el-GR" sz="2400" dirty="0"/>
          </a:p>
          <a:p>
            <a:pPr>
              <a:buNone/>
            </a:pPr>
            <a:r>
              <a:rPr lang="el-GR" sz="2400" dirty="0"/>
              <a:t>			   </a:t>
            </a:r>
          </a:p>
          <a:p>
            <a:pPr>
              <a:buNone/>
            </a:pPr>
            <a:r>
              <a:rPr lang="el-GR" sz="2400" dirty="0"/>
              <a:t>	Οπότε </a:t>
            </a:r>
            <a:endParaRPr lang="en-US" sz="2400" dirty="0"/>
          </a:p>
        </p:txBody>
      </p:sp>
      <p:graphicFrame>
        <p:nvGraphicFramePr>
          <p:cNvPr id="4" name="3 - Αντικείμενο"/>
          <p:cNvGraphicFramePr>
            <a:graphicFrameLocks noChangeAspect="1"/>
          </p:cNvGraphicFramePr>
          <p:nvPr/>
        </p:nvGraphicFramePr>
        <p:xfrm>
          <a:off x="857224" y="3429000"/>
          <a:ext cx="2894012" cy="160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22" name="Equation" r:id="rId3" imgW="1447560" imgH="799920" progId="Equation.DSMT4">
                  <p:embed/>
                </p:oleObj>
              </mc:Choice>
              <mc:Fallback>
                <p:oleObj name="Equation" r:id="rId3" imgW="1447560" imgH="79992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7224" y="3429000"/>
                        <a:ext cx="2894012" cy="1600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4 - Αντικείμενο"/>
          <p:cNvGraphicFramePr>
            <a:graphicFrameLocks noChangeAspect="1"/>
          </p:cNvGraphicFramePr>
          <p:nvPr/>
        </p:nvGraphicFramePr>
        <p:xfrm>
          <a:off x="1851025" y="5135578"/>
          <a:ext cx="2792413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23" name="Equation" r:id="rId5" imgW="1396800" imgH="253800" progId="Equation.DSMT4">
                  <p:embed/>
                </p:oleObj>
              </mc:Choice>
              <mc:Fallback>
                <p:oleObj name="Equation" r:id="rId5" imgW="1396800" imgH="25380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51025" y="5135578"/>
                        <a:ext cx="2792413" cy="508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Μετάδοση Σφαλμάτων κατά τους Υπολογισμούς</a:t>
            </a:r>
            <a:endParaRPr lang="en-US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l-GR" sz="2400" b="1" dirty="0"/>
              <a:t>	Θεώρημα 2: </a:t>
            </a:r>
            <a:r>
              <a:rPr lang="el-GR" sz="2400" dirty="0"/>
              <a:t>Το απόλυτο σφάλμα της διαφοράς δύο αριθμών είναι μικρότερο ή ίσο με το άθροισμα των απολύτων σφαλμάτων των αριθμών αυτών. </a:t>
            </a:r>
          </a:p>
          <a:p>
            <a:pPr>
              <a:buNone/>
            </a:pPr>
            <a:r>
              <a:rPr lang="el-GR" sz="1000" b="1" dirty="0"/>
              <a:t>	</a:t>
            </a:r>
          </a:p>
          <a:p>
            <a:pPr>
              <a:buNone/>
            </a:pPr>
            <a:r>
              <a:rPr lang="el-GR" sz="2400" b="1" dirty="0"/>
              <a:t>	Απόδειξη:</a:t>
            </a:r>
          </a:p>
          <a:p>
            <a:endParaRPr lang="el-GR" sz="2400" dirty="0"/>
          </a:p>
          <a:p>
            <a:endParaRPr lang="el-GR" sz="2400" dirty="0"/>
          </a:p>
          <a:p>
            <a:endParaRPr lang="el-GR" sz="2400" dirty="0"/>
          </a:p>
          <a:p>
            <a:endParaRPr lang="el-GR" sz="2400" dirty="0"/>
          </a:p>
          <a:p>
            <a:pPr>
              <a:buNone/>
            </a:pPr>
            <a:r>
              <a:rPr lang="el-GR" sz="2400" dirty="0"/>
              <a:t>	Οπότε</a:t>
            </a:r>
            <a:endParaRPr lang="en-US" sz="2400" dirty="0"/>
          </a:p>
        </p:txBody>
      </p:sp>
      <p:graphicFrame>
        <p:nvGraphicFramePr>
          <p:cNvPr id="103426" name="Object 2"/>
          <p:cNvGraphicFramePr>
            <a:graphicFrameLocks noChangeAspect="1"/>
          </p:cNvGraphicFramePr>
          <p:nvPr/>
        </p:nvGraphicFramePr>
        <p:xfrm>
          <a:off x="855663" y="3429000"/>
          <a:ext cx="2868612" cy="160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46" name="Equation" r:id="rId3" imgW="1434960" imgH="799920" progId="Equation.DSMT4">
                  <p:embed/>
                </p:oleObj>
              </mc:Choice>
              <mc:Fallback>
                <p:oleObj name="Equation" r:id="rId3" imgW="1434960" imgH="79992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5663" y="3429000"/>
                        <a:ext cx="2868612" cy="1600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427" name="Object 3"/>
          <p:cNvGraphicFramePr>
            <a:graphicFrameLocks noChangeAspect="1"/>
          </p:cNvGraphicFramePr>
          <p:nvPr/>
        </p:nvGraphicFramePr>
        <p:xfrm>
          <a:off x="1851025" y="5135563"/>
          <a:ext cx="2792413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47" name="Equation" r:id="rId5" imgW="1396800" imgH="253800" progId="Equation.DSMT4">
                  <p:embed/>
                </p:oleObj>
              </mc:Choice>
              <mc:Fallback>
                <p:oleObj name="Equation" r:id="rId5" imgW="1396800" imgH="25380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51025" y="5135563"/>
                        <a:ext cx="2792413" cy="508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Μετάδοση Σφαλμάτων κατά τους Υπολογισμούς</a:t>
            </a:r>
            <a:endParaRPr lang="en-US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spcBef>
                <a:spcPts val="2400"/>
              </a:spcBef>
            </a:pPr>
            <a:r>
              <a:rPr lang="el-GR" sz="2400" dirty="0"/>
              <a:t>Πρέπει να αποφεύγεται, εκεί που είναι δυνατόν, η αφαίρεση δύο περίπου ίσων προσεγγιστικών αριθμών, διότι αυτή η αφαίρεση οδηγεί στη μείωση της ακρίβειας του αποτελέσματος.</a:t>
            </a:r>
            <a:endParaRPr lang="el-GR" sz="2400" b="1" dirty="0"/>
          </a:p>
          <a:p>
            <a:pPr>
              <a:spcBef>
                <a:spcPts val="2400"/>
              </a:spcBef>
            </a:pPr>
            <a:r>
              <a:rPr lang="el-GR" sz="2400" b="1" dirty="0"/>
              <a:t>Καταστροφική ακύρωση σημαντικών ψηφίων: </a:t>
            </a:r>
            <a:r>
              <a:rPr lang="el-GR" sz="2400" dirty="0"/>
              <a:t>Σχετίζεται με την απώλεια σωστών σημαντικών ψηφίων μικρών αριθμών, οι οποίοι απορρέουν από πράξεις μεταξύ μεγάλων αριθμών.</a:t>
            </a:r>
            <a:endParaRPr lang="el-GR" sz="2400" b="1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Μετάδοση Σφαλμάτων κατά τους Υπολογισμούς</a:t>
            </a:r>
            <a:endParaRPr lang="en-US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l-GR" sz="2000" b="1" dirty="0"/>
              <a:t>	Παράδειγμα 1: </a:t>
            </a:r>
            <a:r>
              <a:rPr lang="el-GR" sz="2000" dirty="0"/>
              <a:t>Υπολογισμός του </a:t>
            </a:r>
            <a:r>
              <a:rPr lang="en-US" sz="2000" i="1" dirty="0"/>
              <a:t>e</a:t>
            </a:r>
            <a:r>
              <a:rPr lang="en-US" sz="2000" i="1" baseline="30000" dirty="0"/>
              <a:t>-</a:t>
            </a:r>
            <a:r>
              <a:rPr lang="el-GR" sz="2000" i="1" baseline="30000" dirty="0"/>
              <a:t>α</a:t>
            </a:r>
            <a:r>
              <a:rPr lang="el-GR" sz="2000" i="1" dirty="0"/>
              <a:t> </a:t>
            </a:r>
            <a:r>
              <a:rPr lang="el-GR" sz="2000" dirty="0"/>
              <a:t>με χρήση της σειράς </a:t>
            </a:r>
            <a:r>
              <a:rPr lang="en-US" sz="2000" dirty="0"/>
              <a:t>Taylor </a:t>
            </a:r>
            <a:r>
              <a:rPr lang="el-GR" sz="2000" dirty="0"/>
              <a:t>όταν </a:t>
            </a:r>
            <a:r>
              <a:rPr lang="el-GR" sz="2000" i="1" dirty="0"/>
              <a:t>α</a:t>
            </a:r>
            <a:r>
              <a:rPr lang="el-GR" sz="2000" dirty="0"/>
              <a:t> &gt; 0. Στην περίπτωση αυτή ο υπολογισμός του </a:t>
            </a:r>
            <a:r>
              <a:rPr lang="en-US" sz="2000" i="1" dirty="0"/>
              <a:t>e</a:t>
            </a:r>
            <a:r>
              <a:rPr lang="en-US" sz="2000" i="1" baseline="30000" dirty="0"/>
              <a:t>-</a:t>
            </a:r>
            <a:r>
              <a:rPr lang="el-GR" sz="2000" i="1" baseline="30000" dirty="0"/>
              <a:t>α</a:t>
            </a:r>
            <a:r>
              <a:rPr lang="el-GR" sz="2000" i="1" dirty="0"/>
              <a:t> </a:t>
            </a:r>
            <a:r>
              <a:rPr lang="el-GR" sz="2000" dirty="0"/>
              <a:t>πραγματοποιείται με αθροίσεις των παρακάτω όρων:</a:t>
            </a:r>
          </a:p>
          <a:p>
            <a:endParaRPr lang="el-GR" sz="2000" dirty="0"/>
          </a:p>
          <a:p>
            <a:endParaRPr lang="el-GR" sz="2000" dirty="0"/>
          </a:p>
          <a:p>
            <a:pPr>
              <a:spcBef>
                <a:spcPts val="1200"/>
              </a:spcBef>
              <a:buFont typeface="Wingdings" pitchFamily="2" charset="2"/>
              <a:buChar char="Ø"/>
            </a:pPr>
            <a:r>
              <a:rPr lang="el-GR" sz="2000" dirty="0"/>
              <a:t>Όταν το </a:t>
            </a:r>
            <a:r>
              <a:rPr lang="el-GR" sz="2000" i="1" dirty="0"/>
              <a:t>α </a:t>
            </a:r>
            <a:r>
              <a:rPr lang="el-GR" sz="2000" dirty="0"/>
              <a:t>είναι σχετικά μεγάλο, τότε το σφάλμα στρογγυλοποίησης μπορεί να είναι μεγαλύτερο από την πραγματική τιμή του </a:t>
            </a:r>
            <a:r>
              <a:rPr lang="en-US" sz="2000" i="1" dirty="0"/>
              <a:t>e</a:t>
            </a:r>
            <a:r>
              <a:rPr lang="en-US" sz="2000" i="1" baseline="30000" dirty="0"/>
              <a:t>-</a:t>
            </a:r>
            <a:r>
              <a:rPr lang="el-GR" sz="2000" i="1" baseline="30000" dirty="0"/>
              <a:t>α</a:t>
            </a:r>
            <a:r>
              <a:rPr lang="el-GR" sz="2000" dirty="0"/>
              <a:t>.</a:t>
            </a:r>
          </a:p>
          <a:p>
            <a:pPr>
              <a:spcBef>
                <a:spcPts val="1200"/>
              </a:spcBef>
              <a:buFont typeface="Wingdings" pitchFamily="2" charset="2"/>
              <a:buChar char="Ø"/>
            </a:pPr>
            <a:r>
              <a:rPr lang="el-GR" sz="2000" dirty="0"/>
              <a:t>Για </a:t>
            </a:r>
            <a:r>
              <a:rPr lang="el-GR" sz="2000" i="1" dirty="0"/>
              <a:t>α</a:t>
            </a:r>
            <a:r>
              <a:rPr lang="el-GR" sz="2000" dirty="0"/>
              <a:t> = -5.5 αν αθροίσουμε τους 25 πρώτους χρησιμοποιώντας 5 σημαντικά ψηφία, τότε η άθροιση θα μας δώσει: </a:t>
            </a:r>
          </a:p>
          <a:p>
            <a:pPr algn="ctr">
              <a:buNone/>
            </a:pPr>
            <a:endParaRPr lang="el-GR" sz="2000" dirty="0"/>
          </a:p>
          <a:p>
            <a:pPr>
              <a:buNone/>
            </a:pPr>
            <a:r>
              <a:rPr lang="el-GR" sz="2000" dirty="0"/>
              <a:t>	ενώ το σωστό αποτέλεσμα είναι:</a:t>
            </a:r>
          </a:p>
          <a:p>
            <a:pPr algn="ctr">
              <a:buNone/>
            </a:pPr>
            <a:endParaRPr lang="el-GR" sz="2000" dirty="0"/>
          </a:p>
          <a:p>
            <a:pPr>
              <a:buNone/>
            </a:pPr>
            <a:r>
              <a:rPr lang="el-GR" sz="2000" dirty="0"/>
              <a:t>	δηλαδή δεν έχουμε κανένα σημαντικό ψηφίο σωστό.</a:t>
            </a:r>
          </a:p>
          <a:p>
            <a:endParaRPr lang="en-US" sz="2000" dirty="0"/>
          </a:p>
        </p:txBody>
      </p:sp>
      <p:graphicFrame>
        <p:nvGraphicFramePr>
          <p:cNvPr id="105476" name="Object 4"/>
          <p:cNvGraphicFramePr>
            <a:graphicFrameLocks noChangeAspect="1"/>
          </p:cNvGraphicFramePr>
          <p:nvPr/>
        </p:nvGraphicFramePr>
        <p:xfrm>
          <a:off x="3013869" y="2428868"/>
          <a:ext cx="3116262" cy="714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506" name="Equation" r:id="rId3" imgW="1828800" imgH="419040" progId="Equation.DSMT4">
                  <p:embed/>
                </p:oleObj>
              </mc:Choice>
              <mc:Fallback>
                <p:oleObj name="Equation" r:id="rId3" imgW="1828800" imgH="41904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13869" y="2428868"/>
                        <a:ext cx="3116262" cy="714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5477" name="Object 5"/>
          <p:cNvGraphicFramePr>
            <a:graphicFrameLocks noChangeAspect="1"/>
          </p:cNvGraphicFramePr>
          <p:nvPr/>
        </p:nvGraphicFramePr>
        <p:xfrm>
          <a:off x="3641725" y="4572000"/>
          <a:ext cx="1860550" cy="390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507" name="Equation" r:id="rId5" imgW="1091880" imgH="228600" progId="Equation.DSMT4">
                  <p:embed/>
                </p:oleObj>
              </mc:Choice>
              <mc:Fallback>
                <p:oleObj name="Equation" r:id="rId5" imgW="1091880" imgH="22860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41725" y="4572000"/>
                        <a:ext cx="1860550" cy="390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5478" name="Object 6"/>
          <p:cNvGraphicFramePr>
            <a:graphicFrameLocks noChangeAspect="1"/>
          </p:cNvGraphicFramePr>
          <p:nvPr/>
        </p:nvGraphicFramePr>
        <p:xfrm>
          <a:off x="3641725" y="5214938"/>
          <a:ext cx="1860550" cy="390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508" name="Equation" r:id="rId7" imgW="1091880" imgH="228600" progId="Equation.DSMT4">
                  <p:embed/>
                </p:oleObj>
              </mc:Choice>
              <mc:Fallback>
                <p:oleObj name="Equation" r:id="rId7" imgW="1091880" imgH="22860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41725" y="5214938"/>
                        <a:ext cx="1860550" cy="390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Μετάδοση Σφαλμάτων κατά τους Υπολογισμούς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spcBef>
                <a:spcPts val="1200"/>
              </a:spcBef>
            </a:pPr>
            <a:r>
              <a:rPr lang="el-GR" sz="2400" dirty="0"/>
              <a:t>Το φαινόμενο αυτό μπορεί να αντιμετωπιστεί υπολογίζοντας τους μεγάλους σε μέγεθος όρους με μεγαλύτερη ακρίβεια σημαντικών ψηφίων, έτσι ώστε να είναι δυνατόν να συνεισφέρουν στην απάντηση. </a:t>
            </a:r>
          </a:p>
          <a:p>
            <a:pPr lvl="1">
              <a:spcBef>
                <a:spcPts val="1200"/>
              </a:spcBef>
            </a:pPr>
            <a:r>
              <a:rPr lang="el-GR" sz="2000" dirty="0"/>
              <a:t>Κοστίζει σε μνήμη καθώς και σε υπολογιστικό χρόνο.</a:t>
            </a:r>
          </a:p>
          <a:p>
            <a:pPr>
              <a:spcBef>
                <a:spcPts val="2400"/>
              </a:spcBef>
            </a:pPr>
            <a:r>
              <a:rPr lang="el-GR" sz="2400" dirty="0"/>
              <a:t>Εναλλακτικά, αντί του </a:t>
            </a:r>
            <a:r>
              <a:rPr lang="en-US" sz="2400" i="1" dirty="0"/>
              <a:t>e</a:t>
            </a:r>
            <a:r>
              <a:rPr lang="en-US" sz="2400" baseline="30000" dirty="0"/>
              <a:t>-</a:t>
            </a:r>
            <a:r>
              <a:rPr lang="el-GR" sz="2400" baseline="30000" dirty="0"/>
              <a:t>α</a:t>
            </a:r>
            <a:r>
              <a:rPr lang="en-US" sz="2400" dirty="0"/>
              <a:t> </a:t>
            </a:r>
            <a:r>
              <a:rPr lang="el-GR" sz="2400" dirty="0"/>
              <a:t>μπορεί να υπολογιστεί το </a:t>
            </a:r>
            <a:r>
              <a:rPr lang="en-US" sz="2400" i="1" dirty="0"/>
              <a:t>e</a:t>
            </a:r>
            <a:r>
              <a:rPr lang="el-GR" sz="2400" baseline="30000" dirty="0"/>
              <a:t>α</a:t>
            </a:r>
            <a:r>
              <a:rPr lang="en-US" sz="2400" dirty="0"/>
              <a:t> </a:t>
            </a:r>
            <a:r>
              <a:rPr lang="el-GR" sz="2400" dirty="0"/>
              <a:t>και μετά να αντιστραφεί το τελικό εξαγόμενο. </a:t>
            </a:r>
          </a:p>
          <a:p>
            <a:pPr lvl="1">
              <a:spcBef>
                <a:spcPts val="1200"/>
              </a:spcBef>
            </a:pPr>
            <a:r>
              <a:rPr lang="el-GR" sz="2000" dirty="0"/>
              <a:t>Το αποτέλεσμα της άθροισης δεν είναι μικρός αριθμός και έτσι δεν υφίσταται το φαινόμενο της καταστροφικής ακύρωσης.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Μετάδοση Σφαλμάτων κατά τους Υπολογισμούς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l-GR" sz="2200" b="1" dirty="0"/>
              <a:t>	Παράδειγμα 2: </a:t>
            </a:r>
            <a:r>
              <a:rPr lang="el-GR" sz="2200" dirty="0"/>
              <a:t>Υπολογισμός της διαφοράς</a:t>
            </a:r>
          </a:p>
          <a:p>
            <a:pPr>
              <a:buNone/>
            </a:pPr>
            <a:r>
              <a:rPr lang="el-GR" sz="2200" dirty="0"/>
              <a:t>	για </a:t>
            </a:r>
            <a:r>
              <a:rPr lang="el-GR" sz="2200" i="1" dirty="0"/>
              <a:t>               </a:t>
            </a:r>
            <a:r>
              <a:rPr lang="el-GR" sz="2200" dirty="0"/>
              <a:t>  χρησιμοποιώντας τέσσερα σημαντικά ψηφία.</a:t>
            </a:r>
          </a:p>
          <a:p>
            <a:pPr>
              <a:spcBef>
                <a:spcPts val="1800"/>
              </a:spcBef>
              <a:buFont typeface="Wingdings" pitchFamily="2" charset="2"/>
              <a:buChar char="Ø"/>
            </a:pPr>
            <a:r>
              <a:rPr lang="el-GR" sz="2200" dirty="0"/>
              <a:t>Τότε θα έχουμε:</a:t>
            </a:r>
          </a:p>
          <a:p>
            <a:pPr>
              <a:buFont typeface="Wingdings" pitchFamily="2" charset="2"/>
              <a:buChar char="Ø"/>
            </a:pPr>
            <a:endParaRPr lang="el-GR" sz="2200" i="1" dirty="0"/>
          </a:p>
          <a:p>
            <a:pPr>
              <a:spcBef>
                <a:spcPts val="1200"/>
              </a:spcBef>
              <a:buFont typeface="Wingdings" pitchFamily="2" charset="2"/>
              <a:buChar char="Ø"/>
            </a:pPr>
            <a:r>
              <a:rPr lang="el-GR" sz="2200" dirty="0"/>
              <a:t>Αφού οι αριθμοί είναι στρογγυλοποιημένοι σε τέσσερα σημαντικά ψηφία, τότε τα απόλυτα σφάλματα των αριθμών αυτών είναι μικρότερα ή ίσα με                 και επομένως το απόλυτο σφάλμα της διαφοράς τους είναι μικρότερο ή ίσο με </a:t>
            </a:r>
            <a:r>
              <a:rPr lang="en-US" sz="2200" dirty="0"/>
              <a:t> </a:t>
            </a:r>
            <a:endParaRPr lang="el-GR" sz="2200" dirty="0"/>
          </a:p>
          <a:p>
            <a:pPr>
              <a:spcBef>
                <a:spcPts val="1200"/>
              </a:spcBef>
              <a:buFont typeface="Wingdings" pitchFamily="2" charset="2"/>
              <a:buChar char="Ø"/>
            </a:pPr>
            <a:r>
              <a:rPr lang="el-GR" sz="2200" dirty="0"/>
              <a:t>Έτσι η τιμή 0.02 δεν είναι αρκετά ακριβής.</a:t>
            </a:r>
            <a:endParaRPr lang="el-GR" sz="2200" i="1" dirty="0"/>
          </a:p>
        </p:txBody>
      </p:sp>
      <p:graphicFrame>
        <p:nvGraphicFramePr>
          <p:cNvPr id="4" name="3 - Αντικείμενο"/>
          <p:cNvGraphicFramePr>
            <a:graphicFrameLocks noChangeAspect="1"/>
          </p:cNvGraphicFramePr>
          <p:nvPr/>
        </p:nvGraphicFramePr>
        <p:xfrm>
          <a:off x="5786446" y="1558617"/>
          <a:ext cx="1497012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285" name="Equation" r:id="rId3" imgW="749160" imgH="228600" progId="Equation.DSMT4">
                  <p:embed/>
                </p:oleObj>
              </mc:Choice>
              <mc:Fallback>
                <p:oleObj name="Equation" r:id="rId3" imgW="749160" imgH="22860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86446" y="1558617"/>
                        <a:ext cx="1497012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163" name="Object 3"/>
          <p:cNvGraphicFramePr>
            <a:graphicFrameLocks noChangeAspect="1"/>
          </p:cNvGraphicFramePr>
          <p:nvPr/>
        </p:nvGraphicFramePr>
        <p:xfrm>
          <a:off x="2727325" y="3000372"/>
          <a:ext cx="3689350" cy="400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286" name="Equation" r:id="rId5" imgW="2222280" imgH="241200" progId="Equation.DSMT4">
                  <p:embed/>
                </p:oleObj>
              </mc:Choice>
              <mc:Fallback>
                <p:oleObj name="Equation" r:id="rId5" imgW="2222280" imgH="24120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27325" y="3000372"/>
                        <a:ext cx="3689350" cy="400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5236" name="Object 4"/>
          <p:cNvGraphicFramePr>
            <a:graphicFrameLocks noChangeAspect="1"/>
          </p:cNvGraphicFramePr>
          <p:nvPr/>
        </p:nvGraphicFramePr>
        <p:xfrm>
          <a:off x="1260784" y="2043113"/>
          <a:ext cx="1090612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287" name="Equation" r:id="rId7" imgW="545760" imgH="203040" progId="Equation.DSMT4">
                  <p:embed/>
                </p:oleObj>
              </mc:Choice>
              <mc:Fallback>
                <p:oleObj name="Equation" r:id="rId7" imgW="545760" imgH="20304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60784" y="2043113"/>
                        <a:ext cx="1090612" cy="406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5238" name="Object 6"/>
          <p:cNvGraphicFramePr>
            <a:graphicFrameLocks noChangeAspect="1"/>
          </p:cNvGraphicFramePr>
          <p:nvPr/>
        </p:nvGraphicFramePr>
        <p:xfrm>
          <a:off x="3113396" y="4156715"/>
          <a:ext cx="1008063" cy="366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288" name="Equation" r:id="rId9" imgW="558720" imgH="203040" progId="Equation.DSMT4">
                  <p:embed/>
                </p:oleObj>
              </mc:Choice>
              <mc:Fallback>
                <p:oleObj name="Equation" r:id="rId9" imgW="558720" imgH="20304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13396" y="4156715"/>
                        <a:ext cx="1008063" cy="3667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5239" name="Object 7"/>
          <p:cNvGraphicFramePr>
            <a:graphicFrameLocks noChangeAspect="1"/>
          </p:cNvGraphicFramePr>
          <p:nvPr/>
        </p:nvGraphicFramePr>
        <p:xfrm>
          <a:off x="5500688" y="4500563"/>
          <a:ext cx="2468562" cy="363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289" name="Equation" r:id="rId11" imgW="1384200" imgH="203040" progId="Equation.DSMT4">
                  <p:embed/>
                </p:oleObj>
              </mc:Choice>
              <mc:Fallback>
                <p:oleObj name="Equation" r:id="rId11" imgW="1384200" imgH="20304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00688" y="4500563"/>
                        <a:ext cx="2468562" cy="3635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Συστήματα Αριθμών</a:t>
            </a:r>
            <a:endParaRPr lang="en-US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l-GR" sz="2200" dirty="0"/>
              <a:t>	Κάθε πραγματικός αριθμός </a:t>
            </a:r>
            <a:r>
              <a:rPr lang="en-US" sz="2200" dirty="0"/>
              <a:t> </a:t>
            </a:r>
            <a:r>
              <a:rPr lang="el-GR" sz="2200" dirty="0"/>
              <a:t>   μπορεί να παρασταθεί μονοσήμαντα σε ένα σύστημα αριθμών με </a:t>
            </a:r>
            <a:r>
              <a:rPr lang="el-GR" sz="2200" b="1" dirty="0"/>
              <a:t>βάση</a:t>
            </a:r>
            <a:r>
              <a:rPr lang="el-GR" sz="2200" dirty="0"/>
              <a:t>            με τη μορφή:</a:t>
            </a:r>
          </a:p>
          <a:p>
            <a:endParaRPr lang="el-GR" sz="2200" dirty="0"/>
          </a:p>
          <a:p>
            <a:endParaRPr lang="el-GR" sz="2200" dirty="0"/>
          </a:p>
          <a:p>
            <a:pPr>
              <a:buNone/>
            </a:pPr>
            <a:r>
              <a:rPr lang="el-GR" sz="2200" dirty="0"/>
              <a:t>	όπου οι συντελεστές      της σειράς αυτής είναι στοιχεία από το σύνολο των ψηφίων </a:t>
            </a:r>
          </a:p>
          <a:p>
            <a:endParaRPr lang="el-GR" sz="2200" dirty="0"/>
          </a:p>
          <a:p>
            <a:pPr>
              <a:buNone/>
            </a:pPr>
            <a:r>
              <a:rPr lang="el-GR" sz="2200" dirty="0"/>
              <a:t>	και ονομάζονται </a:t>
            </a:r>
            <a:r>
              <a:rPr lang="el-GR" sz="2200" b="1" dirty="0"/>
              <a:t>ψηφία</a:t>
            </a:r>
            <a:r>
              <a:rPr lang="el-GR" sz="2200" dirty="0"/>
              <a:t> του αριθμού   . Συμβολικά ο αριθμός γράφεται ως εξής </a:t>
            </a:r>
          </a:p>
          <a:p>
            <a:endParaRPr lang="el-GR" sz="2200" dirty="0"/>
          </a:p>
          <a:p>
            <a:endParaRPr lang="el-GR" sz="2200" dirty="0"/>
          </a:p>
          <a:p>
            <a:endParaRPr lang="el-GR" sz="2200" dirty="0"/>
          </a:p>
        </p:txBody>
      </p:sp>
      <p:graphicFrame>
        <p:nvGraphicFramePr>
          <p:cNvPr id="38914" name="Object 2"/>
          <p:cNvGraphicFramePr>
            <a:graphicFrameLocks noChangeAspect="1"/>
          </p:cNvGraphicFramePr>
          <p:nvPr/>
        </p:nvGraphicFramePr>
        <p:xfrm>
          <a:off x="4006438" y="1713203"/>
          <a:ext cx="255588" cy="282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98" name="Equation" r:id="rId3" imgW="126720" imgH="139680" progId="Equation.DSMT4">
                  <p:embed/>
                </p:oleObj>
              </mc:Choice>
              <mc:Fallback>
                <p:oleObj name="Equation" r:id="rId3" imgW="126720" imgH="13968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06438" y="1713203"/>
                        <a:ext cx="255588" cy="282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916" name="Object 4"/>
          <p:cNvGraphicFramePr>
            <a:graphicFrameLocks noChangeAspect="1"/>
          </p:cNvGraphicFramePr>
          <p:nvPr/>
        </p:nvGraphicFramePr>
        <p:xfrm>
          <a:off x="3784600" y="2279648"/>
          <a:ext cx="1574800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99" name="Equation" r:id="rId5" imgW="787320" imgH="431640" progId="Equation.DSMT4">
                  <p:embed/>
                </p:oleObj>
              </mc:Choice>
              <mc:Fallback>
                <p:oleObj name="Equation" r:id="rId5" imgW="787320" imgH="43164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84600" y="2279648"/>
                        <a:ext cx="1574800" cy="863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917" name="Object 5"/>
          <p:cNvGraphicFramePr>
            <a:graphicFrameLocks noChangeAspect="1"/>
          </p:cNvGraphicFramePr>
          <p:nvPr/>
        </p:nvGraphicFramePr>
        <p:xfrm>
          <a:off x="3275756" y="3140798"/>
          <a:ext cx="3048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000" name="Equation" r:id="rId7" imgW="152280" imgH="228600" progId="Equation.DSMT4">
                  <p:embed/>
                </p:oleObj>
              </mc:Choice>
              <mc:Fallback>
                <p:oleObj name="Equation" r:id="rId7" imgW="152280" imgH="22860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5756" y="3140798"/>
                        <a:ext cx="304800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918" name="Object 6"/>
          <p:cNvGraphicFramePr>
            <a:graphicFrameLocks noChangeAspect="1"/>
          </p:cNvGraphicFramePr>
          <p:nvPr/>
        </p:nvGraphicFramePr>
        <p:xfrm>
          <a:off x="3315494" y="3786188"/>
          <a:ext cx="2513012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001" name="Equation" r:id="rId9" imgW="1257120" imgH="253800" progId="Equation.DSMT4">
                  <p:embed/>
                </p:oleObj>
              </mc:Choice>
              <mc:Fallback>
                <p:oleObj name="Equation" r:id="rId9" imgW="1257120" imgH="25380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15494" y="3786188"/>
                        <a:ext cx="2513012" cy="50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921" name="Object 9"/>
          <p:cNvGraphicFramePr>
            <a:graphicFrameLocks noChangeAspect="1"/>
          </p:cNvGraphicFramePr>
          <p:nvPr/>
        </p:nvGraphicFramePr>
        <p:xfrm>
          <a:off x="5108575" y="4374718"/>
          <a:ext cx="254000" cy="27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002" name="Equation" r:id="rId11" imgW="126720" imgH="139680" progId="Equation.DSMT4">
                  <p:embed/>
                </p:oleObj>
              </mc:Choice>
              <mc:Fallback>
                <p:oleObj name="Equation" r:id="rId11" imgW="126720" imgH="139680" progId="Equation.DSMT4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8575" y="4374718"/>
                        <a:ext cx="254000" cy="279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922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80475233"/>
              </p:ext>
            </p:extLst>
          </p:nvPr>
        </p:nvGraphicFramePr>
        <p:xfrm>
          <a:off x="1512888" y="4918075"/>
          <a:ext cx="6118225" cy="1420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003" name="Equation" r:id="rId13" imgW="3060360" imgH="711000" progId="Equation.DSMT4">
                  <p:embed/>
                </p:oleObj>
              </mc:Choice>
              <mc:Fallback>
                <p:oleObj name="Equation" r:id="rId13" imgW="3060360" imgH="711000" progId="Equation.DSMT4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12888" y="4918075"/>
                        <a:ext cx="6118225" cy="1420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923" name="Object 11"/>
          <p:cNvGraphicFramePr>
            <a:graphicFrameLocks noChangeAspect="1"/>
          </p:cNvGraphicFramePr>
          <p:nvPr/>
        </p:nvGraphicFramePr>
        <p:xfrm>
          <a:off x="4848225" y="1984233"/>
          <a:ext cx="68580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004" name="Equation" r:id="rId15" imgW="342720" imgH="177480" progId="Equation.DSMT4">
                  <p:embed/>
                </p:oleObj>
              </mc:Choice>
              <mc:Fallback>
                <p:oleObj name="Equation" r:id="rId15" imgW="342720" imgH="177480" progId="Equation.DSMT4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48225" y="1984233"/>
                        <a:ext cx="685800" cy="355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925" name="Object 13"/>
          <p:cNvGraphicFramePr>
            <a:graphicFrameLocks noChangeAspect="1"/>
          </p:cNvGraphicFramePr>
          <p:nvPr/>
        </p:nvGraphicFramePr>
        <p:xfrm>
          <a:off x="7850758" y="4373130"/>
          <a:ext cx="255587" cy="280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005" name="Equation" r:id="rId17" imgW="126720" imgH="139680" progId="Equation.DSMT4">
                  <p:embed/>
                </p:oleObj>
              </mc:Choice>
              <mc:Fallback>
                <p:oleObj name="Equation" r:id="rId17" imgW="126720" imgH="139680" progId="Equation.DSMT4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50758" y="4373130"/>
                        <a:ext cx="255587" cy="280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Μετάδοση Σφαλμάτων κατά τους Υπολογισμούς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l-GR" sz="2400" dirty="0"/>
              <a:t>	</a:t>
            </a:r>
            <a:r>
              <a:rPr lang="el-GR" sz="2400" b="1" dirty="0"/>
              <a:t>Εναλλακτική μέθοδος: </a:t>
            </a:r>
            <a:br>
              <a:rPr lang="el-GR" sz="2400" dirty="0"/>
            </a:br>
            <a:endParaRPr lang="el-GR" sz="2400" dirty="0"/>
          </a:p>
          <a:p>
            <a:pPr>
              <a:buNone/>
            </a:pPr>
            <a:br>
              <a:rPr lang="el-GR" sz="2400" dirty="0"/>
            </a:br>
            <a:endParaRPr lang="el-GR" sz="2400" dirty="0"/>
          </a:p>
          <a:p>
            <a:pPr>
              <a:buNone/>
            </a:pPr>
            <a:r>
              <a:rPr lang="el-GR" sz="2400" dirty="0"/>
              <a:t>	</a:t>
            </a:r>
          </a:p>
          <a:p>
            <a:pPr>
              <a:buNone/>
            </a:pPr>
            <a:endParaRPr lang="el-GR" sz="2400" dirty="0"/>
          </a:p>
          <a:p>
            <a:pPr>
              <a:spcBef>
                <a:spcPts val="600"/>
              </a:spcBef>
              <a:buNone/>
            </a:pPr>
            <a:r>
              <a:rPr lang="el-GR" sz="2400" dirty="0"/>
              <a:t>	Προφανώς, η παραπάνω διαδικασία δίνει πιο ακριβείς τιμές και ο λόγος είναι ότι αποφεύχθηκε η αφαίρεση δύο περίπου ίσων αριθμών.</a:t>
            </a:r>
          </a:p>
        </p:txBody>
      </p:sp>
      <p:graphicFrame>
        <p:nvGraphicFramePr>
          <p:cNvPr id="4" name="3 - Αντικείμενο"/>
          <p:cNvGraphicFramePr>
            <a:graphicFrameLocks noChangeAspect="1"/>
          </p:cNvGraphicFramePr>
          <p:nvPr/>
        </p:nvGraphicFramePr>
        <p:xfrm>
          <a:off x="1811338" y="2071678"/>
          <a:ext cx="5521325" cy="1695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7292" name="Equation" r:id="rId3" imgW="3060360" imgH="939600" progId="Equation.DSMT4">
                  <p:embed/>
                </p:oleObj>
              </mc:Choice>
              <mc:Fallback>
                <p:oleObj name="Equation" r:id="rId3" imgW="3060360" imgH="93960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11338" y="2071678"/>
                        <a:ext cx="5521325" cy="1695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Μετάδοση Σφαλμάτων κατά τους Υπολογισμούς</a:t>
            </a:r>
            <a:endParaRPr lang="en-US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1800"/>
              </a:spcBef>
              <a:buNone/>
            </a:pPr>
            <a:r>
              <a:rPr lang="el-GR" sz="2600" b="1" dirty="0"/>
              <a:t>	</a:t>
            </a:r>
            <a:r>
              <a:rPr lang="el-GR" sz="2400" b="1" dirty="0"/>
              <a:t>Θεώρημα 3: </a:t>
            </a:r>
            <a:r>
              <a:rPr lang="el-GR" sz="2400" dirty="0"/>
              <a:t>Το απόλυτο σχετικό σφάλμα του γινομένου δύο αριθμών είναι κατά προσέγγιση μικρότερο ή ίσο από το άθροισμα των απολύτων σχετικών σφαλμάτων των αριθμών αυτών.</a:t>
            </a:r>
          </a:p>
          <a:p>
            <a:pPr>
              <a:spcBef>
                <a:spcPts val="3000"/>
              </a:spcBef>
              <a:buNone/>
            </a:pPr>
            <a:r>
              <a:rPr lang="el-GR" sz="2400" b="1" dirty="0"/>
              <a:t>	Θεώρημα 4: </a:t>
            </a:r>
            <a:r>
              <a:rPr lang="el-GR" sz="2400" dirty="0"/>
              <a:t>Το απόλυτο σχετικό σφάλμα του πηλίκου δύο αριθμών είναι κατά προσέγγιση μικρότερο ή ίσο από το άθροισμα των απολύτων σχετικών σφαλμάτων των αριθμών αυτών.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Μετάδοση Σφαλμάτων κατά τους Υπολογισμούς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l-GR" sz="1800" b="1" dirty="0"/>
              <a:t>Παράδειγμα</a:t>
            </a:r>
          </a:p>
          <a:p>
            <a:pPr>
              <a:buNone/>
            </a:pPr>
            <a:r>
              <a:rPr lang="el-GR" sz="1800" dirty="0"/>
              <a:t>	Έστω ότι οι αριθμοί      και      δίνονται στρογγυλοποιημένοι σε 2 δεκαδικά ψηφία. Θα δείξουμε ότι το απόλυτο σφάλμα της έκφρασης                          είναι μικρότερο ή ίσο από 0.03, με την υπόθεση ότι οι συντελεστές 3.1 και 3.2 είναι ακριβείς.</a:t>
            </a:r>
          </a:p>
          <a:p>
            <a:pPr>
              <a:buNone/>
            </a:pPr>
            <a:r>
              <a:rPr lang="el-GR" sz="1800" b="1" dirty="0"/>
              <a:t>Λύση</a:t>
            </a:r>
            <a:endParaRPr lang="el-GR" sz="1800" dirty="0"/>
          </a:p>
          <a:p>
            <a:endParaRPr lang="el-GR" sz="1800" dirty="0"/>
          </a:p>
          <a:p>
            <a:endParaRPr lang="el-GR" sz="1800" dirty="0"/>
          </a:p>
          <a:p>
            <a:pPr>
              <a:buNone/>
            </a:pPr>
            <a:endParaRPr lang="el-GR" sz="1800" dirty="0"/>
          </a:p>
          <a:p>
            <a:pPr>
              <a:buNone/>
            </a:pPr>
            <a:r>
              <a:rPr lang="el-GR" sz="1800" dirty="0"/>
              <a:t>	Επειδή οι αριθμοί δίνονται στρογγυλοποιημένοι σε 2 δεκαδικά ψηφία , τότε θα ισχύει:</a:t>
            </a:r>
          </a:p>
          <a:p>
            <a:pPr>
              <a:buNone/>
            </a:pPr>
            <a:endParaRPr lang="el-GR" sz="1800" dirty="0"/>
          </a:p>
          <a:p>
            <a:pPr>
              <a:buNone/>
            </a:pPr>
            <a:endParaRPr lang="el-GR" sz="1800" dirty="0"/>
          </a:p>
          <a:p>
            <a:pPr>
              <a:buNone/>
            </a:pPr>
            <a:r>
              <a:rPr lang="el-GR" sz="1800" dirty="0"/>
              <a:t>	</a:t>
            </a:r>
          </a:p>
        </p:txBody>
      </p:sp>
      <p:graphicFrame>
        <p:nvGraphicFramePr>
          <p:cNvPr id="4" name="3 - Αντικείμενο"/>
          <p:cNvGraphicFramePr>
            <a:graphicFrameLocks noChangeAspect="1"/>
          </p:cNvGraphicFramePr>
          <p:nvPr/>
        </p:nvGraphicFramePr>
        <p:xfrm>
          <a:off x="862013" y="3071813"/>
          <a:ext cx="4448175" cy="965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569" name="Equation" r:id="rId3" imgW="2692080" imgH="583920" progId="Equation.DSMT4">
                  <p:embed/>
                </p:oleObj>
              </mc:Choice>
              <mc:Fallback>
                <p:oleObj name="Equation" r:id="rId3" imgW="2692080" imgH="58392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2013" y="3071813"/>
                        <a:ext cx="4448175" cy="965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6499" name="Object 3"/>
          <p:cNvGraphicFramePr>
            <a:graphicFrameLocks noChangeAspect="1"/>
          </p:cNvGraphicFramePr>
          <p:nvPr/>
        </p:nvGraphicFramePr>
        <p:xfrm>
          <a:off x="2759075" y="1942769"/>
          <a:ext cx="250825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570" name="Equation" r:id="rId5" imgW="152280" imgH="215640" progId="Equation.DSMT4">
                  <p:embed/>
                </p:oleObj>
              </mc:Choice>
              <mc:Fallback>
                <p:oleObj name="Equation" r:id="rId5" imgW="152280" imgH="21564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59075" y="1942769"/>
                        <a:ext cx="250825" cy="355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6500" name="Object 4"/>
          <p:cNvGraphicFramePr>
            <a:graphicFrameLocks noChangeAspect="1"/>
          </p:cNvGraphicFramePr>
          <p:nvPr/>
        </p:nvGraphicFramePr>
        <p:xfrm>
          <a:off x="3343915" y="1942130"/>
          <a:ext cx="271462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571" name="Equation" r:id="rId7" imgW="164880" imgH="215640" progId="Equation.DSMT4">
                  <p:embed/>
                </p:oleObj>
              </mc:Choice>
              <mc:Fallback>
                <p:oleObj name="Equation" r:id="rId7" imgW="164880" imgH="21564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43915" y="1942130"/>
                        <a:ext cx="271462" cy="355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6501" name="Object 5"/>
          <p:cNvGraphicFramePr>
            <a:graphicFrameLocks noChangeAspect="1"/>
          </p:cNvGraphicFramePr>
          <p:nvPr/>
        </p:nvGraphicFramePr>
        <p:xfrm>
          <a:off x="5742304" y="2217754"/>
          <a:ext cx="1298575" cy="357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572" name="Equation" r:id="rId9" imgW="787320" imgH="215640" progId="Equation.DSMT4">
                  <p:embed/>
                </p:oleObj>
              </mc:Choice>
              <mc:Fallback>
                <p:oleObj name="Equation" r:id="rId9" imgW="787320" imgH="21564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42304" y="2217754"/>
                        <a:ext cx="1298575" cy="357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6503" name="Object 7"/>
          <p:cNvGraphicFramePr>
            <a:graphicFrameLocks noChangeAspect="1"/>
          </p:cNvGraphicFramePr>
          <p:nvPr/>
        </p:nvGraphicFramePr>
        <p:xfrm>
          <a:off x="928688" y="4714875"/>
          <a:ext cx="2640012" cy="649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573" name="Equation" r:id="rId11" imgW="1600200" imgH="393480" progId="Equation.DSMT4">
                  <p:embed/>
                </p:oleObj>
              </mc:Choice>
              <mc:Fallback>
                <p:oleObj name="Equation" r:id="rId11" imgW="1600200" imgH="39348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8688" y="4714875"/>
                        <a:ext cx="2640012" cy="6492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6504" name="Object 8"/>
          <p:cNvGraphicFramePr>
            <a:graphicFrameLocks noChangeAspect="1"/>
          </p:cNvGraphicFramePr>
          <p:nvPr/>
        </p:nvGraphicFramePr>
        <p:xfrm>
          <a:off x="2917825" y="5551488"/>
          <a:ext cx="206375" cy="320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574" name="Equation" r:id="rId13" imgW="114120" imgH="177480" progId="Equation.DSMT4">
                  <p:embed/>
                </p:oleObj>
              </mc:Choice>
              <mc:Fallback>
                <p:oleObj name="Equation" r:id="rId13" imgW="114120" imgH="17748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17825" y="5551488"/>
                        <a:ext cx="206375" cy="320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6505" name="Object 9"/>
          <p:cNvGraphicFramePr>
            <a:graphicFrameLocks noChangeAspect="1"/>
          </p:cNvGraphicFramePr>
          <p:nvPr/>
        </p:nvGraphicFramePr>
        <p:xfrm>
          <a:off x="928688" y="5372000"/>
          <a:ext cx="6578600" cy="649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575" name="Equation" r:id="rId15" imgW="3987720" imgH="393480" progId="Equation.DSMT4">
                  <p:embed/>
                </p:oleObj>
              </mc:Choice>
              <mc:Fallback>
                <p:oleObj name="Equation" r:id="rId15" imgW="3987720" imgH="393480" progId="Equation.DSMT4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8688" y="5372000"/>
                        <a:ext cx="6578600" cy="6492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Ολικό Σφάλμα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spcBef>
                <a:spcPts val="600"/>
              </a:spcBef>
              <a:buNone/>
            </a:pPr>
            <a:r>
              <a:rPr lang="el-GR" sz="2000" dirty="0"/>
              <a:t>	Έστω ότι το προς εξέταση αριθμητικό πρόβλημα είναι η εύρεση μιας τιμής της συνάρτησης </a:t>
            </a:r>
            <a:r>
              <a:rPr lang="en-US" sz="2000" i="1" dirty="0"/>
              <a:t>f(x)</a:t>
            </a:r>
            <a:r>
              <a:rPr lang="el-GR" sz="2000" dirty="0"/>
              <a:t> για κάποια τιμή της ανεξάρτητης μεταβλητής </a:t>
            </a:r>
            <a:r>
              <a:rPr lang="en-US" sz="2000" i="1" dirty="0"/>
              <a:t>x. </a:t>
            </a:r>
            <a:endParaRPr lang="el-GR" sz="2000" i="1" dirty="0"/>
          </a:p>
          <a:p>
            <a:pPr marL="514350" indent="-514350">
              <a:spcBef>
                <a:spcPts val="1200"/>
              </a:spcBef>
              <a:buFont typeface="+mj-lt"/>
              <a:buAutoNum type="arabicPeriod"/>
            </a:pPr>
            <a:r>
              <a:rPr lang="el-GR" sz="2000" dirty="0"/>
              <a:t>Πολλές φορές στην πράξη αντί της συνάρτησης </a:t>
            </a:r>
            <a:r>
              <a:rPr lang="en-US" sz="2000" i="1" dirty="0"/>
              <a:t>f(x)</a:t>
            </a:r>
            <a:r>
              <a:rPr lang="el-GR" sz="2000" i="1" dirty="0"/>
              <a:t> </a:t>
            </a:r>
            <a:r>
              <a:rPr lang="el-GR" sz="2000" dirty="0"/>
              <a:t>χρησιμοποιείται μια απλούστερη και πιο εύχρηστη συνάρτηση </a:t>
            </a:r>
            <a:r>
              <a:rPr lang="en-US" sz="2000" i="1" dirty="0"/>
              <a:t>g(x).</a:t>
            </a:r>
            <a:r>
              <a:rPr lang="en-US" sz="2000" dirty="0"/>
              <a:t> </a:t>
            </a:r>
            <a:endParaRPr lang="el-GR" sz="2000" dirty="0"/>
          </a:p>
          <a:p>
            <a:pPr lvl="1">
              <a:spcBef>
                <a:spcPts val="600"/>
              </a:spcBef>
            </a:pPr>
            <a:r>
              <a:rPr lang="el-GR" sz="1800" dirty="0"/>
              <a:t>σφάλμα αποκοπής</a:t>
            </a:r>
          </a:p>
          <a:p>
            <a:pPr marL="514350" indent="-514350">
              <a:spcBef>
                <a:spcPts val="1200"/>
              </a:spcBef>
              <a:buFont typeface="+mj-lt"/>
              <a:buAutoNum type="arabicPeriod"/>
            </a:pPr>
            <a:r>
              <a:rPr lang="el-GR" sz="2000" dirty="0"/>
              <a:t>Αντί όμως της ακριβούς τιμής της ανεξάρτητης μεταβλητής </a:t>
            </a:r>
            <a:r>
              <a:rPr lang="en-US" sz="2000" dirty="0"/>
              <a:t>x</a:t>
            </a:r>
            <a:r>
              <a:rPr lang="el-GR" sz="2000" dirty="0"/>
              <a:t> χρησιμοποιείται μια προσεγγιστική τιμή </a:t>
            </a:r>
            <a:r>
              <a:rPr lang="en-US" sz="2000" dirty="0"/>
              <a:t>x* </a:t>
            </a:r>
            <a:endParaRPr lang="el-GR" sz="2000" dirty="0"/>
          </a:p>
          <a:p>
            <a:pPr lvl="1">
              <a:spcBef>
                <a:spcPts val="600"/>
              </a:spcBef>
            </a:pPr>
            <a:r>
              <a:rPr lang="el-GR" sz="1800" dirty="0"/>
              <a:t>σφάλμα διάδοσης </a:t>
            </a:r>
          </a:p>
          <a:p>
            <a:pPr marL="514350" indent="-514350">
              <a:spcBef>
                <a:spcPts val="1200"/>
              </a:spcBef>
              <a:buFont typeface="+mj-lt"/>
              <a:buAutoNum type="arabicPeriod"/>
            </a:pPr>
            <a:r>
              <a:rPr lang="el-GR" sz="2000" dirty="0"/>
              <a:t>Όμως μετά του αριθμητικούς υπολογισμούς και λόγω των διαφορετικών προσεγγιστικών πράξεων που γίνονται κατά τη διάρκεια αυτών, η τελική τιμή είναι μια προσέγγιση </a:t>
            </a:r>
            <a:r>
              <a:rPr lang="en-US" sz="2000" i="1" dirty="0"/>
              <a:t>g</a:t>
            </a:r>
            <a:r>
              <a:rPr lang="el-GR" sz="2000" i="1" dirty="0"/>
              <a:t>*</a:t>
            </a:r>
            <a:r>
              <a:rPr lang="en-US" sz="2000" i="1" dirty="0"/>
              <a:t>(x</a:t>
            </a:r>
            <a:r>
              <a:rPr lang="el-GR" sz="2000" i="1" dirty="0"/>
              <a:t>*</a:t>
            </a:r>
            <a:r>
              <a:rPr lang="en-US" sz="2000" i="1" dirty="0"/>
              <a:t>)</a:t>
            </a:r>
            <a:r>
              <a:rPr lang="el-GR" sz="2000" i="1" dirty="0"/>
              <a:t> </a:t>
            </a:r>
            <a:r>
              <a:rPr lang="el-GR" sz="2000" dirty="0"/>
              <a:t>της πραγματικής τιμή </a:t>
            </a:r>
            <a:r>
              <a:rPr lang="en-US" sz="2000" i="1" dirty="0"/>
              <a:t>g(x</a:t>
            </a:r>
            <a:r>
              <a:rPr lang="el-GR" sz="2000" i="1" dirty="0"/>
              <a:t>*</a:t>
            </a:r>
            <a:r>
              <a:rPr lang="en-US" sz="2000" i="1" dirty="0"/>
              <a:t>)</a:t>
            </a:r>
            <a:r>
              <a:rPr lang="el-GR" sz="2000" i="1" dirty="0"/>
              <a:t>. </a:t>
            </a:r>
          </a:p>
          <a:p>
            <a:pPr lvl="1">
              <a:spcBef>
                <a:spcPts val="600"/>
              </a:spcBef>
            </a:pPr>
            <a:r>
              <a:rPr lang="el-GR" sz="1800" dirty="0"/>
              <a:t>παραχθέν σφάλμα</a:t>
            </a:r>
            <a:endParaRPr lang="el-GR" sz="1800" i="1" dirty="0"/>
          </a:p>
        </p:txBody>
      </p:sp>
      <p:graphicFrame>
        <p:nvGraphicFramePr>
          <p:cNvPr id="4" name="3 - Αντικείμενο"/>
          <p:cNvGraphicFramePr>
            <a:graphicFrameLocks noChangeAspect="1"/>
          </p:cNvGraphicFramePr>
          <p:nvPr/>
        </p:nvGraphicFramePr>
        <p:xfrm>
          <a:off x="3086100" y="2990850"/>
          <a:ext cx="1774825" cy="417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336" name="Equation" r:id="rId3" imgW="1079280" imgH="253800" progId="Equation.DSMT4">
                  <p:embed/>
                </p:oleObj>
              </mc:Choice>
              <mc:Fallback>
                <p:oleObj name="Equation" r:id="rId3" imgW="1079280" imgH="25380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86100" y="2990850"/>
                        <a:ext cx="1774825" cy="4175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8307" name="Object 3"/>
          <p:cNvGraphicFramePr>
            <a:graphicFrameLocks noChangeAspect="1"/>
          </p:cNvGraphicFramePr>
          <p:nvPr/>
        </p:nvGraphicFramePr>
        <p:xfrm>
          <a:off x="3081338" y="4111625"/>
          <a:ext cx="1822450" cy="46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337" name="Equation" r:id="rId5" imgW="1104840" imgH="279360" progId="Equation.DSMT4">
                  <p:embed/>
                </p:oleObj>
              </mc:Choice>
              <mc:Fallback>
                <p:oleObj name="Equation" r:id="rId5" imgW="1104840" imgH="27936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81338" y="4111625"/>
                        <a:ext cx="1822450" cy="460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8308" name="Object 4"/>
          <p:cNvGraphicFramePr>
            <a:graphicFrameLocks noChangeAspect="1"/>
          </p:cNvGraphicFramePr>
          <p:nvPr/>
        </p:nvGraphicFramePr>
        <p:xfrm>
          <a:off x="3143250" y="5540393"/>
          <a:ext cx="2073275" cy="46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338" name="Equation" r:id="rId7" imgW="1257120" imgH="279360" progId="Equation.DSMT4">
                  <p:embed/>
                </p:oleObj>
              </mc:Choice>
              <mc:Fallback>
                <p:oleObj name="Equation" r:id="rId7" imgW="1257120" imgH="27936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43250" y="5540393"/>
                        <a:ext cx="2073275" cy="460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Ολικό Σφάλμα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87348" y="1600200"/>
            <a:ext cx="8229600" cy="4525963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  <a:buNone/>
            </a:pPr>
            <a:r>
              <a:rPr lang="el-GR" dirty="0"/>
              <a:t>	Με βάση τα παραπάνω για το ολικό σφάλμα </a:t>
            </a:r>
            <a:r>
              <a:rPr lang="el-GR" i="1" dirty="0" err="1"/>
              <a:t>ε</a:t>
            </a:r>
            <a:r>
              <a:rPr lang="el-GR" i="1" baseline="-25000" dirty="0" err="1"/>
              <a:t>ο</a:t>
            </a:r>
            <a:r>
              <a:rPr lang="el-GR" i="1" dirty="0"/>
              <a:t> </a:t>
            </a:r>
            <a:r>
              <a:rPr lang="el-GR" dirty="0"/>
              <a:t>στην τελική τιμή </a:t>
            </a:r>
            <a:r>
              <a:rPr lang="en-US" i="1" dirty="0"/>
              <a:t>g*(x*)</a:t>
            </a:r>
            <a:r>
              <a:rPr lang="en-US" dirty="0"/>
              <a:t> </a:t>
            </a:r>
            <a:r>
              <a:rPr lang="el-GR" dirty="0"/>
              <a:t>θα ισχύουν διαδοχικά τα παρακάτω:</a:t>
            </a:r>
            <a:endParaRPr lang="en-US" dirty="0"/>
          </a:p>
          <a:p>
            <a:pPr>
              <a:lnSpc>
                <a:spcPct val="120000"/>
              </a:lnSpc>
              <a:spcBef>
                <a:spcPts val="1800"/>
              </a:spcBef>
              <a:buNone/>
            </a:pPr>
            <a:br>
              <a:rPr lang="el-GR" i="1" dirty="0"/>
            </a:br>
            <a:br>
              <a:rPr lang="el-GR" i="1" dirty="0"/>
            </a:br>
            <a:r>
              <a:rPr lang="el-GR" dirty="0"/>
              <a:t>και τελικά θα έχουμε:</a:t>
            </a:r>
            <a:br>
              <a:rPr lang="el-GR" dirty="0"/>
            </a:br>
            <a:br>
              <a:rPr lang="en-US" dirty="0"/>
            </a:br>
            <a:r>
              <a:rPr lang="el-GR" dirty="0"/>
              <a:t>Τέλος, αν λάβουμε υπόψη το υπολογιστικό σφάλμα </a:t>
            </a:r>
            <a:r>
              <a:rPr lang="el-GR" i="1" dirty="0"/>
              <a:t>ε</a:t>
            </a:r>
            <a:r>
              <a:rPr lang="el-GR" i="1" baseline="-25000" dirty="0"/>
              <a:t>υ</a:t>
            </a:r>
            <a:r>
              <a:rPr lang="en-US" dirty="0"/>
              <a:t>, </a:t>
            </a:r>
            <a:r>
              <a:rPr lang="el-GR" dirty="0"/>
              <a:t>που δημιουργείται από τη διαφορά της προσεγγιστικής τιμής </a:t>
            </a:r>
            <a:r>
              <a:rPr lang="en-US" i="1" dirty="0"/>
              <a:t>g*(x*)</a:t>
            </a:r>
            <a:r>
              <a:rPr lang="en-US" dirty="0"/>
              <a:t> </a:t>
            </a:r>
            <a:r>
              <a:rPr lang="el-GR" dirty="0"/>
              <a:t>από την πραγματική τιμή </a:t>
            </a:r>
            <a:r>
              <a:rPr lang="en-US" i="1" dirty="0"/>
              <a:t>g(x)</a:t>
            </a:r>
            <a:r>
              <a:rPr lang="el-GR" i="1" dirty="0"/>
              <a:t>, </a:t>
            </a:r>
            <a:r>
              <a:rPr lang="el-GR" dirty="0"/>
              <a:t>τότε για το υπολογιστικό σφάλμα θα ισχύει ότι:</a:t>
            </a:r>
            <a:br>
              <a:rPr lang="el-GR" dirty="0"/>
            </a:br>
            <a:br>
              <a:rPr lang="el-GR" dirty="0"/>
            </a:br>
            <a:endParaRPr lang="el-GR" dirty="0"/>
          </a:p>
        </p:txBody>
      </p:sp>
      <p:graphicFrame>
        <p:nvGraphicFramePr>
          <p:cNvPr id="100356" name="Object 4"/>
          <p:cNvGraphicFramePr>
            <a:graphicFrameLocks noChangeAspect="1"/>
          </p:cNvGraphicFramePr>
          <p:nvPr/>
        </p:nvGraphicFramePr>
        <p:xfrm>
          <a:off x="931055" y="2428875"/>
          <a:ext cx="7342187" cy="500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0384" name="Equation" r:id="rId3" imgW="4470120" imgH="304560" progId="Equation.DSMT4">
                  <p:embed/>
                </p:oleObj>
              </mc:Choice>
              <mc:Fallback>
                <p:oleObj name="Equation" r:id="rId3" imgW="4470120" imgH="30456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1055" y="2428875"/>
                        <a:ext cx="7342187" cy="5000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0358" name="Object 6"/>
          <p:cNvGraphicFramePr>
            <a:graphicFrameLocks noChangeAspect="1"/>
          </p:cNvGraphicFramePr>
          <p:nvPr/>
        </p:nvGraphicFramePr>
        <p:xfrm>
          <a:off x="3606786" y="3429000"/>
          <a:ext cx="1990725" cy="420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0385" name="Equation" r:id="rId5" imgW="1079280" imgH="228600" progId="Equation.DSMT4">
                  <p:embed/>
                </p:oleObj>
              </mc:Choice>
              <mc:Fallback>
                <p:oleObj name="Equation" r:id="rId5" imgW="1079280" imgH="22860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06786" y="3429000"/>
                        <a:ext cx="1990725" cy="4206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0359" name="Object 7"/>
          <p:cNvGraphicFramePr>
            <a:graphicFrameLocks noChangeAspect="1"/>
          </p:cNvGraphicFramePr>
          <p:nvPr/>
        </p:nvGraphicFramePr>
        <p:xfrm>
          <a:off x="1427942" y="5286388"/>
          <a:ext cx="6348412" cy="561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0386" name="Equation" r:id="rId7" imgW="3441600" imgH="304560" progId="Equation.DSMT4">
                  <p:embed/>
                </p:oleObj>
              </mc:Choice>
              <mc:Fallback>
                <p:oleObj name="Equation" r:id="rId7" imgW="3441600" imgH="30456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27942" y="5286388"/>
                        <a:ext cx="6348412" cy="561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Ολικό Σφάλμα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>
              <a:spcBef>
                <a:spcPts val="1200"/>
              </a:spcBef>
              <a:buNone/>
            </a:pPr>
            <a:r>
              <a:rPr lang="el-GR" sz="2400" dirty="0"/>
              <a:t>	Επομένως:</a:t>
            </a:r>
            <a:br>
              <a:rPr lang="el-GR" sz="2400" dirty="0"/>
            </a:br>
            <a:endParaRPr lang="en-US" sz="2400" dirty="0"/>
          </a:p>
          <a:p>
            <a:pPr>
              <a:spcBef>
                <a:spcPts val="1200"/>
              </a:spcBef>
              <a:buNone/>
            </a:pPr>
            <a:br>
              <a:rPr lang="el-GR" sz="2400" dirty="0"/>
            </a:br>
            <a:r>
              <a:rPr lang="el-GR" sz="2400" dirty="0"/>
              <a:t>Με βάση το παραπάνω υπολογιστικό σφάλμα το ολικό</a:t>
            </a:r>
            <a:r>
              <a:rPr lang="el-GR" sz="2400" i="1" dirty="0"/>
              <a:t> </a:t>
            </a:r>
            <a:r>
              <a:rPr lang="el-GR" sz="2400" i="1" dirty="0" err="1"/>
              <a:t>ε</a:t>
            </a:r>
            <a:r>
              <a:rPr lang="el-GR" sz="2400" i="1" baseline="-25000" dirty="0" err="1"/>
              <a:t>ο</a:t>
            </a:r>
            <a:r>
              <a:rPr lang="el-GR" sz="2400" dirty="0"/>
              <a:t> στην τελική τιμή </a:t>
            </a:r>
            <a:r>
              <a:rPr lang="en-US" sz="2400" i="1" dirty="0"/>
              <a:t>g*(x*)</a:t>
            </a:r>
            <a:r>
              <a:rPr lang="en-US" sz="2400" dirty="0"/>
              <a:t> </a:t>
            </a:r>
            <a:r>
              <a:rPr lang="el-GR" sz="2400" dirty="0"/>
              <a:t>θα είναι:</a:t>
            </a:r>
            <a:br>
              <a:rPr lang="el-GR" sz="2400" i="1" dirty="0"/>
            </a:br>
            <a:endParaRPr lang="en-US" sz="2400" i="1" dirty="0"/>
          </a:p>
          <a:p>
            <a:pPr>
              <a:spcBef>
                <a:spcPts val="1200"/>
              </a:spcBef>
              <a:buNone/>
            </a:pPr>
            <a:br>
              <a:rPr lang="el-GR" sz="2400" i="1" dirty="0"/>
            </a:br>
            <a:r>
              <a:rPr lang="el-GR" sz="2400" dirty="0"/>
              <a:t>Έτσι το ολικό σφάλμα δίνεται από το άθροισμα του υπολογιστικού σφάλματος και του σφάλματος  αποκοπής</a:t>
            </a:r>
            <a:r>
              <a:rPr lang="el-GR" dirty="0"/>
              <a:t>.</a:t>
            </a:r>
          </a:p>
        </p:txBody>
      </p:sp>
      <p:graphicFrame>
        <p:nvGraphicFramePr>
          <p:cNvPr id="101379" name="Object 3"/>
          <p:cNvGraphicFramePr>
            <a:graphicFrameLocks noChangeAspect="1"/>
          </p:cNvGraphicFramePr>
          <p:nvPr/>
        </p:nvGraphicFramePr>
        <p:xfrm>
          <a:off x="3857625" y="2114544"/>
          <a:ext cx="1550988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1398" name="Equation" r:id="rId3" imgW="774360" imgH="228600" progId="Equation.DSMT4">
                  <p:embed/>
                </p:oleObj>
              </mc:Choice>
              <mc:Fallback>
                <p:oleObj name="Equation" r:id="rId3" imgW="774360" imgH="22860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57625" y="2114544"/>
                        <a:ext cx="1550988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1380" name="Object 4"/>
          <p:cNvGraphicFramePr>
            <a:graphicFrameLocks noChangeAspect="1"/>
          </p:cNvGraphicFramePr>
          <p:nvPr/>
        </p:nvGraphicFramePr>
        <p:xfrm>
          <a:off x="3857625" y="3865563"/>
          <a:ext cx="1550988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1399" name="Equation" r:id="rId5" imgW="774360" imgH="228600" progId="Equation.DSMT4">
                  <p:embed/>
                </p:oleObj>
              </mc:Choice>
              <mc:Fallback>
                <p:oleObj name="Equation" r:id="rId5" imgW="774360" imgH="22860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57625" y="3865563"/>
                        <a:ext cx="1550988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Συστήματα Αριθμών</a:t>
            </a:r>
            <a:endParaRPr lang="en-US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lnSpc>
                <a:spcPct val="120000"/>
              </a:lnSpc>
              <a:spcBef>
                <a:spcPts val="800"/>
              </a:spcBef>
            </a:pPr>
            <a:r>
              <a:rPr lang="el-GR" dirty="0"/>
              <a:t>Ανάλογα με την τιμή της βάσης     σε ένα σύστημα αριθμών έχουμε αντίστοιχα την ονομασία του συστήματος.</a:t>
            </a:r>
          </a:p>
          <a:p>
            <a:pPr lvl="1">
              <a:lnSpc>
                <a:spcPct val="120000"/>
              </a:lnSpc>
              <a:spcBef>
                <a:spcPts val="800"/>
              </a:spcBef>
            </a:pPr>
            <a:r>
              <a:rPr lang="el-GR" dirty="0"/>
              <a:t>               </a:t>
            </a:r>
            <a:r>
              <a:rPr lang="el-GR" b="1" dirty="0"/>
              <a:t>δυαδικό</a:t>
            </a:r>
            <a:r>
              <a:rPr lang="el-GR" dirty="0"/>
              <a:t> σύστημα αριθμών </a:t>
            </a:r>
          </a:p>
          <a:p>
            <a:pPr lvl="1">
              <a:lnSpc>
                <a:spcPct val="120000"/>
              </a:lnSpc>
              <a:spcBef>
                <a:spcPts val="800"/>
              </a:spcBef>
            </a:pPr>
            <a:r>
              <a:rPr lang="el-GR" dirty="0"/>
              <a:t>               </a:t>
            </a:r>
            <a:r>
              <a:rPr lang="el-GR" b="1" dirty="0"/>
              <a:t>δεκαδικό</a:t>
            </a:r>
            <a:r>
              <a:rPr lang="el-GR" dirty="0"/>
              <a:t> σύστημα αριθμών</a:t>
            </a:r>
          </a:p>
          <a:p>
            <a:pPr>
              <a:spcBef>
                <a:spcPts val="800"/>
              </a:spcBef>
            </a:pPr>
            <a:r>
              <a:rPr lang="el-GR" dirty="0"/>
              <a:t>Κάθε αριθμός έχει </a:t>
            </a:r>
            <a:r>
              <a:rPr lang="el-GR" b="1" dirty="0"/>
              <a:t>πεπερασμένη παράσταση </a:t>
            </a:r>
            <a:r>
              <a:rPr lang="el-GR" dirty="0"/>
              <a:t>σε ένα σύστημα αριθμών, αν υπάρχει ακέραιος     με           :</a:t>
            </a:r>
          </a:p>
          <a:p>
            <a:pPr>
              <a:spcBef>
                <a:spcPts val="800"/>
              </a:spcBef>
              <a:buNone/>
            </a:pPr>
            <a:r>
              <a:rPr lang="el-GR" dirty="0"/>
              <a:t>                                                  για  όλα τα     </a:t>
            </a:r>
          </a:p>
          <a:p>
            <a:pPr>
              <a:spcBef>
                <a:spcPts val="800"/>
              </a:spcBef>
            </a:pPr>
            <a:r>
              <a:rPr lang="el-GR" b="1" dirty="0"/>
              <a:t>Σημαντικά ψηφία </a:t>
            </a:r>
            <a:r>
              <a:rPr lang="el-GR" dirty="0"/>
              <a:t>ενός πραγματικού αριθμού ονομάζονται όλα τα ψηφία του αριθμού εκτός των μηδενικών ψηφίων που βρίσκονται στην αρχή του αριθμού.</a:t>
            </a:r>
          </a:p>
          <a:p>
            <a:pPr lvl="1">
              <a:spcBef>
                <a:spcPts val="800"/>
              </a:spcBef>
            </a:pPr>
            <a:r>
              <a:rPr lang="el-GR" dirty="0"/>
              <a:t>Το πρώτο διάφορο του μηδενός ψηφίο αποτελεί το </a:t>
            </a:r>
            <a:r>
              <a:rPr lang="el-GR" b="1" dirty="0"/>
              <a:t>πρώτο σημαντικό ψηφίο </a:t>
            </a:r>
            <a:r>
              <a:rPr lang="el-GR" dirty="0"/>
              <a:t>του αριθμού.</a:t>
            </a:r>
          </a:p>
          <a:p>
            <a:pPr lvl="1">
              <a:spcBef>
                <a:spcPts val="800"/>
              </a:spcBef>
            </a:pPr>
            <a:r>
              <a:rPr lang="el-GR" dirty="0"/>
              <a:t>π.χ. ο αριθμός του δεκαδικού συστήματος 0.0007374 έχει 4 σημαντικά ψηφία και πρώτο σημαντικό ψηφίο το 7.</a:t>
            </a:r>
          </a:p>
        </p:txBody>
      </p:sp>
      <p:graphicFrame>
        <p:nvGraphicFramePr>
          <p:cNvPr id="39938" name="Object 2"/>
          <p:cNvGraphicFramePr>
            <a:graphicFrameLocks noChangeAspect="1"/>
          </p:cNvGraphicFramePr>
          <p:nvPr/>
        </p:nvGraphicFramePr>
        <p:xfrm>
          <a:off x="4184940" y="1668320"/>
          <a:ext cx="207963" cy="290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008" name="Equation" r:id="rId3" imgW="126720" imgH="177480" progId="Equation.DSMT4">
                  <p:embed/>
                </p:oleObj>
              </mc:Choice>
              <mc:Fallback>
                <p:oleObj name="Equation" r:id="rId3" imgW="126720" imgH="17748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84940" y="1668320"/>
                        <a:ext cx="207963" cy="290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939" name="Object 3"/>
          <p:cNvGraphicFramePr>
            <a:graphicFrameLocks noChangeAspect="1"/>
          </p:cNvGraphicFramePr>
          <p:nvPr/>
        </p:nvGraphicFramePr>
        <p:xfrm>
          <a:off x="1357313" y="2340698"/>
          <a:ext cx="582612" cy="290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009" name="Equation" r:id="rId5" imgW="355320" imgH="177480" progId="Equation.DSMT4">
                  <p:embed/>
                </p:oleObj>
              </mc:Choice>
              <mc:Fallback>
                <p:oleObj name="Equation" r:id="rId5" imgW="355320" imgH="17748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57313" y="2340698"/>
                        <a:ext cx="582612" cy="2905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940" name="Object 4"/>
          <p:cNvGraphicFramePr>
            <a:graphicFrameLocks noChangeAspect="1"/>
          </p:cNvGraphicFramePr>
          <p:nvPr/>
        </p:nvGraphicFramePr>
        <p:xfrm>
          <a:off x="1357313" y="2715780"/>
          <a:ext cx="665162" cy="290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010" name="Equation" r:id="rId7" imgW="406080" imgH="177480" progId="Equation.DSMT4">
                  <p:embed/>
                </p:oleObj>
              </mc:Choice>
              <mc:Fallback>
                <p:oleObj name="Equation" r:id="rId7" imgW="406080" imgH="17748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57313" y="2715780"/>
                        <a:ext cx="665162" cy="290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941" name="Object 5"/>
          <p:cNvGraphicFramePr>
            <a:graphicFrameLocks noChangeAspect="1"/>
          </p:cNvGraphicFramePr>
          <p:nvPr/>
        </p:nvGraphicFramePr>
        <p:xfrm>
          <a:off x="3089708" y="3314991"/>
          <a:ext cx="207962" cy="290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011" name="Equation" r:id="rId9" imgW="126720" imgH="177480" progId="Equation.DSMT4">
                  <p:embed/>
                </p:oleObj>
              </mc:Choice>
              <mc:Fallback>
                <p:oleObj name="Equation" r:id="rId9" imgW="126720" imgH="17748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89708" y="3314991"/>
                        <a:ext cx="207962" cy="2905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942" name="Object 6"/>
          <p:cNvGraphicFramePr>
            <a:graphicFrameLocks noChangeAspect="1"/>
          </p:cNvGraphicFramePr>
          <p:nvPr/>
        </p:nvGraphicFramePr>
        <p:xfrm>
          <a:off x="3643306" y="3314990"/>
          <a:ext cx="582613" cy="290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012" name="Equation" r:id="rId11" imgW="355320" imgH="177480" progId="Equation.DSMT4">
                  <p:embed/>
                </p:oleObj>
              </mc:Choice>
              <mc:Fallback>
                <p:oleObj name="Equation" r:id="rId11" imgW="355320" imgH="17748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43306" y="3314990"/>
                        <a:ext cx="582613" cy="290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943" name="Object 7"/>
          <p:cNvGraphicFramePr>
            <a:graphicFrameLocks noChangeAspect="1"/>
          </p:cNvGraphicFramePr>
          <p:nvPr/>
        </p:nvGraphicFramePr>
        <p:xfrm>
          <a:off x="2435215" y="3614738"/>
          <a:ext cx="708025" cy="374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013" name="Equation" r:id="rId13" imgW="431640" imgH="228600" progId="Equation.DSMT4">
                  <p:embed/>
                </p:oleObj>
              </mc:Choice>
              <mc:Fallback>
                <p:oleObj name="Equation" r:id="rId13" imgW="431640" imgH="22860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5215" y="3614738"/>
                        <a:ext cx="708025" cy="374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944" name="Object 8"/>
          <p:cNvGraphicFramePr>
            <a:graphicFrameLocks noChangeAspect="1"/>
          </p:cNvGraphicFramePr>
          <p:nvPr/>
        </p:nvGraphicFramePr>
        <p:xfrm>
          <a:off x="4643438" y="3656013"/>
          <a:ext cx="1914525" cy="333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014" name="Equation" r:id="rId15" imgW="1168200" imgH="203040" progId="Equation.DSMT4">
                  <p:embed/>
                </p:oleObj>
              </mc:Choice>
              <mc:Fallback>
                <p:oleObj name="Equation" r:id="rId15" imgW="1168200" imgH="20304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3438" y="3656013"/>
                        <a:ext cx="1914525" cy="333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Συστήματα Αριθμών</a:t>
            </a:r>
            <a:endParaRPr lang="en-US" dirty="0"/>
          </a:p>
        </p:txBody>
      </p:sp>
      <p:sp>
        <p:nvSpPr>
          <p:cNvPr id="5" name="4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  <a:spcBef>
                <a:spcPts val="800"/>
              </a:spcBef>
              <a:buNone/>
            </a:pPr>
            <a:r>
              <a:rPr lang="el-GR" b="1" dirty="0"/>
              <a:t>Κανόνες στα συστήματα αριθμών</a:t>
            </a:r>
          </a:p>
          <a:p>
            <a:pPr>
              <a:lnSpc>
                <a:spcPct val="120000"/>
              </a:lnSpc>
              <a:spcBef>
                <a:spcPts val="1200"/>
              </a:spcBef>
            </a:pPr>
            <a:r>
              <a:rPr lang="el-GR" dirty="0"/>
              <a:t>Η βάση κάθε συστήματος αριθμών είναι κατά ένα μεγαλύτερη του μεγαλύτερου ψηφίου του συστήματος.</a:t>
            </a:r>
          </a:p>
          <a:p>
            <a:pPr>
              <a:lnSpc>
                <a:spcPct val="120000"/>
              </a:lnSpc>
              <a:spcBef>
                <a:spcPts val="1200"/>
              </a:spcBef>
            </a:pPr>
            <a:r>
              <a:rPr lang="el-GR" dirty="0"/>
              <a:t>Πολλαπλασιασμός ή διαίρεση με τη βάση γίνεται με μια μετάθεση της υποδιαστολής δεξιά ή αριστερά αντίστοιχα.</a:t>
            </a:r>
          </a:p>
          <a:p>
            <a:pPr>
              <a:lnSpc>
                <a:spcPct val="120000"/>
              </a:lnSpc>
              <a:spcBef>
                <a:spcPts val="1200"/>
              </a:spcBef>
            </a:pPr>
            <a:r>
              <a:rPr lang="el-GR" dirty="0"/>
              <a:t>Αν η βάση του συστήματος αριθμών είναι μεγαλύτερη από το δέκα, τότε χρησιμοποιούνται τα γράμματα </a:t>
            </a:r>
            <a:r>
              <a:rPr lang="en-US" dirty="0"/>
              <a:t>A,</a:t>
            </a:r>
            <a:r>
              <a:rPr lang="el-GR" dirty="0"/>
              <a:t> </a:t>
            </a:r>
            <a:r>
              <a:rPr lang="en-US" dirty="0"/>
              <a:t>B,</a:t>
            </a:r>
            <a:r>
              <a:rPr lang="el-GR" dirty="0"/>
              <a:t> </a:t>
            </a:r>
            <a:r>
              <a:rPr lang="en-US" dirty="0"/>
              <a:t>C,</a:t>
            </a:r>
            <a:r>
              <a:rPr lang="el-GR" dirty="0"/>
              <a:t> </a:t>
            </a:r>
            <a:r>
              <a:rPr lang="en-US" dirty="0"/>
              <a:t>D,</a:t>
            </a:r>
            <a:r>
              <a:rPr lang="el-GR" dirty="0"/>
              <a:t> </a:t>
            </a:r>
            <a:r>
              <a:rPr lang="en-US" dirty="0"/>
              <a:t>E,</a:t>
            </a:r>
            <a:r>
              <a:rPr lang="el-GR" dirty="0"/>
              <a:t> </a:t>
            </a:r>
            <a:r>
              <a:rPr lang="en-US" dirty="0"/>
              <a:t>F</a:t>
            </a:r>
            <a:r>
              <a:rPr lang="el-GR" dirty="0"/>
              <a:t>,</a:t>
            </a:r>
            <a:r>
              <a:rPr lang="en-US" dirty="0"/>
              <a:t>…</a:t>
            </a:r>
            <a:r>
              <a:rPr lang="el-GR" dirty="0"/>
              <a:t> για να παραστήσουν αντίστοιχα τα ψηφία: 10, 11, 12, 13, 14, 15, 16,…</a:t>
            </a:r>
          </a:p>
          <a:p>
            <a:pPr lvl="1">
              <a:lnSpc>
                <a:spcPct val="120000"/>
              </a:lnSpc>
              <a:spcBef>
                <a:spcPts val="800"/>
              </a:spcBef>
            </a:pPr>
            <a:r>
              <a:rPr lang="el-GR" dirty="0"/>
              <a:t>π.χ. το </a:t>
            </a:r>
            <a:r>
              <a:rPr lang="el-GR" dirty="0" err="1"/>
              <a:t>δεκαεξαδικό</a:t>
            </a:r>
            <a:r>
              <a:rPr lang="el-GR" dirty="0"/>
              <a:t> σύστημα αριθμών έχει τα ψηφία 0, 1, 2, …, 9 , Α, Β, </a:t>
            </a:r>
            <a:r>
              <a:rPr lang="en-US" dirty="0"/>
              <a:t>C, D, E, </a:t>
            </a:r>
            <a:r>
              <a:rPr lang="el-GR" dirty="0"/>
              <a:t>και </a:t>
            </a:r>
            <a:r>
              <a:rPr lang="en-US" dirty="0"/>
              <a:t>F</a:t>
            </a:r>
            <a:r>
              <a:rPr lang="el-GR" dirty="0"/>
              <a:t>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Συστήματα Αριθμών</a:t>
            </a:r>
            <a:endParaRPr lang="en-US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buNone/>
            </a:pPr>
            <a:r>
              <a:rPr lang="el-GR" sz="4200" b="1" dirty="0"/>
              <a:t>Κανόνες στα συστήματα αριθμών</a:t>
            </a:r>
            <a:endParaRPr lang="en-US" sz="4200" b="1" dirty="0"/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l-GR" sz="4200" dirty="0"/>
              <a:t>Για να διαχωρίσουμε τους αριθμούς μεταξύ διαφόρων συστημάτων αριθμών τοποθετούμε στο τέλος του αριθμού</a:t>
            </a:r>
          </a:p>
          <a:p>
            <a:pPr lvl="1">
              <a:lnSpc>
                <a:spcPct val="120000"/>
              </a:lnSpc>
              <a:spcBef>
                <a:spcPts val="600"/>
              </a:spcBef>
            </a:pPr>
            <a:r>
              <a:rPr lang="el-GR" sz="3600" dirty="0"/>
              <a:t>ως </a:t>
            </a:r>
            <a:r>
              <a:rPr lang="el-GR" sz="3600" dirty="0" err="1"/>
              <a:t>υποδείκτη</a:t>
            </a:r>
            <a:r>
              <a:rPr lang="el-GR" sz="3600" dirty="0"/>
              <a:t> τη βάση του συστήματος (π.χ. 101.1</a:t>
            </a:r>
            <a:r>
              <a:rPr lang="en-US" sz="3600" dirty="0"/>
              <a:t>1</a:t>
            </a:r>
            <a:r>
              <a:rPr lang="en-US" sz="3600" baseline="-25000" dirty="0"/>
              <a:t>2</a:t>
            </a:r>
            <a:r>
              <a:rPr lang="en-US" sz="3600" dirty="0"/>
              <a:t>, </a:t>
            </a:r>
            <a:r>
              <a:rPr lang="el-GR" sz="3600" dirty="0"/>
              <a:t>101.11</a:t>
            </a:r>
            <a:r>
              <a:rPr lang="en-US" sz="3600" baseline="-25000" dirty="0"/>
              <a:t>10</a:t>
            </a:r>
            <a:r>
              <a:rPr lang="en-US" sz="3600" dirty="0"/>
              <a:t>, </a:t>
            </a:r>
            <a:r>
              <a:rPr lang="el-GR" sz="3600" dirty="0"/>
              <a:t>101.11</a:t>
            </a:r>
            <a:r>
              <a:rPr lang="en-US" sz="3600" baseline="-25000" dirty="0"/>
              <a:t>8</a:t>
            </a:r>
            <a:r>
              <a:rPr lang="en-US" sz="3600" dirty="0"/>
              <a:t>, </a:t>
            </a:r>
            <a:r>
              <a:rPr lang="el-GR" sz="3600" dirty="0"/>
              <a:t>101.11</a:t>
            </a:r>
            <a:r>
              <a:rPr lang="en-US" sz="3600" baseline="-25000" dirty="0"/>
              <a:t>16</a:t>
            </a:r>
            <a:r>
              <a:rPr lang="en-US" sz="3600" dirty="0"/>
              <a:t>)</a:t>
            </a:r>
            <a:r>
              <a:rPr lang="el-GR" sz="3600" dirty="0"/>
              <a:t>ή </a:t>
            </a:r>
          </a:p>
          <a:p>
            <a:pPr lvl="1">
              <a:lnSpc>
                <a:spcPct val="120000"/>
              </a:lnSpc>
              <a:spcBef>
                <a:spcPts val="600"/>
              </a:spcBef>
            </a:pPr>
            <a:r>
              <a:rPr lang="el-GR" sz="3600" dirty="0"/>
              <a:t>το κεφαλαίο γράμμα της βάσης του συστήματος αριθμών που ανήκει (π.χ. 101.11Β, 101.11</a:t>
            </a:r>
            <a:r>
              <a:rPr lang="en-US" sz="3600" dirty="0"/>
              <a:t>D</a:t>
            </a:r>
            <a:r>
              <a:rPr lang="el-GR" sz="3600" dirty="0"/>
              <a:t>, 101.11Ο ή 101.11</a:t>
            </a:r>
            <a:r>
              <a:rPr lang="en-US" sz="3600" dirty="0"/>
              <a:t>Q, 101.11H)</a:t>
            </a:r>
            <a:r>
              <a:rPr lang="el-GR" sz="3600" dirty="0"/>
              <a:t>.  </a:t>
            </a:r>
          </a:p>
          <a:p>
            <a:pPr lvl="1">
              <a:lnSpc>
                <a:spcPct val="120000"/>
              </a:lnSpc>
              <a:spcBef>
                <a:spcPts val="600"/>
              </a:spcBef>
            </a:pPr>
            <a:r>
              <a:rPr lang="el-GR" sz="3600" dirty="0"/>
              <a:t>Αν κάποιος αριθμός δε δηλώνεται, αυτό σημαίνει ότι ανήκει στο δεκαδικό σύστημα αριθμών.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l-GR" sz="4200" dirty="0"/>
              <a:t>Το πλήθος των σημαντικών ψηφίων ενός ακέραιου αριθμού που απαιτούνται για να παρασταθεί σε ένα σύστημα αριθμών με βάση </a:t>
            </a:r>
            <a:r>
              <a:rPr lang="en-US" sz="4200" dirty="0"/>
              <a:t>b</a:t>
            </a:r>
            <a:r>
              <a:rPr lang="en-US" sz="4200" baseline="-25000" dirty="0"/>
              <a:t>1</a:t>
            </a:r>
            <a:r>
              <a:rPr lang="el-GR" sz="4200" dirty="0"/>
              <a:t> είναι μεγαλύτερο ή ίσο από το πλήθος των σημαντικών ψηφίων του ίδιου αριθμού που απαιτούνται για να παρασταθεί σε ένα σύστημα αριθμών με βάση</a:t>
            </a:r>
            <a:r>
              <a:rPr lang="en-US" sz="4200" dirty="0"/>
              <a:t> b</a:t>
            </a:r>
            <a:r>
              <a:rPr lang="en-US" sz="4200" baseline="-25000" dirty="0"/>
              <a:t>2</a:t>
            </a:r>
            <a:r>
              <a:rPr lang="el-GR" sz="4200" dirty="0"/>
              <a:t> όταν</a:t>
            </a:r>
            <a:r>
              <a:rPr lang="en-US" sz="4200" dirty="0"/>
              <a:t> b</a:t>
            </a:r>
            <a:r>
              <a:rPr lang="en-US" sz="4200" baseline="-25000" dirty="0"/>
              <a:t>1</a:t>
            </a:r>
            <a:r>
              <a:rPr lang="en-US" sz="4200" dirty="0"/>
              <a:t>&lt;b</a:t>
            </a:r>
            <a:r>
              <a:rPr lang="en-US" sz="4200" baseline="-25000" dirty="0"/>
              <a:t>2</a:t>
            </a:r>
            <a:r>
              <a:rPr lang="el-GR" sz="4200" baseline="-25000" dirty="0"/>
              <a:t>.</a:t>
            </a:r>
            <a:endParaRPr lang="en-US" sz="4200" baseline="-25000" dirty="0"/>
          </a:p>
          <a:p>
            <a:pPr lvl="1">
              <a:lnSpc>
                <a:spcPct val="120000"/>
              </a:lnSpc>
              <a:spcBef>
                <a:spcPts val="600"/>
              </a:spcBef>
            </a:pP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Συστήματα Αριθμών</a:t>
            </a:r>
            <a:endParaRPr lang="en-US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el-GR" sz="2400" b="1" dirty="0"/>
              <a:t>Παραδείγματα</a:t>
            </a:r>
          </a:p>
          <a:p>
            <a:pPr marL="457200" indent="-457200">
              <a:buFont typeface="+mj-lt"/>
              <a:buAutoNum type="arabicPeriod"/>
            </a:pPr>
            <a:r>
              <a:rPr lang="el-GR" sz="2400" dirty="0"/>
              <a:t>Ο αριθμός 101.1</a:t>
            </a:r>
            <a:r>
              <a:rPr lang="el-GR" sz="2400" baseline="-25000" dirty="0"/>
              <a:t>2</a:t>
            </a:r>
            <a:r>
              <a:rPr lang="el-GR" sz="2400" dirty="0"/>
              <a:t> μπορεί να παρασταθεί μονοσήμαντα στο δεκαδικό σύστημα αριθμών ως</a:t>
            </a:r>
          </a:p>
          <a:p>
            <a:pPr marL="457200" indent="-457200">
              <a:buFont typeface="+mj-lt"/>
              <a:buAutoNum type="arabicPeriod"/>
            </a:pPr>
            <a:endParaRPr lang="el-GR" sz="2400" dirty="0"/>
          </a:p>
          <a:p>
            <a:pPr marL="457200" indent="-457200">
              <a:buFont typeface="+mj-lt"/>
              <a:buAutoNum type="arabicPeriod"/>
            </a:pPr>
            <a:endParaRPr lang="el-GR" sz="2400" dirty="0"/>
          </a:p>
          <a:p>
            <a:pPr>
              <a:buFont typeface="+mj-lt"/>
              <a:buAutoNum type="arabicPeriod"/>
            </a:pPr>
            <a:endParaRPr lang="el-GR" sz="800" dirty="0"/>
          </a:p>
          <a:p>
            <a:pPr marL="457200" indent="-457200">
              <a:buFont typeface="+mj-lt"/>
              <a:buAutoNum type="arabicPeriod"/>
            </a:pPr>
            <a:r>
              <a:rPr lang="el-GR" sz="2400" dirty="0"/>
              <a:t>Ο αριθμός </a:t>
            </a:r>
            <a:r>
              <a:rPr lang="en-US" sz="2400" dirty="0"/>
              <a:t>F2</a:t>
            </a:r>
            <a:r>
              <a:rPr lang="el-GR" sz="2400" dirty="0"/>
              <a:t>Β</a:t>
            </a:r>
            <a:r>
              <a:rPr lang="en-US" sz="2400" baseline="-25000" dirty="0"/>
              <a:t>16</a:t>
            </a:r>
            <a:r>
              <a:rPr lang="en-US" sz="2400" dirty="0"/>
              <a:t> </a:t>
            </a:r>
            <a:r>
              <a:rPr lang="el-GR" sz="2400" dirty="0"/>
              <a:t>μπορεί να παρασταθεί μονοσήμαντα στο δεκαδικό σύστημα αριθμών ως</a:t>
            </a:r>
          </a:p>
          <a:p>
            <a:pPr lvl="1"/>
            <a:endParaRPr lang="el-GR" dirty="0"/>
          </a:p>
        </p:txBody>
      </p:sp>
      <p:graphicFrame>
        <p:nvGraphicFramePr>
          <p:cNvPr id="40962" name="Object 2"/>
          <p:cNvGraphicFramePr>
            <a:graphicFrameLocks noChangeAspect="1"/>
          </p:cNvGraphicFramePr>
          <p:nvPr/>
        </p:nvGraphicFramePr>
        <p:xfrm>
          <a:off x="2324894" y="2928934"/>
          <a:ext cx="4494213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82" name="Equation" r:id="rId3" imgW="2247840" imgH="457200" progId="Equation.DSMT4">
                  <p:embed/>
                </p:oleObj>
              </mc:Choice>
              <mc:Fallback>
                <p:oleObj name="Equation" r:id="rId3" imgW="2247840" imgH="45720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24894" y="2928934"/>
                        <a:ext cx="4494213" cy="91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963" name="Object 3"/>
          <p:cNvGraphicFramePr>
            <a:graphicFrameLocks noChangeAspect="1"/>
          </p:cNvGraphicFramePr>
          <p:nvPr/>
        </p:nvGraphicFramePr>
        <p:xfrm>
          <a:off x="2451894" y="4643446"/>
          <a:ext cx="4240213" cy="144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83" name="Equation" r:id="rId5" imgW="2120760" imgH="723600" progId="Equation.DSMT4">
                  <p:embed/>
                </p:oleObj>
              </mc:Choice>
              <mc:Fallback>
                <p:oleObj name="Equation" r:id="rId5" imgW="2120760" imgH="72360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51894" y="4643446"/>
                        <a:ext cx="4240213" cy="1447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Παράσταση Ακέραιου Μέρους ενός Πραγματικού Αριθμού</a:t>
            </a:r>
            <a:endParaRPr lang="en-US" dirty="0"/>
          </a:p>
        </p:txBody>
      </p:sp>
      <p:sp>
        <p:nvSpPr>
          <p:cNvPr id="5" name="4 - Θέση περιεχομένου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l-GR" sz="2400" b="1" dirty="0"/>
              <a:t>	Επαναληπτική διαδικασία </a:t>
            </a:r>
            <a:r>
              <a:rPr lang="el-GR" sz="2400" dirty="0"/>
              <a:t>για τον υπολογισμό των ψηφίων                                       </a:t>
            </a:r>
            <a:r>
              <a:rPr lang="el-GR" sz="2400" dirty="0">
                <a:solidFill>
                  <a:schemeClr val="bg1"/>
                </a:solidFill>
              </a:rPr>
              <a:t>ενός</a:t>
            </a:r>
            <a:r>
              <a:rPr lang="el-GR" sz="2400" dirty="0"/>
              <a:t>                </a:t>
            </a:r>
            <a:r>
              <a:rPr lang="el-GR" sz="2400" dirty="0" err="1"/>
              <a:t>ενός</a:t>
            </a:r>
            <a:r>
              <a:rPr lang="el-GR" sz="2400" dirty="0"/>
              <a:t> αριθμού στο σύστημα αριθμών με βάση  , ο οποίος μονοσήμαντα παριστάνει το ακέραιο μέρος    ενός αριθμού που ανήκει στο δεκαδικό σύστημα αριθμών:</a:t>
            </a:r>
          </a:p>
          <a:p>
            <a:endParaRPr lang="el-GR" sz="2400" dirty="0"/>
          </a:p>
          <a:p>
            <a:pPr>
              <a:buNone/>
            </a:pPr>
            <a:r>
              <a:rPr lang="el-GR" sz="2400" dirty="0"/>
              <a:t>	</a:t>
            </a:r>
          </a:p>
          <a:p>
            <a:pPr>
              <a:buNone/>
            </a:pPr>
            <a:r>
              <a:rPr lang="el-GR" sz="2400" dirty="0"/>
              <a:t>	όπου</a:t>
            </a:r>
            <a:endParaRPr lang="en-US" sz="2400" dirty="0"/>
          </a:p>
        </p:txBody>
      </p:sp>
      <p:graphicFrame>
        <p:nvGraphicFramePr>
          <p:cNvPr id="27651" name="Object 3"/>
          <p:cNvGraphicFramePr>
            <a:graphicFrameLocks noChangeAspect="1"/>
          </p:cNvGraphicFramePr>
          <p:nvPr/>
        </p:nvGraphicFramePr>
        <p:xfrm>
          <a:off x="7450080" y="2443156"/>
          <a:ext cx="254000" cy="27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04" name="Equation" r:id="rId3" imgW="126720" imgH="139680" progId="Equation.DSMT4">
                  <p:embed/>
                </p:oleObj>
              </mc:Choice>
              <mc:Fallback>
                <p:oleObj name="Equation" r:id="rId3" imgW="126720" imgH="13968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50080" y="2443156"/>
                        <a:ext cx="254000" cy="279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52" name="Object 4"/>
          <p:cNvGraphicFramePr>
            <a:graphicFrameLocks noChangeAspect="1"/>
          </p:cNvGraphicFramePr>
          <p:nvPr/>
        </p:nvGraphicFramePr>
        <p:xfrm>
          <a:off x="8143900" y="2028816"/>
          <a:ext cx="25400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05" name="Equation" r:id="rId5" imgW="126720" imgH="177480" progId="Equation.DSMT4">
                  <p:embed/>
                </p:oleObj>
              </mc:Choice>
              <mc:Fallback>
                <p:oleObj name="Equation" r:id="rId5" imgW="126720" imgH="17748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43900" y="2028816"/>
                        <a:ext cx="254000" cy="355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57" name="Object 9"/>
          <p:cNvGraphicFramePr>
            <a:graphicFrameLocks noChangeAspect="1"/>
          </p:cNvGraphicFramePr>
          <p:nvPr/>
        </p:nvGraphicFramePr>
        <p:xfrm>
          <a:off x="3009900" y="3400425"/>
          <a:ext cx="3546475" cy="503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06" name="Equation" r:id="rId7" imgW="1612800" imgH="228600" progId="Equation.DSMT4">
                  <p:embed/>
                </p:oleObj>
              </mc:Choice>
              <mc:Fallback>
                <p:oleObj name="Equation" r:id="rId7" imgW="1612800" imgH="228600" progId="Equation.DSMT4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09900" y="3400425"/>
                        <a:ext cx="3546475" cy="503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58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47966184"/>
              </p:ext>
            </p:extLst>
          </p:nvPr>
        </p:nvGraphicFramePr>
        <p:xfrm>
          <a:off x="2324100" y="4395788"/>
          <a:ext cx="4886325" cy="1452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07" name="Equation" r:id="rId9" imgW="2222280" imgH="660240" progId="Equation.DSMT4">
                  <p:embed/>
                </p:oleObj>
              </mc:Choice>
              <mc:Fallback>
                <p:oleObj name="Equation" r:id="rId9" imgW="2222280" imgH="660240" progId="Equation.DSMT4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24100" y="4395788"/>
                        <a:ext cx="4886325" cy="1452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55" name="Object 7"/>
          <p:cNvGraphicFramePr>
            <a:graphicFrameLocks noChangeAspect="1"/>
          </p:cNvGraphicFramePr>
          <p:nvPr/>
        </p:nvGraphicFramePr>
        <p:xfrm>
          <a:off x="857224" y="1971664"/>
          <a:ext cx="1574800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08" name="Equation" r:id="rId11" imgW="787320" imgH="253800" progId="Equation.DSMT4">
                  <p:embed/>
                </p:oleObj>
              </mc:Choice>
              <mc:Fallback>
                <p:oleObj name="Equation" r:id="rId11" imgW="787320" imgH="25380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7224" y="1971664"/>
                        <a:ext cx="1574800" cy="50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1574</TotalTime>
  <Words>2764</Words>
  <Application>Microsoft Office PowerPoint</Application>
  <PresentationFormat>On-screen Show (4:3)</PresentationFormat>
  <Paragraphs>454</Paragraphs>
  <Slides>45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45</vt:i4>
      </vt:variant>
    </vt:vector>
  </HeadingPairs>
  <TitlesOfParts>
    <vt:vector size="51" baseType="lpstr">
      <vt:lpstr>Arial</vt:lpstr>
      <vt:lpstr>Calibri</vt:lpstr>
      <vt:lpstr>Wingdings</vt:lpstr>
      <vt:lpstr>Θέμα του Office</vt:lpstr>
      <vt:lpstr>Bitmap Image</vt:lpstr>
      <vt:lpstr>Equation</vt:lpstr>
      <vt:lpstr>Αριθμητική Ανάλυση &amp; Εφαρμογές</vt:lpstr>
      <vt:lpstr>Υπολογισμοί και Σφάλματα</vt:lpstr>
      <vt:lpstr>Παράσταση Πραγματικών Αριθμών</vt:lpstr>
      <vt:lpstr>Συστήματα Αριθμών</vt:lpstr>
      <vt:lpstr>Συστήματα Αριθμών</vt:lpstr>
      <vt:lpstr>Συστήματα Αριθμών</vt:lpstr>
      <vt:lpstr>Συστήματα Αριθμών</vt:lpstr>
      <vt:lpstr>Συστήματα Αριθμών</vt:lpstr>
      <vt:lpstr>Παράσταση Ακέραιου Μέρους ενός Πραγματικού Αριθμού</vt:lpstr>
      <vt:lpstr>Παράσταση Ακέραιου Μέρους ενός Πραγματικού Αριθμού</vt:lpstr>
      <vt:lpstr>Παράσταση Ακέραιου Μέρους ενός Πραγματικού Αριθμού</vt:lpstr>
      <vt:lpstr>Παράσταση Ακέραιου Μέρους ενός Πραγματικού Αριθμού</vt:lpstr>
      <vt:lpstr>Παράσταση Δεκαδικού Μέρους ενός Πραγματικού Αριθμού</vt:lpstr>
      <vt:lpstr>Παράσταση Δεκαδικού Μέρους ενός Πραγματικού Αριθμού</vt:lpstr>
      <vt:lpstr>Παράσταση Δεκαδικού Μέρους ενός Πραγματικού Αριθμού</vt:lpstr>
      <vt:lpstr>Παράσταση Δεκαδικού Μέρους ενός Πραγματικού Αριθμού</vt:lpstr>
      <vt:lpstr>Παράσταση Κινητής Υποδιαστολής</vt:lpstr>
      <vt:lpstr>Παράσταση Κινητής Υποδιαστολής</vt:lpstr>
      <vt:lpstr>Παράσταση Κινητής Υποδιαστολής</vt:lpstr>
      <vt:lpstr>Απόλυτο και Σχετικό Σφάλμα</vt:lpstr>
      <vt:lpstr>Απόλυτο και Σχετικό Σφάλμα</vt:lpstr>
      <vt:lpstr>Απόλυτο και Σχετικό Σφάλμα</vt:lpstr>
      <vt:lpstr>Πηγές και Είδη Σφαλμάτων</vt:lpstr>
      <vt:lpstr>Πηγές και Είδη Σφαλμάτων</vt:lpstr>
      <vt:lpstr>Πηγές και Είδη Σφαλμάτων</vt:lpstr>
      <vt:lpstr>Πηγές και Είδη Σφαλμάτων</vt:lpstr>
      <vt:lpstr>Πηγές και Είδη Σφαλμάτων</vt:lpstr>
      <vt:lpstr>Πηγές και Είδη Σφαλμάτων</vt:lpstr>
      <vt:lpstr>Πηγές και Είδη Σφαλμάτων</vt:lpstr>
      <vt:lpstr>Πηγές και Είδη Σφαλμάτων</vt:lpstr>
      <vt:lpstr>Πηγές και Είδη Σφαλμάτων</vt:lpstr>
      <vt:lpstr>Πηγές και Είδη Σφαλμάτων</vt:lpstr>
      <vt:lpstr>Πηγές και Είδη Σφαλμάτων</vt:lpstr>
      <vt:lpstr>Μετάδοση Σφαλμάτων κατά τους Υπολογισμούς</vt:lpstr>
      <vt:lpstr>Μετάδοση Σφαλμάτων κατά τους Υπολογισμούς</vt:lpstr>
      <vt:lpstr>Μετάδοση Σφαλμάτων κατά τους Υπολογισμούς</vt:lpstr>
      <vt:lpstr>Μετάδοση Σφαλμάτων κατά τους Υπολογισμούς</vt:lpstr>
      <vt:lpstr>Μετάδοση Σφαλμάτων κατά τους Υπολογισμούς</vt:lpstr>
      <vt:lpstr>Μετάδοση Σφαλμάτων κατά τους Υπολογισμούς</vt:lpstr>
      <vt:lpstr>Μετάδοση Σφαλμάτων κατά τους Υπολογισμούς</vt:lpstr>
      <vt:lpstr>Μετάδοση Σφαλμάτων κατά τους Υπολογισμούς</vt:lpstr>
      <vt:lpstr>Μετάδοση Σφαλμάτων κατά τους Υπολογισμούς</vt:lpstr>
      <vt:lpstr>Ολικό Σφάλμα</vt:lpstr>
      <vt:lpstr>Ολικό Σφάλμα</vt:lpstr>
      <vt:lpstr>Ολικό Σφάλμα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Αριθμητική Ανάλυση</dc:title>
  <dc:creator>User</dc:creator>
  <cp:lastModifiedBy>PANAGIOTA TSOMPOU</cp:lastModifiedBy>
  <cp:revision>304</cp:revision>
  <dcterms:created xsi:type="dcterms:W3CDTF">2009-10-03T09:52:05Z</dcterms:created>
  <dcterms:modified xsi:type="dcterms:W3CDTF">2020-10-20T10:40:52Z</dcterms:modified>
</cp:coreProperties>
</file>