
<file path=[Content_Types].xml><?xml version="1.0" encoding="utf-8"?>
<Types xmlns="http://schemas.openxmlformats.org/package/2006/content-types">
  <Default Extension="avi" ContentType="video/x-msvideo"/>
  <Default Extension="bin" ContentType="application/vnd.openxmlformats-officedocument.oleObject"/>
  <Default Extension="gif" ContentType="video/unknown"/>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9.gif" ContentType="image/gif"/>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63"/>
  </p:notesMasterIdLst>
  <p:sldIdLst>
    <p:sldId id="415" r:id="rId2"/>
    <p:sldId id="423" r:id="rId3"/>
    <p:sldId id="351" r:id="rId4"/>
    <p:sldId id="352" r:id="rId5"/>
    <p:sldId id="387" r:id="rId6"/>
    <p:sldId id="413" r:id="rId7"/>
    <p:sldId id="416" r:id="rId8"/>
    <p:sldId id="414" r:id="rId9"/>
    <p:sldId id="388" r:id="rId10"/>
    <p:sldId id="389" r:id="rId11"/>
    <p:sldId id="390" r:id="rId12"/>
    <p:sldId id="394" r:id="rId13"/>
    <p:sldId id="395" r:id="rId14"/>
    <p:sldId id="396" r:id="rId15"/>
    <p:sldId id="397" r:id="rId16"/>
    <p:sldId id="398" r:id="rId17"/>
    <p:sldId id="399" r:id="rId18"/>
    <p:sldId id="400" r:id="rId19"/>
    <p:sldId id="401" r:id="rId20"/>
    <p:sldId id="402" r:id="rId21"/>
    <p:sldId id="403" r:id="rId22"/>
    <p:sldId id="404" r:id="rId23"/>
    <p:sldId id="405" r:id="rId24"/>
    <p:sldId id="406" r:id="rId25"/>
    <p:sldId id="383" r:id="rId26"/>
    <p:sldId id="380" r:id="rId27"/>
    <p:sldId id="381" r:id="rId28"/>
    <p:sldId id="382" r:id="rId29"/>
    <p:sldId id="407" r:id="rId30"/>
    <p:sldId id="408" r:id="rId31"/>
    <p:sldId id="409" r:id="rId32"/>
    <p:sldId id="410" r:id="rId33"/>
    <p:sldId id="354" r:id="rId34"/>
    <p:sldId id="356" r:id="rId35"/>
    <p:sldId id="357" r:id="rId36"/>
    <p:sldId id="385" r:id="rId37"/>
    <p:sldId id="378" r:id="rId38"/>
    <p:sldId id="417" r:id="rId39"/>
    <p:sldId id="379" r:id="rId40"/>
    <p:sldId id="418" r:id="rId41"/>
    <p:sldId id="361" r:id="rId42"/>
    <p:sldId id="421" r:id="rId43"/>
    <p:sldId id="362" r:id="rId44"/>
    <p:sldId id="422" r:id="rId45"/>
    <p:sldId id="419" r:id="rId46"/>
    <p:sldId id="363" r:id="rId47"/>
    <p:sldId id="364" r:id="rId48"/>
    <p:sldId id="371" r:id="rId49"/>
    <p:sldId id="365" r:id="rId50"/>
    <p:sldId id="366" r:id="rId51"/>
    <p:sldId id="367" r:id="rId52"/>
    <p:sldId id="368" r:id="rId53"/>
    <p:sldId id="369" r:id="rId54"/>
    <p:sldId id="370" r:id="rId55"/>
    <p:sldId id="372" r:id="rId56"/>
    <p:sldId id="373" r:id="rId57"/>
    <p:sldId id="374" r:id="rId58"/>
    <p:sldId id="375" r:id="rId59"/>
    <p:sldId id="376" r:id="rId60"/>
    <p:sldId id="377" r:id="rId61"/>
    <p:sldId id="272"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849" autoAdjust="0"/>
  </p:normalViewPr>
  <p:slideViewPr>
    <p:cSldViewPr>
      <p:cViewPr varScale="1">
        <p:scale>
          <a:sx n="105" d="100"/>
          <a:sy n="105" d="100"/>
        </p:scale>
        <p:origin x="179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DFE035-42C0-44B7-A092-7CE8089955CB}" type="datetimeFigureOut">
              <a:rPr lang="en-US" smtClean="0"/>
              <a:pPr/>
              <a:t>9/29/2023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43E64B-EEB0-46E3-864B-FE1B8AA1B5A7}" type="slidenum">
              <a:rPr lang="en-US" smtClean="0"/>
              <a:pPr/>
              <a:t>‹#›</a:t>
            </a:fld>
            <a:endParaRPr lang="en-US"/>
          </a:p>
        </p:txBody>
      </p:sp>
    </p:spTree>
    <p:extLst>
      <p:ext uri="{BB962C8B-B14F-4D97-AF65-F5344CB8AC3E}">
        <p14:creationId xmlns:p14="http://schemas.microsoft.com/office/powerpoint/2010/main" val="3101948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43E64B-EEB0-46E3-864B-FE1B8AA1B5A7}" type="slidenum">
              <a:rPr lang="en-US" smtClean="0"/>
              <a:pPr/>
              <a:t>1</a:t>
            </a:fld>
            <a:endParaRPr lang="en-US" dirty="0"/>
          </a:p>
        </p:txBody>
      </p:sp>
    </p:spTree>
    <p:extLst>
      <p:ext uri="{BB962C8B-B14F-4D97-AF65-F5344CB8AC3E}">
        <p14:creationId xmlns:p14="http://schemas.microsoft.com/office/powerpoint/2010/main" val="1075665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F043E64B-EEB0-46E3-864B-FE1B8AA1B5A7}" type="slidenum">
              <a:rPr lang="en-US" smtClean="0"/>
              <a:pPr/>
              <a:t>30</a:t>
            </a:fld>
            <a:endParaRPr lang="en-US"/>
          </a:p>
        </p:txBody>
      </p:sp>
    </p:spTree>
    <p:extLst>
      <p:ext uri="{BB962C8B-B14F-4D97-AF65-F5344CB8AC3E}">
        <p14:creationId xmlns:p14="http://schemas.microsoft.com/office/powerpoint/2010/main" val="601728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D8BD707-D9CF-40AE-B4C6-C98DA3205C09}" type="datetimeFigureOut">
              <a:rPr lang="en-US" smtClean="0"/>
              <a:pPr/>
              <a:t>9/29/2023</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D8BD707-D9CF-40AE-B4C6-C98DA3205C09}" type="datetimeFigureOut">
              <a:rPr lang="en-US" smtClean="0"/>
              <a:pPr/>
              <a:t>9/29/2023</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1D8BD707-D9CF-40AE-B4C6-C98DA3205C09}" type="datetimeFigureOut">
              <a:rPr lang="en-US" smtClean="0"/>
              <a:pPr/>
              <a:t>9/29/2023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1D8BD707-D9CF-40AE-B4C6-C98DA3205C09}" type="datetimeFigureOut">
              <a:rPr lang="en-US" smtClean="0"/>
              <a:pPr/>
              <a:t>9/29/2023</a:t>
            </a:fld>
            <a:endParaRPr lang="en-US"/>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1D8BD707-D9CF-40AE-B4C6-C98DA3205C09}" type="datetimeFigureOut">
              <a:rPr lang="en-US" smtClean="0"/>
              <a:pPr/>
              <a:t>9/29/2023</a:t>
            </a:fld>
            <a:endParaRPr lang="en-US"/>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9/29/2023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D8BD707-D9CF-40AE-B4C6-C98DA3205C09}" type="datetimeFigureOut">
              <a:rPr lang="en-US" smtClean="0"/>
              <a:pPr/>
              <a:t>9/29/2023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D8BD707-D9CF-40AE-B4C6-C98DA3205C09}" type="datetimeFigureOut">
              <a:rPr lang="en-US" smtClean="0"/>
              <a:pPr/>
              <a:t>9/29/2023</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otiadis@cs.uoi.g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fotiadis@uoi.gr"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2.bin"/><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29.xml.rels><?xml version="1.0" encoding="UTF-8" standalone="yes"?>
<Relationships xmlns="http://schemas.openxmlformats.org/package/2006/relationships"><Relationship Id="rId3" Type="http://schemas.openxmlformats.org/officeDocument/2006/relationships/image" Target="../media/image10.wmf"/><Relationship Id="rId7" Type="http://schemas.openxmlformats.org/officeDocument/2006/relationships/image" Target="../media/image12.wmf"/><Relationship Id="rId2" Type="http://schemas.openxmlformats.org/officeDocument/2006/relationships/oleObject" Target="../embeddings/oleObject3.bin"/><Relationship Id="rId1" Type="http://schemas.openxmlformats.org/officeDocument/2006/relationships/slideLayout" Target="../slideLayouts/slideLayout2.xml"/><Relationship Id="rId6" Type="http://schemas.openxmlformats.org/officeDocument/2006/relationships/oleObject" Target="../embeddings/oleObject5.bin"/><Relationship Id="rId5" Type="http://schemas.openxmlformats.org/officeDocument/2006/relationships/image" Target="../media/image11.wmf"/><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14.wmf"/><Relationship Id="rId7" Type="http://schemas.openxmlformats.org/officeDocument/2006/relationships/image" Target="../media/image16.wmf"/><Relationship Id="rId2" Type="http://schemas.openxmlformats.org/officeDocument/2006/relationships/oleObject" Target="../embeddings/oleObject6.bin"/><Relationship Id="rId1" Type="http://schemas.openxmlformats.org/officeDocument/2006/relationships/slideLayout" Target="../slideLayouts/slideLayout2.xml"/><Relationship Id="rId6" Type="http://schemas.openxmlformats.org/officeDocument/2006/relationships/oleObject" Target="../embeddings/oleObject8.bin"/><Relationship Id="rId5" Type="http://schemas.openxmlformats.org/officeDocument/2006/relationships/image" Target="../media/image15.wmf"/><Relationship Id="rId4" Type="http://schemas.openxmlformats.org/officeDocument/2006/relationships/oleObject" Target="../embeddings/oleObject7.bin"/><Relationship Id="rId9" Type="http://schemas.openxmlformats.org/officeDocument/2006/relationships/image" Target="../media/image17.wmf"/></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10.bin"/><Relationship Id="rId1" Type="http://schemas.openxmlformats.org/officeDocument/2006/relationships/slideLayout" Target="../slideLayouts/slideLayout2.xml"/><Relationship Id="rId5" Type="http://schemas.openxmlformats.org/officeDocument/2006/relationships/image" Target="../media/image21.wmf"/><Relationship Id="rId4" Type="http://schemas.openxmlformats.org/officeDocument/2006/relationships/oleObject" Target="../embeddings/oleObject11.bin"/></Relationships>
</file>

<file path=ppt/slides/_rels/slide36.xml.rels><?xml version="1.0" encoding="UTF-8" standalone="yes"?>
<Relationships xmlns="http://schemas.openxmlformats.org/package/2006/relationships"><Relationship Id="rId3" Type="http://schemas.openxmlformats.org/officeDocument/2006/relationships/image" Target="../media/image22.wmf"/><Relationship Id="rId7" Type="http://schemas.openxmlformats.org/officeDocument/2006/relationships/image" Target="../media/image24.wmf"/><Relationship Id="rId2" Type="http://schemas.openxmlformats.org/officeDocument/2006/relationships/oleObject" Target="../embeddings/oleObject12.bin"/><Relationship Id="rId1" Type="http://schemas.openxmlformats.org/officeDocument/2006/relationships/slideLayout" Target="../slideLayouts/slideLayout2.xml"/><Relationship Id="rId6" Type="http://schemas.openxmlformats.org/officeDocument/2006/relationships/oleObject" Target="../embeddings/oleObject14.bin"/><Relationship Id="rId5" Type="http://schemas.openxmlformats.org/officeDocument/2006/relationships/image" Target="../media/image23.wmf"/><Relationship Id="rId4" Type="http://schemas.openxmlformats.org/officeDocument/2006/relationships/oleObject" Target="../embeddings/oleObject13.bin"/></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15.bin"/><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image" Target="../media/image27.wmf"/><Relationship Id="rId7" Type="http://schemas.openxmlformats.org/officeDocument/2006/relationships/image" Target="../media/image29.wmf"/><Relationship Id="rId2" Type="http://schemas.openxmlformats.org/officeDocument/2006/relationships/oleObject" Target="../embeddings/oleObject16.bin"/><Relationship Id="rId1" Type="http://schemas.openxmlformats.org/officeDocument/2006/relationships/slideLayout" Target="../slideLayouts/slideLayout2.xml"/><Relationship Id="rId6" Type="http://schemas.openxmlformats.org/officeDocument/2006/relationships/oleObject" Target="../embeddings/oleObject18.bin"/><Relationship Id="rId5" Type="http://schemas.openxmlformats.org/officeDocument/2006/relationships/image" Target="../media/image28.wmf"/><Relationship Id="rId4" Type="http://schemas.openxmlformats.org/officeDocument/2006/relationships/oleObject" Target="../embeddings/oleObject17.bin"/><Relationship Id="rId9" Type="http://schemas.openxmlformats.org/officeDocument/2006/relationships/image" Target="../media/image30.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oleObject" Target="../embeddings/oleObject20.bin"/><Relationship Id="rId1" Type="http://schemas.openxmlformats.org/officeDocument/2006/relationships/slideLayout" Target="../slideLayouts/slideLayout2.xml"/><Relationship Id="rId5" Type="http://schemas.openxmlformats.org/officeDocument/2006/relationships/image" Target="../media/image28.wmf"/><Relationship Id="rId4" Type="http://schemas.openxmlformats.org/officeDocument/2006/relationships/oleObject" Target="../embeddings/oleObject21.bin"/></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avi"/><Relationship Id="rId1" Type="http://schemas.microsoft.com/office/2007/relationships/media" Target="../media/media2.avi"/><Relationship Id="rId4" Type="http://schemas.openxmlformats.org/officeDocument/2006/relationships/image" Target="../media/image4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gif"/><Relationship Id="rId1" Type="http://schemas.microsoft.com/office/2007/relationships/media" Target="../media/media1.gif"/><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gif"/><Relationship Id="rId1" Type="http://schemas.microsoft.com/office/2007/relationships/media" Target="../media/media1.gif"/><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2"/>
          <p:cNvSpPr txBox="1">
            <a:spLocks/>
          </p:cNvSpPr>
          <p:nvPr/>
        </p:nvSpPr>
        <p:spPr>
          <a:xfrm>
            <a:off x="609600" y="685800"/>
            <a:ext cx="7772400" cy="5181600"/>
          </a:xfrm>
          <a:prstGeom prst="rect">
            <a:avLst/>
          </a:prstGeom>
        </p:spPr>
        <p:txBody>
          <a:bodyPr vert="horz" anchor="ctr">
            <a:normAutofit/>
          </a:bodyPr>
          <a:lstStyle/>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n-US" sz="2400" b="0" i="0" u="none" strike="noStrike" kern="1200" cap="none" spc="0" normalizeH="0" baseline="0" noProof="0" dirty="0">
              <a:ln>
                <a:noFill/>
              </a:ln>
              <a:solidFill>
                <a:schemeClr val="bg1"/>
              </a:solidFill>
              <a:effectLst/>
              <a:uLnTx/>
              <a:uFillTx/>
              <a:latin typeface="+mn-lt"/>
              <a:ea typeface="+mn-ea"/>
              <a:cs typeface="+mn-cs"/>
            </a:endParaRPr>
          </a:p>
        </p:txBody>
      </p:sp>
      <p:sp>
        <p:nvSpPr>
          <p:cNvPr id="7" name="Content Placeholder 2"/>
          <p:cNvSpPr txBox="1">
            <a:spLocks/>
          </p:cNvSpPr>
          <p:nvPr/>
        </p:nvSpPr>
        <p:spPr>
          <a:xfrm>
            <a:off x="609600" y="1600200"/>
            <a:ext cx="7772400" cy="4267200"/>
          </a:xfrm>
          <a:prstGeom prst="rect">
            <a:avLst/>
          </a:prstGeom>
        </p:spPr>
        <p:txBody>
          <a:bodyPr vert="horz" anchor="ctr">
            <a:normAutofit fontScale="55000" lnSpcReduction="20000"/>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n-US" sz="2400" b="0" i="0" u="none" strike="noStrike" kern="1200" cap="none" spc="0" normalizeH="0" baseline="0" noProof="0" dirty="0">
              <a:ln>
                <a:noFill/>
              </a:ln>
              <a:solidFill>
                <a:schemeClr val="bg1"/>
              </a:solidFill>
              <a:effectLst/>
              <a:uLnTx/>
              <a:uFillTx/>
              <a:latin typeface="Calibri" pitchFamily="34" charset="0"/>
            </a:endParaRPr>
          </a:p>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l-GR" sz="5800" b="1" dirty="0">
                <a:solidFill>
                  <a:schemeClr val="bg1"/>
                </a:solidFill>
                <a:latin typeface="Calibri" pitchFamily="34" charset="0"/>
              </a:rPr>
              <a:t>ΜΗΧΑΝΙΚΗ ΑΓΓΕΙΩΝ Ι</a:t>
            </a:r>
            <a:r>
              <a:rPr lang="en-US" sz="5800" b="1" dirty="0">
                <a:solidFill>
                  <a:schemeClr val="bg1"/>
                </a:solidFill>
                <a:latin typeface="Calibri" pitchFamily="34" charset="0"/>
              </a:rPr>
              <a:t>I</a:t>
            </a:r>
            <a:endParaRPr lang="el-GR" sz="5800" b="1" dirty="0">
              <a:solidFill>
                <a:schemeClr val="bg1"/>
              </a:solidFill>
              <a:latin typeface="Calibri" pitchFamily="34" charset="0"/>
            </a:endParaRPr>
          </a:p>
          <a:p>
            <a:pPr algn="ctr">
              <a:spcBef>
                <a:spcPts val="700"/>
              </a:spcBef>
              <a:buClr>
                <a:schemeClr val="accent2"/>
              </a:buClr>
              <a:buSzPct val="60000"/>
            </a:pPr>
            <a:endParaRPr lang="en-US" sz="5100" dirty="0">
              <a:solidFill>
                <a:schemeClr val="bg1"/>
              </a:solidFill>
              <a:latin typeface="Calibri" pitchFamily="34" charset="0"/>
            </a:endParaRPr>
          </a:p>
          <a:p>
            <a:pPr algn="ctr">
              <a:spcBef>
                <a:spcPts val="700"/>
              </a:spcBef>
              <a:buClr>
                <a:schemeClr val="accent2"/>
              </a:buClr>
              <a:buSzPct val="60000"/>
            </a:pPr>
            <a:r>
              <a:rPr lang="el-GR" sz="5100" dirty="0">
                <a:solidFill>
                  <a:schemeClr val="bg1"/>
                </a:solidFill>
                <a:latin typeface="Calibri" pitchFamily="34" charset="0"/>
              </a:rPr>
              <a:t>Δημήτριος Ι. Φωτιάδης</a:t>
            </a:r>
          </a:p>
          <a:p>
            <a:pPr algn="ctr">
              <a:spcBef>
                <a:spcPts val="700"/>
              </a:spcBef>
              <a:buClr>
                <a:schemeClr val="accent2"/>
              </a:buClr>
              <a:buSzPct val="60000"/>
            </a:pPr>
            <a:r>
              <a:rPr lang="el-GR" sz="3800" dirty="0">
                <a:solidFill>
                  <a:schemeClr val="bg1"/>
                </a:solidFill>
                <a:latin typeface="Calibri" pitchFamily="34" charset="0"/>
              </a:rPr>
              <a:t>Καθηγητής Βιοϊατρικής Τεχνολογίας</a:t>
            </a:r>
          </a:p>
          <a:p>
            <a:pPr algn="ctr">
              <a:spcBef>
                <a:spcPts val="700"/>
              </a:spcBef>
              <a:buClr>
                <a:schemeClr val="accent2"/>
              </a:buClr>
              <a:buSzPct val="60000"/>
            </a:pPr>
            <a:endParaRPr lang="el-GR" sz="3800" dirty="0">
              <a:solidFill>
                <a:schemeClr val="bg1"/>
              </a:solidFill>
              <a:latin typeface="Calibri" pitchFamily="34" charset="0"/>
              <a:hlinkClick r:id="rId3"/>
            </a:endParaRPr>
          </a:p>
          <a:p>
            <a:pPr algn="ctr">
              <a:spcBef>
                <a:spcPts val="700"/>
              </a:spcBef>
              <a:buClr>
                <a:schemeClr val="accent2"/>
              </a:buClr>
              <a:buSzPct val="60000"/>
            </a:pPr>
            <a:r>
              <a:rPr lang="en-US" sz="4000" u="sng" dirty="0">
                <a:solidFill>
                  <a:srgbClr val="336633"/>
                </a:solidFill>
                <a:effectLst/>
                <a:latin typeface="Calibri" panose="020F0502020204030204" pitchFamily="34" charset="0"/>
                <a:ea typeface="Times New Roman" panose="02020603050405020304" pitchFamily="18" charset="0"/>
                <a:cs typeface="Times New Roman" panose="02020603050405020304" pitchFamily="18" charset="0"/>
                <a:hlinkClick r:id="rId4"/>
              </a:rPr>
              <a:t>fotiadis</a:t>
            </a:r>
            <a:r>
              <a:rPr lang="el-GR" sz="4000" u="sng" dirty="0">
                <a:solidFill>
                  <a:srgbClr val="336633"/>
                </a:solidFill>
                <a:effectLst/>
                <a:latin typeface="Calibri" panose="020F0502020204030204" pitchFamily="34" charset="0"/>
                <a:ea typeface="Times New Roman" panose="02020603050405020304" pitchFamily="18" charset="0"/>
                <a:cs typeface="Times New Roman" panose="02020603050405020304" pitchFamily="18" charset="0"/>
                <a:hlinkClick r:id="rId4"/>
              </a:rPr>
              <a:t>@</a:t>
            </a:r>
            <a:r>
              <a:rPr lang="en-US" sz="4000" u="sng" dirty="0" err="1">
                <a:solidFill>
                  <a:srgbClr val="336633"/>
                </a:solidFill>
                <a:effectLst/>
                <a:latin typeface="Calibri" panose="020F0502020204030204" pitchFamily="34" charset="0"/>
                <a:ea typeface="Times New Roman" panose="02020603050405020304" pitchFamily="18" charset="0"/>
                <a:cs typeface="Times New Roman" panose="02020603050405020304" pitchFamily="18" charset="0"/>
                <a:hlinkClick r:id="rId4"/>
              </a:rPr>
              <a:t>uoi</a:t>
            </a:r>
            <a:r>
              <a:rPr lang="el-GR" sz="4000" u="sng" dirty="0">
                <a:solidFill>
                  <a:srgbClr val="336633"/>
                </a:solidFill>
                <a:effectLst/>
                <a:latin typeface="Calibri" panose="020F0502020204030204" pitchFamily="34" charset="0"/>
                <a:ea typeface="Times New Roman" panose="02020603050405020304" pitchFamily="18" charset="0"/>
                <a:cs typeface="Times New Roman" panose="02020603050405020304" pitchFamily="18" charset="0"/>
                <a:hlinkClick r:id="rId4"/>
              </a:rPr>
              <a:t>.</a:t>
            </a:r>
            <a:r>
              <a:rPr lang="en-US" sz="4000" u="sng" dirty="0">
                <a:solidFill>
                  <a:srgbClr val="336633"/>
                </a:solidFill>
                <a:effectLst/>
                <a:latin typeface="Calibri" panose="020F0502020204030204" pitchFamily="34" charset="0"/>
                <a:ea typeface="Times New Roman" panose="02020603050405020304" pitchFamily="18" charset="0"/>
                <a:cs typeface="Times New Roman" panose="02020603050405020304" pitchFamily="18" charset="0"/>
                <a:hlinkClick r:id="rId4"/>
              </a:rPr>
              <a:t>gr</a:t>
            </a:r>
            <a:endParaRPr lang="el-GR" sz="6000" dirty="0">
              <a:solidFill>
                <a:schemeClr val="bg1"/>
              </a:solidFill>
              <a:latin typeface="Calibri" pitchFamily="34" charset="0"/>
            </a:endParaRPr>
          </a:p>
          <a:p>
            <a:pPr algn="ctr">
              <a:spcBef>
                <a:spcPts val="700"/>
              </a:spcBef>
              <a:buClr>
                <a:schemeClr val="accent2"/>
              </a:buClr>
              <a:buSzPct val="60000"/>
            </a:pPr>
            <a:endParaRPr lang="el-GR" sz="2400" dirty="0">
              <a:solidFill>
                <a:schemeClr val="bg1"/>
              </a:solidFill>
              <a:latin typeface="Calibri" pitchFamily="34" charset="0"/>
            </a:endParaRPr>
          </a:p>
          <a:p>
            <a:pPr algn="ctr">
              <a:spcBef>
                <a:spcPts val="700"/>
              </a:spcBef>
              <a:buClr>
                <a:schemeClr val="accent2"/>
              </a:buClr>
              <a:buSzPct val="60000"/>
            </a:pPr>
            <a:endParaRPr lang="en-US" sz="2400" dirty="0">
              <a:solidFill>
                <a:schemeClr val="bg1"/>
              </a:solidFill>
              <a:latin typeface="Calibri" pitchFamily="34" charset="0"/>
            </a:endParaRPr>
          </a:p>
          <a:p>
            <a:pPr algn="ctr">
              <a:spcBef>
                <a:spcPts val="700"/>
              </a:spcBef>
              <a:buClr>
                <a:schemeClr val="accent2"/>
              </a:buClr>
              <a:buSzPct val="60000"/>
            </a:pPr>
            <a:r>
              <a:rPr lang="el-GR" sz="4200" dirty="0">
                <a:solidFill>
                  <a:schemeClr val="bg1"/>
                </a:solidFill>
                <a:latin typeface="Calibri" pitchFamily="34" charset="0"/>
              </a:rPr>
              <a:t>Πανεπιστήμιο Ιωαννίνων</a:t>
            </a:r>
          </a:p>
          <a:p>
            <a:pPr algn="ctr">
              <a:spcBef>
                <a:spcPts val="700"/>
              </a:spcBef>
              <a:buClr>
                <a:schemeClr val="accent2"/>
              </a:buClr>
              <a:buSzPct val="60000"/>
            </a:pPr>
            <a:r>
              <a:rPr lang="el-GR" sz="4200" dirty="0">
                <a:solidFill>
                  <a:schemeClr val="bg1"/>
                </a:solidFill>
                <a:latin typeface="Calibri" pitchFamily="34" charset="0"/>
              </a:rPr>
              <a:t> Τμήμα Μηχανικών Επιστήμης Υλικών</a:t>
            </a:r>
            <a:endParaRPr lang="en-US" sz="4200" dirty="0">
              <a:solidFill>
                <a:schemeClr val="bg1"/>
              </a:solidFill>
              <a:latin typeface="Calibri" pitchFamily="34" charset="0"/>
            </a:endParaRPr>
          </a:p>
          <a:p>
            <a:pPr algn="ctr">
              <a:spcBef>
                <a:spcPts val="700"/>
              </a:spcBef>
              <a:buClr>
                <a:schemeClr val="accent2"/>
              </a:buClr>
              <a:buSzPct val="60000"/>
            </a:pPr>
            <a:endParaRPr lang="el-GR" sz="3000" dirty="0">
              <a:solidFill>
                <a:schemeClr val="bg1"/>
              </a:solidFill>
              <a:latin typeface="Calibri" pitchFamily="34" charset="0"/>
            </a:endParaRPr>
          </a:p>
          <a:p>
            <a:pPr algn="ctr">
              <a:spcBef>
                <a:spcPts val="700"/>
              </a:spcBef>
              <a:buClr>
                <a:schemeClr val="accent2"/>
              </a:buClr>
              <a:buSzPct val="60000"/>
            </a:pPr>
            <a:endParaRPr lang="el-GR" sz="2400" dirty="0">
              <a:solidFill>
                <a:schemeClr val="bg1"/>
              </a:solidFill>
              <a:latin typeface="Calibri" pitchFamily="34" charset="0"/>
            </a:endParaRPr>
          </a:p>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lang="el-GR" sz="2400" dirty="0">
              <a:solidFill>
                <a:schemeClr val="bg1"/>
              </a:solidFill>
              <a:latin typeface="Calibri" pitchFamily="34" charset="0"/>
            </a:endParaRPr>
          </a:p>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lang="el-GR" sz="2400" dirty="0">
              <a:solidFill>
                <a:schemeClr val="bg1"/>
              </a:solidFill>
              <a:latin typeface="Calibri" pitchFamily="34" charset="0"/>
            </a:endParaRPr>
          </a:p>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l-GR" sz="2400" b="0" i="0" u="none" strike="noStrike" kern="1200" cap="none" spc="0" normalizeH="0" baseline="0" noProof="0" dirty="0">
              <a:ln>
                <a:noFill/>
              </a:ln>
              <a:solidFill>
                <a:schemeClr val="bg1"/>
              </a:solidFill>
              <a:effectLst/>
              <a:uLnTx/>
              <a:uFillTx/>
              <a:latin typeface="Calibri" pitchFamily="34" charset="0"/>
            </a:endParaRPr>
          </a:p>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n-US" sz="2400" b="0" i="0" u="none" strike="noStrike" kern="1200" cap="none" spc="0" normalizeH="0" baseline="0" noProof="0" dirty="0">
              <a:ln>
                <a:noFill/>
              </a:ln>
              <a:solidFill>
                <a:schemeClr val="bg1"/>
              </a:solidFill>
              <a:effectLst/>
              <a:uLnTx/>
              <a:uFillTx/>
              <a:latin typeface="Calibri" pitchFamily="34" charset="0"/>
            </a:endParaRPr>
          </a:p>
        </p:txBody>
      </p:sp>
    </p:spTree>
    <p:extLst>
      <p:ext uri="{BB962C8B-B14F-4D97-AF65-F5344CB8AC3E}">
        <p14:creationId xmlns:p14="http://schemas.microsoft.com/office/powerpoint/2010/main" val="3566552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304800" y="1786944"/>
            <a:ext cx="8382000" cy="4537656"/>
          </a:xfrm>
        </p:spPr>
        <p:txBody>
          <a:bodyPr>
            <a:normAutofit/>
          </a:bodyPr>
          <a:lstStyle/>
          <a:p>
            <a:pPr lvl="0" algn="just" eaLnBrk="0" fontAlgn="base" hangingPunct="0">
              <a:spcBef>
                <a:spcPts val="0"/>
              </a:spcBef>
              <a:spcAft>
                <a:spcPts val="1800"/>
              </a:spcAft>
              <a:buClr>
                <a:schemeClr val="tx2">
                  <a:lumMod val="50000"/>
                </a:schemeClr>
              </a:buClr>
              <a:buSzPct val="80000"/>
              <a:buFont typeface="Wingdings" panose="05000000000000000000" pitchFamily="2" charset="2"/>
              <a:buChar char="q"/>
            </a:pPr>
            <a:r>
              <a:rPr lang="el-GR" sz="2200" dirty="0">
                <a:solidFill>
                  <a:prstClr val="black"/>
                </a:solidFill>
              </a:rPr>
              <a:t>Η </a:t>
            </a:r>
            <a:r>
              <a:rPr lang="el-GR" sz="2200" b="1" dirty="0">
                <a:solidFill>
                  <a:prstClr val="black"/>
                </a:solidFill>
              </a:rPr>
              <a:t>συστημική</a:t>
            </a:r>
            <a:r>
              <a:rPr lang="el-GR" sz="2200" dirty="0">
                <a:solidFill>
                  <a:prstClr val="black"/>
                </a:solidFill>
              </a:rPr>
              <a:t> </a:t>
            </a:r>
            <a:r>
              <a:rPr lang="el-GR" sz="2200" b="1" dirty="0">
                <a:solidFill>
                  <a:prstClr val="black"/>
                </a:solidFill>
              </a:rPr>
              <a:t>κυκλοφορία</a:t>
            </a:r>
            <a:r>
              <a:rPr lang="el-GR" sz="2200" dirty="0">
                <a:solidFill>
                  <a:prstClr val="black"/>
                </a:solidFill>
              </a:rPr>
              <a:t> ξεκινά με την αορτή και ακολούθως συνεχίζει με μεγάλα αγγεία με παρόμοια ιστολογικά χαρακτηριστικά.</a:t>
            </a:r>
            <a:endParaRPr lang="en-US" sz="2200" dirty="0">
              <a:solidFill>
                <a:prstClr val="black"/>
              </a:solidFill>
            </a:endParaRPr>
          </a:p>
          <a:p>
            <a:pPr lvl="0" algn="just" eaLnBrk="0" fontAlgn="base" hangingPunct="0">
              <a:spcBef>
                <a:spcPts val="0"/>
              </a:spcBef>
              <a:spcAft>
                <a:spcPts val="1800"/>
              </a:spcAft>
              <a:buClr>
                <a:schemeClr val="tx2">
                  <a:lumMod val="50000"/>
                </a:schemeClr>
              </a:buClr>
              <a:buSzPct val="80000"/>
              <a:buFont typeface="Wingdings" panose="05000000000000000000" pitchFamily="2" charset="2"/>
              <a:buChar char="q"/>
            </a:pPr>
            <a:r>
              <a:rPr lang="el-GR" sz="2200" dirty="0">
                <a:solidFill>
                  <a:prstClr val="black"/>
                </a:solidFill>
              </a:rPr>
              <a:t>Όσο μικραίνουν τα αγγεία, αλλάζει σταδιακά η δομή αλλά και τα χαρακτηριστικά τους. </a:t>
            </a:r>
            <a:endParaRPr lang="en-US" sz="2200" dirty="0">
              <a:solidFill>
                <a:prstClr val="black"/>
              </a:solidFill>
            </a:endParaRPr>
          </a:p>
          <a:p>
            <a:pPr lvl="0" algn="just" eaLnBrk="0" fontAlgn="base" hangingPunct="0">
              <a:spcBef>
                <a:spcPts val="0"/>
              </a:spcBef>
              <a:spcAft>
                <a:spcPts val="1800"/>
              </a:spcAft>
              <a:buClr>
                <a:schemeClr val="tx2">
                  <a:lumMod val="50000"/>
                </a:schemeClr>
              </a:buClr>
              <a:buSzPct val="80000"/>
              <a:buFont typeface="Wingdings" panose="05000000000000000000" pitchFamily="2" charset="2"/>
              <a:buChar char="q"/>
            </a:pPr>
            <a:r>
              <a:rPr lang="el-GR" sz="2200" dirty="0">
                <a:solidFill>
                  <a:prstClr val="black"/>
                </a:solidFill>
              </a:rPr>
              <a:t>Τελικά, υπάρχουν οι </a:t>
            </a:r>
            <a:r>
              <a:rPr lang="el-GR" sz="2200" b="1" dirty="0">
                <a:solidFill>
                  <a:prstClr val="black"/>
                </a:solidFill>
              </a:rPr>
              <a:t>μικρές αρτηρίες  </a:t>
            </a:r>
            <a:r>
              <a:rPr lang="el-GR" sz="2200" dirty="0">
                <a:solidFill>
                  <a:prstClr val="black"/>
                </a:solidFill>
              </a:rPr>
              <a:t>και ένα σύστημα </a:t>
            </a:r>
            <a:r>
              <a:rPr lang="el-GR" sz="2200" b="1" dirty="0">
                <a:solidFill>
                  <a:prstClr val="black"/>
                </a:solidFill>
              </a:rPr>
              <a:t>τριχοειδών</a:t>
            </a:r>
            <a:r>
              <a:rPr lang="el-GR" sz="2200" dirty="0">
                <a:solidFill>
                  <a:prstClr val="black"/>
                </a:solidFill>
              </a:rPr>
              <a:t> τα οποία ελέγχουν  τον όγκο του αίματος που μπαίνει στον </a:t>
            </a:r>
            <a:r>
              <a:rPr lang="el-GR" sz="2200" b="1" dirty="0">
                <a:solidFill>
                  <a:prstClr val="black"/>
                </a:solidFill>
              </a:rPr>
              <a:t>περιφερειακό ιστό</a:t>
            </a:r>
            <a:r>
              <a:rPr lang="el-GR" sz="2200" dirty="0">
                <a:solidFill>
                  <a:prstClr val="black"/>
                </a:solidFill>
              </a:rPr>
              <a:t>. </a:t>
            </a:r>
            <a:endParaRPr lang="en-US" sz="2200" dirty="0">
              <a:solidFill>
                <a:prstClr val="black"/>
              </a:solidFill>
            </a:endParaRPr>
          </a:p>
          <a:p>
            <a:pPr lvl="0" algn="just" eaLnBrk="0" fontAlgn="base" hangingPunct="0">
              <a:spcBef>
                <a:spcPts val="0"/>
              </a:spcBef>
              <a:spcAft>
                <a:spcPts val="1800"/>
              </a:spcAft>
              <a:buClr>
                <a:schemeClr val="tx2">
                  <a:lumMod val="50000"/>
                </a:schemeClr>
              </a:buClr>
              <a:buSzPct val="80000"/>
              <a:buFont typeface="Wingdings" panose="05000000000000000000" pitchFamily="2" charset="2"/>
              <a:buChar char="q"/>
            </a:pPr>
            <a:r>
              <a:rPr lang="el-GR" sz="2200" dirty="0">
                <a:solidFill>
                  <a:prstClr val="black"/>
                </a:solidFill>
              </a:rPr>
              <a:t>Μετά τα </a:t>
            </a:r>
            <a:r>
              <a:rPr lang="el-GR" sz="2200" b="1" dirty="0" err="1">
                <a:solidFill>
                  <a:prstClr val="black"/>
                </a:solidFill>
              </a:rPr>
              <a:t>φλεβίδια</a:t>
            </a:r>
            <a:r>
              <a:rPr lang="el-GR" sz="2200" dirty="0">
                <a:solidFill>
                  <a:prstClr val="black"/>
                </a:solidFill>
              </a:rPr>
              <a:t>, το αίμα συλλέγεται από τις φλέβες οι οποίες επιστρέφουν το αίμα στην καρδιά μέσω δυο κύριων φλεβικών αγγείων, </a:t>
            </a:r>
            <a:r>
              <a:rPr lang="el-GR" sz="2200" b="1" dirty="0">
                <a:solidFill>
                  <a:prstClr val="black"/>
                </a:solidFill>
              </a:rPr>
              <a:t>την άνω και την κάτω κοίλη φλέβα</a:t>
            </a:r>
            <a:r>
              <a:rPr lang="el-GR" sz="2200" dirty="0">
                <a:solidFill>
                  <a:prstClr val="black"/>
                </a:solidFill>
              </a:rPr>
              <a:t>.</a:t>
            </a:r>
          </a:p>
        </p:txBody>
      </p:sp>
      <p:sp>
        <p:nvSpPr>
          <p:cNvPr id="6" name="Τίτλος 1"/>
          <p:cNvSpPr>
            <a:spLocks noGrp="1"/>
          </p:cNvSpPr>
          <p:nvPr>
            <p:ph type="title"/>
          </p:nvPr>
        </p:nvSpPr>
        <p:spPr>
          <a:xfrm>
            <a:off x="612648" y="228600"/>
            <a:ext cx="8153400" cy="990600"/>
          </a:xfrm>
        </p:spPr>
        <p:txBody>
          <a:bodyPr>
            <a:normAutofit/>
          </a:bodyPr>
          <a:lstStyle/>
          <a:p>
            <a:pPr lvl="0" algn="ctr"/>
            <a:r>
              <a:rPr lang="el-GR" sz="4000" b="1" dirty="0">
                <a:solidFill>
                  <a:prstClr val="black"/>
                </a:solidFill>
              </a:rPr>
              <a:t>Κυκλοφορικό σύστημα</a:t>
            </a:r>
            <a:endParaRPr lang="el-GR" b="1" dirty="0"/>
          </a:p>
        </p:txBody>
      </p:sp>
    </p:spTree>
    <p:extLst>
      <p:ext uri="{BB962C8B-B14F-4D97-AF65-F5344CB8AC3E}">
        <p14:creationId xmlns:p14="http://schemas.microsoft.com/office/powerpoint/2010/main" val="1370549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28600" y="1752600"/>
            <a:ext cx="8537448" cy="4495800"/>
          </a:xfrm>
        </p:spPr>
        <p:txBody>
          <a:bodyPr>
            <a:normAutofit/>
          </a:bodyPr>
          <a:lstStyle/>
          <a:p>
            <a:pPr lvl="0" algn="just" eaLnBrk="0" fontAlgn="base" hangingPunct="0">
              <a:spcBef>
                <a:spcPts val="0"/>
              </a:spcBef>
              <a:spcAft>
                <a:spcPts val="1800"/>
              </a:spcAft>
              <a:buClr>
                <a:schemeClr val="accent1">
                  <a:lumMod val="50000"/>
                </a:schemeClr>
              </a:buClr>
              <a:buSzPct val="80000"/>
              <a:buFont typeface="Wingdings" panose="05000000000000000000" pitchFamily="2" charset="2"/>
              <a:buChar char="q"/>
            </a:pPr>
            <a:r>
              <a:rPr lang="el-GR" sz="2200" dirty="0">
                <a:solidFill>
                  <a:prstClr val="black"/>
                </a:solidFill>
              </a:rPr>
              <a:t>Η </a:t>
            </a:r>
            <a:r>
              <a:rPr lang="el-GR" sz="2200" b="1" dirty="0">
                <a:solidFill>
                  <a:prstClr val="black"/>
                </a:solidFill>
              </a:rPr>
              <a:t>πνευμονική</a:t>
            </a:r>
            <a:r>
              <a:rPr lang="el-GR" sz="2200" dirty="0">
                <a:solidFill>
                  <a:prstClr val="black"/>
                </a:solidFill>
              </a:rPr>
              <a:t> </a:t>
            </a:r>
            <a:r>
              <a:rPr lang="el-GR" sz="2200" b="1" dirty="0">
                <a:solidFill>
                  <a:prstClr val="black"/>
                </a:solidFill>
              </a:rPr>
              <a:t>κυκλοφορία</a:t>
            </a:r>
            <a:r>
              <a:rPr lang="el-GR" sz="2200" dirty="0">
                <a:solidFill>
                  <a:prstClr val="black"/>
                </a:solidFill>
              </a:rPr>
              <a:t> ξεκινά με το πνευμονικό στέλεχος, που χωρίζεται σε δυο πνευμονικές αρτηρίες</a:t>
            </a:r>
            <a:r>
              <a:rPr lang="en-US" sz="2200" dirty="0">
                <a:solidFill>
                  <a:prstClr val="black"/>
                </a:solidFill>
              </a:rPr>
              <a:t>.</a:t>
            </a:r>
          </a:p>
          <a:p>
            <a:pPr lvl="0" algn="just" eaLnBrk="0" fontAlgn="base" hangingPunct="0">
              <a:spcBef>
                <a:spcPts val="0"/>
              </a:spcBef>
              <a:spcAft>
                <a:spcPts val="1800"/>
              </a:spcAft>
              <a:buClr>
                <a:schemeClr val="accent1">
                  <a:lumMod val="50000"/>
                </a:schemeClr>
              </a:buClr>
              <a:buSzPct val="80000"/>
              <a:buFont typeface="Wingdings" panose="05000000000000000000" pitchFamily="2" charset="2"/>
              <a:buChar char="q"/>
            </a:pPr>
            <a:r>
              <a:rPr lang="el-GR" sz="2200" dirty="0">
                <a:solidFill>
                  <a:prstClr val="black"/>
                </a:solidFill>
              </a:rPr>
              <a:t>Οι </a:t>
            </a:r>
            <a:r>
              <a:rPr lang="el-GR" sz="2200" b="1" dirty="0">
                <a:solidFill>
                  <a:prstClr val="black"/>
                </a:solidFill>
              </a:rPr>
              <a:t>πνευμονικές αρτηρίες </a:t>
            </a:r>
            <a:r>
              <a:rPr lang="el-GR" sz="2200" dirty="0">
                <a:solidFill>
                  <a:prstClr val="black"/>
                </a:solidFill>
              </a:rPr>
              <a:t>εισέρχονται εν συνεχεία στον </a:t>
            </a:r>
            <a:r>
              <a:rPr lang="el-GR" sz="2200" b="1" dirty="0">
                <a:solidFill>
                  <a:prstClr val="black"/>
                </a:solidFill>
              </a:rPr>
              <a:t>πνεύμονα</a:t>
            </a:r>
            <a:r>
              <a:rPr lang="el-GR" sz="2200" dirty="0">
                <a:solidFill>
                  <a:prstClr val="black"/>
                </a:solidFill>
              </a:rPr>
              <a:t> και αφού διακλαδωθούν σε πολλαπλά μικρότερα αγγεία, έρχονται σε επαφή με το </a:t>
            </a:r>
            <a:r>
              <a:rPr lang="el-GR" sz="2200" b="1" dirty="0">
                <a:solidFill>
                  <a:prstClr val="black"/>
                </a:solidFill>
              </a:rPr>
              <a:t>αναπνευστικό σύστημα</a:t>
            </a:r>
            <a:r>
              <a:rPr lang="el-GR" sz="2200" dirty="0">
                <a:solidFill>
                  <a:prstClr val="black"/>
                </a:solidFill>
              </a:rPr>
              <a:t>.</a:t>
            </a:r>
          </a:p>
          <a:p>
            <a:pPr lvl="0" algn="just" eaLnBrk="0" fontAlgn="base" hangingPunct="0">
              <a:spcBef>
                <a:spcPts val="0"/>
              </a:spcBef>
              <a:spcAft>
                <a:spcPts val="1800"/>
              </a:spcAft>
              <a:buClr>
                <a:schemeClr val="accent1">
                  <a:lumMod val="50000"/>
                </a:schemeClr>
              </a:buClr>
              <a:buSzPct val="80000"/>
              <a:buFont typeface="Wingdings" panose="05000000000000000000" pitchFamily="2" charset="2"/>
              <a:buChar char="q"/>
            </a:pPr>
            <a:r>
              <a:rPr lang="el-GR" sz="2200" dirty="0">
                <a:solidFill>
                  <a:prstClr val="black"/>
                </a:solidFill>
              </a:rPr>
              <a:t>Αυτό έχει σαν αποτέλεσμα την </a:t>
            </a:r>
            <a:r>
              <a:rPr lang="el-GR" sz="2200" b="1" dirty="0">
                <a:solidFill>
                  <a:prstClr val="black"/>
                </a:solidFill>
              </a:rPr>
              <a:t>οξυγονοποίηση του αποξυγονωμένου αίματος</a:t>
            </a:r>
            <a:r>
              <a:rPr lang="el-GR" sz="2200" dirty="0">
                <a:solidFill>
                  <a:prstClr val="black"/>
                </a:solidFill>
              </a:rPr>
              <a:t> από τους περιφερειακούς ιστούς. </a:t>
            </a:r>
          </a:p>
          <a:p>
            <a:pPr lvl="0" algn="just" eaLnBrk="0" fontAlgn="base" hangingPunct="0">
              <a:spcBef>
                <a:spcPts val="0"/>
              </a:spcBef>
              <a:spcAft>
                <a:spcPts val="1800"/>
              </a:spcAft>
              <a:buClr>
                <a:schemeClr val="accent1">
                  <a:lumMod val="50000"/>
                </a:schemeClr>
              </a:buClr>
              <a:buSzPct val="80000"/>
              <a:buFont typeface="Wingdings" panose="05000000000000000000" pitchFamily="2" charset="2"/>
              <a:buChar char="q"/>
            </a:pPr>
            <a:r>
              <a:rPr lang="el-GR" sz="2200" dirty="0">
                <a:solidFill>
                  <a:prstClr val="black"/>
                </a:solidFill>
              </a:rPr>
              <a:t>Το οξυγονωμένο αίμα συλλέγεται μέσω ενός συστήματος πνευμονικών φλεβών καταλήγοντας ως </a:t>
            </a:r>
            <a:r>
              <a:rPr lang="el-GR" sz="2200" b="1" dirty="0">
                <a:solidFill>
                  <a:prstClr val="black"/>
                </a:solidFill>
              </a:rPr>
              <a:t>τέσσερις μεγάλες πνευμονικές φλέβες</a:t>
            </a:r>
            <a:r>
              <a:rPr lang="el-GR" sz="2200" dirty="0">
                <a:solidFill>
                  <a:prstClr val="black"/>
                </a:solidFill>
              </a:rPr>
              <a:t> στο </a:t>
            </a:r>
            <a:r>
              <a:rPr lang="el-GR" sz="2200" b="1" dirty="0">
                <a:solidFill>
                  <a:prstClr val="black"/>
                </a:solidFill>
              </a:rPr>
              <a:t>δεξί κόλπο</a:t>
            </a:r>
            <a:r>
              <a:rPr lang="el-GR" sz="2200" dirty="0">
                <a:solidFill>
                  <a:prstClr val="black"/>
                </a:solidFill>
              </a:rPr>
              <a:t>.</a:t>
            </a:r>
          </a:p>
        </p:txBody>
      </p:sp>
      <p:sp>
        <p:nvSpPr>
          <p:cNvPr id="6" name="Τίτλος 1"/>
          <p:cNvSpPr>
            <a:spLocks noGrp="1"/>
          </p:cNvSpPr>
          <p:nvPr>
            <p:ph type="title"/>
          </p:nvPr>
        </p:nvSpPr>
        <p:spPr>
          <a:xfrm>
            <a:off x="612648" y="228600"/>
            <a:ext cx="8153400" cy="990600"/>
          </a:xfrm>
        </p:spPr>
        <p:txBody>
          <a:bodyPr>
            <a:normAutofit/>
          </a:bodyPr>
          <a:lstStyle/>
          <a:p>
            <a:pPr lvl="0" algn="ctr"/>
            <a:r>
              <a:rPr lang="el-GR" sz="4000" b="1" dirty="0">
                <a:solidFill>
                  <a:prstClr val="black"/>
                </a:solidFill>
              </a:rPr>
              <a:t>Κυκλοφορικό σύστημα</a:t>
            </a:r>
            <a:endParaRPr lang="el-GR" b="1" dirty="0"/>
          </a:p>
        </p:txBody>
      </p:sp>
    </p:spTree>
    <p:extLst>
      <p:ext uri="{BB962C8B-B14F-4D97-AF65-F5344CB8AC3E}">
        <p14:creationId xmlns:p14="http://schemas.microsoft.com/office/powerpoint/2010/main" val="1276472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304800" y="1676400"/>
            <a:ext cx="8461248" cy="4953000"/>
          </a:xfrm>
        </p:spPr>
        <p:txBody>
          <a:bodyPr>
            <a:noAutofit/>
          </a:bodyPr>
          <a:lstStyle/>
          <a:p>
            <a:pPr lvl="0" algn="just" eaLnBrk="0" fontAlgn="base" hangingPunct="0">
              <a:spcBef>
                <a:spcPts val="0"/>
              </a:spcBef>
              <a:spcAft>
                <a:spcPts val="1800"/>
              </a:spcAft>
              <a:buClr>
                <a:schemeClr val="tx2">
                  <a:lumMod val="50000"/>
                </a:schemeClr>
              </a:buClr>
              <a:buSzPct val="80000"/>
              <a:buFont typeface="Wingdings" panose="05000000000000000000" pitchFamily="2" charset="2"/>
              <a:buChar char="q"/>
            </a:pPr>
            <a:r>
              <a:rPr lang="el-GR" sz="2200" dirty="0">
                <a:solidFill>
                  <a:prstClr val="black"/>
                </a:solidFill>
              </a:rPr>
              <a:t>Το αρτηριακό αίμα οξυγονώνεται στη συστημική κυκλοφορία ενώ το φλεβικό αποξυγονώνεται ενώ στην πνευμονική κυκλοφορία ισχύει το αντίστροφο.</a:t>
            </a:r>
          </a:p>
          <a:p>
            <a:pPr lvl="0" algn="just" eaLnBrk="0" fontAlgn="base" hangingPunct="0">
              <a:spcBef>
                <a:spcPts val="0"/>
              </a:spcBef>
              <a:spcAft>
                <a:spcPts val="1800"/>
              </a:spcAft>
              <a:buClr>
                <a:schemeClr val="tx2">
                  <a:lumMod val="50000"/>
                </a:schemeClr>
              </a:buClr>
              <a:buSzPct val="80000"/>
              <a:buFont typeface="Wingdings" panose="05000000000000000000" pitchFamily="2" charset="2"/>
              <a:buChar char="q"/>
            </a:pPr>
            <a:r>
              <a:rPr lang="el-GR" sz="2200" dirty="0">
                <a:solidFill>
                  <a:prstClr val="black"/>
                </a:solidFill>
              </a:rPr>
              <a:t>Η δομή των αγγείων εξαρτάται από τον ρόλο που έχουν. </a:t>
            </a:r>
          </a:p>
          <a:p>
            <a:pPr lvl="0" algn="just" eaLnBrk="0" fontAlgn="base" hangingPunct="0">
              <a:spcBef>
                <a:spcPts val="0"/>
              </a:spcBef>
              <a:spcAft>
                <a:spcPts val="1800"/>
              </a:spcAft>
              <a:buClr>
                <a:schemeClr val="tx2">
                  <a:lumMod val="50000"/>
                </a:schemeClr>
              </a:buClr>
              <a:buSzPct val="80000"/>
              <a:buFont typeface="Wingdings" panose="05000000000000000000" pitchFamily="2" charset="2"/>
              <a:buChar char="q"/>
            </a:pPr>
            <a:r>
              <a:rPr lang="el-GR" sz="2200" dirty="0">
                <a:solidFill>
                  <a:prstClr val="black"/>
                </a:solidFill>
              </a:rPr>
              <a:t>Τα μεγάλα αγγεία έχουν ελαστική δομή που επιτρέπει τη διαστολή και τη συστολή τους αντίστοιχα. </a:t>
            </a:r>
          </a:p>
          <a:p>
            <a:pPr lvl="0" algn="just" eaLnBrk="0" fontAlgn="base" hangingPunct="0">
              <a:spcBef>
                <a:spcPts val="0"/>
              </a:spcBef>
              <a:spcAft>
                <a:spcPts val="1800"/>
              </a:spcAft>
              <a:buClr>
                <a:schemeClr val="tx2">
                  <a:lumMod val="50000"/>
                </a:schemeClr>
              </a:buClr>
              <a:buSzPct val="80000"/>
              <a:buFont typeface="Wingdings" panose="05000000000000000000" pitchFamily="2" charset="2"/>
              <a:buChar char="q"/>
            </a:pPr>
            <a:r>
              <a:rPr lang="el-GR" sz="2200" dirty="0">
                <a:solidFill>
                  <a:prstClr val="black"/>
                </a:solidFill>
              </a:rPr>
              <a:t>Η συστολική ροή αίματος είναι αποτέλεσμα της διαστολής της καρδιάς. Η έγχυση στη διαστολή διατηρείται από την ελαστική πίεση στα αγγεία. </a:t>
            </a:r>
          </a:p>
          <a:p>
            <a:pPr lvl="0" algn="just" eaLnBrk="0" fontAlgn="base" hangingPunct="0">
              <a:spcBef>
                <a:spcPts val="0"/>
              </a:spcBef>
              <a:spcAft>
                <a:spcPts val="1800"/>
              </a:spcAft>
              <a:buClr>
                <a:schemeClr val="tx2">
                  <a:lumMod val="50000"/>
                </a:schemeClr>
              </a:buClr>
              <a:buSzPct val="80000"/>
              <a:buFont typeface="Wingdings" panose="05000000000000000000" pitchFamily="2" charset="2"/>
              <a:buChar char="q"/>
            </a:pPr>
            <a:r>
              <a:rPr lang="el-GR" sz="2200" b="1" dirty="0">
                <a:solidFill>
                  <a:prstClr val="black"/>
                </a:solidFill>
              </a:rPr>
              <a:t>Το αποτέλεσμα είναι η συνεχής και μεταβαλλόμενη ροή αίματος </a:t>
            </a:r>
            <a:r>
              <a:rPr lang="el-GR" sz="2200" dirty="0">
                <a:solidFill>
                  <a:prstClr val="black"/>
                </a:solidFill>
              </a:rPr>
              <a:t>κατά τον καρδιακό κύκλο.</a:t>
            </a:r>
            <a:endParaRPr lang="el-GR" sz="2200" dirty="0"/>
          </a:p>
        </p:txBody>
      </p:sp>
      <p:sp>
        <p:nvSpPr>
          <p:cNvPr id="6" name="Τίτλος 1"/>
          <p:cNvSpPr>
            <a:spLocks noGrp="1"/>
          </p:cNvSpPr>
          <p:nvPr>
            <p:ph type="title"/>
          </p:nvPr>
        </p:nvSpPr>
        <p:spPr>
          <a:xfrm>
            <a:off x="612648" y="228600"/>
            <a:ext cx="8153400" cy="990600"/>
          </a:xfrm>
        </p:spPr>
        <p:txBody>
          <a:bodyPr>
            <a:normAutofit/>
          </a:bodyPr>
          <a:lstStyle/>
          <a:p>
            <a:pPr lvl="0" algn="ctr"/>
            <a:r>
              <a:rPr lang="el-GR" sz="4000" b="1" dirty="0">
                <a:solidFill>
                  <a:prstClr val="black"/>
                </a:solidFill>
              </a:rPr>
              <a:t>Κυκλοφορικό σύστημα</a:t>
            </a:r>
            <a:endParaRPr lang="el-GR" b="1" dirty="0"/>
          </a:p>
        </p:txBody>
      </p:sp>
    </p:spTree>
    <p:extLst>
      <p:ext uri="{BB962C8B-B14F-4D97-AF65-F5344CB8AC3E}">
        <p14:creationId xmlns:p14="http://schemas.microsoft.com/office/powerpoint/2010/main" val="3473657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304800" y="1981200"/>
            <a:ext cx="8461248" cy="4495800"/>
          </a:xfrm>
        </p:spPr>
        <p:txBody>
          <a:bodyPr>
            <a:normAutofit/>
          </a:bodyPr>
          <a:lstStyle/>
          <a:p>
            <a:pPr lvl="0" algn="just" eaLnBrk="0" fontAlgn="base" hangingPunct="0">
              <a:spcBef>
                <a:spcPts val="0"/>
              </a:spcBef>
              <a:spcAft>
                <a:spcPts val="2400"/>
              </a:spcAft>
              <a:buClr>
                <a:schemeClr val="accent1">
                  <a:lumMod val="50000"/>
                </a:schemeClr>
              </a:buClr>
              <a:buSzPct val="80000"/>
              <a:buFont typeface="Wingdings" panose="05000000000000000000" pitchFamily="2" charset="2"/>
              <a:buChar char="q"/>
            </a:pPr>
            <a:r>
              <a:rPr lang="el-GR" sz="2200" dirty="0">
                <a:solidFill>
                  <a:prstClr val="black"/>
                </a:solidFill>
              </a:rPr>
              <a:t>Η αντίσταση στη ροή αίματος είναι επίσης μεταβαλλόμενη και είναι ανάλογη με τη </a:t>
            </a:r>
            <a:r>
              <a:rPr lang="el-GR" sz="2200" b="1" dirty="0">
                <a:solidFill>
                  <a:prstClr val="black"/>
                </a:solidFill>
              </a:rPr>
              <a:t>διάμετρο του αγγείου </a:t>
            </a:r>
            <a:r>
              <a:rPr lang="el-GR" sz="2200" dirty="0">
                <a:solidFill>
                  <a:prstClr val="black"/>
                </a:solidFill>
              </a:rPr>
              <a:t>και με το </a:t>
            </a:r>
            <a:r>
              <a:rPr lang="el-GR" sz="2200" b="1" dirty="0">
                <a:solidFill>
                  <a:prstClr val="black"/>
                </a:solidFill>
              </a:rPr>
              <a:t>ποσοστό μυϊκού ιστού στο αγγείο</a:t>
            </a:r>
            <a:r>
              <a:rPr lang="el-GR" sz="2200" dirty="0">
                <a:solidFill>
                  <a:prstClr val="black"/>
                </a:solidFill>
              </a:rPr>
              <a:t>.</a:t>
            </a:r>
          </a:p>
          <a:p>
            <a:pPr lvl="0" algn="just" eaLnBrk="0" fontAlgn="base" hangingPunct="0">
              <a:spcBef>
                <a:spcPts val="0"/>
              </a:spcBef>
              <a:spcAft>
                <a:spcPts val="2400"/>
              </a:spcAft>
              <a:buClr>
                <a:schemeClr val="accent1">
                  <a:lumMod val="50000"/>
                </a:schemeClr>
              </a:buClr>
              <a:buSzPct val="80000"/>
              <a:buFont typeface="Wingdings" panose="05000000000000000000" pitchFamily="2" charset="2"/>
              <a:buChar char="q"/>
            </a:pPr>
            <a:r>
              <a:rPr lang="el-GR" sz="2200" dirty="0">
                <a:solidFill>
                  <a:prstClr val="black"/>
                </a:solidFill>
              </a:rPr>
              <a:t>Η αντίσταση είναι μέγιστη στο επίπεδο των </a:t>
            </a:r>
            <a:r>
              <a:rPr lang="el-GR" sz="2200" dirty="0" err="1">
                <a:solidFill>
                  <a:prstClr val="black"/>
                </a:solidFill>
              </a:rPr>
              <a:t>αρτηριδίων</a:t>
            </a:r>
            <a:r>
              <a:rPr lang="el-GR" sz="2200" dirty="0">
                <a:solidFill>
                  <a:prstClr val="black"/>
                </a:solidFill>
              </a:rPr>
              <a:t> κάτι που προκαλεί σημαντική μείωση της ταχύτητας της ροής αίματος.</a:t>
            </a:r>
          </a:p>
          <a:p>
            <a:pPr lvl="0" algn="just" eaLnBrk="0" fontAlgn="base" hangingPunct="0">
              <a:spcBef>
                <a:spcPct val="20000"/>
              </a:spcBef>
              <a:spcAft>
                <a:spcPct val="0"/>
              </a:spcAft>
              <a:buClr>
                <a:schemeClr val="accent1">
                  <a:lumMod val="50000"/>
                </a:schemeClr>
              </a:buClr>
              <a:buSzPct val="80000"/>
              <a:buFont typeface="Wingdings" panose="05000000000000000000" pitchFamily="2" charset="2"/>
              <a:buChar char="q"/>
            </a:pPr>
            <a:r>
              <a:rPr lang="el-GR" sz="2200" dirty="0">
                <a:solidFill>
                  <a:prstClr val="black"/>
                </a:solidFill>
              </a:rPr>
              <a:t>Η ταχύτητα του αίματος εξαρτάται από τη φάση του καρδιακού κύκλου και τη διάμετρο του αγγείου και ποικίλει από </a:t>
            </a:r>
            <a:r>
              <a:rPr lang="el-GR" sz="2200" b="1" dirty="0">
                <a:solidFill>
                  <a:prstClr val="black"/>
                </a:solidFill>
              </a:rPr>
              <a:t>&gt;100</a:t>
            </a:r>
            <a:r>
              <a:rPr lang="en-US" sz="2200" b="1" dirty="0">
                <a:solidFill>
                  <a:prstClr val="black"/>
                </a:solidFill>
              </a:rPr>
              <a:t>cm/sec</a:t>
            </a:r>
            <a:r>
              <a:rPr lang="en-US" sz="2200" dirty="0">
                <a:solidFill>
                  <a:prstClr val="black"/>
                </a:solidFill>
              </a:rPr>
              <a:t> </a:t>
            </a:r>
            <a:r>
              <a:rPr lang="el-GR" sz="2200" dirty="0">
                <a:solidFill>
                  <a:prstClr val="black"/>
                </a:solidFill>
              </a:rPr>
              <a:t>στην ανιούσα αορτή σε </a:t>
            </a:r>
            <a:r>
              <a:rPr lang="el-GR" sz="2200" b="1" dirty="0">
                <a:solidFill>
                  <a:prstClr val="black"/>
                </a:solidFill>
              </a:rPr>
              <a:t>&lt;1</a:t>
            </a:r>
            <a:r>
              <a:rPr lang="en-US" sz="2200" b="1" dirty="0">
                <a:solidFill>
                  <a:prstClr val="black"/>
                </a:solidFill>
              </a:rPr>
              <a:t>cm/sec</a:t>
            </a:r>
            <a:r>
              <a:rPr lang="el-GR" sz="2200" b="1" dirty="0">
                <a:solidFill>
                  <a:prstClr val="black"/>
                </a:solidFill>
              </a:rPr>
              <a:t> </a:t>
            </a:r>
            <a:r>
              <a:rPr lang="el-GR" sz="2200" dirty="0">
                <a:solidFill>
                  <a:prstClr val="black"/>
                </a:solidFill>
              </a:rPr>
              <a:t>στο επίπεδο τριχοειδών.</a:t>
            </a:r>
          </a:p>
          <a:p>
            <a:pPr marL="0" indent="0">
              <a:buClr>
                <a:schemeClr val="accent1">
                  <a:lumMod val="50000"/>
                </a:schemeClr>
              </a:buClr>
              <a:buSzPct val="80000"/>
              <a:buNone/>
            </a:pPr>
            <a:endParaRPr lang="el-GR" sz="2200" dirty="0"/>
          </a:p>
        </p:txBody>
      </p:sp>
      <p:sp>
        <p:nvSpPr>
          <p:cNvPr id="7" name="Τίτλος 1"/>
          <p:cNvSpPr>
            <a:spLocks noGrp="1"/>
          </p:cNvSpPr>
          <p:nvPr>
            <p:ph type="title"/>
          </p:nvPr>
        </p:nvSpPr>
        <p:spPr>
          <a:xfrm>
            <a:off x="612648" y="228600"/>
            <a:ext cx="8153400" cy="990600"/>
          </a:xfrm>
        </p:spPr>
        <p:txBody>
          <a:bodyPr>
            <a:normAutofit/>
          </a:bodyPr>
          <a:lstStyle/>
          <a:p>
            <a:pPr lvl="0" algn="ctr"/>
            <a:r>
              <a:rPr lang="el-GR" sz="4000" b="1" dirty="0">
                <a:solidFill>
                  <a:prstClr val="black"/>
                </a:solidFill>
              </a:rPr>
              <a:t>Κυκλοφορικό σύστημα</a:t>
            </a:r>
            <a:endParaRPr lang="el-GR" b="1" dirty="0"/>
          </a:p>
        </p:txBody>
      </p:sp>
    </p:spTree>
    <p:extLst>
      <p:ext uri="{BB962C8B-B14F-4D97-AF65-F5344CB8AC3E}">
        <p14:creationId xmlns:p14="http://schemas.microsoft.com/office/powerpoint/2010/main" val="785256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301752" y="1828800"/>
            <a:ext cx="8464296" cy="4876800"/>
          </a:xfrm>
        </p:spPr>
        <p:txBody>
          <a:bodyPr>
            <a:normAutofit/>
          </a:bodyPr>
          <a:lstStyle/>
          <a:p>
            <a:pPr lvl="0" algn="just" eaLnBrk="0" fontAlgn="base" hangingPunct="0">
              <a:spcBef>
                <a:spcPts val="0"/>
              </a:spcBef>
              <a:spcAft>
                <a:spcPts val="1800"/>
              </a:spcAft>
              <a:buClr>
                <a:schemeClr val="tx2">
                  <a:lumMod val="50000"/>
                </a:schemeClr>
              </a:buClr>
              <a:buSzPct val="80000"/>
              <a:buFont typeface="Wingdings" panose="05000000000000000000" pitchFamily="2" charset="2"/>
              <a:buChar char="q"/>
            </a:pPr>
            <a:r>
              <a:rPr lang="el-GR" sz="2200" dirty="0">
                <a:solidFill>
                  <a:prstClr val="black"/>
                </a:solidFill>
              </a:rPr>
              <a:t>Η </a:t>
            </a:r>
            <a:r>
              <a:rPr lang="el-GR" sz="2200" b="1" dirty="0">
                <a:solidFill>
                  <a:prstClr val="black"/>
                </a:solidFill>
              </a:rPr>
              <a:t>κρίσιμη πίεση </a:t>
            </a:r>
            <a:r>
              <a:rPr lang="el-GR" sz="2200" dirty="0">
                <a:solidFill>
                  <a:prstClr val="black"/>
                </a:solidFill>
              </a:rPr>
              <a:t>είναι η πίεση έγχυσης, απαραίτητη για να επιτρέψει </a:t>
            </a:r>
            <a:r>
              <a:rPr lang="el-GR" sz="2200" b="1" dirty="0">
                <a:solidFill>
                  <a:prstClr val="black"/>
                </a:solidFill>
              </a:rPr>
              <a:t>συνεχή έγχυση</a:t>
            </a:r>
            <a:r>
              <a:rPr lang="el-GR" sz="2200" dirty="0">
                <a:solidFill>
                  <a:prstClr val="black"/>
                </a:solidFill>
              </a:rPr>
              <a:t>. </a:t>
            </a:r>
          </a:p>
          <a:p>
            <a:pPr lvl="0" algn="just" eaLnBrk="0" fontAlgn="base" hangingPunct="0">
              <a:spcBef>
                <a:spcPts val="0"/>
              </a:spcBef>
              <a:spcAft>
                <a:spcPts val="1800"/>
              </a:spcAft>
              <a:buClr>
                <a:schemeClr val="tx2">
                  <a:lumMod val="50000"/>
                </a:schemeClr>
              </a:buClr>
              <a:buSzPct val="80000"/>
              <a:buFont typeface="Wingdings" panose="05000000000000000000" pitchFamily="2" charset="2"/>
              <a:buChar char="q"/>
            </a:pPr>
            <a:r>
              <a:rPr lang="el-GR" sz="2200" dirty="0">
                <a:solidFill>
                  <a:prstClr val="black"/>
                </a:solidFill>
              </a:rPr>
              <a:t>Η πίεση του αίματος είναι το μέτρο της ενέργειας του αίματος κατά τη ροή του σε διάφορα τμήματα του κυκλοφορικού συστήματος. </a:t>
            </a:r>
          </a:p>
          <a:p>
            <a:pPr lvl="0" algn="just" eaLnBrk="0" fontAlgn="base" hangingPunct="0">
              <a:spcBef>
                <a:spcPts val="0"/>
              </a:spcBef>
              <a:spcAft>
                <a:spcPts val="1800"/>
              </a:spcAft>
              <a:buClr>
                <a:schemeClr val="tx2">
                  <a:lumMod val="50000"/>
                </a:schemeClr>
              </a:buClr>
              <a:buSzPct val="80000"/>
              <a:buFont typeface="Wingdings" panose="05000000000000000000" pitchFamily="2" charset="2"/>
              <a:buChar char="q"/>
            </a:pPr>
            <a:r>
              <a:rPr lang="el-GR" sz="2200" dirty="0">
                <a:solidFill>
                  <a:prstClr val="black"/>
                </a:solidFill>
              </a:rPr>
              <a:t>Η αρτηριακή πίεση είναι μέγιστη στη συστολή και ονομάζεται </a:t>
            </a:r>
            <a:r>
              <a:rPr lang="el-GR" sz="2200" b="1" dirty="0">
                <a:solidFill>
                  <a:prstClr val="black"/>
                </a:solidFill>
              </a:rPr>
              <a:t>συστολική</a:t>
            </a:r>
            <a:r>
              <a:rPr lang="el-GR" sz="2200" dirty="0">
                <a:solidFill>
                  <a:prstClr val="black"/>
                </a:solidFill>
              </a:rPr>
              <a:t> και ελάχιστη κατά τη διαστολή και λέγεται </a:t>
            </a:r>
            <a:r>
              <a:rPr lang="el-GR" sz="2200" b="1" dirty="0">
                <a:solidFill>
                  <a:prstClr val="black"/>
                </a:solidFill>
              </a:rPr>
              <a:t>διαστολική</a:t>
            </a:r>
            <a:r>
              <a:rPr lang="el-GR" sz="2200" dirty="0">
                <a:solidFill>
                  <a:prstClr val="black"/>
                </a:solidFill>
              </a:rPr>
              <a:t>. </a:t>
            </a:r>
          </a:p>
          <a:p>
            <a:pPr lvl="0" algn="just" eaLnBrk="0" fontAlgn="base" hangingPunct="0">
              <a:spcBef>
                <a:spcPts val="0"/>
              </a:spcBef>
              <a:spcAft>
                <a:spcPts val="1800"/>
              </a:spcAft>
              <a:buClr>
                <a:schemeClr val="tx2">
                  <a:lumMod val="50000"/>
                </a:schemeClr>
              </a:buClr>
              <a:buSzPct val="80000"/>
              <a:buFont typeface="Wingdings" panose="05000000000000000000" pitchFamily="2" charset="2"/>
              <a:buChar char="q"/>
            </a:pPr>
            <a:r>
              <a:rPr lang="el-GR" sz="2200" dirty="0">
                <a:solidFill>
                  <a:prstClr val="black"/>
                </a:solidFill>
              </a:rPr>
              <a:t>Η </a:t>
            </a:r>
            <a:r>
              <a:rPr lang="el-GR" sz="2200" b="1" dirty="0">
                <a:solidFill>
                  <a:prstClr val="black"/>
                </a:solidFill>
              </a:rPr>
              <a:t>μέση πίεση</a:t>
            </a:r>
            <a:r>
              <a:rPr lang="el-GR" sz="2200" dirty="0">
                <a:solidFill>
                  <a:prstClr val="black"/>
                </a:solidFill>
              </a:rPr>
              <a:t> είναι η μέση τιμή της πίεσης κατά τον καρδιακό κύκλο. </a:t>
            </a:r>
          </a:p>
          <a:p>
            <a:pPr lvl="0" algn="just" eaLnBrk="0" fontAlgn="base" hangingPunct="0">
              <a:spcBef>
                <a:spcPts val="0"/>
              </a:spcBef>
              <a:spcAft>
                <a:spcPts val="1800"/>
              </a:spcAft>
              <a:buClr>
                <a:schemeClr val="tx2">
                  <a:lumMod val="50000"/>
                </a:schemeClr>
              </a:buClr>
              <a:buSzPct val="80000"/>
              <a:buFont typeface="Wingdings" panose="05000000000000000000" pitchFamily="2" charset="2"/>
              <a:buChar char="q"/>
            </a:pPr>
            <a:r>
              <a:rPr lang="el-GR" sz="2200" dirty="0">
                <a:solidFill>
                  <a:prstClr val="black"/>
                </a:solidFill>
              </a:rPr>
              <a:t>Σε μεγάλα αγγεία, η μέση τιμή είναι </a:t>
            </a:r>
            <a:r>
              <a:rPr lang="sr-Latn-CS" sz="2200" b="1" dirty="0">
                <a:solidFill>
                  <a:prstClr val="black"/>
                </a:solidFill>
              </a:rPr>
              <a:t>120/80mmHg</a:t>
            </a:r>
            <a:r>
              <a:rPr lang="el-GR" sz="2200" b="1" dirty="0">
                <a:solidFill>
                  <a:prstClr val="black"/>
                </a:solidFill>
              </a:rPr>
              <a:t> συστολική/ διαστολική </a:t>
            </a:r>
            <a:r>
              <a:rPr lang="el-GR" sz="2200" dirty="0">
                <a:solidFill>
                  <a:prstClr val="black"/>
                </a:solidFill>
              </a:rPr>
              <a:t>αντίστοιχα. Στο σύστημα των τριχοειδών η μέση πίεση είναι </a:t>
            </a:r>
            <a:r>
              <a:rPr lang="el-GR" sz="2200" b="1" dirty="0">
                <a:solidFill>
                  <a:prstClr val="black"/>
                </a:solidFill>
              </a:rPr>
              <a:t>17</a:t>
            </a:r>
            <a:r>
              <a:rPr lang="en-US" sz="2200" b="1" dirty="0">
                <a:solidFill>
                  <a:prstClr val="black"/>
                </a:solidFill>
              </a:rPr>
              <a:t>mmHg</a:t>
            </a:r>
            <a:r>
              <a:rPr lang="el-GR" sz="2200" dirty="0">
                <a:solidFill>
                  <a:prstClr val="black"/>
                </a:solidFill>
              </a:rPr>
              <a:t>.</a:t>
            </a:r>
          </a:p>
          <a:p>
            <a:endParaRPr lang="el-GR" sz="2200" dirty="0"/>
          </a:p>
        </p:txBody>
      </p:sp>
      <p:sp>
        <p:nvSpPr>
          <p:cNvPr id="5" name="Τίτλος 1"/>
          <p:cNvSpPr>
            <a:spLocks noGrp="1"/>
          </p:cNvSpPr>
          <p:nvPr>
            <p:ph type="title"/>
          </p:nvPr>
        </p:nvSpPr>
        <p:spPr>
          <a:xfrm>
            <a:off x="612648" y="228600"/>
            <a:ext cx="8153400" cy="990600"/>
          </a:xfrm>
        </p:spPr>
        <p:txBody>
          <a:bodyPr>
            <a:normAutofit/>
          </a:bodyPr>
          <a:lstStyle/>
          <a:p>
            <a:pPr lvl="0" algn="ctr"/>
            <a:r>
              <a:rPr lang="el-GR" sz="4000" b="1" dirty="0">
                <a:solidFill>
                  <a:prstClr val="black"/>
                </a:solidFill>
              </a:rPr>
              <a:t>Κυκλοφορικό σύστημα</a:t>
            </a:r>
            <a:endParaRPr lang="el-GR" b="1" dirty="0"/>
          </a:p>
        </p:txBody>
      </p:sp>
    </p:spTree>
    <p:extLst>
      <p:ext uri="{BB962C8B-B14F-4D97-AF65-F5344CB8AC3E}">
        <p14:creationId xmlns:p14="http://schemas.microsoft.com/office/powerpoint/2010/main" val="3661195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sz="3700" b="1" dirty="0">
                <a:solidFill>
                  <a:prstClr val="black"/>
                </a:solidFill>
              </a:rPr>
              <a:t>Αιμοφόρα αγγεία</a:t>
            </a:r>
            <a:endParaRPr lang="el-GR" b="1" dirty="0"/>
          </a:p>
        </p:txBody>
      </p:sp>
      <p:sp>
        <p:nvSpPr>
          <p:cNvPr id="3" name="Θέση περιεχομένου 2"/>
          <p:cNvSpPr>
            <a:spLocks noGrp="1"/>
          </p:cNvSpPr>
          <p:nvPr>
            <p:ph sz="quarter" idx="1"/>
          </p:nvPr>
        </p:nvSpPr>
        <p:spPr>
          <a:xfrm>
            <a:off x="304800" y="1828800"/>
            <a:ext cx="8385048" cy="4495800"/>
          </a:xfrm>
        </p:spPr>
        <p:txBody>
          <a:bodyPr>
            <a:normAutofit/>
          </a:bodyPr>
          <a:lstStyle/>
          <a:p>
            <a:pPr algn="just">
              <a:spcBef>
                <a:spcPts val="0"/>
              </a:spcBef>
              <a:spcAft>
                <a:spcPts val="600"/>
              </a:spcAft>
              <a:buClr>
                <a:schemeClr val="tx2">
                  <a:lumMod val="50000"/>
                </a:schemeClr>
              </a:buClr>
              <a:buFont typeface="Wingdings" panose="05000000000000000000" pitchFamily="2" charset="2"/>
              <a:buChar char="q"/>
            </a:pPr>
            <a:r>
              <a:rPr lang="el-GR" sz="2200" dirty="0"/>
              <a:t>Τα αιμοφόρα αγγεία χωρίζονται σε:</a:t>
            </a:r>
          </a:p>
          <a:p>
            <a:pPr lvl="1" algn="just">
              <a:spcBef>
                <a:spcPts val="0"/>
              </a:spcBef>
              <a:spcAft>
                <a:spcPts val="600"/>
              </a:spcAft>
              <a:buClr>
                <a:schemeClr val="tx2">
                  <a:lumMod val="50000"/>
                </a:schemeClr>
              </a:buClr>
              <a:buFont typeface="Wingdings" panose="05000000000000000000" pitchFamily="2" charset="2"/>
              <a:buChar char="§"/>
            </a:pPr>
            <a:r>
              <a:rPr lang="el-GR" sz="2200" dirty="0"/>
              <a:t>αγγεία που μεταφέρουν το οξυγονωμένο αίμα στους ιστούς (αρτηρίες, αρτηρίδια και τριχοειδή) και,</a:t>
            </a:r>
          </a:p>
          <a:p>
            <a:pPr lvl="1" algn="just">
              <a:spcBef>
                <a:spcPts val="0"/>
              </a:spcBef>
              <a:spcAft>
                <a:spcPts val="2400"/>
              </a:spcAft>
              <a:buClr>
                <a:schemeClr val="tx2">
                  <a:lumMod val="50000"/>
                </a:schemeClr>
              </a:buClr>
              <a:buFont typeface="Wingdings" panose="05000000000000000000" pitchFamily="2" charset="2"/>
              <a:buChar char="§"/>
            </a:pPr>
            <a:r>
              <a:rPr lang="el-GR" sz="2200" dirty="0"/>
              <a:t>αγγεία που επιστρέφουν αίμα με διοξείδιο του άνθρακα για ανταλλαγή αερίων (φλέβες και </a:t>
            </a:r>
            <a:r>
              <a:rPr lang="el-GR" sz="2200" dirty="0" err="1"/>
              <a:t>φλεβίδια</a:t>
            </a:r>
            <a:r>
              <a:rPr lang="el-GR" sz="2200" dirty="0"/>
              <a:t>).</a:t>
            </a:r>
          </a:p>
          <a:p>
            <a:pPr algn="just">
              <a:spcBef>
                <a:spcPts val="0"/>
              </a:spcBef>
              <a:spcAft>
                <a:spcPts val="2400"/>
              </a:spcAft>
              <a:buClr>
                <a:schemeClr val="tx2">
                  <a:lumMod val="50000"/>
                </a:schemeClr>
              </a:buClr>
              <a:buFont typeface="Wingdings" panose="05000000000000000000" pitchFamily="2" charset="2"/>
              <a:buChar char="q"/>
            </a:pPr>
            <a:r>
              <a:rPr lang="el-GR" sz="2200" dirty="0"/>
              <a:t>Οι μεγαλύτερης διαμέτρου αρτηρίες ταξινομούνται περαιτέρω σε </a:t>
            </a:r>
            <a:r>
              <a:rPr lang="el-GR" sz="2200" b="1" dirty="0"/>
              <a:t>ελαστικού</a:t>
            </a:r>
            <a:r>
              <a:rPr lang="el-GR" sz="2200" dirty="0"/>
              <a:t> και </a:t>
            </a:r>
            <a:r>
              <a:rPr lang="el-GR" sz="2200" b="1" dirty="0"/>
              <a:t>μυϊκού</a:t>
            </a:r>
            <a:r>
              <a:rPr lang="el-GR" sz="2200" dirty="0"/>
              <a:t> τύπου.</a:t>
            </a:r>
          </a:p>
          <a:p>
            <a:pPr algn="just">
              <a:buClr>
                <a:schemeClr val="tx2">
                  <a:lumMod val="50000"/>
                </a:schemeClr>
              </a:buClr>
              <a:buFont typeface="Wingdings" panose="05000000000000000000" pitchFamily="2" charset="2"/>
              <a:buChar char="q"/>
            </a:pPr>
            <a:r>
              <a:rPr lang="el-GR" sz="2200" dirty="0"/>
              <a:t>Οι φλέβες σχηματίζονται από τα </a:t>
            </a:r>
            <a:r>
              <a:rPr lang="el-GR" sz="2200" dirty="0" err="1"/>
              <a:t>φλεβίδια</a:t>
            </a:r>
            <a:r>
              <a:rPr lang="el-GR" sz="2200" dirty="0"/>
              <a:t> τα οποία ενώνονται με τα τριχοειδή αγγεία.</a:t>
            </a:r>
          </a:p>
        </p:txBody>
      </p:sp>
    </p:spTree>
    <p:extLst>
      <p:ext uri="{BB962C8B-B14F-4D97-AF65-F5344CB8AC3E}">
        <p14:creationId xmlns:p14="http://schemas.microsoft.com/office/powerpoint/2010/main" val="3998355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533400" y="1688825"/>
            <a:ext cx="8153400" cy="4495800"/>
          </a:xfrm>
        </p:spPr>
        <p:txBody>
          <a:bodyPr>
            <a:normAutofit/>
          </a:bodyPr>
          <a:lstStyle/>
          <a:p>
            <a:pPr marL="342900" lvl="0" indent="-342900" eaLnBrk="0" fontAlgn="base" hangingPunct="0">
              <a:spcBef>
                <a:spcPts val="0"/>
              </a:spcBef>
              <a:spcAft>
                <a:spcPts val="1200"/>
              </a:spcAft>
              <a:buClrTx/>
              <a:buSzTx/>
              <a:buNone/>
            </a:pPr>
            <a:r>
              <a:rPr lang="el-GR" sz="2200" dirty="0">
                <a:solidFill>
                  <a:prstClr val="black"/>
                </a:solidFill>
              </a:rPr>
              <a:t>Η βασική δομή των αγγείων αποτελείται από τρία στρώματα:</a:t>
            </a:r>
          </a:p>
          <a:p>
            <a:pPr marL="777240" lvl="1" indent="-457200" eaLnBrk="0" fontAlgn="base" hangingPunct="0">
              <a:spcBef>
                <a:spcPts val="0"/>
              </a:spcBef>
              <a:spcAft>
                <a:spcPts val="600"/>
              </a:spcAft>
              <a:buClrTx/>
              <a:buSzTx/>
              <a:buFont typeface="+mj-lt"/>
              <a:buAutoNum type="arabicPeriod"/>
            </a:pPr>
            <a:r>
              <a:rPr lang="el-GR" sz="2000" dirty="0">
                <a:solidFill>
                  <a:prstClr val="black"/>
                </a:solidFill>
              </a:rPr>
              <a:t>Τον έσω χιτώνα (</a:t>
            </a:r>
            <a:r>
              <a:rPr lang="en-US" sz="2000" dirty="0">
                <a:solidFill>
                  <a:prstClr val="black"/>
                </a:solidFill>
              </a:rPr>
              <a:t>Tunica Intima</a:t>
            </a:r>
            <a:r>
              <a:rPr lang="el-GR" sz="2000" dirty="0">
                <a:solidFill>
                  <a:prstClr val="black"/>
                </a:solidFill>
              </a:rPr>
              <a:t>)</a:t>
            </a:r>
            <a:endParaRPr lang="en-US" sz="2000" dirty="0">
              <a:solidFill>
                <a:prstClr val="black"/>
              </a:solidFill>
            </a:endParaRPr>
          </a:p>
          <a:p>
            <a:pPr marL="777240" lvl="1" indent="-457200" eaLnBrk="0" fontAlgn="base" hangingPunct="0">
              <a:spcBef>
                <a:spcPts val="0"/>
              </a:spcBef>
              <a:spcAft>
                <a:spcPts val="600"/>
              </a:spcAft>
              <a:buClrTx/>
              <a:buSzTx/>
              <a:buFont typeface="+mj-lt"/>
              <a:buAutoNum type="arabicPeriod"/>
            </a:pPr>
            <a:r>
              <a:rPr lang="el-GR" sz="2000" dirty="0">
                <a:solidFill>
                  <a:prstClr val="black"/>
                </a:solidFill>
              </a:rPr>
              <a:t>Τον μέσο χιτώνα (</a:t>
            </a:r>
            <a:r>
              <a:rPr lang="en-US" sz="2000" dirty="0">
                <a:solidFill>
                  <a:prstClr val="black"/>
                </a:solidFill>
              </a:rPr>
              <a:t>Tunica Media</a:t>
            </a:r>
            <a:r>
              <a:rPr lang="el-GR" sz="2000" dirty="0">
                <a:solidFill>
                  <a:prstClr val="black"/>
                </a:solidFill>
              </a:rPr>
              <a:t>)</a:t>
            </a:r>
            <a:endParaRPr lang="en-US" sz="2000" dirty="0">
              <a:solidFill>
                <a:prstClr val="black"/>
              </a:solidFill>
            </a:endParaRPr>
          </a:p>
          <a:p>
            <a:pPr marL="777240" lvl="1" indent="-457200" eaLnBrk="0" fontAlgn="base" hangingPunct="0">
              <a:spcBef>
                <a:spcPts val="0"/>
              </a:spcBef>
              <a:spcAft>
                <a:spcPts val="600"/>
              </a:spcAft>
              <a:buClrTx/>
              <a:buSzTx/>
              <a:buFont typeface="+mj-lt"/>
              <a:buAutoNum type="arabicPeriod"/>
            </a:pPr>
            <a:r>
              <a:rPr lang="el-GR" sz="2000" dirty="0">
                <a:solidFill>
                  <a:prstClr val="black"/>
                </a:solidFill>
              </a:rPr>
              <a:t>Τον έξω </a:t>
            </a:r>
            <a:r>
              <a:rPr lang="el-GR" sz="1900" dirty="0">
                <a:solidFill>
                  <a:prstClr val="black"/>
                </a:solidFill>
              </a:rPr>
              <a:t>χιτώνα (</a:t>
            </a:r>
            <a:r>
              <a:rPr lang="en-US" sz="1900" dirty="0">
                <a:solidFill>
                  <a:prstClr val="black"/>
                </a:solidFill>
              </a:rPr>
              <a:t>Adventitia-Tunica </a:t>
            </a:r>
            <a:r>
              <a:rPr lang="en-US" sz="1900" dirty="0" err="1">
                <a:solidFill>
                  <a:prstClr val="black"/>
                </a:solidFill>
              </a:rPr>
              <a:t>externa</a:t>
            </a:r>
            <a:r>
              <a:rPr lang="el-GR" sz="1900" dirty="0">
                <a:solidFill>
                  <a:prstClr val="black"/>
                </a:solidFill>
              </a:rPr>
              <a:t>)</a:t>
            </a:r>
            <a:endParaRPr lang="en-US" sz="1900" dirty="0">
              <a:solidFill>
                <a:prstClr val="black"/>
              </a:solidFill>
            </a:endParaRPr>
          </a:p>
          <a:p>
            <a:endParaRPr lang="el-GR" sz="22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3418065"/>
            <a:ext cx="4114800" cy="2905048"/>
          </a:xfrm>
          <a:prstGeom prst="rect">
            <a:avLst/>
          </a:prstGeom>
        </p:spPr>
      </p:pic>
      <p:sp>
        <p:nvSpPr>
          <p:cNvPr id="5" name="TextBox 4"/>
          <p:cNvSpPr txBox="1"/>
          <p:nvPr/>
        </p:nvSpPr>
        <p:spPr>
          <a:xfrm>
            <a:off x="0" y="6627168"/>
            <a:ext cx="3200400" cy="230832"/>
          </a:xfrm>
          <a:prstGeom prst="rect">
            <a:avLst/>
          </a:prstGeom>
          <a:noFill/>
          <a:ln>
            <a:noFill/>
          </a:ln>
        </p:spPr>
        <p:txBody>
          <a:bodyPr wrap="square" rtlCol="0">
            <a:spAutoFit/>
          </a:bodyPr>
          <a:lstStyle/>
          <a:p>
            <a:r>
              <a:rPr lang="en-US" sz="900" dirty="0">
                <a:latin typeface="Calibri" pitchFamily="34" charset="0"/>
              </a:rPr>
              <a:t>Fox IS., Human Physiology., 4</a:t>
            </a:r>
            <a:r>
              <a:rPr lang="en-US" sz="900" baseline="30000" dirty="0">
                <a:latin typeface="Calibri" pitchFamily="34" charset="0"/>
              </a:rPr>
              <a:t>th</a:t>
            </a:r>
            <a:r>
              <a:rPr lang="en-US" sz="900" dirty="0">
                <a:latin typeface="Calibri" pitchFamily="34" charset="0"/>
              </a:rPr>
              <a:t> Edition., Brown Publishers.</a:t>
            </a:r>
            <a:endParaRPr lang="el-GR" sz="900" dirty="0"/>
          </a:p>
        </p:txBody>
      </p:sp>
      <p:sp>
        <p:nvSpPr>
          <p:cNvPr id="6" name="TextBox 5"/>
          <p:cNvSpPr txBox="1"/>
          <p:nvPr/>
        </p:nvSpPr>
        <p:spPr>
          <a:xfrm>
            <a:off x="2190750" y="6169223"/>
            <a:ext cx="5715000" cy="307777"/>
          </a:xfrm>
          <a:prstGeom prst="rect">
            <a:avLst/>
          </a:prstGeom>
          <a:noFill/>
        </p:spPr>
        <p:txBody>
          <a:bodyPr wrap="square" rtlCol="0">
            <a:spAutoFit/>
          </a:bodyPr>
          <a:lstStyle/>
          <a:p>
            <a:r>
              <a:rPr lang="el-GR" sz="1400" i="1" dirty="0">
                <a:latin typeface="Calibri" pitchFamily="34" charset="0"/>
                <a:cs typeface="Calibri" pitchFamily="34" charset="0"/>
              </a:rPr>
              <a:t>Σχηματική αναπαράσταση αρτηριακού και φλεβικού τοιχώματος.</a:t>
            </a:r>
          </a:p>
        </p:txBody>
      </p:sp>
      <p:sp>
        <p:nvSpPr>
          <p:cNvPr id="10" name="Τίτλος 1"/>
          <p:cNvSpPr>
            <a:spLocks noGrp="1"/>
          </p:cNvSpPr>
          <p:nvPr>
            <p:ph type="title"/>
          </p:nvPr>
        </p:nvSpPr>
        <p:spPr>
          <a:xfrm>
            <a:off x="612648" y="228600"/>
            <a:ext cx="8153400" cy="990600"/>
          </a:xfrm>
        </p:spPr>
        <p:txBody>
          <a:bodyPr/>
          <a:lstStyle/>
          <a:p>
            <a:pPr algn="ctr"/>
            <a:r>
              <a:rPr lang="el-GR" sz="3700" b="1" dirty="0">
                <a:solidFill>
                  <a:prstClr val="black"/>
                </a:solidFill>
              </a:rPr>
              <a:t>Αιμοφόρα αγγεία</a:t>
            </a:r>
            <a:endParaRPr lang="el-GR" b="1" dirty="0"/>
          </a:p>
        </p:txBody>
      </p:sp>
    </p:spTree>
    <p:extLst>
      <p:ext uri="{BB962C8B-B14F-4D97-AF65-F5344CB8AC3E}">
        <p14:creationId xmlns:p14="http://schemas.microsoft.com/office/powerpoint/2010/main" val="1264769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28600" y="1905000"/>
            <a:ext cx="8385048" cy="4495800"/>
          </a:xfrm>
        </p:spPr>
        <p:txBody>
          <a:bodyPr>
            <a:normAutofit/>
          </a:bodyPr>
          <a:lstStyle/>
          <a:p>
            <a:pPr algn="just">
              <a:buClr>
                <a:schemeClr val="accent1">
                  <a:lumMod val="50000"/>
                </a:schemeClr>
              </a:buClr>
              <a:buSzPct val="80000"/>
              <a:buFont typeface="Wingdings" panose="05000000000000000000" pitchFamily="2" charset="2"/>
              <a:buChar char="q"/>
            </a:pPr>
            <a:r>
              <a:rPr lang="el-GR" sz="2200" dirty="0"/>
              <a:t>Ο έ</a:t>
            </a:r>
            <a:r>
              <a:rPr lang="el-GR" sz="2200" b="1" i="1" dirty="0"/>
              <a:t>σω χιτώνας</a:t>
            </a:r>
            <a:r>
              <a:rPr lang="el-GR" sz="2200" dirty="0"/>
              <a:t> αποτελείται από μία μονή σειρά κυττάρων δημιουργώντας ένα πρώτο φραγμό για το αίμα που κυκλοφορεί μέσα στα αγγεία και ονομάζεται ενδοθήλιο.</a:t>
            </a:r>
          </a:p>
          <a:p>
            <a:pPr algn="just">
              <a:buClr>
                <a:schemeClr val="accent1">
                  <a:lumMod val="50000"/>
                </a:schemeClr>
              </a:buClr>
              <a:buSzPct val="80000"/>
              <a:buFont typeface="Wingdings" panose="05000000000000000000" pitchFamily="2" charset="2"/>
              <a:buChar char="q"/>
            </a:pPr>
            <a:endParaRPr lang="el-GR" sz="2200" dirty="0"/>
          </a:p>
          <a:p>
            <a:pPr algn="just">
              <a:buClr>
                <a:schemeClr val="accent1">
                  <a:lumMod val="50000"/>
                </a:schemeClr>
              </a:buClr>
              <a:buSzPct val="80000"/>
              <a:buFont typeface="Wingdings" panose="05000000000000000000" pitchFamily="2" charset="2"/>
              <a:buChar char="q"/>
            </a:pPr>
            <a:r>
              <a:rPr lang="el-GR" sz="2200" dirty="0"/>
              <a:t>Στις μεγάλες αρτηρίες, ο έσω χιτώνας περιέχει και λεία μυϊκά κύτταρα.</a:t>
            </a:r>
          </a:p>
        </p:txBody>
      </p:sp>
      <p:sp>
        <p:nvSpPr>
          <p:cNvPr id="7" name="Τίτλος 1"/>
          <p:cNvSpPr>
            <a:spLocks noGrp="1"/>
          </p:cNvSpPr>
          <p:nvPr>
            <p:ph type="title"/>
          </p:nvPr>
        </p:nvSpPr>
        <p:spPr>
          <a:xfrm>
            <a:off x="612648" y="228600"/>
            <a:ext cx="8153400" cy="990600"/>
          </a:xfrm>
        </p:spPr>
        <p:txBody>
          <a:bodyPr/>
          <a:lstStyle/>
          <a:p>
            <a:pPr algn="ctr"/>
            <a:r>
              <a:rPr lang="el-GR" sz="3700" b="1" dirty="0">
                <a:solidFill>
                  <a:prstClr val="black"/>
                </a:solidFill>
              </a:rPr>
              <a:t>Αιμοφόρα αγγεία</a:t>
            </a:r>
            <a:endParaRPr lang="el-GR" b="1" dirty="0"/>
          </a:p>
        </p:txBody>
      </p:sp>
    </p:spTree>
    <p:extLst>
      <p:ext uri="{BB962C8B-B14F-4D97-AF65-F5344CB8AC3E}">
        <p14:creationId xmlns:p14="http://schemas.microsoft.com/office/powerpoint/2010/main" val="2163842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301752" y="1752600"/>
            <a:ext cx="8464296" cy="4724400"/>
          </a:xfrm>
        </p:spPr>
        <p:txBody>
          <a:bodyPr>
            <a:normAutofit/>
          </a:bodyPr>
          <a:lstStyle/>
          <a:p>
            <a:pPr lvl="0" algn="just">
              <a:spcBef>
                <a:spcPts val="0"/>
              </a:spcBef>
              <a:spcAft>
                <a:spcPts val="2400"/>
              </a:spcAft>
              <a:buClr>
                <a:schemeClr val="accent1">
                  <a:lumMod val="50000"/>
                </a:schemeClr>
              </a:buClr>
              <a:buSzPct val="80000"/>
              <a:buFont typeface="Wingdings" panose="05000000000000000000" pitchFamily="2" charset="2"/>
              <a:buChar char="q"/>
            </a:pPr>
            <a:r>
              <a:rPr lang="el-GR" sz="2200" dirty="0">
                <a:solidFill>
                  <a:prstClr val="black"/>
                </a:solidFill>
              </a:rPr>
              <a:t>Ο </a:t>
            </a:r>
            <a:r>
              <a:rPr lang="el-GR" sz="2200" b="1" i="1" dirty="0">
                <a:solidFill>
                  <a:prstClr val="black"/>
                </a:solidFill>
              </a:rPr>
              <a:t>μέσος χιτώνας</a:t>
            </a:r>
            <a:r>
              <a:rPr lang="el-GR" sz="2200" dirty="0">
                <a:solidFill>
                  <a:prstClr val="black"/>
                </a:solidFill>
              </a:rPr>
              <a:t> είναι η πιο παχιά στοιβάδα, περιέχει λεία μυϊκά κύτταρα, χωρίζεται με τον έσω χιτώνα με το έσω ελαστικό πέταλο.</a:t>
            </a:r>
          </a:p>
          <a:p>
            <a:pPr lvl="0" algn="just">
              <a:spcBef>
                <a:spcPts val="0"/>
              </a:spcBef>
              <a:spcAft>
                <a:spcPts val="2400"/>
              </a:spcAft>
              <a:buClr>
                <a:schemeClr val="accent1">
                  <a:lumMod val="50000"/>
                </a:schemeClr>
              </a:buClr>
              <a:buSzPct val="80000"/>
              <a:buFont typeface="Wingdings" panose="05000000000000000000" pitchFamily="2" charset="2"/>
              <a:buChar char="q"/>
            </a:pPr>
            <a:r>
              <a:rPr lang="el-GR" sz="2200" dirty="0">
                <a:solidFill>
                  <a:prstClr val="black"/>
                </a:solidFill>
              </a:rPr>
              <a:t>Ο μέσος χιτώνας αποτελείται από ένα τρισδιάστατο δίκτυο ελαστίνης, λείων μυϊκών κυττάρων και κολλαγόνου.</a:t>
            </a:r>
          </a:p>
          <a:p>
            <a:pPr lvl="0" algn="just">
              <a:spcBef>
                <a:spcPts val="0"/>
              </a:spcBef>
              <a:spcAft>
                <a:spcPts val="2400"/>
              </a:spcAft>
              <a:buClr>
                <a:schemeClr val="accent1">
                  <a:lumMod val="50000"/>
                </a:schemeClr>
              </a:buClr>
              <a:buSzPct val="80000"/>
              <a:buFont typeface="Wingdings" panose="05000000000000000000" pitchFamily="2" charset="2"/>
              <a:buChar char="q"/>
            </a:pPr>
            <a:r>
              <a:rPr lang="el-GR" sz="2200" dirty="0">
                <a:solidFill>
                  <a:prstClr val="black"/>
                </a:solidFill>
              </a:rPr>
              <a:t>Τα λεία μυϊκά κύτταρα έρχονται σε επαφή μεταξύ τους σχηματίζοντας τις λεγόμενες χασματικές συνδέσεις οι οποίες έχουν συγκεκριμένες πόρτες ανταλλαγής ιόντων τις </a:t>
            </a:r>
            <a:r>
              <a:rPr lang="el-GR" sz="2200" dirty="0" err="1">
                <a:solidFill>
                  <a:prstClr val="black"/>
                </a:solidFill>
              </a:rPr>
              <a:t>κοννεξίνες</a:t>
            </a:r>
            <a:r>
              <a:rPr lang="el-GR" sz="2200" dirty="0">
                <a:solidFill>
                  <a:prstClr val="black"/>
                </a:solidFill>
              </a:rPr>
              <a:t>.</a:t>
            </a:r>
          </a:p>
          <a:p>
            <a:pPr lvl="0" algn="just">
              <a:spcBef>
                <a:spcPts val="0"/>
              </a:spcBef>
              <a:spcAft>
                <a:spcPts val="2400"/>
              </a:spcAft>
              <a:buClr>
                <a:schemeClr val="accent1">
                  <a:lumMod val="50000"/>
                </a:schemeClr>
              </a:buClr>
              <a:buSzPct val="80000"/>
              <a:buFont typeface="Wingdings" panose="05000000000000000000" pitchFamily="2" charset="2"/>
              <a:buChar char="q"/>
            </a:pPr>
            <a:r>
              <a:rPr lang="el-GR" sz="2200" dirty="0">
                <a:solidFill>
                  <a:prstClr val="black"/>
                </a:solidFill>
              </a:rPr>
              <a:t>Ο μέσος χιτώνας συμπεριφέρεται μηχανικά ως δομή με ομογενείς μηχανικές ιδιότητες του υλικού.</a:t>
            </a:r>
          </a:p>
        </p:txBody>
      </p:sp>
      <p:sp>
        <p:nvSpPr>
          <p:cNvPr id="5" name="Τίτλος 1"/>
          <p:cNvSpPr>
            <a:spLocks noGrp="1"/>
          </p:cNvSpPr>
          <p:nvPr>
            <p:ph type="title"/>
          </p:nvPr>
        </p:nvSpPr>
        <p:spPr>
          <a:xfrm>
            <a:off x="612648" y="228600"/>
            <a:ext cx="8153400" cy="990600"/>
          </a:xfrm>
        </p:spPr>
        <p:txBody>
          <a:bodyPr/>
          <a:lstStyle/>
          <a:p>
            <a:pPr algn="ctr"/>
            <a:r>
              <a:rPr lang="el-GR" sz="3700" b="1" dirty="0">
                <a:solidFill>
                  <a:prstClr val="black"/>
                </a:solidFill>
              </a:rPr>
              <a:t>Αιμοφόρα αγγεία</a:t>
            </a:r>
            <a:endParaRPr lang="el-GR" b="1" dirty="0"/>
          </a:p>
        </p:txBody>
      </p:sp>
    </p:spTree>
    <p:extLst>
      <p:ext uri="{BB962C8B-B14F-4D97-AF65-F5344CB8AC3E}">
        <p14:creationId xmlns:p14="http://schemas.microsoft.com/office/powerpoint/2010/main" val="214094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28600" y="1828800"/>
            <a:ext cx="8382000" cy="4495800"/>
          </a:xfrm>
        </p:spPr>
        <p:txBody>
          <a:bodyPr>
            <a:normAutofit/>
          </a:bodyPr>
          <a:lstStyle/>
          <a:p>
            <a:pPr algn="just">
              <a:spcBef>
                <a:spcPts val="0"/>
              </a:spcBef>
              <a:spcAft>
                <a:spcPts val="2400"/>
              </a:spcAft>
              <a:buClr>
                <a:schemeClr val="accent1">
                  <a:lumMod val="50000"/>
                </a:schemeClr>
              </a:buClr>
              <a:buSzPct val="80000"/>
              <a:buFont typeface="Wingdings" panose="05000000000000000000" pitchFamily="2" charset="2"/>
              <a:buChar char="q"/>
            </a:pPr>
            <a:r>
              <a:rPr lang="el-GR" sz="2200" dirty="0"/>
              <a:t>Ο </a:t>
            </a:r>
            <a:r>
              <a:rPr lang="el-GR" sz="2200" b="1" i="1" dirty="0"/>
              <a:t>έξω χιτώνας</a:t>
            </a:r>
            <a:r>
              <a:rPr lang="el-GR" sz="2200" dirty="0"/>
              <a:t> εξασφαλίζει τη νεύρωση και την αγγείωση των αγγείων αλλά και την στήριξη των αγγείων με κολλαγόνο.</a:t>
            </a:r>
          </a:p>
          <a:p>
            <a:pPr algn="just">
              <a:spcBef>
                <a:spcPts val="0"/>
              </a:spcBef>
              <a:spcAft>
                <a:spcPts val="2400"/>
              </a:spcAft>
              <a:buClr>
                <a:schemeClr val="accent1">
                  <a:lumMod val="50000"/>
                </a:schemeClr>
              </a:buClr>
              <a:buSzPct val="80000"/>
              <a:buFont typeface="Wingdings" panose="05000000000000000000" pitchFamily="2" charset="2"/>
              <a:buChar char="q"/>
            </a:pPr>
            <a:r>
              <a:rPr lang="el-GR" sz="2200" dirty="0"/>
              <a:t>Αποτελείται από παχιές δέσμες ινών κολλαγόνου ταξινομημένες σε ελικοειδείς δομές καθώς επίσης και από ινοβλαστικά κύτταρα.</a:t>
            </a:r>
          </a:p>
          <a:p>
            <a:pPr algn="just">
              <a:spcBef>
                <a:spcPts val="0"/>
              </a:spcBef>
              <a:spcAft>
                <a:spcPts val="2400"/>
              </a:spcAft>
              <a:buClr>
                <a:schemeClr val="accent1">
                  <a:lumMod val="50000"/>
                </a:schemeClr>
              </a:buClr>
              <a:buSzPct val="80000"/>
              <a:buFont typeface="Wingdings" panose="05000000000000000000" pitchFamily="2" charset="2"/>
              <a:buChar char="q"/>
            </a:pPr>
            <a:r>
              <a:rPr lang="el-GR" sz="2200" dirty="0"/>
              <a:t>Η </a:t>
            </a:r>
            <a:r>
              <a:rPr lang="el-GR" sz="2200" b="1" dirty="0"/>
              <a:t>ελαστίνη</a:t>
            </a:r>
            <a:r>
              <a:rPr lang="el-GR" sz="2200" dirty="0"/>
              <a:t> που προσδίδει την ικανότητα στα αγγεία να συστέλλονται και να διαστέλλονται είναι κύριο χαρακτηριστικό των αρτηριών.</a:t>
            </a:r>
          </a:p>
          <a:p>
            <a:pPr>
              <a:buClr>
                <a:schemeClr val="accent1">
                  <a:lumMod val="50000"/>
                </a:schemeClr>
              </a:buClr>
              <a:buSzPct val="80000"/>
              <a:buFont typeface="Wingdings" panose="05000000000000000000" pitchFamily="2" charset="2"/>
              <a:buChar char="q"/>
            </a:pPr>
            <a:endParaRPr lang="el-GR" sz="2200" dirty="0"/>
          </a:p>
        </p:txBody>
      </p:sp>
      <p:sp>
        <p:nvSpPr>
          <p:cNvPr id="5" name="Τίτλος 1"/>
          <p:cNvSpPr>
            <a:spLocks noGrp="1"/>
          </p:cNvSpPr>
          <p:nvPr>
            <p:ph type="title"/>
          </p:nvPr>
        </p:nvSpPr>
        <p:spPr>
          <a:xfrm>
            <a:off x="612648" y="228600"/>
            <a:ext cx="8153400" cy="990600"/>
          </a:xfrm>
        </p:spPr>
        <p:txBody>
          <a:bodyPr/>
          <a:lstStyle/>
          <a:p>
            <a:pPr algn="ctr"/>
            <a:r>
              <a:rPr lang="el-GR" sz="3700" b="1" dirty="0">
                <a:solidFill>
                  <a:prstClr val="black"/>
                </a:solidFill>
              </a:rPr>
              <a:t>Αιμοφόρα αγγεία</a:t>
            </a:r>
            <a:endParaRPr lang="el-GR" b="1" dirty="0"/>
          </a:p>
        </p:txBody>
      </p:sp>
    </p:spTree>
    <p:extLst>
      <p:ext uri="{BB962C8B-B14F-4D97-AF65-F5344CB8AC3E}">
        <p14:creationId xmlns:p14="http://schemas.microsoft.com/office/powerpoint/2010/main" val="2640225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09600" y="152400"/>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700" b="1" dirty="0"/>
              <a:t>Περιεχόμενα</a:t>
            </a:r>
          </a:p>
          <a:p>
            <a:pPr marL="320040" indent="-320040" algn="ctr">
              <a:spcBef>
                <a:spcPts val="700"/>
              </a:spcBef>
              <a:buClr>
                <a:schemeClr val="accent2"/>
              </a:buClr>
              <a:buSzPct val="60000"/>
              <a:defRPr/>
            </a:pPr>
            <a:endParaRPr lang="en-US" sz="4000" dirty="0"/>
          </a:p>
        </p:txBody>
      </p:sp>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9" name="Content Placeholder 2"/>
          <p:cNvSpPr>
            <a:spLocks noGrp="1"/>
          </p:cNvSpPr>
          <p:nvPr>
            <p:ph sz="quarter" idx="1"/>
          </p:nvPr>
        </p:nvSpPr>
        <p:spPr>
          <a:xfrm>
            <a:off x="457200" y="1714500"/>
            <a:ext cx="8534400" cy="5181600"/>
          </a:xfrm>
        </p:spPr>
        <p:txBody>
          <a:bodyPr>
            <a:noAutofit/>
          </a:bodyPr>
          <a:lstStyle/>
          <a:p>
            <a:pPr>
              <a:spcBef>
                <a:spcPts val="0"/>
              </a:spcBef>
              <a:spcAft>
                <a:spcPts val="1800"/>
              </a:spcAft>
              <a:buClr>
                <a:schemeClr val="tx2">
                  <a:lumMod val="50000"/>
                </a:schemeClr>
              </a:buClr>
              <a:buFont typeface="Wingdings" panose="05000000000000000000" pitchFamily="2" charset="2"/>
              <a:buChar char="q"/>
            </a:pPr>
            <a:r>
              <a:rPr lang="el-GR" sz="2400" dirty="0">
                <a:latin typeface="Calibri" pitchFamily="34" charset="0"/>
              </a:rPr>
              <a:t>Εισαγωγή</a:t>
            </a:r>
          </a:p>
          <a:p>
            <a:pPr>
              <a:spcBef>
                <a:spcPts val="0"/>
              </a:spcBef>
              <a:spcAft>
                <a:spcPts val="1800"/>
              </a:spcAft>
              <a:buClr>
                <a:schemeClr val="tx2">
                  <a:lumMod val="50000"/>
                </a:schemeClr>
              </a:buClr>
              <a:buFont typeface="Wingdings" panose="05000000000000000000" pitchFamily="2" charset="2"/>
              <a:buChar char="q"/>
            </a:pPr>
            <a:r>
              <a:rPr lang="el-GR" sz="2400" dirty="0"/>
              <a:t>Κυκλοφορικό σύστημα</a:t>
            </a:r>
          </a:p>
          <a:p>
            <a:pPr>
              <a:spcBef>
                <a:spcPts val="0"/>
              </a:spcBef>
              <a:spcAft>
                <a:spcPts val="1800"/>
              </a:spcAft>
              <a:buClr>
                <a:schemeClr val="tx2">
                  <a:lumMod val="50000"/>
                </a:schemeClr>
              </a:buClr>
              <a:buFont typeface="Wingdings" panose="05000000000000000000" pitchFamily="2" charset="2"/>
              <a:buChar char="q"/>
            </a:pPr>
            <a:r>
              <a:rPr lang="el-GR" sz="2400" dirty="0"/>
              <a:t>Δομή αιμοφόρων αγγείων</a:t>
            </a:r>
          </a:p>
          <a:p>
            <a:pPr>
              <a:spcBef>
                <a:spcPts val="0"/>
              </a:spcBef>
              <a:spcAft>
                <a:spcPts val="1800"/>
              </a:spcAft>
              <a:buClr>
                <a:schemeClr val="tx2">
                  <a:lumMod val="50000"/>
                </a:schemeClr>
              </a:buClr>
              <a:buFont typeface="Wingdings" panose="05000000000000000000" pitchFamily="2" charset="2"/>
              <a:buChar char="q"/>
            </a:pPr>
            <a:r>
              <a:rPr lang="el-GR" sz="2400" dirty="0"/>
              <a:t>Ροή αίματος</a:t>
            </a:r>
          </a:p>
          <a:p>
            <a:pPr>
              <a:spcBef>
                <a:spcPts val="0"/>
              </a:spcBef>
              <a:spcAft>
                <a:spcPts val="1800"/>
              </a:spcAft>
              <a:buClr>
                <a:schemeClr val="tx2">
                  <a:lumMod val="50000"/>
                </a:schemeClr>
              </a:buClr>
              <a:buFont typeface="Wingdings" panose="05000000000000000000" pitchFamily="2" charset="2"/>
              <a:buChar char="q"/>
            </a:pPr>
            <a:r>
              <a:rPr lang="el-GR" sz="2400" dirty="0"/>
              <a:t>Μηχανικές ιδιότητες αίματος και αρτηριακού τοιχώματος</a:t>
            </a:r>
          </a:p>
          <a:p>
            <a:pPr>
              <a:spcBef>
                <a:spcPts val="0"/>
              </a:spcBef>
              <a:spcAft>
                <a:spcPts val="1800"/>
              </a:spcAft>
              <a:buClr>
                <a:schemeClr val="tx2">
                  <a:lumMod val="50000"/>
                </a:schemeClr>
              </a:buClr>
              <a:buFont typeface="Wingdings" panose="05000000000000000000" pitchFamily="2" charset="2"/>
              <a:buChar char="q"/>
            </a:pPr>
            <a:r>
              <a:rPr lang="el-GR" sz="2400" dirty="0" err="1"/>
              <a:t>Μοντελοποίηση</a:t>
            </a:r>
            <a:r>
              <a:rPr lang="el-GR" sz="2400" dirty="0"/>
              <a:t> ροής αίματος</a:t>
            </a:r>
          </a:p>
        </p:txBody>
      </p:sp>
    </p:spTree>
    <p:extLst>
      <p:ext uri="{BB962C8B-B14F-4D97-AF65-F5344CB8AC3E}">
        <p14:creationId xmlns:p14="http://schemas.microsoft.com/office/powerpoint/2010/main" val="3883095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28600" y="1828800"/>
            <a:ext cx="8382000" cy="4495800"/>
          </a:xfrm>
        </p:spPr>
        <p:txBody>
          <a:bodyPr>
            <a:normAutofit/>
          </a:bodyPr>
          <a:lstStyle/>
          <a:p>
            <a:pPr algn="just">
              <a:spcAft>
                <a:spcPts val="1200"/>
              </a:spcAft>
              <a:buClr>
                <a:schemeClr val="accent1">
                  <a:lumMod val="50000"/>
                </a:schemeClr>
              </a:buClr>
              <a:buSzPct val="75000"/>
              <a:buFont typeface="Wingdings" panose="05000000000000000000" pitchFamily="2" charset="2"/>
              <a:buChar char="q"/>
            </a:pPr>
            <a:r>
              <a:rPr lang="el-GR" sz="2200" dirty="0"/>
              <a:t>Οι δομές των τοιχωμάτων των αρτηριών και των φλεβών διαφέρουν στα εξής σημεία:</a:t>
            </a:r>
          </a:p>
          <a:p>
            <a:pPr lvl="1" algn="just">
              <a:spcBef>
                <a:spcPts val="0"/>
              </a:spcBef>
              <a:spcAft>
                <a:spcPts val="600"/>
              </a:spcAft>
              <a:buClr>
                <a:schemeClr val="accent1">
                  <a:lumMod val="50000"/>
                </a:schemeClr>
              </a:buClr>
              <a:buSzPct val="80000"/>
              <a:buFont typeface="Wingdings" panose="05000000000000000000" pitchFamily="2" charset="2"/>
              <a:buChar char="§"/>
            </a:pPr>
            <a:r>
              <a:rPr lang="el-GR" sz="2200" dirty="0"/>
              <a:t>Οι αρτηρίες περιέχουν μεγαλύτερο ποσοστό λείου μυϊκού ιστού ώστε να μπορούν να συσπώνται.</a:t>
            </a:r>
          </a:p>
          <a:p>
            <a:pPr lvl="1" algn="just">
              <a:spcBef>
                <a:spcPts val="0"/>
              </a:spcBef>
              <a:spcAft>
                <a:spcPts val="600"/>
              </a:spcAft>
              <a:buClr>
                <a:schemeClr val="accent1">
                  <a:lumMod val="50000"/>
                </a:schemeClr>
              </a:buClr>
              <a:buSzPct val="80000"/>
              <a:buFont typeface="Wingdings" panose="05000000000000000000" pitchFamily="2" charset="2"/>
              <a:buChar char="§"/>
            </a:pPr>
            <a:r>
              <a:rPr lang="el-GR" sz="2200" dirty="0"/>
              <a:t>Οι αρτηρίες έχουν μεγαλύτερη ποσότητα ελαστίνης. Αυτό σημαίνει ότι η αναλογία κολλαγόνου-ελαστίνης  είναι μεγαλύτερη στις αρτηρίες.</a:t>
            </a:r>
          </a:p>
          <a:p>
            <a:pPr lvl="1" algn="just">
              <a:spcBef>
                <a:spcPts val="0"/>
              </a:spcBef>
              <a:spcAft>
                <a:spcPts val="600"/>
              </a:spcAft>
              <a:buClr>
                <a:schemeClr val="accent1">
                  <a:lumMod val="50000"/>
                </a:schemeClr>
              </a:buClr>
              <a:buSzPct val="80000"/>
              <a:buFont typeface="Wingdings" panose="05000000000000000000" pitchFamily="2" charset="2"/>
              <a:buChar char="§"/>
            </a:pPr>
            <a:r>
              <a:rPr lang="el-GR" sz="2200" dirty="0"/>
              <a:t>Ακόμη, οι φλέβες έχουν μεγαλύτερη σε πάχος εξωτερική στοιβάδα (έξω χιτώνα).</a:t>
            </a:r>
          </a:p>
        </p:txBody>
      </p:sp>
      <p:sp>
        <p:nvSpPr>
          <p:cNvPr id="5" name="Τίτλος 1"/>
          <p:cNvSpPr>
            <a:spLocks noGrp="1"/>
          </p:cNvSpPr>
          <p:nvPr>
            <p:ph type="title"/>
          </p:nvPr>
        </p:nvSpPr>
        <p:spPr>
          <a:xfrm>
            <a:off x="612648" y="228600"/>
            <a:ext cx="8153400" cy="990600"/>
          </a:xfrm>
        </p:spPr>
        <p:txBody>
          <a:bodyPr/>
          <a:lstStyle/>
          <a:p>
            <a:pPr algn="ctr"/>
            <a:r>
              <a:rPr lang="el-GR" sz="3700" b="1" dirty="0">
                <a:solidFill>
                  <a:prstClr val="black"/>
                </a:solidFill>
              </a:rPr>
              <a:t>Αιμοφόρα αγγεία</a:t>
            </a:r>
            <a:endParaRPr lang="el-GR" b="1" dirty="0"/>
          </a:p>
        </p:txBody>
      </p:sp>
    </p:spTree>
    <p:extLst>
      <p:ext uri="{BB962C8B-B14F-4D97-AF65-F5344CB8AC3E}">
        <p14:creationId xmlns:p14="http://schemas.microsoft.com/office/powerpoint/2010/main" val="2486784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304800" y="1752600"/>
            <a:ext cx="8385048" cy="5029200"/>
          </a:xfrm>
        </p:spPr>
        <p:txBody>
          <a:bodyPr>
            <a:noAutofit/>
          </a:bodyPr>
          <a:lstStyle/>
          <a:p>
            <a:pPr lvl="0" algn="just" eaLnBrk="0" fontAlgn="base" hangingPunct="0">
              <a:spcBef>
                <a:spcPts val="0"/>
              </a:spcBef>
              <a:spcAft>
                <a:spcPts val="1800"/>
              </a:spcAft>
              <a:buClr>
                <a:schemeClr val="tx2">
                  <a:lumMod val="50000"/>
                </a:schemeClr>
              </a:buClr>
              <a:buSzPct val="80000"/>
              <a:buFont typeface="Wingdings" panose="05000000000000000000" pitchFamily="2" charset="2"/>
              <a:buChar char="q"/>
            </a:pPr>
            <a:r>
              <a:rPr lang="el-GR" sz="2200" dirty="0">
                <a:solidFill>
                  <a:prstClr val="black"/>
                </a:solidFill>
              </a:rPr>
              <a:t>Ο προσδιορισμός των μηχανικών ιδιοτήτων του αρτηριακού τοιχώματος αποτελεί αντικείμενο έντονης μελέτης. </a:t>
            </a:r>
          </a:p>
          <a:p>
            <a:pPr lvl="0" algn="just" eaLnBrk="0" fontAlgn="base" hangingPunct="0">
              <a:spcBef>
                <a:spcPct val="20000"/>
              </a:spcBef>
              <a:spcAft>
                <a:spcPct val="0"/>
              </a:spcAft>
              <a:buClr>
                <a:schemeClr val="tx2">
                  <a:lumMod val="50000"/>
                </a:schemeClr>
              </a:buClr>
              <a:buSzPct val="80000"/>
              <a:buFont typeface="Wingdings" panose="05000000000000000000" pitchFamily="2" charset="2"/>
              <a:buChar char="q"/>
            </a:pPr>
            <a:r>
              <a:rPr lang="el-GR" sz="2200" dirty="0">
                <a:solidFill>
                  <a:prstClr val="black"/>
                </a:solidFill>
              </a:rPr>
              <a:t>Η γενική ιδέα είναι ότι η αρτηρία επιδεικνύει την εξής συμπεριφορά: </a:t>
            </a:r>
          </a:p>
          <a:p>
            <a:pPr lvl="1" algn="just" eaLnBrk="0" fontAlgn="base" hangingPunct="0">
              <a:spcBef>
                <a:spcPct val="20000"/>
              </a:spcBef>
              <a:spcAft>
                <a:spcPct val="0"/>
              </a:spcAft>
              <a:buClr>
                <a:schemeClr val="tx2">
                  <a:lumMod val="50000"/>
                </a:schemeClr>
              </a:buClr>
              <a:buSzPct val="80000"/>
              <a:buFont typeface="Wingdings" panose="05000000000000000000" pitchFamily="2" charset="2"/>
              <a:buChar char="§"/>
            </a:pPr>
            <a:r>
              <a:rPr lang="el-GR" sz="2000" dirty="0">
                <a:solidFill>
                  <a:prstClr val="black"/>
                </a:solidFill>
              </a:rPr>
              <a:t>μη γραμμικά ανελαστική, </a:t>
            </a:r>
          </a:p>
          <a:p>
            <a:pPr lvl="1" algn="just" eaLnBrk="0" fontAlgn="base" hangingPunct="0">
              <a:spcBef>
                <a:spcPct val="20000"/>
              </a:spcBef>
              <a:spcAft>
                <a:spcPct val="0"/>
              </a:spcAft>
              <a:buClr>
                <a:schemeClr val="tx2">
                  <a:lumMod val="50000"/>
                </a:schemeClr>
              </a:buClr>
              <a:buSzPct val="80000"/>
              <a:buFont typeface="Wingdings" panose="05000000000000000000" pitchFamily="2" charset="2"/>
              <a:buChar char="§"/>
            </a:pPr>
            <a:r>
              <a:rPr lang="el-GR" sz="2000" dirty="0" err="1">
                <a:solidFill>
                  <a:prstClr val="black"/>
                </a:solidFill>
              </a:rPr>
              <a:t>ανισότροπη</a:t>
            </a:r>
            <a:r>
              <a:rPr lang="el-GR" sz="2000" dirty="0">
                <a:solidFill>
                  <a:prstClr val="black"/>
                </a:solidFill>
              </a:rPr>
              <a:t>, </a:t>
            </a:r>
          </a:p>
          <a:p>
            <a:pPr lvl="1" algn="just" eaLnBrk="0" fontAlgn="base" hangingPunct="0">
              <a:spcBef>
                <a:spcPct val="20000"/>
              </a:spcBef>
              <a:spcAft>
                <a:spcPct val="0"/>
              </a:spcAft>
              <a:buClr>
                <a:schemeClr val="tx2">
                  <a:lumMod val="50000"/>
                </a:schemeClr>
              </a:buClr>
              <a:buSzPct val="80000"/>
              <a:buFont typeface="Wingdings" panose="05000000000000000000" pitchFamily="2" charset="2"/>
              <a:buChar char="§"/>
            </a:pPr>
            <a:r>
              <a:rPr lang="el-GR" sz="2000" dirty="0">
                <a:solidFill>
                  <a:prstClr val="black"/>
                </a:solidFill>
              </a:rPr>
              <a:t>ακτινικά ετερογενής, </a:t>
            </a:r>
          </a:p>
          <a:p>
            <a:pPr lvl="1" algn="just" eaLnBrk="0" fontAlgn="base" hangingPunct="0">
              <a:spcBef>
                <a:spcPct val="20000"/>
              </a:spcBef>
              <a:spcAft>
                <a:spcPct val="0"/>
              </a:spcAft>
              <a:buClr>
                <a:schemeClr val="tx2">
                  <a:lumMod val="50000"/>
                </a:schemeClr>
              </a:buClr>
              <a:buSzPct val="80000"/>
              <a:buFont typeface="Wingdings" panose="05000000000000000000" pitchFamily="2" charset="2"/>
              <a:buChar char="§"/>
            </a:pPr>
            <a:r>
              <a:rPr lang="el-GR" sz="2000" dirty="0">
                <a:solidFill>
                  <a:prstClr val="black"/>
                </a:solidFill>
              </a:rPr>
              <a:t>μη ευαίσθητη στο ρυθμό φόρτισης με διαστολή κατά τη μείωση της θερμοκρασίας </a:t>
            </a:r>
          </a:p>
          <a:p>
            <a:pPr lvl="1" algn="just" eaLnBrk="0" fontAlgn="base" hangingPunct="0">
              <a:spcBef>
                <a:spcPts val="0"/>
              </a:spcBef>
              <a:spcAft>
                <a:spcPts val="1800"/>
              </a:spcAft>
              <a:buClr>
                <a:schemeClr val="tx2">
                  <a:lumMod val="50000"/>
                </a:schemeClr>
              </a:buClr>
              <a:buSzPct val="80000"/>
              <a:buFont typeface="Wingdings" panose="05000000000000000000" pitchFamily="2" charset="2"/>
              <a:buChar char="§"/>
            </a:pPr>
            <a:r>
              <a:rPr lang="el-GR" sz="2000" dirty="0">
                <a:solidFill>
                  <a:prstClr val="black"/>
                </a:solidFill>
              </a:rPr>
              <a:t>και με συστολή κατά τη θέρμανση.</a:t>
            </a:r>
          </a:p>
          <a:p>
            <a:pPr lvl="0" algn="just" eaLnBrk="0" fontAlgn="base" hangingPunct="0">
              <a:spcBef>
                <a:spcPct val="20000"/>
              </a:spcBef>
              <a:spcAft>
                <a:spcPct val="0"/>
              </a:spcAft>
              <a:buClr>
                <a:schemeClr val="tx2">
                  <a:lumMod val="50000"/>
                </a:schemeClr>
              </a:buClr>
              <a:buSzPct val="80000"/>
              <a:buFont typeface="Wingdings" panose="05000000000000000000" pitchFamily="2" charset="2"/>
              <a:buChar char="q"/>
            </a:pPr>
            <a:r>
              <a:rPr lang="el-GR" sz="2200" dirty="0">
                <a:solidFill>
                  <a:prstClr val="black"/>
                </a:solidFill>
              </a:rPr>
              <a:t>Στη </a:t>
            </a:r>
            <a:r>
              <a:rPr lang="el-GR" sz="2200" dirty="0" err="1">
                <a:solidFill>
                  <a:prstClr val="black"/>
                </a:solidFill>
              </a:rPr>
              <a:t>μοντελοποίηση</a:t>
            </a:r>
            <a:r>
              <a:rPr lang="el-GR" sz="2200" dirty="0">
                <a:solidFill>
                  <a:prstClr val="black"/>
                </a:solidFill>
              </a:rPr>
              <a:t> των αγγείων, το αρτηριακό τοίχωμα συνήθως θεωρείται </a:t>
            </a:r>
            <a:r>
              <a:rPr lang="el-GR" sz="2200" b="1" dirty="0">
                <a:solidFill>
                  <a:prstClr val="black"/>
                </a:solidFill>
              </a:rPr>
              <a:t>ομογενές</a:t>
            </a:r>
            <a:r>
              <a:rPr lang="el-GR" sz="2200" dirty="0">
                <a:solidFill>
                  <a:prstClr val="black"/>
                </a:solidFill>
              </a:rPr>
              <a:t> και η αρτηρία θεωρείται ως </a:t>
            </a:r>
            <a:r>
              <a:rPr lang="el-GR" sz="2200" b="1" dirty="0">
                <a:solidFill>
                  <a:prstClr val="black"/>
                </a:solidFill>
              </a:rPr>
              <a:t>κυλινδρική μεμβράνη ή ένας σωλήνας μεγάλου πάχους</a:t>
            </a:r>
            <a:r>
              <a:rPr lang="el-GR" sz="2200" dirty="0">
                <a:solidFill>
                  <a:prstClr val="black"/>
                </a:solidFill>
              </a:rPr>
              <a:t>.</a:t>
            </a:r>
          </a:p>
        </p:txBody>
      </p:sp>
      <p:sp>
        <p:nvSpPr>
          <p:cNvPr id="5" name="Τίτλος 1"/>
          <p:cNvSpPr>
            <a:spLocks noGrp="1"/>
          </p:cNvSpPr>
          <p:nvPr>
            <p:ph type="title"/>
          </p:nvPr>
        </p:nvSpPr>
        <p:spPr>
          <a:xfrm>
            <a:off x="612648" y="228600"/>
            <a:ext cx="8153400" cy="990600"/>
          </a:xfrm>
        </p:spPr>
        <p:txBody>
          <a:bodyPr/>
          <a:lstStyle/>
          <a:p>
            <a:pPr algn="ctr"/>
            <a:r>
              <a:rPr lang="el-GR" sz="3700" b="1" dirty="0">
                <a:solidFill>
                  <a:prstClr val="black"/>
                </a:solidFill>
              </a:rPr>
              <a:t>Αιμοφόρα αγγεία</a:t>
            </a:r>
            <a:endParaRPr lang="el-GR" b="1" dirty="0"/>
          </a:p>
        </p:txBody>
      </p:sp>
    </p:spTree>
    <p:extLst>
      <p:ext uri="{BB962C8B-B14F-4D97-AF65-F5344CB8AC3E}">
        <p14:creationId xmlns:p14="http://schemas.microsoft.com/office/powerpoint/2010/main" val="4280047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3700" b="1" dirty="0">
                <a:solidFill>
                  <a:prstClr val="black"/>
                </a:solidFill>
              </a:rPr>
              <a:t>Αίμα</a:t>
            </a:r>
          </a:p>
        </p:txBody>
      </p:sp>
      <p:sp>
        <p:nvSpPr>
          <p:cNvPr id="3" name="Θέση περιεχομένου 2"/>
          <p:cNvSpPr>
            <a:spLocks noGrp="1"/>
          </p:cNvSpPr>
          <p:nvPr>
            <p:ph sz="quarter" idx="1"/>
          </p:nvPr>
        </p:nvSpPr>
        <p:spPr>
          <a:xfrm>
            <a:off x="228600" y="1219200"/>
            <a:ext cx="8534400" cy="4495800"/>
          </a:xfrm>
        </p:spPr>
        <p:txBody>
          <a:bodyPr>
            <a:noAutofit/>
          </a:bodyPr>
          <a:lstStyle/>
          <a:p>
            <a:pPr>
              <a:buNone/>
            </a:pPr>
            <a:endParaRPr lang="el-GR" sz="2200" b="1" dirty="0"/>
          </a:p>
          <a:p>
            <a:pPr algn="just">
              <a:buClr>
                <a:schemeClr val="accent1">
                  <a:lumMod val="50000"/>
                </a:schemeClr>
              </a:buClr>
              <a:buFont typeface="Wingdings" panose="05000000000000000000" pitchFamily="2" charset="2"/>
              <a:buChar char="q"/>
            </a:pPr>
            <a:r>
              <a:rPr lang="el-GR" sz="2200" dirty="0"/>
              <a:t>Το αίμα αποτελείται από τα κύτταρα και το πλάσμα.  Υπάρχουν πολλοί τύποι κυττάρων όπως τα ερυθρά και τα λευκά αιμοσφαίρια καθώς και τα αιμοπετάλια. </a:t>
            </a:r>
          </a:p>
          <a:p>
            <a:endParaRPr lang="el-GR" sz="2200" dirty="0"/>
          </a:p>
          <a:p>
            <a:endParaRPr lang="el-GR" sz="2200" dirty="0"/>
          </a:p>
          <a:p>
            <a:endParaRPr lang="el-GR" sz="2200" dirty="0"/>
          </a:p>
          <a:p>
            <a:endParaRPr lang="el-GR" sz="2200" dirty="0"/>
          </a:p>
          <a:p>
            <a:pPr marL="0" indent="0" algn="ctr">
              <a:buNone/>
            </a:pPr>
            <a:endParaRPr lang="el-GR" sz="2200" i="1" dirty="0"/>
          </a:p>
          <a:p>
            <a:pPr marL="0" indent="0" algn="ctr">
              <a:buNone/>
            </a:pPr>
            <a:endParaRPr lang="el-GR" sz="2200" i="1" dirty="0"/>
          </a:p>
          <a:p>
            <a:pPr marL="0" indent="0" algn="ctr">
              <a:buNone/>
            </a:pPr>
            <a:r>
              <a:rPr lang="el-GR" sz="2200" i="1" dirty="0"/>
              <a:t>Βασικά κύτταρα στο αίμα: α) ερυθρά αιμοσφαίρια, </a:t>
            </a:r>
            <a:r>
              <a:rPr lang="en-US" sz="2200" i="1" dirty="0">
                <a:latin typeface="Calibri" pitchFamily="34" charset="0"/>
                <a:cs typeface="Calibri" pitchFamily="34" charset="0"/>
              </a:rPr>
              <a:t>b)</a:t>
            </a:r>
            <a:r>
              <a:rPr lang="el-GR" sz="2200" i="1" dirty="0"/>
              <a:t> λευκά αιμοσφαίρια, </a:t>
            </a:r>
            <a:r>
              <a:rPr lang="en-US" sz="2200" i="1" dirty="0">
                <a:latin typeface="Calibri" pitchFamily="34" charset="0"/>
                <a:cs typeface="Calibri" pitchFamily="34" charset="0"/>
              </a:rPr>
              <a:t>c)</a:t>
            </a:r>
            <a:r>
              <a:rPr lang="en-US" sz="2200" i="1" dirty="0"/>
              <a:t> </a:t>
            </a:r>
            <a:r>
              <a:rPr lang="el-GR" sz="2200" i="1" dirty="0"/>
              <a:t>ενεργοποιημένο αιμοπετάλιο</a:t>
            </a:r>
            <a:r>
              <a:rPr lang="el-GR" sz="2200" dirty="0"/>
              <a:t>.</a:t>
            </a:r>
          </a:p>
          <a:p>
            <a:endParaRPr lang="el-GR" sz="2200" dirty="0"/>
          </a:p>
        </p:txBody>
      </p:sp>
      <p:pic>
        <p:nvPicPr>
          <p:cNvPr id="4" name="Picture 2" descr="F_13"/>
          <p:cNvPicPr>
            <a:picLocks noChangeAspect="1" noChangeArrowheads="1"/>
          </p:cNvPicPr>
          <p:nvPr/>
        </p:nvPicPr>
        <p:blipFill>
          <a:blip r:embed="rId2" cstate="print"/>
          <a:srcRect/>
          <a:stretch>
            <a:fillRect/>
          </a:stretch>
        </p:blipFill>
        <p:spPr bwMode="auto">
          <a:xfrm>
            <a:off x="1905000" y="3124200"/>
            <a:ext cx="5866116" cy="1828800"/>
          </a:xfrm>
          <a:prstGeom prst="rect">
            <a:avLst/>
          </a:prstGeom>
          <a:noFill/>
          <a:ln w="9525">
            <a:noFill/>
            <a:miter lim="800000"/>
            <a:headEnd/>
            <a:tailEnd/>
          </a:ln>
        </p:spPr>
      </p:pic>
      <p:sp>
        <p:nvSpPr>
          <p:cNvPr id="6" name="TextBox 5"/>
          <p:cNvSpPr txBox="1"/>
          <p:nvPr/>
        </p:nvSpPr>
        <p:spPr>
          <a:xfrm>
            <a:off x="0" y="6627168"/>
            <a:ext cx="5867400" cy="230832"/>
          </a:xfrm>
          <a:prstGeom prst="rect">
            <a:avLst/>
          </a:prstGeom>
          <a:noFill/>
          <a:ln>
            <a:noFill/>
          </a:ln>
        </p:spPr>
        <p:txBody>
          <a:bodyPr wrap="square" rtlCol="0">
            <a:spAutoFit/>
          </a:bodyPr>
          <a:lstStyle/>
          <a:p>
            <a:r>
              <a:rPr lang="en-US" sz="900" dirty="0" err="1">
                <a:latin typeface="Calibri" pitchFamily="34" charset="0"/>
              </a:rPr>
              <a:t>Kojic</a:t>
            </a:r>
            <a:r>
              <a:rPr lang="en-US" sz="900" dirty="0">
                <a:latin typeface="Calibri" pitchFamily="34" charset="0"/>
              </a:rPr>
              <a:t> M., </a:t>
            </a:r>
            <a:r>
              <a:rPr lang="en-US" sz="900" dirty="0" err="1">
                <a:latin typeface="Calibri" pitchFamily="34" charset="0"/>
              </a:rPr>
              <a:t>Filipovic</a:t>
            </a:r>
            <a:r>
              <a:rPr lang="en-US" sz="900" dirty="0">
                <a:latin typeface="Calibri" pitchFamily="34" charset="0"/>
              </a:rPr>
              <a:t> N., </a:t>
            </a:r>
            <a:r>
              <a:rPr lang="en-US" sz="900" dirty="0" err="1">
                <a:latin typeface="Calibri" pitchFamily="34" charset="0"/>
              </a:rPr>
              <a:t>Stojanovic</a:t>
            </a:r>
            <a:r>
              <a:rPr lang="en-US" sz="900" dirty="0">
                <a:latin typeface="Calibri" pitchFamily="34" charset="0"/>
              </a:rPr>
              <a:t> B., </a:t>
            </a:r>
            <a:r>
              <a:rPr lang="en-US" sz="900" dirty="0" err="1">
                <a:latin typeface="Calibri" pitchFamily="34" charset="0"/>
              </a:rPr>
              <a:t>Kojic</a:t>
            </a:r>
            <a:r>
              <a:rPr lang="en-US" sz="900" dirty="0">
                <a:latin typeface="Calibri" pitchFamily="34" charset="0"/>
              </a:rPr>
              <a:t> N., Computer Modeling in Bioengineering, </a:t>
            </a:r>
            <a:r>
              <a:rPr lang="en-US" sz="900" dirty="0" err="1">
                <a:latin typeface="Calibri" pitchFamily="34" charset="0"/>
              </a:rPr>
              <a:t>ch.</a:t>
            </a:r>
            <a:r>
              <a:rPr lang="en-US" sz="900" dirty="0">
                <a:latin typeface="Calibri" pitchFamily="34" charset="0"/>
              </a:rPr>
              <a:t> 7, WILEY, 2008.</a:t>
            </a:r>
            <a:endParaRPr lang="el-GR" sz="900" dirty="0"/>
          </a:p>
        </p:txBody>
      </p:sp>
    </p:spTree>
    <p:extLst>
      <p:ext uri="{BB962C8B-B14F-4D97-AF65-F5344CB8AC3E}">
        <p14:creationId xmlns:p14="http://schemas.microsoft.com/office/powerpoint/2010/main" val="3273183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301752" y="1828800"/>
            <a:ext cx="8385048" cy="4495800"/>
          </a:xfrm>
        </p:spPr>
        <p:txBody>
          <a:bodyPr>
            <a:noAutofit/>
          </a:bodyPr>
          <a:lstStyle/>
          <a:p>
            <a:pPr lvl="0" algn="just" eaLnBrk="0" fontAlgn="base" hangingPunct="0">
              <a:spcBef>
                <a:spcPts val="0"/>
              </a:spcBef>
              <a:spcAft>
                <a:spcPts val="1800"/>
              </a:spcAft>
              <a:buClr>
                <a:schemeClr val="accent1">
                  <a:lumMod val="50000"/>
                </a:schemeClr>
              </a:buClr>
              <a:buSzPct val="80000"/>
              <a:buFont typeface="Wingdings" panose="05000000000000000000" pitchFamily="2" charset="2"/>
              <a:buChar char="q"/>
            </a:pPr>
            <a:r>
              <a:rPr lang="el-GR" sz="2200" dirty="0">
                <a:solidFill>
                  <a:prstClr val="black"/>
                </a:solidFill>
              </a:rPr>
              <a:t>Τα ερυθρά αιμοσφαίρια είναι ώριμα, διαφοροποιημένα κύτταρα με συγκέντρωσή </a:t>
            </a:r>
            <a:r>
              <a:rPr lang="el-GR" sz="2200" b="1" dirty="0">
                <a:solidFill>
                  <a:prstClr val="black"/>
                </a:solidFill>
              </a:rPr>
              <a:t>3.7 - 5.8 </a:t>
            </a:r>
            <a:r>
              <a:rPr lang="en-US" sz="2200" b="1" dirty="0">
                <a:solidFill>
                  <a:prstClr val="black"/>
                </a:solidFill>
              </a:rPr>
              <a:t>x</a:t>
            </a:r>
            <a:r>
              <a:rPr lang="el-GR" sz="2200" b="1" dirty="0">
                <a:solidFill>
                  <a:prstClr val="black"/>
                </a:solidFill>
              </a:rPr>
              <a:t> 10</a:t>
            </a:r>
            <a:r>
              <a:rPr lang="el-GR" sz="2200" b="1" baseline="30000" dirty="0">
                <a:solidFill>
                  <a:prstClr val="black"/>
                </a:solidFill>
              </a:rPr>
              <a:t>12</a:t>
            </a:r>
            <a:r>
              <a:rPr lang="el-GR" sz="2200" b="1" dirty="0">
                <a:solidFill>
                  <a:prstClr val="black"/>
                </a:solidFill>
              </a:rPr>
              <a:t>/</a:t>
            </a:r>
            <a:r>
              <a:rPr lang="en-US" sz="2200" b="1" dirty="0">
                <a:solidFill>
                  <a:prstClr val="black"/>
                </a:solidFill>
              </a:rPr>
              <a:t>L</a:t>
            </a:r>
            <a:r>
              <a:rPr lang="el-GR" sz="2200" dirty="0">
                <a:solidFill>
                  <a:prstClr val="black"/>
                </a:solidFill>
              </a:rPr>
              <a:t>. </a:t>
            </a:r>
          </a:p>
          <a:p>
            <a:pPr lvl="0" algn="just" eaLnBrk="0" fontAlgn="base" hangingPunct="0">
              <a:spcBef>
                <a:spcPts val="0"/>
              </a:spcBef>
              <a:spcAft>
                <a:spcPts val="1800"/>
              </a:spcAft>
              <a:buClr>
                <a:schemeClr val="accent1">
                  <a:lumMod val="50000"/>
                </a:schemeClr>
              </a:buClr>
              <a:buSzPct val="80000"/>
              <a:buFont typeface="Wingdings" panose="05000000000000000000" pitchFamily="2" charset="2"/>
              <a:buChar char="q"/>
            </a:pPr>
            <a:r>
              <a:rPr lang="el-GR" sz="2200" dirty="0">
                <a:solidFill>
                  <a:prstClr val="black"/>
                </a:solidFill>
              </a:rPr>
              <a:t>Το ποσοστό του όγκου που καταλαμβάνουν τα ερυθρά αιμοσφαίρια ονομάζεται </a:t>
            </a:r>
            <a:r>
              <a:rPr lang="el-GR" sz="2200" b="1" dirty="0">
                <a:solidFill>
                  <a:prstClr val="black"/>
                </a:solidFill>
              </a:rPr>
              <a:t>αιματοκρίτης</a:t>
            </a:r>
            <a:r>
              <a:rPr lang="el-GR" sz="2200" dirty="0">
                <a:solidFill>
                  <a:prstClr val="black"/>
                </a:solidFill>
              </a:rPr>
              <a:t> (Η) και αντιπροσωπεύει την αναλογία μεταξύ του όγκου των ερυθρών αιμοσφαιρίων και του συνολικού όγκου του αίματος.</a:t>
            </a:r>
            <a:endParaRPr lang="en-US" sz="2200" dirty="0">
              <a:solidFill>
                <a:prstClr val="black"/>
              </a:solidFill>
            </a:endParaRPr>
          </a:p>
          <a:p>
            <a:pPr algn="just">
              <a:spcBef>
                <a:spcPts val="0"/>
              </a:spcBef>
              <a:spcAft>
                <a:spcPts val="1800"/>
              </a:spcAft>
              <a:buClr>
                <a:schemeClr val="accent1">
                  <a:lumMod val="50000"/>
                </a:schemeClr>
              </a:buClr>
              <a:buSzPct val="80000"/>
              <a:buFont typeface="Wingdings" panose="05000000000000000000" pitchFamily="2" charset="2"/>
              <a:buChar char="q"/>
            </a:pPr>
            <a:r>
              <a:rPr lang="el-GR" sz="2200" dirty="0"/>
              <a:t>Ο συνολικός όγκος του αίματος μπορεί να εκφραστεί ως:</a:t>
            </a:r>
          </a:p>
          <a:p>
            <a:pPr algn="just">
              <a:spcBef>
                <a:spcPts val="0"/>
              </a:spcBef>
              <a:spcAft>
                <a:spcPts val="1800"/>
              </a:spcAft>
              <a:buClr>
                <a:schemeClr val="accent1">
                  <a:lumMod val="50000"/>
                </a:schemeClr>
              </a:buClr>
              <a:buSzPct val="80000"/>
              <a:buFont typeface="Wingdings" panose="05000000000000000000" pitchFamily="2" charset="2"/>
              <a:buChar char="q"/>
            </a:pPr>
            <a:endParaRPr lang="en-US" sz="2200" dirty="0"/>
          </a:p>
          <a:p>
            <a:pPr algn="just">
              <a:spcBef>
                <a:spcPts val="0"/>
              </a:spcBef>
              <a:spcAft>
                <a:spcPts val="1800"/>
              </a:spcAft>
              <a:buClr>
                <a:schemeClr val="accent1">
                  <a:lumMod val="50000"/>
                </a:schemeClr>
              </a:buClr>
              <a:buSzPct val="80000"/>
              <a:buFont typeface="Wingdings" panose="05000000000000000000" pitchFamily="2" charset="2"/>
              <a:buChar char="q"/>
            </a:pPr>
            <a:r>
              <a:rPr lang="el-GR" sz="2200" dirty="0"/>
              <a:t>Ο συνολικός όγκος του αίματος είναι 4-6</a:t>
            </a:r>
            <a:r>
              <a:rPr lang="en-US" sz="2200" dirty="0"/>
              <a:t> [L]</a:t>
            </a:r>
            <a:r>
              <a:rPr lang="el-GR" sz="2200" dirty="0"/>
              <a:t> ή 6-8% από το συνολικό σωματικό βάρος.</a:t>
            </a:r>
          </a:p>
        </p:txBody>
      </p:sp>
      <p:graphicFrame>
        <p:nvGraphicFramePr>
          <p:cNvPr id="4" name="Αντικείμενο 3"/>
          <p:cNvGraphicFramePr>
            <a:graphicFrameLocks noChangeAspect="1"/>
          </p:cNvGraphicFramePr>
          <p:nvPr>
            <p:extLst>
              <p:ext uri="{D42A27DB-BD31-4B8C-83A1-F6EECF244321}">
                <p14:modId xmlns:p14="http://schemas.microsoft.com/office/powerpoint/2010/main" val="2166320283"/>
              </p:ext>
            </p:extLst>
          </p:nvPr>
        </p:nvGraphicFramePr>
        <p:xfrm>
          <a:off x="3276600" y="4876800"/>
          <a:ext cx="2286000" cy="381000"/>
        </p:xfrm>
        <a:graphic>
          <a:graphicData uri="http://schemas.openxmlformats.org/presentationml/2006/ole">
            <mc:AlternateContent xmlns:mc="http://schemas.openxmlformats.org/markup-compatibility/2006">
              <mc:Choice xmlns:v="urn:schemas-microsoft-com:vml" Requires="v">
                <p:oleObj name="Equation" r:id="rId2" imgW="2286000" imgH="381000" progId="Equation.DSMT4">
                  <p:embed/>
                </p:oleObj>
              </mc:Choice>
              <mc:Fallback>
                <p:oleObj name="Equation" r:id="rId2" imgW="2286000" imgH="381000"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876800"/>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Τίτλος 1"/>
          <p:cNvSpPr>
            <a:spLocks noGrp="1"/>
          </p:cNvSpPr>
          <p:nvPr>
            <p:ph type="title"/>
          </p:nvPr>
        </p:nvSpPr>
        <p:spPr>
          <a:xfrm>
            <a:off x="612648" y="228600"/>
            <a:ext cx="8153400" cy="990600"/>
          </a:xfrm>
        </p:spPr>
        <p:txBody>
          <a:bodyPr>
            <a:normAutofit/>
          </a:bodyPr>
          <a:lstStyle/>
          <a:p>
            <a:pPr algn="ctr"/>
            <a:r>
              <a:rPr lang="el-GR" sz="3700" b="1" dirty="0">
                <a:solidFill>
                  <a:prstClr val="black"/>
                </a:solidFill>
              </a:rPr>
              <a:t>Αίμα</a:t>
            </a:r>
          </a:p>
        </p:txBody>
      </p:sp>
    </p:spTree>
    <p:extLst>
      <p:ext uri="{BB962C8B-B14F-4D97-AF65-F5344CB8AC3E}">
        <p14:creationId xmlns:p14="http://schemas.microsoft.com/office/powerpoint/2010/main" val="4145542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304800" y="1676400"/>
            <a:ext cx="8461248" cy="4800600"/>
          </a:xfrm>
        </p:spPr>
        <p:txBody>
          <a:bodyPr>
            <a:noAutofit/>
          </a:bodyPr>
          <a:lstStyle/>
          <a:p>
            <a:pPr lvl="0" algn="just" eaLnBrk="0" fontAlgn="base" hangingPunct="0">
              <a:spcBef>
                <a:spcPts val="0"/>
              </a:spcBef>
              <a:spcAft>
                <a:spcPts val="1800"/>
              </a:spcAft>
              <a:buClr>
                <a:schemeClr val="accent1">
                  <a:lumMod val="50000"/>
                </a:schemeClr>
              </a:buClr>
              <a:buSzPct val="80000"/>
              <a:buFont typeface="Wingdings" panose="05000000000000000000" pitchFamily="2" charset="2"/>
              <a:buChar char="q"/>
            </a:pPr>
            <a:r>
              <a:rPr lang="el-GR" sz="2200" dirty="0">
                <a:solidFill>
                  <a:prstClr val="black"/>
                </a:solidFill>
              </a:rPr>
              <a:t>Τα </a:t>
            </a:r>
            <a:r>
              <a:rPr lang="el-GR" sz="2200" b="1" dirty="0">
                <a:solidFill>
                  <a:prstClr val="black"/>
                </a:solidFill>
              </a:rPr>
              <a:t>λευκά αιμοσφαίρια </a:t>
            </a:r>
            <a:r>
              <a:rPr lang="el-GR" sz="2200" dirty="0">
                <a:solidFill>
                  <a:prstClr val="black"/>
                </a:solidFill>
              </a:rPr>
              <a:t>είναι τα μόνα μορφολογικά πλήρη κύτταρα. Αντιπροσωπεύουν τη βάση του ανοσοποιητικού συστήματος. Ο αριθμός λευκών αιμοσφαιρίων ποικίλει μεταξύ </a:t>
            </a:r>
            <a:r>
              <a:rPr lang="el-GR" sz="2200" b="1" dirty="0">
                <a:solidFill>
                  <a:prstClr val="black"/>
                </a:solidFill>
              </a:rPr>
              <a:t>4.1-10</a:t>
            </a:r>
            <a:r>
              <a:rPr lang="en-US" sz="2200" b="1" dirty="0">
                <a:solidFill>
                  <a:prstClr val="black"/>
                </a:solidFill>
              </a:rPr>
              <a:t>x10</a:t>
            </a:r>
            <a:r>
              <a:rPr lang="en-US" sz="2200" b="1" baseline="30000" dirty="0">
                <a:solidFill>
                  <a:prstClr val="black"/>
                </a:solidFill>
              </a:rPr>
              <a:t>9</a:t>
            </a:r>
            <a:r>
              <a:rPr lang="en-US" sz="2200" b="1" dirty="0">
                <a:solidFill>
                  <a:prstClr val="black"/>
                </a:solidFill>
              </a:rPr>
              <a:t>/L</a:t>
            </a:r>
            <a:r>
              <a:rPr lang="el-GR" sz="2200" dirty="0">
                <a:solidFill>
                  <a:prstClr val="black"/>
                </a:solidFill>
              </a:rPr>
              <a:t>.</a:t>
            </a:r>
          </a:p>
          <a:p>
            <a:pPr lvl="0" algn="just" eaLnBrk="0" fontAlgn="base" hangingPunct="0">
              <a:spcBef>
                <a:spcPts val="0"/>
              </a:spcBef>
              <a:spcAft>
                <a:spcPts val="1800"/>
              </a:spcAft>
              <a:buClr>
                <a:schemeClr val="accent1">
                  <a:lumMod val="50000"/>
                </a:schemeClr>
              </a:buClr>
              <a:buSzPct val="80000"/>
              <a:buFont typeface="Wingdings" panose="05000000000000000000" pitchFamily="2" charset="2"/>
              <a:buChar char="q"/>
            </a:pPr>
            <a:r>
              <a:rPr lang="el-GR" sz="2200" dirty="0">
                <a:solidFill>
                  <a:prstClr val="black"/>
                </a:solidFill>
              </a:rPr>
              <a:t>Τα </a:t>
            </a:r>
            <a:r>
              <a:rPr lang="el-GR" sz="2200" b="1" dirty="0">
                <a:solidFill>
                  <a:prstClr val="black"/>
                </a:solidFill>
              </a:rPr>
              <a:t>αιμοπετάλια </a:t>
            </a:r>
            <a:r>
              <a:rPr lang="el-GR" sz="2200" dirty="0">
                <a:solidFill>
                  <a:prstClr val="black"/>
                </a:solidFill>
              </a:rPr>
              <a:t>είναι κυτταρικά κομμάτια που παράγονται κατά τη διαφοροποίηση του μεγακαρυοκυττάρου. </a:t>
            </a:r>
          </a:p>
          <a:p>
            <a:pPr lvl="0" algn="just" eaLnBrk="0" fontAlgn="base" hangingPunct="0">
              <a:spcBef>
                <a:spcPts val="0"/>
              </a:spcBef>
              <a:spcAft>
                <a:spcPts val="1800"/>
              </a:spcAft>
              <a:buClr>
                <a:schemeClr val="accent1">
                  <a:lumMod val="50000"/>
                </a:schemeClr>
              </a:buClr>
              <a:buSzPct val="80000"/>
              <a:buFont typeface="Wingdings" panose="05000000000000000000" pitchFamily="2" charset="2"/>
              <a:buChar char="q"/>
            </a:pPr>
            <a:r>
              <a:rPr lang="el-GR" sz="2200" dirty="0">
                <a:solidFill>
                  <a:prstClr val="black"/>
                </a:solidFill>
              </a:rPr>
              <a:t>Η φυσιολογική συγκέντρωση αιμοπεταλίων βρίσκεται μεταξύ </a:t>
            </a:r>
            <a:r>
              <a:rPr lang="el-GR" sz="2200" b="1" dirty="0">
                <a:solidFill>
                  <a:prstClr val="black"/>
                </a:solidFill>
              </a:rPr>
              <a:t>150-350</a:t>
            </a:r>
            <a:r>
              <a:rPr lang="en-US" sz="2200" b="1" dirty="0">
                <a:solidFill>
                  <a:prstClr val="black"/>
                </a:solidFill>
              </a:rPr>
              <a:t>x10</a:t>
            </a:r>
            <a:r>
              <a:rPr lang="en-US" sz="2200" b="1" baseline="30000" dirty="0">
                <a:solidFill>
                  <a:prstClr val="black"/>
                </a:solidFill>
              </a:rPr>
              <a:t>9</a:t>
            </a:r>
            <a:r>
              <a:rPr lang="en-US" sz="2200" b="1" dirty="0">
                <a:solidFill>
                  <a:prstClr val="black"/>
                </a:solidFill>
              </a:rPr>
              <a:t>/L</a:t>
            </a:r>
            <a:r>
              <a:rPr lang="el-GR" sz="2200" dirty="0">
                <a:solidFill>
                  <a:prstClr val="black"/>
                </a:solidFill>
              </a:rPr>
              <a:t>. </a:t>
            </a:r>
          </a:p>
          <a:p>
            <a:pPr lvl="0" algn="just" eaLnBrk="0" fontAlgn="base" hangingPunct="0">
              <a:spcBef>
                <a:spcPts val="0"/>
              </a:spcBef>
              <a:spcAft>
                <a:spcPts val="1800"/>
              </a:spcAft>
              <a:buClr>
                <a:schemeClr val="accent1">
                  <a:lumMod val="50000"/>
                </a:schemeClr>
              </a:buClr>
              <a:buSzPct val="80000"/>
              <a:buFont typeface="Wingdings" panose="05000000000000000000" pitchFamily="2" charset="2"/>
              <a:buChar char="q"/>
            </a:pPr>
            <a:r>
              <a:rPr lang="el-GR" sz="2200" dirty="0">
                <a:solidFill>
                  <a:prstClr val="black"/>
                </a:solidFill>
              </a:rPr>
              <a:t>Το πλάσμα είναι το υγρό συστατικό του αίματος και περιέχει </a:t>
            </a:r>
            <a:r>
              <a:rPr lang="el-GR" sz="2200" b="1" dirty="0">
                <a:solidFill>
                  <a:prstClr val="black"/>
                </a:solidFill>
              </a:rPr>
              <a:t>νερό</a:t>
            </a:r>
            <a:r>
              <a:rPr lang="el-GR" sz="2200" dirty="0">
                <a:solidFill>
                  <a:prstClr val="black"/>
                </a:solidFill>
              </a:rPr>
              <a:t>, διάφορους </a:t>
            </a:r>
            <a:r>
              <a:rPr lang="el-GR" sz="2200" b="1" dirty="0">
                <a:solidFill>
                  <a:prstClr val="black"/>
                </a:solidFill>
              </a:rPr>
              <a:t>ηλεκτρολύτες</a:t>
            </a:r>
            <a:r>
              <a:rPr lang="el-GR" sz="2200" dirty="0">
                <a:solidFill>
                  <a:prstClr val="black"/>
                </a:solidFill>
              </a:rPr>
              <a:t>, μικρά </a:t>
            </a:r>
            <a:r>
              <a:rPr lang="el-GR" sz="2200" b="1" dirty="0">
                <a:solidFill>
                  <a:prstClr val="black"/>
                </a:solidFill>
              </a:rPr>
              <a:t>οργανικά μόρια </a:t>
            </a:r>
            <a:r>
              <a:rPr lang="el-GR" sz="2200" dirty="0">
                <a:solidFill>
                  <a:prstClr val="black"/>
                </a:solidFill>
              </a:rPr>
              <a:t>και μεγάλες </a:t>
            </a:r>
            <a:r>
              <a:rPr lang="el-GR" sz="2200" b="1" dirty="0">
                <a:solidFill>
                  <a:prstClr val="black"/>
                </a:solidFill>
              </a:rPr>
              <a:t>πρωτεΐνες </a:t>
            </a:r>
            <a:r>
              <a:rPr lang="el-GR" sz="2200" dirty="0">
                <a:solidFill>
                  <a:prstClr val="black"/>
                </a:solidFill>
              </a:rPr>
              <a:t>και </a:t>
            </a:r>
            <a:r>
              <a:rPr lang="el-GR" sz="2200" b="1" dirty="0">
                <a:solidFill>
                  <a:prstClr val="black"/>
                </a:solidFill>
              </a:rPr>
              <a:t>λιπίδια</a:t>
            </a:r>
            <a:r>
              <a:rPr lang="el-GR" sz="2200" dirty="0">
                <a:solidFill>
                  <a:prstClr val="black"/>
                </a:solidFill>
              </a:rPr>
              <a:t>. </a:t>
            </a:r>
          </a:p>
          <a:p>
            <a:pPr lvl="0" algn="just" eaLnBrk="0" fontAlgn="base" hangingPunct="0">
              <a:spcBef>
                <a:spcPts val="0"/>
              </a:spcBef>
              <a:spcAft>
                <a:spcPts val="1800"/>
              </a:spcAft>
              <a:buClr>
                <a:schemeClr val="accent1">
                  <a:lumMod val="50000"/>
                </a:schemeClr>
              </a:buClr>
              <a:buSzPct val="80000"/>
              <a:buFont typeface="Wingdings" panose="05000000000000000000" pitchFamily="2" charset="2"/>
              <a:buChar char="q"/>
            </a:pPr>
            <a:r>
              <a:rPr lang="el-GR" sz="2200" dirty="0">
                <a:solidFill>
                  <a:prstClr val="black"/>
                </a:solidFill>
              </a:rPr>
              <a:t>Η μέση πυκνότητα του πλάσματος είναι </a:t>
            </a:r>
            <a:r>
              <a:rPr lang="el-GR" sz="2200" b="1" dirty="0">
                <a:solidFill>
                  <a:prstClr val="black"/>
                </a:solidFill>
              </a:rPr>
              <a:t>1025-1034 </a:t>
            </a:r>
            <a:r>
              <a:rPr lang="en-US" sz="2200" b="1" dirty="0">
                <a:solidFill>
                  <a:prstClr val="black"/>
                </a:solidFill>
              </a:rPr>
              <a:t>kg/L</a:t>
            </a:r>
            <a:r>
              <a:rPr lang="en-US" sz="2200" dirty="0">
                <a:solidFill>
                  <a:prstClr val="black"/>
                </a:solidFill>
              </a:rPr>
              <a:t>.</a:t>
            </a:r>
            <a:endParaRPr lang="el-GR" sz="2200" dirty="0">
              <a:solidFill>
                <a:prstClr val="black"/>
              </a:solidFill>
            </a:endParaRPr>
          </a:p>
          <a:p>
            <a:pPr>
              <a:buClr>
                <a:schemeClr val="accent1">
                  <a:lumMod val="50000"/>
                </a:schemeClr>
              </a:buClr>
              <a:buSzPct val="80000"/>
              <a:buFont typeface="Wingdings" panose="05000000000000000000" pitchFamily="2" charset="2"/>
              <a:buChar char="q"/>
            </a:pPr>
            <a:endParaRPr lang="el-GR" sz="2200" dirty="0"/>
          </a:p>
        </p:txBody>
      </p:sp>
      <p:sp>
        <p:nvSpPr>
          <p:cNvPr id="5" name="Τίτλος 1"/>
          <p:cNvSpPr>
            <a:spLocks noGrp="1"/>
          </p:cNvSpPr>
          <p:nvPr>
            <p:ph type="title"/>
          </p:nvPr>
        </p:nvSpPr>
        <p:spPr>
          <a:xfrm>
            <a:off x="612648" y="228600"/>
            <a:ext cx="8153400" cy="990600"/>
          </a:xfrm>
        </p:spPr>
        <p:txBody>
          <a:bodyPr>
            <a:normAutofit/>
          </a:bodyPr>
          <a:lstStyle/>
          <a:p>
            <a:pPr algn="ctr"/>
            <a:r>
              <a:rPr lang="el-GR" sz="3700" b="1" dirty="0">
                <a:solidFill>
                  <a:prstClr val="black"/>
                </a:solidFill>
              </a:rPr>
              <a:t>Αίμα</a:t>
            </a:r>
          </a:p>
        </p:txBody>
      </p:sp>
    </p:spTree>
    <p:extLst>
      <p:ext uri="{BB962C8B-B14F-4D97-AF65-F5344CB8AC3E}">
        <p14:creationId xmlns:p14="http://schemas.microsoft.com/office/powerpoint/2010/main" val="2553996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3700" b="1" dirty="0">
                <a:solidFill>
                  <a:prstClr val="black"/>
                </a:solidFill>
              </a:rPr>
              <a:t>Μηχανικές ιδιότητες αίματος</a:t>
            </a:r>
          </a:p>
        </p:txBody>
      </p:sp>
      <p:sp>
        <p:nvSpPr>
          <p:cNvPr id="3" name="Θέση περιεχομένου 2"/>
          <p:cNvSpPr>
            <a:spLocks noGrp="1"/>
          </p:cNvSpPr>
          <p:nvPr>
            <p:ph sz="quarter" idx="1"/>
          </p:nvPr>
        </p:nvSpPr>
        <p:spPr>
          <a:xfrm>
            <a:off x="304800" y="1828800"/>
            <a:ext cx="8461248" cy="4495800"/>
          </a:xfrm>
        </p:spPr>
        <p:txBody>
          <a:bodyPr>
            <a:normAutofit/>
          </a:bodyPr>
          <a:lstStyle/>
          <a:p>
            <a:pPr algn="just">
              <a:spcBef>
                <a:spcPts val="0"/>
              </a:spcBef>
              <a:spcAft>
                <a:spcPts val="2400"/>
              </a:spcAft>
              <a:buClr>
                <a:schemeClr val="accent1">
                  <a:lumMod val="50000"/>
                </a:schemeClr>
              </a:buClr>
              <a:buFont typeface="Wingdings" panose="05000000000000000000" pitchFamily="2" charset="2"/>
              <a:buChar char="q"/>
            </a:pPr>
            <a:r>
              <a:rPr lang="el-GR" sz="2200" dirty="0"/>
              <a:t>Το αίμα αποτελείται από </a:t>
            </a:r>
            <a:r>
              <a:rPr lang="el-GR" sz="2200" b="1" dirty="0"/>
              <a:t>κύτταρα</a:t>
            </a:r>
            <a:r>
              <a:rPr lang="el-GR" sz="2200" dirty="0"/>
              <a:t> και </a:t>
            </a:r>
            <a:r>
              <a:rPr lang="el-GR" sz="2200" b="1" dirty="0"/>
              <a:t>πλάσμα</a:t>
            </a:r>
            <a:r>
              <a:rPr lang="el-GR" sz="2200" dirty="0"/>
              <a:t>.</a:t>
            </a:r>
          </a:p>
          <a:p>
            <a:pPr algn="just">
              <a:spcBef>
                <a:spcPts val="0"/>
              </a:spcBef>
              <a:spcAft>
                <a:spcPts val="2400"/>
              </a:spcAft>
              <a:buClr>
                <a:schemeClr val="accent1">
                  <a:lumMod val="50000"/>
                </a:schemeClr>
              </a:buClr>
              <a:buFont typeface="Wingdings" panose="05000000000000000000" pitchFamily="2" charset="2"/>
              <a:buChar char="q"/>
            </a:pPr>
            <a:r>
              <a:rPr lang="el-GR" sz="2200" dirty="0"/>
              <a:t>Σε αγγεία </a:t>
            </a:r>
            <a:r>
              <a:rPr lang="el-GR" sz="2200" b="1" dirty="0"/>
              <a:t>μεγάλης διαμέτρου </a:t>
            </a:r>
            <a:r>
              <a:rPr lang="el-GR" sz="2200" dirty="0"/>
              <a:t>όπως οι στεφανιαίες αρτηρίες και η αορτή θεωρείται ότι συμπεριφέρεται ως </a:t>
            </a:r>
            <a:r>
              <a:rPr lang="el-GR" sz="2200" b="1" dirty="0"/>
              <a:t>Νευτώνειο υγρό</a:t>
            </a:r>
            <a:r>
              <a:rPr lang="el-GR" sz="2200" dirty="0"/>
              <a:t>.</a:t>
            </a:r>
          </a:p>
          <a:p>
            <a:pPr algn="just">
              <a:spcBef>
                <a:spcPts val="0"/>
              </a:spcBef>
              <a:spcAft>
                <a:spcPts val="2400"/>
              </a:spcAft>
              <a:buClr>
                <a:schemeClr val="accent1">
                  <a:lumMod val="50000"/>
                </a:schemeClr>
              </a:buClr>
              <a:buFont typeface="Wingdings" panose="05000000000000000000" pitchFamily="2" charset="2"/>
              <a:buChar char="q"/>
            </a:pPr>
            <a:r>
              <a:rPr lang="el-GR" sz="2200" dirty="0"/>
              <a:t>Σε αγγεία </a:t>
            </a:r>
            <a:r>
              <a:rPr lang="el-GR" sz="2200" b="1" dirty="0"/>
              <a:t>μικρής διαμέτρου </a:t>
            </a:r>
            <a:r>
              <a:rPr lang="el-GR" sz="2200" dirty="0"/>
              <a:t>όπως τα </a:t>
            </a:r>
            <a:r>
              <a:rPr lang="el-GR" sz="2200" dirty="0" err="1"/>
              <a:t>αρτηρίδια</a:t>
            </a:r>
            <a:r>
              <a:rPr lang="el-GR" sz="2200" dirty="0"/>
              <a:t> και τα τριχοειδή, συμπεριφέρεται ως </a:t>
            </a:r>
            <a:r>
              <a:rPr lang="el-GR" sz="2200" b="1" dirty="0"/>
              <a:t>μη Νευτώνειο υγρό </a:t>
            </a:r>
            <a:r>
              <a:rPr lang="el-GR" sz="2200" dirty="0"/>
              <a:t>και μοντελοποιείται με τη χρήση πολύπλοκων μαθηματικών μοντέλων.</a:t>
            </a:r>
          </a:p>
          <a:p>
            <a:pPr algn="just">
              <a:spcBef>
                <a:spcPts val="0"/>
              </a:spcBef>
              <a:spcAft>
                <a:spcPts val="2400"/>
              </a:spcAft>
              <a:buClr>
                <a:schemeClr val="accent1">
                  <a:lumMod val="50000"/>
                </a:schemeClr>
              </a:buClr>
              <a:buFont typeface="Wingdings" panose="05000000000000000000" pitchFamily="2" charset="2"/>
              <a:buChar char="q"/>
            </a:pPr>
            <a:r>
              <a:rPr lang="el-GR" sz="2200" dirty="0"/>
              <a:t>Για μεγάλα αγγεία (αίμα ως ασυμπίεστο, ομογενές Νευτώνειο υγρό), χρησιμοποιούνται οι παρακάτω παράμετροι (από βιβλιογραφία):</a:t>
            </a:r>
          </a:p>
          <a:p>
            <a:pPr algn="just">
              <a:spcBef>
                <a:spcPts val="0"/>
              </a:spcBef>
              <a:spcAft>
                <a:spcPts val="2400"/>
              </a:spcAft>
              <a:buClr>
                <a:schemeClr val="accent1">
                  <a:lumMod val="50000"/>
                </a:schemeClr>
              </a:buClr>
              <a:buFont typeface="Wingdings" panose="05000000000000000000" pitchFamily="2" charset="2"/>
              <a:buChar char="q"/>
            </a:pPr>
            <a:endParaRPr lang="el-GR" sz="2000" dirty="0"/>
          </a:p>
        </p:txBody>
      </p:sp>
      <p:graphicFrame>
        <p:nvGraphicFramePr>
          <p:cNvPr id="5" name="Πίνακας 3"/>
          <p:cNvGraphicFramePr>
            <a:graphicFrameLocks noGrp="1"/>
          </p:cNvGraphicFramePr>
          <p:nvPr>
            <p:extLst>
              <p:ext uri="{D42A27DB-BD31-4B8C-83A1-F6EECF244321}">
                <p14:modId xmlns:p14="http://schemas.microsoft.com/office/powerpoint/2010/main" val="1765438184"/>
              </p:ext>
            </p:extLst>
          </p:nvPr>
        </p:nvGraphicFramePr>
        <p:xfrm>
          <a:off x="3021332" y="5791200"/>
          <a:ext cx="3336032" cy="741680"/>
        </p:xfrm>
        <a:graphic>
          <a:graphicData uri="http://schemas.openxmlformats.org/drawingml/2006/table">
            <a:tbl>
              <a:tblPr firstRow="1" bandRow="1">
                <a:tableStyleId>{5C22544A-7EE6-4342-B048-85BDC9FD1C3A}</a:tableStyleId>
              </a:tblPr>
              <a:tblGrid>
                <a:gridCol w="1668016">
                  <a:extLst>
                    <a:ext uri="{9D8B030D-6E8A-4147-A177-3AD203B41FA5}">
                      <a16:colId xmlns:a16="http://schemas.microsoft.com/office/drawing/2014/main" val="20000"/>
                    </a:ext>
                  </a:extLst>
                </a:gridCol>
                <a:gridCol w="1668016">
                  <a:extLst>
                    <a:ext uri="{9D8B030D-6E8A-4147-A177-3AD203B41FA5}">
                      <a16:colId xmlns:a16="http://schemas.microsoft.com/office/drawing/2014/main" val="20001"/>
                    </a:ext>
                  </a:extLst>
                </a:gridCol>
              </a:tblGrid>
              <a:tr h="370840">
                <a:tc>
                  <a:txBody>
                    <a:bodyPr/>
                    <a:lstStyle/>
                    <a:p>
                      <a:pPr algn="ctr"/>
                      <a:r>
                        <a:rPr lang="el-GR" dirty="0"/>
                        <a:t>Πυκνότητα</a:t>
                      </a:r>
                    </a:p>
                  </a:txBody>
                  <a:tcPr/>
                </a:tc>
                <a:tc>
                  <a:txBody>
                    <a:bodyPr/>
                    <a:lstStyle/>
                    <a:p>
                      <a:pPr algn="ctr"/>
                      <a:r>
                        <a:rPr lang="el-GR" dirty="0"/>
                        <a:t>Ιξώδες</a:t>
                      </a:r>
                    </a:p>
                  </a:txBody>
                  <a:tcPr/>
                </a:tc>
                <a:extLst>
                  <a:ext uri="{0D108BD9-81ED-4DB2-BD59-A6C34878D82A}">
                    <a16:rowId xmlns:a16="http://schemas.microsoft.com/office/drawing/2014/main" val="10000"/>
                  </a:ext>
                </a:extLst>
              </a:tr>
              <a:tr h="370840">
                <a:tc>
                  <a:txBody>
                    <a:bodyPr/>
                    <a:lstStyle/>
                    <a:p>
                      <a:pPr algn="ctr"/>
                      <a:r>
                        <a:rPr lang="en-US" dirty="0">
                          <a:latin typeface="Calibri" pitchFamily="34" charset="0"/>
                          <a:cs typeface="Calibri" pitchFamily="34" charset="0"/>
                        </a:rPr>
                        <a:t>1060 kg/m</a:t>
                      </a:r>
                      <a:r>
                        <a:rPr lang="en-US" baseline="30000" dirty="0">
                          <a:latin typeface="Calibri" pitchFamily="34" charset="0"/>
                          <a:cs typeface="Calibri" pitchFamily="34" charset="0"/>
                        </a:rPr>
                        <a:t>3</a:t>
                      </a:r>
                      <a:endParaRPr lang="el-GR" baseline="30000" dirty="0">
                        <a:latin typeface="Calibri" pitchFamily="34" charset="0"/>
                        <a:cs typeface="Calibri" pitchFamily="34" charset="0"/>
                      </a:endParaRPr>
                    </a:p>
                  </a:txBody>
                  <a:tcPr/>
                </a:tc>
                <a:tc>
                  <a:txBody>
                    <a:bodyPr/>
                    <a:lstStyle/>
                    <a:p>
                      <a:pPr algn="ctr"/>
                      <a:r>
                        <a:rPr kumimoji="0" lang="el-GR" kern="1200" dirty="0">
                          <a:solidFill>
                            <a:schemeClr val="dk1"/>
                          </a:solidFill>
                          <a:latin typeface="+mn-lt"/>
                          <a:ea typeface="+mn-ea"/>
                          <a:cs typeface="+mn-cs"/>
                        </a:rPr>
                        <a:t>0.0035 </a:t>
                      </a:r>
                      <a:r>
                        <a:rPr kumimoji="0" lang="en-US" kern="1200" dirty="0">
                          <a:solidFill>
                            <a:schemeClr val="dk1"/>
                          </a:solidFill>
                          <a:latin typeface="+mn-lt"/>
                          <a:ea typeface="+mn-ea"/>
                          <a:cs typeface="+mn-cs"/>
                        </a:rPr>
                        <a:t>Pa s</a:t>
                      </a:r>
                      <a:endParaRPr kumimoji="0" lang="el-GR" kern="1200" dirty="0">
                        <a:solidFill>
                          <a:schemeClr val="dk1"/>
                        </a:solidFill>
                        <a:latin typeface="+mn-lt"/>
                        <a:ea typeface="+mn-ea"/>
                        <a:cs typeface="+mn-cs"/>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724922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3700" b="1" dirty="0">
                <a:solidFill>
                  <a:prstClr val="black"/>
                </a:solidFill>
              </a:rPr>
              <a:t>Βασικές αρχές </a:t>
            </a:r>
            <a:r>
              <a:rPr lang="el-GR" sz="3700" b="1" dirty="0" err="1">
                <a:solidFill>
                  <a:prstClr val="black"/>
                </a:solidFill>
              </a:rPr>
              <a:t>ρευστομηχανικής</a:t>
            </a:r>
            <a:endParaRPr lang="el-GR" sz="3700" b="1" dirty="0">
              <a:solidFill>
                <a:prstClr val="black"/>
              </a:solidFill>
            </a:endParaRPr>
          </a:p>
        </p:txBody>
      </p:sp>
      <p:sp>
        <p:nvSpPr>
          <p:cNvPr id="3" name="Θέση περιεχομένου 2"/>
          <p:cNvSpPr>
            <a:spLocks noGrp="1"/>
          </p:cNvSpPr>
          <p:nvPr>
            <p:ph sz="quarter" idx="1"/>
          </p:nvPr>
        </p:nvSpPr>
        <p:spPr>
          <a:xfrm>
            <a:off x="304800" y="2133600"/>
            <a:ext cx="8461248" cy="4495800"/>
          </a:xfrm>
        </p:spPr>
        <p:txBody>
          <a:bodyPr>
            <a:normAutofit/>
          </a:bodyPr>
          <a:lstStyle/>
          <a:p>
            <a:pPr algn="just">
              <a:buClr>
                <a:schemeClr val="accent1">
                  <a:lumMod val="50000"/>
                </a:schemeClr>
              </a:buClr>
              <a:buFont typeface="Wingdings" panose="05000000000000000000" pitchFamily="2" charset="2"/>
              <a:buChar char="q"/>
            </a:pPr>
            <a:r>
              <a:rPr lang="el-GR" sz="2200" b="1" dirty="0"/>
              <a:t>Ασυμπίεστα</a:t>
            </a:r>
            <a:r>
              <a:rPr lang="el-GR" sz="2200" dirty="0"/>
              <a:t> ονομάζονται τα ρευστά με σταθερή πυκνότητα σε κάθε σημείο του χώρου που καταλαμβάνουν.</a:t>
            </a:r>
          </a:p>
          <a:p>
            <a:pPr algn="just">
              <a:buClr>
                <a:schemeClr val="accent1">
                  <a:lumMod val="50000"/>
                </a:schemeClr>
              </a:buClr>
              <a:buFont typeface="Wingdings" panose="05000000000000000000" pitchFamily="2" charset="2"/>
              <a:buChar char="q"/>
            </a:pPr>
            <a:endParaRPr lang="el-GR" sz="2200" dirty="0"/>
          </a:p>
          <a:p>
            <a:pPr algn="just">
              <a:buClr>
                <a:schemeClr val="accent1">
                  <a:lumMod val="50000"/>
                </a:schemeClr>
              </a:buClr>
              <a:buFont typeface="Wingdings" panose="05000000000000000000" pitchFamily="2" charset="2"/>
              <a:buChar char="q"/>
            </a:pPr>
            <a:r>
              <a:rPr lang="el-GR" sz="2200" b="1" dirty="0"/>
              <a:t>Νευτώνεια</a:t>
            </a:r>
            <a:r>
              <a:rPr lang="el-GR" sz="2200" dirty="0"/>
              <a:t> ονομάζονται τα ρευστά με σταθερό ιξώδες που υπακούουν στον νόμο του </a:t>
            </a:r>
            <a:r>
              <a:rPr lang="en-US" sz="2200" dirty="0">
                <a:latin typeface="Calibri" pitchFamily="34" charset="0"/>
                <a:cs typeface="Calibri" pitchFamily="34" charset="0"/>
              </a:rPr>
              <a:t>Newton</a:t>
            </a:r>
            <a:r>
              <a:rPr lang="en-US" sz="2200" dirty="0"/>
              <a:t>.</a:t>
            </a:r>
          </a:p>
          <a:p>
            <a:pPr algn="just">
              <a:buClr>
                <a:schemeClr val="accent1">
                  <a:lumMod val="50000"/>
                </a:schemeClr>
              </a:buClr>
              <a:buFont typeface="Wingdings" panose="05000000000000000000" pitchFamily="2" charset="2"/>
              <a:buChar char="q"/>
            </a:pPr>
            <a:endParaRPr lang="en-US" sz="2200" dirty="0"/>
          </a:p>
          <a:p>
            <a:pPr algn="just">
              <a:buClr>
                <a:schemeClr val="accent1">
                  <a:lumMod val="50000"/>
                </a:schemeClr>
              </a:buClr>
              <a:buFont typeface="Wingdings" panose="05000000000000000000" pitchFamily="2" charset="2"/>
              <a:buChar char="q"/>
            </a:pPr>
            <a:r>
              <a:rPr lang="el-GR" sz="2200" b="1" dirty="0"/>
              <a:t>Το αίμα </a:t>
            </a:r>
            <a:r>
              <a:rPr lang="el-GR" sz="2200" dirty="0"/>
              <a:t>συμπεριφέρεται ως νευτώνειο ρευστό σε αγγεία μεγάλης διαμέτρου όπως οι στεφανιαίες και οι καρωτίδες αρτηρίες.</a:t>
            </a:r>
          </a:p>
        </p:txBody>
      </p:sp>
    </p:spTree>
    <p:extLst>
      <p:ext uri="{BB962C8B-B14F-4D97-AF65-F5344CB8AC3E}">
        <p14:creationId xmlns:p14="http://schemas.microsoft.com/office/powerpoint/2010/main" val="8133811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3700" b="1" dirty="0">
                <a:solidFill>
                  <a:prstClr val="black"/>
                </a:solidFill>
              </a:rPr>
              <a:t>Βασικές αρχές </a:t>
            </a:r>
            <a:r>
              <a:rPr lang="el-GR" sz="3700" b="1" dirty="0" err="1">
                <a:solidFill>
                  <a:prstClr val="black"/>
                </a:solidFill>
              </a:rPr>
              <a:t>ρευστομηχανικής</a:t>
            </a:r>
            <a:endParaRPr lang="el-GR" sz="3700" b="1" dirty="0">
              <a:solidFill>
                <a:prstClr val="black"/>
              </a:solidFill>
            </a:endParaRPr>
          </a:p>
        </p:txBody>
      </p:sp>
      <p:sp>
        <p:nvSpPr>
          <p:cNvPr id="4" name="Θέση περιεχομένου 2"/>
          <p:cNvSpPr txBox="1">
            <a:spLocks/>
          </p:cNvSpPr>
          <p:nvPr/>
        </p:nvSpPr>
        <p:spPr>
          <a:xfrm>
            <a:off x="304800" y="1905000"/>
            <a:ext cx="8388096" cy="4648200"/>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just">
              <a:spcBef>
                <a:spcPts val="0"/>
              </a:spcBef>
              <a:spcAft>
                <a:spcPts val="2400"/>
              </a:spcAft>
              <a:buClr>
                <a:schemeClr val="accent1">
                  <a:lumMod val="50000"/>
                </a:schemeClr>
              </a:buClr>
              <a:buFont typeface="Wingdings" panose="05000000000000000000" pitchFamily="2" charset="2"/>
              <a:buChar char="q"/>
            </a:pPr>
            <a:r>
              <a:rPr lang="el-GR" sz="2200" dirty="0"/>
              <a:t>Μια ροή μπορεί να θεωρηθεί </a:t>
            </a:r>
            <a:r>
              <a:rPr lang="el-GR" sz="2200" b="1" dirty="0"/>
              <a:t>στρωτή</a:t>
            </a:r>
            <a:r>
              <a:rPr lang="el-GR" sz="2200" dirty="0"/>
              <a:t> ή </a:t>
            </a:r>
            <a:r>
              <a:rPr lang="el-GR" sz="2200" b="1" dirty="0"/>
              <a:t>τυρβώδης</a:t>
            </a:r>
            <a:r>
              <a:rPr lang="el-GR" sz="2200" dirty="0"/>
              <a:t>.</a:t>
            </a:r>
          </a:p>
          <a:p>
            <a:pPr algn="just">
              <a:spcBef>
                <a:spcPts val="0"/>
              </a:spcBef>
              <a:spcAft>
                <a:spcPts val="2400"/>
              </a:spcAft>
              <a:buClr>
                <a:schemeClr val="accent1">
                  <a:lumMod val="50000"/>
                </a:schemeClr>
              </a:buClr>
              <a:buFont typeface="Wingdings" panose="05000000000000000000" pitchFamily="2" charset="2"/>
              <a:buChar char="q"/>
            </a:pPr>
            <a:r>
              <a:rPr lang="el-GR" sz="2200" b="1" dirty="0"/>
              <a:t>Στρωτή</a:t>
            </a:r>
            <a:r>
              <a:rPr lang="el-GR" sz="2200" dirty="0"/>
              <a:t> θεωρείται η ροή με σχετικά μικρή </a:t>
            </a:r>
            <a:r>
              <a:rPr lang="el-GR" sz="2200" dirty="0" err="1"/>
              <a:t>ροϊκή</a:t>
            </a:r>
            <a:r>
              <a:rPr lang="el-GR" sz="2200" dirty="0"/>
              <a:t> ταχύτητα ενώ </a:t>
            </a:r>
            <a:r>
              <a:rPr lang="el-GR" sz="2200" b="1" dirty="0"/>
              <a:t>τυρβώδης</a:t>
            </a:r>
            <a:r>
              <a:rPr lang="el-GR" sz="2200" dirty="0"/>
              <a:t> ονομάζεται η ροή με μεγάλη </a:t>
            </a:r>
            <a:r>
              <a:rPr lang="el-GR" sz="2200" dirty="0" err="1"/>
              <a:t>ροϊκή</a:t>
            </a:r>
            <a:r>
              <a:rPr lang="el-GR" sz="2200" dirty="0"/>
              <a:t> ταχύτητα.</a:t>
            </a:r>
          </a:p>
          <a:p>
            <a:pPr algn="just">
              <a:spcBef>
                <a:spcPts val="0"/>
              </a:spcBef>
              <a:spcAft>
                <a:spcPts val="2400"/>
              </a:spcAft>
              <a:buClr>
                <a:schemeClr val="accent1">
                  <a:lumMod val="50000"/>
                </a:schemeClr>
              </a:buClr>
              <a:buFont typeface="Wingdings" panose="05000000000000000000" pitchFamily="2" charset="2"/>
              <a:buChar char="q"/>
            </a:pPr>
            <a:r>
              <a:rPr lang="el-GR" sz="2200" b="1" dirty="0"/>
              <a:t>Στη μετάβαση </a:t>
            </a:r>
            <a:r>
              <a:rPr lang="el-GR" sz="2200" dirty="0"/>
              <a:t>της ροής από στρωτή σε τυρβώδη, σπουδαίο ρόλο παίζει ο λόγος των δυνάμεων αδράνειας προς τις δυνάμεις τριβής. </a:t>
            </a:r>
          </a:p>
          <a:p>
            <a:pPr algn="just">
              <a:spcBef>
                <a:spcPts val="0"/>
              </a:spcBef>
              <a:spcAft>
                <a:spcPts val="2400"/>
              </a:spcAft>
              <a:buClr>
                <a:schemeClr val="accent1">
                  <a:lumMod val="50000"/>
                </a:schemeClr>
              </a:buClr>
              <a:buFont typeface="Wingdings" panose="05000000000000000000" pitchFamily="2" charset="2"/>
              <a:buChar char="q"/>
            </a:pPr>
            <a:r>
              <a:rPr lang="el-GR" sz="2200" dirty="0"/>
              <a:t>Οι δυνάμεις αδράνειας είναι ανάλογες προς τη μάζα (πυκνότητα</a:t>
            </a:r>
            <a:r>
              <a:rPr lang="en-US" sz="2200" dirty="0"/>
              <a:t> </a:t>
            </a:r>
            <a:r>
              <a:rPr lang="el-GR" sz="2200" i="1" dirty="0">
                <a:latin typeface="Times New Roman" pitchFamily="18" charset="0"/>
                <a:cs typeface="Times New Roman" pitchFamily="18" charset="0"/>
              </a:rPr>
              <a:t>ρ</a:t>
            </a:r>
            <a:r>
              <a:rPr lang="el-GR" sz="2200" dirty="0"/>
              <a:t>) και την κινηματική κατάσταση (ταχύτητα </a:t>
            </a:r>
            <a:r>
              <a:rPr lang="en-US" sz="2200" i="1" dirty="0">
                <a:latin typeface="Times New Roman" pitchFamily="18" charset="0"/>
                <a:cs typeface="Times New Roman" pitchFamily="18" charset="0"/>
              </a:rPr>
              <a:t>u</a:t>
            </a:r>
            <a:r>
              <a:rPr lang="el-GR" sz="2200" dirty="0"/>
              <a:t>, επιτάχυνση</a:t>
            </a:r>
            <a:r>
              <a:rPr lang="en-US" sz="2200" dirty="0"/>
              <a:t> </a:t>
            </a:r>
            <a:r>
              <a:rPr lang="en-US" sz="2200" i="1" dirty="0">
                <a:latin typeface="Times New Roman" pitchFamily="18" charset="0"/>
                <a:cs typeface="Times New Roman" pitchFamily="18" charset="0"/>
              </a:rPr>
              <a:t>d</a:t>
            </a:r>
            <a:r>
              <a:rPr lang="el-GR" sz="2200" dirty="0"/>
              <a:t>) ενώ οι δυνάμεις τριβής είναι ανάλογες προς το ιξώδες.</a:t>
            </a:r>
          </a:p>
        </p:txBody>
      </p:sp>
    </p:spTree>
    <p:extLst>
      <p:ext uri="{BB962C8B-B14F-4D97-AF65-F5344CB8AC3E}">
        <p14:creationId xmlns:p14="http://schemas.microsoft.com/office/powerpoint/2010/main" val="477449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sz="3700" b="1" dirty="0">
                <a:solidFill>
                  <a:prstClr val="black"/>
                </a:solidFill>
              </a:rPr>
              <a:t>Βασικές αρχές </a:t>
            </a:r>
            <a:r>
              <a:rPr lang="el-GR" sz="3700" b="1" dirty="0" err="1">
                <a:solidFill>
                  <a:prstClr val="black"/>
                </a:solidFill>
              </a:rPr>
              <a:t>ρευστομηχανικής</a:t>
            </a:r>
            <a:endParaRPr lang="el-GR" b="1" dirty="0"/>
          </a:p>
        </p:txBody>
      </p:sp>
      <p:sp>
        <p:nvSpPr>
          <p:cNvPr id="3" name="Θέση περιεχομένου 2"/>
          <p:cNvSpPr>
            <a:spLocks noGrp="1"/>
          </p:cNvSpPr>
          <p:nvPr>
            <p:ph sz="quarter" idx="1"/>
          </p:nvPr>
        </p:nvSpPr>
        <p:spPr>
          <a:xfrm>
            <a:off x="304800" y="1600200"/>
            <a:ext cx="8461248" cy="4495800"/>
          </a:xfrm>
        </p:spPr>
        <p:txBody>
          <a:bodyPr>
            <a:normAutofit/>
          </a:bodyPr>
          <a:lstStyle/>
          <a:p>
            <a:pPr>
              <a:buClr>
                <a:schemeClr val="accent1">
                  <a:lumMod val="50000"/>
                </a:schemeClr>
              </a:buClr>
              <a:buFont typeface="Wingdings" panose="05000000000000000000" pitchFamily="2" charset="2"/>
              <a:buChar char="q"/>
            </a:pPr>
            <a:r>
              <a:rPr lang="el-GR" sz="2200" dirty="0"/>
              <a:t>Ο συνδυασμός αυτών των μεγεθών ορίζει τον χαρακτηριστικό </a:t>
            </a:r>
            <a:r>
              <a:rPr lang="el-GR" sz="2200" dirty="0" err="1"/>
              <a:t>αδιάστατο</a:t>
            </a:r>
            <a:r>
              <a:rPr lang="el-GR" sz="2200" dirty="0"/>
              <a:t> αριθμό </a:t>
            </a:r>
            <a:r>
              <a:rPr lang="en-US" sz="2200" dirty="0">
                <a:cs typeface="Calibri" pitchFamily="34" charset="0"/>
              </a:rPr>
              <a:t>Reynolds:</a:t>
            </a:r>
            <a:endParaRPr lang="el-GR" sz="2200" dirty="0">
              <a:cs typeface="Calibri" pitchFamily="34" charset="0"/>
            </a:endParaRPr>
          </a:p>
          <a:p>
            <a:pPr>
              <a:buClr>
                <a:schemeClr val="accent1">
                  <a:lumMod val="50000"/>
                </a:schemeClr>
              </a:buClr>
              <a:buFont typeface="Wingdings" panose="05000000000000000000" pitchFamily="2" charset="2"/>
              <a:buChar char="q"/>
            </a:pPr>
            <a:endParaRPr lang="el-GR" sz="2200" dirty="0">
              <a:cs typeface="Calibri" pitchFamily="34" charset="0"/>
            </a:endParaRPr>
          </a:p>
          <a:p>
            <a:pPr>
              <a:buClr>
                <a:schemeClr val="accent1">
                  <a:lumMod val="50000"/>
                </a:schemeClr>
              </a:buClr>
              <a:buFont typeface="Wingdings" panose="05000000000000000000" pitchFamily="2" charset="2"/>
              <a:buChar char="q"/>
            </a:pPr>
            <a:endParaRPr lang="el-GR" sz="2200" dirty="0">
              <a:cs typeface="Calibri" pitchFamily="34" charset="0"/>
            </a:endParaRPr>
          </a:p>
          <a:p>
            <a:pPr algn="just">
              <a:buClr>
                <a:schemeClr val="accent1">
                  <a:lumMod val="50000"/>
                </a:schemeClr>
              </a:buClr>
              <a:buFont typeface="Wingdings" panose="05000000000000000000" pitchFamily="2" charset="2"/>
              <a:buChar char="q"/>
            </a:pPr>
            <a:r>
              <a:rPr lang="el-GR" sz="2200" dirty="0">
                <a:cs typeface="Calibri" pitchFamily="34" charset="0"/>
              </a:rPr>
              <a:t>Για ροή σε κυκλικούς αγωγούς, η μετάβαση από στρωτή σε τυρβώδη ροή γίνεται για αριθμούς </a:t>
            </a:r>
            <a:r>
              <a:rPr lang="en-US" sz="2200" b="1" dirty="0">
                <a:cs typeface="Calibri" pitchFamily="34" charset="0"/>
              </a:rPr>
              <a:t>Re</a:t>
            </a:r>
            <a:r>
              <a:rPr lang="en-US" sz="2200" b="1" baseline="-25000" dirty="0">
                <a:cs typeface="Calibri" pitchFamily="34" charset="0"/>
              </a:rPr>
              <a:t>cr</a:t>
            </a:r>
            <a:r>
              <a:rPr lang="en-US" sz="2200" b="1" dirty="0">
                <a:cs typeface="Calibri" pitchFamily="34" charset="0"/>
              </a:rPr>
              <a:t>=2320</a:t>
            </a:r>
            <a:r>
              <a:rPr lang="en-US" sz="2200" dirty="0">
                <a:cs typeface="Calibri" pitchFamily="34" charset="0"/>
              </a:rPr>
              <a:t>.</a:t>
            </a:r>
            <a:endParaRPr lang="el-GR" sz="2200" baseline="-25000" dirty="0">
              <a:cs typeface="Calibri" pitchFamily="34" charset="0"/>
            </a:endParaRPr>
          </a:p>
        </p:txBody>
      </p:sp>
      <p:graphicFrame>
        <p:nvGraphicFramePr>
          <p:cNvPr id="4" name="Αντικείμενο 3"/>
          <p:cNvGraphicFramePr>
            <a:graphicFrameLocks noChangeAspect="1"/>
          </p:cNvGraphicFramePr>
          <p:nvPr>
            <p:extLst>
              <p:ext uri="{D42A27DB-BD31-4B8C-83A1-F6EECF244321}">
                <p14:modId xmlns:p14="http://schemas.microsoft.com/office/powerpoint/2010/main" val="3009486818"/>
              </p:ext>
            </p:extLst>
          </p:nvPr>
        </p:nvGraphicFramePr>
        <p:xfrm>
          <a:off x="3962400" y="2387600"/>
          <a:ext cx="1066800" cy="660400"/>
        </p:xfrm>
        <a:graphic>
          <a:graphicData uri="http://schemas.openxmlformats.org/presentationml/2006/ole">
            <mc:AlternateContent xmlns:mc="http://schemas.openxmlformats.org/markup-compatibility/2006">
              <mc:Choice xmlns:v="urn:schemas-microsoft-com:vml" Requires="v">
                <p:oleObj name="Equation" r:id="rId2" imgW="1066680" imgH="660240" progId="Equation.DSMT4">
                  <p:embed/>
                </p:oleObj>
              </mc:Choice>
              <mc:Fallback>
                <p:oleObj name="Equation" r:id="rId2" imgW="1066680" imgH="660240" progId="Equation.DSMT4">
                  <p:embed/>
                  <p:pic>
                    <p:nvPicPr>
                      <p:cNvPr id="0" name=""/>
                      <p:cNvPicPr/>
                      <p:nvPr/>
                    </p:nvPicPr>
                    <p:blipFill>
                      <a:blip r:embed="rId3"/>
                      <a:stretch>
                        <a:fillRect/>
                      </a:stretch>
                    </p:blipFill>
                    <p:spPr>
                      <a:xfrm>
                        <a:off x="3962400" y="2387600"/>
                        <a:ext cx="1066800" cy="660400"/>
                      </a:xfrm>
                      <a:prstGeom prst="rect">
                        <a:avLst/>
                      </a:prstGeom>
                    </p:spPr>
                  </p:pic>
                </p:oleObj>
              </mc:Fallback>
            </mc:AlternateContent>
          </a:graphicData>
        </a:graphic>
      </p:graphicFrame>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4000500"/>
            <a:ext cx="7620000" cy="2857500"/>
          </a:xfrm>
          <a:prstGeom prst="rect">
            <a:avLst/>
          </a:prstGeom>
        </p:spPr>
      </p:pic>
    </p:spTree>
    <p:extLst>
      <p:ext uri="{BB962C8B-B14F-4D97-AF65-F5344CB8AC3E}">
        <p14:creationId xmlns:p14="http://schemas.microsoft.com/office/powerpoint/2010/main" val="27262867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304800" y="1676400"/>
            <a:ext cx="8461248" cy="4495800"/>
          </a:xfrm>
        </p:spPr>
        <p:txBody>
          <a:bodyPr>
            <a:normAutofit fontScale="62500" lnSpcReduction="20000"/>
          </a:bodyPr>
          <a:lstStyle/>
          <a:p>
            <a:pPr algn="just">
              <a:buNone/>
            </a:pPr>
            <a:r>
              <a:rPr lang="el-GR" sz="3200" b="1" dirty="0"/>
              <a:t>Ροή αίματος σε μεγάλα αγγεία</a:t>
            </a:r>
          </a:p>
          <a:p>
            <a:pPr algn="just">
              <a:buClr>
                <a:schemeClr val="accent1">
                  <a:lumMod val="50000"/>
                </a:schemeClr>
              </a:buClr>
              <a:buFont typeface="Wingdings" panose="05000000000000000000" pitchFamily="2" charset="2"/>
              <a:buChar char="q"/>
            </a:pPr>
            <a:r>
              <a:rPr lang="el-GR" sz="3200" dirty="0"/>
              <a:t>Στις  περισσότερες αρτηρίες το αίμα συμπεριφέρεται ως </a:t>
            </a:r>
            <a:r>
              <a:rPr lang="el-GR" sz="3200" b="1" dirty="0"/>
              <a:t>Νευτώνειο</a:t>
            </a:r>
            <a:r>
              <a:rPr lang="el-GR" sz="3200" dirty="0"/>
              <a:t> υγρό με </a:t>
            </a:r>
            <a:r>
              <a:rPr lang="el-GR" sz="3200" b="1" dirty="0"/>
              <a:t>σταθερό ιξώδες</a:t>
            </a:r>
            <a:r>
              <a:rPr lang="el-GR" sz="3200" dirty="0"/>
              <a:t> περίπου 4 </a:t>
            </a:r>
            <a:r>
              <a:rPr lang="en-US" sz="3200" dirty="0">
                <a:cs typeface="Calibri" pitchFamily="34" charset="0"/>
              </a:rPr>
              <a:t>centipoise</a:t>
            </a:r>
            <a:r>
              <a:rPr lang="en-US" sz="3200" dirty="0"/>
              <a:t> [</a:t>
            </a:r>
            <a:r>
              <a:rPr lang="en-US" sz="3200" i="1" dirty="0" err="1">
                <a:cs typeface="Calibri" pitchFamily="34" charset="0"/>
              </a:rPr>
              <a:t>cP</a:t>
            </a:r>
            <a:r>
              <a:rPr lang="en-US" sz="3200" dirty="0"/>
              <a:t>]</a:t>
            </a:r>
            <a:r>
              <a:rPr lang="el-GR" sz="3200" dirty="0"/>
              <a:t>.  Σε μικρότερα αγγεία όπου το ιξώδες εξαρτάται από τις συνθήκες ροής το αίμα συμπεριφέρεται ως </a:t>
            </a:r>
            <a:r>
              <a:rPr lang="el-GR" sz="3200" b="1" dirty="0"/>
              <a:t>μη Νευτώνειο ρευστό</a:t>
            </a:r>
            <a:r>
              <a:rPr lang="el-GR" sz="3200" dirty="0"/>
              <a:t>.</a:t>
            </a:r>
          </a:p>
          <a:p>
            <a:pPr algn="just">
              <a:buClr>
                <a:schemeClr val="accent1">
                  <a:lumMod val="50000"/>
                </a:schemeClr>
              </a:buClr>
              <a:buFont typeface="Wingdings" panose="05000000000000000000" pitchFamily="2" charset="2"/>
              <a:buChar char="q"/>
            </a:pPr>
            <a:r>
              <a:rPr lang="el-GR" sz="3200" dirty="0"/>
              <a:t>Στην περίπτωση όπου ο ρυθμός </a:t>
            </a:r>
            <a:r>
              <a:rPr lang="el-GR" sz="3200" dirty="0" err="1"/>
              <a:t>διατμητικής</a:t>
            </a:r>
            <a:r>
              <a:rPr lang="el-GR" sz="3200" dirty="0"/>
              <a:t> παραμόρφωσης της ροής αίματος δεν είναι πολύ χαμηλός, όπως σε μεσαίου μεγέθους αρτηρίες και σε φλέβες, το ιξώδες του αίματος μ μπορεί να εκφραστεί ως συνάρτηση του αιματοκρίτη Η και του ρυθμού </a:t>
            </a:r>
            <a:r>
              <a:rPr lang="el-GR" sz="3200" dirty="0" err="1"/>
              <a:t>διατμητικής</a:t>
            </a:r>
            <a:r>
              <a:rPr lang="el-GR" sz="3200" dirty="0"/>
              <a:t> παραμόρφωσης. Η συνάρτηση αυτή ονομάζεται σχέση </a:t>
            </a:r>
            <a:r>
              <a:rPr lang="en-US" sz="3200" b="1" dirty="0">
                <a:cs typeface="Calibri" pitchFamily="34" charset="0"/>
              </a:rPr>
              <a:t>Cason</a:t>
            </a:r>
            <a:r>
              <a:rPr lang="en-US" sz="3200" dirty="0"/>
              <a:t>:</a:t>
            </a:r>
            <a:endParaRPr lang="el-GR" sz="3200" dirty="0"/>
          </a:p>
          <a:p>
            <a:endParaRPr lang="el-GR" sz="3200" dirty="0"/>
          </a:p>
          <a:p>
            <a:endParaRPr lang="el-GR" sz="3200" dirty="0"/>
          </a:p>
          <a:p>
            <a:pPr algn="just">
              <a:lnSpc>
                <a:spcPct val="170000"/>
              </a:lnSpc>
              <a:buNone/>
            </a:pPr>
            <a:r>
              <a:rPr lang="el-GR" sz="3200" dirty="0"/>
              <a:t>	όπου                          συναρτήσεις που έχουν οριστεί πειραματικά. Η δεύτερη σταθερά του ρυθμού παραμόρφωσης μπορεί να γραφεί:</a:t>
            </a:r>
          </a:p>
          <a:p>
            <a:endParaRPr lang="el-GR" sz="3200" dirty="0"/>
          </a:p>
          <a:p>
            <a:endParaRPr lang="el-GR" dirty="0"/>
          </a:p>
        </p:txBody>
      </p:sp>
      <p:graphicFrame>
        <p:nvGraphicFramePr>
          <p:cNvPr id="4" name="Αντικείμενο 3"/>
          <p:cNvGraphicFramePr>
            <a:graphicFrameLocks noChangeAspect="1"/>
          </p:cNvGraphicFramePr>
          <p:nvPr>
            <p:extLst>
              <p:ext uri="{D42A27DB-BD31-4B8C-83A1-F6EECF244321}">
                <p14:modId xmlns:p14="http://schemas.microsoft.com/office/powerpoint/2010/main" val="161839142"/>
              </p:ext>
            </p:extLst>
          </p:nvPr>
        </p:nvGraphicFramePr>
        <p:xfrm>
          <a:off x="2971800" y="4343400"/>
          <a:ext cx="3571875" cy="679242"/>
        </p:xfrm>
        <a:graphic>
          <a:graphicData uri="http://schemas.openxmlformats.org/presentationml/2006/ole">
            <mc:AlternateContent xmlns:mc="http://schemas.openxmlformats.org/markup-compatibility/2006">
              <mc:Choice xmlns:v="urn:schemas-microsoft-com:vml" Requires="v">
                <p:oleObj name="Equation" r:id="rId2" imgW="3873500" imgH="736600" progId="Equation.DSMT4">
                  <p:embed/>
                </p:oleObj>
              </mc:Choice>
              <mc:Fallback>
                <p:oleObj name="Equation" r:id="rId2" imgW="3873500" imgH="736600"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343400"/>
                        <a:ext cx="3571875" cy="679242"/>
                      </a:xfrm>
                      <a:prstGeom prst="rect">
                        <a:avLst/>
                      </a:prstGeom>
                      <a:noFill/>
                      <a:ln>
                        <a:noFill/>
                      </a:ln>
                    </p:spPr>
                  </p:pic>
                </p:oleObj>
              </mc:Fallback>
            </mc:AlternateContent>
          </a:graphicData>
        </a:graphic>
      </p:graphicFrame>
      <p:graphicFrame>
        <p:nvGraphicFramePr>
          <p:cNvPr id="5" name="Αντικείμενο 4"/>
          <p:cNvGraphicFramePr>
            <a:graphicFrameLocks noChangeAspect="1"/>
          </p:cNvGraphicFramePr>
          <p:nvPr>
            <p:extLst>
              <p:ext uri="{D42A27DB-BD31-4B8C-83A1-F6EECF244321}">
                <p14:modId xmlns:p14="http://schemas.microsoft.com/office/powerpoint/2010/main" val="26704330"/>
              </p:ext>
            </p:extLst>
          </p:nvPr>
        </p:nvGraphicFramePr>
        <p:xfrm>
          <a:off x="1295400" y="5181600"/>
          <a:ext cx="1460500" cy="381000"/>
        </p:xfrm>
        <a:graphic>
          <a:graphicData uri="http://schemas.openxmlformats.org/presentationml/2006/ole">
            <mc:AlternateContent xmlns:mc="http://schemas.openxmlformats.org/markup-compatibility/2006">
              <mc:Choice xmlns:v="urn:schemas-microsoft-com:vml" Requires="v">
                <p:oleObj name="Equation" r:id="rId4" imgW="1459866" imgH="380835" progId="Equation.DSMT4">
                  <p:embed/>
                </p:oleObj>
              </mc:Choice>
              <mc:Fallback>
                <p:oleObj name="Equation" r:id="rId4" imgW="1459866" imgH="380835"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5181600"/>
                        <a:ext cx="1460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Αντικείμενο 5"/>
          <p:cNvGraphicFramePr>
            <a:graphicFrameLocks noChangeAspect="1"/>
          </p:cNvGraphicFramePr>
          <p:nvPr>
            <p:extLst>
              <p:ext uri="{D42A27DB-BD31-4B8C-83A1-F6EECF244321}">
                <p14:modId xmlns:p14="http://schemas.microsoft.com/office/powerpoint/2010/main" val="2507578827"/>
              </p:ext>
            </p:extLst>
          </p:nvPr>
        </p:nvGraphicFramePr>
        <p:xfrm>
          <a:off x="4343400" y="6019800"/>
          <a:ext cx="1295400" cy="575734"/>
        </p:xfrm>
        <a:graphic>
          <a:graphicData uri="http://schemas.openxmlformats.org/presentationml/2006/ole">
            <mc:AlternateContent xmlns:mc="http://schemas.openxmlformats.org/markup-compatibility/2006">
              <mc:Choice xmlns:v="urn:schemas-microsoft-com:vml" Requires="v">
                <p:oleObj name="Equation" r:id="rId6" imgW="1371600" imgH="609600" progId="Equation.DSMT4">
                  <p:embed/>
                </p:oleObj>
              </mc:Choice>
              <mc:Fallback>
                <p:oleObj name="Equation" r:id="rId6" imgW="1371600" imgH="609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3400" y="6019800"/>
                        <a:ext cx="1295400" cy="575734"/>
                      </a:xfrm>
                      <a:prstGeom prst="rect">
                        <a:avLst/>
                      </a:prstGeom>
                      <a:noFill/>
                      <a:ln>
                        <a:noFill/>
                      </a:ln>
                    </p:spPr>
                  </p:pic>
                </p:oleObj>
              </mc:Fallback>
            </mc:AlternateContent>
          </a:graphicData>
        </a:graphic>
      </p:graphicFrame>
      <p:sp>
        <p:nvSpPr>
          <p:cNvPr id="8" name="Τίτλος 1"/>
          <p:cNvSpPr>
            <a:spLocks noGrp="1"/>
          </p:cNvSpPr>
          <p:nvPr>
            <p:ph type="title"/>
          </p:nvPr>
        </p:nvSpPr>
        <p:spPr>
          <a:xfrm>
            <a:off x="612648" y="228600"/>
            <a:ext cx="8153400" cy="990600"/>
          </a:xfrm>
        </p:spPr>
        <p:txBody>
          <a:bodyPr>
            <a:normAutofit/>
          </a:bodyPr>
          <a:lstStyle/>
          <a:p>
            <a:pPr algn="ctr"/>
            <a:r>
              <a:rPr lang="el-GR" sz="3700" b="1" dirty="0">
                <a:solidFill>
                  <a:prstClr val="black"/>
                </a:solidFill>
              </a:rPr>
              <a:t>Αίμα</a:t>
            </a:r>
          </a:p>
        </p:txBody>
      </p:sp>
    </p:spTree>
    <p:extLst>
      <p:ext uri="{BB962C8B-B14F-4D97-AF65-F5344CB8AC3E}">
        <p14:creationId xmlns:p14="http://schemas.microsoft.com/office/powerpoint/2010/main" val="821421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sz="3700" b="1" dirty="0">
                <a:solidFill>
                  <a:prstClr val="black"/>
                </a:solidFill>
                <a:ea typeface="+mn-ea"/>
                <a:cs typeface="+mn-cs"/>
              </a:rPr>
              <a:t>Εισαγωγή</a:t>
            </a:r>
            <a:endParaRPr lang="el-GR" b="1" dirty="0"/>
          </a:p>
        </p:txBody>
      </p:sp>
      <p:sp>
        <p:nvSpPr>
          <p:cNvPr id="3" name="Θέση περιεχομένου 2"/>
          <p:cNvSpPr>
            <a:spLocks noGrp="1"/>
          </p:cNvSpPr>
          <p:nvPr>
            <p:ph sz="quarter" idx="1"/>
          </p:nvPr>
        </p:nvSpPr>
        <p:spPr>
          <a:xfrm>
            <a:off x="304800" y="1828800"/>
            <a:ext cx="8385048" cy="4724400"/>
          </a:xfrm>
        </p:spPr>
        <p:txBody>
          <a:bodyPr>
            <a:normAutofit/>
          </a:bodyPr>
          <a:lstStyle/>
          <a:p>
            <a:pPr algn="just">
              <a:spcBef>
                <a:spcPts val="0"/>
              </a:spcBef>
              <a:spcAft>
                <a:spcPts val="1800"/>
              </a:spcAft>
              <a:buClr>
                <a:schemeClr val="accent1">
                  <a:lumMod val="50000"/>
                </a:schemeClr>
              </a:buClr>
              <a:buFont typeface="Wingdings" panose="05000000000000000000" pitchFamily="2" charset="2"/>
              <a:buChar char="q"/>
            </a:pPr>
            <a:r>
              <a:rPr lang="el-GR" sz="2200" dirty="0"/>
              <a:t>Οι υπολογιστικές τεχνικές χρησιμοποιούνται σαν </a:t>
            </a:r>
            <a:r>
              <a:rPr lang="el-GR" sz="2200" b="1" dirty="0"/>
              <a:t>υποστηρικτικά εργαλεία </a:t>
            </a:r>
            <a:r>
              <a:rPr lang="el-GR" sz="2200" dirty="0"/>
              <a:t>για την κατανόηση της αιμοδυναμικής καθώς και της μηχανικής συμπεριφοράς των αιμοφόρων αγγείων.</a:t>
            </a:r>
          </a:p>
          <a:p>
            <a:pPr algn="just">
              <a:spcBef>
                <a:spcPts val="0"/>
              </a:spcBef>
              <a:spcAft>
                <a:spcPts val="1800"/>
              </a:spcAft>
              <a:buClr>
                <a:schemeClr val="accent1">
                  <a:lumMod val="50000"/>
                </a:schemeClr>
              </a:buClr>
              <a:buFont typeface="Wingdings" panose="05000000000000000000" pitchFamily="2" charset="2"/>
              <a:buChar char="q"/>
            </a:pPr>
            <a:r>
              <a:rPr lang="el-GR" sz="2200" dirty="0"/>
              <a:t>Υπολογιστικά μοντέλα εφαρμόζονται στην </a:t>
            </a:r>
            <a:r>
              <a:rPr lang="el-GR" sz="2200" b="1" dirty="0"/>
              <a:t>έρευνα </a:t>
            </a:r>
            <a:r>
              <a:rPr lang="el-GR" sz="2200" dirty="0"/>
              <a:t>καθώς και στην </a:t>
            </a:r>
            <a:r>
              <a:rPr lang="el-GR" sz="2200" b="1" dirty="0"/>
              <a:t>κλινική πρακτική</a:t>
            </a:r>
            <a:r>
              <a:rPr lang="el-GR" sz="2200" dirty="0"/>
              <a:t>.</a:t>
            </a:r>
          </a:p>
          <a:p>
            <a:pPr algn="just">
              <a:spcBef>
                <a:spcPts val="0"/>
              </a:spcBef>
              <a:spcAft>
                <a:spcPts val="1800"/>
              </a:spcAft>
              <a:buClr>
                <a:schemeClr val="accent1">
                  <a:lumMod val="50000"/>
                </a:schemeClr>
              </a:buClr>
              <a:buFont typeface="Wingdings" panose="05000000000000000000" pitchFamily="2" charset="2"/>
              <a:buChar char="q"/>
            </a:pPr>
            <a:r>
              <a:rPr lang="el-GR" sz="2200" dirty="0"/>
              <a:t>Η υπολογιστική μοντελοποίηση έχει καταστεί σημαντικό εργαλείο για την υποστήριξη πειραματικών υποθέσεων.</a:t>
            </a:r>
          </a:p>
          <a:p>
            <a:pPr algn="just">
              <a:spcBef>
                <a:spcPts val="0"/>
              </a:spcBef>
              <a:spcAft>
                <a:spcPts val="1800"/>
              </a:spcAft>
              <a:buClr>
                <a:schemeClr val="accent1">
                  <a:lumMod val="50000"/>
                </a:schemeClr>
              </a:buClr>
              <a:buFont typeface="Wingdings" panose="05000000000000000000" pitchFamily="2" charset="2"/>
              <a:buChar char="q"/>
            </a:pPr>
            <a:r>
              <a:rPr lang="el-GR" sz="2200" dirty="0"/>
              <a:t>Στην ιατρική, η χρήση υπολογιστικών μοντέλων είναι καθημερινή λόγω της εντυπωσιακής εξέλιξης στην υπολογιστική τεχνολογία.</a:t>
            </a:r>
          </a:p>
        </p:txBody>
      </p:sp>
    </p:spTree>
    <p:extLst>
      <p:ext uri="{BB962C8B-B14F-4D97-AF65-F5344CB8AC3E}">
        <p14:creationId xmlns:p14="http://schemas.microsoft.com/office/powerpoint/2010/main" val="2460798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Θέση περιεχομένου 2"/>
          <p:cNvSpPr txBox="1">
            <a:spLocks/>
          </p:cNvSpPr>
          <p:nvPr/>
        </p:nvSpPr>
        <p:spPr>
          <a:xfrm>
            <a:off x="381000" y="4876800"/>
            <a:ext cx="8404014" cy="1524000"/>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just">
              <a:spcBef>
                <a:spcPts val="0"/>
              </a:spcBef>
              <a:spcAft>
                <a:spcPts val="1200"/>
              </a:spcAft>
              <a:buClr>
                <a:schemeClr val="accent1">
                  <a:lumMod val="50000"/>
                </a:schemeClr>
              </a:buClr>
              <a:buFont typeface="Wingdings" panose="05000000000000000000" pitchFamily="2" charset="2"/>
              <a:buChar char="q"/>
            </a:pPr>
            <a:r>
              <a:rPr lang="el-GR" sz="2200" dirty="0"/>
              <a:t>Για να </a:t>
            </a:r>
            <a:r>
              <a:rPr lang="el-GR" sz="2200" dirty="0" err="1"/>
              <a:t>ποσοτικοποιήσουμε</a:t>
            </a:r>
            <a:r>
              <a:rPr lang="el-GR" sz="2200" dirty="0"/>
              <a:t> τη μηχανική συμπεριφορά της ροής αίματος σε </a:t>
            </a:r>
            <a:r>
              <a:rPr lang="el-GR" sz="2200" dirty="0" err="1"/>
              <a:t>μικροαγγεία</a:t>
            </a:r>
            <a:r>
              <a:rPr lang="el-GR" sz="2200" dirty="0"/>
              <a:t>, εισάγεται ένα ισοδύναμο ιξώδες. </a:t>
            </a:r>
          </a:p>
        </p:txBody>
      </p:sp>
      <p:sp>
        <p:nvSpPr>
          <p:cNvPr id="3" name="Θέση περιεχομένου 2"/>
          <p:cNvSpPr>
            <a:spLocks noGrp="1"/>
          </p:cNvSpPr>
          <p:nvPr>
            <p:ph sz="quarter" idx="1"/>
          </p:nvPr>
        </p:nvSpPr>
        <p:spPr>
          <a:xfrm>
            <a:off x="533400" y="1600201"/>
            <a:ext cx="8153400" cy="762000"/>
          </a:xfrm>
        </p:spPr>
        <p:txBody>
          <a:bodyPr>
            <a:normAutofit/>
          </a:bodyPr>
          <a:lstStyle/>
          <a:p>
            <a:pPr>
              <a:buNone/>
            </a:pPr>
            <a:r>
              <a:rPr lang="el-GR" sz="2400" b="1" dirty="0"/>
              <a:t>Ροή αίματος στα τριχοειδή</a:t>
            </a:r>
          </a:p>
        </p:txBody>
      </p:sp>
      <p:pic>
        <p:nvPicPr>
          <p:cNvPr id="4" name="Picture 2" descr="F_13"/>
          <p:cNvPicPr>
            <a:picLocks noChangeAspect="1" noChangeArrowheads="1"/>
          </p:cNvPicPr>
          <p:nvPr/>
        </p:nvPicPr>
        <p:blipFill rotWithShape="1">
          <a:blip r:embed="rId3" cstate="print"/>
          <a:srcRect b="57906"/>
          <a:stretch/>
        </p:blipFill>
        <p:spPr bwMode="auto">
          <a:xfrm>
            <a:off x="1371600" y="2350213"/>
            <a:ext cx="3156546" cy="1089118"/>
          </a:xfrm>
          <a:prstGeom prst="rect">
            <a:avLst/>
          </a:prstGeom>
          <a:noFill/>
          <a:ln w="9525">
            <a:noFill/>
            <a:miter lim="800000"/>
            <a:headEnd/>
            <a:tailEnd/>
          </a:ln>
        </p:spPr>
      </p:pic>
      <p:sp>
        <p:nvSpPr>
          <p:cNvPr id="6" name="TextBox 5"/>
          <p:cNvSpPr txBox="1"/>
          <p:nvPr/>
        </p:nvSpPr>
        <p:spPr>
          <a:xfrm>
            <a:off x="3286125" y="6477000"/>
            <a:ext cx="5638800" cy="246221"/>
          </a:xfrm>
          <a:prstGeom prst="rect">
            <a:avLst/>
          </a:prstGeom>
          <a:noFill/>
          <a:ln>
            <a:solidFill>
              <a:schemeClr val="tx1"/>
            </a:solidFill>
          </a:ln>
        </p:spPr>
        <p:txBody>
          <a:bodyPr wrap="square" rtlCol="0">
            <a:spAutoFit/>
          </a:bodyPr>
          <a:lstStyle/>
          <a:p>
            <a:r>
              <a:rPr lang="en-US" sz="1000" dirty="0" err="1">
                <a:latin typeface="Calibri" pitchFamily="34" charset="0"/>
              </a:rPr>
              <a:t>Kojic</a:t>
            </a:r>
            <a:r>
              <a:rPr lang="en-US" sz="1000" dirty="0">
                <a:latin typeface="Calibri" pitchFamily="34" charset="0"/>
              </a:rPr>
              <a:t> M., </a:t>
            </a:r>
            <a:r>
              <a:rPr lang="en-US" sz="1000" dirty="0" err="1">
                <a:latin typeface="Calibri" pitchFamily="34" charset="0"/>
              </a:rPr>
              <a:t>Filipovic</a:t>
            </a:r>
            <a:r>
              <a:rPr lang="en-US" sz="1000" dirty="0">
                <a:latin typeface="Calibri" pitchFamily="34" charset="0"/>
              </a:rPr>
              <a:t> N., </a:t>
            </a:r>
            <a:r>
              <a:rPr lang="en-US" sz="1000" dirty="0" err="1">
                <a:latin typeface="Calibri" pitchFamily="34" charset="0"/>
              </a:rPr>
              <a:t>Stojanovic</a:t>
            </a:r>
            <a:r>
              <a:rPr lang="en-US" sz="1000" dirty="0">
                <a:latin typeface="Calibri" pitchFamily="34" charset="0"/>
              </a:rPr>
              <a:t> B., </a:t>
            </a:r>
            <a:r>
              <a:rPr lang="en-US" sz="1000" dirty="0" err="1">
                <a:latin typeface="Calibri" pitchFamily="34" charset="0"/>
              </a:rPr>
              <a:t>Kojic</a:t>
            </a:r>
            <a:r>
              <a:rPr lang="en-US" sz="1000" dirty="0">
                <a:latin typeface="Calibri" pitchFamily="34" charset="0"/>
              </a:rPr>
              <a:t> N. (2008), “</a:t>
            </a:r>
            <a:r>
              <a:rPr lang="en-US" sz="1000" b="1" dirty="0">
                <a:latin typeface="Calibri" pitchFamily="34" charset="0"/>
              </a:rPr>
              <a:t>Computer Modeling in Bioengineering</a:t>
            </a:r>
            <a:r>
              <a:rPr lang="en-US" sz="1000" dirty="0">
                <a:latin typeface="Calibri" pitchFamily="34" charset="0"/>
              </a:rPr>
              <a:t>”, </a:t>
            </a:r>
            <a:r>
              <a:rPr lang="en-US" sz="1000" dirty="0" err="1">
                <a:latin typeface="Calibri" pitchFamily="34" charset="0"/>
              </a:rPr>
              <a:t>ch.</a:t>
            </a:r>
            <a:r>
              <a:rPr lang="en-US" sz="1000" dirty="0">
                <a:latin typeface="Calibri" pitchFamily="34" charset="0"/>
              </a:rPr>
              <a:t> 7, WILEY</a:t>
            </a:r>
            <a:endParaRPr lang="el-GR" sz="1000" dirty="0"/>
          </a:p>
        </p:txBody>
      </p:sp>
      <p:sp>
        <p:nvSpPr>
          <p:cNvPr id="8" name="Τίτλος 1"/>
          <p:cNvSpPr>
            <a:spLocks noGrp="1"/>
          </p:cNvSpPr>
          <p:nvPr>
            <p:ph type="title"/>
          </p:nvPr>
        </p:nvSpPr>
        <p:spPr>
          <a:xfrm>
            <a:off x="612648" y="228600"/>
            <a:ext cx="8153400" cy="990600"/>
          </a:xfrm>
        </p:spPr>
        <p:txBody>
          <a:bodyPr>
            <a:normAutofit/>
          </a:bodyPr>
          <a:lstStyle/>
          <a:p>
            <a:pPr algn="ctr"/>
            <a:r>
              <a:rPr lang="el-GR" sz="3700" b="1" dirty="0">
                <a:solidFill>
                  <a:prstClr val="black"/>
                </a:solidFill>
              </a:rPr>
              <a:t>Αίμα</a:t>
            </a:r>
          </a:p>
        </p:txBody>
      </p:sp>
      <p:pic>
        <p:nvPicPr>
          <p:cNvPr id="10" name="Picture 2" descr="F_13"/>
          <p:cNvPicPr>
            <a:picLocks noChangeAspect="1" noChangeArrowheads="1"/>
          </p:cNvPicPr>
          <p:nvPr/>
        </p:nvPicPr>
        <p:blipFill rotWithShape="1">
          <a:blip r:embed="rId3" cstate="print"/>
          <a:srcRect t="42093"/>
          <a:stretch/>
        </p:blipFill>
        <p:spPr bwMode="auto">
          <a:xfrm>
            <a:off x="5257800" y="2212708"/>
            <a:ext cx="2723013" cy="1292492"/>
          </a:xfrm>
          <a:prstGeom prst="rect">
            <a:avLst/>
          </a:prstGeom>
          <a:noFill/>
          <a:ln w="9525">
            <a:noFill/>
            <a:miter lim="800000"/>
            <a:headEnd/>
            <a:tailEnd/>
          </a:ln>
        </p:spPr>
      </p:pic>
      <p:sp>
        <p:nvSpPr>
          <p:cNvPr id="7" name="Rectangle 6"/>
          <p:cNvSpPr/>
          <p:nvPr/>
        </p:nvSpPr>
        <p:spPr>
          <a:xfrm>
            <a:off x="370620" y="3733800"/>
            <a:ext cx="8395428" cy="707886"/>
          </a:xfrm>
          <a:prstGeom prst="rect">
            <a:avLst/>
          </a:prstGeom>
        </p:spPr>
        <p:txBody>
          <a:bodyPr wrap="square">
            <a:spAutoFit/>
          </a:bodyPr>
          <a:lstStyle/>
          <a:p>
            <a:pPr algn="just" eaLnBrk="0" fontAlgn="base" hangingPunct="0">
              <a:spcAft>
                <a:spcPts val="1200"/>
              </a:spcAft>
              <a:buClr>
                <a:schemeClr val="accent1">
                  <a:lumMod val="50000"/>
                </a:schemeClr>
              </a:buClr>
              <a:buSzPct val="80000"/>
            </a:pPr>
            <a:r>
              <a:rPr lang="el-GR" sz="2000" i="1" dirty="0"/>
              <a:t>α) Ροή ερυθρών αιμοσφαιρίων όταν η διάμετρος του αγγείου είναι περίπου ίδια με των Ε.Α. </a:t>
            </a:r>
            <a:r>
              <a:rPr lang="en-US" sz="2000" i="1" dirty="0">
                <a:cs typeface="Calibri" pitchFamily="34" charset="0"/>
              </a:rPr>
              <a:t>b</a:t>
            </a:r>
            <a:r>
              <a:rPr lang="en-US" sz="2000" i="1" dirty="0"/>
              <a:t>)</a:t>
            </a:r>
            <a:r>
              <a:rPr lang="el-GR" sz="2000" i="1" dirty="0"/>
              <a:t> ροή Ε.Α. με αύξηση της διαμέτρου του αγγείου.</a:t>
            </a:r>
          </a:p>
        </p:txBody>
      </p:sp>
    </p:spTree>
    <p:extLst>
      <p:ext uri="{BB962C8B-B14F-4D97-AF65-F5344CB8AC3E}">
        <p14:creationId xmlns:p14="http://schemas.microsoft.com/office/powerpoint/2010/main" val="27752025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Θέση περιεχομένου 2"/>
          <p:cNvSpPr txBox="1">
            <a:spLocks/>
          </p:cNvSpPr>
          <p:nvPr/>
        </p:nvSpPr>
        <p:spPr>
          <a:xfrm>
            <a:off x="358986" y="1752600"/>
            <a:ext cx="8404014" cy="4191000"/>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just">
              <a:spcBef>
                <a:spcPts val="0"/>
              </a:spcBef>
              <a:spcAft>
                <a:spcPts val="1800"/>
              </a:spcAft>
              <a:buClr>
                <a:schemeClr val="accent1">
                  <a:lumMod val="50000"/>
                </a:schemeClr>
              </a:buClr>
              <a:buFont typeface="Wingdings" panose="05000000000000000000" pitchFamily="2" charset="2"/>
              <a:buChar char="q"/>
            </a:pPr>
            <a:r>
              <a:rPr lang="el-GR" sz="2200" dirty="0"/>
              <a:t>Για σταθερή, στρωτή ροή μη-Νευτώνειου ρευστού σε ένα κυκλικό σωλήνα, το ιξώδες ενός Νευτώνειου ρευστού με ισοδύναμο ιξώδες εκφράζεται ως:  </a:t>
            </a:r>
          </a:p>
          <a:p>
            <a:pPr marL="0" indent="0" algn="just">
              <a:spcBef>
                <a:spcPts val="0"/>
              </a:spcBef>
              <a:spcAft>
                <a:spcPts val="1800"/>
              </a:spcAft>
              <a:buClr>
                <a:schemeClr val="accent1">
                  <a:lumMod val="50000"/>
                </a:schemeClr>
              </a:buClr>
              <a:buNone/>
            </a:pPr>
            <a:endParaRPr lang="el-GR" sz="2200" dirty="0"/>
          </a:p>
          <a:p>
            <a:pPr marL="0" indent="0" algn="just">
              <a:spcBef>
                <a:spcPts val="0"/>
              </a:spcBef>
              <a:spcAft>
                <a:spcPts val="2400"/>
              </a:spcAft>
              <a:buClr>
                <a:schemeClr val="accent1">
                  <a:lumMod val="50000"/>
                </a:schemeClr>
              </a:buClr>
              <a:buNone/>
            </a:pPr>
            <a:r>
              <a:rPr lang="el-GR" sz="2000" dirty="0">
                <a:solidFill>
                  <a:prstClr val="black"/>
                </a:solidFill>
              </a:rPr>
              <a:t>όπου </a:t>
            </a:r>
            <a:r>
              <a:rPr lang="en-US" sz="2000" i="1" dirty="0">
                <a:solidFill>
                  <a:prstClr val="black"/>
                </a:solidFill>
                <a:cs typeface="Times New Roman" pitchFamily="18" charset="0"/>
              </a:rPr>
              <a:t>D</a:t>
            </a:r>
            <a:r>
              <a:rPr lang="en-US" sz="2000" dirty="0">
                <a:solidFill>
                  <a:prstClr val="black"/>
                </a:solidFill>
              </a:rPr>
              <a:t> </a:t>
            </a:r>
            <a:r>
              <a:rPr lang="el-GR" sz="2000" dirty="0">
                <a:solidFill>
                  <a:prstClr val="black"/>
                </a:solidFill>
              </a:rPr>
              <a:t>και</a:t>
            </a:r>
            <a:r>
              <a:rPr lang="el-GR" sz="2000" i="1" dirty="0">
                <a:solidFill>
                  <a:prstClr val="black"/>
                </a:solidFill>
              </a:rPr>
              <a:t> </a:t>
            </a:r>
            <a:r>
              <a:rPr lang="en-US" sz="2000" i="1" dirty="0">
                <a:solidFill>
                  <a:prstClr val="black"/>
                </a:solidFill>
                <a:cs typeface="Times New Roman" pitchFamily="18" charset="0"/>
              </a:rPr>
              <a:t>L</a:t>
            </a:r>
            <a:r>
              <a:rPr lang="en-US" sz="2000" dirty="0">
                <a:solidFill>
                  <a:prstClr val="black"/>
                </a:solidFill>
              </a:rPr>
              <a:t> </a:t>
            </a:r>
            <a:r>
              <a:rPr lang="el-GR" sz="2000" dirty="0">
                <a:solidFill>
                  <a:prstClr val="black"/>
                </a:solidFill>
              </a:rPr>
              <a:t>η διάμετρος και το μήκος του σωλήνα, </a:t>
            </a:r>
            <a:r>
              <a:rPr lang="en-US" sz="2000" i="1" dirty="0">
                <a:solidFill>
                  <a:prstClr val="black"/>
                </a:solidFill>
                <a:cs typeface="Times New Roman" pitchFamily="18" charset="0"/>
              </a:rPr>
              <a:t>Q</a:t>
            </a:r>
            <a:r>
              <a:rPr lang="el-GR" sz="2000" i="1" dirty="0">
                <a:solidFill>
                  <a:prstClr val="black"/>
                </a:solidFill>
              </a:rPr>
              <a:t> </a:t>
            </a:r>
            <a:r>
              <a:rPr lang="el-GR" sz="2000" dirty="0">
                <a:solidFill>
                  <a:prstClr val="black"/>
                </a:solidFill>
              </a:rPr>
              <a:t>ο ρυθμός ογκομετρικής ροής που προκαλείται από την πτώση της πίεσης </a:t>
            </a:r>
            <a:r>
              <a:rPr lang="el-GR" sz="2000" i="1" dirty="0">
                <a:solidFill>
                  <a:prstClr val="black"/>
                </a:solidFill>
                <a:cs typeface="Times New Roman" pitchFamily="18" charset="0"/>
              </a:rPr>
              <a:t>Δ</a:t>
            </a:r>
            <a:r>
              <a:rPr lang="en-US" sz="2000" i="1" dirty="0">
                <a:solidFill>
                  <a:prstClr val="black"/>
                </a:solidFill>
                <a:cs typeface="Times New Roman" pitchFamily="18" charset="0"/>
              </a:rPr>
              <a:t>p</a:t>
            </a:r>
            <a:r>
              <a:rPr lang="el-GR" sz="2000" dirty="0">
                <a:solidFill>
                  <a:prstClr val="black"/>
                </a:solidFill>
              </a:rPr>
              <a:t> μεταξύ των άκρων του σωλήνα. </a:t>
            </a:r>
          </a:p>
          <a:p>
            <a:pPr algn="just">
              <a:spcBef>
                <a:spcPts val="0"/>
              </a:spcBef>
              <a:spcAft>
                <a:spcPts val="1800"/>
              </a:spcAft>
              <a:buClr>
                <a:schemeClr val="accent1">
                  <a:lumMod val="50000"/>
                </a:schemeClr>
              </a:buClr>
              <a:buFont typeface="Wingdings" panose="05000000000000000000" pitchFamily="2" charset="2"/>
              <a:buChar char="q"/>
            </a:pPr>
            <a:r>
              <a:rPr lang="el-GR" sz="2200" dirty="0">
                <a:solidFill>
                  <a:prstClr val="black"/>
                </a:solidFill>
              </a:rPr>
              <a:t>Το σχετικό ιξώδες του αίματος    σε σχέση με το ιξώδες του πλάσματος          εκφράζεται ως:</a:t>
            </a:r>
          </a:p>
          <a:p>
            <a:pPr algn="just">
              <a:spcBef>
                <a:spcPts val="0"/>
              </a:spcBef>
              <a:spcAft>
                <a:spcPts val="1200"/>
              </a:spcAft>
              <a:buClr>
                <a:schemeClr val="accent1">
                  <a:lumMod val="50000"/>
                </a:schemeClr>
              </a:buClr>
              <a:buFont typeface="Wingdings" panose="05000000000000000000" pitchFamily="2" charset="2"/>
              <a:buChar char="q"/>
            </a:pPr>
            <a:endParaRPr lang="el-GR" sz="2200" dirty="0"/>
          </a:p>
        </p:txBody>
      </p:sp>
      <p:graphicFrame>
        <p:nvGraphicFramePr>
          <p:cNvPr id="4" name="Αντικείμενο 3"/>
          <p:cNvGraphicFramePr>
            <a:graphicFrameLocks noChangeAspect="1"/>
          </p:cNvGraphicFramePr>
          <p:nvPr>
            <p:extLst>
              <p:ext uri="{D42A27DB-BD31-4B8C-83A1-F6EECF244321}">
                <p14:modId xmlns:p14="http://schemas.microsoft.com/office/powerpoint/2010/main" val="1546489801"/>
              </p:ext>
            </p:extLst>
          </p:nvPr>
        </p:nvGraphicFramePr>
        <p:xfrm>
          <a:off x="3461734" y="2714759"/>
          <a:ext cx="1828800" cy="698500"/>
        </p:xfrm>
        <a:graphic>
          <a:graphicData uri="http://schemas.openxmlformats.org/presentationml/2006/ole">
            <mc:AlternateContent xmlns:mc="http://schemas.openxmlformats.org/markup-compatibility/2006">
              <mc:Choice xmlns:v="urn:schemas-microsoft-com:vml" Requires="v">
                <p:oleObj name="Equation" r:id="rId2" imgW="1828800" imgH="698500" progId="Equation.DSMT4">
                  <p:embed/>
                </p:oleObj>
              </mc:Choice>
              <mc:Fallback>
                <p:oleObj name="Equation" r:id="rId2" imgW="1828800" imgH="698500"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1734" y="2714759"/>
                        <a:ext cx="18288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Αντικείμενο 5"/>
          <p:cNvGraphicFramePr>
            <a:graphicFrameLocks noChangeAspect="1"/>
          </p:cNvGraphicFramePr>
          <p:nvPr>
            <p:extLst>
              <p:ext uri="{D42A27DB-BD31-4B8C-83A1-F6EECF244321}">
                <p14:modId xmlns:p14="http://schemas.microsoft.com/office/powerpoint/2010/main" val="212832525"/>
              </p:ext>
            </p:extLst>
          </p:nvPr>
        </p:nvGraphicFramePr>
        <p:xfrm>
          <a:off x="2157339" y="5194837"/>
          <a:ext cx="381000" cy="330200"/>
        </p:xfrm>
        <a:graphic>
          <a:graphicData uri="http://schemas.openxmlformats.org/presentationml/2006/ole">
            <mc:AlternateContent xmlns:mc="http://schemas.openxmlformats.org/markup-compatibility/2006">
              <mc:Choice xmlns:v="urn:schemas-microsoft-com:vml" Requires="v">
                <p:oleObj name="Equation" r:id="rId4" imgW="380835" imgH="330057" progId="Equation.DSMT4">
                  <p:embed/>
                </p:oleObj>
              </mc:Choice>
              <mc:Fallback>
                <p:oleObj name="Equation" r:id="rId4" imgW="380835" imgH="330057"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7339" y="5194837"/>
                        <a:ext cx="3810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Αντικείμενο 6"/>
          <p:cNvGraphicFramePr>
            <a:graphicFrameLocks noChangeAspect="1"/>
          </p:cNvGraphicFramePr>
          <p:nvPr>
            <p:extLst>
              <p:ext uri="{D42A27DB-BD31-4B8C-83A1-F6EECF244321}">
                <p14:modId xmlns:p14="http://schemas.microsoft.com/office/powerpoint/2010/main" val="1432226444"/>
              </p:ext>
            </p:extLst>
          </p:nvPr>
        </p:nvGraphicFramePr>
        <p:xfrm>
          <a:off x="4743450" y="4852116"/>
          <a:ext cx="304800" cy="355600"/>
        </p:xfrm>
        <a:graphic>
          <a:graphicData uri="http://schemas.openxmlformats.org/presentationml/2006/ole">
            <mc:AlternateContent xmlns:mc="http://schemas.openxmlformats.org/markup-compatibility/2006">
              <mc:Choice xmlns:v="urn:schemas-microsoft-com:vml" Requires="v">
                <p:oleObj name="Equation" r:id="rId6" imgW="304536" imgH="355292" progId="Equation.DSMT4">
                  <p:embed/>
                </p:oleObj>
              </mc:Choice>
              <mc:Fallback>
                <p:oleObj name="Equation" r:id="rId6" imgW="304536" imgH="355292"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43450" y="4852116"/>
                        <a:ext cx="304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Αντικείμενο 7"/>
          <p:cNvGraphicFramePr>
            <a:graphicFrameLocks noChangeAspect="1"/>
          </p:cNvGraphicFramePr>
          <p:nvPr>
            <p:extLst>
              <p:ext uri="{D42A27DB-BD31-4B8C-83A1-F6EECF244321}">
                <p14:modId xmlns:p14="http://schemas.microsoft.com/office/powerpoint/2010/main" val="2920944355"/>
              </p:ext>
            </p:extLst>
          </p:nvPr>
        </p:nvGraphicFramePr>
        <p:xfrm>
          <a:off x="3487223" y="5727700"/>
          <a:ext cx="1104900" cy="749300"/>
        </p:xfrm>
        <a:graphic>
          <a:graphicData uri="http://schemas.openxmlformats.org/presentationml/2006/ole">
            <mc:AlternateContent xmlns:mc="http://schemas.openxmlformats.org/markup-compatibility/2006">
              <mc:Choice xmlns:v="urn:schemas-microsoft-com:vml" Requires="v">
                <p:oleObj name="Equation" r:id="rId8" imgW="1104900" imgH="749300" progId="Equation.DSMT4">
                  <p:embed/>
                </p:oleObj>
              </mc:Choice>
              <mc:Fallback>
                <p:oleObj name="Equation" r:id="rId8" imgW="1104900" imgH="7493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87223" y="5727700"/>
                        <a:ext cx="11049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Τίτλος 1"/>
          <p:cNvSpPr>
            <a:spLocks noGrp="1"/>
          </p:cNvSpPr>
          <p:nvPr>
            <p:ph type="title"/>
          </p:nvPr>
        </p:nvSpPr>
        <p:spPr>
          <a:xfrm>
            <a:off x="612648" y="228600"/>
            <a:ext cx="8153400" cy="990600"/>
          </a:xfrm>
        </p:spPr>
        <p:txBody>
          <a:bodyPr>
            <a:normAutofit/>
          </a:bodyPr>
          <a:lstStyle/>
          <a:p>
            <a:pPr algn="ctr"/>
            <a:r>
              <a:rPr lang="el-GR" sz="3700" b="1" dirty="0">
                <a:solidFill>
                  <a:prstClr val="black"/>
                </a:solidFill>
              </a:rPr>
              <a:t>Αίμα</a:t>
            </a:r>
          </a:p>
        </p:txBody>
      </p:sp>
    </p:spTree>
    <p:extLst>
      <p:ext uri="{BB962C8B-B14F-4D97-AF65-F5344CB8AC3E}">
        <p14:creationId xmlns:p14="http://schemas.microsoft.com/office/powerpoint/2010/main" val="32878436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457200" y="4800600"/>
            <a:ext cx="8305800" cy="1600200"/>
          </a:xfrm>
        </p:spPr>
        <p:txBody>
          <a:bodyPr>
            <a:noAutofit/>
          </a:bodyPr>
          <a:lstStyle/>
          <a:p>
            <a:pPr marL="0" lvl="0" indent="0" algn="just" eaLnBrk="0" fontAlgn="base" hangingPunct="0">
              <a:spcBef>
                <a:spcPct val="20000"/>
              </a:spcBef>
              <a:spcAft>
                <a:spcPct val="0"/>
              </a:spcAft>
              <a:buClrTx/>
              <a:buSzTx/>
              <a:buNone/>
            </a:pPr>
            <a:r>
              <a:rPr lang="el-GR" sz="2200" dirty="0">
                <a:solidFill>
                  <a:prstClr val="black"/>
                </a:solidFill>
                <a:latin typeface="Calibri" panose="020F0502020204030204" pitchFamily="34" charset="0"/>
              </a:rPr>
              <a:t>Σχέση του σχετικού ισοδύναμου ιξώδους με τη διάμετρο του αγγείου: </a:t>
            </a:r>
          </a:p>
          <a:p>
            <a:pPr lvl="1" algn="just" eaLnBrk="0" fontAlgn="base" hangingPunct="0">
              <a:spcBef>
                <a:spcPct val="20000"/>
              </a:spcBef>
              <a:spcAft>
                <a:spcPct val="0"/>
              </a:spcAft>
              <a:buClrTx/>
              <a:buSzTx/>
              <a:buFont typeface="Wingdings" panose="05000000000000000000" pitchFamily="2" charset="2"/>
              <a:buChar char="§"/>
            </a:pPr>
            <a:r>
              <a:rPr lang="el-GR" sz="1900" dirty="0">
                <a:solidFill>
                  <a:prstClr val="black"/>
                </a:solidFill>
                <a:latin typeface="Calibri" panose="020F0502020204030204" pitchFamily="34" charset="0"/>
              </a:rPr>
              <a:t>η συνεχής γραμμή αναφέρεται σε </a:t>
            </a:r>
            <a:r>
              <a:rPr lang="en-US" sz="1900" dirty="0">
                <a:solidFill>
                  <a:prstClr val="black"/>
                </a:solidFill>
                <a:latin typeface="Calibri" panose="020F0502020204030204" pitchFamily="34" charset="0"/>
              </a:rPr>
              <a:t>in vivo </a:t>
            </a:r>
            <a:r>
              <a:rPr lang="el-GR" sz="1900" dirty="0">
                <a:solidFill>
                  <a:prstClr val="black"/>
                </a:solidFill>
                <a:latin typeface="Calibri" panose="020F0502020204030204" pitchFamily="34" charset="0"/>
              </a:rPr>
              <a:t>αποτελέσματα από το μεσεντερικό σύστημα αρουραίου ενώ η διακεκομμένη σε γυάλινο σωλήνα</a:t>
            </a:r>
            <a:r>
              <a:rPr lang="en-US" sz="1900" dirty="0">
                <a:solidFill>
                  <a:prstClr val="black"/>
                </a:solidFill>
                <a:latin typeface="Calibri" panose="020F0502020204030204" pitchFamily="34" charset="0"/>
              </a:rPr>
              <a:t> </a:t>
            </a:r>
            <a:r>
              <a:rPr lang="en-US" sz="1900" dirty="0">
                <a:solidFill>
                  <a:prstClr val="black"/>
                </a:solidFill>
                <a:latin typeface="Calibri" pitchFamily="34" charset="0"/>
                <a:cs typeface="Calibri" pitchFamily="34" charset="0"/>
              </a:rPr>
              <a:t>(phantom model)</a:t>
            </a:r>
            <a:r>
              <a:rPr lang="el-GR" sz="1900" dirty="0">
                <a:solidFill>
                  <a:prstClr val="black"/>
                </a:solidFill>
                <a:latin typeface="Calibri" pitchFamily="34" charset="0"/>
                <a:cs typeface="Calibri" pitchFamily="34" charset="0"/>
              </a:rPr>
              <a:t>.</a:t>
            </a:r>
            <a:endParaRPr lang="el-GR" sz="2200" dirty="0">
              <a:solidFill>
                <a:prstClr val="black"/>
              </a:solidFill>
              <a:latin typeface="Calibri" panose="020F0502020204030204" pitchFamily="34" charset="0"/>
            </a:endParaRPr>
          </a:p>
        </p:txBody>
      </p:sp>
      <p:pic>
        <p:nvPicPr>
          <p:cNvPr id="5" name="Picture 6" descr="F_13"/>
          <p:cNvPicPr>
            <a:picLocks noChangeAspect="1" noChangeArrowheads="1"/>
          </p:cNvPicPr>
          <p:nvPr/>
        </p:nvPicPr>
        <p:blipFill>
          <a:blip r:embed="rId2" cstate="print"/>
          <a:srcRect/>
          <a:stretch>
            <a:fillRect/>
          </a:stretch>
        </p:blipFill>
        <p:spPr bwMode="auto">
          <a:xfrm>
            <a:off x="2667000" y="1676400"/>
            <a:ext cx="4038600" cy="2847096"/>
          </a:xfrm>
          <a:prstGeom prst="rect">
            <a:avLst/>
          </a:prstGeom>
          <a:noFill/>
          <a:ln w="9525">
            <a:noFill/>
            <a:miter lim="800000"/>
            <a:headEnd/>
            <a:tailEnd/>
          </a:ln>
        </p:spPr>
      </p:pic>
      <p:sp>
        <p:nvSpPr>
          <p:cNvPr id="6" name="TextBox 5"/>
          <p:cNvSpPr txBox="1"/>
          <p:nvPr/>
        </p:nvSpPr>
        <p:spPr>
          <a:xfrm>
            <a:off x="3352800" y="6477000"/>
            <a:ext cx="5638800" cy="246221"/>
          </a:xfrm>
          <a:prstGeom prst="rect">
            <a:avLst/>
          </a:prstGeom>
          <a:noFill/>
          <a:ln>
            <a:solidFill>
              <a:schemeClr val="tx1"/>
            </a:solidFill>
          </a:ln>
        </p:spPr>
        <p:txBody>
          <a:bodyPr wrap="square" rtlCol="0">
            <a:spAutoFit/>
          </a:bodyPr>
          <a:lstStyle/>
          <a:p>
            <a:r>
              <a:rPr lang="en-US" sz="1000" dirty="0" err="1">
                <a:latin typeface="Calibri" pitchFamily="34" charset="0"/>
              </a:rPr>
              <a:t>Kojic</a:t>
            </a:r>
            <a:r>
              <a:rPr lang="en-US" sz="1000" dirty="0">
                <a:latin typeface="Calibri" pitchFamily="34" charset="0"/>
              </a:rPr>
              <a:t> M., </a:t>
            </a:r>
            <a:r>
              <a:rPr lang="en-US" sz="1000" dirty="0" err="1">
                <a:latin typeface="Calibri" pitchFamily="34" charset="0"/>
              </a:rPr>
              <a:t>Filipovic</a:t>
            </a:r>
            <a:r>
              <a:rPr lang="en-US" sz="1000" dirty="0">
                <a:latin typeface="Calibri" pitchFamily="34" charset="0"/>
              </a:rPr>
              <a:t> N., </a:t>
            </a:r>
            <a:r>
              <a:rPr lang="en-US" sz="1000" dirty="0" err="1">
                <a:latin typeface="Calibri" pitchFamily="34" charset="0"/>
              </a:rPr>
              <a:t>Stojanovic</a:t>
            </a:r>
            <a:r>
              <a:rPr lang="en-US" sz="1000" dirty="0">
                <a:latin typeface="Calibri" pitchFamily="34" charset="0"/>
              </a:rPr>
              <a:t> B., </a:t>
            </a:r>
            <a:r>
              <a:rPr lang="en-US" sz="1000" dirty="0" err="1">
                <a:latin typeface="Calibri" pitchFamily="34" charset="0"/>
              </a:rPr>
              <a:t>Kojic</a:t>
            </a:r>
            <a:r>
              <a:rPr lang="en-US" sz="1000" dirty="0">
                <a:latin typeface="Calibri" pitchFamily="34" charset="0"/>
              </a:rPr>
              <a:t> N. (2008), “Computer Modeling in Bioengineering”, </a:t>
            </a:r>
            <a:r>
              <a:rPr lang="en-US" sz="1000" dirty="0" err="1">
                <a:latin typeface="Calibri" pitchFamily="34" charset="0"/>
              </a:rPr>
              <a:t>ch.</a:t>
            </a:r>
            <a:r>
              <a:rPr lang="en-US" sz="1000" dirty="0">
                <a:latin typeface="Calibri" pitchFamily="34" charset="0"/>
              </a:rPr>
              <a:t> 7, WILEY</a:t>
            </a:r>
            <a:endParaRPr lang="el-GR" sz="1000" dirty="0"/>
          </a:p>
        </p:txBody>
      </p:sp>
      <p:sp>
        <p:nvSpPr>
          <p:cNvPr id="7" name="Τίτλος 1"/>
          <p:cNvSpPr>
            <a:spLocks noGrp="1"/>
          </p:cNvSpPr>
          <p:nvPr>
            <p:ph type="title"/>
          </p:nvPr>
        </p:nvSpPr>
        <p:spPr>
          <a:xfrm>
            <a:off x="612648" y="228600"/>
            <a:ext cx="8153400" cy="990600"/>
          </a:xfrm>
        </p:spPr>
        <p:txBody>
          <a:bodyPr>
            <a:normAutofit/>
          </a:bodyPr>
          <a:lstStyle/>
          <a:p>
            <a:pPr algn="ctr"/>
            <a:r>
              <a:rPr lang="el-GR" sz="3700" b="1" dirty="0">
                <a:solidFill>
                  <a:prstClr val="black"/>
                </a:solidFill>
              </a:rPr>
              <a:t>Αίμα</a:t>
            </a:r>
          </a:p>
        </p:txBody>
      </p:sp>
    </p:spTree>
    <p:extLst>
      <p:ext uri="{BB962C8B-B14F-4D97-AF65-F5344CB8AC3E}">
        <p14:creationId xmlns:p14="http://schemas.microsoft.com/office/powerpoint/2010/main" val="3244772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sz="3700" b="1" dirty="0">
                <a:solidFill>
                  <a:prstClr val="black"/>
                </a:solidFill>
              </a:rPr>
              <a:t>Εισαγωγή στη μοντελοποίηση</a:t>
            </a:r>
            <a:endParaRPr lang="el-GR" b="1" dirty="0"/>
          </a:p>
        </p:txBody>
      </p:sp>
      <p:sp>
        <p:nvSpPr>
          <p:cNvPr id="3" name="Θέση περιεχομένου 2"/>
          <p:cNvSpPr>
            <a:spLocks noGrp="1"/>
          </p:cNvSpPr>
          <p:nvPr>
            <p:ph sz="quarter" idx="1"/>
          </p:nvPr>
        </p:nvSpPr>
        <p:spPr>
          <a:xfrm>
            <a:off x="457200" y="1676400"/>
            <a:ext cx="8308848" cy="4495800"/>
          </a:xfrm>
        </p:spPr>
        <p:txBody>
          <a:bodyPr>
            <a:normAutofit/>
          </a:bodyPr>
          <a:lstStyle/>
          <a:p>
            <a:pPr marL="0" lvl="0" indent="0" algn="just">
              <a:buClr>
                <a:srgbClr val="9FB8CD"/>
              </a:buClr>
              <a:buNone/>
            </a:pPr>
            <a:r>
              <a:rPr lang="el-GR" sz="2200" dirty="0">
                <a:solidFill>
                  <a:prstClr val="black"/>
                </a:solidFill>
              </a:rPr>
              <a:t>Μοντέλα ολόκληρων αρτηριακών δέντρων καθώς και στεφανιαίων και καρωτίδων αρτηριών χρησιμοποιούνται από ερευνητές.</a:t>
            </a:r>
          </a:p>
          <a:p>
            <a:pPr lvl="0" algn="just">
              <a:buClr>
                <a:srgbClr val="9FB8CD"/>
              </a:buClr>
            </a:pPr>
            <a:endParaRPr lang="el-GR" sz="2200" dirty="0">
              <a:solidFill>
                <a:prstClr val="black"/>
              </a:solidFill>
            </a:endParaRPr>
          </a:p>
          <a:p>
            <a:endParaRPr lang="el-GR" sz="2200" dirty="0"/>
          </a:p>
        </p:txBody>
      </p:sp>
      <p:pic>
        <p:nvPicPr>
          <p:cNvPr id="4" name="498 - Εικόνα" descr="wall shear stress.BMP"/>
          <p:cNvPicPr/>
          <p:nvPr/>
        </p:nvPicPr>
        <p:blipFill>
          <a:blip r:embed="rId2" cstate="print"/>
          <a:srcRect l="39911" b="8176"/>
          <a:stretch>
            <a:fillRect/>
          </a:stretch>
        </p:blipFill>
        <p:spPr>
          <a:xfrm>
            <a:off x="2590800" y="2667000"/>
            <a:ext cx="4114800" cy="3962400"/>
          </a:xfrm>
          <a:prstGeom prst="rect">
            <a:avLst/>
          </a:prstGeom>
        </p:spPr>
      </p:pic>
    </p:spTree>
    <p:extLst>
      <p:ext uri="{BB962C8B-B14F-4D97-AF65-F5344CB8AC3E}">
        <p14:creationId xmlns:p14="http://schemas.microsoft.com/office/powerpoint/2010/main" val="6045892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algn="ctr"/>
            <a:r>
              <a:rPr lang="el-GR" sz="3700" b="1" dirty="0">
                <a:solidFill>
                  <a:prstClr val="black"/>
                </a:solidFill>
              </a:rPr>
              <a:t>Μηχανικές ιδιότητες αρτηριακού τοιχώματος</a:t>
            </a:r>
          </a:p>
        </p:txBody>
      </p:sp>
      <p:sp>
        <p:nvSpPr>
          <p:cNvPr id="3" name="Θέση περιεχομένου 2"/>
          <p:cNvSpPr>
            <a:spLocks noGrp="1"/>
          </p:cNvSpPr>
          <p:nvPr>
            <p:ph sz="quarter" idx="1"/>
          </p:nvPr>
        </p:nvSpPr>
        <p:spPr>
          <a:xfrm>
            <a:off x="304800" y="1752600"/>
            <a:ext cx="8461248" cy="4495800"/>
          </a:xfrm>
        </p:spPr>
        <p:txBody>
          <a:bodyPr>
            <a:normAutofit/>
          </a:bodyPr>
          <a:lstStyle/>
          <a:p>
            <a:pPr algn="just">
              <a:spcBef>
                <a:spcPts val="0"/>
              </a:spcBef>
              <a:spcAft>
                <a:spcPts val="2400"/>
              </a:spcAft>
              <a:buClr>
                <a:schemeClr val="accent1">
                  <a:lumMod val="50000"/>
                </a:schemeClr>
              </a:buClr>
              <a:buFont typeface="Wingdings" panose="05000000000000000000" pitchFamily="2" charset="2"/>
              <a:buChar char="q"/>
            </a:pPr>
            <a:r>
              <a:rPr lang="el-GR" sz="2200" dirty="0"/>
              <a:t>Λόγω της έλλειψης </a:t>
            </a:r>
            <a:r>
              <a:rPr lang="en-US" sz="2200" i="1" dirty="0">
                <a:cs typeface="Calibri" pitchFamily="34" charset="0"/>
              </a:rPr>
              <a:t>in vivo </a:t>
            </a:r>
            <a:r>
              <a:rPr lang="el-GR" sz="2200" dirty="0"/>
              <a:t>στοιχείων για τη σύσταση και τις ιδιότητες του αρτηριακού τοιχώματος, ο χαρακτηρισμός του με ένα απλό μαθηματικό μοντέλο αποτελεί ζήτημα μείζονος σημασίας.</a:t>
            </a:r>
          </a:p>
          <a:p>
            <a:pPr algn="just">
              <a:spcBef>
                <a:spcPts val="0"/>
              </a:spcBef>
              <a:spcAft>
                <a:spcPts val="1800"/>
              </a:spcAft>
              <a:buClr>
                <a:schemeClr val="accent1">
                  <a:lumMod val="50000"/>
                </a:schemeClr>
              </a:buClr>
              <a:buFont typeface="Wingdings" panose="05000000000000000000" pitchFamily="2" charset="2"/>
              <a:buChar char="q"/>
            </a:pPr>
            <a:r>
              <a:rPr lang="el-GR" sz="2200" dirty="0"/>
              <a:t>Διάφορες μελέτες θεωρούν το αρτηριακό τοίχωμα γραμμικά ελαστικό. Οι ιδιότητες που χρησιμοποιούνται είναι οι εξής:</a:t>
            </a:r>
          </a:p>
          <a:p>
            <a:pPr algn="just"/>
            <a:endParaRPr lang="el-GR" sz="2200" dirty="0"/>
          </a:p>
        </p:txBody>
      </p:sp>
      <p:graphicFrame>
        <p:nvGraphicFramePr>
          <p:cNvPr id="4" name="4 - Πίνακας"/>
          <p:cNvGraphicFramePr>
            <a:graphicFrameLocks noGrp="1"/>
          </p:cNvGraphicFramePr>
          <p:nvPr>
            <p:extLst>
              <p:ext uri="{D42A27DB-BD31-4B8C-83A1-F6EECF244321}">
                <p14:modId xmlns:p14="http://schemas.microsoft.com/office/powerpoint/2010/main" val="1916106572"/>
              </p:ext>
            </p:extLst>
          </p:nvPr>
        </p:nvGraphicFramePr>
        <p:xfrm>
          <a:off x="2098548" y="4204557"/>
          <a:ext cx="5181600" cy="1815243"/>
        </p:xfrm>
        <a:graphic>
          <a:graphicData uri="http://schemas.openxmlformats.org/drawingml/2006/table">
            <a:tbl>
              <a:tblPr firstRow="1" bandRow="1">
                <a:tableStyleId>{5C22544A-7EE6-4342-B048-85BDC9FD1C3A}</a:tableStyleId>
              </a:tblPr>
              <a:tblGrid>
                <a:gridCol w="1727200">
                  <a:extLst>
                    <a:ext uri="{9D8B030D-6E8A-4147-A177-3AD203B41FA5}">
                      <a16:colId xmlns:a16="http://schemas.microsoft.com/office/drawing/2014/main" val="20000"/>
                    </a:ext>
                  </a:extLst>
                </a:gridCol>
                <a:gridCol w="15494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tblGrid>
              <a:tr h="443643">
                <a:tc gridSpan="3">
                  <a:txBody>
                    <a:bodyPr/>
                    <a:lstStyle/>
                    <a:p>
                      <a:pPr algn="ctr"/>
                      <a:r>
                        <a:rPr lang="el-GR" dirty="0"/>
                        <a:t>Ελαστικό τοίχωμα</a:t>
                      </a:r>
                      <a:endParaRPr lang="el-GR" baseline="30000"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927957">
                <a:tc>
                  <a:txBody>
                    <a:bodyPr/>
                    <a:lstStyle/>
                    <a:p>
                      <a:pPr algn="ctr"/>
                      <a:r>
                        <a:rPr lang="el-GR" dirty="0"/>
                        <a:t>Πυκνότητα</a:t>
                      </a:r>
                    </a:p>
                  </a:txBody>
                  <a:tcPr anchor="ctr"/>
                </a:tc>
                <a:tc>
                  <a:txBody>
                    <a:bodyPr/>
                    <a:lstStyle/>
                    <a:p>
                      <a:pPr algn="ctr"/>
                      <a:r>
                        <a:rPr lang="el-GR" dirty="0"/>
                        <a:t>Λόγος </a:t>
                      </a:r>
                      <a:r>
                        <a:rPr lang="en-US" dirty="0">
                          <a:latin typeface="Calibri" pitchFamily="34" charset="0"/>
                          <a:cs typeface="Calibri" pitchFamily="34" charset="0"/>
                        </a:rPr>
                        <a:t>Poisson</a:t>
                      </a:r>
                      <a:endParaRPr lang="el-GR" dirty="0">
                        <a:latin typeface="Calibri" pitchFamily="34" charset="0"/>
                        <a:cs typeface="Calibri" pitchFamily="34" charset="0"/>
                      </a:endParaRPr>
                    </a:p>
                  </a:txBody>
                  <a:tcPr anchor="ctr"/>
                </a:tc>
                <a:tc>
                  <a:txBody>
                    <a:bodyPr/>
                    <a:lstStyle/>
                    <a:p>
                      <a:pPr algn="ctr"/>
                      <a:r>
                        <a:rPr lang="el-GR" dirty="0"/>
                        <a:t>Μέτρο ελαστικότητας </a:t>
                      </a:r>
                      <a:r>
                        <a:rPr lang="en-US" dirty="0">
                          <a:latin typeface="Calibri" pitchFamily="34" charset="0"/>
                          <a:cs typeface="Calibri" pitchFamily="34" charset="0"/>
                        </a:rPr>
                        <a:t>Young</a:t>
                      </a:r>
                      <a:endParaRPr lang="el-GR" dirty="0">
                        <a:latin typeface="Calibri" pitchFamily="34" charset="0"/>
                        <a:cs typeface="Calibri" pitchFamily="34" charset="0"/>
                      </a:endParaRPr>
                    </a:p>
                  </a:txBody>
                  <a:tcPr/>
                </a:tc>
                <a:extLst>
                  <a:ext uri="{0D108BD9-81ED-4DB2-BD59-A6C34878D82A}">
                    <a16:rowId xmlns:a16="http://schemas.microsoft.com/office/drawing/2014/main" val="10001"/>
                  </a:ext>
                </a:extLst>
              </a:tr>
              <a:tr h="443643">
                <a:tc>
                  <a:txBody>
                    <a:bodyPr/>
                    <a:lstStyle/>
                    <a:p>
                      <a:pPr algn="ctr"/>
                      <a:r>
                        <a:rPr lang="en-US" dirty="0"/>
                        <a:t>1065 kg/m</a:t>
                      </a:r>
                      <a:r>
                        <a:rPr lang="en-US" baseline="30000" dirty="0"/>
                        <a:t>3</a:t>
                      </a:r>
                      <a:endParaRPr lang="el-GR" baseline="30000" dirty="0"/>
                    </a:p>
                  </a:txBody>
                  <a:tcPr/>
                </a:tc>
                <a:tc>
                  <a:txBody>
                    <a:bodyPr/>
                    <a:lstStyle/>
                    <a:p>
                      <a:pPr algn="ctr"/>
                      <a:r>
                        <a:rPr lang="en-US" dirty="0"/>
                        <a:t>0.45</a:t>
                      </a:r>
                      <a:endParaRPr lang="el-GR" dirty="0"/>
                    </a:p>
                  </a:txBody>
                  <a:tcPr/>
                </a:tc>
                <a:tc>
                  <a:txBody>
                    <a:bodyPr/>
                    <a:lstStyle/>
                    <a:p>
                      <a:pPr algn="ctr"/>
                      <a:r>
                        <a:rPr lang="en-US" dirty="0"/>
                        <a:t>1 </a:t>
                      </a:r>
                      <a:r>
                        <a:rPr lang="en-US" dirty="0" err="1"/>
                        <a:t>MPa</a:t>
                      </a:r>
                      <a:endParaRPr lang="el-GR"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157873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algn="ctr"/>
            <a:r>
              <a:rPr lang="el-GR" sz="3700" b="1" dirty="0">
                <a:solidFill>
                  <a:prstClr val="black"/>
                </a:solidFill>
              </a:rPr>
              <a:t>Μηχανικές ιδιότητες αρτηριακού τοιχώματος</a:t>
            </a:r>
            <a:endParaRPr lang="el-GR" sz="3700" b="1" dirty="0"/>
          </a:p>
        </p:txBody>
      </p:sp>
      <p:sp>
        <p:nvSpPr>
          <p:cNvPr id="3" name="Θέση περιεχομένου 2"/>
          <p:cNvSpPr>
            <a:spLocks noGrp="1"/>
          </p:cNvSpPr>
          <p:nvPr>
            <p:ph sz="quarter" idx="1"/>
          </p:nvPr>
        </p:nvSpPr>
        <p:spPr>
          <a:xfrm>
            <a:off x="301752" y="1752600"/>
            <a:ext cx="8461248" cy="4495800"/>
          </a:xfrm>
        </p:spPr>
        <p:txBody>
          <a:bodyPr>
            <a:normAutofit/>
          </a:bodyPr>
          <a:lstStyle/>
          <a:p>
            <a:pPr algn="just">
              <a:buClr>
                <a:schemeClr val="accent1">
                  <a:lumMod val="50000"/>
                </a:schemeClr>
              </a:buClr>
              <a:buFont typeface="Wingdings" panose="05000000000000000000" pitchFamily="2" charset="2"/>
              <a:buChar char="q"/>
            </a:pPr>
            <a:r>
              <a:rPr lang="el-GR" sz="2000" dirty="0"/>
              <a:t>Το αρτηριακό τοίχωμα έχει </a:t>
            </a:r>
            <a:r>
              <a:rPr lang="el-GR" sz="2000" b="1" dirty="0"/>
              <a:t>σύνθετες μηχανικές ιδιότητες </a:t>
            </a:r>
            <a:r>
              <a:rPr lang="el-GR" sz="2000" dirty="0"/>
              <a:t>και δεν μπορεί να γίνει χρήση του γραμμικά ελαστικού μοντέλου με ικανοποιητική ακρίβεια.</a:t>
            </a:r>
          </a:p>
          <a:p>
            <a:pPr algn="just">
              <a:buClr>
                <a:schemeClr val="accent1">
                  <a:lumMod val="50000"/>
                </a:schemeClr>
              </a:buClr>
              <a:buFont typeface="Wingdings" panose="05000000000000000000" pitchFamily="2" charset="2"/>
              <a:buChar char="q"/>
            </a:pPr>
            <a:r>
              <a:rPr lang="el-GR" sz="2000" dirty="0"/>
              <a:t>Στη βιβλιογραφία, έχουν χρησιμοποιηθεί και </a:t>
            </a:r>
            <a:r>
              <a:rPr lang="el-GR" sz="2000" b="1" dirty="0" err="1"/>
              <a:t>υπερελαστικά</a:t>
            </a:r>
            <a:r>
              <a:rPr lang="el-GR" sz="2000" b="1" dirty="0"/>
              <a:t> μοντέλα </a:t>
            </a:r>
            <a:r>
              <a:rPr lang="el-GR" sz="2000" dirty="0"/>
              <a:t>για το αρτηριακό τοίχωμα. </a:t>
            </a:r>
          </a:p>
          <a:p>
            <a:pPr algn="just">
              <a:buClr>
                <a:schemeClr val="accent1">
                  <a:lumMod val="50000"/>
                </a:schemeClr>
              </a:buClr>
              <a:buFont typeface="Wingdings" panose="05000000000000000000" pitchFamily="2" charset="2"/>
              <a:buChar char="q"/>
            </a:pPr>
            <a:r>
              <a:rPr lang="el-GR" sz="2000" dirty="0"/>
              <a:t>Η συνάρτηση ενέργειας παραμόρφωσης στην περίπτωση υπερελαστικού μοντέλου υπολογίζεται από:</a:t>
            </a:r>
          </a:p>
          <a:p>
            <a:pPr algn="just"/>
            <a:endParaRPr lang="el-GR" sz="2000" dirty="0"/>
          </a:p>
          <a:p>
            <a:pPr algn="just"/>
            <a:endParaRPr lang="el-GR" sz="2000" dirty="0"/>
          </a:p>
          <a:p>
            <a:pPr algn="just"/>
            <a:endParaRPr lang="el-GR" sz="2000" dirty="0"/>
          </a:p>
        </p:txBody>
      </p:sp>
      <p:graphicFrame>
        <p:nvGraphicFramePr>
          <p:cNvPr id="4" name="Αντικείμενο 3"/>
          <p:cNvGraphicFramePr>
            <a:graphicFrameLocks noChangeAspect="1"/>
          </p:cNvGraphicFramePr>
          <p:nvPr>
            <p:extLst>
              <p:ext uri="{D42A27DB-BD31-4B8C-83A1-F6EECF244321}">
                <p14:modId xmlns:p14="http://schemas.microsoft.com/office/powerpoint/2010/main" val="1538050863"/>
              </p:ext>
            </p:extLst>
          </p:nvPr>
        </p:nvGraphicFramePr>
        <p:xfrm>
          <a:off x="1231900" y="3962400"/>
          <a:ext cx="6921500" cy="838200"/>
        </p:xfrm>
        <a:graphic>
          <a:graphicData uri="http://schemas.openxmlformats.org/presentationml/2006/ole">
            <mc:AlternateContent xmlns:mc="http://schemas.openxmlformats.org/markup-compatibility/2006">
              <mc:Choice xmlns:v="urn:schemas-microsoft-com:vml" Requires="v">
                <p:oleObj name="Equation" r:id="rId2" imgW="6921500" imgH="838200" progId="Equation.DSMT4">
                  <p:embed/>
                </p:oleObj>
              </mc:Choice>
              <mc:Fallback>
                <p:oleObj name="Equation" r:id="rId2" imgW="6921500" imgH="838200" progId="Equation.DSMT4">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1900" y="3962400"/>
                        <a:ext cx="69215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Αντικείμενο 4"/>
          <p:cNvGraphicFramePr>
            <a:graphicFrameLocks noChangeAspect="1"/>
          </p:cNvGraphicFramePr>
          <p:nvPr>
            <p:extLst>
              <p:ext uri="{D42A27DB-BD31-4B8C-83A1-F6EECF244321}">
                <p14:modId xmlns:p14="http://schemas.microsoft.com/office/powerpoint/2010/main" val="3222496748"/>
              </p:ext>
            </p:extLst>
          </p:nvPr>
        </p:nvGraphicFramePr>
        <p:xfrm>
          <a:off x="838200" y="4902200"/>
          <a:ext cx="4902200" cy="1193800"/>
        </p:xfrm>
        <a:graphic>
          <a:graphicData uri="http://schemas.openxmlformats.org/presentationml/2006/ole">
            <mc:AlternateContent xmlns:mc="http://schemas.openxmlformats.org/markup-compatibility/2006">
              <mc:Choice xmlns:v="urn:schemas-microsoft-com:vml" Requires="v">
                <p:oleObj name="Equation" r:id="rId4" imgW="4902120" imgH="1193760" progId="Equation.DSMT4">
                  <p:embed/>
                </p:oleObj>
              </mc:Choice>
              <mc:Fallback>
                <p:oleObj name="Equation" r:id="rId4" imgW="4902120" imgH="1193760" progId="Equation.DSMT4">
                  <p:embed/>
                  <p:pic>
                    <p:nvPicPr>
                      <p:cNvPr id="0" name="Object 4"/>
                      <p:cNvPicPr>
                        <a:picLocks noChangeAspect="1" noChangeArrowheads="1"/>
                      </p:cNvPicPr>
                      <p:nvPr/>
                    </p:nvPicPr>
                    <p:blipFill>
                      <a:blip r:embed="rId5"/>
                      <a:srcRect/>
                      <a:stretch>
                        <a:fillRect/>
                      </a:stretch>
                    </p:blipFill>
                    <p:spPr bwMode="auto">
                      <a:xfrm>
                        <a:off x="838200" y="4902200"/>
                        <a:ext cx="49022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152400" y="6324600"/>
            <a:ext cx="8763000" cy="400110"/>
          </a:xfrm>
          <a:prstGeom prst="rect">
            <a:avLst/>
          </a:prstGeom>
          <a:noFill/>
          <a:ln>
            <a:solidFill>
              <a:schemeClr val="tx1"/>
            </a:solidFill>
          </a:ln>
        </p:spPr>
        <p:txBody>
          <a:bodyPr wrap="square" rtlCol="0">
            <a:spAutoFit/>
          </a:bodyPr>
          <a:lstStyle/>
          <a:p>
            <a:pPr algn="ctr"/>
            <a:r>
              <a:rPr lang="en-US" sz="1000" dirty="0">
                <a:latin typeface="Calibri" pitchFamily="34" charset="0"/>
                <a:cs typeface="Calibri" pitchFamily="34" charset="0"/>
              </a:rPr>
              <a:t>Torii R., Wood N.B., </a:t>
            </a:r>
            <a:r>
              <a:rPr lang="en-US" sz="1000" dirty="0" err="1">
                <a:latin typeface="Calibri" pitchFamily="34" charset="0"/>
                <a:cs typeface="Calibri" pitchFamily="34" charset="0"/>
              </a:rPr>
              <a:t>Hadjiloizou</a:t>
            </a:r>
            <a:r>
              <a:rPr lang="en-US" sz="1000" dirty="0">
                <a:latin typeface="Calibri" pitchFamily="34" charset="0"/>
                <a:cs typeface="Calibri" pitchFamily="34" charset="0"/>
              </a:rPr>
              <a:t> N., </a:t>
            </a:r>
            <a:r>
              <a:rPr lang="en-US" sz="1000" dirty="0" err="1">
                <a:latin typeface="Calibri" pitchFamily="34" charset="0"/>
                <a:cs typeface="Calibri" pitchFamily="34" charset="0"/>
              </a:rPr>
              <a:t>Dowsey</a:t>
            </a:r>
            <a:r>
              <a:rPr lang="en-US" sz="1000" dirty="0">
                <a:latin typeface="Calibri" pitchFamily="34" charset="0"/>
                <a:cs typeface="Calibri" pitchFamily="34" charset="0"/>
              </a:rPr>
              <a:t> A.W., Wright A.R., Hughes A.D., Davies J., Xu X.Y., “Fluid-structure interaction analysis of a patient-specific right coronary </a:t>
            </a:r>
            <a:r>
              <a:rPr lang="el-GR" sz="1000" dirty="0">
                <a:latin typeface="Calibri" pitchFamily="34" charset="0"/>
                <a:cs typeface="Calibri" pitchFamily="34" charset="0"/>
              </a:rPr>
              <a:t>                                      </a:t>
            </a:r>
            <a:r>
              <a:rPr lang="en-US" sz="1000" dirty="0">
                <a:latin typeface="Calibri" pitchFamily="34" charset="0"/>
                <a:cs typeface="Calibri" pitchFamily="34" charset="0"/>
              </a:rPr>
              <a:t>artery with physiological velocity and pressure waveforms”, Comm. in Num. Met. in Eng.., vol. 25, no. 5, pp. 565-580, 2009</a:t>
            </a:r>
            <a:endParaRPr lang="el-GR" sz="1000" dirty="0"/>
          </a:p>
        </p:txBody>
      </p:sp>
    </p:spTree>
    <p:extLst>
      <p:ext uri="{BB962C8B-B14F-4D97-AF65-F5344CB8AC3E}">
        <p14:creationId xmlns:p14="http://schemas.microsoft.com/office/powerpoint/2010/main" val="17749777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Θέση περιεχομένου 2"/>
          <p:cNvSpPr txBox="1">
            <a:spLocks/>
          </p:cNvSpPr>
          <p:nvPr/>
        </p:nvSpPr>
        <p:spPr>
          <a:xfrm>
            <a:off x="257577" y="1803400"/>
            <a:ext cx="8461248" cy="12446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just">
              <a:buClr>
                <a:schemeClr val="accent1">
                  <a:lumMod val="50000"/>
                </a:schemeClr>
              </a:buClr>
              <a:buFont typeface="Wingdings" panose="05000000000000000000" pitchFamily="2" charset="2"/>
              <a:buChar char="q"/>
            </a:pPr>
            <a:r>
              <a:rPr lang="el-GR" sz="2000" dirty="0"/>
              <a:t>Στις προσομοιώσεις όπου η ροή θεωρείται στρωτή και το αίμα Νευτώνειο υγρό, χρησιμοποιούνται θεμελιώδεις νόμοι της φυσικής όπως η εξίσωση συνέχειας</a:t>
            </a:r>
            <a:r>
              <a:rPr lang="en-US" sz="2000" dirty="0"/>
              <a:t> (1)</a:t>
            </a:r>
            <a:r>
              <a:rPr lang="el-GR" sz="2000" dirty="0"/>
              <a:t> και οι εξισώσεις </a:t>
            </a:r>
            <a:r>
              <a:rPr lang="en-US" sz="2000" dirty="0" err="1">
                <a:latin typeface="Calibri" pitchFamily="34" charset="0"/>
                <a:cs typeface="Calibri" pitchFamily="34" charset="0"/>
              </a:rPr>
              <a:t>Navier</a:t>
            </a:r>
            <a:r>
              <a:rPr lang="en-US" sz="2000" dirty="0">
                <a:latin typeface="Calibri" pitchFamily="34" charset="0"/>
                <a:cs typeface="Calibri" pitchFamily="34" charset="0"/>
              </a:rPr>
              <a:t>-Stokes (2):</a:t>
            </a:r>
            <a:r>
              <a:rPr lang="el-GR" sz="2000" dirty="0"/>
              <a:t> </a:t>
            </a:r>
            <a:endParaRPr lang="en-US" sz="2000" dirty="0">
              <a:latin typeface="Calibri" panose="020F0502020204030204" pitchFamily="34" charset="0"/>
            </a:endParaRPr>
          </a:p>
          <a:p>
            <a:pPr algn="just">
              <a:buClr>
                <a:schemeClr val="accent1">
                  <a:lumMod val="50000"/>
                </a:schemeClr>
              </a:buClr>
              <a:buFont typeface="Wingdings" panose="05000000000000000000" pitchFamily="2" charset="2"/>
              <a:buChar char="q"/>
            </a:pPr>
            <a:endParaRPr lang="el-GR" sz="2000" dirty="0"/>
          </a:p>
          <a:p>
            <a:pPr algn="just"/>
            <a:endParaRPr lang="el-GR" sz="2000" dirty="0"/>
          </a:p>
          <a:p>
            <a:pPr algn="just"/>
            <a:endParaRPr lang="el-GR" sz="2000" dirty="0"/>
          </a:p>
        </p:txBody>
      </p:sp>
      <p:sp>
        <p:nvSpPr>
          <p:cNvPr id="2" name="Τίτλος 1"/>
          <p:cNvSpPr>
            <a:spLocks noGrp="1"/>
          </p:cNvSpPr>
          <p:nvPr>
            <p:ph type="title"/>
          </p:nvPr>
        </p:nvSpPr>
        <p:spPr/>
        <p:txBody>
          <a:bodyPr>
            <a:noAutofit/>
          </a:bodyPr>
          <a:lstStyle/>
          <a:p>
            <a:pPr algn="ctr"/>
            <a:r>
              <a:rPr lang="el-GR" sz="3700" b="1" dirty="0">
                <a:solidFill>
                  <a:prstClr val="black"/>
                </a:solidFill>
              </a:rPr>
              <a:t>Μέθοδοι μοντελοποίησης ροής σε αγγεία μεγάλης διαμέτρου</a:t>
            </a:r>
          </a:p>
        </p:txBody>
      </p:sp>
      <p:sp>
        <p:nvSpPr>
          <p:cNvPr id="3" name="Θέση περιεχομένου 2"/>
          <p:cNvSpPr>
            <a:spLocks noGrp="1"/>
          </p:cNvSpPr>
          <p:nvPr>
            <p:ph sz="quarter" idx="1"/>
          </p:nvPr>
        </p:nvSpPr>
        <p:spPr>
          <a:xfrm>
            <a:off x="6858000" y="2616199"/>
            <a:ext cx="1752600" cy="1803401"/>
          </a:xfrm>
        </p:spPr>
        <p:txBody>
          <a:bodyPr>
            <a:normAutofit/>
          </a:bodyPr>
          <a:lstStyle/>
          <a:p>
            <a:pPr algn="just"/>
            <a:endParaRPr lang="en-US" sz="2000" dirty="0"/>
          </a:p>
          <a:p>
            <a:pPr marL="0" indent="0" algn="just">
              <a:buNone/>
            </a:pPr>
            <a:r>
              <a:rPr lang="en-US" sz="2000" dirty="0"/>
              <a:t>           (1)</a:t>
            </a:r>
          </a:p>
          <a:p>
            <a:pPr marL="0" indent="0" algn="just">
              <a:buNone/>
            </a:pPr>
            <a:endParaRPr lang="en-US" sz="2000" dirty="0"/>
          </a:p>
          <a:p>
            <a:pPr marL="0" indent="0" algn="just">
              <a:buNone/>
            </a:pPr>
            <a:r>
              <a:rPr lang="en-US" sz="2000" dirty="0"/>
              <a:t>    </a:t>
            </a:r>
            <a:r>
              <a:rPr lang="el-GR" sz="2000" dirty="0"/>
              <a:t>         </a:t>
            </a:r>
            <a:r>
              <a:rPr lang="en-US" sz="2000" dirty="0"/>
              <a:t>(2)</a:t>
            </a:r>
            <a:endParaRPr lang="el-GR" sz="2000"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6" name="Αντικείμενο 5"/>
          <p:cNvGraphicFramePr>
            <a:graphicFrameLocks noChangeAspect="1"/>
          </p:cNvGraphicFramePr>
          <p:nvPr>
            <p:extLst>
              <p:ext uri="{D42A27DB-BD31-4B8C-83A1-F6EECF244321}">
                <p14:modId xmlns:p14="http://schemas.microsoft.com/office/powerpoint/2010/main" val="571281"/>
              </p:ext>
            </p:extLst>
          </p:nvPr>
        </p:nvGraphicFramePr>
        <p:xfrm>
          <a:off x="1371600" y="3733800"/>
          <a:ext cx="2805113" cy="609600"/>
        </p:xfrm>
        <a:graphic>
          <a:graphicData uri="http://schemas.openxmlformats.org/presentationml/2006/ole">
            <mc:AlternateContent xmlns:mc="http://schemas.openxmlformats.org/markup-compatibility/2006">
              <mc:Choice xmlns:v="urn:schemas-microsoft-com:vml" Requires="v">
                <p:oleObj name="Equation" r:id="rId2" imgW="2806560" imgH="609480" progId="Equation.DSMT4">
                  <p:embed/>
                </p:oleObj>
              </mc:Choice>
              <mc:Fallback>
                <p:oleObj name="Equation" r:id="rId2" imgW="2806560" imgH="609480" progId="Equation.DSMT4">
                  <p:embed/>
                  <p:pic>
                    <p:nvPicPr>
                      <p:cNvPr id="0" name=""/>
                      <p:cNvPicPr>
                        <a:picLocks noChangeAspect="1" noChangeArrowheads="1"/>
                      </p:cNvPicPr>
                      <p:nvPr/>
                    </p:nvPicPr>
                    <p:blipFill>
                      <a:blip r:embed="rId3"/>
                      <a:srcRect/>
                      <a:stretch>
                        <a:fillRect/>
                      </a:stretch>
                    </p:blipFill>
                    <p:spPr bwMode="auto">
                      <a:xfrm>
                        <a:off x="1371600" y="3733800"/>
                        <a:ext cx="2805113"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Αντικείμενο 6"/>
          <p:cNvGraphicFramePr>
            <a:graphicFrameLocks noChangeAspect="1"/>
          </p:cNvGraphicFramePr>
          <p:nvPr>
            <p:extLst>
              <p:ext uri="{D42A27DB-BD31-4B8C-83A1-F6EECF244321}">
                <p14:modId xmlns:p14="http://schemas.microsoft.com/office/powerpoint/2010/main" val="3143632077"/>
              </p:ext>
            </p:extLst>
          </p:nvPr>
        </p:nvGraphicFramePr>
        <p:xfrm>
          <a:off x="1433513" y="3079750"/>
          <a:ext cx="1206500" cy="304800"/>
        </p:xfrm>
        <a:graphic>
          <a:graphicData uri="http://schemas.openxmlformats.org/presentationml/2006/ole">
            <mc:AlternateContent xmlns:mc="http://schemas.openxmlformats.org/markup-compatibility/2006">
              <mc:Choice xmlns:v="urn:schemas-microsoft-com:vml" Requires="v">
                <p:oleObj name="Equation" r:id="rId4" imgW="1206360" imgH="304560" progId="Equation.DSMT4">
                  <p:embed/>
                </p:oleObj>
              </mc:Choice>
              <mc:Fallback>
                <p:oleObj name="Equation" r:id="rId4" imgW="1206360" imgH="304560" progId="Equation.DSMT4">
                  <p:embed/>
                  <p:pic>
                    <p:nvPicPr>
                      <p:cNvPr id="0" name=""/>
                      <p:cNvPicPr/>
                      <p:nvPr/>
                    </p:nvPicPr>
                    <p:blipFill>
                      <a:blip r:embed="rId5"/>
                      <a:stretch>
                        <a:fillRect/>
                      </a:stretch>
                    </p:blipFill>
                    <p:spPr>
                      <a:xfrm>
                        <a:off x="1433513" y="3079750"/>
                        <a:ext cx="1206500" cy="304800"/>
                      </a:xfrm>
                      <a:prstGeom prst="rect">
                        <a:avLst/>
                      </a:prstGeom>
                    </p:spPr>
                  </p:pic>
                </p:oleObj>
              </mc:Fallback>
            </mc:AlternateContent>
          </a:graphicData>
        </a:graphic>
      </p:graphicFrame>
      <p:graphicFrame>
        <p:nvGraphicFramePr>
          <p:cNvPr id="8" name="Αντικείμενο 7"/>
          <p:cNvGraphicFramePr>
            <a:graphicFrameLocks noChangeAspect="1"/>
          </p:cNvGraphicFramePr>
          <p:nvPr>
            <p:extLst>
              <p:ext uri="{D42A27DB-BD31-4B8C-83A1-F6EECF244321}">
                <p14:modId xmlns:p14="http://schemas.microsoft.com/office/powerpoint/2010/main" val="51470437"/>
              </p:ext>
            </p:extLst>
          </p:nvPr>
        </p:nvGraphicFramePr>
        <p:xfrm>
          <a:off x="838200" y="4800600"/>
          <a:ext cx="4343400" cy="1473200"/>
        </p:xfrm>
        <a:graphic>
          <a:graphicData uri="http://schemas.openxmlformats.org/presentationml/2006/ole">
            <mc:AlternateContent xmlns:mc="http://schemas.openxmlformats.org/markup-compatibility/2006">
              <mc:Choice xmlns:v="urn:schemas-microsoft-com:vml" Requires="v">
                <p:oleObj name="Equation" r:id="rId6" imgW="4343400" imgH="1473120" progId="Equation.DSMT4">
                  <p:embed/>
                </p:oleObj>
              </mc:Choice>
              <mc:Fallback>
                <p:oleObj name="Equation" r:id="rId6" imgW="4343400" imgH="1473120" progId="Equation.DSMT4">
                  <p:embed/>
                  <p:pic>
                    <p:nvPicPr>
                      <p:cNvPr id="0" name=""/>
                      <p:cNvPicPr/>
                      <p:nvPr/>
                    </p:nvPicPr>
                    <p:blipFill>
                      <a:blip r:embed="rId7"/>
                      <a:stretch>
                        <a:fillRect/>
                      </a:stretch>
                    </p:blipFill>
                    <p:spPr>
                      <a:xfrm>
                        <a:off x="838200" y="4800600"/>
                        <a:ext cx="4343400" cy="1473200"/>
                      </a:xfrm>
                      <a:prstGeom prst="rect">
                        <a:avLst/>
                      </a:prstGeom>
                    </p:spPr>
                  </p:pic>
                </p:oleObj>
              </mc:Fallback>
            </mc:AlternateContent>
          </a:graphicData>
        </a:graphic>
      </p:graphicFrame>
    </p:spTree>
    <p:extLst>
      <p:ext uri="{BB962C8B-B14F-4D97-AF65-F5344CB8AC3E}">
        <p14:creationId xmlns:p14="http://schemas.microsoft.com/office/powerpoint/2010/main" val="32178312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algn="ctr"/>
            <a:r>
              <a:rPr lang="el-GR" sz="3700" b="1" dirty="0">
                <a:solidFill>
                  <a:prstClr val="black"/>
                </a:solidFill>
              </a:rPr>
              <a:t>Μέθοδοι μοντελοποίησης ροής σε αγγεία μεγάλης διαμέτρου</a:t>
            </a:r>
          </a:p>
        </p:txBody>
      </p:sp>
      <p:sp>
        <p:nvSpPr>
          <p:cNvPr id="3" name="Θέση περιεχομένου 2"/>
          <p:cNvSpPr>
            <a:spLocks noGrp="1"/>
          </p:cNvSpPr>
          <p:nvPr>
            <p:ph sz="quarter" idx="1"/>
          </p:nvPr>
        </p:nvSpPr>
        <p:spPr>
          <a:xfrm>
            <a:off x="304800" y="1828800"/>
            <a:ext cx="8461248" cy="4800600"/>
          </a:xfrm>
        </p:spPr>
        <p:txBody>
          <a:bodyPr>
            <a:noAutofit/>
          </a:bodyPr>
          <a:lstStyle/>
          <a:p>
            <a:pPr algn="just">
              <a:buClr>
                <a:schemeClr val="accent1">
                  <a:lumMod val="50000"/>
                </a:schemeClr>
              </a:buClr>
              <a:buFont typeface="Wingdings" panose="05000000000000000000" pitchFamily="2" charset="2"/>
              <a:buChar char="q"/>
            </a:pPr>
            <a:r>
              <a:rPr lang="el-GR" sz="2200" dirty="0"/>
              <a:t>Αν στην προσομοίωση ληφθεί υπόψιν και η αλληλεπίδραση του τοιχώματος με το αίμα, χρησιμοποιούνται μοντέλα </a:t>
            </a:r>
            <a:r>
              <a:rPr lang="en-US" sz="2200" dirty="0">
                <a:cs typeface="Calibri" pitchFamily="34" charset="0"/>
              </a:rPr>
              <a:t>Fluid Structure Interaction (FSI). </a:t>
            </a:r>
          </a:p>
          <a:p>
            <a:pPr algn="just">
              <a:buClr>
                <a:schemeClr val="accent1">
                  <a:lumMod val="50000"/>
                </a:schemeClr>
              </a:buClr>
              <a:buFont typeface="Wingdings" panose="05000000000000000000" pitchFamily="2" charset="2"/>
              <a:buChar char="q"/>
            </a:pPr>
            <a:endParaRPr lang="en-US" sz="2200" dirty="0">
              <a:cs typeface="Calibri" pitchFamily="34" charset="0"/>
            </a:endParaRPr>
          </a:p>
          <a:p>
            <a:pPr algn="just">
              <a:buClr>
                <a:schemeClr val="accent1">
                  <a:lumMod val="50000"/>
                </a:schemeClr>
              </a:buClr>
              <a:buFont typeface="Wingdings" panose="05000000000000000000" pitchFamily="2" charset="2"/>
              <a:buChar char="q"/>
            </a:pPr>
            <a:endParaRPr lang="en-US" sz="2200" dirty="0">
              <a:cs typeface="Calibri" pitchFamily="34" charset="0"/>
            </a:endParaRPr>
          </a:p>
          <a:p>
            <a:pPr algn="just">
              <a:buClr>
                <a:schemeClr val="accent1">
                  <a:lumMod val="50000"/>
                </a:schemeClr>
              </a:buClr>
              <a:buFont typeface="Wingdings" panose="05000000000000000000" pitchFamily="2" charset="2"/>
              <a:buChar char="q"/>
            </a:pPr>
            <a:endParaRPr lang="en-US" sz="2200" dirty="0">
              <a:cs typeface="Calibri" pitchFamily="34" charset="0"/>
            </a:endParaRPr>
          </a:p>
          <a:p>
            <a:pPr algn="just">
              <a:buClr>
                <a:schemeClr val="accent1">
                  <a:lumMod val="50000"/>
                </a:schemeClr>
              </a:buClr>
              <a:buFont typeface="Wingdings" panose="05000000000000000000" pitchFamily="2" charset="2"/>
              <a:buChar char="q"/>
            </a:pPr>
            <a:endParaRPr lang="en-US" sz="2200" dirty="0">
              <a:cs typeface="Calibri" pitchFamily="34" charset="0"/>
            </a:endParaRPr>
          </a:p>
          <a:p>
            <a:pPr algn="just">
              <a:buClr>
                <a:schemeClr val="accent1">
                  <a:lumMod val="50000"/>
                </a:schemeClr>
              </a:buClr>
              <a:buFont typeface="Wingdings" panose="05000000000000000000" pitchFamily="2" charset="2"/>
              <a:buChar char="q"/>
            </a:pPr>
            <a:endParaRPr lang="en-US" sz="2200" dirty="0">
              <a:cs typeface="Calibri" pitchFamily="34" charset="0"/>
            </a:endParaRPr>
          </a:p>
          <a:p>
            <a:pPr algn="just">
              <a:buClr>
                <a:schemeClr val="accent1">
                  <a:lumMod val="50000"/>
                </a:schemeClr>
              </a:buClr>
              <a:buFont typeface="Wingdings" panose="05000000000000000000" pitchFamily="2" charset="2"/>
              <a:buChar char="q"/>
            </a:pPr>
            <a:endParaRPr lang="en-US" sz="2200" dirty="0">
              <a:cs typeface="Calibri" pitchFamily="34" charset="0"/>
            </a:endParaRPr>
          </a:p>
        </p:txBody>
      </p:sp>
      <p:pic>
        <p:nvPicPr>
          <p:cNvPr id="40990" name="Picture 30"/>
          <p:cNvPicPr>
            <a:picLocks noChangeAspect="1" noChangeArrowheads="1"/>
          </p:cNvPicPr>
          <p:nvPr/>
        </p:nvPicPr>
        <p:blipFill rotWithShape="1">
          <a:blip r:embed="rId2">
            <a:extLst>
              <a:ext uri="{28A0092B-C50C-407E-A947-70E740481C1C}">
                <a14:useLocalDpi xmlns:a14="http://schemas.microsoft.com/office/drawing/2010/main" val="0"/>
              </a:ext>
            </a:extLst>
          </a:blip>
          <a:srcRect t="18390" r="-3545" b="7389"/>
          <a:stretch/>
        </p:blipFill>
        <p:spPr bwMode="auto">
          <a:xfrm>
            <a:off x="3052610" y="3114768"/>
            <a:ext cx="3254679" cy="1866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905000" y="4950023"/>
            <a:ext cx="5486400" cy="307777"/>
          </a:xfrm>
          <a:prstGeom prst="rect">
            <a:avLst/>
          </a:prstGeom>
          <a:noFill/>
        </p:spPr>
        <p:txBody>
          <a:bodyPr wrap="square" rtlCol="0">
            <a:spAutoFit/>
          </a:bodyPr>
          <a:lstStyle/>
          <a:p>
            <a:pPr algn="ctr"/>
            <a:r>
              <a:rPr lang="el-GR" sz="1400" i="1" dirty="0"/>
              <a:t>Αλληλεπίδραση αίματος-τοιχώματος αρτηρίας </a:t>
            </a:r>
            <a:r>
              <a:rPr lang="en-US" sz="1400" i="1" dirty="0">
                <a:latin typeface="Calibri" pitchFamily="34" charset="0"/>
                <a:cs typeface="Calibri" pitchFamily="34" charset="0"/>
              </a:rPr>
              <a:t>(FSI)</a:t>
            </a:r>
            <a:endParaRPr lang="el-GR" sz="1400" i="1" baseline="30000" dirty="0">
              <a:latin typeface="Calibri" pitchFamily="34" charset="0"/>
              <a:cs typeface="Calibri" pitchFamily="34" charset="0"/>
            </a:endParaRPr>
          </a:p>
        </p:txBody>
      </p:sp>
      <p:sp>
        <p:nvSpPr>
          <p:cNvPr id="10" name="TextBox 9"/>
          <p:cNvSpPr txBox="1"/>
          <p:nvPr/>
        </p:nvSpPr>
        <p:spPr>
          <a:xfrm>
            <a:off x="4038600" y="4722168"/>
            <a:ext cx="2438400" cy="230832"/>
          </a:xfrm>
          <a:prstGeom prst="rect">
            <a:avLst/>
          </a:prstGeom>
          <a:noFill/>
          <a:ln>
            <a:noFill/>
          </a:ln>
        </p:spPr>
        <p:txBody>
          <a:bodyPr wrap="square" rtlCol="0">
            <a:spAutoFit/>
          </a:bodyPr>
          <a:lstStyle/>
          <a:p>
            <a:pPr algn="r"/>
            <a:r>
              <a:rPr lang="en-US" sz="900" b="1" dirty="0">
                <a:latin typeface="Calibri" panose="020F0502020204030204" pitchFamily="34" charset="0"/>
                <a:cs typeface="Calibri" panose="020F0502020204030204" pitchFamily="34" charset="0"/>
              </a:rPr>
              <a:t>A.D.A.M</a:t>
            </a:r>
            <a:r>
              <a:rPr lang="en-US" sz="900" dirty="0">
                <a:latin typeface="Calibri" panose="020F0502020204030204" pitchFamily="34" charset="0"/>
                <a:cs typeface="Calibri" panose="020F0502020204030204" pitchFamily="34" charset="0"/>
              </a:rPr>
              <a:t> ©., Inc.</a:t>
            </a:r>
            <a:r>
              <a:rPr lang="el-GR" sz="900" dirty="0">
                <a:latin typeface="Calibri" panose="020F0502020204030204" pitchFamily="34" charset="0"/>
                <a:cs typeface="Calibri" panose="020F0502020204030204" pitchFamily="34" charset="0"/>
              </a:rPr>
              <a:t>,</a:t>
            </a:r>
            <a:r>
              <a:rPr lang="en-US" sz="900" dirty="0">
                <a:latin typeface="Calibri" panose="020F0502020204030204" pitchFamily="34" charset="0"/>
                <a:cs typeface="Calibri" panose="020F0502020204030204" pitchFamily="34" charset="0"/>
              </a:rPr>
              <a:t> 2011 </a:t>
            </a:r>
            <a:endParaRPr lang="el-GR"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847984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algn="ctr"/>
            <a:r>
              <a:rPr lang="el-GR" sz="3700" b="1" dirty="0">
                <a:solidFill>
                  <a:prstClr val="black"/>
                </a:solidFill>
              </a:rPr>
              <a:t>Μέθοδοι μοντελοποίησης ροής σε αγγεία μεγάλης διαμέτρου</a:t>
            </a:r>
          </a:p>
        </p:txBody>
      </p:sp>
      <p:sp>
        <p:nvSpPr>
          <p:cNvPr id="3" name="Θέση περιεχομένου 2"/>
          <p:cNvSpPr>
            <a:spLocks noGrp="1"/>
          </p:cNvSpPr>
          <p:nvPr>
            <p:ph sz="quarter" idx="1"/>
          </p:nvPr>
        </p:nvSpPr>
        <p:spPr>
          <a:xfrm>
            <a:off x="304800" y="3812456"/>
            <a:ext cx="8461248" cy="3276600"/>
          </a:xfrm>
        </p:spPr>
        <p:txBody>
          <a:bodyPr>
            <a:noAutofit/>
          </a:bodyPr>
          <a:lstStyle/>
          <a:p>
            <a:pPr algn="just">
              <a:spcBef>
                <a:spcPts val="0"/>
              </a:spcBef>
              <a:spcAft>
                <a:spcPts val="1200"/>
              </a:spcAft>
              <a:buClr>
                <a:schemeClr val="accent1">
                  <a:lumMod val="50000"/>
                </a:schemeClr>
              </a:buClr>
              <a:buFont typeface="Wingdings" panose="05000000000000000000" pitchFamily="2" charset="2"/>
              <a:buChar char="q"/>
            </a:pPr>
            <a:r>
              <a:rPr lang="el-GR" sz="2200" dirty="0">
                <a:cs typeface="Calibri" pitchFamily="34" charset="0"/>
              </a:rPr>
              <a:t>Στην περίπτωση αυτή, το πεδίο του αίματος είναι </a:t>
            </a:r>
            <a:r>
              <a:rPr lang="el-GR" sz="2200" dirty="0" err="1">
                <a:cs typeface="Calibri" pitchFamily="34" charset="0"/>
              </a:rPr>
              <a:t>παραμορφώσιμο</a:t>
            </a:r>
            <a:r>
              <a:rPr lang="el-GR" sz="2200" dirty="0">
                <a:cs typeface="Calibri" pitchFamily="34" charset="0"/>
              </a:rPr>
              <a:t> οπότε χρησιμοποιείται η εξίσωση διατήρησης της ορμής:</a:t>
            </a:r>
          </a:p>
          <a:p>
            <a:pPr algn="just">
              <a:spcBef>
                <a:spcPts val="0"/>
              </a:spcBef>
              <a:spcAft>
                <a:spcPts val="1200"/>
              </a:spcAft>
              <a:buClr>
                <a:schemeClr val="accent1">
                  <a:lumMod val="50000"/>
                </a:schemeClr>
              </a:buClr>
              <a:buFont typeface="Wingdings" panose="05000000000000000000" pitchFamily="2" charset="2"/>
              <a:buChar char="q"/>
            </a:pPr>
            <a:endParaRPr lang="el-GR" sz="2200" dirty="0">
              <a:cs typeface="Calibri" pitchFamily="34" charset="0"/>
            </a:endParaRPr>
          </a:p>
          <a:p>
            <a:pPr marL="0" indent="0" algn="just">
              <a:spcBef>
                <a:spcPts val="0"/>
              </a:spcBef>
              <a:spcAft>
                <a:spcPts val="1200"/>
              </a:spcAft>
              <a:buNone/>
            </a:pPr>
            <a:endParaRPr lang="el-GR" sz="2200" dirty="0">
              <a:cs typeface="Calibri" pitchFamily="34" charset="0"/>
            </a:endParaRPr>
          </a:p>
          <a:p>
            <a:pPr marL="0" indent="0" algn="just">
              <a:spcBef>
                <a:spcPts val="0"/>
              </a:spcBef>
              <a:spcAft>
                <a:spcPts val="1200"/>
              </a:spcAft>
              <a:buNone/>
            </a:pPr>
            <a:r>
              <a:rPr lang="el-GR" sz="2000" dirty="0">
                <a:cs typeface="Calibri" pitchFamily="34" charset="0"/>
              </a:rPr>
              <a:t>όπου </a:t>
            </a:r>
            <a:r>
              <a:rPr lang="el-GR" sz="2000" i="1" dirty="0">
                <a:cs typeface="Times New Roman" pitchFamily="18" charset="0"/>
              </a:rPr>
              <a:t>ρ</a:t>
            </a:r>
            <a:r>
              <a:rPr lang="el-GR" sz="2000" dirty="0">
                <a:cs typeface="Calibri" pitchFamily="34" charset="0"/>
              </a:rPr>
              <a:t> η πυκνότητα του αίματος, </a:t>
            </a:r>
            <a:r>
              <a:rPr lang="en-US" sz="2000" b="1" dirty="0">
                <a:cs typeface="Times New Roman" pitchFamily="18" charset="0"/>
              </a:rPr>
              <a:t>v </a:t>
            </a:r>
            <a:r>
              <a:rPr lang="el-GR" sz="2000" dirty="0">
                <a:cs typeface="Calibri" pitchFamily="34" charset="0"/>
              </a:rPr>
              <a:t>το διάνυσμα της ταχύτητας του αίματος, </a:t>
            </a:r>
            <a:r>
              <a:rPr lang="en-US" sz="2000" b="1" dirty="0">
                <a:cs typeface="Times New Roman" pitchFamily="18" charset="0"/>
              </a:rPr>
              <a:t>w</a:t>
            </a:r>
            <a:r>
              <a:rPr lang="el-GR" sz="2000" b="1" dirty="0">
                <a:cs typeface="Times New Roman" pitchFamily="18" charset="0"/>
              </a:rPr>
              <a:t> </a:t>
            </a:r>
            <a:r>
              <a:rPr lang="el-GR" sz="2000" dirty="0">
                <a:cs typeface="Calibri" pitchFamily="34" charset="0"/>
              </a:rPr>
              <a:t>η ταχύτητα του κινούμενου πλέγματος, </a:t>
            </a:r>
            <a:r>
              <a:rPr lang="el-GR" sz="2000" b="1" dirty="0">
                <a:cs typeface="Times New Roman" pitchFamily="18" charset="0"/>
              </a:rPr>
              <a:t>τ </a:t>
            </a:r>
            <a:r>
              <a:rPr lang="el-GR" sz="2000" dirty="0">
                <a:cs typeface="Calibri" pitchFamily="34" charset="0"/>
              </a:rPr>
              <a:t>ο </a:t>
            </a:r>
            <a:r>
              <a:rPr lang="el-GR" sz="2000" dirty="0" err="1">
                <a:cs typeface="Calibri" pitchFamily="34" charset="0"/>
              </a:rPr>
              <a:t>τανυστής</a:t>
            </a:r>
            <a:r>
              <a:rPr lang="el-GR" sz="2000" dirty="0">
                <a:cs typeface="Calibri" pitchFamily="34" charset="0"/>
              </a:rPr>
              <a:t> τάσεων και </a:t>
            </a:r>
            <a:r>
              <a:rPr lang="en-US" sz="2000" b="1" dirty="0">
                <a:cs typeface="Times New Roman" pitchFamily="18" charset="0"/>
              </a:rPr>
              <a:t>f</a:t>
            </a:r>
            <a:r>
              <a:rPr lang="en-US" sz="2000" i="1" baseline="30000" dirty="0">
                <a:cs typeface="Times New Roman" pitchFamily="18" charset="0"/>
              </a:rPr>
              <a:t>B </a:t>
            </a:r>
            <a:r>
              <a:rPr lang="el-GR" sz="2000" dirty="0">
                <a:cs typeface="Calibri" pitchFamily="34" charset="0"/>
              </a:rPr>
              <a:t>οι συνολικές δυνάμεις</a:t>
            </a:r>
            <a:r>
              <a:rPr lang="en-US" sz="2000" dirty="0">
                <a:cs typeface="Calibri" pitchFamily="34" charset="0"/>
              </a:rPr>
              <a:t>.</a:t>
            </a:r>
            <a:endParaRPr lang="el-GR" sz="2000" b="1" i="1" baseline="30000" dirty="0">
              <a:cs typeface="Times New Roman" pitchFamily="18" charset="0"/>
            </a:endParaRPr>
          </a:p>
        </p:txBody>
      </p:sp>
      <p:graphicFrame>
        <p:nvGraphicFramePr>
          <p:cNvPr id="4" name="Αντικείμενο 3"/>
          <p:cNvGraphicFramePr>
            <a:graphicFrameLocks noChangeAspect="1"/>
          </p:cNvGraphicFramePr>
          <p:nvPr>
            <p:extLst>
              <p:ext uri="{D42A27DB-BD31-4B8C-83A1-F6EECF244321}">
                <p14:modId xmlns:p14="http://schemas.microsoft.com/office/powerpoint/2010/main" val="1254177122"/>
              </p:ext>
            </p:extLst>
          </p:nvPr>
        </p:nvGraphicFramePr>
        <p:xfrm>
          <a:off x="3133598" y="4800600"/>
          <a:ext cx="3111500" cy="533400"/>
        </p:xfrm>
        <a:graphic>
          <a:graphicData uri="http://schemas.openxmlformats.org/presentationml/2006/ole">
            <mc:AlternateContent xmlns:mc="http://schemas.openxmlformats.org/markup-compatibility/2006">
              <mc:Choice xmlns:v="urn:schemas-microsoft-com:vml" Requires="v">
                <p:oleObj name="Equation" r:id="rId2" imgW="3111480" imgH="533160" progId="Equation.DSMT4">
                  <p:embed/>
                </p:oleObj>
              </mc:Choice>
              <mc:Fallback>
                <p:oleObj name="Equation" r:id="rId2" imgW="3111480" imgH="533160" progId="Equation.DSMT4">
                  <p:embed/>
                  <p:pic>
                    <p:nvPicPr>
                      <p:cNvPr id="0" name=""/>
                      <p:cNvPicPr/>
                      <p:nvPr/>
                    </p:nvPicPr>
                    <p:blipFill>
                      <a:blip r:embed="rId3"/>
                      <a:stretch>
                        <a:fillRect/>
                      </a:stretch>
                    </p:blipFill>
                    <p:spPr>
                      <a:xfrm>
                        <a:off x="3133598" y="4800600"/>
                        <a:ext cx="3111500" cy="533400"/>
                      </a:xfrm>
                      <a:prstGeom prst="rect">
                        <a:avLst/>
                      </a:prstGeom>
                    </p:spPr>
                  </p:pic>
                </p:oleObj>
              </mc:Fallback>
            </mc:AlternateContent>
          </a:graphicData>
        </a:graphic>
      </p:graphicFrame>
      <p:pic>
        <p:nvPicPr>
          <p:cNvPr id="40990" name="Picture 30"/>
          <p:cNvPicPr>
            <a:picLocks noChangeAspect="1" noChangeArrowheads="1"/>
          </p:cNvPicPr>
          <p:nvPr/>
        </p:nvPicPr>
        <p:blipFill rotWithShape="1">
          <a:blip r:embed="rId4">
            <a:extLst>
              <a:ext uri="{28A0092B-C50C-407E-A947-70E740481C1C}">
                <a14:useLocalDpi xmlns:a14="http://schemas.microsoft.com/office/drawing/2010/main" val="0"/>
              </a:ext>
            </a:extLst>
          </a:blip>
          <a:srcRect t="18390" r="-3545" b="7389"/>
          <a:stretch/>
        </p:blipFill>
        <p:spPr bwMode="auto">
          <a:xfrm>
            <a:off x="2988534" y="1562621"/>
            <a:ext cx="3254679" cy="1866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872673" y="3352800"/>
            <a:ext cx="5486400" cy="307777"/>
          </a:xfrm>
          <a:prstGeom prst="rect">
            <a:avLst/>
          </a:prstGeom>
          <a:noFill/>
        </p:spPr>
        <p:txBody>
          <a:bodyPr wrap="square" rtlCol="0">
            <a:spAutoFit/>
          </a:bodyPr>
          <a:lstStyle/>
          <a:p>
            <a:pPr algn="ctr"/>
            <a:r>
              <a:rPr lang="el-GR" sz="1400" i="1" dirty="0"/>
              <a:t>Αλληλεπίδραση αίματος-τοιχώματος αρτηρίας </a:t>
            </a:r>
            <a:r>
              <a:rPr lang="en-US" sz="1400" i="1" dirty="0">
                <a:latin typeface="Calibri" pitchFamily="34" charset="0"/>
                <a:cs typeface="Calibri" pitchFamily="34" charset="0"/>
              </a:rPr>
              <a:t>(FSI)</a:t>
            </a:r>
            <a:endParaRPr lang="el-GR" sz="1400" i="1" baseline="30000" dirty="0">
              <a:latin typeface="Calibri" pitchFamily="34" charset="0"/>
              <a:cs typeface="Calibri" pitchFamily="34" charset="0"/>
            </a:endParaRPr>
          </a:p>
        </p:txBody>
      </p:sp>
      <p:sp>
        <p:nvSpPr>
          <p:cNvPr id="9" name="TextBox 8"/>
          <p:cNvSpPr txBox="1"/>
          <p:nvPr/>
        </p:nvSpPr>
        <p:spPr>
          <a:xfrm>
            <a:off x="4038600" y="3124200"/>
            <a:ext cx="2438400" cy="230832"/>
          </a:xfrm>
          <a:prstGeom prst="rect">
            <a:avLst/>
          </a:prstGeom>
          <a:noFill/>
          <a:ln>
            <a:noFill/>
          </a:ln>
        </p:spPr>
        <p:txBody>
          <a:bodyPr wrap="square" rtlCol="0">
            <a:spAutoFit/>
          </a:bodyPr>
          <a:lstStyle/>
          <a:p>
            <a:pPr algn="r"/>
            <a:r>
              <a:rPr lang="en-US" sz="900" b="1" dirty="0">
                <a:latin typeface="Calibri" panose="020F0502020204030204" pitchFamily="34" charset="0"/>
                <a:cs typeface="Calibri" panose="020F0502020204030204" pitchFamily="34" charset="0"/>
              </a:rPr>
              <a:t>A.D.A.M</a:t>
            </a:r>
            <a:r>
              <a:rPr lang="en-US" sz="900" dirty="0">
                <a:latin typeface="Calibri" panose="020F0502020204030204" pitchFamily="34" charset="0"/>
                <a:cs typeface="Calibri" panose="020F0502020204030204" pitchFamily="34" charset="0"/>
              </a:rPr>
              <a:t> ©., Inc. 2011 </a:t>
            </a:r>
            <a:endParaRPr lang="el-GR"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390269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algn="ctr"/>
            <a:r>
              <a:rPr lang="el-GR" sz="3700" b="1" dirty="0">
                <a:solidFill>
                  <a:prstClr val="black"/>
                </a:solidFill>
              </a:rPr>
              <a:t>Μέθοδοι μοντελοποίησης ροής σε αγγεία μεγάλης διαμέτρου</a:t>
            </a:r>
            <a:endParaRPr lang="el-GR" sz="3700" b="1" dirty="0"/>
          </a:p>
        </p:txBody>
      </p:sp>
      <p:sp>
        <p:nvSpPr>
          <p:cNvPr id="3" name="Θέση περιεχομένου 2"/>
          <p:cNvSpPr>
            <a:spLocks noGrp="1"/>
          </p:cNvSpPr>
          <p:nvPr>
            <p:ph sz="quarter" idx="1"/>
          </p:nvPr>
        </p:nvSpPr>
        <p:spPr>
          <a:xfrm>
            <a:off x="228600" y="1676400"/>
            <a:ext cx="8537448" cy="5029200"/>
          </a:xfrm>
        </p:spPr>
        <p:txBody>
          <a:bodyPr>
            <a:noAutofit/>
          </a:bodyPr>
          <a:lstStyle/>
          <a:p>
            <a:pPr algn="just">
              <a:buClr>
                <a:schemeClr val="accent1">
                  <a:lumMod val="50000"/>
                </a:schemeClr>
              </a:buClr>
              <a:buFont typeface="Wingdings" panose="05000000000000000000" pitchFamily="2" charset="2"/>
              <a:buChar char="q"/>
            </a:pPr>
            <a:r>
              <a:rPr lang="el-GR" sz="2200" dirty="0">
                <a:latin typeface="Calibri" pitchFamily="34" charset="0"/>
                <a:cs typeface="Calibri" pitchFamily="34" charset="0"/>
              </a:rPr>
              <a:t>Ακόμη, για το αρτηριακό τοίχωμα, ισχύει η ακόλουθη εξίσωση διατήρησης της ορμής:</a:t>
            </a:r>
          </a:p>
          <a:p>
            <a:pPr algn="just">
              <a:buClr>
                <a:schemeClr val="accent1">
                  <a:lumMod val="50000"/>
                </a:schemeClr>
              </a:buClr>
              <a:buFont typeface="Wingdings" panose="05000000000000000000" pitchFamily="2" charset="2"/>
              <a:buChar char="q"/>
            </a:pPr>
            <a:endParaRPr lang="en-US" sz="2200" dirty="0">
              <a:latin typeface="Calibri" pitchFamily="34" charset="0"/>
              <a:cs typeface="Calibri" pitchFamily="34" charset="0"/>
            </a:endParaRPr>
          </a:p>
          <a:p>
            <a:pPr algn="just">
              <a:buClr>
                <a:schemeClr val="accent1">
                  <a:lumMod val="50000"/>
                </a:schemeClr>
              </a:buClr>
              <a:buFont typeface="Wingdings" panose="05000000000000000000" pitchFamily="2" charset="2"/>
              <a:buChar char="q"/>
            </a:pPr>
            <a:endParaRPr lang="en-US" sz="2200" dirty="0">
              <a:latin typeface="Calibri" pitchFamily="34" charset="0"/>
              <a:cs typeface="Calibri" pitchFamily="34" charset="0"/>
            </a:endParaRPr>
          </a:p>
          <a:p>
            <a:pPr algn="just">
              <a:buClr>
                <a:schemeClr val="accent1">
                  <a:lumMod val="50000"/>
                </a:schemeClr>
              </a:buClr>
              <a:buFont typeface="Wingdings" panose="05000000000000000000" pitchFamily="2" charset="2"/>
              <a:buChar char="q"/>
            </a:pPr>
            <a:endParaRPr lang="en-US" sz="2200" dirty="0">
              <a:latin typeface="Calibri" pitchFamily="34" charset="0"/>
              <a:cs typeface="Calibri" pitchFamily="34" charset="0"/>
            </a:endParaRPr>
          </a:p>
          <a:p>
            <a:pPr algn="just">
              <a:buClr>
                <a:schemeClr val="accent1">
                  <a:lumMod val="50000"/>
                </a:schemeClr>
              </a:buClr>
              <a:buFont typeface="Wingdings" panose="05000000000000000000" pitchFamily="2" charset="2"/>
              <a:buChar char="q"/>
            </a:pPr>
            <a:endParaRPr lang="en-US" sz="2200" dirty="0">
              <a:latin typeface="Calibri" pitchFamily="34" charset="0"/>
              <a:cs typeface="Calibri" pitchFamily="34" charset="0"/>
            </a:endParaRPr>
          </a:p>
          <a:p>
            <a:pPr algn="just">
              <a:buClr>
                <a:schemeClr val="accent1">
                  <a:lumMod val="50000"/>
                </a:schemeClr>
              </a:buClr>
              <a:buFont typeface="Wingdings" panose="05000000000000000000" pitchFamily="2" charset="2"/>
              <a:buChar char="q"/>
            </a:pPr>
            <a:r>
              <a:rPr lang="el-GR" sz="2200" dirty="0"/>
              <a:t>Τα πεδία του υγρού και του στερεού ενώνονται μεταξύ τους εφόσον ισχύουν οι ακόλουθες εξισώσεις:</a:t>
            </a:r>
          </a:p>
        </p:txBody>
      </p:sp>
      <p:graphicFrame>
        <p:nvGraphicFramePr>
          <p:cNvPr id="4" name="Αντικείμενο 3"/>
          <p:cNvGraphicFramePr>
            <a:graphicFrameLocks noChangeAspect="1"/>
          </p:cNvGraphicFramePr>
          <p:nvPr>
            <p:extLst>
              <p:ext uri="{D42A27DB-BD31-4B8C-83A1-F6EECF244321}">
                <p14:modId xmlns:p14="http://schemas.microsoft.com/office/powerpoint/2010/main" val="1693824307"/>
              </p:ext>
            </p:extLst>
          </p:nvPr>
        </p:nvGraphicFramePr>
        <p:xfrm>
          <a:off x="2329072" y="5056399"/>
          <a:ext cx="3556000" cy="342900"/>
        </p:xfrm>
        <a:graphic>
          <a:graphicData uri="http://schemas.openxmlformats.org/presentationml/2006/ole">
            <mc:AlternateContent xmlns:mc="http://schemas.openxmlformats.org/markup-compatibility/2006">
              <mc:Choice xmlns:v="urn:schemas-microsoft-com:vml" Requires="v">
                <p:oleObj name="Equation" r:id="rId2" imgW="3555720" imgH="342720" progId="Equation.DSMT4">
                  <p:embed/>
                </p:oleObj>
              </mc:Choice>
              <mc:Fallback>
                <p:oleObj name="Equation" r:id="rId2" imgW="3555720" imgH="342720" progId="Equation.DSMT4">
                  <p:embed/>
                  <p:pic>
                    <p:nvPicPr>
                      <p:cNvPr id="0" name=""/>
                      <p:cNvPicPr/>
                      <p:nvPr/>
                    </p:nvPicPr>
                    <p:blipFill>
                      <a:blip r:embed="rId3"/>
                      <a:stretch>
                        <a:fillRect/>
                      </a:stretch>
                    </p:blipFill>
                    <p:spPr>
                      <a:xfrm>
                        <a:off x="2329072" y="5056399"/>
                        <a:ext cx="3556000" cy="342900"/>
                      </a:xfrm>
                      <a:prstGeom prst="rect">
                        <a:avLst/>
                      </a:prstGeom>
                    </p:spPr>
                  </p:pic>
                </p:oleObj>
              </mc:Fallback>
            </mc:AlternateContent>
          </a:graphicData>
        </a:graphic>
      </p:graphicFrame>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6" name="Αντικείμενο 5"/>
          <p:cNvGraphicFramePr>
            <a:graphicFrameLocks noChangeAspect="1"/>
          </p:cNvGraphicFramePr>
          <p:nvPr>
            <p:extLst>
              <p:ext uri="{D42A27DB-BD31-4B8C-83A1-F6EECF244321}">
                <p14:modId xmlns:p14="http://schemas.microsoft.com/office/powerpoint/2010/main" val="3824183811"/>
              </p:ext>
            </p:extLst>
          </p:nvPr>
        </p:nvGraphicFramePr>
        <p:xfrm>
          <a:off x="2365375" y="5672138"/>
          <a:ext cx="2740025" cy="347662"/>
        </p:xfrm>
        <a:graphic>
          <a:graphicData uri="http://schemas.openxmlformats.org/presentationml/2006/ole">
            <mc:AlternateContent xmlns:mc="http://schemas.openxmlformats.org/markup-compatibility/2006">
              <mc:Choice xmlns:v="urn:schemas-microsoft-com:vml" Requires="v">
                <p:oleObj name="Equation" r:id="rId4" imgW="2743200" imgH="342720" progId="Equation.DSMT4">
                  <p:embed/>
                </p:oleObj>
              </mc:Choice>
              <mc:Fallback>
                <p:oleObj name="Equation" r:id="rId4" imgW="2743200" imgH="342720" progId="Equation.DSMT4">
                  <p:embed/>
                  <p:pic>
                    <p:nvPicPr>
                      <p:cNvPr id="0" name="Object 1"/>
                      <p:cNvPicPr>
                        <a:picLocks noChangeAspect="1" noChangeArrowheads="1"/>
                      </p:cNvPicPr>
                      <p:nvPr/>
                    </p:nvPicPr>
                    <p:blipFill>
                      <a:blip r:embed="rId5"/>
                      <a:srcRect/>
                      <a:stretch>
                        <a:fillRect/>
                      </a:stretch>
                    </p:blipFill>
                    <p:spPr bwMode="auto">
                      <a:xfrm>
                        <a:off x="2365375" y="5672138"/>
                        <a:ext cx="2740025" cy="347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Αντικείμενο 6"/>
          <p:cNvGraphicFramePr>
            <a:graphicFrameLocks noChangeAspect="1"/>
          </p:cNvGraphicFramePr>
          <p:nvPr>
            <p:extLst>
              <p:ext uri="{D42A27DB-BD31-4B8C-83A1-F6EECF244321}">
                <p14:modId xmlns:p14="http://schemas.microsoft.com/office/powerpoint/2010/main" val="4274003159"/>
              </p:ext>
            </p:extLst>
          </p:nvPr>
        </p:nvGraphicFramePr>
        <p:xfrm>
          <a:off x="2327634" y="2687598"/>
          <a:ext cx="1758232" cy="403264"/>
        </p:xfrm>
        <a:graphic>
          <a:graphicData uri="http://schemas.openxmlformats.org/presentationml/2006/ole">
            <mc:AlternateContent xmlns:mc="http://schemas.openxmlformats.org/markup-compatibility/2006">
              <mc:Choice xmlns:v="urn:schemas-microsoft-com:vml" Requires="v">
                <p:oleObj name="Equation" r:id="rId6" imgW="1384200" imgH="317160" progId="Equation.DSMT4">
                  <p:embed/>
                </p:oleObj>
              </mc:Choice>
              <mc:Fallback>
                <p:oleObj name="Equation" r:id="rId6" imgW="1384200" imgH="317160" progId="Equation.DSMT4">
                  <p:embed/>
                  <p:pic>
                    <p:nvPicPr>
                      <p:cNvPr id="0" name="Αντικείμενο 5"/>
                      <p:cNvPicPr>
                        <a:picLocks noChangeAspect="1" noChangeArrowheads="1"/>
                      </p:cNvPicPr>
                      <p:nvPr/>
                    </p:nvPicPr>
                    <p:blipFill>
                      <a:blip r:embed="rId7"/>
                      <a:srcRect/>
                      <a:stretch>
                        <a:fillRect/>
                      </a:stretch>
                    </p:blipFill>
                    <p:spPr bwMode="auto">
                      <a:xfrm>
                        <a:off x="2327634" y="2687598"/>
                        <a:ext cx="1758232" cy="403264"/>
                      </a:xfrm>
                      <a:prstGeom prst="rect">
                        <a:avLst/>
                      </a:prstGeom>
                      <a:noFill/>
                      <a:ln>
                        <a:noFill/>
                      </a:ln>
                    </p:spPr>
                  </p:pic>
                </p:oleObj>
              </mc:Fallback>
            </mc:AlternateContent>
          </a:graphicData>
        </a:graphic>
      </p:graphicFrame>
      <p:graphicFrame>
        <p:nvGraphicFramePr>
          <p:cNvPr id="8" name="Αντικείμενο 7"/>
          <p:cNvGraphicFramePr>
            <a:graphicFrameLocks noChangeAspect="1"/>
          </p:cNvGraphicFramePr>
          <p:nvPr>
            <p:extLst>
              <p:ext uri="{D42A27DB-BD31-4B8C-83A1-F6EECF244321}">
                <p14:modId xmlns:p14="http://schemas.microsoft.com/office/powerpoint/2010/main" val="1028549618"/>
              </p:ext>
            </p:extLst>
          </p:nvPr>
        </p:nvGraphicFramePr>
        <p:xfrm>
          <a:off x="5679948" y="2484861"/>
          <a:ext cx="3086100" cy="1612900"/>
        </p:xfrm>
        <a:graphic>
          <a:graphicData uri="http://schemas.openxmlformats.org/presentationml/2006/ole">
            <mc:AlternateContent xmlns:mc="http://schemas.openxmlformats.org/markup-compatibility/2006">
              <mc:Choice xmlns:v="urn:schemas-microsoft-com:vml" Requires="v">
                <p:oleObj name="Equation" r:id="rId8" imgW="3085920" imgH="1612800" progId="Equation.DSMT4">
                  <p:embed/>
                </p:oleObj>
              </mc:Choice>
              <mc:Fallback>
                <p:oleObj name="Equation" r:id="rId8" imgW="3085920" imgH="1612800" progId="Equation.DSMT4">
                  <p:embed/>
                  <p:pic>
                    <p:nvPicPr>
                      <p:cNvPr id="0" name="Αντικείμενο 4"/>
                      <p:cNvPicPr>
                        <a:picLocks noChangeAspect="1" noChangeArrowheads="1"/>
                      </p:cNvPicPr>
                      <p:nvPr/>
                    </p:nvPicPr>
                    <p:blipFill>
                      <a:blip r:embed="rId9"/>
                      <a:srcRect/>
                      <a:stretch>
                        <a:fillRect/>
                      </a:stretch>
                    </p:blipFill>
                    <p:spPr bwMode="auto">
                      <a:xfrm>
                        <a:off x="5679948" y="2484861"/>
                        <a:ext cx="30861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06035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304800" y="1828800"/>
            <a:ext cx="8461248" cy="4495800"/>
          </a:xfrm>
        </p:spPr>
        <p:txBody>
          <a:bodyPr>
            <a:noAutofit/>
          </a:bodyPr>
          <a:lstStyle/>
          <a:p>
            <a:pPr algn="just">
              <a:buClr>
                <a:schemeClr val="accent1">
                  <a:lumMod val="50000"/>
                </a:schemeClr>
              </a:buClr>
              <a:buFont typeface="Wingdings" panose="05000000000000000000" pitchFamily="2" charset="2"/>
              <a:buChar char="q"/>
            </a:pPr>
            <a:r>
              <a:rPr lang="el-GR" sz="2200" dirty="0"/>
              <a:t>Οι υπολογιστικές προσομοιώσεις χρησιμοποιούνται για τον υπολογισμό σημαντικών παραμέτρων σε ό,τι αφορά τη ροή του αίματος στα αγγεία:</a:t>
            </a:r>
          </a:p>
          <a:p>
            <a:pPr lvl="1" algn="just">
              <a:buClr>
                <a:schemeClr val="accent1">
                  <a:lumMod val="50000"/>
                </a:schemeClr>
              </a:buClr>
              <a:buFont typeface="Wingdings" panose="05000000000000000000" pitchFamily="2" charset="2"/>
              <a:buChar char="§"/>
            </a:pPr>
            <a:r>
              <a:rPr lang="el-GR" sz="1900" dirty="0" err="1"/>
              <a:t>διατμητικές</a:t>
            </a:r>
            <a:r>
              <a:rPr lang="el-GR" sz="1900" dirty="0"/>
              <a:t> τάσεις στα αρτηριακά τοιχώματα, </a:t>
            </a:r>
          </a:p>
          <a:p>
            <a:pPr lvl="1" algn="just">
              <a:buClr>
                <a:schemeClr val="accent1">
                  <a:lumMod val="50000"/>
                </a:schemeClr>
              </a:buClr>
              <a:buFont typeface="Wingdings" panose="05000000000000000000" pitchFamily="2" charset="2"/>
              <a:buChar char="§"/>
            </a:pPr>
            <a:r>
              <a:rPr lang="el-GR" sz="1900" dirty="0"/>
              <a:t>πιέσεις, </a:t>
            </a:r>
          </a:p>
          <a:p>
            <a:pPr lvl="1" algn="just">
              <a:buClr>
                <a:schemeClr val="accent1">
                  <a:lumMod val="50000"/>
                </a:schemeClr>
              </a:buClr>
              <a:buFont typeface="Wingdings" panose="05000000000000000000" pitchFamily="2" charset="2"/>
              <a:buChar char="§"/>
            </a:pPr>
            <a:r>
              <a:rPr lang="el-GR" sz="1900" dirty="0"/>
              <a:t>περιοχές επανακυκλοφορίας του αίματος, και </a:t>
            </a:r>
          </a:p>
          <a:p>
            <a:pPr lvl="1" algn="just">
              <a:spcAft>
                <a:spcPts val="1800"/>
              </a:spcAft>
              <a:buClr>
                <a:schemeClr val="accent1">
                  <a:lumMod val="50000"/>
                </a:schemeClr>
              </a:buClr>
              <a:buFont typeface="Wingdings" panose="05000000000000000000" pitchFamily="2" charset="2"/>
              <a:buChar char="§"/>
            </a:pPr>
            <a:r>
              <a:rPr lang="el-GR" sz="1900" dirty="0"/>
              <a:t>περιοχές που παρουσιάζουν χαμηλές </a:t>
            </a:r>
            <a:r>
              <a:rPr lang="el-GR" sz="1900" dirty="0" err="1"/>
              <a:t>διατμητικές</a:t>
            </a:r>
            <a:r>
              <a:rPr lang="el-GR" sz="1900" dirty="0"/>
              <a:t> τάσεις.</a:t>
            </a:r>
          </a:p>
          <a:p>
            <a:pPr algn="just">
              <a:buClr>
                <a:schemeClr val="accent1">
                  <a:lumMod val="50000"/>
                </a:schemeClr>
              </a:buClr>
              <a:buFont typeface="Wingdings" panose="05000000000000000000" pitchFamily="2" charset="2"/>
              <a:buChar char="q"/>
            </a:pPr>
            <a:r>
              <a:rPr lang="el-GR" sz="2200" dirty="0"/>
              <a:t>Δύο είναι οι κυριότερες περιπτώσεις στην μοντελοποίηση της ροής αίματος:</a:t>
            </a:r>
          </a:p>
          <a:p>
            <a:pPr lvl="1" algn="just">
              <a:buClr>
                <a:schemeClr val="accent1">
                  <a:lumMod val="50000"/>
                </a:schemeClr>
              </a:buClr>
              <a:buFont typeface="Wingdings" panose="05000000000000000000" pitchFamily="2" charset="2"/>
              <a:buChar char="§"/>
            </a:pPr>
            <a:r>
              <a:rPr lang="el-GR" sz="1800" dirty="0"/>
              <a:t>Ροή αίματος σε αγγεία μεγάλης διαμέτρου</a:t>
            </a:r>
          </a:p>
          <a:p>
            <a:pPr lvl="1" algn="just">
              <a:buClr>
                <a:schemeClr val="accent1">
                  <a:lumMod val="50000"/>
                </a:schemeClr>
              </a:buClr>
              <a:buFont typeface="Wingdings" panose="05000000000000000000" pitchFamily="2" charset="2"/>
              <a:buChar char="§"/>
            </a:pPr>
            <a:r>
              <a:rPr lang="el-GR" sz="1800" dirty="0"/>
              <a:t>Ροή αίματος σε αγγεία μικρής διαμέτρου (τριχοειδή αγγεία).</a:t>
            </a:r>
          </a:p>
        </p:txBody>
      </p:sp>
      <p:sp>
        <p:nvSpPr>
          <p:cNvPr id="6" name="Τίτλος 1"/>
          <p:cNvSpPr>
            <a:spLocks noGrp="1"/>
          </p:cNvSpPr>
          <p:nvPr>
            <p:ph type="title"/>
          </p:nvPr>
        </p:nvSpPr>
        <p:spPr>
          <a:xfrm>
            <a:off x="612648" y="228600"/>
            <a:ext cx="8153400" cy="990600"/>
          </a:xfrm>
        </p:spPr>
        <p:txBody>
          <a:bodyPr/>
          <a:lstStyle/>
          <a:p>
            <a:pPr algn="ctr"/>
            <a:r>
              <a:rPr lang="el-GR" sz="3700" b="1" dirty="0">
                <a:solidFill>
                  <a:prstClr val="black"/>
                </a:solidFill>
                <a:ea typeface="+mn-ea"/>
                <a:cs typeface="+mn-cs"/>
              </a:rPr>
              <a:t>Εισαγωγή</a:t>
            </a:r>
            <a:endParaRPr lang="el-GR" b="1" dirty="0"/>
          </a:p>
        </p:txBody>
      </p:sp>
    </p:spTree>
    <p:extLst>
      <p:ext uri="{BB962C8B-B14F-4D97-AF65-F5344CB8AC3E}">
        <p14:creationId xmlns:p14="http://schemas.microsoft.com/office/powerpoint/2010/main" val="23555442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algn="ctr"/>
            <a:r>
              <a:rPr lang="el-GR" sz="3700" b="1" dirty="0">
                <a:solidFill>
                  <a:prstClr val="black"/>
                </a:solidFill>
              </a:rPr>
              <a:t>Μέθοδοι μοντελοποίησης ροής σε αγγεία μεγάλης διαμέτρου</a:t>
            </a:r>
            <a:endParaRPr lang="el-GR" sz="3700" b="1" dirty="0"/>
          </a:p>
        </p:txBody>
      </p:sp>
      <p:sp>
        <p:nvSpPr>
          <p:cNvPr id="3" name="Θέση περιεχομένου 2"/>
          <p:cNvSpPr>
            <a:spLocks noGrp="1"/>
          </p:cNvSpPr>
          <p:nvPr>
            <p:ph sz="quarter" idx="1"/>
          </p:nvPr>
        </p:nvSpPr>
        <p:spPr>
          <a:xfrm>
            <a:off x="304800" y="1905000"/>
            <a:ext cx="8385048" cy="5029200"/>
          </a:xfrm>
        </p:spPr>
        <p:txBody>
          <a:bodyPr>
            <a:noAutofit/>
          </a:bodyPr>
          <a:lstStyle/>
          <a:p>
            <a:pPr algn="just">
              <a:spcBef>
                <a:spcPts val="0"/>
              </a:spcBef>
              <a:spcAft>
                <a:spcPts val="1200"/>
              </a:spcAft>
              <a:buClr>
                <a:schemeClr val="accent1">
                  <a:lumMod val="50000"/>
                </a:schemeClr>
              </a:buClr>
              <a:buFont typeface="Wingdings" panose="05000000000000000000" pitchFamily="2" charset="2"/>
              <a:buChar char="q"/>
            </a:pPr>
            <a:r>
              <a:rPr lang="el-GR" sz="2200" dirty="0"/>
              <a:t>Η εξίσωση </a:t>
            </a:r>
          </a:p>
          <a:p>
            <a:pPr marL="288000" indent="0" algn="just">
              <a:spcBef>
                <a:spcPts val="0"/>
              </a:spcBef>
              <a:spcAft>
                <a:spcPts val="2400"/>
              </a:spcAft>
              <a:buClr>
                <a:schemeClr val="accent1">
                  <a:lumMod val="50000"/>
                </a:schemeClr>
              </a:buClr>
              <a:buNone/>
            </a:pPr>
            <a:r>
              <a:rPr lang="el-GR" sz="2200" dirty="0"/>
              <a:t>δείχνει ότι οι τάσεις που ασκούνται στο αίμα πρέπει να είναι ίσες με τις τάσεις που ασκούνται στο τοίχωμα στην κοινή τους </a:t>
            </a:r>
            <a:r>
              <a:rPr lang="el-GR" sz="2200" dirty="0" err="1"/>
              <a:t>διεπιφάνεια</a:t>
            </a:r>
            <a:r>
              <a:rPr lang="el-GR" sz="2200" dirty="0"/>
              <a:t>.</a:t>
            </a:r>
          </a:p>
          <a:p>
            <a:pPr algn="just">
              <a:spcBef>
                <a:spcPts val="0"/>
              </a:spcBef>
              <a:spcAft>
                <a:spcPts val="1200"/>
              </a:spcAft>
              <a:buClr>
                <a:schemeClr val="accent1">
                  <a:lumMod val="50000"/>
                </a:schemeClr>
              </a:buClr>
              <a:buFont typeface="Wingdings" panose="05000000000000000000" pitchFamily="2" charset="2"/>
              <a:buChar char="q"/>
            </a:pPr>
            <a:r>
              <a:rPr lang="el-GR" sz="2200" dirty="0"/>
              <a:t>Η εξίσωση </a:t>
            </a:r>
          </a:p>
          <a:p>
            <a:pPr marL="288000" indent="0" algn="just">
              <a:spcBef>
                <a:spcPts val="0"/>
              </a:spcBef>
              <a:spcAft>
                <a:spcPts val="1200"/>
              </a:spcAft>
              <a:buClr>
                <a:schemeClr val="accent1">
                  <a:lumMod val="50000"/>
                </a:schemeClr>
              </a:buClr>
              <a:buNone/>
            </a:pPr>
            <a:r>
              <a:rPr lang="el-GR" sz="2200" dirty="0"/>
              <a:t>δηλώνει ότι οι μετατοπίσεις του αίματος και του τοιχώματος στην κοινή </a:t>
            </a:r>
            <a:r>
              <a:rPr lang="el-GR" sz="2200" dirty="0" err="1"/>
              <a:t>διεπιφάνεια</a:t>
            </a:r>
            <a:r>
              <a:rPr lang="el-GR" sz="2200" dirty="0"/>
              <a:t> των δύο πεδίων πρέπει να βρίσκονται σε ισορροπία.</a:t>
            </a:r>
          </a:p>
        </p:txBody>
      </p:sp>
      <p:graphicFrame>
        <p:nvGraphicFramePr>
          <p:cNvPr id="4" name="Αντικείμενο 3"/>
          <p:cNvGraphicFramePr>
            <a:graphicFrameLocks noChangeAspect="1"/>
          </p:cNvGraphicFramePr>
          <p:nvPr>
            <p:extLst>
              <p:ext uri="{D42A27DB-BD31-4B8C-83A1-F6EECF244321}">
                <p14:modId xmlns:p14="http://schemas.microsoft.com/office/powerpoint/2010/main" val="3162106174"/>
              </p:ext>
            </p:extLst>
          </p:nvPr>
        </p:nvGraphicFramePr>
        <p:xfrm>
          <a:off x="2099085" y="1956516"/>
          <a:ext cx="3556000" cy="342900"/>
        </p:xfrm>
        <a:graphic>
          <a:graphicData uri="http://schemas.openxmlformats.org/presentationml/2006/ole">
            <mc:AlternateContent xmlns:mc="http://schemas.openxmlformats.org/markup-compatibility/2006">
              <mc:Choice xmlns:v="urn:schemas-microsoft-com:vml" Requires="v">
                <p:oleObj name="Equation" r:id="rId2" imgW="3555720" imgH="342720" progId="Equation.DSMT4">
                  <p:embed/>
                </p:oleObj>
              </mc:Choice>
              <mc:Fallback>
                <p:oleObj name="Equation" r:id="rId2" imgW="3555720" imgH="342720" progId="Equation.DSMT4">
                  <p:embed/>
                  <p:pic>
                    <p:nvPicPr>
                      <p:cNvPr id="0" name=""/>
                      <p:cNvPicPr/>
                      <p:nvPr/>
                    </p:nvPicPr>
                    <p:blipFill>
                      <a:blip r:embed="rId3"/>
                      <a:stretch>
                        <a:fillRect/>
                      </a:stretch>
                    </p:blipFill>
                    <p:spPr>
                      <a:xfrm>
                        <a:off x="2099085" y="1956516"/>
                        <a:ext cx="3556000" cy="342900"/>
                      </a:xfrm>
                      <a:prstGeom prst="rect">
                        <a:avLst/>
                      </a:prstGeom>
                    </p:spPr>
                  </p:pic>
                </p:oleObj>
              </mc:Fallback>
            </mc:AlternateContent>
          </a:graphicData>
        </a:graphic>
      </p:graphicFrame>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6" name="Αντικείμενο 5"/>
          <p:cNvGraphicFramePr>
            <a:graphicFrameLocks noChangeAspect="1"/>
          </p:cNvGraphicFramePr>
          <p:nvPr>
            <p:extLst>
              <p:ext uri="{D42A27DB-BD31-4B8C-83A1-F6EECF244321}">
                <p14:modId xmlns:p14="http://schemas.microsoft.com/office/powerpoint/2010/main" val="211226490"/>
              </p:ext>
            </p:extLst>
          </p:nvPr>
        </p:nvGraphicFramePr>
        <p:xfrm>
          <a:off x="2162406" y="3437654"/>
          <a:ext cx="2740025" cy="347662"/>
        </p:xfrm>
        <a:graphic>
          <a:graphicData uri="http://schemas.openxmlformats.org/presentationml/2006/ole">
            <mc:AlternateContent xmlns:mc="http://schemas.openxmlformats.org/markup-compatibility/2006">
              <mc:Choice xmlns:v="urn:schemas-microsoft-com:vml" Requires="v">
                <p:oleObj name="Equation" r:id="rId4" imgW="2743200" imgH="342720" progId="Equation.DSMT4">
                  <p:embed/>
                </p:oleObj>
              </mc:Choice>
              <mc:Fallback>
                <p:oleObj name="Equation" r:id="rId4" imgW="2743200" imgH="342720" progId="Equation.DSMT4">
                  <p:embed/>
                  <p:pic>
                    <p:nvPicPr>
                      <p:cNvPr id="0" name=""/>
                      <p:cNvPicPr>
                        <a:picLocks noChangeAspect="1" noChangeArrowheads="1"/>
                      </p:cNvPicPr>
                      <p:nvPr/>
                    </p:nvPicPr>
                    <p:blipFill>
                      <a:blip r:embed="rId5"/>
                      <a:srcRect/>
                      <a:stretch>
                        <a:fillRect/>
                      </a:stretch>
                    </p:blipFill>
                    <p:spPr bwMode="auto">
                      <a:xfrm>
                        <a:off x="2162406" y="3437654"/>
                        <a:ext cx="2740025" cy="347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988221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algn="ctr"/>
            <a:r>
              <a:rPr lang="el-GR" sz="3700" b="1" dirty="0">
                <a:solidFill>
                  <a:prstClr val="black"/>
                </a:solidFill>
              </a:rPr>
              <a:t>Μέθοδοι μοντελοποίησης ροής σε αγγεία μεγάλης διαμέτρου</a:t>
            </a:r>
            <a:endParaRPr lang="el-GR" sz="3700" b="1" dirty="0"/>
          </a:p>
        </p:txBody>
      </p:sp>
      <p:sp>
        <p:nvSpPr>
          <p:cNvPr id="3" name="Θέση περιεχομένου 2"/>
          <p:cNvSpPr>
            <a:spLocks noGrp="1"/>
          </p:cNvSpPr>
          <p:nvPr>
            <p:ph sz="quarter" idx="1"/>
          </p:nvPr>
        </p:nvSpPr>
        <p:spPr>
          <a:xfrm>
            <a:off x="301752" y="1828800"/>
            <a:ext cx="8385048" cy="4724400"/>
          </a:xfrm>
        </p:spPr>
        <p:txBody>
          <a:bodyPr>
            <a:noAutofit/>
          </a:bodyPr>
          <a:lstStyle/>
          <a:p>
            <a:pPr algn="just">
              <a:spcBef>
                <a:spcPts val="0"/>
              </a:spcBef>
              <a:spcAft>
                <a:spcPts val="2400"/>
              </a:spcAft>
              <a:buClr>
                <a:schemeClr val="accent2">
                  <a:lumMod val="50000"/>
                </a:schemeClr>
              </a:buClr>
              <a:buFont typeface="Wingdings" panose="05000000000000000000" pitchFamily="2" charset="2"/>
              <a:buChar char="q"/>
            </a:pPr>
            <a:r>
              <a:rPr lang="el-GR" sz="2200" dirty="0"/>
              <a:t>Αν ληφθεί υπόψη και η μεταφορά μάζας από το αίμα (μεταφορά αερίων </a:t>
            </a:r>
            <a:r>
              <a:rPr lang="en-US" sz="2200" dirty="0">
                <a:cs typeface="Calibri" pitchFamily="34" charset="0"/>
              </a:rPr>
              <a:t>O</a:t>
            </a:r>
            <a:r>
              <a:rPr lang="en-US" sz="2200" baseline="-25000" dirty="0">
                <a:cs typeface="Calibri" pitchFamily="34" charset="0"/>
              </a:rPr>
              <a:t>2</a:t>
            </a:r>
            <a:r>
              <a:rPr lang="en-US" sz="2200" dirty="0">
                <a:cs typeface="Calibri" pitchFamily="34" charset="0"/>
              </a:rPr>
              <a:t>, CO</a:t>
            </a:r>
            <a:r>
              <a:rPr lang="en-US" sz="2200" baseline="-25000" dirty="0">
                <a:cs typeface="Calibri" pitchFamily="34" charset="0"/>
              </a:rPr>
              <a:t>2</a:t>
            </a:r>
            <a:r>
              <a:rPr lang="el-GR" sz="2200" dirty="0"/>
              <a:t>, ή μακρομορίων), η διεργασία αυτή μπορεί να αναπαραχθεί με διάχυση με μεταγωγή θερμότητας.</a:t>
            </a:r>
          </a:p>
          <a:p>
            <a:pPr algn="just">
              <a:spcBef>
                <a:spcPts val="0"/>
              </a:spcBef>
              <a:spcAft>
                <a:spcPts val="2400"/>
              </a:spcAft>
              <a:buClr>
                <a:schemeClr val="accent2">
                  <a:lumMod val="50000"/>
                </a:schemeClr>
              </a:buClr>
              <a:buFont typeface="Wingdings" panose="05000000000000000000" pitchFamily="2" charset="2"/>
              <a:buChar char="q"/>
            </a:pPr>
            <a:r>
              <a:rPr lang="el-GR" sz="2200" dirty="0"/>
              <a:t>Για την επίλυση των εξισώσεων </a:t>
            </a:r>
            <a:r>
              <a:rPr lang="el-GR" sz="2200" dirty="0" err="1"/>
              <a:t>χρησιμοποείται</a:t>
            </a:r>
            <a:r>
              <a:rPr lang="el-GR" sz="2200" dirty="0"/>
              <a:t> </a:t>
            </a:r>
            <a:r>
              <a:rPr lang="el-GR" sz="2200" b="1" dirty="0"/>
              <a:t>η μέθοδος των πεπερασμένων στοιχείων</a:t>
            </a:r>
            <a:r>
              <a:rPr lang="el-GR" sz="2200" dirty="0"/>
              <a:t> (</a:t>
            </a:r>
            <a:r>
              <a:rPr lang="en-US" sz="2200" dirty="0">
                <a:cs typeface="Calibri" pitchFamily="34" charset="0"/>
              </a:rPr>
              <a:t>Finite Element Method-FEM) </a:t>
            </a:r>
            <a:r>
              <a:rPr lang="el-GR" sz="2200" dirty="0">
                <a:cs typeface="Calibri" pitchFamily="34" charset="0"/>
              </a:rPr>
              <a:t>και η </a:t>
            </a:r>
            <a:r>
              <a:rPr lang="el-GR" sz="2200" b="1" dirty="0">
                <a:cs typeface="Calibri" pitchFamily="34" charset="0"/>
              </a:rPr>
              <a:t>μέθοδος </a:t>
            </a:r>
            <a:r>
              <a:rPr lang="en-US" sz="2200" b="1" dirty="0" err="1">
                <a:cs typeface="Calibri" pitchFamily="34" charset="0"/>
              </a:rPr>
              <a:t>Galerkin</a:t>
            </a:r>
            <a:r>
              <a:rPr lang="en-US" sz="2200" b="1" dirty="0">
                <a:cs typeface="Calibri" pitchFamily="34" charset="0"/>
              </a:rPr>
              <a:t> </a:t>
            </a:r>
            <a:r>
              <a:rPr lang="en-US" sz="2200" dirty="0">
                <a:cs typeface="Calibri" pitchFamily="34" charset="0"/>
              </a:rPr>
              <a:t>(EFG)</a:t>
            </a:r>
            <a:r>
              <a:rPr lang="el-GR" sz="2200" dirty="0">
                <a:cs typeface="Calibri" pitchFamily="34" charset="0"/>
              </a:rPr>
              <a:t>, με συνηθέστερη τη μέθοδο των πεπερασμένων στοιχείων.</a:t>
            </a:r>
          </a:p>
          <a:p>
            <a:pPr algn="just">
              <a:spcBef>
                <a:spcPts val="0"/>
              </a:spcBef>
              <a:spcAft>
                <a:spcPts val="2400"/>
              </a:spcAft>
              <a:buClr>
                <a:schemeClr val="accent2">
                  <a:lumMod val="50000"/>
                </a:schemeClr>
              </a:buClr>
              <a:buFont typeface="Wingdings" panose="05000000000000000000" pitchFamily="2" charset="2"/>
              <a:buChar char="q"/>
            </a:pPr>
            <a:r>
              <a:rPr lang="el-GR" sz="2200" dirty="0">
                <a:cs typeface="Calibri" pitchFamily="34" charset="0"/>
              </a:rPr>
              <a:t>Διάφορα εμπορικά πακέτα πεπερασμένων στοιχείων </a:t>
            </a:r>
            <a:r>
              <a:rPr lang="en-US" sz="2200" dirty="0">
                <a:cs typeface="Calibri" pitchFamily="34" charset="0"/>
              </a:rPr>
              <a:t>(ANSYS, ADINA) </a:t>
            </a:r>
            <a:r>
              <a:rPr lang="el-GR" sz="2200" dirty="0">
                <a:cs typeface="Calibri" pitchFamily="34" charset="0"/>
              </a:rPr>
              <a:t>χρησιμοποιούνται για προσομοιώσεις ροής αίματος.</a:t>
            </a:r>
            <a:endParaRPr lang="el-GR" sz="2200" dirty="0"/>
          </a:p>
        </p:txBody>
      </p:sp>
    </p:spTree>
    <p:extLst>
      <p:ext uri="{BB962C8B-B14F-4D97-AF65-F5344CB8AC3E}">
        <p14:creationId xmlns:p14="http://schemas.microsoft.com/office/powerpoint/2010/main" val="19407583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algn="ctr"/>
            <a:r>
              <a:rPr lang="el-GR" sz="3700" b="1" dirty="0">
                <a:solidFill>
                  <a:prstClr val="black"/>
                </a:solidFill>
              </a:rPr>
              <a:t>1</a:t>
            </a:r>
            <a:r>
              <a:rPr lang="el-GR" sz="3700" b="1" baseline="30000" dirty="0">
                <a:solidFill>
                  <a:prstClr val="black"/>
                </a:solidFill>
              </a:rPr>
              <a:t>ο</a:t>
            </a:r>
            <a:r>
              <a:rPr lang="el-GR" sz="3700" b="1" dirty="0">
                <a:solidFill>
                  <a:prstClr val="black"/>
                </a:solidFill>
              </a:rPr>
              <a:t> Βήμα Μοντελοποίησης-Τρισδιάστατη ανακατασκευή</a:t>
            </a:r>
          </a:p>
        </p:txBody>
      </p:sp>
      <p:sp>
        <p:nvSpPr>
          <p:cNvPr id="3" name="Θέση περιεχομένου 2"/>
          <p:cNvSpPr>
            <a:spLocks noGrp="1"/>
          </p:cNvSpPr>
          <p:nvPr>
            <p:ph sz="quarter" idx="1"/>
          </p:nvPr>
        </p:nvSpPr>
        <p:spPr>
          <a:xfrm>
            <a:off x="228600" y="1828800"/>
            <a:ext cx="8461248" cy="4343400"/>
          </a:xfrm>
        </p:spPr>
        <p:txBody>
          <a:bodyPr>
            <a:noAutofit/>
          </a:bodyPr>
          <a:lstStyle/>
          <a:p>
            <a:pPr algn="just">
              <a:spcBef>
                <a:spcPts val="0"/>
              </a:spcBef>
              <a:spcAft>
                <a:spcPts val="2400"/>
              </a:spcAft>
              <a:buClr>
                <a:schemeClr val="accent1">
                  <a:lumMod val="50000"/>
                </a:schemeClr>
              </a:buClr>
              <a:buFont typeface="Wingdings" panose="05000000000000000000" pitchFamily="2" charset="2"/>
              <a:buChar char="q"/>
            </a:pPr>
            <a:r>
              <a:rPr lang="el-GR" sz="2200" dirty="0"/>
              <a:t>Για τη μοντελοποίηση ενός αρτηριακού μοντέλου, είναι απαραίτητη η 3Δ ανακατασκευή του από ιατρικές απεικονιστικές τεχνικές.</a:t>
            </a:r>
          </a:p>
          <a:p>
            <a:pPr algn="just">
              <a:spcBef>
                <a:spcPts val="0"/>
              </a:spcBef>
              <a:spcAft>
                <a:spcPts val="2400"/>
              </a:spcAft>
              <a:buClr>
                <a:schemeClr val="accent1">
                  <a:lumMod val="50000"/>
                </a:schemeClr>
              </a:buClr>
              <a:buFont typeface="Wingdings" panose="05000000000000000000" pitchFamily="2" charset="2"/>
              <a:buChar char="q"/>
            </a:pPr>
            <a:r>
              <a:rPr lang="el-GR" sz="2200" dirty="0"/>
              <a:t>Η ανακατασκευή μπορεί να γίνει από εικόνες </a:t>
            </a:r>
            <a:r>
              <a:rPr lang="el-GR" sz="2200" dirty="0" err="1"/>
              <a:t>ενδοαγγειακού</a:t>
            </a:r>
            <a:r>
              <a:rPr lang="el-GR" sz="2200" dirty="0"/>
              <a:t> υπέρηχου </a:t>
            </a:r>
            <a:r>
              <a:rPr lang="el-GR" sz="2200" dirty="0">
                <a:cs typeface="Calibri" pitchFamily="34" charset="0"/>
              </a:rPr>
              <a:t>(</a:t>
            </a:r>
            <a:r>
              <a:rPr lang="en-US" sz="2200" dirty="0">
                <a:cs typeface="Calibri" pitchFamily="34" charset="0"/>
              </a:rPr>
              <a:t>IVUS)</a:t>
            </a:r>
            <a:r>
              <a:rPr lang="el-GR" sz="2200" dirty="0">
                <a:cs typeface="Calibri" pitchFamily="34" charset="0"/>
              </a:rPr>
              <a:t> </a:t>
            </a:r>
            <a:r>
              <a:rPr lang="el-GR" sz="2200" dirty="0"/>
              <a:t>σε συνδυασμό με αγγειογραφία</a:t>
            </a:r>
            <a:r>
              <a:rPr lang="en-US" sz="2200" dirty="0"/>
              <a:t>, </a:t>
            </a:r>
            <a:r>
              <a:rPr lang="el-GR" sz="2200" dirty="0"/>
              <a:t>από εικόνες μαγνητικής τομογραφίας </a:t>
            </a:r>
            <a:r>
              <a:rPr lang="el-GR" sz="2200" dirty="0">
                <a:cs typeface="Calibri" pitchFamily="34" charset="0"/>
              </a:rPr>
              <a:t>(</a:t>
            </a:r>
            <a:r>
              <a:rPr lang="en-US" sz="2200" dirty="0">
                <a:cs typeface="Calibri" pitchFamily="34" charset="0"/>
              </a:rPr>
              <a:t>MRI)</a:t>
            </a:r>
            <a:r>
              <a:rPr lang="el-GR" sz="2200" dirty="0">
                <a:cs typeface="Calibri" pitchFamily="34" charset="0"/>
              </a:rPr>
              <a:t> </a:t>
            </a:r>
            <a:r>
              <a:rPr lang="el-GR" sz="2200" dirty="0"/>
              <a:t>ή από αξονική τομογραφία </a:t>
            </a:r>
            <a:r>
              <a:rPr lang="el-GR" sz="2200" dirty="0">
                <a:cs typeface="Calibri" pitchFamily="34" charset="0"/>
              </a:rPr>
              <a:t>(</a:t>
            </a:r>
            <a:r>
              <a:rPr lang="en-US" sz="2200" dirty="0">
                <a:cs typeface="Calibri" pitchFamily="34" charset="0"/>
              </a:rPr>
              <a:t>CT). </a:t>
            </a:r>
          </a:p>
          <a:p>
            <a:pPr algn="just">
              <a:spcBef>
                <a:spcPts val="0"/>
              </a:spcBef>
              <a:spcAft>
                <a:spcPts val="2400"/>
              </a:spcAft>
              <a:buClr>
                <a:schemeClr val="accent1">
                  <a:lumMod val="50000"/>
                </a:schemeClr>
              </a:buClr>
              <a:buFont typeface="Wingdings" panose="05000000000000000000" pitchFamily="2" charset="2"/>
              <a:buChar char="q"/>
            </a:pPr>
            <a:r>
              <a:rPr lang="el-GR" sz="2200" dirty="0">
                <a:cs typeface="Calibri" pitchFamily="34" charset="0"/>
              </a:rPr>
              <a:t>Η χρήση μη επεμβατικών μεθόδων για την ανακατασκευή των αρτηριακών μοντέλων είναι επιθυμητή αλλά σε περιπτώσεις που η ανακατασκευή του αρτηριακού τοιχώματος είναι απαραίτητη, η χρήση επεμβατικών μεθόδων είναι αναπόφευκτη.</a:t>
            </a:r>
          </a:p>
        </p:txBody>
      </p:sp>
    </p:spTree>
    <p:extLst>
      <p:ext uri="{BB962C8B-B14F-4D97-AF65-F5344CB8AC3E}">
        <p14:creationId xmlns:p14="http://schemas.microsoft.com/office/powerpoint/2010/main" val="39702163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algn="ctr"/>
            <a:r>
              <a:rPr lang="el-GR" sz="3700" b="1" dirty="0">
                <a:solidFill>
                  <a:prstClr val="black"/>
                </a:solidFill>
              </a:rPr>
              <a:t>1</a:t>
            </a:r>
            <a:r>
              <a:rPr lang="el-GR" sz="3700" b="1" baseline="30000" dirty="0">
                <a:solidFill>
                  <a:prstClr val="black"/>
                </a:solidFill>
              </a:rPr>
              <a:t>ο</a:t>
            </a:r>
            <a:r>
              <a:rPr lang="el-GR" sz="3700" b="1" dirty="0">
                <a:solidFill>
                  <a:prstClr val="black"/>
                </a:solidFill>
              </a:rPr>
              <a:t> Βήμα Μοντελοποίησης-Τρισδιάστατη ανακατασκευή</a:t>
            </a:r>
          </a:p>
        </p:txBody>
      </p:sp>
      <p:grpSp>
        <p:nvGrpSpPr>
          <p:cNvPr id="5" name="Ομάδα 4"/>
          <p:cNvGrpSpPr/>
          <p:nvPr/>
        </p:nvGrpSpPr>
        <p:grpSpPr>
          <a:xfrm>
            <a:off x="1524000" y="2973051"/>
            <a:ext cx="5826252" cy="2128494"/>
            <a:chOff x="2667000" y="3200400"/>
            <a:chExt cx="4419600" cy="1651263"/>
          </a:xfrm>
        </p:grpSpPr>
        <p:pic>
          <p:nvPicPr>
            <p:cNvPr id="43012" name="Picture 4" descr="http://heart.bmj.com/content/90/10/e61/F3.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3200400"/>
              <a:ext cx="4419600" cy="14363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67000" y="4636770"/>
              <a:ext cx="4419600" cy="214893"/>
            </a:xfrm>
            <a:prstGeom prst="rect">
              <a:avLst/>
            </a:prstGeom>
            <a:noFill/>
          </p:spPr>
          <p:txBody>
            <a:bodyPr wrap="square" rtlCol="0">
              <a:spAutoFit/>
            </a:bodyPr>
            <a:lstStyle/>
            <a:p>
              <a:pPr algn="ctr"/>
              <a:r>
                <a:rPr lang="el-GR" sz="1200" i="1" dirty="0"/>
                <a:t>Αγγειογραφία και εικόνες </a:t>
              </a:r>
              <a:r>
                <a:rPr lang="en-US" sz="1200" i="1" dirty="0"/>
                <a:t>IVUS</a:t>
              </a:r>
              <a:r>
                <a:rPr lang="el-GR" sz="1200" i="1" dirty="0"/>
                <a:t> από στεφανιαίες αρτηρίες</a:t>
              </a:r>
              <a:endParaRPr lang="el-GR" sz="1200" i="1" baseline="30000" dirty="0"/>
            </a:p>
          </p:txBody>
        </p:sp>
      </p:grpSp>
      <p:sp>
        <p:nvSpPr>
          <p:cNvPr id="15" name="TextBox 14"/>
          <p:cNvSpPr txBox="1"/>
          <p:nvPr/>
        </p:nvSpPr>
        <p:spPr>
          <a:xfrm>
            <a:off x="0" y="6627168"/>
            <a:ext cx="8686800" cy="230832"/>
          </a:xfrm>
          <a:prstGeom prst="rect">
            <a:avLst/>
          </a:prstGeom>
          <a:noFill/>
          <a:ln>
            <a:noFill/>
          </a:ln>
        </p:spPr>
        <p:txBody>
          <a:bodyPr wrap="square" rtlCol="0">
            <a:spAutoFit/>
          </a:bodyPr>
          <a:lstStyle/>
          <a:p>
            <a:r>
              <a:rPr lang="en-US" sz="900" dirty="0">
                <a:latin typeface="Calibri" panose="020F0502020204030204" pitchFamily="34" charset="0"/>
                <a:cs typeface="Calibri" panose="020F0502020204030204" pitchFamily="34" charset="0"/>
              </a:rPr>
              <a:t>Miwa</a:t>
            </a:r>
            <a:r>
              <a:rPr lang="el-GR" sz="900" dirty="0">
                <a:latin typeface="Calibri" panose="020F0502020204030204" pitchFamily="34" charset="0"/>
                <a:cs typeface="Calibri" panose="020F0502020204030204" pitchFamily="34" charset="0"/>
              </a:rPr>
              <a:t> </a:t>
            </a:r>
            <a:r>
              <a:rPr lang="en-US" sz="900" dirty="0">
                <a:latin typeface="Calibri" panose="020F0502020204030204" pitchFamily="34" charset="0"/>
                <a:cs typeface="Calibri" panose="020F0502020204030204" pitchFamily="34" charset="0"/>
              </a:rPr>
              <a:t>K</a:t>
            </a:r>
            <a:r>
              <a:rPr lang="el-GR" sz="900" dirty="0">
                <a:latin typeface="Calibri" panose="020F0502020204030204" pitchFamily="34" charset="0"/>
                <a:cs typeface="Calibri" panose="020F0502020204030204" pitchFamily="34" charset="0"/>
              </a:rPr>
              <a:t>.</a:t>
            </a:r>
            <a:r>
              <a:rPr lang="en-US" sz="900" dirty="0">
                <a:latin typeface="Calibri" panose="020F0502020204030204" pitchFamily="34" charset="0"/>
                <a:cs typeface="Calibri" panose="020F0502020204030204" pitchFamily="34" charset="0"/>
              </a:rPr>
              <a:t>, </a:t>
            </a:r>
            <a:r>
              <a:rPr lang="en-US" sz="900" dirty="0" err="1">
                <a:latin typeface="Calibri" panose="020F0502020204030204" pitchFamily="34" charset="0"/>
                <a:cs typeface="Calibri" panose="020F0502020204030204" pitchFamily="34" charset="0"/>
              </a:rPr>
              <a:t>Higashikata</a:t>
            </a:r>
            <a:r>
              <a:rPr lang="el-GR" sz="900" dirty="0">
                <a:latin typeface="Calibri" panose="020F0502020204030204" pitchFamily="34" charset="0"/>
                <a:cs typeface="Calibri" panose="020F0502020204030204" pitchFamily="34" charset="0"/>
              </a:rPr>
              <a:t> </a:t>
            </a:r>
            <a:r>
              <a:rPr lang="en-US" sz="900" dirty="0">
                <a:latin typeface="Calibri" panose="020F0502020204030204" pitchFamily="34" charset="0"/>
                <a:cs typeface="Calibri" panose="020F0502020204030204" pitchFamily="34" charset="0"/>
              </a:rPr>
              <a:t>T</a:t>
            </a:r>
            <a:r>
              <a:rPr lang="el-GR" sz="900" dirty="0">
                <a:latin typeface="Calibri" panose="020F0502020204030204" pitchFamily="34" charset="0"/>
                <a:cs typeface="Calibri" panose="020F0502020204030204" pitchFamily="34" charset="0"/>
              </a:rPr>
              <a:t>.</a:t>
            </a:r>
            <a:r>
              <a:rPr lang="en-US" sz="900" dirty="0">
                <a:latin typeface="Calibri" panose="020F0502020204030204" pitchFamily="34" charset="0"/>
                <a:cs typeface="Calibri" panose="020F0502020204030204" pitchFamily="34" charset="0"/>
              </a:rPr>
              <a:t> , Mabuchi</a:t>
            </a:r>
            <a:r>
              <a:rPr lang="el-GR" sz="900" dirty="0">
                <a:latin typeface="Calibri" panose="020F0502020204030204" pitchFamily="34" charset="0"/>
                <a:cs typeface="Calibri" panose="020F0502020204030204" pitchFamily="34" charset="0"/>
              </a:rPr>
              <a:t> </a:t>
            </a:r>
            <a:r>
              <a:rPr lang="en-US" sz="900" dirty="0">
                <a:latin typeface="Calibri" panose="020F0502020204030204" pitchFamily="34" charset="0"/>
                <a:cs typeface="Calibri" panose="020F0502020204030204" pitchFamily="34" charset="0"/>
              </a:rPr>
              <a:t>H</a:t>
            </a:r>
            <a:r>
              <a:rPr lang="el-GR" sz="900" dirty="0">
                <a:latin typeface="Calibri" panose="020F0502020204030204" pitchFamily="34" charset="0"/>
                <a:cs typeface="Calibri" panose="020F0502020204030204" pitchFamily="34" charset="0"/>
              </a:rPr>
              <a:t>.,</a:t>
            </a:r>
            <a:r>
              <a:rPr lang="en-US" sz="900" dirty="0">
                <a:latin typeface="Calibri" panose="020F0502020204030204" pitchFamily="34" charset="0"/>
                <a:cs typeface="Calibri" panose="020F0502020204030204" pitchFamily="34" charset="0"/>
              </a:rPr>
              <a:t> Intravascular ultrasound findings of coronary wall morphology in a patient with pseudoxanthoma </a:t>
            </a:r>
            <a:r>
              <a:rPr lang="en-US" sz="900" dirty="0" err="1">
                <a:latin typeface="Calibri" panose="020F0502020204030204" pitchFamily="34" charset="0"/>
                <a:cs typeface="Calibri" panose="020F0502020204030204" pitchFamily="34" charset="0"/>
              </a:rPr>
              <a:t>elasticum</a:t>
            </a:r>
            <a:r>
              <a:rPr lang="en-US" sz="900" dirty="0">
                <a:latin typeface="Calibri" panose="020F0502020204030204" pitchFamily="34" charset="0"/>
                <a:cs typeface="Calibri" panose="020F0502020204030204" pitchFamily="34" charset="0"/>
              </a:rPr>
              <a:t>, Heart, Vol. 90, Issue. 10.</a:t>
            </a:r>
            <a:r>
              <a:rPr lang="el-GR" sz="900" dirty="0">
                <a:latin typeface="Calibri" panose="020F0502020204030204" pitchFamily="34" charset="0"/>
                <a:cs typeface="Calibri" panose="020F0502020204030204" pitchFamily="34" charset="0"/>
              </a:rPr>
              <a:t> 2004.</a:t>
            </a:r>
          </a:p>
        </p:txBody>
      </p:sp>
      <p:sp>
        <p:nvSpPr>
          <p:cNvPr id="14" name="Θέση περιεχομένου 2"/>
          <p:cNvSpPr txBox="1">
            <a:spLocks/>
          </p:cNvSpPr>
          <p:nvPr/>
        </p:nvSpPr>
        <p:spPr>
          <a:xfrm>
            <a:off x="304800" y="1752600"/>
            <a:ext cx="8461248" cy="3185247"/>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just">
              <a:spcBef>
                <a:spcPts val="0"/>
              </a:spcBef>
              <a:spcAft>
                <a:spcPts val="1200"/>
              </a:spcAft>
              <a:buClr>
                <a:schemeClr val="accent1">
                  <a:lumMod val="50000"/>
                </a:schemeClr>
              </a:buClr>
              <a:buFont typeface="Wingdings" panose="05000000000000000000" pitchFamily="2" charset="2"/>
              <a:buChar char="q"/>
            </a:pPr>
            <a:r>
              <a:rPr lang="el-GR" sz="2200" dirty="0"/>
              <a:t>Η ανακατασκευή από εικόνες ενδοαγγειακού υπέρηχου </a:t>
            </a:r>
            <a:r>
              <a:rPr lang="el-GR" sz="2200" dirty="0">
                <a:cs typeface="Calibri" pitchFamily="34" charset="0"/>
              </a:rPr>
              <a:t>(</a:t>
            </a:r>
            <a:r>
              <a:rPr lang="en-US" sz="2200" dirty="0">
                <a:cs typeface="Calibri" pitchFamily="34" charset="0"/>
              </a:rPr>
              <a:t>IVUS)</a:t>
            </a:r>
            <a:r>
              <a:rPr lang="el-GR" sz="2200" dirty="0">
                <a:cs typeface="Calibri" pitchFamily="34" charset="0"/>
              </a:rPr>
              <a:t> </a:t>
            </a:r>
            <a:r>
              <a:rPr lang="el-GR" sz="2200" dirty="0"/>
              <a:t>σε συνδυασμό με αγγειογραφία:</a:t>
            </a:r>
            <a:endParaRPr lang="en-US" sz="2200" dirty="0">
              <a:cs typeface="Calibri" pitchFamily="34" charset="0"/>
            </a:endParaRPr>
          </a:p>
        </p:txBody>
      </p:sp>
    </p:spTree>
    <p:extLst>
      <p:ext uri="{BB962C8B-B14F-4D97-AF65-F5344CB8AC3E}">
        <p14:creationId xmlns:p14="http://schemas.microsoft.com/office/powerpoint/2010/main" val="9621411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algn="ctr"/>
            <a:r>
              <a:rPr lang="el-GR" sz="3700" b="1" dirty="0">
                <a:solidFill>
                  <a:prstClr val="black"/>
                </a:solidFill>
              </a:rPr>
              <a:t>1</a:t>
            </a:r>
            <a:r>
              <a:rPr lang="el-GR" sz="3700" b="1" baseline="30000" dirty="0">
                <a:solidFill>
                  <a:prstClr val="black"/>
                </a:solidFill>
              </a:rPr>
              <a:t>ο</a:t>
            </a:r>
            <a:r>
              <a:rPr lang="el-GR" sz="3700" b="1" dirty="0">
                <a:solidFill>
                  <a:prstClr val="black"/>
                </a:solidFill>
              </a:rPr>
              <a:t> Βήμα Μοντελοποίησης-Τρισδιάστατη ανακατασκευή</a:t>
            </a:r>
          </a:p>
        </p:txBody>
      </p:sp>
      <p:sp>
        <p:nvSpPr>
          <p:cNvPr id="3" name="Θέση περιεχομένου 2"/>
          <p:cNvSpPr>
            <a:spLocks noGrp="1"/>
          </p:cNvSpPr>
          <p:nvPr>
            <p:ph sz="quarter" idx="1"/>
          </p:nvPr>
        </p:nvSpPr>
        <p:spPr>
          <a:xfrm>
            <a:off x="304800" y="1752600"/>
            <a:ext cx="8461248" cy="3185247"/>
          </a:xfrm>
        </p:spPr>
        <p:txBody>
          <a:bodyPr>
            <a:noAutofit/>
          </a:bodyPr>
          <a:lstStyle/>
          <a:p>
            <a:pPr algn="just">
              <a:spcBef>
                <a:spcPts val="0"/>
              </a:spcBef>
              <a:spcAft>
                <a:spcPts val="1200"/>
              </a:spcAft>
              <a:buClr>
                <a:schemeClr val="accent1">
                  <a:lumMod val="50000"/>
                </a:schemeClr>
              </a:buClr>
              <a:buFont typeface="Wingdings" panose="05000000000000000000" pitchFamily="2" charset="2"/>
              <a:buChar char="q"/>
            </a:pPr>
            <a:r>
              <a:rPr lang="el-GR" sz="2200" dirty="0"/>
              <a:t>Η ανακατασκευή από εικόνες μαγνητικής τομογραφίας </a:t>
            </a:r>
            <a:r>
              <a:rPr lang="el-GR" sz="2200" dirty="0">
                <a:cs typeface="Calibri" pitchFamily="34" charset="0"/>
              </a:rPr>
              <a:t>(</a:t>
            </a:r>
            <a:r>
              <a:rPr lang="en-US" sz="2200" dirty="0">
                <a:latin typeface="Calibri" pitchFamily="34" charset="0"/>
                <a:cs typeface="Calibri" pitchFamily="34" charset="0"/>
              </a:rPr>
              <a:t>MRI)</a:t>
            </a:r>
            <a:r>
              <a:rPr lang="el-GR" sz="2200" dirty="0"/>
              <a:t>:</a:t>
            </a:r>
            <a:endParaRPr lang="en-US" sz="2200" dirty="0">
              <a:cs typeface="Calibri" pitchFamily="34" charset="0"/>
            </a:endParaRPr>
          </a:p>
        </p:txBody>
      </p:sp>
      <p:grpSp>
        <p:nvGrpSpPr>
          <p:cNvPr id="8" name="Ομάδα 8"/>
          <p:cNvGrpSpPr/>
          <p:nvPr/>
        </p:nvGrpSpPr>
        <p:grpSpPr>
          <a:xfrm>
            <a:off x="3382803" y="2855369"/>
            <a:ext cx="2613089" cy="2467942"/>
            <a:chOff x="3900487" y="3166054"/>
            <a:chExt cx="1952625" cy="2085590"/>
          </a:xfrm>
        </p:grpSpPr>
        <p:pic>
          <p:nvPicPr>
            <p:cNvPr id="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0487" y="3166054"/>
              <a:ext cx="1952625"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900487" y="4861504"/>
              <a:ext cx="1952625" cy="390140"/>
            </a:xfrm>
            <a:prstGeom prst="rect">
              <a:avLst/>
            </a:prstGeom>
            <a:noFill/>
          </p:spPr>
          <p:txBody>
            <a:bodyPr wrap="square" rtlCol="0">
              <a:spAutoFit/>
            </a:bodyPr>
            <a:lstStyle/>
            <a:p>
              <a:pPr algn="ctr"/>
              <a:r>
                <a:rPr lang="el-GR" sz="1200" i="1" dirty="0"/>
                <a:t>Εικόνα μαγνητικής στεφανιαίων αρτηριών (</a:t>
              </a:r>
              <a:r>
                <a:rPr lang="en-US" sz="1200" i="1" dirty="0" err="1"/>
                <a:t>Artreat</a:t>
              </a:r>
              <a:r>
                <a:rPr lang="en-US" sz="1200" i="1" dirty="0"/>
                <a:t> Project</a:t>
              </a:r>
              <a:r>
                <a:rPr lang="el-GR" sz="1200" i="1" dirty="0"/>
                <a:t>).</a:t>
              </a:r>
              <a:endParaRPr lang="el-GR" sz="1200" i="1" baseline="30000" dirty="0"/>
            </a:p>
          </p:txBody>
        </p:sp>
      </p:grpSp>
    </p:spTree>
    <p:extLst>
      <p:ext uri="{BB962C8B-B14F-4D97-AF65-F5344CB8AC3E}">
        <p14:creationId xmlns:p14="http://schemas.microsoft.com/office/powerpoint/2010/main" val="27987390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algn="ctr"/>
            <a:r>
              <a:rPr lang="el-GR" sz="3700" b="1" dirty="0">
                <a:solidFill>
                  <a:prstClr val="black"/>
                </a:solidFill>
              </a:rPr>
              <a:t>1</a:t>
            </a:r>
            <a:r>
              <a:rPr lang="el-GR" sz="3700" b="1" baseline="30000" dirty="0">
                <a:solidFill>
                  <a:prstClr val="black"/>
                </a:solidFill>
              </a:rPr>
              <a:t>ο</a:t>
            </a:r>
            <a:r>
              <a:rPr lang="el-GR" sz="3700" b="1" dirty="0">
                <a:solidFill>
                  <a:prstClr val="black"/>
                </a:solidFill>
              </a:rPr>
              <a:t> Βήμα Μοντελοποίησης-Τρισδιάστατη ανακατασκευή</a:t>
            </a:r>
          </a:p>
        </p:txBody>
      </p:sp>
      <p:sp>
        <p:nvSpPr>
          <p:cNvPr id="16" name="Θέση περιεχομένου 2"/>
          <p:cNvSpPr>
            <a:spLocks noGrp="1"/>
          </p:cNvSpPr>
          <p:nvPr>
            <p:ph sz="quarter" idx="1"/>
          </p:nvPr>
        </p:nvSpPr>
        <p:spPr>
          <a:xfrm>
            <a:off x="304800" y="1752600"/>
            <a:ext cx="8461248" cy="3185247"/>
          </a:xfrm>
        </p:spPr>
        <p:txBody>
          <a:bodyPr>
            <a:noAutofit/>
          </a:bodyPr>
          <a:lstStyle/>
          <a:p>
            <a:pPr algn="just">
              <a:spcBef>
                <a:spcPts val="0"/>
              </a:spcBef>
              <a:spcAft>
                <a:spcPts val="1200"/>
              </a:spcAft>
              <a:buClr>
                <a:schemeClr val="accent1">
                  <a:lumMod val="50000"/>
                </a:schemeClr>
              </a:buClr>
              <a:buFont typeface="Wingdings" panose="05000000000000000000" pitchFamily="2" charset="2"/>
              <a:buChar char="q"/>
            </a:pPr>
            <a:r>
              <a:rPr lang="el-GR" sz="2200" dirty="0"/>
              <a:t>Η ανακατασκευή από αξονική τομογραφία (</a:t>
            </a:r>
            <a:r>
              <a:rPr lang="en-US" sz="2200" dirty="0"/>
              <a:t>CT)</a:t>
            </a:r>
            <a:r>
              <a:rPr lang="el-GR" sz="2200" dirty="0"/>
              <a:t>:</a:t>
            </a:r>
            <a:endParaRPr lang="en-US" sz="2200" dirty="0">
              <a:cs typeface="Calibri" pitchFamily="34" charset="0"/>
            </a:endParaRPr>
          </a:p>
        </p:txBody>
      </p:sp>
      <p:grpSp>
        <p:nvGrpSpPr>
          <p:cNvPr id="17" name="Ομάδα 6"/>
          <p:cNvGrpSpPr/>
          <p:nvPr/>
        </p:nvGrpSpPr>
        <p:grpSpPr>
          <a:xfrm>
            <a:off x="1828800" y="2590800"/>
            <a:ext cx="5372100" cy="2554748"/>
            <a:chOff x="2514600" y="3124200"/>
            <a:chExt cx="4648200" cy="2184289"/>
          </a:xfrm>
        </p:grpSpPr>
        <p:pic>
          <p:nvPicPr>
            <p:cNvPr id="1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124200"/>
              <a:ext cx="4267200" cy="1779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2514600" y="4913769"/>
              <a:ext cx="4648200" cy="394720"/>
            </a:xfrm>
            <a:prstGeom prst="rect">
              <a:avLst/>
            </a:prstGeom>
            <a:noFill/>
          </p:spPr>
          <p:txBody>
            <a:bodyPr wrap="square" rtlCol="0">
              <a:spAutoFit/>
            </a:bodyPr>
            <a:lstStyle/>
            <a:p>
              <a:pPr algn="ctr"/>
              <a:r>
                <a:rPr lang="el-GR" sz="1200" i="1" dirty="0"/>
                <a:t>Αξονική τομογραφία καρδιάς και στεφανιαίων αρτηριών και τρισδιάστατο ανακατασκευασμένο μοντέλο στεφανιαίων αρτηριών (</a:t>
              </a:r>
              <a:r>
                <a:rPr lang="en-US" sz="1200" i="1" dirty="0" err="1"/>
                <a:t>Artreat</a:t>
              </a:r>
              <a:r>
                <a:rPr lang="en-US" sz="1200" i="1" dirty="0"/>
                <a:t> Project</a:t>
              </a:r>
              <a:r>
                <a:rPr lang="el-GR" sz="1200" i="1" dirty="0"/>
                <a:t>).</a:t>
              </a:r>
              <a:endParaRPr lang="el-GR" sz="1200" i="1" baseline="30000" dirty="0"/>
            </a:p>
          </p:txBody>
        </p:sp>
      </p:grpSp>
    </p:spTree>
    <p:extLst>
      <p:ext uri="{BB962C8B-B14F-4D97-AF65-F5344CB8AC3E}">
        <p14:creationId xmlns:p14="http://schemas.microsoft.com/office/powerpoint/2010/main" val="30764077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algn="ctr"/>
            <a:r>
              <a:rPr lang="el-GR" sz="3700" b="1" dirty="0">
                <a:solidFill>
                  <a:prstClr val="black"/>
                </a:solidFill>
              </a:rPr>
              <a:t>1</a:t>
            </a:r>
            <a:r>
              <a:rPr lang="el-GR" sz="3700" b="1" baseline="30000" dirty="0">
                <a:solidFill>
                  <a:prstClr val="black"/>
                </a:solidFill>
              </a:rPr>
              <a:t>ο</a:t>
            </a:r>
            <a:r>
              <a:rPr lang="el-GR" sz="3700" b="1" dirty="0">
                <a:solidFill>
                  <a:prstClr val="black"/>
                </a:solidFill>
              </a:rPr>
              <a:t> Βήμα Μοντελοποίησης-Τρισδιάστατη ανακατασκευή</a:t>
            </a:r>
            <a:endParaRPr lang="el-GR" sz="3700" b="1" dirty="0"/>
          </a:p>
        </p:txBody>
      </p:sp>
      <p:pic>
        <p:nvPicPr>
          <p:cNvPr id="4" name="Εικόνα 3"/>
          <p:cNvPicPr/>
          <p:nvPr/>
        </p:nvPicPr>
        <p:blipFill>
          <a:blip r:embed="rId2" cstate="print"/>
          <a:srcRect l="16015" t="11562" r="27734" b="8750"/>
          <a:stretch>
            <a:fillRect/>
          </a:stretch>
        </p:blipFill>
        <p:spPr bwMode="auto">
          <a:xfrm>
            <a:off x="1143000" y="2145268"/>
            <a:ext cx="3200400" cy="2590800"/>
          </a:xfrm>
          <a:prstGeom prst="rect">
            <a:avLst/>
          </a:prstGeom>
          <a:noFill/>
          <a:ln w="9525">
            <a:noFill/>
            <a:miter lim="800000"/>
            <a:headEnd/>
            <a:tailEnd/>
          </a:ln>
        </p:spPr>
      </p:pic>
      <p:pic>
        <p:nvPicPr>
          <p:cNvPr id="5" name="Εικόνα 4"/>
          <p:cNvPicPr/>
          <p:nvPr/>
        </p:nvPicPr>
        <p:blipFill>
          <a:blip r:embed="rId3" cstate="print"/>
          <a:srcRect l="11133" t="15000" r="30859" b="12812"/>
          <a:stretch>
            <a:fillRect/>
          </a:stretch>
        </p:blipFill>
        <p:spPr bwMode="auto">
          <a:xfrm>
            <a:off x="4953000" y="2145268"/>
            <a:ext cx="2895600" cy="2590800"/>
          </a:xfrm>
          <a:prstGeom prst="rect">
            <a:avLst/>
          </a:prstGeom>
          <a:noFill/>
          <a:ln w="9525">
            <a:noFill/>
            <a:miter lim="800000"/>
            <a:headEnd/>
            <a:tailEnd/>
          </a:ln>
        </p:spPr>
      </p:pic>
      <p:sp>
        <p:nvSpPr>
          <p:cNvPr id="6" name="TextBox 5"/>
          <p:cNvSpPr txBox="1"/>
          <p:nvPr/>
        </p:nvSpPr>
        <p:spPr>
          <a:xfrm>
            <a:off x="685800" y="4964668"/>
            <a:ext cx="7543800" cy="369332"/>
          </a:xfrm>
          <a:prstGeom prst="rect">
            <a:avLst/>
          </a:prstGeom>
          <a:noFill/>
        </p:spPr>
        <p:txBody>
          <a:bodyPr wrap="square" rtlCol="0">
            <a:spAutoFit/>
          </a:bodyPr>
          <a:lstStyle/>
          <a:p>
            <a:pPr algn="ctr"/>
            <a:r>
              <a:rPr lang="el-GR" i="1" dirty="0"/>
              <a:t>Ανακατασκευασμένα μοντέλα αυλού στεφανιαίων αρτηριών</a:t>
            </a:r>
          </a:p>
        </p:txBody>
      </p:sp>
    </p:spTree>
    <p:extLst>
      <p:ext uri="{BB962C8B-B14F-4D97-AF65-F5344CB8AC3E}">
        <p14:creationId xmlns:p14="http://schemas.microsoft.com/office/powerpoint/2010/main" val="32406214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algn="ctr"/>
            <a:r>
              <a:rPr lang="el-GR" sz="3700" b="1" dirty="0">
                <a:solidFill>
                  <a:prstClr val="black"/>
                </a:solidFill>
              </a:rPr>
              <a:t>1</a:t>
            </a:r>
            <a:r>
              <a:rPr lang="el-GR" sz="3700" b="1" baseline="30000" dirty="0">
                <a:solidFill>
                  <a:prstClr val="black"/>
                </a:solidFill>
              </a:rPr>
              <a:t>ο</a:t>
            </a:r>
            <a:r>
              <a:rPr lang="el-GR" sz="3700" b="1" dirty="0">
                <a:solidFill>
                  <a:prstClr val="black"/>
                </a:solidFill>
              </a:rPr>
              <a:t> Βήμα Μοντελοποίησης-Τρισδιάστατη ανακατασκευή</a:t>
            </a:r>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6800" y="2118808"/>
            <a:ext cx="4038600" cy="2596662"/>
          </a:xfrm>
          <a:prstGeom prst="rect">
            <a:avLst/>
          </a:prstGeom>
        </p:spPr>
      </p:pic>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2118808"/>
            <a:ext cx="4038600" cy="2596662"/>
          </a:xfrm>
          <a:prstGeom prst="rect">
            <a:avLst/>
          </a:prstGeom>
        </p:spPr>
      </p:pic>
      <p:sp>
        <p:nvSpPr>
          <p:cNvPr id="6" name="TextBox 5"/>
          <p:cNvSpPr txBox="1"/>
          <p:nvPr/>
        </p:nvSpPr>
        <p:spPr>
          <a:xfrm>
            <a:off x="533400" y="4715470"/>
            <a:ext cx="4038600" cy="923330"/>
          </a:xfrm>
          <a:prstGeom prst="rect">
            <a:avLst/>
          </a:prstGeom>
          <a:noFill/>
        </p:spPr>
        <p:txBody>
          <a:bodyPr wrap="square" rtlCol="0">
            <a:spAutoFit/>
          </a:bodyPr>
          <a:lstStyle/>
          <a:p>
            <a:pPr algn="ctr"/>
            <a:r>
              <a:rPr lang="el-GR" i="1" dirty="0"/>
              <a:t>Ανακατασκευασμένο μοντέλο αρτηριακού τοιχώματος στεφανιαίας αρτηρίας</a:t>
            </a:r>
          </a:p>
        </p:txBody>
      </p:sp>
      <p:sp>
        <p:nvSpPr>
          <p:cNvPr id="7" name="TextBox 6"/>
          <p:cNvSpPr txBox="1"/>
          <p:nvPr/>
        </p:nvSpPr>
        <p:spPr>
          <a:xfrm>
            <a:off x="4759890" y="4715470"/>
            <a:ext cx="4038600" cy="646331"/>
          </a:xfrm>
          <a:prstGeom prst="rect">
            <a:avLst/>
          </a:prstGeom>
          <a:noFill/>
        </p:spPr>
        <p:txBody>
          <a:bodyPr wrap="square" rtlCol="0">
            <a:spAutoFit/>
          </a:bodyPr>
          <a:lstStyle/>
          <a:p>
            <a:pPr algn="ctr"/>
            <a:r>
              <a:rPr lang="el-GR" i="1" dirty="0"/>
              <a:t>Ανακατασκευασμένο μοντέλο αυλού στεφανιαίας αρτηρίας</a:t>
            </a:r>
          </a:p>
        </p:txBody>
      </p:sp>
    </p:spTree>
    <p:extLst>
      <p:ext uri="{BB962C8B-B14F-4D97-AF65-F5344CB8AC3E}">
        <p14:creationId xmlns:p14="http://schemas.microsoft.com/office/powerpoint/2010/main" val="27301133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2713" y="2001619"/>
            <a:ext cx="3838575"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00200" y="5602069"/>
            <a:ext cx="6096000" cy="646331"/>
          </a:xfrm>
          <a:prstGeom prst="rect">
            <a:avLst/>
          </a:prstGeom>
          <a:noFill/>
        </p:spPr>
        <p:txBody>
          <a:bodyPr wrap="square" rtlCol="0">
            <a:spAutoFit/>
          </a:bodyPr>
          <a:lstStyle/>
          <a:p>
            <a:pPr algn="ctr"/>
            <a:r>
              <a:rPr lang="el-GR" i="1" dirty="0"/>
              <a:t>Ανακατασκευασμένο τρισδιάστατο μοντέλο αρτηριακού δέντρου</a:t>
            </a:r>
          </a:p>
        </p:txBody>
      </p:sp>
      <p:sp>
        <p:nvSpPr>
          <p:cNvPr id="7" name="Τίτλος 1"/>
          <p:cNvSpPr>
            <a:spLocks noGrp="1"/>
          </p:cNvSpPr>
          <p:nvPr>
            <p:ph type="title"/>
          </p:nvPr>
        </p:nvSpPr>
        <p:spPr>
          <a:xfrm>
            <a:off x="612648" y="228600"/>
            <a:ext cx="8153400" cy="990600"/>
          </a:xfrm>
        </p:spPr>
        <p:txBody>
          <a:bodyPr>
            <a:noAutofit/>
          </a:bodyPr>
          <a:lstStyle/>
          <a:p>
            <a:pPr algn="ctr"/>
            <a:r>
              <a:rPr lang="el-GR" sz="3700" b="1" dirty="0">
                <a:solidFill>
                  <a:prstClr val="black"/>
                </a:solidFill>
              </a:rPr>
              <a:t>1</a:t>
            </a:r>
            <a:r>
              <a:rPr lang="el-GR" sz="3700" b="1" baseline="30000" dirty="0">
                <a:solidFill>
                  <a:prstClr val="black"/>
                </a:solidFill>
              </a:rPr>
              <a:t>ο</a:t>
            </a:r>
            <a:r>
              <a:rPr lang="el-GR" sz="3700" b="1" dirty="0">
                <a:solidFill>
                  <a:prstClr val="black"/>
                </a:solidFill>
              </a:rPr>
              <a:t> Βήμα Μοντελοποίησης-Τρισδιάστατη ανακατασκευή</a:t>
            </a:r>
          </a:p>
        </p:txBody>
      </p:sp>
    </p:spTree>
    <p:extLst>
      <p:ext uri="{BB962C8B-B14F-4D97-AF65-F5344CB8AC3E}">
        <p14:creationId xmlns:p14="http://schemas.microsoft.com/office/powerpoint/2010/main" val="32048486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algn="ctr"/>
            <a:r>
              <a:rPr lang="el-GR" sz="3700" b="1" dirty="0">
                <a:solidFill>
                  <a:prstClr val="black"/>
                </a:solidFill>
              </a:rPr>
              <a:t>2</a:t>
            </a:r>
            <a:r>
              <a:rPr lang="el-GR" sz="3700" b="1" baseline="30000" dirty="0">
                <a:solidFill>
                  <a:prstClr val="black"/>
                </a:solidFill>
              </a:rPr>
              <a:t>ο</a:t>
            </a:r>
            <a:r>
              <a:rPr lang="el-GR" sz="3700" b="1" dirty="0">
                <a:solidFill>
                  <a:prstClr val="black"/>
                </a:solidFill>
              </a:rPr>
              <a:t> Βήμα Μοντελοποίησης-</a:t>
            </a:r>
            <a:r>
              <a:rPr lang="el-GR" sz="3700" b="1" dirty="0" err="1">
                <a:solidFill>
                  <a:prstClr val="black"/>
                </a:solidFill>
              </a:rPr>
              <a:t>Διακριτοποίηση</a:t>
            </a:r>
            <a:endParaRPr lang="el-GR" sz="3700" b="1" dirty="0">
              <a:solidFill>
                <a:prstClr val="black"/>
              </a:solidFill>
            </a:endParaRPr>
          </a:p>
        </p:txBody>
      </p:sp>
      <p:sp>
        <p:nvSpPr>
          <p:cNvPr id="3" name="Θέση περιεχομένου 2"/>
          <p:cNvSpPr>
            <a:spLocks noGrp="1"/>
          </p:cNvSpPr>
          <p:nvPr>
            <p:ph sz="quarter" idx="1"/>
          </p:nvPr>
        </p:nvSpPr>
        <p:spPr>
          <a:xfrm>
            <a:off x="457200" y="1676400"/>
            <a:ext cx="8308848" cy="4495800"/>
          </a:xfrm>
        </p:spPr>
        <p:txBody>
          <a:bodyPr>
            <a:normAutofit/>
          </a:bodyPr>
          <a:lstStyle/>
          <a:p>
            <a:pPr marL="0" indent="0" algn="just">
              <a:buNone/>
            </a:pPr>
            <a:r>
              <a:rPr lang="el-GR" sz="2200" dirty="0"/>
              <a:t>Στη συνέχεια, ακολουθεί η </a:t>
            </a:r>
            <a:r>
              <a:rPr lang="el-GR" sz="2200" dirty="0" err="1"/>
              <a:t>διακριτοποίηση</a:t>
            </a:r>
            <a:r>
              <a:rPr lang="el-GR" sz="2200" dirty="0"/>
              <a:t> των μοντέλων σε πεπερασμένα στοιχεία (</a:t>
            </a:r>
            <a:r>
              <a:rPr lang="el-GR" sz="2200" b="1" dirty="0"/>
              <a:t>τετράεδρα</a:t>
            </a:r>
            <a:r>
              <a:rPr lang="el-GR" sz="2200" dirty="0"/>
              <a:t> και </a:t>
            </a:r>
            <a:r>
              <a:rPr lang="el-GR" sz="2200" b="1" dirty="0"/>
              <a:t>εξάεδρα</a:t>
            </a:r>
            <a:r>
              <a:rPr lang="en-US" sz="2200" dirty="0"/>
              <a:t> </a:t>
            </a:r>
            <a:r>
              <a:rPr lang="el-GR" sz="2200" dirty="0"/>
              <a:t>στοιχεία).</a:t>
            </a:r>
          </a:p>
        </p:txBody>
      </p:sp>
      <p:pic>
        <p:nvPicPr>
          <p:cNvPr id="4" name="Εικόνα 3"/>
          <p:cNvPicPr/>
          <p:nvPr/>
        </p:nvPicPr>
        <p:blipFill>
          <a:blip r:embed="rId2" cstate="print"/>
          <a:srcRect/>
          <a:stretch>
            <a:fillRect/>
          </a:stretch>
        </p:blipFill>
        <p:spPr bwMode="auto">
          <a:xfrm>
            <a:off x="2743200" y="2743200"/>
            <a:ext cx="3657600" cy="3276600"/>
          </a:xfrm>
          <a:prstGeom prst="rect">
            <a:avLst/>
          </a:prstGeom>
          <a:noFill/>
          <a:ln w="9525">
            <a:noFill/>
            <a:miter lim="800000"/>
            <a:headEnd/>
            <a:tailEnd/>
          </a:ln>
        </p:spPr>
      </p:pic>
      <p:sp>
        <p:nvSpPr>
          <p:cNvPr id="5" name="TextBox 4"/>
          <p:cNvSpPr txBox="1"/>
          <p:nvPr/>
        </p:nvSpPr>
        <p:spPr>
          <a:xfrm>
            <a:off x="1066800" y="6031468"/>
            <a:ext cx="7315200" cy="369332"/>
          </a:xfrm>
          <a:prstGeom prst="rect">
            <a:avLst/>
          </a:prstGeom>
          <a:noFill/>
        </p:spPr>
        <p:txBody>
          <a:bodyPr wrap="square" rtlCol="0">
            <a:spAutoFit/>
          </a:bodyPr>
          <a:lstStyle/>
          <a:p>
            <a:pPr algn="ctr"/>
            <a:r>
              <a:rPr lang="el-GR" i="1" dirty="0"/>
              <a:t>Λεπτομέρεια στον </a:t>
            </a:r>
            <a:r>
              <a:rPr lang="el-GR" i="1" dirty="0" err="1"/>
              <a:t>διακριτοποιημένο</a:t>
            </a:r>
            <a:r>
              <a:rPr lang="el-GR" i="1" dirty="0"/>
              <a:t> αυλό στεφανιαίας αρτηρίας</a:t>
            </a:r>
          </a:p>
        </p:txBody>
      </p:sp>
    </p:spTree>
    <p:extLst>
      <p:ext uri="{BB962C8B-B14F-4D97-AF65-F5344CB8AC3E}">
        <p14:creationId xmlns:p14="http://schemas.microsoft.com/office/powerpoint/2010/main" val="1037181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34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Content Placeholder 2"/>
          <p:cNvSpPr>
            <a:spLocks noGrp="1"/>
          </p:cNvSpPr>
          <p:nvPr>
            <p:ph sz="quarter" idx="1"/>
          </p:nvPr>
        </p:nvSpPr>
        <p:spPr>
          <a:xfrm>
            <a:off x="304800" y="1600200"/>
            <a:ext cx="8575016" cy="5181600"/>
          </a:xfrm>
        </p:spPr>
        <p:txBody>
          <a:bodyPr>
            <a:normAutofit/>
          </a:bodyPr>
          <a:lstStyle/>
          <a:p>
            <a:pPr algn="just">
              <a:buClr>
                <a:schemeClr val="accent1">
                  <a:lumMod val="50000"/>
                </a:schemeClr>
              </a:buClr>
              <a:buFont typeface="Wingdings" panose="05000000000000000000" pitchFamily="2" charset="2"/>
              <a:buChar char="q"/>
            </a:pPr>
            <a:r>
              <a:rPr lang="el-GR" sz="2200" dirty="0">
                <a:latin typeface="Calibri" pitchFamily="34" charset="0"/>
              </a:rPr>
              <a:t>Τα αιμοφόρα αγγεία στο ανθρώπινο κυκλοφορικό σύστημα χωρίζονται σε:</a:t>
            </a:r>
          </a:p>
          <a:p>
            <a:pPr marL="662940" lvl="1" indent="-342900" algn="just">
              <a:buClr>
                <a:schemeClr val="accent1">
                  <a:lumMod val="50000"/>
                </a:schemeClr>
              </a:buClr>
              <a:buFont typeface="+mj-lt"/>
              <a:buAutoNum type="arabicPeriod"/>
            </a:pPr>
            <a:r>
              <a:rPr lang="el-GR" sz="2000" dirty="0">
                <a:latin typeface="Calibri" pitchFamily="34" charset="0"/>
              </a:rPr>
              <a:t>Αρτηρίες</a:t>
            </a:r>
          </a:p>
          <a:p>
            <a:pPr marL="662940" lvl="1" indent="-342900" algn="just">
              <a:buClr>
                <a:schemeClr val="accent1">
                  <a:lumMod val="50000"/>
                </a:schemeClr>
              </a:buClr>
              <a:buFont typeface="+mj-lt"/>
              <a:buAutoNum type="arabicPeriod"/>
            </a:pPr>
            <a:r>
              <a:rPr lang="el-GR" sz="2000" dirty="0" err="1">
                <a:latin typeface="Calibri" pitchFamily="34" charset="0"/>
              </a:rPr>
              <a:t>Αρτηρίδια</a:t>
            </a:r>
            <a:endParaRPr lang="el-GR" sz="2000" dirty="0">
              <a:latin typeface="Calibri" pitchFamily="34" charset="0"/>
            </a:endParaRPr>
          </a:p>
          <a:p>
            <a:pPr marL="662940" lvl="1" indent="-342900" algn="just">
              <a:buClr>
                <a:schemeClr val="accent1">
                  <a:lumMod val="50000"/>
                </a:schemeClr>
              </a:buClr>
              <a:buFont typeface="+mj-lt"/>
              <a:buAutoNum type="arabicPeriod"/>
            </a:pPr>
            <a:r>
              <a:rPr lang="el-GR" sz="2000" dirty="0">
                <a:latin typeface="Calibri" pitchFamily="34" charset="0"/>
              </a:rPr>
              <a:t>Τριχοειδή</a:t>
            </a:r>
          </a:p>
          <a:p>
            <a:pPr marL="662940" lvl="1" indent="-342900" algn="just">
              <a:buClr>
                <a:schemeClr val="accent1">
                  <a:lumMod val="50000"/>
                </a:schemeClr>
              </a:buClr>
              <a:buFont typeface="+mj-lt"/>
              <a:buAutoNum type="arabicPeriod"/>
            </a:pPr>
            <a:r>
              <a:rPr lang="el-GR" sz="2000" dirty="0" err="1">
                <a:latin typeface="Calibri" pitchFamily="34" charset="0"/>
              </a:rPr>
              <a:t>Φλεβίδια</a:t>
            </a:r>
            <a:endParaRPr lang="el-GR" sz="2000" dirty="0">
              <a:latin typeface="Calibri" pitchFamily="34" charset="0"/>
            </a:endParaRPr>
          </a:p>
          <a:p>
            <a:pPr marL="662940" lvl="1" indent="-342900" algn="just">
              <a:buClr>
                <a:schemeClr val="accent1">
                  <a:lumMod val="50000"/>
                </a:schemeClr>
              </a:buClr>
              <a:buFont typeface="+mj-lt"/>
              <a:buAutoNum type="arabicPeriod"/>
            </a:pPr>
            <a:r>
              <a:rPr lang="el-GR" sz="2000" dirty="0">
                <a:latin typeface="Calibri" pitchFamily="34" charset="0"/>
              </a:rPr>
              <a:t>Φλέβες</a:t>
            </a:r>
          </a:p>
          <a:p>
            <a:pPr algn="just">
              <a:buClr>
                <a:schemeClr val="accent1">
                  <a:lumMod val="50000"/>
                </a:schemeClr>
              </a:buClr>
              <a:buFont typeface="Wingdings" pitchFamily="2" charset="2"/>
              <a:buChar char="q"/>
            </a:pPr>
            <a:r>
              <a:rPr lang="el-GR" sz="2200" dirty="0">
                <a:latin typeface="Calibri" pitchFamily="34" charset="0"/>
              </a:rPr>
              <a:t>Στο παρακάτω σχήμα φαίνεται η πορεία του αίματος από την καρδιά στο κυκλοφορικό σύστημα και πίσω στην καρδιά:</a:t>
            </a:r>
          </a:p>
          <a:p>
            <a:pPr marL="0" indent="0" algn="just">
              <a:buNone/>
            </a:pPr>
            <a:endParaRPr lang="el-GR" sz="1800" dirty="0">
              <a:latin typeface="Calibri" pitchFamily="34" charset="0"/>
            </a:endParaRPr>
          </a:p>
          <a:p>
            <a:pPr algn="just"/>
            <a:endParaRPr lang="el-GR" sz="1800" dirty="0">
              <a:latin typeface="Calibri" pitchFamily="34" charset="0"/>
            </a:endParaRPr>
          </a:p>
          <a:p>
            <a:pPr algn="just"/>
            <a:endParaRPr lang="el-GR" sz="1800" dirty="0">
              <a:latin typeface="Calibri" pitchFamily="34" charset="0"/>
            </a:endParaRPr>
          </a:p>
          <a:p>
            <a:pPr algn="just">
              <a:buNone/>
            </a:pPr>
            <a:endParaRPr lang="el-GR" sz="1800" dirty="0">
              <a:latin typeface="Calibri" pitchFamily="34" charset="0"/>
            </a:endParaRPr>
          </a:p>
          <a:p>
            <a:pPr algn="just"/>
            <a:endParaRPr lang="el-GR" sz="1800" dirty="0">
              <a:latin typeface="Calibri" pitchFamily="34" charset="0"/>
            </a:endParaRPr>
          </a:p>
        </p:txBody>
      </p:sp>
      <p:sp>
        <p:nvSpPr>
          <p:cNvPr id="4" name="Βέλος αναστροφής 3"/>
          <p:cNvSpPr/>
          <p:nvPr/>
        </p:nvSpPr>
        <p:spPr>
          <a:xfrm rot="16200000">
            <a:off x="1177505" y="4341254"/>
            <a:ext cx="1190806" cy="2783816"/>
          </a:xfrm>
          <a:prstGeom prst="uturnArrow">
            <a:avLst>
              <a:gd name="adj1" fmla="val 7741"/>
              <a:gd name="adj2" fmla="val 25000"/>
              <a:gd name="adj3" fmla="val 25000"/>
              <a:gd name="adj4" fmla="val 43750"/>
              <a:gd name="adj5" fmla="val 39903"/>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l-GR">
              <a:solidFill>
                <a:schemeClr val="tx1"/>
              </a:solidFill>
            </a:endParaRPr>
          </a:p>
        </p:txBody>
      </p:sp>
      <p:sp>
        <p:nvSpPr>
          <p:cNvPr id="8" name="Βέλος αναστροφής 7"/>
          <p:cNvSpPr/>
          <p:nvPr/>
        </p:nvSpPr>
        <p:spPr>
          <a:xfrm rot="5400000">
            <a:off x="5274825" y="2919192"/>
            <a:ext cx="1113981" cy="6096000"/>
          </a:xfrm>
          <a:prstGeom prst="uturnArrow">
            <a:avLst>
              <a:gd name="adj1" fmla="val 11872"/>
              <a:gd name="adj2" fmla="val 23921"/>
              <a:gd name="adj3" fmla="val 27158"/>
              <a:gd name="adj4" fmla="val 36775"/>
              <a:gd name="adj5" fmla="val 42235"/>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l-GR">
              <a:solidFill>
                <a:schemeClr val="tx1"/>
              </a:solidFill>
            </a:endParaRPr>
          </a:p>
        </p:txBody>
      </p:sp>
      <p:sp>
        <p:nvSpPr>
          <p:cNvPr id="2" name="Έλλειψη 1"/>
          <p:cNvSpPr/>
          <p:nvPr/>
        </p:nvSpPr>
        <p:spPr>
          <a:xfrm>
            <a:off x="3164816" y="6096000"/>
            <a:ext cx="3124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Καρδιά</a:t>
            </a:r>
          </a:p>
        </p:txBody>
      </p:sp>
      <p:sp>
        <p:nvSpPr>
          <p:cNvPr id="6" name="Κύλινδρος 5"/>
          <p:cNvSpPr/>
          <p:nvPr/>
        </p:nvSpPr>
        <p:spPr>
          <a:xfrm>
            <a:off x="1488416" y="5239638"/>
            <a:ext cx="1295400" cy="39916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Αρτηρίες</a:t>
            </a:r>
          </a:p>
        </p:txBody>
      </p:sp>
      <p:sp>
        <p:nvSpPr>
          <p:cNvPr id="12" name="Κύλινδρος 11"/>
          <p:cNvSpPr/>
          <p:nvPr/>
        </p:nvSpPr>
        <p:spPr>
          <a:xfrm>
            <a:off x="3012416" y="5273250"/>
            <a:ext cx="1143000" cy="36555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err="1"/>
              <a:t>Αρτηρίδια</a:t>
            </a:r>
            <a:endParaRPr lang="el-GR" dirty="0"/>
          </a:p>
        </p:txBody>
      </p:sp>
      <p:sp>
        <p:nvSpPr>
          <p:cNvPr id="13" name="Κύλινδρος 12"/>
          <p:cNvSpPr/>
          <p:nvPr/>
        </p:nvSpPr>
        <p:spPr>
          <a:xfrm>
            <a:off x="4384016" y="5239638"/>
            <a:ext cx="1143000" cy="417323"/>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t>Τριχοειδή</a:t>
            </a:r>
            <a:endParaRPr lang="el-GR" sz="2000" dirty="0"/>
          </a:p>
        </p:txBody>
      </p:sp>
      <p:sp>
        <p:nvSpPr>
          <p:cNvPr id="14" name="Κύλινδρος 13"/>
          <p:cNvSpPr/>
          <p:nvPr/>
        </p:nvSpPr>
        <p:spPr>
          <a:xfrm>
            <a:off x="5791200" y="5239638"/>
            <a:ext cx="1143000" cy="39916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err="1"/>
              <a:t>Φλεβίδια</a:t>
            </a:r>
            <a:endParaRPr lang="el-GR" dirty="0"/>
          </a:p>
        </p:txBody>
      </p:sp>
      <p:sp>
        <p:nvSpPr>
          <p:cNvPr id="15" name="Κύλινδρος 14"/>
          <p:cNvSpPr/>
          <p:nvPr/>
        </p:nvSpPr>
        <p:spPr>
          <a:xfrm>
            <a:off x="7127216" y="5257800"/>
            <a:ext cx="1295400" cy="39916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Φλέβες</a:t>
            </a:r>
          </a:p>
        </p:txBody>
      </p:sp>
      <p:sp>
        <p:nvSpPr>
          <p:cNvPr id="16" name="Τίτλος 1"/>
          <p:cNvSpPr>
            <a:spLocks noGrp="1"/>
          </p:cNvSpPr>
          <p:nvPr>
            <p:ph type="title"/>
          </p:nvPr>
        </p:nvSpPr>
        <p:spPr>
          <a:xfrm>
            <a:off x="612648" y="228600"/>
            <a:ext cx="8153400" cy="990600"/>
          </a:xfrm>
        </p:spPr>
        <p:txBody>
          <a:bodyPr/>
          <a:lstStyle/>
          <a:p>
            <a:pPr algn="ctr"/>
            <a:r>
              <a:rPr lang="el-GR" sz="3700" b="1" dirty="0">
                <a:solidFill>
                  <a:prstClr val="black"/>
                </a:solidFill>
                <a:ea typeface="+mn-ea"/>
                <a:cs typeface="+mn-cs"/>
              </a:rPr>
              <a:t>Εισαγωγή</a:t>
            </a:r>
            <a:endParaRPr lang="el-GR" b="1" dirty="0"/>
          </a:p>
        </p:txBody>
      </p:sp>
    </p:spTree>
    <p:extLst>
      <p:ext uri="{BB962C8B-B14F-4D97-AF65-F5344CB8AC3E}">
        <p14:creationId xmlns:p14="http://schemas.microsoft.com/office/powerpoint/2010/main" val="20104007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2400" y="152400"/>
            <a:ext cx="8839200" cy="990600"/>
          </a:xfrm>
        </p:spPr>
        <p:txBody>
          <a:bodyPr>
            <a:noAutofit/>
          </a:bodyPr>
          <a:lstStyle/>
          <a:p>
            <a:pPr algn="ctr"/>
            <a:r>
              <a:rPr lang="el-GR" sz="3700" b="1" dirty="0">
                <a:solidFill>
                  <a:prstClr val="black"/>
                </a:solidFill>
              </a:rPr>
              <a:t>3</a:t>
            </a:r>
            <a:r>
              <a:rPr lang="el-GR" sz="3700" b="1" baseline="30000" dirty="0">
                <a:solidFill>
                  <a:prstClr val="black"/>
                </a:solidFill>
              </a:rPr>
              <a:t>ο</a:t>
            </a:r>
            <a:r>
              <a:rPr lang="el-GR" sz="3700" b="1" dirty="0">
                <a:solidFill>
                  <a:prstClr val="black"/>
                </a:solidFill>
              </a:rPr>
              <a:t> Βήμα Μοντελοποίησης-Συνοριακές συνθήκες</a:t>
            </a:r>
          </a:p>
        </p:txBody>
      </p:sp>
      <p:sp>
        <p:nvSpPr>
          <p:cNvPr id="3" name="Θέση περιεχομένου 2"/>
          <p:cNvSpPr>
            <a:spLocks noGrp="1"/>
          </p:cNvSpPr>
          <p:nvPr>
            <p:ph sz="quarter" idx="1"/>
          </p:nvPr>
        </p:nvSpPr>
        <p:spPr>
          <a:xfrm>
            <a:off x="304800" y="1752600"/>
            <a:ext cx="8385048" cy="4724400"/>
          </a:xfrm>
        </p:spPr>
        <p:txBody>
          <a:bodyPr>
            <a:normAutofit lnSpcReduction="10000"/>
          </a:bodyPr>
          <a:lstStyle/>
          <a:p>
            <a:pPr algn="just">
              <a:spcBef>
                <a:spcPts val="0"/>
              </a:spcBef>
              <a:spcAft>
                <a:spcPts val="1800"/>
              </a:spcAft>
              <a:buClr>
                <a:schemeClr val="accent1">
                  <a:lumMod val="50000"/>
                </a:schemeClr>
              </a:buClr>
              <a:buFont typeface="Wingdings" panose="05000000000000000000" pitchFamily="2" charset="2"/>
              <a:buChar char="q"/>
            </a:pPr>
            <a:r>
              <a:rPr lang="el-GR" sz="2200" dirty="0"/>
              <a:t>Στη συνέχεια εφαρμόζονται οι </a:t>
            </a:r>
            <a:r>
              <a:rPr lang="el-GR" sz="2200" b="1" dirty="0"/>
              <a:t>συνοριακές συνθήκες </a:t>
            </a:r>
            <a:r>
              <a:rPr lang="el-GR" sz="2200" dirty="0"/>
              <a:t>για το υγρό και το στερεό ώστε να πραγματοποιηθεί η προσομοίωση.</a:t>
            </a:r>
          </a:p>
          <a:p>
            <a:pPr algn="just">
              <a:spcBef>
                <a:spcPts val="0"/>
              </a:spcBef>
              <a:spcAft>
                <a:spcPts val="1800"/>
              </a:spcAft>
              <a:buClr>
                <a:schemeClr val="accent1">
                  <a:lumMod val="50000"/>
                </a:schemeClr>
              </a:buClr>
              <a:buFont typeface="Wingdings" panose="05000000000000000000" pitchFamily="2" charset="2"/>
              <a:buChar char="q"/>
            </a:pPr>
            <a:r>
              <a:rPr lang="el-GR" sz="2200" dirty="0"/>
              <a:t>Στην </a:t>
            </a:r>
            <a:r>
              <a:rPr lang="el-GR" sz="2200" b="1" dirty="0"/>
              <a:t>είσοδο</a:t>
            </a:r>
            <a:r>
              <a:rPr lang="el-GR" sz="2200" dirty="0"/>
              <a:t> του αρτηριακού αυλού εφαρμόζεται μια </a:t>
            </a:r>
            <a:r>
              <a:rPr lang="el-GR" sz="2200" b="1" dirty="0"/>
              <a:t>αρχική ταχύτητα </a:t>
            </a:r>
            <a:r>
              <a:rPr lang="el-GR" sz="2200" dirty="0"/>
              <a:t>για το αίμα. </a:t>
            </a:r>
          </a:p>
          <a:p>
            <a:pPr algn="just">
              <a:spcBef>
                <a:spcPts val="0"/>
              </a:spcBef>
              <a:spcAft>
                <a:spcPts val="1800"/>
              </a:spcAft>
              <a:buClr>
                <a:schemeClr val="accent1">
                  <a:lumMod val="50000"/>
                </a:schemeClr>
              </a:buClr>
              <a:buFont typeface="Wingdings" panose="05000000000000000000" pitchFamily="2" charset="2"/>
              <a:buChar char="q"/>
            </a:pPr>
            <a:r>
              <a:rPr lang="el-GR" sz="2200" dirty="0"/>
              <a:t>Για να μελετηθεί η ροή στο χρόνο, εφαρμόζονται ταχύτητες εισόδου για </a:t>
            </a:r>
            <a:r>
              <a:rPr lang="el-GR" sz="2200" b="1" dirty="0"/>
              <a:t>όλη τη διάρκεια </a:t>
            </a:r>
            <a:r>
              <a:rPr lang="el-GR" sz="2200" dirty="0"/>
              <a:t>της μελέτης.</a:t>
            </a:r>
          </a:p>
          <a:p>
            <a:pPr algn="just">
              <a:spcBef>
                <a:spcPts val="0"/>
              </a:spcBef>
              <a:spcAft>
                <a:spcPts val="1800"/>
              </a:spcAft>
              <a:buClr>
                <a:schemeClr val="accent1">
                  <a:lumMod val="50000"/>
                </a:schemeClr>
              </a:buClr>
              <a:buFont typeface="Wingdings" panose="05000000000000000000" pitchFamily="2" charset="2"/>
              <a:buChar char="q"/>
            </a:pPr>
            <a:r>
              <a:rPr lang="el-GR" sz="2200" dirty="0"/>
              <a:t>Στην </a:t>
            </a:r>
            <a:r>
              <a:rPr lang="el-GR" sz="2200" b="1" dirty="0"/>
              <a:t>έξοδο</a:t>
            </a:r>
            <a:r>
              <a:rPr lang="el-GR" sz="2200" dirty="0"/>
              <a:t> του αρτηριακού αυλού δηλώνεται η </a:t>
            </a:r>
            <a:r>
              <a:rPr lang="el-GR" sz="2200" b="1" dirty="0"/>
              <a:t>αρχική πίεση</a:t>
            </a:r>
            <a:r>
              <a:rPr lang="el-GR" sz="2200" dirty="0"/>
              <a:t>.</a:t>
            </a:r>
          </a:p>
          <a:p>
            <a:pPr algn="just">
              <a:spcBef>
                <a:spcPts val="0"/>
              </a:spcBef>
              <a:spcAft>
                <a:spcPts val="1800"/>
              </a:spcAft>
              <a:buClr>
                <a:schemeClr val="accent1">
                  <a:lumMod val="50000"/>
                </a:schemeClr>
              </a:buClr>
              <a:buFont typeface="Wingdings" panose="05000000000000000000" pitchFamily="2" charset="2"/>
              <a:buChar char="q"/>
            </a:pPr>
            <a:r>
              <a:rPr lang="el-GR" sz="2200" dirty="0"/>
              <a:t>Στο αρτηριακό τοίχωμα, η ταχύτητα του υγρού πρέπει να είναι </a:t>
            </a:r>
            <a:r>
              <a:rPr lang="el-GR" sz="2200" b="1" dirty="0"/>
              <a:t>μηδενική</a:t>
            </a:r>
            <a:r>
              <a:rPr lang="el-GR" sz="2200" dirty="0"/>
              <a:t>.</a:t>
            </a:r>
          </a:p>
          <a:p>
            <a:pPr algn="just">
              <a:spcBef>
                <a:spcPts val="0"/>
              </a:spcBef>
              <a:spcAft>
                <a:spcPts val="1800"/>
              </a:spcAft>
              <a:buClr>
                <a:schemeClr val="accent1">
                  <a:lumMod val="50000"/>
                </a:schemeClr>
              </a:buClr>
              <a:buFont typeface="Wingdings" panose="05000000000000000000" pitchFamily="2" charset="2"/>
              <a:buChar char="q"/>
            </a:pPr>
            <a:r>
              <a:rPr lang="el-GR" sz="2200" dirty="0"/>
              <a:t>Τέλος, η αρτηρία πρέπει να πακτωθεί σε τουλάχιστον δυο σημεία ούτως ώστε να θεωρείται το μοντέλο επαρκώς στηριγμένο.</a:t>
            </a:r>
          </a:p>
        </p:txBody>
      </p:sp>
    </p:spTree>
    <p:extLst>
      <p:ext uri="{BB962C8B-B14F-4D97-AF65-F5344CB8AC3E}">
        <p14:creationId xmlns:p14="http://schemas.microsoft.com/office/powerpoint/2010/main" val="5747373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algn="ctr"/>
            <a:r>
              <a:rPr lang="el-GR" sz="3700" b="1" dirty="0">
                <a:solidFill>
                  <a:prstClr val="black"/>
                </a:solidFill>
              </a:rPr>
              <a:t>4ο Βήμα Μοντελοποίησης-Αποτελέσματα</a:t>
            </a:r>
          </a:p>
        </p:txBody>
      </p:sp>
      <p:sp>
        <p:nvSpPr>
          <p:cNvPr id="3" name="Θέση περιεχομένου 2"/>
          <p:cNvSpPr>
            <a:spLocks noGrp="1"/>
          </p:cNvSpPr>
          <p:nvPr>
            <p:ph sz="quarter" idx="1"/>
          </p:nvPr>
        </p:nvSpPr>
        <p:spPr>
          <a:xfrm>
            <a:off x="304800" y="1752600"/>
            <a:ext cx="8461248" cy="4495800"/>
          </a:xfrm>
        </p:spPr>
        <p:txBody>
          <a:bodyPr>
            <a:noAutofit/>
          </a:bodyPr>
          <a:lstStyle/>
          <a:p>
            <a:pPr algn="just">
              <a:spcBef>
                <a:spcPts val="0"/>
              </a:spcBef>
              <a:spcAft>
                <a:spcPts val="1200"/>
              </a:spcAft>
              <a:buClr>
                <a:schemeClr val="accent1">
                  <a:lumMod val="50000"/>
                </a:schemeClr>
              </a:buClr>
              <a:buFont typeface="Wingdings" panose="05000000000000000000" pitchFamily="2" charset="2"/>
              <a:buChar char="q"/>
            </a:pPr>
            <a:r>
              <a:rPr lang="el-GR" sz="2200" dirty="0"/>
              <a:t>Η μοντελοποίηση αρτηριών και η προσομοίωση της ροής αίματος δίνει τη δυνατότητα να </a:t>
            </a:r>
            <a:r>
              <a:rPr lang="el-GR" sz="2200" dirty="0" err="1"/>
              <a:t>υπολογιστιύν</a:t>
            </a:r>
            <a:r>
              <a:rPr lang="el-GR" sz="2200" dirty="0"/>
              <a:t> μεγέθη μεγάλου κλινικού ενδιαφέροντος όπως:</a:t>
            </a:r>
          </a:p>
          <a:p>
            <a:pPr lvl="1" algn="just">
              <a:spcBef>
                <a:spcPts val="0"/>
              </a:spcBef>
              <a:spcAft>
                <a:spcPts val="600"/>
              </a:spcAft>
              <a:buClr>
                <a:schemeClr val="accent1">
                  <a:lumMod val="50000"/>
                </a:schemeClr>
              </a:buClr>
              <a:buFont typeface="Wingdings" panose="05000000000000000000" pitchFamily="2" charset="2"/>
              <a:buChar char="§"/>
            </a:pPr>
            <a:r>
              <a:rPr lang="el-GR" sz="2000" dirty="0" err="1"/>
              <a:t>Διατμητικές</a:t>
            </a:r>
            <a:r>
              <a:rPr lang="el-GR" sz="2000" dirty="0"/>
              <a:t> τάσεις στο τοίχωμα (</a:t>
            </a:r>
            <a:r>
              <a:rPr lang="en-US" sz="2000" dirty="0"/>
              <a:t>Wall Shear Stress-WSS)</a:t>
            </a:r>
            <a:r>
              <a:rPr lang="el-GR" sz="2000" dirty="0"/>
              <a:t>.</a:t>
            </a:r>
            <a:endParaRPr lang="en-US" sz="2000" dirty="0"/>
          </a:p>
          <a:p>
            <a:pPr lvl="1" algn="just">
              <a:spcBef>
                <a:spcPts val="0"/>
              </a:spcBef>
              <a:spcAft>
                <a:spcPts val="600"/>
              </a:spcAft>
              <a:buClr>
                <a:schemeClr val="accent1">
                  <a:lumMod val="50000"/>
                </a:schemeClr>
              </a:buClr>
              <a:buFont typeface="Wingdings" panose="05000000000000000000" pitchFamily="2" charset="2"/>
              <a:buChar char="§"/>
            </a:pPr>
            <a:r>
              <a:rPr lang="el-GR" sz="2000" dirty="0"/>
              <a:t>Ταχύτητες ροής.</a:t>
            </a:r>
          </a:p>
          <a:p>
            <a:pPr lvl="1" algn="just">
              <a:spcBef>
                <a:spcPts val="0"/>
              </a:spcBef>
              <a:spcAft>
                <a:spcPts val="600"/>
              </a:spcAft>
              <a:buClr>
                <a:schemeClr val="accent1">
                  <a:lumMod val="50000"/>
                </a:schemeClr>
              </a:buClr>
              <a:buFont typeface="Wingdings" panose="05000000000000000000" pitchFamily="2" charset="2"/>
              <a:buChar char="§"/>
            </a:pPr>
            <a:r>
              <a:rPr lang="el-GR" sz="2000" dirty="0"/>
              <a:t>Πίεση.</a:t>
            </a:r>
          </a:p>
          <a:p>
            <a:pPr lvl="1" algn="just">
              <a:spcBef>
                <a:spcPts val="0"/>
              </a:spcBef>
              <a:spcAft>
                <a:spcPts val="600"/>
              </a:spcAft>
              <a:buClr>
                <a:schemeClr val="accent1">
                  <a:lumMod val="50000"/>
                </a:schemeClr>
              </a:buClr>
              <a:buFont typeface="Wingdings" panose="05000000000000000000" pitchFamily="2" charset="2"/>
              <a:buChar char="§"/>
            </a:pPr>
            <a:r>
              <a:rPr lang="el-GR" sz="2000" dirty="0"/>
              <a:t>Μετατοπίσεις του αρτηριακού τοιχώματος.</a:t>
            </a:r>
          </a:p>
          <a:p>
            <a:pPr lvl="1" algn="just">
              <a:spcBef>
                <a:spcPts val="0"/>
              </a:spcBef>
              <a:spcAft>
                <a:spcPts val="600"/>
              </a:spcAft>
              <a:buClr>
                <a:schemeClr val="accent1">
                  <a:lumMod val="50000"/>
                </a:schemeClr>
              </a:buClr>
              <a:buFont typeface="Wingdings" panose="05000000000000000000" pitchFamily="2" charset="2"/>
              <a:buChar char="§"/>
            </a:pPr>
            <a:r>
              <a:rPr lang="el-GR" sz="2000" dirty="0"/>
              <a:t>Περιοχές χαμηλών διατμητικών τάσεων στο αρτηριακό τοίχωμα (η έκθεση του αρτηριακού τοιχώματος σε τέτοιες συνθήκες για μεγάλο χρονικό διάστημα συμβάλλει στη δημιουργία αθηρωματικής πλάκας).</a:t>
            </a:r>
          </a:p>
          <a:p>
            <a:pPr lvl="1" algn="just">
              <a:spcBef>
                <a:spcPts val="0"/>
              </a:spcBef>
              <a:spcAft>
                <a:spcPts val="600"/>
              </a:spcAft>
              <a:buClr>
                <a:schemeClr val="accent1">
                  <a:lumMod val="50000"/>
                </a:schemeClr>
              </a:buClr>
              <a:buFont typeface="Wingdings" panose="05000000000000000000" pitchFamily="2" charset="2"/>
              <a:buChar char="§"/>
            </a:pPr>
            <a:r>
              <a:rPr lang="el-GR" sz="2000" dirty="0"/>
              <a:t>Περιοχές υψηλών διατμητικών τάσεων εντός στένωσης (ένδειξη για ρήξη της αθηρωματικής πλάκας).</a:t>
            </a:r>
          </a:p>
        </p:txBody>
      </p:sp>
    </p:spTree>
    <p:extLst>
      <p:ext uri="{BB962C8B-B14F-4D97-AF65-F5344CB8AC3E}">
        <p14:creationId xmlns:p14="http://schemas.microsoft.com/office/powerpoint/2010/main" val="4592976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3700" b="1" dirty="0">
                <a:solidFill>
                  <a:prstClr val="black"/>
                </a:solidFill>
              </a:rPr>
              <a:t>Παράδειγμα μοντελοποίησης</a:t>
            </a:r>
          </a:p>
        </p:txBody>
      </p:sp>
      <p:sp>
        <p:nvSpPr>
          <p:cNvPr id="3" name="Θέση περιεχομένου 2"/>
          <p:cNvSpPr>
            <a:spLocks noGrp="1"/>
          </p:cNvSpPr>
          <p:nvPr>
            <p:ph sz="quarter" idx="1"/>
          </p:nvPr>
        </p:nvSpPr>
        <p:spPr>
          <a:xfrm>
            <a:off x="381000" y="1676400"/>
            <a:ext cx="8384400" cy="4495800"/>
          </a:xfrm>
        </p:spPr>
        <p:txBody>
          <a:bodyPr>
            <a:normAutofit/>
          </a:bodyPr>
          <a:lstStyle/>
          <a:p>
            <a:pPr marL="0" indent="0" algn="just">
              <a:buNone/>
            </a:pPr>
            <a:r>
              <a:rPr lang="el-GR" sz="2200" dirty="0"/>
              <a:t>Στο παράδειγμα που ακολουθεί παρουσιάζεται η μοντελοποίηση μιας στεφανιαίας αρτηρίας:</a:t>
            </a:r>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6800" y="2667000"/>
            <a:ext cx="4038600" cy="2596662"/>
          </a:xfrm>
          <a:prstGeom prst="rect">
            <a:avLst/>
          </a:prstGeom>
        </p:spPr>
      </p:pic>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2667000"/>
            <a:ext cx="4038600" cy="2596662"/>
          </a:xfrm>
          <a:prstGeom prst="rect">
            <a:avLst/>
          </a:prstGeom>
        </p:spPr>
      </p:pic>
      <p:sp>
        <p:nvSpPr>
          <p:cNvPr id="6" name="TextBox 5"/>
          <p:cNvSpPr txBox="1"/>
          <p:nvPr/>
        </p:nvSpPr>
        <p:spPr>
          <a:xfrm>
            <a:off x="533400" y="5263662"/>
            <a:ext cx="4038600" cy="923330"/>
          </a:xfrm>
          <a:prstGeom prst="rect">
            <a:avLst/>
          </a:prstGeom>
          <a:noFill/>
        </p:spPr>
        <p:txBody>
          <a:bodyPr wrap="square" rtlCol="0">
            <a:spAutoFit/>
          </a:bodyPr>
          <a:lstStyle/>
          <a:p>
            <a:pPr algn="ctr"/>
            <a:r>
              <a:rPr lang="el-GR" i="1" dirty="0"/>
              <a:t>Ανακατασκευασμένο μοντέλο αρτηριακού τοιχώματος στεφανιαίας αρτηρίας</a:t>
            </a:r>
          </a:p>
        </p:txBody>
      </p:sp>
      <p:sp>
        <p:nvSpPr>
          <p:cNvPr id="7" name="TextBox 6"/>
          <p:cNvSpPr txBox="1"/>
          <p:nvPr/>
        </p:nvSpPr>
        <p:spPr>
          <a:xfrm>
            <a:off x="4759890" y="5263662"/>
            <a:ext cx="4038600" cy="646331"/>
          </a:xfrm>
          <a:prstGeom prst="rect">
            <a:avLst/>
          </a:prstGeom>
          <a:noFill/>
        </p:spPr>
        <p:txBody>
          <a:bodyPr wrap="square" rtlCol="0">
            <a:spAutoFit/>
          </a:bodyPr>
          <a:lstStyle/>
          <a:p>
            <a:pPr algn="ctr"/>
            <a:r>
              <a:rPr lang="el-GR" i="1" dirty="0"/>
              <a:t>Ανακατασκευασμένο μοντέλο αυλού στεφανιαίας αρτηρίας</a:t>
            </a:r>
          </a:p>
        </p:txBody>
      </p:sp>
    </p:spTree>
    <p:extLst>
      <p:ext uri="{BB962C8B-B14F-4D97-AF65-F5344CB8AC3E}">
        <p14:creationId xmlns:p14="http://schemas.microsoft.com/office/powerpoint/2010/main" val="28646150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301752" y="1676400"/>
            <a:ext cx="8537448" cy="4495800"/>
          </a:xfrm>
        </p:spPr>
        <p:txBody>
          <a:bodyPr>
            <a:normAutofit/>
          </a:bodyPr>
          <a:lstStyle/>
          <a:p>
            <a:pPr algn="just">
              <a:buClr>
                <a:schemeClr val="accent2">
                  <a:lumMod val="50000"/>
                </a:schemeClr>
              </a:buClr>
              <a:buFont typeface="Wingdings" panose="05000000000000000000" pitchFamily="2" charset="2"/>
              <a:buChar char="q"/>
            </a:pPr>
            <a:r>
              <a:rPr lang="el-GR" sz="2200" dirty="0"/>
              <a:t>Τα δυο μοντέλα </a:t>
            </a:r>
            <a:r>
              <a:rPr lang="el-GR" sz="2200" dirty="0" err="1"/>
              <a:t>διακριτοποιήθηκαν</a:t>
            </a:r>
            <a:r>
              <a:rPr lang="el-GR" sz="2200" dirty="0"/>
              <a:t> σε πεπερασμένα στοιχεία.</a:t>
            </a:r>
          </a:p>
          <a:p>
            <a:pPr algn="just">
              <a:buClr>
                <a:schemeClr val="accent2">
                  <a:lumMod val="50000"/>
                </a:schemeClr>
              </a:buClr>
              <a:buFont typeface="Wingdings" panose="05000000000000000000" pitchFamily="2" charset="2"/>
              <a:buChar char="q"/>
            </a:pPr>
            <a:r>
              <a:rPr lang="el-GR" sz="2200" dirty="0"/>
              <a:t>Ο αυλός </a:t>
            </a:r>
            <a:r>
              <a:rPr lang="el-GR" sz="2200" dirty="0" err="1"/>
              <a:t>διακριτοποιείται</a:t>
            </a:r>
            <a:r>
              <a:rPr lang="el-GR" sz="2200" dirty="0"/>
              <a:t> σε εξάεδρα στοιχεία λόγω του ότι υπάρχουν μεγάλες μετακινήσεις (αίμα) και απαιτείται μεγάλη ακρίβεια ενώ το τοίχωμα σε τετράεδρα αφού οι μετατοπίσεις μπορούν να υπολογιστούν ευκολότερα. </a:t>
            </a:r>
          </a:p>
        </p:txBody>
      </p:sp>
      <p:pic>
        <p:nvPicPr>
          <p:cNvPr id="419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497" t="10624" r="14302" b="19571"/>
          <a:stretch/>
        </p:blipFill>
        <p:spPr bwMode="auto">
          <a:xfrm>
            <a:off x="534924" y="3806520"/>
            <a:ext cx="3962400" cy="267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3841" t="4036" r="11456" b="27767"/>
          <a:stretch/>
        </p:blipFill>
        <p:spPr bwMode="auto">
          <a:xfrm>
            <a:off x="4824873" y="3794714"/>
            <a:ext cx="3810000" cy="267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3399" y="6400800"/>
            <a:ext cx="3962401" cy="369332"/>
          </a:xfrm>
          <a:prstGeom prst="rect">
            <a:avLst/>
          </a:prstGeom>
          <a:noFill/>
        </p:spPr>
        <p:txBody>
          <a:bodyPr wrap="square" rtlCol="0">
            <a:spAutoFit/>
          </a:bodyPr>
          <a:lstStyle/>
          <a:p>
            <a:pPr algn="ctr"/>
            <a:r>
              <a:rPr lang="el-GR" i="1" dirty="0" err="1"/>
              <a:t>Διακριτοποιημένο</a:t>
            </a:r>
            <a:r>
              <a:rPr lang="el-GR" i="1" dirty="0"/>
              <a:t> αρτηριακό τοίχωμα</a:t>
            </a:r>
          </a:p>
        </p:txBody>
      </p:sp>
      <p:sp>
        <p:nvSpPr>
          <p:cNvPr id="5" name="Ορθογώνιο 4"/>
          <p:cNvSpPr/>
          <p:nvPr/>
        </p:nvSpPr>
        <p:spPr>
          <a:xfrm>
            <a:off x="4953000" y="6412468"/>
            <a:ext cx="3726213" cy="369332"/>
          </a:xfrm>
          <a:prstGeom prst="rect">
            <a:avLst/>
          </a:prstGeom>
        </p:spPr>
        <p:txBody>
          <a:bodyPr wrap="none">
            <a:spAutoFit/>
          </a:bodyPr>
          <a:lstStyle/>
          <a:p>
            <a:pPr algn="ctr"/>
            <a:r>
              <a:rPr lang="el-GR" i="1" dirty="0" err="1"/>
              <a:t>Διακριτοποιημένος</a:t>
            </a:r>
            <a:r>
              <a:rPr lang="el-GR" i="1" dirty="0"/>
              <a:t> αρτηριακός αυλός</a:t>
            </a:r>
          </a:p>
        </p:txBody>
      </p:sp>
      <p:sp>
        <p:nvSpPr>
          <p:cNvPr id="9" name="Τίτλος 1"/>
          <p:cNvSpPr>
            <a:spLocks noGrp="1"/>
          </p:cNvSpPr>
          <p:nvPr>
            <p:ph type="title"/>
          </p:nvPr>
        </p:nvSpPr>
        <p:spPr>
          <a:xfrm>
            <a:off x="612648" y="228600"/>
            <a:ext cx="8153400" cy="990600"/>
          </a:xfrm>
        </p:spPr>
        <p:txBody>
          <a:bodyPr>
            <a:normAutofit/>
          </a:bodyPr>
          <a:lstStyle/>
          <a:p>
            <a:pPr algn="ctr"/>
            <a:r>
              <a:rPr lang="el-GR" sz="3700" b="1" dirty="0">
                <a:solidFill>
                  <a:prstClr val="black"/>
                </a:solidFill>
              </a:rPr>
              <a:t>Παράδειγμα μοντελοποίησης</a:t>
            </a:r>
          </a:p>
        </p:txBody>
      </p:sp>
    </p:spTree>
    <p:extLst>
      <p:ext uri="{BB962C8B-B14F-4D97-AF65-F5344CB8AC3E}">
        <p14:creationId xmlns:p14="http://schemas.microsoft.com/office/powerpoint/2010/main" val="30681205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457200" y="1739721"/>
            <a:ext cx="8308848" cy="4495800"/>
          </a:xfrm>
        </p:spPr>
        <p:txBody>
          <a:bodyPr>
            <a:normAutofit/>
          </a:bodyPr>
          <a:lstStyle/>
          <a:p>
            <a:pPr marL="0" indent="0">
              <a:buNone/>
            </a:pPr>
            <a:r>
              <a:rPr lang="el-GR" sz="2200" dirty="0"/>
              <a:t>Στη συνέχεια επιβάλλονται οι απαραίτητες συνοριακές συνθήκες:</a:t>
            </a:r>
          </a:p>
          <a:p>
            <a:pPr marL="777240" lvl="1" indent="-457200" algn="just">
              <a:buFont typeface="Wingdings" panose="05000000000000000000" pitchFamily="2" charset="2"/>
              <a:buChar char="§"/>
            </a:pPr>
            <a:r>
              <a:rPr lang="el-GR" sz="2200" dirty="0"/>
              <a:t>Στην είσοδο της αρτηρίας εφαρμόζουμε το παρακάτω προφίλ ταχύτητας το οποίο προέρχεται από μετρήσεις στον ασθενή του οποίου την αρτηρία χρησιμοποιήσαμε: </a:t>
            </a:r>
          </a:p>
        </p:txBody>
      </p:sp>
      <p:pic>
        <p:nvPicPr>
          <p:cNvPr id="43010" name="Εικόνα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505200"/>
            <a:ext cx="458263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Τίτλος 1"/>
          <p:cNvSpPr>
            <a:spLocks noGrp="1"/>
          </p:cNvSpPr>
          <p:nvPr>
            <p:ph type="title"/>
          </p:nvPr>
        </p:nvSpPr>
        <p:spPr>
          <a:xfrm>
            <a:off x="612648" y="228600"/>
            <a:ext cx="8153400" cy="990600"/>
          </a:xfrm>
        </p:spPr>
        <p:txBody>
          <a:bodyPr>
            <a:normAutofit/>
          </a:bodyPr>
          <a:lstStyle/>
          <a:p>
            <a:pPr algn="ctr"/>
            <a:r>
              <a:rPr lang="el-GR" sz="3700" b="1" dirty="0">
                <a:solidFill>
                  <a:prstClr val="black"/>
                </a:solidFill>
              </a:rPr>
              <a:t>Παράδειγμα μοντελοποίησης</a:t>
            </a:r>
          </a:p>
        </p:txBody>
      </p:sp>
    </p:spTree>
    <p:extLst>
      <p:ext uri="{BB962C8B-B14F-4D97-AF65-F5344CB8AC3E}">
        <p14:creationId xmlns:p14="http://schemas.microsoft.com/office/powerpoint/2010/main" val="22107968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28600" y="1676400"/>
            <a:ext cx="8537448" cy="4495800"/>
          </a:xfrm>
        </p:spPr>
        <p:txBody>
          <a:bodyPr>
            <a:noAutofit/>
          </a:bodyPr>
          <a:lstStyle/>
          <a:p>
            <a:pPr algn="just">
              <a:buClr>
                <a:schemeClr val="accent1">
                  <a:lumMod val="50000"/>
                </a:schemeClr>
              </a:buClr>
              <a:buFont typeface="Wingdings" panose="05000000000000000000" pitchFamily="2" charset="2"/>
              <a:buChar char="q"/>
            </a:pPr>
            <a:r>
              <a:rPr lang="el-GR" sz="2200" dirty="0"/>
              <a:t>Στην έξοδο της αρτηρίας εφαρμόζεται το παρακάτω προφίλ αρτηριακής πίεσης το οποίο επίσης προήλθε από πραγματικές μετρήσεις του ασθενούς:</a:t>
            </a:r>
          </a:p>
          <a:p>
            <a:pPr algn="just">
              <a:buClr>
                <a:schemeClr val="accent1">
                  <a:lumMod val="50000"/>
                </a:schemeClr>
              </a:buClr>
              <a:buFont typeface="Wingdings" panose="05000000000000000000" pitchFamily="2" charset="2"/>
              <a:buChar char="q"/>
            </a:pPr>
            <a:endParaRPr lang="el-GR" sz="2200" dirty="0"/>
          </a:p>
          <a:p>
            <a:pPr algn="just">
              <a:buClr>
                <a:schemeClr val="accent1">
                  <a:lumMod val="50000"/>
                </a:schemeClr>
              </a:buClr>
              <a:buFont typeface="Wingdings" panose="05000000000000000000" pitchFamily="2" charset="2"/>
              <a:buChar char="q"/>
            </a:pPr>
            <a:endParaRPr lang="el-GR" sz="2200" dirty="0"/>
          </a:p>
          <a:p>
            <a:pPr algn="just">
              <a:buClr>
                <a:schemeClr val="accent1">
                  <a:lumMod val="50000"/>
                </a:schemeClr>
              </a:buClr>
              <a:buFont typeface="Wingdings" panose="05000000000000000000" pitchFamily="2" charset="2"/>
              <a:buChar char="q"/>
            </a:pPr>
            <a:endParaRPr lang="el-GR" sz="2200" dirty="0"/>
          </a:p>
          <a:p>
            <a:pPr algn="just">
              <a:buClr>
                <a:schemeClr val="accent1">
                  <a:lumMod val="50000"/>
                </a:schemeClr>
              </a:buClr>
              <a:buFont typeface="Wingdings" panose="05000000000000000000" pitchFamily="2" charset="2"/>
              <a:buChar char="q"/>
            </a:pPr>
            <a:endParaRPr lang="el-GR" sz="2200" dirty="0"/>
          </a:p>
          <a:p>
            <a:pPr algn="just">
              <a:buClr>
                <a:schemeClr val="accent1">
                  <a:lumMod val="50000"/>
                </a:schemeClr>
              </a:buClr>
              <a:buFont typeface="Wingdings" panose="05000000000000000000" pitchFamily="2" charset="2"/>
              <a:buChar char="q"/>
            </a:pPr>
            <a:endParaRPr lang="el-GR" sz="2200" dirty="0"/>
          </a:p>
          <a:p>
            <a:pPr algn="just">
              <a:buClr>
                <a:schemeClr val="accent1">
                  <a:lumMod val="50000"/>
                </a:schemeClr>
              </a:buClr>
              <a:buFont typeface="Wingdings" panose="05000000000000000000" pitchFamily="2" charset="2"/>
              <a:buChar char="q"/>
            </a:pPr>
            <a:endParaRPr lang="el-GR" sz="2200" dirty="0"/>
          </a:p>
          <a:p>
            <a:pPr algn="just">
              <a:buClr>
                <a:schemeClr val="accent1">
                  <a:lumMod val="50000"/>
                </a:schemeClr>
              </a:buClr>
              <a:buFont typeface="Wingdings" panose="05000000000000000000" pitchFamily="2" charset="2"/>
              <a:buChar char="q"/>
            </a:pPr>
            <a:endParaRPr lang="el-GR" sz="2200" dirty="0"/>
          </a:p>
          <a:p>
            <a:pPr algn="just">
              <a:buClr>
                <a:schemeClr val="accent1">
                  <a:lumMod val="50000"/>
                </a:schemeClr>
              </a:buClr>
              <a:buFont typeface="Wingdings" panose="05000000000000000000" pitchFamily="2" charset="2"/>
              <a:buChar char="q"/>
            </a:pPr>
            <a:r>
              <a:rPr lang="el-GR" sz="2200" dirty="0"/>
              <a:t>Στην επιφάνεια του τοιχώματος η ταχύτητα του αίματος θεωρείται μηδενική</a:t>
            </a:r>
            <a:r>
              <a:rPr lang="en-US" sz="2200" dirty="0"/>
              <a:t>.</a:t>
            </a:r>
            <a:endParaRPr lang="el-GR" sz="2200" dirty="0"/>
          </a:p>
        </p:txBody>
      </p:sp>
      <p:pic>
        <p:nvPicPr>
          <p:cNvPr id="44034" name="Εικόνα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971800"/>
            <a:ext cx="4147139"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Τίτλος 1"/>
          <p:cNvSpPr>
            <a:spLocks noGrp="1"/>
          </p:cNvSpPr>
          <p:nvPr>
            <p:ph type="title"/>
          </p:nvPr>
        </p:nvSpPr>
        <p:spPr>
          <a:xfrm>
            <a:off x="612648" y="228600"/>
            <a:ext cx="8153400" cy="990600"/>
          </a:xfrm>
        </p:spPr>
        <p:txBody>
          <a:bodyPr>
            <a:normAutofit/>
          </a:bodyPr>
          <a:lstStyle/>
          <a:p>
            <a:pPr algn="ctr"/>
            <a:r>
              <a:rPr lang="el-GR" sz="3700" b="1" dirty="0">
                <a:solidFill>
                  <a:prstClr val="black"/>
                </a:solidFill>
              </a:rPr>
              <a:t>Παράδειγμα μοντελοποίησης</a:t>
            </a:r>
          </a:p>
        </p:txBody>
      </p:sp>
    </p:spTree>
    <p:extLst>
      <p:ext uri="{BB962C8B-B14F-4D97-AF65-F5344CB8AC3E}">
        <p14:creationId xmlns:p14="http://schemas.microsoft.com/office/powerpoint/2010/main" val="1595582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381000" y="1676400"/>
            <a:ext cx="8385048" cy="4495800"/>
          </a:xfrm>
        </p:spPr>
        <p:txBody>
          <a:bodyPr>
            <a:normAutofit/>
          </a:bodyPr>
          <a:lstStyle/>
          <a:p>
            <a:pPr marL="0" indent="0" algn="just">
              <a:buNone/>
            </a:pPr>
            <a:r>
              <a:rPr lang="el-GR" sz="2200" dirty="0"/>
              <a:t>Στο αρτηριακό τοίχωμα, η εσωτερική πλευρά του μοντέλου θεωρείται πακτωμένη ώστε να αποφευχθεί η κίνηση εκεί, αφού η πλευρά αυτή ακουμπά στην καρδιά:</a:t>
            </a: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9181" y="2895600"/>
            <a:ext cx="5808685" cy="3810000"/>
          </a:xfrm>
          <a:prstGeom prst="rect">
            <a:avLst/>
          </a:prstGeom>
        </p:spPr>
      </p:pic>
      <p:sp>
        <p:nvSpPr>
          <p:cNvPr id="6" name="Τίτλος 1"/>
          <p:cNvSpPr>
            <a:spLocks noGrp="1"/>
          </p:cNvSpPr>
          <p:nvPr>
            <p:ph type="title"/>
          </p:nvPr>
        </p:nvSpPr>
        <p:spPr>
          <a:xfrm>
            <a:off x="612648" y="228600"/>
            <a:ext cx="8153400" cy="990600"/>
          </a:xfrm>
        </p:spPr>
        <p:txBody>
          <a:bodyPr>
            <a:normAutofit/>
          </a:bodyPr>
          <a:lstStyle/>
          <a:p>
            <a:pPr algn="ctr"/>
            <a:r>
              <a:rPr lang="el-GR" sz="3700" b="1" dirty="0">
                <a:solidFill>
                  <a:prstClr val="black"/>
                </a:solidFill>
              </a:rPr>
              <a:t>Παράδειγμα μοντελοποίησης</a:t>
            </a:r>
          </a:p>
        </p:txBody>
      </p:sp>
    </p:spTree>
    <p:extLst>
      <p:ext uri="{BB962C8B-B14F-4D97-AF65-F5344CB8AC3E}">
        <p14:creationId xmlns:p14="http://schemas.microsoft.com/office/powerpoint/2010/main" val="12835166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304800" y="1600200"/>
            <a:ext cx="8153400" cy="4495800"/>
          </a:xfrm>
        </p:spPr>
        <p:txBody>
          <a:bodyPr>
            <a:normAutofit/>
          </a:bodyPr>
          <a:lstStyle/>
          <a:p>
            <a:pPr>
              <a:buClr>
                <a:schemeClr val="accent1">
                  <a:lumMod val="50000"/>
                </a:schemeClr>
              </a:buClr>
              <a:buFont typeface="Wingdings" panose="05000000000000000000" pitchFamily="2" charset="2"/>
              <a:buChar char="q"/>
            </a:pPr>
            <a:r>
              <a:rPr lang="el-GR" sz="2200" dirty="0"/>
              <a:t>Τα παραχθέντα αποτελέσματά μας αφορούν:</a:t>
            </a:r>
          </a:p>
          <a:p>
            <a:pPr marL="365760" lvl="1" indent="0">
              <a:buNone/>
            </a:pPr>
            <a:r>
              <a:rPr lang="el-GR" sz="2200" dirty="0"/>
              <a:t>Τη </a:t>
            </a:r>
            <a:r>
              <a:rPr lang="el-GR" sz="2200" dirty="0" err="1"/>
              <a:t>διατμητική</a:t>
            </a:r>
            <a:r>
              <a:rPr lang="el-GR" sz="2200" dirty="0"/>
              <a:t> τάση στο τοίχωμα:</a:t>
            </a: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2858" y="2546783"/>
            <a:ext cx="6586742" cy="4235017"/>
          </a:xfrm>
          <a:prstGeom prst="rect">
            <a:avLst/>
          </a:prstGeom>
        </p:spPr>
      </p:pic>
      <p:sp>
        <p:nvSpPr>
          <p:cNvPr id="6" name="Τίτλος 1"/>
          <p:cNvSpPr>
            <a:spLocks noGrp="1"/>
          </p:cNvSpPr>
          <p:nvPr>
            <p:ph type="title"/>
          </p:nvPr>
        </p:nvSpPr>
        <p:spPr>
          <a:xfrm>
            <a:off x="612648" y="228600"/>
            <a:ext cx="8153400" cy="990600"/>
          </a:xfrm>
        </p:spPr>
        <p:txBody>
          <a:bodyPr>
            <a:normAutofit/>
          </a:bodyPr>
          <a:lstStyle/>
          <a:p>
            <a:pPr algn="ctr"/>
            <a:r>
              <a:rPr lang="el-GR" sz="3700" b="1" dirty="0">
                <a:solidFill>
                  <a:prstClr val="black"/>
                </a:solidFill>
              </a:rPr>
              <a:t>Παράδειγμα μοντελοποίησης</a:t>
            </a:r>
          </a:p>
        </p:txBody>
      </p:sp>
    </p:spTree>
    <p:extLst>
      <p:ext uri="{BB962C8B-B14F-4D97-AF65-F5344CB8AC3E}">
        <p14:creationId xmlns:p14="http://schemas.microsoft.com/office/powerpoint/2010/main" val="42255161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457200" y="1600200"/>
            <a:ext cx="8153400" cy="4495800"/>
          </a:xfrm>
        </p:spPr>
        <p:txBody>
          <a:bodyPr>
            <a:normAutofit/>
          </a:bodyPr>
          <a:lstStyle/>
          <a:p>
            <a:pPr marL="0" indent="0">
              <a:buNone/>
            </a:pPr>
            <a:r>
              <a:rPr lang="el-GR" sz="2200" dirty="0"/>
              <a:t>Τις περιοχές με χαμηλές τιμές </a:t>
            </a:r>
            <a:r>
              <a:rPr lang="el-GR" sz="2200" dirty="0" err="1"/>
              <a:t>διατμητικής</a:t>
            </a:r>
            <a:r>
              <a:rPr lang="el-GR" sz="2200" dirty="0"/>
              <a:t> τάσης (0-1 </a:t>
            </a:r>
            <a:r>
              <a:rPr lang="en-US" sz="2200" dirty="0">
                <a:latin typeface="Calibri" pitchFamily="34" charset="0"/>
                <a:cs typeface="Calibri" pitchFamily="34" charset="0"/>
              </a:rPr>
              <a:t>Pa</a:t>
            </a:r>
            <a:r>
              <a:rPr lang="el-GR" sz="2200" dirty="0"/>
              <a:t>):</a:t>
            </a:r>
          </a:p>
          <a:p>
            <a:endParaRPr lang="el-GR" sz="22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8973" y="2241983"/>
            <a:ext cx="6468227" cy="4158817"/>
          </a:xfrm>
          <a:prstGeom prst="rect">
            <a:avLst/>
          </a:prstGeom>
        </p:spPr>
      </p:pic>
      <p:sp>
        <p:nvSpPr>
          <p:cNvPr id="6" name="Τίτλος 1"/>
          <p:cNvSpPr>
            <a:spLocks noGrp="1"/>
          </p:cNvSpPr>
          <p:nvPr>
            <p:ph type="title"/>
          </p:nvPr>
        </p:nvSpPr>
        <p:spPr>
          <a:xfrm>
            <a:off x="612648" y="228600"/>
            <a:ext cx="8153400" cy="990600"/>
          </a:xfrm>
        </p:spPr>
        <p:txBody>
          <a:bodyPr>
            <a:normAutofit/>
          </a:bodyPr>
          <a:lstStyle/>
          <a:p>
            <a:pPr algn="ctr"/>
            <a:r>
              <a:rPr lang="el-GR" sz="3700" b="1" dirty="0">
                <a:solidFill>
                  <a:prstClr val="black"/>
                </a:solidFill>
              </a:rPr>
              <a:t>Παράδειγμα μοντελοποίησης</a:t>
            </a:r>
          </a:p>
        </p:txBody>
      </p:sp>
    </p:spTree>
    <p:extLst>
      <p:ext uri="{BB962C8B-B14F-4D97-AF65-F5344CB8AC3E}">
        <p14:creationId xmlns:p14="http://schemas.microsoft.com/office/powerpoint/2010/main" val="14007731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457200" y="1600200"/>
            <a:ext cx="8153400" cy="4495800"/>
          </a:xfrm>
        </p:spPr>
        <p:txBody>
          <a:bodyPr>
            <a:normAutofit/>
          </a:bodyPr>
          <a:lstStyle/>
          <a:p>
            <a:pPr marL="0" indent="0">
              <a:buNone/>
            </a:pPr>
            <a:r>
              <a:rPr lang="el-GR" sz="2200" dirty="0"/>
              <a:t>Την παραμόρφωση του αρτηριακού τοιχώματος:</a:t>
            </a:r>
          </a:p>
        </p:txBody>
      </p:sp>
      <p:pic>
        <p:nvPicPr>
          <p:cNvPr id="4" name="defromation.av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281884" y="2165959"/>
            <a:ext cx="6719116" cy="4051300"/>
          </a:xfrm>
          <a:prstGeom prst="rect">
            <a:avLst/>
          </a:prstGeom>
        </p:spPr>
      </p:pic>
      <p:sp>
        <p:nvSpPr>
          <p:cNvPr id="6" name="Τίτλος 1"/>
          <p:cNvSpPr>
            <a:spLocks noGrp="1"/>
          </p:cNvSpPr>
          <p:nvPr>
            <p:ph type="title"/>
          </p:nvPr>
        </p:nvSpPr>
        <p:spPr>
          <a:xfrm>
            <a:off x="612648" y="228600"/>
            <a:ext cx="8153400" cy="990600"/>
          </a:xfrm>
        </p:spPr>
        <p:txBody>
          <a:bodyPr>
            <a:normAutofit/>
          </a:bodyPr>
          <a:lstStyle/>
          <a:p>
            <a:pPr algn="ctr"/>
            <a:r>
              <a:rPr lang="el-GR" sz="3700" b="1" dirty="0">
                <a:solidFill>
                  <a:prstClr val="black"/>
                </a:solidFill>
              </a:rPr>
              <a:t>Παράδειγμα μοντελοποίησης</a:t>
            </a:r>
          </a:p>
        </p:txBody>
      </p:sp>
    </p:spTree>
    <p:extLst>
      <p:ext uri="{BB962C8B-B14F-4D97-AF65-F5344CB8AC3E}">
        <p14:creationId xmlns:p14="http://schemas.microsoft.com/office/powerpoint/2010/main" val="389432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09600" y="381000"/>
            <a:ext cx="7772400" cy="838200"/>
          </a:xfrm>
          <a:prstGeom prst="rect">
            <a:avLst/>
          </a:prstGeom>
        </p:spPr>
        <p:txBody>
          <a:bodyPr vert="horz">
            <a:normAutofit/>
          </a:bodyPr>
          <a:lstStyle/>
          <a:p>
            <a:pPr marL="320040" indent="-320040" algn="ctr">
              <a:spcBef>
                <a:spcPts val="700"/>
              </a:spcBef>
              <a:buClr>
                <a:schemeClr val="accent2"/>
              </a:buClr>
              <a:buSzPct val="60000"/>
              <a:defRPr/>
            </a:pPr>
            <a:r>
              <a:rPr lang="el-GR" sz="3700" b="1" dirty="0"/>
              <a:t>Καρδιακός κύκλος</a:t>
            </a:r>
          </a:p>
        </p:txBody>
      </p:sp>
      <p:sp>
        <p:nvSpPr>
          <p:cNvPr id="14338" name="Rectangle 2"/>
          <p:cNvSpPr>
            <a:spLocks noChangeArrowheads="1"/>
          </p:cNvSpPr>
          <p:nvPr/>
        </p:nvSpPr>
        <p:spPr bwMode="auto">
          <a:xfrm>
            <a:off x="762000" y="381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341" name="Rectangle 5"/>
          <p:cNvSpPr>
            <a:spLocks noChangeArrowheads="1"/>
          </p:cNvSpPr>
          <p:nvPr/>
        </p:nvSpPr>
        <p:spPr bwMode="auto">
          <a:xfrm>
            <a:off x="762000" y="381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343" name="Rectangle 7"/>
          <p:cNvSpPr>
            <a:spLocks noChangeArrowheads="1"/>
          </p:cNvSpPr>
          <p:nvPr/>
        </p:nvSpPr>
        <p:spPr bwMode="auto">
          <a:xfrm>
            <a:off x="762000" y="381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345" name="Rectangle 9"/>
          <p:cNvSpPr>
            <a:spLocks noChangeArrowheads="1"/>
          </p:cNvSpPr>
          <p:nvPr/>
        </p:nvSpPr>
        <p:spPr bwMode="auto">
          <a:xfrm>
            <a:off x="762000" y="381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Θέση περιεχομένου 5"/>
          <p:cNvSpPr>
            <a:spLocks noGrp="1"/>
          </p:cNvSpPr>
          <p:nvPr>
            <p:ph sz="quarter" idx="1"/>
          </p:nvPr>
        </p:nvSpPr>
        <p:spPr>
          <a:xfrm>
            <a:off x="381000" y="3124200"/>
            <a:ext cx="8385048" cy="3581400"/>
          </a:xfrm>
        </p:spPr>
        <p:txBody>
          <a:bodyPr>
            <a:noAutofit/>
          </a:bodyPr>
          <a:lstStyle/>
          <a:p>
            <a:pPr>
              <a:buClr>
                <a:schemeClr val="accent1">
                  <a:lumMod val="50000"/>
                </a:schemeClr>
              </a:buClr>
              <a:buFont typeface="Wingdings" panose="05000000000000000000" pitchFamily="2" charset="2"/>
              <a:buChar char="q"/>
            </a:pPr>
            <a:r>
              <a:rPr lang="el-GR" sz="2200" dirty="0"/>
              <a:t>Καρδιακός κύκλος:</a:t>
            </a:r>
          </a:p>
          <a:p>
            <a:pPr marL="457200" indent="-457200" algn="just">
              <a:buClr>
                <a:schemeClr val="accent1">
                  <a:lumMod val="50000"/>
                </a:schemeClr>
              </a:buClr>
              <a:buFont typeface="+mj-lt"/>
              <a:buAutoNum type="arabicPeriod"/>
            </a:pPr>
            <a:r>
              <a:rPr lang="el-GR" sz="2200" dirty="0"/>
              <a:t>Ο δεξιός κόλπος δέχεται το αίμα των κοίλων φλεβών και ο αριστερός κόλπος το αίμα των πνευμονικών φλεβών. Οι κόλποι συστέλλονται (κολπική συστολή) και το αίμα ωθείται προς τις κοιλίες.</a:t>
            </a:r>
          </a:p>
          <a:p>
            <a:pPr marL="457200" indent="-457200" algn="just">
              <a:buClr>
                <a:schemeClr val="accent1">
                  <a:lumMod val="50000"/>
                </a:schemeClr>
              </a:buClr>
              <a:buFont typeface="+mj-lt"/>
              <a:buAutoNum type="arabicPeriod"/>
            </a:pPr>
            <a:r>
              <a:rPr lang="el-GR" sz="2200" dirty="0"/>
              <a:t>Το αίμα πού ωθείται, εξ αιτίας της κολπικής συστολής στις κοιλίες, προκαλεί το άνοιγμα των κολποκοιλιακών βαλβίδων οι οποίες κλείνουν μόλις τελειώσει ή κολπική συστολή.</a:t>
            </a:r>
          </a:p>
        </p:txBody>
      </p:sp>
      <p:pic>
        <p:nvPicPr>
          <p:cNvPr id="7" name="anat-fisiol2.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381180" y="1524000"/>
            <a:ext cx="2333625" cy="1524000"/>
          </a:xfrm>
          <a:prstGeom prst="rect">
            <a:avLst/>
          </a:prstGeom>
        </p:spPr>
      </p:pic>
    </p:spTree>
    <p:extLst>
      <p:ext uri="{BB962C8B-B14F-4D97-AF65-F5344CB8AC3E}">
        <p14:creationId xmlns:p14="http://schemas.microsoft.com/office/powerpoint/2010/main" val="417217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25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3700" b="1" dirty="0">
                <a:solidFill>
                  <a:prstClr val="black"/>
                </a:solidFill>
              </a:rPr>
              <a:t>Συμπεράσματα</a:t>
            </a:r>
          </a:p>
        </p:txBody>
      </p:sp>
      <p:sp>
        <p:nvSpPr>
          <p:cNvPr id="3" name="Θέση περιεχομένου 2"/>
          <p:cNvSpPr>
            <a:spLocks noGrp="1"/>
          </p:cNvSpPr>
          <p:nvPr>
            <p:ph sz="quarter" idx="1"/>
          </p:nvPr>
        </p:nvSpPr>
        <p:spPr>
          <a:xfrm>
            <a:off x="304800" y="1752600"/>
            <a:ext cx="8461248" cy="4495800"/>
          </a:xfrm>
        </p:spPr>
        <p:txBody>
          <a:bodyPr>
            <a:normAutofit/>
          </a:bodyPr>
          <a:lstStyle/>
          <a:p>
            <a:pPr algn="just">
              <a:spcBef>
                <a:spcPts val="0"/>
              </a:spcBef>
              <a:spcAft>
                <a:spcPts val="2400"/>
              </a:spcAft>
              <a:buClr>
                <a:schemeClr val="accent1">
                  <a:lumMod val="50000"/>
                </a:schemeClr>
              </a:buClr>
              <a:buFont typeface="Wingdings" panose="05000000000000000000" pitchFamily="2" charset="2"/>
              <a:buChar char="q"/>
            </a:pPr>
            <a:r>
              <a:rPr lang="el-GR" sz="2200" dirty="0"/>
              <a:t>Η μοντελοποίηση αρτηριών καθώς και οι προσομοιώσεις ροής αίματος σε αυτές είναι μείζονος σημασίας.</a:t>
            </a:r>
          </a:p>
          <a:p>
            <a:pPr algn="just">
              <a:spcBef>
                <a:spcPts val="0"/>
              </a:spcBef>
              <a:spcAft>
                <a:spcPts val="2400"/>
              </a:spcAft>
              <a:buClr>
                <a:schemeClr val="accent1">
                  <a:lumMod val="50000"/>
                </a:schemeClr>
              </a:buClr>
              <a:buFont typeface="Wingdings" panose="05000000000000000000" pitchFamily="2" charset="2"/>
              <a:buChar char="q"/>
            </a:pPr>
            <a:r>
              <a:rPr lang="el-GR" sz="2200" dirty="0"/>
              <a:t>Μέσω των προσομοιώσεων ροής αίματος, μπορούν να εξαχθούν σημαντικά συμπεράσματα σε ό,τι αφορά την εξέλιξη της αθηρωματικής πλάκας καθώς και την πρόβλεψη για τη ρήξη της ήδη υπάρχουσας σε αθηροσκληρωτικές αρτηρίες.</a:t>
            </a:r>
          </a:p>
          <a:p>
            <a:pPr algn="just">
              <a:spcBef>
                <a:spcPts val="0"/>
              </a:spcBef>
              <a:spcAft>
                <a:spcPts val="2400"/>
              </a:spcAft>
              <a:buClr>
                <a:schemeClr val="accent1">
                  <a:lumMod val="50000"/>
                </a:schemeClr>
              </a:buClr>
              <a:buFont typeface="Wingdings" panose="05000000000000000000" pitchFamily="2" charset="2"/>
              <a:buChar char="q"/>
            </a:pPr>
            <a:r>
              <a:rPr lang="el-GR" sz="2200" dirty="0"/>
              <a:t>Η ανάπτυξη της υπολογιστικής τεχνολογίας θα μπορέσει να επιτρέψει στο μέλλον την αντιστοίχιση διαφορετικών ιδιοτήτων υλικού για διαφορετικά είδη αθηρωματικής πλάκας προσεγγίζοντας έτσι ακόμη περισσότερο την πραγματική αρτηρία.</a:t>
            </a:r>
          </a:p>
        </p:txBody>
      </p:sp>
    </p:spTree>
    <p:extLst>
      <p:ext uri="{BB962C8B-B14F-4D97-AF65-F5344CB8AC3E}">
        <p14:creationId xmlns:p14="http://schemas.microsoft.com/office/powerpoint/2010/main" val="15692772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09600" y="152400"/>
            <a:ext cx="7772400" cy="1066800"/>
          </a:xfrm>
          <a:prstGeom prst="rect">
            <a:avLst/>
          </a:prstGeom>
        </p:spPr>
        <p:txBody>
          <a:bodyPr vert="horz">
            <a:normAutofit/>
          </a:bodyPr>
          <a:lstStyle/>
          <a:p>
            <a:pPr marL="320040" marR="0" lvl="0" indent="-320040" algn="ctr" defTabSz="914400" rtl="0" eaLnBrk="1" fontAlgn="auto" latinLnBrk="0" hangingPunct="1">
              <a:lnSpc>
                <a:spcPct val="100000"/>
              </a:lnSpc>
              <a:spcBef>
                <a:spcPts val="700"/>
              </a:spcBef>
              <a:spcAft>
                <a:spcPts val="0"/>
              </a:spcAft>
              <a:buClr>
                <a:schemeClr val="accent2"/>
              </a:buClr>
              <a:buSzPct val="60000"/>
              <a:tabLst/>
              <a:defRPr/>
            </a:pPr>
            <a:endParaRPr kumimoji="0" lang="en-US" sz="40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Content Placeholder 2"/>
          <p:cNvSpPr>
            <a:spLocks noGrp="1"/>
          </p:cNvSpPr>
          <p:nvPr>
            <p:ph sz="quarter" idx="1"/>
          </p:nvPr>
        </p:nvSpPr>
        <p:spPr>
          <a:xfrm>
            <a:off x="76200" y="1600200"/>
            <a:ext cx="8686800" cy="5105400"/>
          </a:xfrm>
        </p:spPr>
        <p:txBody>
          <a:bodyPr>
            <a:noAutofit/>
          </a:bodyPr>
          <a:lstStyle/>
          <a:p>
            <a:pPr algn="just">
              <a:buClr>
                <a:schemeClr val="accent1">
                  <a:lumMod val="50000"/>
                </a:schemeClr>
              </a:buClr>
              <a:buFont typeface="Wingdings" panose="05000000000000000000" pitchFamily="2" charset="2"/>
              <a:buChar char="q"/>
            </a:pPr>
            <a:r>
              <a:rPr lang="en-US" sz="1600" dirty="0">
                <a:latin typeface="Calibri" pitchFamily="34" charset="0"/>
                <a:cs typeface="Calibri" pitchFamily="34" charset="0"/>
              </a:rPr>
              <a:t>Douglas P.Z., Libby P., </a:t>
            </a:r>
            <a:r>
              <a:rPr lang="en-US" sz="1600" dirty="0" err="1">
                <a:latin typeface="Calibri" pitchFamily="34" charset="0"/>
                <a:cs typeface="Calibri" pitchFamily="34" charset="0"/>
              </a:rPr>
              <a:t>Bonow</a:t>
            </a:r>
            <a:r>
              <a:rPr lang="en-US" sz="1600" dirty="0">
                <a:latin typeface="Calibri" pitchFamily="34" charset="0"/>
                <a:cs typeface="Calibri" pitchFamily="34" charset="0"/>
              </a:rPr>
              <a:t> R.O., </a:t>
            </a:r>
            <a:r>
              <a:rPr lang="en-US" sz="1600" dirty="0" err="1">
                <a:latin typeface="Calibri" pitchFamily="34" charset="0"/>
                <a:cs typeface="Calibri" pitchFamily="34" charset="0"/>
              </a:rPr>
              <a:t>Braunwald</a:t>
            </a:r>
            <a:r>
              <a:rPr lang="en-US" sz="1600" dirty="0">
                <a:latin typeface="Calibri" pitchFamily="34" charset="0"/>
                <a:cs typeface="Calibri" pitchFamily="34" charset="0"/>
              </a:rPr>
              <a:t> E.</a:t>
            </a:r>
            <a:r>
              <a:rPr lang="el-GR" sz="1600" dirty="0">
                <a:latin typeface="Calibri" pitchFamily="34" charset="0"/>
                <a:cs typeface="Calibri" pitchFamily="34" charset="0"/>
              </a:rPr>
              <a:t>,</a:t>
            </a:r>
            <a:r>
              <a:rPr lang="en-US" sz="1600" dirty="0">
                <a:latin typeface="Calibri" pitchFamily="34" charset="0"/>
                <a:cs typeface="Calibri" pitchFamily="34" charset="0"/>
              </a:rPr>
              <a:t> </a:t>
            </a:r>
            <a:r>
              <a:rPr lang="en-US" sz="1600" dirty="0" err="1">
                <a:latin typeface="Calibri" pitchFamily="34" charset="0"/>
                <a:cs typeface="Calibri" pitchFamily="34" charset="0"/>
              </a:rPr>
              <a:t>Braunwald’s</a:t>
            </a:r>
            <a:r>
              <a:rPr lang="en-US" sz="1600" dirty="0">
                <a:latin typeface="Calibri" pitchFamily="34" charset="0"/>
                <a:cs typeface="Calibri" pitchFamily="34" charset="0"/>
              </a:rPr>
              <a:t> Heart Disease a textbook of cardiovascular medicine. 7th edition, pp. 360-394, FRCP Elsevier Saunders</a:t>
            </a:r>
            <a:r>
              <a:rPr lang="el-GR" sz="1600" dirty="0">
                <a:latin typeface="Calibri" pitchFamily="34" charset="0"/>
                <a:cs typeface="Calibri" pitchFamily="34" charset="0"/>
              </a:rPr>
              <a:t>,</a:t>
            </a:r>
            <a:r>
              <a:rPr lang="en-US" sz="1600" dirty="0">
                <a:latin typeface="Calibri" pitchFamily="34" charset="0"/>
                <a:cs typeface="Calibri" pitchFamily="34" charset="0"/>
              </a:rPr>
              <a:t> 2001.</a:t>
            </a:r>
            <a:endParaRPr lang="el-GR" sz="1600" dirty="0">
              <a:latin typeface="Calibri" pitchFamily="34" charset="0"/>
              <a:cs typeface="Calibri" pitchFamily="34" charset="0"/>
            </a:endParaRPr>
          </a:p>
          <a:p>
            <a:pPr algn="just">
              <a:buClr>
                <a:schemeClr val="accent1">
                  <a:lumMod val="50000"/>
                </a:schemeClr>
              </a:buClr>
              <a:buFont typeface="Wingdings" panose="05000000000000000000" pitchFamily="2" charset="2"/>
              <a:buChar char="q"/>
            </a:pPr>
            <a:r>
              <a:rPr lang="en-US" sz="1600" dirty="0" err="1">
                <a:latin typeface="Calibri" pitchFamily="34" charset="0"/>
                <a:cs typeface="Calibri" pitchFamily="34" charset="0"/>
              </a:rPr>
              <a:t>Filipovic</a:t>
            </a:r>
            <a:r>
              <a:rPr lang="en-US" sz="1600" dirty="0">
                <a:latin typeface="Calibri" pitchFamily="34" charset="0"/>
                <a:cs typeface="Calibri" pitchFamily="34" charset="0"/>
              </a:rPr>
              <a:t> N.</a:t>
            </a:r>
            <a:r>
              <a:rPr lang="el-GR" sz="1600" dirty="0">
                <a:latin typeface="Calibri" pitchFamily="34" charset="0"/>
                <a:cs typeface="Calibri" pitchFamily="34" charset="0"/>
              </a:rPr>
              <a:t>,</a:t>
            </a:r>
            <a:r>
              <a:rPr lang="en-US" sz="1600" dirty="0">
                <a:latin typeface="Calibri" pitchFamily="34" charset="0"/>
                <a:cs typeface="Calibri" pitchFamily="34" charset="0"/>
              </a:rPr>
              <a:t> Numerical Analysis of Coupled Problems: Deformable Body and Fluid Flow. Ph.D. Thesis, Faculty of Mech. </a:t>
            </a:r>
            <a:r>
              <a:rPr lang="en-US" sz="1600" dirty="0" err="1">
                <a:latin typeface="Calibri" pitchFamily="34" charset="0"/>
                <a:cs typeface="Calibri" pitchFamily="34" charset="0"/>
              </a:rPr>
              <a:t>Engrg</a:t>
            </a:r>
            <a:r>
              <a:rPr lang="en-US" sz="1600" dirty="0">
                <a:latin typeface="Calibri" pitchFamily="34" charset="0"/>
                <a:cs typeface="Calibri" pitchFamily="34" charset="0"/>
              </a:rPr>
              <a:t>., University of </a:t>
            </a:r>
            <a:r>
              <a:rPr lang="en-US" sz="1600" dirty="0" err="1">
                <a:latin typeface="Calibri" pitchFamily="34" charset="0"/>
                <a:cs typeface="Calibri" pitchFamily="34" charset="0"/>
              </a:rPr>
              <a:t>Kragujevac</a:t>
            </a:r>
            <a:r>
              <a:rPr lang="en-US" sz="1600" dirty="0">
                <a:latin typeface="Calibri" pitchFamily="34" charset="0"/>
                <a:cs typeface="Calibri" pitchFamily="34" charset="0"/>
              </a:rPr>
              <a:t>, Serbia</a:t>
            </a:r>
            <a:r>
              <a:rPr lang="el-GR" sz="1600" dirty="0">
                <a:latin typeface="Calibri" pitchFamily="34" charset="0"/>
                <a:cs typeface="Calibri" pitchFamily="34" charset="0"/>
              </a:rPr>
              <a:t>,</a:t>
            </a:r>
            <a:r>
              <a:rPr lang="en-US" sz="1600" dirty="0">
                <a:latin typeface="Calibri" pitchFamily="34" charset="0"/>
                <a:cs typeface="Calibri" pitchFamily="34" charset="0"/>
              </a:rPr>
              <a:t> 1999.</a:t>
            </a:r>
          </a:p>
          <a:p>
            <a:pPr algn="just">
              <a:buClr>
                <a:schemeClr val="accent1">
                  <a:lumMod val="50000"/>
                </a:schemeClr>
              </a:buClr>
              <a:buFont typeface="Wingdings" panose="05000000000000000000" pitchFamily="2" charset="2"/>
              <a:buChar char="q"/>
            </a:pPr>
            <a:r>
              <a:rPr lang="nb-NO" sz="1600" dirty="0">
                <a:latin typeface="Calibri" pitchFamily="34" charset="0"/>
                <a:cs typeface="Calibri" pitchFamily="34" charset="0"/>
              </a:rPr>
              <a:t>Holzapfel G.A., Glasser T.G., Ogden R.W.</a:t>
            </a:r>
            <a:r>
              <a:rPr lang="el-GR" sz="1600" dirty="0">
                <a:latin typeface="Calibri" pitchFamily="34" charset="0"/>
                <a:cs typeface="Calibri" pitchFamily="34" charset="0"/>
              </a:rPr>
              <a:t>,</a:t>
            </a:r>
            <a:r>
              <a:rPr lang="en-US" sz="1600" dirty="0">
                <a:latin typeface="Calibri" pitchFamily="34" charset="0"/>
                <a:cs typeface="Calibri" pitchFamily="34" charset="0"/>
              </a:rPr>
              <a:t> A new constitutive framework for arterial wall mechanics and comparative study of material models, J. Elasticity, 61, pp. 1-48</a:t>
            </a:r>
            <a:r>
              <a:rPr lang="el-GR" sz="1600" dirty="0">
                <a:latin typeface="Calibri" pitchFamily="34" charset="0"/>
                <a:cs typeface="Calibri" pitchFamily="34" charset="0"/>
              </a:rPr>
              <a:t>, </a:t>
            </a:r>
            <a:r>
              <a:rPr lang="nb-NO" sz="1600" dirty="0">
                <a:latin typeface="Calibri" pitchFamily="34" charset="0"/>
                <a:cs typeface="Calibri" pitchFamily="34" charset="0"/>
              </a:rPr>
              <a:t>2000</a:t>
            </a:r>
            <a:r>
              <a:rPr lang="en-US" sz="1600" dirty="0">
                <a:latin typeface="Calibri" pitchFamily="34" charset="0"/>
                <a:cs typeface="Calibri" pitchFamily="34" charset="0"/>
              </a:rPr>
              <a:t>.</a:t>
            </a:r>
            <a:endParaRPr lang="el-GR" sz="1600" dirty="0">
              <a:latin typeface="Calibri" pitchFamily="34" charset="0"/>
              <a:cs typeface="Calibri" pitchFamily="34" charset="0"/>
            </a:endParaRPr>
          </a:p>
          <a:p>
            <a:pPr algn="just">
              <a:buClr>
                <a:schemeClr val="accent1">
                  <a:lumMod val="50000"/>
                </a:schemeClr>
              </a:buClr>
              <a:buFont typeface="Wingdings" panose="05000000000000000000" pitchFamily="2" charset="2"/>
              <a:buChar char="q"/>
            </a:pPr>
            <a:r>
              <a:rPr lang="en-US" sz="1600" dirty="0" err="1">
                <a:latin typeface="Calibri" pitchFamily="34" charset="0"/>
                <a:cs typeface="Calibri" pitchFamily="34" charset="0"/>
              </a:rPr>
              <a:t>Kojic</a:t>
            </a:r>
            <a:r>
              <a:rPr lang="en-US" sz="1600" dirty="0">
                <a:latin typeface="Calibri" pitchFamily="34" charset="0"/>
                <a:cs typeface="Calibri" pitchFamily="34" charset="0"/>
              </a:rPr>
              <a:t> M., </a:t>
            </a:r>
            <a:r>
              <a:rPr lang="en-US" sz="1600" dirty="0" err="1">
                <a:latin typeface="Calibri" pitchFamily="34" charset="0"/>
                <a:cs typeface="Calibri" pitchFamily="34" charset="0"/>
              </a:rPr>
              <a:t>Filipovic</a:t>
            </a:r>
            <a:r>
              <a:rPr lang="en-US" sz="1600" dirty="0">
                <a:latin typeface="Calibri" pitchFamily="34" charset="0"/>
                <a:cs typeface="Calibri" pitchFamily="34" charset="0"/>
              </a:rPr>
              <a:t> N., </a:t>
            </a:r>
            <a:r>
              <a:rPr lang="en-US" sz="1600" dirty="0" err="1">
                <a:latin typeface="Calibri" pitchFamily="34" charset="0"/>
                <a:cs typeface="Calibri" pitchFamily="34" charset="0"/>
              </a:rPr>
              <a:t>Stojanovic</a:t>
            </a:r>
            <a:r>
              <a:rPr lang="en-US" sz="1600" dirty="0">
                <a:latin typeface="Calibri" pitchFamily="34" charset="0"/>
                <a:cs typeface="Calibri" pitchFamily="34" charset="0"/>
              </a:rPr>
              <a:t> B., </a:t>
            </a:r>
            <a:r>
              <a:rPr lang="en-US" sz="1600" dirty="0" err="1">
                <a:latin typeface="Calibri" pitchFamily="34" charset="0"/>
                <a:cs typeface="Calibri" pitchFamily="34" charset="0"/>
              </a:rPr>
              <a:t>Kojic</a:t>
            </a:r>
            <a:r>
              <a:rPr lang="en-US" sz="1600" dirty="0">
                <a:latin typeface="Calibri" pitchFamily="34" charset="0"/>
                <a:cs typeface="Calibri" pitchFamily="34" charset="0"/>
              </a:rPr>
              <a:t> N., Computer Modeling in Bioengineering, Chapter 7, WILEY, 2008.</a:t>
            </a:r>
            <a:endParaRPr lang="el-GR" sz="1600" dirty="0">
              <a:latin typeface="Calibri" pitchFamily="34" charset="0"/>
              <a:cs typeface="Calibri" pitchFamily="34" charset="0"/>
            </a:endParaRPr>
          </a:p>
          <a:p>
            <a:pPr algn="just">
              <a:buClr>
                <a:schemeClr val="accent1">
                  <a:lumMod val="50000"/>
                </a:schemeClr>
              </a:buClr>
              <a:buFont typeface="Wingdings" panose="05000000000000000000" pitchFamily="2" charset="2"/>
              <a:buChar char="q"/>
            </a:pPr>
            <a:r>
              <a:rPr lang="en-US" sz="1600" dirty="0">
                <a:latin typeface="Calibri" pitchFamily="34" charset="0"/>
                <a:cs typeface="Calibri" pitchFamily="34" charset="0"/>
              </a:rPr>
              <a:t>Leach J.R., </a:t>
            </a:r>
            <a:r>
              <a:rPr lang="en-US" sz="1600" dirty="0" err="1">
                <a:latin typeface="Calibri" pitchFamily="34" charset="0"/>
                <a:cs typeface="Calibri" pitchFamily="34" charset="0"/>
              </a:rPr>
              <a:t>Rayz</a:t>
            </a:r>
            <a:r>
              <a:rPr lang="en-US" sz="1600" dirty="0">
                <a:latin typeface="Calibri" pitchFamily="34" charset="0"/>
                <a:cs typeface="Calibri" pitchFamily="34" charset="0"/>
              </a:rPr>
              <a:t> V.L., </a:t>
            </a:r>
            <a:r>
              <a:rPr lang="en-US" sz="1600" dirty="0" err="1">
                <a:latin typeface="Calibri" pitchFamily="34" charset="0"/>
                <a:cs typeface="Calibri" pitchFamily="34" charset="0"/>
              </a:rPr>
              <a:t>Mofrad</a:t>
            </a:r>
            <a:r>
              <a:rPr lang="en-US" sz="1600" dirty="0">
                <a:latin typeface="Calibri" pitchFamily="34" charset="0"/>
                <a:cs typeface="Calibri" pitchFamily="34" charset="0"/>
              </a:rPr>
              <a:t> M.R.K., </a:t>
            </a:r>
            <a:r>
              <a:rPr lang="en-US" sz="1600" dirty="0" err="1">
                <a:latin typeface="Calibri" pitchFamily="34" charset="0"/>
                <a:cs typeface="Calibri" pitchFamily="34" charset="0"/>
              </a:rPr>
              <a:t>Saloner</a:t>
            </a:r>
            <a:r>
              <a:rPr lang="en-US" sz="1600" dirty="0">
                <a:latin typeface="Calibri" pitchFamily="34" charset="0"/>
                <a:cs typeface="Calibri" pitchFamily="34" charset="0"/>
              </a:rPr>
              <a:t> D., An efficient two-stage approach for image-based FSI analysis of atherosclerotic arteries, </a:t>
            </a:r>
            <a:r>
              <a:rPr lang="en-US" sz="1600" dirty="0" err="1">
                <a:latin typeface="Calibri" pitchFamily="34" charset="0"/>
                <a:cs typeface="Calibri" pitchFamily="34" charset="0"/>
              </a:rPr>
              <a:t>Biomech</a:t>
            </a:r>
            <a:r>
              <a:rPr lang="el-GR" sz="1600" dirty="0">
                <a:latin typeface="Calibri" pitchFamily="34" charset="0"/>
                <a:cs typeface="Calibri" pitchFamily="34" charset="0"/>
              </a:rPr>
              <a:t>.</a:t>
            </a:r>
            <a:r>
              <a:rPr lang="en-US" sz="1600" dirty="0">
                <a:latin typeface="Calibri" pitchFamily="34" charset="0"/>
                <a:cs typeface="Calibri" pitchFamily="34" charset="0"/>
              </a:rPr>
              <a:t> Model </a:t>
            </a:r>
            <a:r>
              <a:rPr lang="en-US" sz="1600" dirty="0" err="1">
                <a:latin typeface="Calibri" pitchFamily="34" charset="0"/>
                <a:cs typeface="Calibri" pitchFamily="34" charset="0"/>
              </a:rPr>
              <a:t>Mechanobiol</a:t>
            </a:r>
            <a:r>
              <a:rPr lang="en-US" sz="1600" dirty="0">
                <a:latin typeface="Calibri" pitchFamily="34" charset="0"/>
                <a:cs typeface="Calibri" pitchFamily="34" charset="0"/>
              </a:rPr>
              <a:t>., vol. 9, pp. 213-223, 2010.</a:t>
            </a:r>
          </a:p>
          <a:p>
            <a:pPr algn="just">
              <a:buClr>
                <a:schemeClr val="accent1">
                  <a:lumMod val="50000"/>
                </a:schemeClr>
              </a:buClr>
              <a:buFont typeface="Wingdings" panose="05000000000000000000" pitchFamily="2" charset="2"/>
              <a:buChar char="q"/>
            </a:pPr>
            <a:r>
              <a:rPr lang="en-US" sz="1600" dirty="0">
                <a:latin typeface="Calibri" panose="020F0502020204030204" pitchFamily="34" charset="0"/>
              </a:rPr>
              <a:t>Miwa</a:t>
            </a:r>
            <a:r>
              <a:rPr lang="el-GR" sz="1600" dirty="0">
                <a:latin typeface="Calibri" panose="020F0502020204030204" pitchFamily="34" charset="0"/>
              </a:rPr>
              <a:t> </a:t>
            </a:r>
            <a:r>
              <a:rPr lang="en-US" sz="1600" dirty="0">
                <a:latin typeface="Calibri" panose="020F0502020204030204" pitchFamily="34" charset="0"/>
              </a:rPr>
              <a:t>K</a:t>
            </a:r>
            <a:r>
              <a:rPr lang="el-GR" sz="1600" dirty="0">
                <a:latin typeface="Calibri" panose="020F0502020204030204" pitchFamily="34" charset="0"/>
              </a:rPr>
              <a:t>.</a:t>
            </a:r>
            <a:r>
              <a:rPr lang="en-US" sz="1600" dirty="0">
                <a:latin typeface="Calibri" panose="020F0502020204030204" pitchFamily="34" charset="0"/>
              </a:rPr>
              <a:t>, </a:t>
            </a:r>
            <a:r>
              <a:rPr lang="en-US" sz="1600" dirty="0" err="1">
                <a:latin typeface="Calibri" panose="020F0502020204030204" pitchFamily="34" charset="0"/>
              </a:rPr>
              <a:t>Higashikata</a:t>
            </a:r>
            <a:r>
              <a:rPr lang="el-GR" sz="1600" dirty="0">
                <a:latin typeface="Calibri" panose="020F0502020204030204" pitchFamily="34" charset="0"/>
              </a:rPr>
              <a:t> </a:t>
            </a:r>
            <a:r>
              <a:rPr lang="en-US" sz="1600" dirty="0">
                <a:latin typeface="Calibri" panose="020F0502020204030204" pitchFamily="34" charset="0"/>
              </a:rPr>
              <a:t>T</a:t>
            </a:r>
            <a:r>
              <a:rPr lang="el-GR" sz="1600" dirty="0">
                <a:latin typeface="Calibri" panose="020F0502020204030204" pitchFamily="34" charset="0"/>
              </a:rPr>
              <a:t>.</a:t>
            </a:r>
            <a:r>
              <a:rPr lang="en-US" sz="1600" dirty="0">
                <a:latin typeface="Calibri" panose="020F0502020204030204" pitchFamily="34" charset="0"/>
              </a:rPr>
              <a:t> , Mabuchi</a:t>
            </a:r>
            <a:r>
              <a:rPr lang="el-GR" sz="1600" dirty="0">
                <a:latin typeface="Calibri" panose="020F0502020204030204" pitchFamily="34" charset="0"/>
              </a:rPr>
              <a:t> </a:t>
            </a:r>
            <a:r>
              <a:rPr lang="en-US" sz="1600" dirty="0">
                <a:latin typeface="Calibri" panose="020F0502020204030204" pitchFamily="34" charset="0"/>
              </a:rPr>
              <a:t>H</a:t>
            </a:r>
            <a:r>
              <a:rPr lang="el-GR" sz="1600" dirty="0">
                <a:latin typeface="Calibri" panose="020F0502020204030204" pitchFamily="34" charset="0"/>
              </a:rPr>
              <a:t>., </a:t>
            </a:r>
            <a:r>
              <a:rPr lang="en-US" sz="1600" dirty="0">
                <a:latin typeface="Calibri" panose="020F0502020204030204" pitchFamily="34" charset="0"/>
              </a:rPr>
              <a:t>Intravascular ultrasound findings of coronary wall morphology in a patient with pseudoxanthoma </a:t>
            </a:r>
            <a:r>
              <a:rPr lang="en-US" sz="1600" dirty="0" err="1">
                <a:latin typeface="Calibri" panose="020F0502020204030204" pitchFamily="34" charset="0"/>
              </a:rPr>
              <a:t>elasticum</a:t>
            </a:r>
            <a:r>
              <a:rPr lang="en-US" sz="1600" dirty="0">
                <a:latin typeface="Calibri" panose="020F0502020204030204" pitchFamily="34" charset="0"/>
              </a:rPr>
              <a:t>, Heart, Vol. 90, Issue 10, </a:t>
            </a:r>
            <a:r>
              <a:rPr lang="el-GR" sz="1600" dirty="0"/>
              <a:t>2004</a:t>
            </a:r>
            <a:r>
              <a:rPr lang="en-US" sz="1600" dirty="0">
                <a:latin typeface="Calibri" panose="020F0502020204030204" pitchFamily="34" charset="0"/>
              </a:rPr>
              <a:t>.</a:t>
            </a:r>
            <a:endParaRPr lang="el-GR" sz="1600" dirty="0">
              <a:latin typeface="Calibri" pitchFamily="34" charset="0"/>
              <a:cs typeface="Calibri" pitchFamily="34" charset="0"/>
            </a:endParaRPr>
          </a:p>
          <a:p>
            <a:pPr algn="just">
              <a:buClr>
                <a:schemeClr val="accent1">
                  <a:lumMod val="50000"/>
                </a:schemeClr>
              </a:buClr>
              <a:buFont typeface="Wingdings" panose="05000000000000000000" pitchFamily="2" charset="2"/>
              <a:buChar char="q"/>
            </a:pPr>
            <a:r>
              <a:rPr lang="en-US" sz="1600" dirty="0">
                <a:latin typeface="Calibri" pitchFamily="34" charset="0"/>
                <a:cs typeface="Calibri" pitchFamily="34" charset="0"/>
              </a:rPr>
              <a:t>Torii R., Wood N.B., </a:t>
            </a:r>
            <a:r>
              <a:rPr lang="en-US" sz="1600" dirty="0" err="1">
                <a:latin typeface="Calibri" pitchFamily="34" charset="0"/>
                <a:cs typeface="Calibri" pitchFamily="34" charset="0"/>
              </a:rPr>
              <a:t>Hadjiloizou</a:t>
            </a:r>
            <a:r>
              <a:rPr lang="en-US" sz="1600" dirty="0">
                <a:latin typeface="Calibri" pitchFamily="34" charset="0"/>
                <a:cs typeface="Calibri" pitchFamily="34" charset="0"/>
              </a:rPr>
              <a:t> N., </a:t>
            </a:r>
            <a:r>
              <a:rPr lang="en-US" sz="1600" dirty="0" err="1">
                <a:latin typeface="Calibri" pitchFamily="34" charset="0"/>
                <a:cs typeface="Calibri" pitchFamily="34" charset="0"/>
              </a:rPr>
              <a:t>Dowsey</a:t>
            </a:r>
            <a:r>
              <a:rPr lang="en-US" sz="1600" dirty="0">
                <a:latin typeface="Calibri" pitchFamily="34" charset="0"/>
                <a:cs typeface="Calibri" pitchFamily="34" charset="0"/>
              </a:rPr>
              <a:t> A.W., Wright A.R., Hughes A.D., Davies J., Xu X.Y., Fluid-structure interaction analysis of a patient-specific right coronary artery with physiological velocity and pressure waveforms, Comm. in Num. Met. in Eng., vol. 25, no. 5, pp. 565-580, 2009</a:t>
            </a:r>
            <a:r>
              <a:rPr lang="el-GR" sz="1600" dirty="0">
                <a:latin typeface="Calibri" pitchFamily="34" charset="0"/>
                <a:cs typeface="Calibri" pitchFamily="34" charset="0"/>
              </a:rPr>
              <a:t>.</a:t>
            </a:r>
            <a:endParaRPr lang="el-GR" sz="1800" dirty="0">
              <a:latin typeface="Times New Roman"/>
              <a:ea typeface="Times New Roman"/>
            </a:endParaRPr>
          </a:p>
        </p:txBody>
      </p:sp>
      <p:sp>
        <p:nvSpPr>
          <p:cNvPr id="5" name="Content Placeholder 2"/>
          <p:cNvSpPr txBox="1">
            <a:spLocks/>
          </p:cNvSpPr>
          <p:nvPr/>
        </p:nvSpPr>
        <p:spPr>
          <a:xfrm>
            <a:off x="514350" y="352425"/>
            <a:ext cx="7772400" cy="1066800"/>
          </a:xfrm>
          <a:prstGeom prst="rect">
            <a:avLst/>
          </a:prstGeom>
        </p:spPr>
        <p:txBody>
          <a:bodyPr vert="horz">
            <a:normAutofit/>
          </a:bodyPr>
          <a:lstStyle/>
          <a:p>
            <a:pPr marL="320040" marR="0" lvl="0" indent="-320040" algn="ctr" defTabSz="914400" rtl="0" eaLnBrk="1" fontAlgn="auto" latinLnBrk="0" hangingPunct="1">
              <a:lnSpc>
                <a:spcPct val="100000"/>
              </a:lnSpc>
              <a:spcBef>
                <a:spcPts val="700"/>
              </a:spcBef>
              <a:spcAft>
                <a:spcPts val="0"/>
              </a:spcAft>
              <a:buClr>
                <a:schemeClr val="accent2"/>
              </a:buClr>
              <a:buSzPct val="60000"/>
              <a:tabLst/>
              <a:defRPr/>
            </a:pPr>
            <a:r>
              <a:rPr lang="el-GR" sz="3700" b="1" baseline="0" dirty="0"/>
              <a:t>Βιβλιογραφία</a:t>
            </a:r>
            <a:endParaRPr kumimoji="0" lang="en-US" sz="3700" b="1" i="0" u="none" strike="noStrike" kern="1200" cap="none" spc="0" normalizeH="0" baseline="0" noProof="0" dirty="0">
              <a:ln>
                <a:noFill/>
              </a:ln>
              <a:solidFill>
                <a:schemeClr val="tx1"/>
              </a:solidFill>
              <a:effectLst/>
              <a:uLnTx/>
              <a:uFillTx/>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09600" y="381000"/>
            <a:ext cx="7772400" cy="838200"/>
          </a:xfrm>
          <a:prstGeom prst="rect">
            <a:avLst/>
          </a:prstGeom>
        </p:spPr>
        <p:txBody>
          <a:bodyPr vert="horz">
            <a:normAutofit/>
          </a:bodyPr>
          <a:lstStyle/>
          <a:p>
            <a:pPr marL="320040" indent="-320040" algn="ctr">
              <a:spcBef>
                <a:spcPts val="700"/>
              </a:spcBef>
              <a:buClr>
                <a:schemeClr val="accent2"/>
              </a:buClr>
              <a:buSzPct val="60000"/>
              <a:defRPr/>
            </a:pPr>
            <a:r>
              <a:rPr lang="el-GR" sz="3700" b="1" dirty="0"/>
              <a:t>Καρδιακός κύκλος</a:t>
            </a:r>
          </a:p>
        </p:txBody>
      </p:sp>
      <p:sp>
        <p:nvSpPr>
          <p:cNvPr id="14338" name="Rectangle 2"/>
          <p:cNvSpPr>
            <a:spLocks noChangeArrowheads="1"/>
          </p:cNvSpPr>
          <p:nvPr/>
        </p:nvSpPr>
        <p:spPr bwMode="auto">
          <a:xfrm>
            <a:off x="762000" y="381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341" name="Rectangle 5"/>
          <p:cNvSpPr>
            <a:spLocks noChangeArrowheads="1"/>
          </p:cNvSpPr>
          <p:nvPr/>
        </p:nvSpPr>
        <p:spPr bwMode="auto">
          <a:xfrm>
            <a:off x="762000" y="381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343" name="Rectangle 7"/>
          <p:cNvSpPr>
            <a:spLocks noChangeArrowheads="1"/>
          </p:cNvSpPr>
          <p:nvPr/>
        </p:nvSpPr>
        <p:spPr bwMode="auto">
          <a:xfrm>
            <a:off x="762000" y="381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345" name="Rectangle 9"/>
          <p:cNvSpPr>
            <a:spLocks noChangeArrowheads="1"/>
          </p:cNvSpPr>
          <p:nvPr/>
        </p:nvSpPr>
        <p:spPr bwMode="auto">
          <a:xfrm>
            <a:off x="762000" y="381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Θέση περιεχομένου 5"/>
          <p:cNvSpPr>
            <a:spLocks noGrp="1"/>
          </p:cNvSpPr>
          <p:nvPr>
            <p:ph sz="quarter" idx="1"/>
          </p:nvPr>
        </p:nvSpPr>
        <p:spPr>
          <a:xfrm>
            <a:off x="381000" y="3124200"/>
            <a:ext cx="8385048" cy="3581400"/>
          </a:xfrm>
        </p:spPr>
        <p:txBody>
          <a:bodyPr>
            <a:noAutofit/>
          </a:bodyPr>
          <a:lstStyle/>
          <a:p>
            <a:pPr>
              <a:buClr>
                <a:schemeClr val="accent1">
                  <a:lumMod val="50000"/>
                </a:schemeClr>
              </a:buClr>
              <a:buFont typeface="Wingdings" panose="05000000000000000000" pitchFamily="2" charset="2"/>
              <a:buChar char="q"/>
            </a:pPr>
            <a:r>
              <a:rPr lang="el-GR" sz="2200" dirty="0"/>
              <a:t>Καρδιακός κύκλος:</a:t>
            </a:r>
          </a:p>
          <a:p>
            <a:pPr marL="457200" indent="-457200" algn="just">
              <a:buClr>
                <a:schemeClr val="accent1">
                  <a:lumMod val="50000"/>
                </a:schemeClr>
              </a:buClr>
              <a:buFont typeface="+mj-lt"/>
              <a:buAutoNum type="arabicPeriod" startAt="3"/>
            </a:pPr>
            <a:r>
              <a:rPr lang="el-GR" sz="2200" dirty="0"/>
              <a:t>Μετά συσπώνται οι κοιλίες και το αίμα ωθείται προς τις αρτηρίες (πνευμονική αρτηρία από τη δεξιά κοιλία, αορτή από την αριστερά κοιλία) αφού προηγουμένως έχουν ανοίξει οι μηνοειδείς βαλβίδες (πνευμονική και αορτική βαλβίδα).</a:t>
            </a:r>
          </a:p>
          <a:p>
            <a:pPr marL="457200" indent="-457200" algn="just">
              <a:buClr>
                <a:schemeClr val="accent1">
                  <a:lumMod val="50000"/>
                </a:schemeClr>
              </a:buClr>
              <a:buFont typeface="+mj-lt"/>
              <a:buAutoNum type="arabicPeriod" startAt="3"/>
            </a:pPr>
            <a:r>
              <a:rPr lang="el-GR" sz="2200" dirty="0"/>
              <a:t> Έτσι φθάνουμε στην τρίτη φάση, την καρδιακή ανάπαυλα πού είναι φάση ανασυγκροτήσεως, και κατά την οποία η καρδιά ξεκουράζεται. Σε ένα λεπτό γίνονται κατά μέσο όρο 80 καρδιακές συστολές.</a:t>
            </a:r>
          </a:p>
        </p:txBody>
      </p:sp>
      <p:pic>
        <p:nvPicPr>
          <p:cNvPr id="7" name="anat-fisiol2.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381180" y="1524000"/>
            <a:ext cx="2333625" cy="1524000"/>
          </a:xfrm>
          <a:prstGeom prst="rect">
            <a:avLst/>
          </a:prstGeom>
        </p:spPr>
      </p:pic>
    </p:spTree>
    <p:extLst>
      <p:ext uri="{BB962C8B-B14F-4D97-AF65-F5344CB8AC3E}">
        <p14:creationId xmlns:p14="http://schemas.microsoft.com/office/powerpoint/2010/main" val="182998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25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69748" y="5791200"/>
            <a:ext cx="8912352" cy="1143000"/>
          </a:xfrm>
        </p:spPr>
        <p:txBody>
          <a:bodyPr>
            <a:normAutofit/>
          </a:bodyPr>
          <a:lstStyle/>
          <a:p>
            <a:pPr marL="0" indent="0" algn="just">
              <a:buNone/>
            </a:pPr>
            <a:r>
              <a:rPr lang="el-GR" sz="1600" i="1" dirty="0"/>
              <a:t>Σχηματική συσχέτιση ταχύτητας ροής, πίεσης και όγκου του αίματος σε σχέση με την επιφάνεια ροής.</a:t>
            </a:r>
          </a:p>
        </p:txBody>
      </p:sp>
      <p:pic>
        <p:nvPicPr>
          <p:cNvPr id="175106" name="Picture 2" descr="F_13"/>
          <p:cNvPicPr>
            <a:picLocks noChangeAspect="1" noChangeArrowheads="1"/>
          </p:cNvPicPr>
          <p:nvPr/>
        </p:nvPicPr>
        <p:blipFill>
          <a:blip r:embed="rId2" cstate="print"/>
          <a:srcRect/>
          <a:stretch>
            <a:fillRect/>
          </a:stretch>
        </p:blipFill>
        <p:spPr bwMode="auto">
          <a:xfrm>
            <a:off x="482544" y="1752600"/>
            <a:ext cx="8337340" cy="3870378"/>
          </a:xfrm>
          <a:prstGeom prst="rect">
            <a:avLst/>
          </a:prstGeom>
          <a:noFill/>
          <a:ln w="9525">
            <a:noFill/>
            <a:miter lim="800000"/>
            <a:headEnd/>
            <a:tailEnd/>
          </a:ln>
        </p:spPr>
      </p:pic>
      <p:sp>
        <p:nvSpPr>
          <p:cNvPr id="4" name="TextBox 3"/>
          <p:cNvSpPr txBox="1"/>
          <p:nvPr/>
        </p:nvSpPr>
        <p:spPr>
          <a:xfrm>
            <a:off x="0" y="6627168"/>
            <a:ext cx="5867400" cy="230832"/>
          </a:xfrm>
          <a:prstGeom prst="rect">
            <a:avLst/>
          </a:prstGeom>
          <a:noFill/>
          <a:ln>
            <a:noFill/>
          </a:ln>
        </p:spPr>
        <p:txBody>
          <a:bodyPr wrap="square" rtlCol="0">
            <a:spAutoFit/>
          </a:bodyPr>
          <a:lstStyle/>
          <a:p>
            <a:r>
              <a:rPr lang="en-US" sz="900" dirty="0" err="1">
                <a:latin typeface="Calibri" pitchFamily="34" charset="0"/>
              </a:rPr>
              <a:t>Kojic</a:t>
            </a:r>
            <a:r>
              <a:rPr lang="en-US" sz="900" dirty="0">
                <a:latin typeface="Calibri" pitchFamily="34" charset="0"/>
              </a:rPr>
              <a:t> M., </a:t>
            </a:r>
            <a:r>
              <a:rPr lang="en-US" sz="900" dirty="0" err="1">
                <a:latin typeface="Calibri" pitchFamily="34" charset="0"/>
              </a:rPr>
              <a:t>Filipovic</a:t>
            </a:r>
            <a:r>
              <a:rPr lang="en-US" sz="900" dirty="0">
                <a:latin typeface="Calibri" pitchFamily="34" charset="0"/>
              </a:rPr>
              <a:t> N., </a:t>
            </a:r>
            <a:r>
              <a:rPr lang="en-US" sz="900" dirty="0" err="1">
                <a:latin typeface="Calibri" pitchFamily="34" charset="0"/>
              </a:rPr>
              <a:t>Stojanovic</a:t>
            </a:r>
            <a:r>
              <a:rPr lang="en-US" sz="900" dirty="0">
                <a:latin typeface="Calibri" pitchFamily="34" charset="0"/>
              </a:rPr>
              <a:t> B., </a:t>
            </a:r>
            <a:r>
              <a:rPr lang="en-US" sz="900" dirty="0" err="1">
                <a:latin typeface="Calibri" pitchFamily="34" charset="0"/>
              </a:rPr>
              <a:t>Kojic</a:t>
            </a:r>
            <a:r>
              <a:rPr lang="en-US" sz="900" dirty="0">
                <a:latin typeface="Calibri" pitchFamily="34" charset="0"/>
              </a:rPr>
              <a:t> N., Computer Modeling in Bioengineering, </a:t>
            </a:r>
            <a:r>
              <a:rPr lang="en-US" sz="900" dirty="0" err="1">
                <a:latin typeface="Calibri" pitchFamily="34" charset="0"/>
              </a:rPr>
              <a:t>ch.</a:t>
            </a:r>
            <a:r>
              <a:rPr lang="en-US" sz="900" dirty="0">
                <a:latin typeface="Calibri" pitchFamily="34" charset="0"/>
              </a:rPr>
              <a:t> 7, WILEY, 2008.</a:t>
            </a:r>
            <a:endParaRPr lang="el-GR" sz="900" dirty="0"/>
          </a:p>
        </p:txBody>
      </p:sp>
      <p:sp>
        <p:nvSpPr>
          <p:cNvPr id="7" name="Content Placeholder 2"/>
          <p:cNvSpPr txBox="1">
            <a:spLocks/>
          </p:cNvSpPr>
          <p:nvPr/>
        </p:nvSpPr>
        <p:spPr>
          <a:xfrm>
            <a:off x="609600" y="381000"/>
            <a:ext cx="7772400" cy="838200"/>
          </a:xfrm>
          <a:prstGeom prst="rect">
            <a:avLst/>
          </a:prstGeom>
        </p:spPr>
        <p:txBody>
          <a:bodyPr vert="horz">
            <a:normAutofit/>
          </a:bodyPr>
          <a:lstStyle/>
          <a:p>
            <a:pPr marL="320040" indent="-320040" algn="ctr">
              <a:spcBef>
                <a:spcPts val="700"/>
              </a:spcBef>
              <a:buClr>
                <a:schemeClr val="accent2"/>
              </a:buClr>
              <a:buSzPct val="60000"/>
              <a:defRPr/>
            </a:pPr>
            <a:r>
              <a:rPr lang="el-GR" sz="3700" b="1" dirty="0"/>
              <a:t>Καρδιακός κύκλος</a:t>
            </a:r>
          </a:p>
        </p:txBody>
      </p:sp>
    </p:spTree>
    <p:extLst>
      <p:ext uri="{BB962C8B-B14F-4D97-AF65-F5344CB8AC3E}">
        <p14:creationId xmlns:p14="http://schemas.microsoft.com/office/powerpoint/2010/main" val="2552570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lvl="0" algn="ctr"/>
            <a:r>
              <a:rPr lang="el-GR" sz="4000" b="1" dirty="0">
                <a:solidFill>
                  <a:prstClr val="black"/>
                </a:solidFill>
              </a:rPr>
              <a:t>Κυκλοφορικό σύστημα</a:t>
            </a:r>
            <a:endParaRPr lang="el-GR" b="1" dirty="0"/>
          </a:p>
        </p:txBody>
      </p:sp>
      <p:sp>
        <p:nvSpPr>
          <p:cNvPr id="3" name="Θέση περιεχομένου 2"/>
          <p:cNvSpPr>
            <a:spLocks noGrp="1"/>
          </p:cNvSpPr>
          <p:nvPr>
            <p:ph sz="quarter" idx="1"/>
          </p:nvPr>
        </p:nvSpPr>
        <p:spPr>
          <a:xfrm>
            <a:off x="228600" y="1981200"/>
            <a:ext cx="8537448" cy="4495800"/>
          </a:xfrm>
        </p:spPr>
        <p:txBody>
          <a:bodyPr>
            <a:normAutofit/>
          </a:bodyPr>
          <a:lstStyle/>
          <a:p>
            <a:pPr lvl="0" algn="just" eaLnBrk="0" fontAlgn="base" hangingPunct="0">
              <a:spcBef>
                <a:spcPts val="0"/>
              </a:spcBef>
              <a:spcAft>
                <a:spcPts val="1200"/>
              </a:spcAft>
              <a:buClr>
                <a:schemeClr val="accent1">
                  <a:lumMod val="50000"/>
                </a:schemeClr>
              </a:buClr>
              <a:buSzPct val="80000"/>
              <a:buFont typeface="Wingdings" panose="05000000000000000000" pitchFamily="2" charset="2"/>
              <a:buChar char="q"/>
            </a:pPr>
            <a:r>
              <a:rPr lang="el-GR" sz="2200" dirty="0">
                <a:solidFill>
                  <a:prstClr val="black"/>
                </a:solidFill>
              </a:rPr>
              <a:t>Αποτελείται  από αγγεία αίματος τα οποία μεταφέρουν στοιχεία και οξυγόνο σε περιφερειακούς ιστούς και τα οποία εξουδετερώνουν τα ζημιογόνα προϊόντα μεταβολισμού. Ανατομικά αποτελείται από:</a:t>
            </a:r>
          </a:p>
          <a:p>
            <a:pPr marL="777240" lvl="1" indent="-457200" algn="just" eaLnBrk="0" fontAlgn="base" hangingPunct="0">
              <a:spcBef>
                <a:spcPts val="0"/>
              </a:spcBef>
              <a:spcAft>
                <a:spcPts val="1200"/>
              </a:spcAft>
              <a:buClrTx/>
              <a:buSzTx/>
              <a:buFont typeface="+mj-lt"/>
              <a:buAutoNum type="arabicPeriod"/>
            </a:pPr>
            <a:r>
              <a:rPr lang="el-GR" sz="2000" dirty="0">
                <a:solidFill>
                  <a:prstClr val="black"/>
                </a:solidFill>
              </a:rPr>
              <a:t>Τη συστημική κυκλοφορία.</a:t>
            </a:r>
          </a:p>
          <a:p>
            <a:pPr marL="777240" lvl="1" indent="-457200" algn="just" eaLnBrk="0" fontAlgn="base" hangingPunct="0">
              <a:spcBef>
                <a:spcPts val="0"/>
              </a:spcBef>
              <a:spcAft>
                <a:spcPts val="1200"/>
              </a:spcAft>
              <a:buClrTx/>
              <a:buSzTx/>
              <a:buFont typeface="+mj-lt"/>
              <a:buAutoNum type="arabicPeriod"/>
            </a:pPr>
            <a:r>
              <a:rPr lang="el-GR" sz="2000" dirty="0">
                <a:solidFill>
                  <a:prstClr val="black"/>
                </a:solidFill>
              </a:rPr>
              <a:t>Την πνευμονική κυκλοφορία.</a:t>
            </a:r>
          </a:p>
          <a:p>
            <a:pPr algn="just"/>
            <a:endParaRPr lang="el-GR" sz="2200" dirty="0"/>
          </a:p>
        </p:txBody>
      </p:sp>
    </p:spTree>
    <p:extLst>
      <p:ext uri="{BB962C8B-B14F-4D97-AF65-F5344CB8AC3E}">
        <p14:creationId xmlns:p14="http://schemas.microsoft.com/office/powerpoint/2010/main" val="183720327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7360</TotalTime>
  <Words>3698</Words>
  <Application>Microsoft Office PowerPoint</Application>
  <PresentationFormat>Προβολή στην οθόνη (4:3)</PresentationFormat>
  <Paragraphs>343</Paragraphs>
  <Slides>61</Slides>
  <Notes>2</Notes>
  <HiddenSlides>0</HiddenSlides>
  <MMClips>3</MMClips>
  <ScaleCrop>false</ScaleCrop>
  <HeadingPairs>
    <vt:vector size="8" baseType="variant">
      <vt:variant>
        <vt:lpstr>Γραμματοσειρές που χρησιμοποιούνται</vt:lpstr>
      </vt:variant>
      <vt:variant>
        <vt:i4>5</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61</vt:i4>
      </vt:variant>
    </vt:vector>
  </HeadingPairs>
  <TitlesOfParts>
    <vt:vector size="68" baseType="lpstr">
      <vt:lpstr>Calibri</vt:lpstr>
      <vt:lpstr>Times New Roman</vt:lpstr>
      <vt:lpstr>Tw Cen MT</vt:lpstr>
      <vt:lpstr>Wingdings</vt:lpstr>
      <vt:lpstr>Wingdings 2</vt:lpstr>
      <vt:lpstr>Median</vt:lpstr>
      <vt:lpstr>Equation</vt:lpstr>
      <vt:lpstr>Παρουσίαση του PowerPoint</vt:lpstr>
      <vt:lpstr>Παρουσίαση του PowerPoint</vt:lpstr>
      <vt:lpstr>Εισαγωγή</vt:lpstr>
      <vt:lpstr>Εισαγωγή</vt:lpstr>
      <vt:lpstr>Εισαγωγή</vt:lpstr>
      <vt:lpstr>Παρουσίαση του PowerPoint</vt:lpstr>
      <vt:lpstr>Παρουσίαση του PowerPoint</vt:lpstr>
      <vt:lpstr>Παρουσίαση του PowerPoint</vt:lpstr>
      <vt:lpstr>Κυκλοφορικό σύστημα</vt:lpstr>
      <vt:lpstr>Κυκλοφορικό σύστημα</vt:lpstr>
      <vt:lpstr>Κυκλοφορικό σύστημα</vt:lpstr>
      <vt:lpstr>Κυκλοφορικό σύστημα</vt:lpstr>
      <vt:lpstr>Κυκλοφορικό σύστημα</vt:lpstr>
      <vt:lpstr>Κυκλοφορικό σύστημα</vt:lpstr>
      <vt:lpstr>Αιμοφόρα αγγεία</vt:lpstr>
      <vt:lpstr>Αιμοφόρα αγγεία</vt:lpstr>
      <vt:lpstr>Αιμοφόρα αγγεία</vt:lpstr>
      <vt:lpstr>Αιμοφόρα αγγεία</vt:lpstr>
      <vt:lpstr>Αιμοφόρα αγγεία</vt:lpstr>
      <vt:lpstr>Αιμοφόρα αγγεία</vt:lpstr>
      <vt:lpstr>Αιμοφόρα αγγεία</vt:lpstr>
      <vt:lpstr>Αίμα</vt:lpstr>
      <vt:lpstr>Αίμα</vt:lpstr>
      <vt:lpstr>Αίμα</vt:lpstr>
      <vt:lpstr>Μηχανικές ιδιότητες αίματος</vt:lpstr>
      <vt:lpstr>Βασικές αρχές ρευστομηχανικής</vt:lpstr>
      <vt:lpstr>Βασικές αρχές ρευστομηχανικής</vt:lpstr>
      <vt:lpstr>Βασικές αρχές ρευστομηχανικής</vt:lpstr>
      <vt:lpstr>Αίμα</vt:lpstr>
      <vt:lpstr>Αίμα</vt:lpstr>
      <vt:lpstr>Αίμα</vt:lpstr>
      <vt:lpstr>Αίμα</vt:lpstr>
      <vt:lpstr>Εισαγωγή στη μοντελοποίηση</vt:lpstr>
      <vt:lpstr>Μηχανικές ιδιότητες αρτηριακού τοιχώματος</vt:lpstr>
      <vt:lpstr>Μηχανικές ιδιότητες αρτηριακού τοιχώματος</vt:lpstr>
      <vt:lpstr>Μέθοδοι μοντελοποίησης ροής σε αγγεία μεγάλης διαμέτρου</vt:lpstr>
      <vt:lpstr>Μέθοδοι μοντελοποίησης ροής σε αγγεία μεγάλης διαμέτρου</vt:lpstr>
      <vt:lpstr>Μέθοδοι μοντελοποίησης ροής σε αγγεία μεγάλης διαμέτρου</vt:lpstr>
      <vt:lpstr>Μέθοδοι μοντελοποίησης ροής σε αγγεία μεγάλης διαμέτρου</vt:lpstr>
      <vt:lpstr>Μέθοδοι μοντελοποίησης ροής σε αγγεία μεγάλης διαμέτρου</vt:lpstr>
      <vt:lpstr>Μέθοδοι μοντελοποίησης ροής σε αγγεία μεγάλης διαμέτρου</vt:lpstr>
      <vt:lpstr>1ο Βήμα Μοντελοποίησης-Τρισδιάστατη ανακατασκευή</vt:lpstr>
      <vt:lpstr>1ο Βήμα Μοντελοποίησης-Τρισδιάστατη ανακατασκευή</vt:lpstr>
      <vt:lpstr>1ο Βήμα Μοντελοποίησης-Τρισδιάστατη ανακατασκευή</vt:lpstr>
      <vt:lpstr>1ο Βήμα Μοντελοποίησης-Τρισδιάστατη ανακατασκευή</vt:lpstr>
      <vt:lpstr>1ο Βήμα Μοντελοποίησης-Τρισδιάστατη ανακατασκευή</vt:lpstr>
      <vt:lpstr>1ο Βήμα Μοντελοποίησης-Τρισδιάστατη ανακατασκευή</vt:lpstr>
      <vt:lpstr>1ο Βήμα Μοντελοποίησης-Τρισδιάστατη ανακατασκευή</vt:lpstr>
      <vt:lpstr>2ο Βήμα Μοντελοποίησης-Διακριτοποίηση</vt:lpstr>
      <vt:lpstr>3ο Βήμα Μοντελοποίησης-Συνοριακές συνθήκες</vt:lpstr>
      <vt:lpstr>4ο Βήμα Μοντελοποίησης-Αποτελέσματα</vt:lpstr>
      <vt:lpstr>Παράδειγμα μοντελοποίησης</vt:lpstr>
      <vt:lpstr>Παράδειγμα μοντελοποίησης</vt:lpstr>
      <vt:lpstr>Παράδειγμα μοντελοποίησης</vt:lpstr>
      <vt:lpstr>Παράδειγμα μοντελοποίησης</vt:lpstr>
      <vt:lpstr>Παράδειγμα μοντελοποίησης</vt:lpstr>
      <vt:lpstr>Παράδειγμα μοντελοποίησης</vt:lpstr>
      <vt:lpstr>Παράδειγμα μοντελοποίησης</vt:lpstr>
      <vt:lpstr>Παράδειγμα μοντελοποίησης</vt:lpstr>
      <vt:lpstr>Συμπεράσματα</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Panagiotis</dc:creator>
  <cp:lastModifiedBy>ALEXANDRA NIAKOPOULOU</cp:lastModifiedBy>
  <cp:revision>583</cp:revision>
  <dcterms:created xsi:type="dcterms:W3CDTF">2006-08-16T00:00:00Z</dcterms:created>
  <dcterms:modified xsi:type="dcterms:W3CDTF">2023-09-29T09:42:52Z</dcterms:modified>
</cp:coreProperties>
</file>