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61"/>
  </p:notesMasterIdLst>
  <p:sldIdLst>
    <p:sldId id="405" r:id="rId3"/>
    <p:sldId id="261" r:id="rId4"/>
    <p:sldId id="270" r:id="rId5"/>
    <p:sldId id="260" r:id="rId6"/>
    <p:sldId id="353" r:id="rId7"/>
    <p:sldId id="354" r:id="rId8"/>
    <p:sldId id="351" r:id="rId9"/>
    <p:sldId id="355" r:id="rId10"/>
    <p:sldId id="356" r:id="rId11"/>
    <p:sldId id="408" r:id="rId12"/>
    <p:sldId id="357" r:id="rId13"/>
    <p:sldId id="262" r:id="rId14"/>
    <p:sldId id="360" r:id="rId15"/>
    <p:sldId id="359" r:id="rId16"/>
    <p:sldId id="264" r:id="rId17"/>
    <p:sldId id="265" r:id="rId18"/>
    <p:sldId id="267" r:id="rId19"/>
    <p:sldId id="361" r:id="rId20"/>
    <p:sldId id="362" r:id="rId21"/>
    <p:sldId id="363" r:id="rId22"/>
    <p:sldId id="409" r:id="rId23"/>
    <p:sldId id="366" r:id="rId24"/>
    <p:sldId id="367" r:id="rId25"/>
    <p:sldId id="370" r:id="rId26"/>
    <p:sldId id="368" r:id="rId27"/>
    <p:sldId id="371"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2" r:id="rId57"/>
    <p:sldId id="403" r:id="rId58"/>
    <p:sldId id="404" r:id="rId59"/>
    <p:sldId id="407" r:id="rId6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9900"/>
    <a:srgbClr val="00FFFF"/>
    <a:srgbClr val="0033CC"/>
    <a:srgbClr val="FFFF66"/>
    <a:srgbClr val="CC0066"/>
    <a:srgbClr val="00FF00"/>
    <a:srgbClr val="410FBD"/>
    <a:srgbClr val="FF6600"/>
    <a:srgbClr val="960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88256" autoAdjust="0"/>
  </p:normalViewPr>
  <p:slideViewPr>
    <p:cSldViewPr>
      <p:cViewPr varScale="1">
        <p:scale>
          <a:sx n="97" d="100"/>
          <a:sy n="97" d="100"/>
        </p:scale>
        <p:origin x="2004" y="96"/>
      </p:cViewPr>
      <p:guideLst>
        <p:guide orient="horz" pos="2160"/>
        <p:guide pos="2880"/>
      </p:guideLst>
    </p:cSldViewPr>
  </p:slideViewPr>
  <p:outlineViewPr>
    <p:cViewPr>
      <p:scale>
        <a:sx n="33" d="100"/>
        <a:sy n="33" d="100"/>
      </p:scale>
      <p:origin x="0" y="110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3D447-1916-429A-A5A0-DD59074F0031}" type="datetimeFigureOut">
              <a:rPr lang="el-GR" smtClean="0"/>
              <a:pPr/>
              <a:t>29/9/2023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15B8A-1690-484A-8CAE-E0926A80164B}" type="slidenum">
              <a:rPr lang="el-GR" smtClean="0"/>
              <a:pPr/>
              <a:t>‹#›</a:t>
            </a:fld>
            <a:endParaRPr lang="el-GR"/>
          </a:p>
        </p:txBody>
      </p:sp>
    </p:spTree>
    <p:extLst>
      <p:ext uri="{BB962C8B-B14F-4D97-AF65-F5344CB8AC3E}">
        <p14:creationId xmlns:p14="http://schemas.microsoft.com/office/powerpoint/2010/main" val="67118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1</a:t>
            </a:fld>
            <a:endParaRPr lang="en-US" dirty="0"/>
          </a:p>
        </p:txBody>
      </p:sp>
    </p:spTree>
    <p:extLst>
      <p:ext uri="{BB962C8B-B14F-4D97-AF65-F5344CB8AC3E}">
        <p14:creationId xmlns:p14="http://schemas.microsoft.com/office/powerpoint/2010/main" val="1521977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5F15B8A-1690-484A-8CAE-E0926A80164B}" type="slidenum">
              <a:rPr lang="el-GR" smtClean="0"/>
              <a:pPr/>
              <a:t>31</a:t>
            </a:fld>
            <a:endParaRPr lang="el-GR"/>
          </a:p>
        </p:txBody>
      </p:sp>
    </p:spTree>
    <p:extLst>
      <p:ext uri="{BB962C8B-B14F-4D97-AF65-F5344CB8AC3E}">
        <p14:creationId xmlns:p14="http://schemas.microsoft.com/office/powerpoint/2010/main" val="318800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a:t>Ο</a:t>
            </a:r>
            <a:r>
              <a:rPr lang="el-GR" baseline="0" dirty="0"/>
              <a:t> εγκέφαλος μαζί αποτελεί το κέντρο του ανθρώπινου νευρικού συστήματος και μαζί με την παρεγκεφαλίδα και το εγκεφαλικό στέλεχος συντονίζουν τις λειτουργίες του ανθρώπου.</a:t>
            </a:r>
            <a:endParaRPr lang="el-GR" dirty="0"/>
          </a:p>
        </p:txBody>
      </p:sp>
      <p:sp>
        <p:nvSpPr>
          <p:cNvPr id="4" name="Slide Number Placeholder 3"/>
          <p:cNvSpPr>
            <a:spLocks noGrp="1"/>
          </p:cNvSpPr>
          <p:nvPr>
            <p:ph type="sldNum" sz="quarter" idx="10"/>
          </p:nvPr>
        </p:nvSpPr>
        <p:spPr/>
        <p:txBody>
          <a:bodyPr/>
          <a:lstStyle/>
          <a:p>
            <a:fld id="{B5F15B8A-1690-484A-8CAE-E0926A80164B}" type="slidenum">
              <a:rPr lang="el-GR" smtClean="0"/>
              <a:pPr/>
              <a:t>4</a:t>
            </a:fld>
            <a:endParaRPr lang="el-GR"/>
          </a:p>
        </p:txBody>
      </p:sp>
    </p:spTree>
    <p:extLst>
      <p:ext uri="{BB962C8B-B14F-4D97-AF65-F5344CB8AC3E}">
        <p14:creationId xmlns:p14="http://schemas.microsoft.com/office/powerpoint/2010/main" val="27427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5F15B8A-1690-484A-8CAE-E0926A80164B}" type="slidenum">
              <a:rPr lang="el-GR" smtClean="0"/>
              <a:pPr/>
              <a:t>12</a:t>
            </a:fld>
            <a:endParaRPr lang="el-GR"/>
          </a:p>
        </p:txBody>
      </p:sp>
    </p:spTree>
    <p:extLst>
      <p:ext uri="{BB962C8B-B14F-4D97-AF65-F5344CB8AC3E}">
        <p14:creationId xmlns:p14="http://schemas.microsoft.com/office/powerpoint/2010/main" val="84934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F15B8A-1690-484A-8CAE-E0926A80164B}" type="slidenum">
              <a:rPr lang="el-GR" smtClean="0"/>
              <a:pPr/>
              <a:t>15</a:t>
            </a:fld>
            <a:endParaRPr lang="el-GR"/>
          </a:p>
        </p:txBody>
      </p:sp>
    </p:spTree>
    <p:extLst>
      <p:ext uri="{BB962C8B-B14F-4D97-AF65-F5344CB8AC3E}">
        <p14:creationId xmlns:p14="http://schemas.microsoft.com/office/powerpoint/2010/main" val="44153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5F15B8A-1690-484A-8CAE-E0926A80164B}" type="slidenum">
              <a:rPr lang="el-GR" smtClean="0"/>
              <a:pPr/>
              <a:t>16</a:t>
            </a:fld>
            <a:endParaRPr lang="el-GR"/>
          </a:p>
        </p:txBody>
      </p:sp>
    </p:spTree>
    <p:extLst>
      <p:ext uri="{BB962C8B-B14F-4D97-AF65-F5344CB8AC3E}">
        <p14:creationId xmlns:p14="http://schemas.microsoft.com/office/powerpoint/2010/main" val="353930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5F15B8A-1690-484A-8CAE-E0926A80164B}" type="slidenum">
              <a:rPr lang="el-GR" smtClean="0"/>
              <a:pPr/>
              <a:t>17</a:t>
            </a:fld>
            <a:endParaRPr lang="el-GR"/>
          </a:p>
        </p:txBody>
      </p:sp>
    </p:spTree>
    <p:extLst>
      <p:ext uri="{BB962C8B-B14F-4D97-AF65-F5344CB8AC3E}">
        <p14:creationId xmlns:p14="http://schemas.microsoft.com/office/powerpoint/2010/main" val="414466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5F15B8A-1690-484A-8CAE-E0926A80164B}" type="slidenum">
              <a:rPr lang="el-GR" smtClean="0"/>
              <a:pPr/>
              <a:t>20</a:t>
            </a:fld>
            <a:endParaRPr lang="el-GR"/>
          </a:p>
        </p:txBody>
      </p:sp>
    </p:spTree>
    <p:extLst>
      <p:ext uri="{BB962C8B-B14F-4D97-AF65-F5344CB8AC3E}">
        <p14:creationId xmlns:p14="http://schemas.microsoft.com/office/powerpoint/2010/main" val="110796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5F15B8A-1690-484A-8CAE-E0926A80164B}" type="slidenum">
              <a:rPr lang="el-GR" smtClean="0"/>
              <a:pPr/>
              <a:t>23</a:t>
            </a:fld>
            <a:endParaRPr lang="el-GR"/>
          </a:p>
        </p:txBody>
      </p:sp>
    </p:spTree>
    <p:extLst>
      <p:ext uri="{BB962C8B-B14F-4D97-AF65-F5344CB8AC3E}">
        <p14:creationId xmlns:p14="http://schemas.microsoft.com/office/powerpoint/2010/main" val="1157830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5F15B8A-1690-484A-8CAE-E0926A80164B}" type="slidenum">
              <a:rPr lang="el-GR" smtClean="0"/>
              <a:pPr/>
              <a:t>25</a:t>
            </a:fld>
            <a:endParaRPr lang="el-GR"/>
          </a:p>
        </p:txBody>
      </p:sp>
    </p:spTree>
    <p:extLst>
      <p:ext uri="{BB962C8B-B14F-4D97-AF65-F5344CB8AC3E}">
        <p14:creationId xmlns:p14="http://schemas.microsoft.com/office/powerpoint/2010/main" val="426106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9/29/2023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DDE9EC"/>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solidFill>
                  <a:srgbClr val="DDE9EC"/>
                </a:solidFill>
              </a:rPr>
              <a:pPr/>
              <a:t>‹#›</a:t>
            </a:fld>
            <a:endParaRPr lang="en-US">
              <a:solidFill>
                <a:srgbClr val="DDE9EC"/>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464653"/>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9/29/2023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DDE9EC"/>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3184963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8400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173145764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solidFill>
                  <a:srgbClr val="464653"/>
                </a:solidFill>
              </a:rPr>
              <a:pPr/>
              <a:t>9/29/2023</a:t>
            </a:fld>
            <a:endParaRPr lang="en-US">
              <a:solidFill>
                <a:srgbClr val="464653"/>
              </a:solidFill>
            </a:endParaRPr>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64653"/>
              </a:solidFill>
            </a:endParaRPr>
          </a:p>
        </p:txBody>
      </p:sp>
    </p:spTree>
    <p:extLst>
      <p:ext uri="{BB962C8B-B14F-4D97-AF65-F5344CB8AC3E}">
        <p14:creationId xmlns:p14="http://schemas.microsoft.com/office/powerpoint/2010/main" val="322898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solidFill>
                  <a:srgbClr val="464653"/>
                </a:solidFill>
              </a:rPr>
              <a:pPr/>
              <a:t>9/29/2023</a:t>
            </a:fld>
            <a:endParaRPr lang="en-US">
              <a:solidFill>
                <a:srgbClr val="464653"/>
              </a:solidFill>
            </a:endParaRPr>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64653"/>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277347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36950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01258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0324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solidFill>
                  <a:srgbClr val="464653"/>
                </a:solidFill>
              </a:rPr>
              <a:pPr/>
              <a:t>9/29/2023</a:t>
            </a:fld>
            <a:endParaRPr lang="en-US">
              <a:solidFill>
                <a:srgbClr val="464653"/>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464653"/>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62865929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5917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464653"/>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19213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64653"/>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solidFill>
                  <a:srgbClr val="464653"/>
                </a:solidFill>
              </a:rPr>
              <a:pPr/>
              <a:t>9/29/2023</a:t>
            </a:fld>
            <a:endParaRPr lang="en-US">
              <a:solidFill>
                <a:srgbClr val="464653"/>
              </a:solidFill>
            </a:endParaRPr>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6465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solidFill>
                  <a:srgbClr val="464653"/>
                </a:solidFill>
              </a:rPr>
              <a:pPr/>
              <a:t>9/29/2023</a:t>
            </a:fld>
            <a:endParaRPr lang="en-US">
              <a:solidFill>
                <a:srgbClr val="464653"/>
              </a:solidFill>
            </a:endParaRPr>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64653"/>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solidFill>
                  <a:srgbClr val="464653"/>
                </a:solidFill>
              </a:rPr>
              <a:pPr/>
              <a:t>‹#›</a:t>
            </a:fld>
            <a:endParaRPr lang="en-US">
              <a:solidFill>
                <a:srgbClr val="46465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solidFill>
                  <a:srgbClr val="464653"/>
                </a:solidFill>
              </a:rPr>
              <a:pPr/>
              <a:t>9/29/2023</a:t>
            </a:fld>
            <a:endParaRPr lang="en-US">
              <a:solidFill>
                <a:srgbClr val="464653"/>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464653"/>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64653"/>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solidFill>
                  <a:srgbClr val="464653"/>
                </a:solidFill>
              </a:rPr>
              <a:pPr/>
              <a:t>9/29/2023</a:t>
            </a:fld>
            <a:endParaRPr lang="en-US">
              <a:solidFill>
                <a:srgbClr val="464653"/>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64653"/>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8937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tiadis@cs.uoi.g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fotiadis@uoi.g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6" Type="http://schemas.openxmlformats.org/officeDocument/2006/relationships/image" Target="../media/image33.png"/><Relationship Id="rId21" Type="http://schemas.openxmlformats.org/officeDocument/2006/relationships/image" Target="../media/image28.png"/><Relationship Id="rId42" Type="http://schemas.openxmlformats.org/officeDocument/2006/relationships/image" Target="../media/image49.png"/><Relationship Id="rId47" Type="http://schemas.openxmlformats.org/officeDocument/2006/relationships/image" Target="../media/image54.png"/><Relationship Id="rId63" Type="http://schemas.openxmlformats.org/officeDocument/2006/relationships/image" Target="../media/image70.png"/><Relationship Id="rId68" Type="http://schemas.openxmlformats.org/officeDocument/2006/relationships/image" Target="../media/image75.png"/><Relationship Id="rId2" Type="http://schemas.openxmlformats.org/officeDocument/2006/relationships/image" Target="../media/image9.png"/><Relationship Id="rId16" Type="http://schemas.openxmlformats.org/officeDocument/2006/relationships/image" Target="../media/image23.png"/><Relationship Id="rId29" Type="http://schemas.openxmlformats.org/officeDocument/2006/relationships/image" Target="../media/image36.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3" Type="http://schemas.openxmlformats.org/officeDocument/2006/relationships/image" Target="../media/image60.png"/><Relationship Id="rId58" Type="http://schemas.openxmlformats.org/officeDocument/2006/relationships/image" Target="../media/image65.png"/><Relationship Id="rId66" Type="http://schemas.openxmlformats.org/officeDocument/2006/relationships/image" Target="../media/image73.png"/><Relationship Id="rId74" Type="http://schemas.openxmlformats.org/officeDocument/2006/relationships/image" Target="../media/image81.png"/><Relationship Id="rId5" Type="http://schemas.openxmlformats.org/officeDocument/2006/relationships/image" Target="../media/image12.png"/><Relationship Id="rId61" Type="http://schemas.openxmlformats.org/officeDocument/2006/relationships/image" Target="../media/image68.png"/><Relationship Id="rId19" Type="http://schemas.openxmlformats.org/officeDocument/2006/relationships/image" Target="../media/image2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56" Type="http://schemas.openxmlformats.org/officeDocument/2006/relationships/image" Target="../media/image63.png"/><Relationship Id="rId64" Type="http://schemas.openxmlformats.org/officeDocument/2006/relationships/image" Target="../media/image71.png"/><Relationship Id="rId69" Type="http://schemas.openxmlformats.org/officeDocument/2006/relationships/image" Target="../media/image76.png"/><Relationship Id="rId8" Type="http://schemas.openxmlformats.org/officeDocument/2006/relationships/image" Target="../media/image15.png"/><Relationship Id="rId51" Type="http://schemas.openxmlformats.org/officeDocument/2006/relationships/image" Target="../media/image58.png"/><Relationship Id="rId72" Type="http://schemas.openxmlformats.org/officeDocument/2006/relationships/image" Target="../media/image79.pn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59" Type="http://schemas.openxmlformats.org/officeDocument/2006/relationships/image" Target="../media/image66.png"/><Relationship Id="rId67" Type="http://schemas.openxmlformats.org/officeDocument/2006/relationships/image" Target="../media/image74.png"/><Relationship Id="rId20" Type="http://schemas.openxmlformats.org/officeDocument/2006/relationships/image" Target="../media/image27.png"/><Relationship Id="rId41" Type="http://schemas.openxmlformats.org/officeDocument/2006/relationships/image" Target="../media/image48.png"/><Relationship Id="rId54" Type="http://schemas.openxmlformats.org/officeDocument/2006/relationships/image" Target="../media/image61.png"/><Relationship Id="rId62" Type="http://schemas.openxmlformats.org/officeDocument/2006/relationships/image" Target="../media/image69.png"/><Relationship Id="rId70" Type="http://schemas.openxmlformats.org/officeDocument/2006/relationships/image" Target="../media/image77.png"/><Relationship Id="rId75"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13.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49" Type="http://schemas.openxmlformats.org/officeDocument/2006/relationships/image" Target="../media/image56.png"/><Relationship Id="rId57" Type="http://schemas.openxmlformats.org/officeDocument/2006/relationships/image" Target="../media/image64.png"/><Relationship Id="rId10" Type="http://schemas.openxmlformats.org/officeDocument/2006/relationships/image" Target="../media/image17.png"/><Relationship Id="rId31" Type="http://schemas.openxmlformats.org/officeDocument/2006/relationships/image" Target="../media/image38.png"/><Relationship Id="rId44" Type="http://schemas.openxmlformats.org/officeDocument/2006/relationships/image" Target="../media/image51.png"/><Relationship Id="rId52" Type="http://schemas.openxmlformats.org/officeDocument/2006/relationships/image" Target="../media/image59.png"/><Relationship Id="rId60" Type="http://schemas.openxmlformats.org/officeDocument/2006/relationships/image" Target="../media/image67.png"/><Relationship Id="rId65" Type="http://schemas.openxmlformats.org/officeDocument/2006/relationships/image" Target="../media/image72.png"/><Relationship Id="rId73" Type="http://schemas.openxmlformats.org/officeDocument/2006/relationships/image" Target="../media/image80.png"/><Relationship Id="rId4" Type="http://schemas.openxmlformats.org/officeDocument/2006/relationships/image" Target="../media/image11.png"/><Relationship Id="rId9"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39" Type="http://schemas.openxmlformats.org/officeDocument/2006/relationships/image" Target="../media/image46.png"/><Relationship Id="rId34" Type="http://schemas.openxmlformats.org/officeDocument/2006/relationships/image" Target="../media/image41.png"/><Relationship Id="rId50" Type="http://schemas.openxmlformats.org/officeDocument/2006/relationships/image" Target="../media/image57.png"/><Relationship Id="rId55" Type="http://schemas.openxmlformats.org/officeDocument/2006/relationships/image" Target="../media/image62.png"/><Relationship Id="rId76" Type="http://schemas.openxmlformats.org/officeDocument/2006/relationships/image" Target="../media/image83.png"/><Relationship Id="rId7" Type="http://schemas.openxmlformats.org/officeDocument/2006/relationships/image" Target="../media/image14.png"/><Relationship Id="rId71" Type="http://schemas.openxmlformats.org/officeDocument/2006/relationships/image" Target="../media/image78.png"/></Relationships>
</file>

<file path=ppt/slides/_rels/slide22.xml.rels><?xml version="1.0" encoding="UTF-8" standalone="yes"?>
<Relationships xmlns="http://schemas.openxmlformats.org/package/2006/relationships"><Relationship Id="rId26" Type="http://schemas.openxmlformats.org/officeDocument/2006/relationships/image" Target="../media/image33.png"/><Relationship Id="rId21" Type="http://schemas.openxmlformats.org/officeDocument/2006/relationships/image" Target="../media/image28.png"/><Relationship Id="rId42" Type="http://schemas.openxmlformats.org/officeDocument/2006/relationships/image" Target="../media/image49.png"/><Relationship Id="rId47" Type="http://schemas.openxmlformats.org/officeDocument/2006/relationships/image" Target="../media/image54.png"/><Relationship Id="rId63" Type="http://schemas.openxmlformats.org/officeDocument/2006/relationships/image" Target="../media/image70.png"/><Relationship Id="rId68" Type="http://schemas.openxmlformats.org/officeDocument/2006/relationships/image" Target="../media/image75.png"/><Relationship Id="rId16" Type="http://schemas.openxmlformats.org/officeDocument/2006/relationships/image" Target="../media/image2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3" Type="http://schemas.openxmlformats.org/officeDocument/2006/relationships/image" Target="../media/image60.png"/><Relationship Id="rId58" Type="http://schemas.openxmlformats.org/officeDocument/2006/relationships/image" Target="../media/image65.png"/><Relationship Id="rId66" Type="http://schemas.openxmlformats.org/officeDocument/2006/relationships/image" Target="../media/image73.png"/><Relationship Id="rId74" Type="http://schemas.openxmlformats.org/officeDocument/2006/relationships/image" Target="../media/image81.png"/><Relationship Id="rId5" Type="http://schemas.openxmlformats.org/officeDocument/2006/relationships/image" Target="../media/image12.png"/><Relationship Id="rId61" Type="http://schemas.openxmlformats.org/officeDocument/2006/relationships/image" Target="../media/image68.png"/><Relationship Id="rId19" Type="http://schemas.openxmlformats.org/officeDocument/2006/relationships/image" Target="../media/image2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56" Type="http://schemas.openxmlformats.org/officeDocument/2006/relationships/image" Target="../media/image63.png"/><Relationship Id="rId64" Type="http://schemas.openxmlformats.org/officeDocument/2006/relationships/image" Target="../media/image71.png"/><Relationship Id="rId69" Type="http://schemas.openxmlformats.org/officeDocument/2006/relationships/image" Target="../media/image76.png"/><Relationship Id="rId77" Type="http://schemas.openxmlformats.org/officeDocument/2006/relationships/image" Target="../media/image84.png"/><Relationship Id="rId8" Type="http://schemas.openxmlformats.org/officeDocument/2006/relationships/image" Target="../media/image15.png"/><Relationship Id="rId51" Type="http://schemas.openxmlformats.org/officeDocument/2006/relationships/image" Target="../media/image58.png"/><Relationship Id="rId72" Type="http://schemas.openxmlformats.org/officeDocument/2006/relationships/image" Target="../media/image79.pn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59" Type="http://schemas.openxmlformats.org/officeDocument/2006/relationships/image" Target="../media/image66.png"/><Relationship Id="rId67" Type="http://schemas.openxmlformats.org/officeDocument/2006/relationships/image" Target="../media/image74.png"/><Relationship Id="rId20" Type="http://schemas.openxmlformats.org/officeDocument/2006/relationships/image" Target="../media/image27.png"/><Relationship Id="rId41" Type="http://schemas.openxmlformats.org/officeDocument/2006/relationships/image" Target="../media/image48.png"/><Relationship Id="rId54" Type="http://schemas.openxmlformats.org/officeDocument/2006/relationships/image" Target="../media/image61.png"/><Relationship Id="rId62" Type="http://schemas.openxmlformats.org/officeDocument/2006/relationships/image" Target="../media/image69.png"/><Relationship Id="rId70" Type="http://schemas.openxmlformats.org/officeDocument/2006/relationships/image" Target="../media/image77.png"/><Relationship Id="rId75"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13.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49" Type="http://schemas.openxmlformats.org/officeDocument/2006/relationships/image" Target="../media/image56.png"/><Relationship Id="rId57" Type="http://schemas.openxmlformats.org/officeDocument/2006/relationships/image" Target="../media/image64.png"/><Relationship Id="rId10" Type="http://schemas.openxmlformats.org/officeDocument/2006/relationships/image" Target="../media/image17.png"/><Relationship Id="rId31" Type="http://schemas.openxmlformats.org/officeDocument/2006/relationships/image" Target="../media/image38.png"/><Relationship Id="rId44" Type="http://schemas.openxmlformats.org/officeDocument/2006/relationships/image" Target="../media/image51.png"/><Relationship Id="rId52" Type="http://schemas.openxmlformats.org/officeDocument/2006/relationships/image" Target="../media/image59.png"/><Relationship Id="rId60" Type="http://schemas.openxmlformats.org/officeDocument/2006/relationships/image" Target="../media/image67.png"/><Relationship Id="rId65" Type="http://schemas.openxmlformats.org/officeDocument/2006/relationships/image" Target="../media/image72.png"/><Relationship Id="rId73" Type="http://schemas.openxmlformats.org/officeDocument/2006/relationships/image" Target="../media/image80.png"/><Relationship Id="rId4" Type="http://schemas.openxmlformats.org/officeDocument/2006/relationships/image" Target="../media/image11.png"/><Relationship Id="rId9"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39" Type="http://schemas.openxmlformats.org/officeDocument/2006/relationships/image" Target="../media/image46.png"/><Relationship Id="rId34" Type="http://schemas.openxmlformats.org/officeDocument/2006/relationships/image" Target="../media/image41.png"/><Relationship Id="rId50" Type="http://schemas.openxmlformats.org/officeDocument/2006/relationships/image" Target="../media/image57.png"/><Relationship Id="rId55" Type="http://schemas.openxmlformats.org/officeDocument/2006/relationships/image" Target="../media/image62.png"/><Relationship Id="rId76" Type="http://schemas.openxmlformats.org/officeDocument/2006/relationships/image" Target="../media/image83.png"/><Relationship Id="rId7" Type="http://schemas.openxmlformats.org/officeDocument/2006/relationships/image" Target="../media/image14.png"/><Relationship Id="rId71" Type="http://schemas.openxmlformats.org/officeDocument/2006/relationships/image" Target="../media/image78.png"/><Relationship Id="rId2" Type="http://schemas.openxmlformats.org/officeDocument/2006/relationships/image" Target="../media/image9.png"/><Relationship Id="rId29"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4.png"/><Relationship Id="rId2" Type="http://schemas.openxmlformats.org/officeDocument/2006/relationships/image" Target="../media/image85.png"/><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00.png"/></Relationships>
</file>

<file path=ppt/slides/_rels/slide32.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9.wmf"/><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10" Type="http://schemas.openxmlformats.org/officeDocument/2006/relationships/image" Target="../media/image112.wmf"/><Relationship Id="rId4" Type="http://schemas.openxmlformats.org/officeDocument/2006/relationships/image" Target="../media/image106.png"/><Relationship Id="rId9" Type="http://schemas.openxmlformats.org/officeDocument/2006/relationships/image" Target="../media/image111.wmf"/></Relationships>
</file>

<file path=ppt/slides/_rels/slide36.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image" Target="../media/image106.png"/><Relationship Id="rId7" Type="http://schemas.openxmlformats.org/officeDocument/2006/relationships/oleObject" Target="../embeddings/oleObject2.bin"/><Relationship Id="rId12" Type="http://schemas.openxmlformats.org/officeDocument/2006/relationships/image" Target="../media/image118.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7.png"/><Relationship Id="rId5" Type="http://schemas.openxmlformats.org/officeDocument/2006/relationships/image" Target="../media/image108.png"/><Relationship Id="rId10" Type="http://schemas.openxmlformats.org/officeDocument/2006/relationships/image" Target="../media/image116.png"/><Relationship Id="rId4" Type="http://schemas.openxmlformats.org/officeDocument/2006/relationships/image" Target="../media/image107.png"/><Relationship Id="rId9" Type="http://schemas.openxmlformats.org/officeDocument/2006/relationships/image" Target="../media/image1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jpe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jpeg"/><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130.png"/></Relationships>
</file>

<file path=ppt/slides/_rels/slide4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4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2.xml"/><Relationship Id="rId4" Type="http://schemas.openxmlformats.org/officeDocument/2006/relationships/image" Target="../media/image14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09600" y="685800"/>
            <a:ext cx="7772400" cy="5181600"/>
          </a:xfrm>
          <a:prstGeom prst="rect">
            <a:avLst/>
          </a:prstGeom>
          <a:solidFill>
            <a:schemeClr val="tx1"/>
          </a:solidFill>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Content Placeholder 2"/>
          <p:cNvSpPr txBox="1">
            <a:spLocks/>
          </p:cNvSpPr>
          <p:nvPr/>
        </p:nvSpPr>
        <p:spPr>
          <a:xfrm>
            <a:off x="609600" y="1600200"/>
            <a:ext cx="7772400" cy="4267200"/>
          </a:xfrm>
          <a:prstGeom prst="rect">
            <a:avLst/>
          </a:prstGeom>
        </p:spPr>
        <p:txBody>
          <a:bodyPr vert="horz" anchor="ctr">
            <a:normAutofit fontScale="62500" lnSpcReduction="20000"/>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5800" b="1" dirty="0">
                <a:solidFill>
                  <a:schemeClr val="bg1"/>
                </a:solidFill>
                <a:latin typeface="Calibri" pitchFamily="34" charset="0"/>
              </a:rPr>
              <a:t>ΜΗΧΑΝΙΚΗ ΕΓΚΕΦΑΛΟΥ</a:t>
            </a:r>
          </a:p>
          <a:p>
            <a:pPr algn="ctr">
              <a:spcBef>
                <a:spcPts val="700"/>
              </a:spcBef>
              <a:buClr>
                <a:schemeClr val="accent2"/>
              </a:buClr>
              <a:buSzPct val="60000"/>
            </a:pPr>
            <a:endParaRPr lang="en-US" sz="5100" dirty="0">
              <a:solidFill>
                <a:schemeClr val="bg1"/>
              </a:solidFill>
              <a:latin typeface="Calibri" pitchFamily="34" charset="0"/>
            </a:endParaRPr>
          </a:p>
          <a:p>
            <a:pPr algn="ctr">
              <a:spcBef>
                <a:spcPts val="700"/>
              </a:spcBef>
              <a:buClr>
                <a:schemeClr val="accent2"/>
              </a:buClr>
              <a:buSzPct val="60000"/>
            </a:pPr>
            <a:r>
              <a:rPr lang="el-GR" sz="5100" dirty="0">
                <a:solidFill>
                  <a:schemeClr val="bg1"/>
                </a:solidFill>
                <a:latin typeface="Calibri" pitchFamily="34" charset="0"/>
              </a:rPr>
              <a:t>Δημήτριος Ι. Φωτιάδης</a:t>
            </a:r>
          </a:p>
          <a:p>
            <a:pPr algn="ctr">
              <a:spcBef>
                <a:spcPts val="700"/>
              </a:spcBef>
              <a:buClr>
                <a:schemeClr val="accent2"/>
              </a:buClr>
              <a:buSzPct val="60000"/>
            </a:pPr>
            <a:r>
              <a:rPr lang="el-GR" sz="3800" dirty="0">
                <a:solidFill>
                  <a:schemeClr val="bg1"/>
                </a:solidFill>
                <a:latin typeface="Calibri" pitchFamily="34" charset="0"/>
              </a:rPr>
              <a:t>Καθηγητής Βιοϊατρικής Τεχνολογίας</a:t>
            </a:r>
          </a:p>
          <a:p>
            <a:pPr algn="ctr">
              <a:spcBef>
                <a:spcPts val="700"/>
              </a:spcBef>
              <a:buClr>
                <a:schemeClr val="accent2"/>
              </a:buClr>
              <a:buSzPct val="60000"/>
            </a:pPr>
            <a:endParaRPr lang="el-GR" sz="3800" dirty="0">
              <a:solidFill>
                <a:schemeClr val="bg1"/>
              </a:solidFill>
              <a:latin typeface="Calibri" pitchFamily="34" charset="0"/>
              <a:hlinkClick r:id="rId3"/>
            </a:endParaRPr>
          </a:p>
          <a:p>
            <a:pPr algn="ctr">
              <a:spcBef>
                <a:spcPts val="700"/>
              </a:spcBef>
              <a:buClr>
                <a:schemeClr val="accent2"/>
              </a:buClr>
              <a:buSzPct val="60000"/>
            </a:pPr>
            <a:r>
              <a:rPr lang="en-US" sz="32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fotiadis</a:t>
            </a:r>
            <a:r>
              <a:rPr lang="el-GR" sz="32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lang="en-US" sz="3200" u="sng" dirty="0" err="1">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uoi</a:t>
            </a:r>
            <a:r>
              <a:rPr lang="el-GR" sz="32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lang="en-US" sz="32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gr</a:t>
            </a:r>
            <a:endParaRPr lang="el-GR" sz="4500" dirty="0">
              <a:solidFill>
                <a:schemeClr val="bg1"/>
              </a:solidFill>
              <a:latin typeface="Calibri" pitchFamily="34" charset="0"/>
            </a:endParaRPr>
          </a:p>
          <a:p>
            <a:pPr algn="ctr">
              <a:spcBef>
                <a:spcPts val="700"/>
              </a:spcBef>
              <a:buClr>
                <a:schemeClr val="accent2"/>
              </a:buClr>
              <a:buSzPct val="60000"/>
            </a:pPr>
            <a:endParaRPr lang="en-US" sz="2400" dirty="0">
              <a:solidFill>
                <a:schemeClr val="bg1"/>
              </a:solidFill>
              <a:latin typeface="Calibri" pitchFamily="34" charset="0"/>
            </a:endParaRPr>
          </a:p>
          <a:p>
            <a:pPr algn="ctr">
              <a:spcBef>
                <a:spcPts val="700"/>
              </a:spcBef>
              <a:buClr>
                <a:schemeClr val="accent2"/>
              </a:buClr>
              <a:buSzPct val="60000"/>
            </a:pPr>
            <a:r>
              <a:rPr lang="el-GR" sz="4200" dirty="0">
                <a:solidFill>
                  <a:schemeClr val="bg1"/>
                </a:solidFill>
                <a:latin typeface="Calibri" pitchFamily="34" charset="0"/>
              </a:rPr>
              <a:t>Πανεπιστήμιο Ιωαννίνων</a:t>
            </a:r>
          </a:p>
          <a:p>
            <a:pPr algn="ctr">
              <a:spcBef>
                <a:spcPts val="700"/>
              </a:spcBef>
              <a:buClr>
                <a:schemeClr val="accent2"/>
              </a:buClr>
              <a:buSzPct val="60000"/>
            </a:pPr>
            <a:r>
              <a:rPr lang="el-GR" sz="4200" dirty="0">
                <a:solidFill>
                  <a:schemeClr val="bg1"/>
                </a:solidFill>
                <a:latin typeface="Calibri" pitchFamily="34" charset="0"/>
              </a:rPr>
              <a:t> Τμήμα Μηχανικών Επιστήμης Υλικών</a:t>
            </a:r>
            <a:endParaRPr lang="en-US" sz="4200" dirty="0">
              <a:solidFill>
                <a:schemeClr val="bg1"/>
              </a:solidFill>
              <a:latin typeface="Calibri" pitchFamily="34" charset="0"/>
            </a:endParaRPr>
          </a:p>
          <a:p>
            <a:pPr algn="ctr">
              <a:spcBef>
                <a:spcPts val="700"/>
              </a:spcBef>
              <a:buClr>
                <a:schemeClr val="accent2"/>
              </a:buClr>
              <a:buSzPct val="60000"/>
            </a:pPr>
            <a:endParaRPr lang="el-GR" sz="3000" dirty="0">
              <a:solidFill>
                <a:schemeClr val="bg1"/>
              </a:solidFill>
              <a:latin typeface="Calibri" pitchFamily="34" charset="0"/>
            </a:endParaRPr>
          </a:p>
          <a:p>
            <a:pPr algn="ctr">
              <a:spcBef>
                <a:spcPts val="700"/>
              </a:spcBef>
              <a:buClr>
                <a:schemeClr val="accent2"/>
              </a:buClr>
              <a:buSzPct val="60000"/>
            </a:pPr>
            <a:endParaRPr lang="el-GR" sz="2400" dirty="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l-GR" sz="2400" b="0" i="0" u="none" strike="noStrike" kern="1200" cap="none" spc="0" normalizeH="0" baseline="0" noProof="0" dirty="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p:txBody>
      </p:sp>
    </p:spTree>
    <p:extLst>
      <p:ext uri="{BB962C8B-B14F-4D97-AF65-F5344CB8AC3E}">
        <p14:creationId xmlns:p14="http://schemas.microsoft.com/office/powerpoint/2010/main" val="427185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597496"/>
            <a:ext cx="8370512" cy="4495800"/>
          </a:xfrm>
          <a:noFill/>
          <a:ln>
            <a:noFill/>
          </a:ln>
          <a:effectLst/>
        </p:spPr>
        <p:style>
          <a:lnRef idx="1">
            <a:schemeClr val="accent2"/>
          </a:lnRef>
          <a:fillRef idx="2">
            <a:schemeClr val="accent2"/>
          </a:fillRef>
          <a:effectRef idx="1">
            <a:schemeClr val="accent2"/>
          </a:effectRef>
          <a:fontRef idx="minor">
            <a:schemeClr val="dk1"/>
          </a:fontRef>
        </p:style>
        <p:txBody>
          <a:bodyPr>
            <a:noAutofit/>
          </a:bodyPr>
          <a:lstStyle/>
          <a:p>
            <a:pPr marL="0" indent="0" algn="just">
              <a:spcBef>
                <a:spcPts val="0"/>
              </a:spcBef>
              <a:spcAft>
                <a:spcPts val="1800"/>
              </a:spcAft>
              <a:buNone/>
            </a:pPr>
            <a:r>
              <a:rPr lang="el-GR" sz="2400" b="1" u="sng" dirty="0"/>
              <a:t>Οπίσθιος εγκέφαλος</a:t>
            </a:r>
            <a:endParaRPr lang="el-GR" sz="2400" u="sng" dirty="0"/>
          </a:p>
          <a:p>
            <a:pPr marL="0" indent="0" algn="just">
              <a:spcBef>
                <a:spcPts val="0"/>
              </a:spcBef>
              <a:spcAft>
                <a:spcPts val="1800"/>
              </a:spcAft>
              <a:buNone/>
            </a:pPr>
            <a:r>
              <a:rPr lang="el-GR" sz="2200" dirty="0"/>
              <a:t>Αποτελείται από την γέφυρα, την παρεγκεφαλίδα και την τέταρτη κοιλία του εγκεφάλου.</a:t>
            </a:r>
          </a:p>
          <a:p>
            <a:pPr algn="just">
              <a:spcBef>
                <a:spcPts val="0"/>
              </a:spcBef>
              <a:spcAft>
                <a:spcPts val="1800"/>
              </a:spcAft>
              <a:buClr>
                <a:schemeClr val="accent1">
                  <a:lumMod val="50000"/>
                </a:schemeClr>
              </a:buClr>
              <a:buFont typeface="Wingdings" panose="05000000000000000000" pitchFamily="2" charset="2"/>
              <a:buChar char="q"/>
            </a:pPr>
            <a:r>
              <a:rPr lang="el-GR" sz="2200" b="1" dirty="0"/>
              <a:t>Γέφυρα: </a:t>
            </a:r>
            <a:r>
              <a:rPr lang="el-GR" sz="2200" dirty="0"/>
              <a:t>αποπεπλατυσμένο όγκωμα λευκής ουσίας.</a:t>
            </a:r>
          </a:p>
          <a:p>
            <a:pPr algn="just">
              <a:spcBef>
                <a:spcPts val="0"/>
              </a:spcBef>
              <a:spcAft>
                <a:spcPts val="1800"/>
              </a:spcAft>
              <a:buClr>
                <a:schemeClr val="accent1">
                  <a:lumMod val="50000"/>
                </a:schemeClr>
              </a:buClr>
              <a:buFont typeface="Wingdings" panose="05000000000000000000" pitchFamily="2" charset="2"/>
              <a:buChar char="q"/>
            </a:pPr>
            <a:r>
              <a:rPr lang="el-GR" sz="2200" b="1" dirty="0"/>
              <a:t>Παρεγκεφαλίδα: </a:t>
            </a:r>
            <a:r>
              <a:rPr lang="el-GR" sz="2200" dirty="0"/>
              <a:t>στο κέντρο εμφανίζει τον σκώληκα και στα πλάγια τα ημισφαίρια της παρεγκεφαλίδας.</a:t>
            </a:r>
          </a:p>
        </p:txBody>
      </p:sp>
      <p:sp>
        <p:nvSpPr>
          <p:cNvPr id="5" name="Title 1"/>
          <p:cNvSpPr>
            <a:spLocks noGrp="1"/>
          </p:cNvSpPr>
          <p:nvPr>
            <p:ph type="title"/>
          </p:nvPr>
        </p:nvSpPr>
        <p:spPr>
          <a:xfrm>
            <a:off x="612648" y="228600"/>
            <a:ext cx="8153400" cy="990600"/>
          </a:xfrm>
        </p:spPr>
        <p:txBody>
          <a:bodyPr>
            <a:normAutofit/>
          </a:bodyPr>
          <a:lstStyle/>
          <a:p>
            <a:pPr algn="ctr"/>
            <a:r>
              <a:rPr lang="el-GR" sz="3700" b="1" dirty="0">
                <a:solidFill>
                  <a:schemeClr val="tx1"/>
                </a:solidFill>
              </a:rPr>
              <a:t>Διαίρεση του εγκεφάλου</a:t>
            </a:r>
            <a:endParaRPr lang="en-US" sz="3700" b="1" dirty="0">
              <a:solidFill>
                <a:schemeClr val="tx1"/>
              </a:solidFill>
            </a:endParaRPr>
          </a:p>
        </p:txBody>
      </p:sp>
    </p:spTree>
    <p:extLst>
      <p:ext uri="{BB962C8B-B14F-4D97-AF65-F5344CB8AC3E}">
        <p14:creationId xmlns:p14="http://schemas.microsoft.com/office/powerpoint/2010/main" val="169121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669504"/>
            <a:ext cx="8370512" cy="4495800"/>
          </a:xfrm>
          <a:noFill/>
          <a:ln>
            <a:noFill/>
          </a:ln>
          <a:effectLst/>
        </p:spPr>
        <p:style>
          <a:lnRef idx="1">
            <a:schemeClr val="accent2"/>
          </a:lnRef>
          <a:fillRef idx="2">
            <a:schemeClr val="accent2"/>
          </a:fillRef>
          <a:effectRef idx="1">
            <a:schemeClr val="accent2"/>
          </a:effectRef>
          <a:fontRef idx="minor">
            <a:schemeClr val="dk1"/>
          </a:fontRef>
        </p:style>
        <p:txBody>
          <a:bodyPr>
            <a:normAutofit/>
          </a:bodyPr>
          <a:lstStyle/>
          <a:p>
            <a:pPr marL="0" indent="0">
              <a:spcBef>
                <a:spcPts val="0"/>
              </a:spcBef>
              <a:spcAft>
                <a:spcPts val="1800"/>
              </a:spcAft>
              <a:buNone/>
            </a:pPr>
            <a:r>
              <a:rPr lang="el-GR" sz="2400" b="1" u="sng" dirty="0"/>
              <a:t>Έσχατος εγκέφαλος</a:t>
            </a:r>
          </a:p>
          <a:p>
            <a:pPr marL="0" indent="0" algn="just">
              <a:spcBef>
                <a:spcPts val="0"/>
              </a:spcBef>
              <a:spcAft>
                <a:spcPts val="1800"/>
              </a:spcAft>
              <a:buNone/>
            </a:pPr>
            <a:r>
              <a:rPr lang="el-GR" sz="2200" dirty="0"/>
              <a:t>Αποτελείται από τον προμήκη μυελό και το κάτω τριτημόριο της τέταρτης κοιλίας.</a:t>
            </a:r>
          </a:p>
          <a:p>
            <a:pPr algn="just">
              <a:spcBef>
                <a:spcPts val="0"/>
              </a:spcBef>
              <a:spcAft>
                <a:spcPts val="1800"/>
              </a:spcAft>
              <a:buClr>
                <a:schemeClr val="accent1">
                  <a:lumMod val="50000"/>
                </a:schemeClr>
              </a:buClr>
              <a:buFont typeface="Wingdings" panose="05000000000000000000" pitchFamily="2" charset="2"/>
              <a:buChar char="q"/>
            </a:pPr>
            <a:r>
              <a:rPr lang="el-GR" sz="2200" b="1" dirty="0"/>
              <a:t>Προμήκης μυελός</a:t>
            </a:r>
            <a:r>
              <a:rPr lang="el-GR" sz="2200" dirty="0"/>
              <a:t>: εμφανίζει σχήμα αποπεπλατυσμένου κώνου, προς τα άνω συνδέεται με την γέφυρα και προς τα κάτω με τον νωτιαίο μυελό.</a:t>
            </a:r>
          </a:p>
          <a:p>
            <a:pPr algn="just">
              <a:spcBef>
                <a:spcPts val="0"/>
              </a:spcBef>
              <a:spcAft>
                <a:spcPts val="1800"/>
              </a:spcAft>
              <a:buClr>
                <a:schemeClr val="accent1">
                  <a:lumMod val="50000"/>
                </a:schemeClr>
              </a:buClr>
              <a:buFont typeface="Wingdings" panose="05000000000000000000" pitchFamily="2" charset="2"/>
              <a:buChar char="q"/>
            </a:pPr>
            <a:r>
              <a:rPr lang="el-GR" sz="2200" dirty="0"/>
              <a:t>Ο προμήκης μυελός, η γέφυρα και ο μέσος εγκέφαλος αποτελούν το </a:t>
            </a:r>
            <a:r>
              <a:rPr lang="el-GR" sz="2200" b="1" dirty="0"/>
              <a:t>εγκεφαλικό στέλεχος</a:t>
            </a:r>
            <a:r>
              <a:rPr lang="el-GR" sz="2200" i="1" dirty="0"/>
              <a:t>.</a:t>
            </a:r>
            <a:endParaRPr lang="el-GR" sz="2200" dirty="0"/>
          </a:p>
          <a:p>
            <a:pPr>
              <a:spcBef>
                <a:spcPts val="0"/>
              </a:spcBef>
              <a:spcAft>
                <a:spcPts val="1800"/>
              </a:spcAft>
            </a:pPr>
            <a:endParaRPr lang="en-US" sz="2200" dirty="0"/>
          </a:p>
        </p:txBody>
      </p:sp>
      <p:sp>
        <p:nvSpPr>
          <p:cNvPr id="5" name="Title 1"/>
          <p:cNvSpPr>
            <a:spLocks noGrp="1"/>
          </p:cNvSpPr>
          <p:nvPr>
            <p:ph type="title"/>
          </p:nvPr>
        </p:nvSpPr>
        <p:spPr>
          <a:xfrm>
            <a:off x="612648" y="228600"/>
            <a:ext cx="8153400" cy="990600"/>
          </a:xfrm>
        </p:spPr>
        <p:txBody>
          <a:bodyPr>
            <a:normAutofit/>
          </a:bodyPr>
          <a:lstStyle/>
          <a:p>
            <a:pPr algn="ctr"/>
            <a:r>
              <a:rPr lang="el-GR" sz="3700" b="1" dirty="0">
                <a:solidFill>
                  <a:schemeClr val="tx1"/>
                </a:solidFill>
              </a:rPr>
              <a:t>Διαίρεση του εγκεφάλου</a:t>
            </a:r>
            <a:endParaRPr lang="en-US" sz="3700" b="1" dirty="0">
              <a:solidFill>
                <a:schemeClr val="tx1"/>
              </a:solidFill>
            </a:endParaRPr>
          </a:p>
        </p:txBody>
      </p:sp>
    </p:spTree>
    <p:extLst>
      <p:ext uri="{BB962C8B-B14F-4D97-AF65-F5344CB8AC3E}">
        <p14:creationId xmlns:p14="http://schemas.microsoft.com/office/powerpoint/2010/main" val="331088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just">
              <a:buNone/>
            </a:pPr>
            <a:r>
              <a:rPr lang="el-GR" sz="2400" dirty="0"/>
              <a:t>Ο ανθρώπινος εγκέφαλος χωρίζεται σε τεσσερις  λοβούς:</a:t>
            </a:r>
          </a:p>
          <a:p>
            <a:endParaRPr lang="el-GR" sz="2800" dirty="0"/>
          </a:p>
        </p:txBody>
      </p:sp>
      <p:sp>
        <p:nvSpPr>
          <p:cNvPr id="12" name="TextBox 11"/>
          <p:cNvSpPr txBox="1"/>
          <p:nvPr/>
        </p:nvSpPr>
        <p:spPr>
          <a:xfrm>
            <a:off x="4499992" y="3356992"/>
            <a:ext cx="1512168" cy="369332"/>
          </a:xfrm>
          <a:prstGeom prst="rect">
            <a:avLst/>
          </a:prstGeom>
          <a:noFill/>
        </p:spPr>
        <p:txBody>
          <a:bodyPr wrap="square" rtlCol="0">
            <a:spAutoFit/>
          </a:bodyPr>
          <a:lstStyle/>
          <a:p>
            <a:r>
              <a:rPr lang="el-GR" dirty="0">
                <a:solidFill>
                  <a:schemeClr val="bg1"/>
                </a:solidFill>
              </a:rPr>
              <a:t>Ινιακός</a:t>
            </a:r>
          </a:p>
        </p:txBody>
      </p:sp>
      <p:sp>
        <p:nvSpPr>
          <p:cNvPr id="17" name="TextBox 16"/>
          <p:cNvSpPr txBox="1"/>
          <p:nvPr/>
        </p:nvSpPr>
        <p:spPr>
          <a:xfrm>
            <a:off x="971600" y="3023131"/>
            <a:ext cx="1512168" cy="369332"/>
          </a:xfrm>
          <a:prstGeom prst="rect">
            <a:avLst/>
          </a:prstGeom>
          <a:noFill/>
        </p:spPr>
        <p:txBody>
          <a:bodyPr wrap="square" rtlCol="0">
            <a:spAutoFit/>
          </a:bodyPr>
          <a:lstStyle/>
          <a:p>
            <a:r>
              <a:rPr lang="el-GR" dirty="0">
                <a:solidFill>
                  <a:schemeClr val="bg1"/>
                </a:solidFill>
              </a:rPr>
              <a:t>Μετωπιαίος</a:t>
            </a:r>
          </a:p>
        </p:txBody>
      </p:sp>
      <p:sp>
        <p:nvSpPr>
          <p:cNvPr id="18" name="TextBox 17"/>
          <p:cNvSpPr txBox="1"/>
          <p:nvPr/>
        </p:nvSpPr>
        <p:spPr>
          <a:xfrm>
            <a:off x="971600" y="4103251"/>
            <a:ext cx="1512168" cy="369332"/>
          </a:xfrm>
          <a:prstGeom prst="rect">
            <a:avLst/>
          </a:prstGeom>
          <a:noFill/>
        </p:spPr>
        <p:txBody>
          <a:bodyPr wrap="square" rtlCol="0">
            <a:spAutoFit/>
          </a:bodyPr>
          <a:lstStyle/>
          <a:p>
            <a:r>
              <a:rPr lang="el-GR" dirty="0">
                <a:solidFill>
                  <a:schemeClr val="bg1"/>
                </a:solidFill>
              </a:rPr>
              <a:t>Βρεγματικός</a:t>
            </a:r>
          </a:p>
        </p:txBody>
      </p:sp>
      <p:sp>
        <p:nvSpPr>
          <p:cNvPr id="19" name="TextBox 18"/>
          <p:cNvSpPr txBox="1"/>
          <p:nvPr/>
        </p:nvSpPr>
        <p:spPr>
          <a:xfrm>
            <a:off x="1259632" y="5003884"/>
            <a:ext cx="1512168" cy="369332"/>
          </a:xfrm>
          <a:prstGeom prst="rect">
            <a:avLst/>
          </a:prstGeom>
          <a:noFill/>
        </p:spPr>
        <p:txBody>
          <a:bodyPr wrap="square" rtlCol="0">
            <a:spAutoFit/>
          </a:bodyPr>
          <a:lstStyle/>
          <a:p>
            <a:r>
              <a:rPr lang="el-GR" dirty="0">
                <a:solidFill>
                  <a:schemeClr val="bg1"/>
                </a:solidFill>
              </a:rPr>
              <a:t>Ινιακός</a:t>
            </a:r>
          </a:p>
        </p:txBody>
      </p:sp>
      <p:sp>
        <p:nvSpPr>
          <p:cNvPr id="21" name="TextBox 20"/>
          <p:cNvSpPr txBox="1"/>
          <p:nvPr/>
        </p:nvSpPr>
        <p:spPr>
          <a:xfrm>
            <a:off x="7164288" y="3140968"/>
            <a:ext cx="1512168" cy="369332"/>
          </a:xfrm>
          <a:prstGeom prst="rect">
            <a:avLst/>
          </a:prstGeom>
          <a:noFill/>
        </p:spPr>
        <p:txBody>
          <a:bodyPr wrap="square" rtlCol="0">
            <a:spAutoFit/>
          </a:bodyPr>
          <a:lstStyle/>
          <a:p>
            <a:r>
              <a:rPr lang="el-GR" dirty="0">
                <a:solidFill>
                  <a:schemeClr val="bg1"/>
                </a:solidFill>
              </a:rPr>
              <a:t>Μετωπιαίος</a:t>
            </a:r>
          </a:p>
        </p:txBody>
      </p:sp>
      <p:sp>
        <p:nvSpPr>
          <p:cNvPr id="22" name="TextBox 21"/>
          <p:cNvSpPr txBox="1"/>
          <p:nvPr/>
        </p:nvSpPr>
        <p:spPr>
          <a:xfrm>
            <a:off x="4572000" y="3491716"/>
            <a:ext cx="1512168" cy="369332"/>
          </a:xfrm>
          <a:prstGeom prst="rect">
            <a:avLst/>
          </a:prstGeom>
          <a:noFill/>
        </p:spPr>
        <p:txBody>
          <a:bodyPr wrap="square" rtlCol="0">
            <a:spAutoFit/>
          </a:bodyPr>
          <a:lstStyle/>
          <a:p>
            <a:r>
              <a:rPr lang="el-GR" dirty="0">
                <a:solidFill>
                  <a:schemeClr val="bg1"/>
                </a:solidFill>
              </a:rPr>
              <a:t>Κροταφικός</a:t>
            </a:r>
          </a:p>
        </p:txBody>
      </p:sp>
      <p:sp>
        <p:nvSpPr>
          <p:cNvPr id="23" name="TextBox 22"/>
          <p:cNvSpPr txBox="1"/>
          <p:nvPr/>
        </p:nvSpPr>
        <p:spPr>
          <a:xfrm>
            <a:off x="6876256" y="5363924"/>
            <a:ext cx="2088232" cy="369332"/>
          </a:xfrm>
          <a:prstGeom prst="rect">
            <a:avLst/>
          </a:prstGeom>
          <a:noFill/>
        </p:spPr>
        <p:txBody>
          <a:bodyPr wrap="square" rtlCol="0">
            <a:spAutoFit/>
          </a:bodyPr>
          <a:lstStyle/>
          <a:p>
            <a:r>
              <a:rPr lang="el-GR" dirty="0">
                <a:solidFill>
                  <a:schemeClr val="bg1"/>
                </a:solidFill>
              </a:rPr>
              <a:t>παρεγκεφαλίδα</a:t>
            </a:r>
          </a:p>
        </p:txBody>
      </p:sp>
      <p:sp>
        <p:nvSpPr>
          <p:cNvPr id="24" name="TextBox 23"/>
          <p:cNvSpPr txBox="1"/>
          <p:nvPr/>
        </p:nvSpPr>
        <p:spPr>
          <a:xfrm>
            <a:off x="4427984" y="5085184"/>
            <a:ext cx="1656184" cy="646331"/>
          </a:xfrm>
          <a:prstGeom prst="rect">
            <a:avLst/>
          </a:prstGeom>
          <a:noFill/>
        </p:spPr>
        <p:txBody>
          <a:bodyPr wrap="square" rtlCol="0">
            <a:spAutoFit/>
          </a:bodyPr>
          <a:lstStyle/>
          <a:p>
            <a:pPr algn="ctr"/>
            <a:r>
              <a:rPr lang="el-GR" dirty="0">
                <a:solidFill>
                  <a:schemeClr val="bg1"/>
                </a:solidFill>
              </a:rPr>
              <a:t>εγκεφαλικό </a:t>
            </a:r>
          </a:p>
          <a:p>
            <a:pPr algn="ctr"/>
            <a:r>
              <a:rPr lang="el-GR" dirty="0">
                <a:solidFill>
                  <a:schemeClr val="bg1"/>
                </a:solidFill>
              </a:rPr>
              <a:t>στέλεχος</a:t>
            </a:r>
          </a:p>
        </p:txBody>
      </p:sp>
      <p:sp>
        <p:nvSpPr>
          <p:cNvPr id="15" name="Title 1"/>
          <p:cNvSpPr>
            <a:spLocks noGrp="1"/>
          </p:cNvSpPr>
          <p:nvPr>
            <p:ph type="title"/>
          </p:nvPr>
        </p:nvSpPr>
        <p:spPr>
          <a:xfrm>
            <a:off x="612648" y="228600"/>
            <a:ext cx="8153400" cy="990600"/>
          </a:xfrm>
        </p:spPr>
        <p:txBody>
          <a:bodyPr>
            <a:normAutofit/>
          </a:bodyPr>
          <a:lstStyle/>
          <a:p>
            <a:pPr algn="ctr"/>
            <a:r>
              <a:rPr lang="el-GR" sz="3700" b="1" dirty="0">
                <a:solidFill>
                  <a:schemeClr val="tx1"/>
                </a:solidFill>
              </a:rPr>
              <a:t>Λοβοί του εγκεφάλου</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284" y="2307848"/>
            <a:ext cx="5771066" cy="392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203568" y="6432430"/>
            <a:ext cx="1439818" cy="246221"/>
          </a:xfrm>
          <a:prstGeom prst="rect">
            <a:avLst/>
          </a:prstGeom>
        </p:spPr>
        <p:txBody>
          <a:bodyPr wrap="none">
            <a:spAutoFit/>
          </a:bodyPr>
          <a:lstStyle/>
          <a:p>
            <a:r>
              <a:rPr lang="en-US" sz="1000" dirty="0">
                <a:latin typeface="Calibri" panose="020F0502020204030204" pitchFamily="34" charset="0"/>
              </a:rPr>
              <a:t>http://mybrainonline.ca</a:t>
            </a:r>
            <a:endParaRPr lang="el-GR" sz="1000" dirty="0">
              <a:latin typeface="Calibri" panose="020F0502020204030204" pitchFamily="34" charset="0"/>
            </a:endParaRPr>
          </a:p>
        </p:txBody>
      </p:sp>
      <p:sp>
        <p:nvSpPr>
          <p:cNvPr id="20" name="Ορθογώνιο 19"/>
          <p:cNvSpPr/>
          <p:nvPr/>
        </p:nvSpPr>
        <p:spPr>
          <a:xfrm>
            <a:off x="151653" y="6441440"/>
            <a:ext cx="1540027" cy="227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700" b="1" dirty="0">
                <a:solidFill>
                  <a:schemeClr val="tx1"/>
                </a:solidFill>
              </a:rPr>
              <a:t>Λειτουργίες</a:t>
            </a:r>
            <a:endParaRPr lang="en-US" sz="3700" b="1" dirty="0">
              <a:solidFill>
                <a:schemeClr val="tx1"/>
              </a:solidFill>
            </a:endParaRPr>
          </a:p>
        </p:txBody>
      </p:sp>
      <p:sp>
        <p:nvSpPr>
          <p:cNvPr id="3" name="Content Placeholder 2"/>
          <p:cNvSpPr>
            <a:spLocks noGrp="1"/>
          </p:cNvSpPr>
          <p:nvPr>
            <p:ph sz="quarter" idx="1"/>
          </p:nvPr>
        </p:nvSpPr>
        <p:spPr>
          <a:xfrm>
            <a:off x="305944" y="1883359"/>
            <a:ext cx="8460104" cy="4497969"/>
          </a:xfrm>
        </p:spPr>
        <p:txBody>
          <a:bodyPr>
            <a:noAutofit/>
          </a:bodyPr>
          <a:lstStyle/>
          <a:p>
            <a:pPr algn="just">
              <a:spcBef>
                <a:spcPts val="0"/>
              </a:spcBef>
              <a:spcAft>
                <a:spcPts val="1800"/>
              </a:spcAft>
              <a:buClr>
                <a:schemeClr val="accent1">
                  <a:lumMod val="50000"/>
                </a:schemeClr>
              </a:buClr>
              <a:buFont typeface="Wingdings" panose="05000000000000000000" pitchFamily="2" charset="2"/>
              <a:buChar char="q"/>
            </a:pPr>
            <a:r>
              <a:rPr lang="el-GR" sz="2200" dirty="0"/>
              <a:t>Μία από τις κύριες λειτουργίες του εγκεφάλου είναι να εξάγει βιολογικά σχετικές πληροφορίες από τις αισθητήριες εισόδους. </a:t>
            </a:r>
          </a:p>
          <a:p>
            <a:pPr algn="just">
              <a:spcBef>
                <a:spcPts val="0"/>
              </a:spcBef>
              <a:spcAft>
                <a:spcPts val="1800"/>
              </a:spcAft>
              <a:buClr>
                <a:schemeClr val="accent1">
                  <a:lumMod val="50000"/>
                </a:schemeClr>
              </a:buClr>
              <a:buFont typeface="Wingdings" panose="05000000000000000000" pitchFamily="2" charset="2"/>
              <a:buChar char="q"/>
            </a:pPr>
            <a:r>
              <a:rPr lang="el-GR" sz="2200" dirty="0"/>
              <a:t>Όλες οι πληροφορίες ανιχνεύονται αρχικά από εξειδικευμένους αισθητήρες που προβάλλουν σήματα στον εγκέφαλο.</a:t>
            </a:r>
          </a:p>
          <a:p>
            <a:pPr algn="just">
              <a:spcBef>
                <a:spcPts val="0"/>
              </a:spcBef>
              <a:spcAft>
                <a:spcPts val="1800"/>
              </a:spcAft>
              <a:buClr>
                <a:schemeClr val="accent1">
                  <a:lumMod val="50000"/>
                </a:schemeClr>
              </a:buClr>
              <a:buFont typeface="Wingdings" panose="05000000000000000000" pitchFamily="2" charset="2"/>
              <a:buChar char="q"/>
            </a:pPr>
            <a:r>
              <a:rPr lang="el-GR" sz="2200" dirty="0"/>
              <a:t>Οι λειτουργίες του εγκεφάλου εξαρτώνται από την ικανότητα των νευρώνων να μεταδίδουν ηλεκτροχημικά σήματα σε άλλα κύτταρα, και την ικανότητά τους να ανταποκρίνονται κατάλληλα σε ηλεκτροχημικά σήματα που λαμβάνονται από άλλα κύτταρα. </a:t>
            </a:r>
          </a:p>
        </p:txBody>
      </p:sp>
    </p:spTree>
    <p:extLst>
      <p:ext uri="{BB962C8B-B14F-4D97-AF65-F5344CB8AC3E}">
        <p14:creationId xmlns:p14="http://schemas.microsoft.com/office/powerpoint/2010/main" val="2884401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5944" y="1744216"/>
            <a:ext cx="8460104" cy="4853136"/>
          </a:xfrm>
        </p:spPr>
        <p:txBody>
          <a:bodyPr>
            <a:noAutofit/>
          </a:bodyPr>
          <a:lstStyle/>
          <a:p>
            <a:pPr algn="just">
              <a:spcBef>
                <a:spcPts val="0"/>
              </a:spcBef>
              <a:spcAft>
                <a:spcPts val="600"/>
              </a:spcAft>
              <a:buClr>
                <a:schemeClr val="accent1">
                  <a:lumMod val="50000"/>
                </a:schemeClr>
              </a:buClr>
              <a:buFont typeface="Wingdings" panose="05000000000000000000" pitchFamily="2" charset="2"/>
              <a:buChar char="q"/>
            </a:pPr>
            <a:r>
              <a:rPr lang="el-GR" sz="2200" dirty="0"/>
              <a:t>Κάθε αισθητήριο σύστημα αρχίζει με εξειδικευμένα κύτταρα υποδοχείς όπως:</a:t>
            </a:r>
          </a:p>
          <a:p>
            <a:pPr lvl="1" algn="just">
              <a:spcBef>
                <a:spcPts val="0"/>
              </a:spcBef>
              <a:spcAft>
                <a:spcPts val="600"/>
              </a:spcAft>
              <a:buClr>
                <a:schemeClr val="accent1">
                  <a:lumMod val="50000"/>
                </a:schemeClr>
              </a:buClr>
              <a:buFont typeface="Wingdings" panose="05000000000000000000" pitchFamily="2" charset="2"/>
              <a:buChar char="§"/>
            </a:pPr>
            <a:r>
              <a:rPr lang="el-GR" sz="2000" dirty="0"/>
              <a:t>οι ειδικοί νευρώνες στον αμφιβληστροειδή χιτώνα του ματιού</a:t>
            </a:r>
          </a:p>
          <a:p>
            <a:pPr lvl="1" algn="just">
              <a:spcBef>
                <a:spcPts val="0"/>
              </a:spcBef>
              <a:spcAft>
                <a:spcPts val="600"/>
              </a:spcAft>
              <a:buClr>
                <a:schemeClr val="accent1">
                  <a:lumMod val="50000"/>
                </a:schemeClr>
              </a:buClr>
              <a:buFont typeface="Wingdings" panose="05000000000000000000" pitchFamily="2" charset="2"/>
              <a:buChar char="§"/>
            </a:pPr>
            <a:r>
              <a:rPr lang="el-GR" sz="2000" dirty="0"/>
              <a:t>οι ευαίσθητοι στη δόνηση νευρώνες στον κοχλία του αυτιού, </a:t>
            </a:r>
          </a:p>
          <a:p>
            <a:pPr lvl="1" algn="just">
              <a:spcBef>
                <a:spcPts val="0"/>
              </a:spcBef>
              <a:spcAft>
                <a:spcPts val="2400"/>
              </a:spcAft>
              <a:buClr>
                <a:schemeClr val="accent1">
                  <a:lumMod val="50000"/>
                </a:schemeClr>
              </a:buClr>
              <a:buFont typeface="Wingdings" panose="05000000000000000000" pitchFamily="2" charset="2"/>
              <a:buChar char="§"/>
            </a:pPr>
            <a:r>
              <a:rPr lang="el-GR" sz="2000" dirty="0"/>
              <a:t>ή οι ευαίσθητοι σε πίεση νευρώνες στο δέρμα.</a:t>
            </a:r>
            <a:endParaRPr lang="en-US" sz="2000" dirty="0"/>
          </a:p>
          <a:p>
            <a:pPr algn="just">
              <a:spcBef>
                <a:spcPts val="0"/>
              </a:spcBef>
              <a:spcAft>
                <a:spcPts val="2400"/>
              </a:spcAft>
              <a:buClr>
                <a:schemeClr val="accent1">
                  <a:lumMod val="50000"/>
                </a:schemeClr>
              </a:buClr>
              <a:buFont typeface="Wingdings" panose="05000000000000000000" pitchFamily="2" charset="2"/>
              <a:buChar char="q"/>
            </a:pPr>
            <a:r>
              <a:rPr lang="el-GR" sz="2200" dirty="0"/>
              <a:t>Οι ηλεκτρικές ιδιότητες των νευρώνων, ελέγχονται από τις αλληλεπιδράσεις μεταξύ νευροδιαβιβαστών και υποδοχέων που λαμβάνουν χώρα στις συνάψεις.</a:t>
            </a:r>
          </a:p>
          <a:p>
            <a:pPr algn="just">
              <a:spcBef>
                <a:spcPts val="0"/>
              </a:spcBef>
              <a:spcAft>
                <a:spcPts val="1800"/>
              </a:spcAft>
              <a:buClr>
                <a:schemeClr val="accent1">
                  <a:lumMod val="50000"/>
                </a:schemeClr>
              </a:buClr>
              <a:buFont typeface="Wingdings" panose="05000000000000000000" pitchFamily="2" charset="2"/>
              <a:buChar char="q"/>
            </a:pPr>
            <a:r>
              <a:rPr lang="el-GR" sz="2200" dirty="0"/>
              <a:t>Οι νευροδιαβιβαστές </a:t>
            </a:r>
            <a:r>
              <a:rPr lang="el-GR" sz="2200" dirty="0" err="1"/>
              <a:t>εκρίνουν</a:t>
            </a:r>
            <a:r>
              <a:rPr lang="el-GR" sz="2200" dirty="0"/>
              <a:t> βιοχημικές ενώσεις οι οποίες χρησιμεύουν στην μεταβίβαση τις πληροφορίας.</a:t>
            </a:r>
            <a:endParaRPr lang="en-US" sz="2200" dirty="0"/>
          </a:p>
        </p:txBody>
      </p:sp>
      <p:sp>
        <p:nvSpPr>
          <p:cNvPr id="5" name="Title 1"/>
          <p:cNvSpPr>
            <a:spLocks noGrp="1"/>
          </p:cNvSpPr>
          <p:nvPr>
            <p:ph type="title"/>
          </p:nvPr>
        </p:nvSpPr>
        <p:spPr>
          <a:xfrm>
            <a:off x="612648" y="228600"/>
            <a:ext cx="8153400" cy="990600"/>
          </a:xfrm>
        </p:spPr>
        <p:txBody>
          <a:bodyPr>
            <a:normAutofit/>
          </a:bodyPr>
          <a:lstStyle/>
          <a:p>
            <a:pPr algn="ctr"/>
            <a:r>
              <a:rPr lang="el-GR" sz="3700" b="1" dirty="0">
                <a:solidFill>
                  <a:schemeClr val="tx1"/>
                </a:solidFill>
              </a:rPr>
              <a:t>Λειτουργίες</a:t>
            </a:r>
            <a:endParaRPr lang="en-US" sz="3700" b="1" dirty="0">
              <a:solidFill>
                <a:schemeClr val="tx1"/>
              </a:solidFill>
            </a:endParaRPr>
          </a:p>
        </p:txBody>
      </p:sp>
    </p:spTree>
    <p:extLst>
      <p:ext uri="{BB962C8B-B14F-4D97-AF65-F5344CB8AC3E}">
        <p14:creationId xmlns:p14="http://schemas.microsoft.com/office/powerpoint/2010/main" val="137841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300192" y="2420888"/>
            <a:ext cx="2520280" cy="34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Content Placeholder 2"/>
          <p:cNvSpPr>
            <a:spLocks noGrp="1"/>
          </p:cNvSpPr>
          <p:nvPr>
            <p:ph sz="quarter" idx="1"/>
          </p:nvPr>
        </p:nvSpPr>
        <p:spPr/>
        <p:txBody>
          <a:bodyPr>
            <a:normAutofit/>
          </a:bodyPr>
          <a:lstStyle/>
          <a:p>
            <a:pPr marL="0" indent="0">
              <a:buNone/>
            </a:pPr>
            <a:r>
              <a:rPr lang="el-GR" sz="2400" dirty="0"/>
              <a:t>Περιοχές υπεύθυνες για κάθε λειτουργία</a:t>
            </a:r>
          </a:p>
        </p:txBody>
      </p:sp>
      <p:pic>
        <p:nvPicPr>
          <p:cNvPr id="3075" name="Picture 3"/>
          <p:cNvPicPr>
            <a:picLocks noChangeAspect="1" noChangeArrowheads="1"/>
          </p:cNvPicPr>
          <p:nvPr/>
        </p:nvPicPr>
        <p:blipFill>
          <a:blip r:embed="rId3" cstate="print"/>
          <a:srcRect/>
          <a:stretch>
            <a:fillRect/>
          </a:stretch>
        </p:blipFill>
        <p:spPr bwMode="auto">
          <a:xfrm>
            <a:off x="755576" y="2420888"/>
            <a:ext cx="5574028" cy="3456384"/>
          </a:xfrm>
          <a:prstGeom prst="rect">
            <a:avLst/>
          </a:prstGeom>
          <a:noFill/>
          <a:ln w="9525">
            <a:noFill/>
            <a:miter lim="800000"/>
            <a:headEnd/>
            <a:tailEnd/>
          </a:ln>
        </p:spPr>
      </p:pic>
      <p:sp>
        <p:nvSpPr>
          <p:cNvPr id="6" name="TextBox 5"/>
          <p:cNvSpPr txBox="1"/>
          <p:nvPr/>
        </p:nvSpPr>
        <p:spPr>
          <a:xfrm>
            <a:off x="2411760" y="2699628"/>
            <a:ext cx="360040" cy="369332"/>
          </a:xfrm>
          <a:prstGeom prst="rect">
            <a:avLst/>
          </a:prstGeom>
          <a:noFill/>
        </p:spPr>
        <p:txBody>
          <a:bodyPr wrap="square" rtlCol="0">
            <a:spAutoFit/>
          </a:bodyPr>
          <a:lstStyle/>
          <a:p>
            <a:r>
              <a:rPr lang="el-GR" dirty="0">
                <a:solidFill>
                  <a:schemeClr val="bg1"/>
                </a:solidFill>
              </a:rPr>
              <a:t>1</a:t>
            </a:r>
          </a:p>
        </p:txBody>
      </p:sp>
      <p:sp>
        <p:nvSpPr>
          <p:cNvPr id="7" name="TextBox 6"/>
          <p:cNvSpPr txBox="1"/>
          <p:nvPr/>
        </p:nvSpPr>
        <p:spPr>
          <a:xfrm>
            <a:off x="1763688" y="3275692"/>
            <a:ext cx="360040" cy="369332"/>
          </a:xfrm>
          <a:prstGeom prst="rect">
            <a:avLst/>
          </a:prstGeom>
          <a:noFill/>
        </p:spPr>
        <p:txBody>
          <a:bodyPr wrap="square" rtlCol="0">
            <a:spAutoFit/>
          </a:bodyPr>
          <a:lstStyle/>
          <a:p>
            <a:r>
              <a:rPr lang="el-GR" dirty="0">
                <a:solidFill>
                  <a:schemeClr val="bg1"/>
                </a:solidFill>
              </a:rPr>
              <a:t>2</a:t>
            </a:r>
          </a:p>
        </p:txBody>
      </p:sp>
      <p:sp>
        <p:nvSpPr>
          <p:cNvPr id="8" name="TextBox 7"/>
          <p:cNvSpPr txBox="1"/>
          <p:nvPr/>
        </p:nvSpPr>
        <p:spPr>
          <a:xfrm>
            <a:off x="1619672" y="4427820"/>
            <a:ext cx="360040" cy="369332"/>
          </a:xfrm>
          <a:prstGeom prst="rect">
            <a:avLst/>
          </a:prstGeom>
          <a:noFill/>
        </p:spPr>
        <p:txBody>
          <a:bodyPr wrap="square" rtlCol="0">
            <a:spAutoFit/>
          </a:bodyPr>
          <a:lstStyle/>
          <a:p>
            <a:r>
              <a:rPr lang="el-GR" dirty="0">
                <a:solidFill>
                  <a:schemeClr val="bg1"/>
                </a:solidFill>
              </a:rPr>
              <a:t>3</a:t>
            </a:r>
          </a:p>
        </p:txBody>
      </p:sp>
      <p:sp>
        <p:nvSpPr>
          <p:cNvPr id="9" name="TextBox 8"/>
          <p:cNvSpPr txBox="1"/>
          <p:nvPr/>
        </p:nvSpPr>
        <p:spPr>
          <a:xfrm>
            <a:off x="1835696" y="5003884"/>
            <a:ext cx="360040" cy="369332"/>
          </a:xfrm>
          <a:prstGeom prst="rect">
            <a:avLst/>
          </a:prstGeom>
          <a:noFill/>
        </p:spPr>
        <p:txBody>
          <a:bodyPr wrap="square" rtlCol="0">
            <a:spAutoFit/>
          </a:bodyPr>
          <a:lstStyle/>
          <a:p>
            <a:r>
              <a:rPr lang="el-GR" dirty="0">
                <a:solidFill>
                  <a:schemeClr val="bg1"/>
                </a:solidFill>
              </a:rPr>
              <a:t>4</a:t>
            </a:r>
          </a:p>
        </p:txBody>
      </p:sp>
      <p:sp>
        <p:nvSpPr>
          <p:cNvPr id="10" name="TextBox 9"/>
          <p:cNvSpPr txBox="1"/>
          <p:nvPr/>
        </p:nvSpPr>
        <p:spPr>
          <a:xfrm>
            <a:off x="3203848" y="5291916"/>
            <a:ext cx="360040" cy="369332"/>
          </a:xfrm>
          <a:prstGeom prst="rect">
            <a:avLst/>
          </a:prstGeom>
          <a:noFill/>
        </p:spPr>
        <p:txBody>
          <a:bodyPr wrap="square" rtlCol="0">
            <a:spAutoFit/>
          </a:bodyPr>
          <a:lstStyle/>
          <a:p>
            <a:r>
              <a:rPr lang="el-GR" dirty="0">
                <a:solidFill>
                  <a:schemeClr val="bg1"/>
                </a:solidFill>
              </a:rPr>
              <a:t>5</a:t>
            </a:r>
          </a:p>
        </p:txBody>
      </p:sp>
      <p:sp>
        <p:nvSpPr>
          <p:cNvPr id="11" name="TextBox 10"/>
          <p:cNvSpPr txBox="1"/>
          <p:nvPr/>
        </p:nvSpPr>
        <p:spPr>
          <a:xfrm>
            <a:off x="4355976" y="5444316"/>
            <a:ext cx="360040" cy="369332"/>
          </a:xfrm>
          <a:prstGeom prst="rect">
            <a:avLst/>
          </a:prstGeom>
          <a:noFill/>
        </p:spPr>
        <p:txBody>
          <a:bodyPr wrap="square" rtlCol="0">
            <a:spAutoFit/>
          </a:bodyPr>
          <a:lstStyle/>
          <a:p>
            <a:r>
              <a:rPr lang="el-GR" dirty="0">
                <a:solidFill>
                  <a:schemeClr val="bg1"/>
                </a:solidFill>
              </a:rPr>
              <a:t>6</a:t>
            </a:r>
          </a:p>
        </p:txBody>
      </p:sp>
      <p:sp>
        <p:nvSpPr>
          <p:cNvPr id="12" name="TextBox 11"/>
          <p:cNvSpPr txBox="1"/>
          <p:nvPr/>
        </p:nvSpPr>
        <p:spPr>
          <a:xfrm>
            <a:off x="4788024" y="4941168"/>
            <a:ext cx="360040" cy="369332"/>
          </a:xfrm>
          <a:prstGeom prst="rect">
            <a:avLst/>
          </a:prstGeom>
          <a:noFill/>
        </p:spPr>
        <p:txBody>
          <a:bodyPr wrap="square" rtlCol="0">
            <a:spAutoFit/>
          </a:bodyPr>
          <a:lstStyle/>
          <a:p>
            <a:r>
              <a:rPr lang="el-GR" dirty="0">
                <a:solidFill>
                  <a:schemeClr val="bg1"/>
                </a:solidFill>
              </a:rPr>
              <a:t>7</a:t>
            </a:r>
          </a:p>
        </p:txBody>
      </p:sp>
      <p:sp>
        <p:nvSpPr>
          <p:cNvPr id="13" name="TextBox 12"/>
          <p:cNvSpPr txBox="1"/>
          <p:nvPr/>
        </p:nvSpPr>
        <p:spPr>
          <a:xfrm>
            <a:off x="5004048" y="3923764"/>
            <a:ext cx="360040" cy="369332"/>
          </a:xfrm>
          <a:prstGeom prst="rect">
            <a:avLst/>
          </a:prstGeom>
          <a:noFill/>
        </p:spPr>
        <p:txBody>
          <a:bodyPr wrap="square" rtlCol="0">
            <a:spAutoFit/>
          </a:bodyPr>
          <a:lstStyle/>
          <a:p>
            <a:r>
              <a:rPr lang="el-GR" dirty="0">
                <a:solidFill>
                  <a:schemeClr val="bg1"/>
                </a:solidFill>
              </a:rPr>
              <a:t>8</a:t>
            </a:r>
          </a:p>
        </p:txBody>
      </p:sp>
      <p:sp>
        <p:nvSpPr>
          <p:cNvPr id="14" name="TextBox 13"/>
          <p:cNvSpPr txBox="1"/>
          <p:nvPr/>
        </p:nvSpPr>
        <p:spPr>
          <a:xfrm>
            <a:off x="4572000" y="3284984"/>
            <a:ext cx="360040" cy="369332"/>
          </a:xfrm>
          <a:prstGeom prst="rect">
            <a:avLst/>
          </a:prstGeom>
          <a:noFill/>
        </p:spPr>
        <p:txBody>
          <a:bodyPr wrap="square" rtlCol="0">
            <a:spAutoFit/>
          </a:bodyPr>
          <a:lstStyle/>
          <a:p>
            <a:r>
              <a:rPr lang="el-GR" dirty="0">
                <a:solidFill>
                  <a:schemeClr val="bg1"/>
                </a:solidFill>
              </a:rPr>
              <a:t>9</a:t>
            </a:r>
          </a:p>
        </p:txBody>
      </p:sp>
      <p:sp>
        <p:nvSpPr>
          <p:cNvPr id="15" name="TextBox 14"/>
          <p:cNvSpPr txBox="1"/>
          <p:nvPr/>
        </p:nvSpPr>
        <p:spPr>
          <a:xfrm>
            <a:off x="3779912" y="2636912"/>
            <a:ext cx="576064" cy="369332"/>
          </a:xfrm>
          <a:prstGeom prst="rect">
            <a:avLst/>
          </a:prstGeom>
          <a:noFill/>
        </p:spPr>
        <p:txBody>
          <a:bodyPr wrap="square" rtlCol="0">
            <a:spAutoFit/>
          </a:bodyPr>
          <a:lstStyle/>
          <a:p>
            <a:r>
              <a:rPr lang="el-GR" dirty="0">
                <a:solidFill>
                  <a:schemeClr val="bg1"/>
                </a:solidFill>
              </a:rPr>
              <a:t>10</a:t>
            </a:r>
          </a:p>
        </p:txBody>
      </p:sp>
      <p:sp>
        <p:nvSpPr>
          <p:cNvPr id="16" name="TextBox 15"/>
          <p:cNvSpPr txBox="1"/>
          <p:nvPr/>
        </p:nvSpPr>
        <p:spPr>
          <a:xfrm>
            <a:off x="5436096" y="2420888"/>
            <a:ext cx="2699792" cy="353943"/>
          </a:xfrm>
          <a:prstGeom prst="rect">
            <a:avLst/>
          </a:prstGeom>
          <a:noFill/>
        </p:spPr>
        <p:txBody>
          <a:bodyPr wrap="square" rtlCol="0">
            <a:spAutoFit/>
          </a:bodyPr>
          <a:lstStyle/>
          <a:p>
            <a:r>
              <a:rPr lang="el-GR" sz="1700" b="1" dirty="0">
                <a:solidFill>
                  <a:srgbClr val="7030A0"/>
                </a:solidFill>
              </a:rPr>
              <a:t>1: Κίνηση ματιών</a:t>
            </a:r>
          </a:p>
        </p:txBody>
      </p:sp>
      <p:sp>
        <p:nvSpPr>
          <p:cNvPr id="17" name="TextBox 16"/>
          <p:cNvSpPr txBox="1"/>
          <p:nvPr/>
        </p:nvSpPr>
        <p:spPr>
          <a:xfrm>
            <a:off x="5436096" y="2787025"/>
            <a:ext cx="3672408" cy="353943"/>
          </a:xfrm>
          <a:prstGeom prst="rect">
            <a:avLst/>
          </a:prstGeom>
          <a:noFill/>
        </p:spPr>
        <p:txBody>
          <a:bodyPr wrap="square" rtlCol="0">
            <a:spAutoFit/>
          </a:bodyPr>
          <a:lstStyle/>
          <a:p>
            <a:pPr marL="273050" indent="-273050"/>
            <a:r>
              <a:rPr lang="el-GR" sz="1700" b="1" dirty="0">
                <a:solidFill>
                  <a:srgbClr val="FF6600"/>
                </a:solidFill>
              </a:rPr>
              <a:t>2: Υψηλότερες νοητικές λειτουργίες</a:t>
            </a:r>
          </a:p>
        </p:txBody>
      </p:sp>
      <p:sp>
        <p:nvSpPr>
          <p:cNvPr id="18" name="TextBox 17"/>
          <p:cNvSpPr txBox="1"/>
          <p:nvPr/>
        </p:nvSpPr>
        <p:spPr>
          <a:xfrm>
            <a:off x="5436096" y="3147065"/>
            <a:ext cx="2699792" cy="353943"/>
          </a:xfrm>
          <a:prstGeom prst="rect">
            <a:avLst/>
          </a:prstGeom>
          <a:noFill/>
        </p:spPr>
        <p:txBody>
          <a:bodyPr wrap="square" rtlCol="0">
            <a:spAutoFit/>
          </a:bodyPr>
          <a:lstStyle/>
          <a:p>
            <a:r>
              <a:rPr lang="el-GR" sz="1700" b="1" dirty="0">
                <a:solidFill>
                  <a:srgbClr val="8A0000"/>
                </a:solidFill>
              </a:rPr>
              <a:t>3: Ομιλία</a:t>
            </a:r>
          </a:p>
        </p:txBody>
      </p:sp>
      <p:sp>
        <p:nvSpPr>
          <p:cNvPr id="20" name="TextBox 19"/>
          <p:cNvSpPr txBox="1"/>
          <p:nvPr/>
        </p:nvSpPr>
        <p:spPr>
          <a:xfrm>
            <a:off x="5436096" y="3435097"/>
            <a:ext cx="2699792" cy="353943"/>
          </a:xfrm>
          <a:prstGeom prst="rect">
            <a:avLst/>
          </a:prstGeom>
          <a:noFill/>
        </p:spPr>
        <p:txBody>
          <a:bodyPr wrap="square" rtlCol="0">
            <a:spAutoFit/>
          </a:bodyPr>
          <a:lstStyle/>
          <a:p>
            <a:r>
              <a:rPr lang="el-GR" sz="1700" b="1" dirty="0">
                <a:solidFill>
                  <a:srgbClr val="FFFF00"/>
                </a:solidFill>
              </a:rPr>
              <a:t>4: Κίνηση</a:t>
            </a:r>
          </a:p>
        </p:txBody>
      </p:sp>
      <p:sp>
        <p:nvSpPr>
          <p:cNvPr id="21" name="TextBox 20"/>
          <p:cNvSpPr txBox="1"/>
          <p:nvPr/>
        </p:nvSpPr>
        <p:spPr>
          <a:xfrm>
            <a:off x="5436096" y="3795137"/>
            <a:ext cx="2699792" cy="353943"/>
          </a:xfrm>
          <a:prstGeom prst="rect">
            <a:avLst/>
          </a:prstGeom>
          <a:noFill/>
        </p:spPr>
        <p:txBody>
          <a:bodyPr wrap="square" rtlCol="0">
            <a:spAutoFit/>
          </a:bodyPr>
          <a:lstStyle/>
          <a:p>
            <a:r>
              <a:rPr lang="el-GR" sz="1700" b="1" dirty="0">
                <a:solidFill>
                  <a:srgbClr val="FF0000"/>
                </a:solidFill>
              </a:rPr>
              <a:t>5: Ακοή</a:t>
            </a:r>
          </a:p>
        </p:txBody>
      </p:sp>
      <p:sp>
        <p:nvSpPr>
          <p:cNvPr id="22" name="TextBox 21"/>
          <p:cNvSpPr txBox="1"/>
          <p:nvPr/>
        </p:nvSpPr>
        <p:spPr>
          <a:xfrm>
            <a:off x="5436096" y="4083169"/>
            <a:ext cx="2699792" cy="353943"/>
          </a:xfrm>
          <a:prstGeom prst="rect">
            <a:avLst/>
          </a:prstGeom>
          <a:noFill/>
        </p:spPr>
        <p:txBody>
          <a:bodyPr wrap="square" rtlCol="0">
            <a:spAutoFit/>
          </a:bodyPr>
          <a:lstStyle/>
          <a:p>
            <a:r>
              <a:rPr lang="el-GR" sz="1700" b="1" dirty="0">
                <a:solidFill>
                  <a:srgbClr val="FF9966"/>
                </a:solidFill>
              </a:rPr>
              <a:t>6: Συντονισμός</a:t>
            </a:r>
          </a:p>
        </p:txBody>
      </p:sp>
      <p:sp>
        <p:nvSpPr>
          <p:cNvPr id="23" name="TextBox 22"/>
          <p:cNvSpPr txBox="1"/>
          <p:nvPr/>
        </p:nvSpPr>
        <p:spPr>
          <a:xfrm>
            <a:off x="5436096" y="4443209"/>
            <a:ext cx="2699792" cy="353943"/>
          </a:xfrm>
          <a:prstGeom prst="rect">
            <a:avLst/>
          </a:prstGeom>
          <a:noFill/>
        </p:spPr>
        <p:txBody>
          <a:bodyPr wrap="square" rtlCol="0">
            <a:spAutoFit/>
          </a:bodyPr>
          <a:lstStyle/>
          <a:p>
            <a:r>
              <a:rPr lang="el-GR" sz="1700" b="1" dirty="0">
                <a:solidFill>
                  <a:srgbClr val="006666"/>
                </a:solidFill>
              </a:rPr>
              <a:t>7: Συνειρμικό κέντρο</a:t>
            </a:r>
          </a:p>
        </p:txBody>
      </p:sp>
      <p:sp>
        <p:nvSpPr>
          <p:cNvPr id="24" name="TextBox 23"/>
          <p:cNvSpPr txBox="1"/>
          <p:nvPr/>
        </p:nvSpPr>
        <p:spPr>
          <a:xfrm>
            <a:off x="5436096" y="4803249"/>
            <a:ext cx="2699792" cy="353943"/>
          </a:xfrm>
          <a:prstGeom prst="rect">
            <a:avLst/>
          </a:prstGeom>
          <a:noFill/>
        </p:spPr>
        <p:txBody>
          <a:bodyPr wrap="square" rtlCol="0">
            <a:spAutoFit/>
          </a:bodyPr>
          <a:lstStyle/>
          <a:p>
            <a:r>
              <a:rPr lang="el-GR" sz="1700" b="1" dirty="0">
                <a:solidFill>
                  <a:srgbClr val="0033CC"/>
                </a:solidFill>
              </a:rPr>
              <a:t>8: Όραση</a:t>
            </a:r>
          </a:p>
        </p:txBody>
      </p:sp>
      <p:sp>
        <p:nvSpPr>
          <p:cNvPr id="25" name="TextBox 24"/>
          <p:cNvSpPr txBox="1"/>
          <p:nvPr/>
        </p:nvSpPr>
        <p:spPr>
          <a:xfrm>
            <a:off x="5436096" y="5163289"/>
            <a:ext cx="2699792" cy="353943"/>
          </a:xfrm>
          <a:prstGeom prst="rect">
            <a:avLst/>
          </a:prstGeom>
          <a:noFill/>
        </p:spPr>
        <p:txBody>
          <a:bodyPr wrap="square" rtlCol="0">
            <a:spAutoFit/>
          </a:bodyPr>
          <a:lstStyle/>
          <a:p>
            <a:r>
              <a:rPr lang="el-GR" sz="1700" b="1" dirty="0">
                <a:solidFill>
                  <a:srgbClr val="96004B"/>
                </a:solidFill>
              </a:rPr>
              <a:t>9: Κατανόηση ομιλίας</a:t>
            </a:r>
          </a:p>
        </p:txBody>
      </p:sp>
      <p:sp>
        <p:nvSpPr>
          <p:cNvPr id="26" name="TextBox 25"/>
          <p:cNvSpPr txBox="1"/>
          <p:nvPr/>
        </p:nvSpPr>
        <p:spPr>
          <a:xfrm>
            <a:off x="5328592" y="5451321"/>
            <a:ext cx="2699792" cy="353943"/>
          </a:xfrm>
          <a:prstGeom prst="rect">
            <a:avLst/>
          </a:prstGeom>
          <a:noFill/>
        </p:spPr>
        <p:txBody>
          <a:bodyPr wrap="square" rtlCol="0">
            <a:spAutoFit/>
          </a:bodyPr>
          <a:lstStyle/>
          <a:p>
            <a:r>
              <a:rPr lang="el-GR" sz="1700" b="1" dirty="0">
                <a:solidFill>
                  <a:srgbClr val="3399FF"/>
                </a:solidFill>
              </a:rPr>
              <a:t>10: Κέντρο αισθήσεων</a:t>
            </a:r>
          </a:p>
        </p:txBody>
      </p:sp>
      <p:sp>
        <p:nvSpPr>
          <p:cNvPr id="27" name="Title 1"/>
          <p:cNvSpPr>
            <a:spLocks noGrp="1"/>
          </p:cNvSpPr>
          <p:nvPr>
            <p:ph type="title"/>
          </p:nvPr>
        </p:nvSpPr>
        <p:spPr>
          <a:xfrm>
            <a:off x="612648" y="228600"/>
            <a:ext cx="8153400" cy="990600"/>
          </a:xfrm>
        </p:spPr>
        <p:txBody>
          <a:bodyPr>
            <a:normAutofit/>
          </a:bodyPr>
          <a:lstStyle/>
          <a:p>
            <a:pPr algn="ctr"/>
            <a:r>
              <a:rPr lang="el-GR" sz="3700" b="1" dirty="0">
                <a:solidFill>
                  <a:schemeClr val="tx1"/>
                </a:solidFill>
              </a:rPr>
              <a:t>Λειτουργίες</a:t>
            </a:r>
            <a:endParaRPr lang="en-US" sz="3700"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539552" y="2420888"/>
            <a:ext cx="5832648" cy="3469742"/>
          </a:xfrm>
          <a:prstGeom prst="rect">
            <a:avLst/>
          </a:prstGeom>
          <a:noFill/>
          <a:ln w="9525">
            <a:noFill/>
            <a:miter lim="800000"/>
            <a:headEnd/>
            <a:tailEnd/>
          </a:ln>
        </p:spPr>
      </p:pic>
      <p:sp>
        <p:nvSpPr>
          <p:cNvPr id="19" name="Rectangle 18"/>
          <p:cNvSpPr/>
          <p:nvPr/>
        </p:nvSpPr>
        <p:spPr>
          <a:xfrm>
            <a:off x="6300192" y="2420888"/>
            <a:ext cx="2520280" cy="345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Content Placeholder 2"/>
          <p:cNvSpPr>
            <a:spLocks noGrp="1"/>
          </p:cNvSpPr>
          <p:nvPr>
            <p:ph sz="quarter" idx="1"/>
          </p:nvPr>
        </p:nvSpPr>
        <p:spPr/>
        <p:txBody>
          <a:bodyPr>
            <a:normAutofit/>
          </a:bodyPr>
          <a:lstStyle/>
          <a:p>
            <a:pPr marL="0" indent="0">
              <a:buNone/>
            </a:pPr>
            <a:r>
              <a:rPr lang="el-GR" sz="2400" dirty="0"/>
              <a:t>Περιοχές υπεύθυνες για κάθε λειτουργία</a:t>
            </a:r>
          </a:p>
        </p:txBody>
      </p:sp>
      <p:sp>
        <p:nvSpPr>
          <p:cNvPr id="16" name="TextBox 15"/>
          <p:cNvSpPr txBox="1"/>
          <p:nvPr/>
        </p:nvSpPr>
        <p:spPr>
          <a:xfrm>
            <a:off x="899592" y="2859033"/>
            <a:ext cx="1800200" cy="353943"/>
          </a:xfrm>
          <a:prstGeom prst="rect">
            <a:avLst/>
          </a:prstGeom>
          <a:noFill/>
        </p:spPr>
        <p:txBody>
          <a:bodyPr wrap="square" rtlCol="0">
            <a:spAutoFit/>
          </a:bodyPr>
          <a:lstStyle/>
          <a:p>
            <a:r>
              <a:rPr lang="el-GR" sz="1700" b="1" dirty="0">
                <a:solidFill>
                  <a:srgbClr val="7030A0"/>
                </a:solidFill>
              </a:rPr>
              <a:t>Κίνηση ματιών</a:t>
            </a:r>
          </a:p>
        </p:txBody>
      </p:sp>
      <p:sp>
        <p:nvSpPr>
          <p:cNvPr id="17" name="TextBox 16"/>
          <p:cNvSpPr txBox="1"/>
          <p:nvPr/>
        </p:nvSpPr>
        <p:spPr>
          <a:xfrm>
            <a:off x="611560" y="3933056"/>
            <a:ext cx="1368152" cy="877163"/>
          </a:xfrm>
          <a:prstGeom prst="rect">
            <a:avLst/>
          </a:prstGeom>
          <a:noFill/>
        </p:spPr>
        <p:txBody>
          <a:bodyPr wrap="square" rtlCol="0">
            <a:spAutoFit/>
          </a:bodyPr>
          <a:lstStyle/>
          <a:p>
            <a:r>
              <a:rPr lang="el-GR" sz="1700" b="1" dirty="0">
                <a:solidFill>
                  <a:srgbClr val="FF6600"/>
                </a:solidFill>
              </a:rPr>
              <a:t>Υψηλότερες νοητικές λειτουργίες</a:t>
            </a:r>
          </a:p>
        </p:txBody>
      </p:sp>
      <p:sp>
        <p:nvSpPr>
          <p:cNvPr id="20" name="TextBox 19"/>
          <p:cNvSpPr txBox="1"/>
          <p:nvPr/>
        </p:nvSpPr>
        <p:spPr>
          <a:xfrm>
            <a:off x="1619672" y="5157192"/>
            <a:ext cx="1008112" cy="353943"/>
          </a:xfrm>
          <a:prstGeom prst="rect">
            <a:avLst/>
          </a:prstGeom>
          <a:noFill/>
        </p:spPr>
        <p:txBody>
          <a:bodyPr wrap="square" rtlCol="0">
            <a:spAutoFit/>
          </a:bodyPr>
          <a:lstStyle/>
          <a:p>
            <a:r>
              <a:rPr lang="el-GR" sz="1700" b="1" dirty="0">
                <a:solidFill>
                  <a:srgbClr val="FFFF00"/>
                </a:solidFill>
              </a:rPr>
              <a:t>Κίνηση</a:t>
            </a:r>
          </a:p>
        </p:txBody>
      </p:sp>
      <p:sp>
        <p:nvSpPr>
          <p:cNvPr id="22" name="TextBox 21"/>
          <p:cNvSpPr txBox="1"/>
          <p:nvPr/>
        </p:nvSpPr>
        <p:spPr>
          <a:xfrm>
            <a:off x="3995936" y="5373216"/>
            <a:ext cx="1584176" cy="353943"/>
          </a:xfrm>
          <a:prstGeom prst="rect">
            <a:avLst/>
          </a:prstGeom>
          <a:noFill/>
        </p:spPr>
        <p:txBody>
          <a:bodyPr wrap="square" rtlCol="0">
            <a:spAutoFit/>
          </a:bodyPr>
          <a:lstStyle/>
          <a:p>
            <a:r>
              <a:rPr lang="el-GR" sz="1700" b="1" dirty="0">
                <a:solidFill>
                  <a:srgbClr val="FF9966"/>
                </a:solidFill>
              </a:rPr>
              <a:t>Συντονισμός</a:t>
            </a:r>
          </a:p>
        </p:txBody>
      </p:sp>
      <p:sp>
        <p:nvSpPr>
          <p:cNvPr id="23" name="TextBox 22"/>
          <p:cNvSpPr txBox="1"/>
          <p:nvPr/>
        </p:nvSpPr>
        <p:spPr>
          <a:xfrm>
            <a:off x="5904656" y="2420888"/>
            <a:ext cx="2699792" cy="353943"/>
          </a:xfrm>
          <a:prstGeom prst="rect">
            <a:avLst/>
          </a:prstGeom>
          <a:noFill/>
        </p:spPr>
        <p:txBody>
          <a:bodyPr wrap="square" rtlCol="0">
            <a:spAutoFit/>
          </a:bodyPr>
          <a:lstStyle/>
          <a:p>
            <a:r>
              <a:rPr lang="el-GR" sz="1700" b="1" dirty="0">
                <a:solidFill>
                  <a:srgbClr val="410FBD"/>
                </a:solidFill>
              </a:rPr>
              <a:t>11: Συναισθήματα</a:t>
            </a:r>
          </a:p>
        </p:txBody>
      </p:sp>
      <p:sp>
        <p:nvSpPr>
          <p:cNvPr id="24" name="TextBox 23"/>
          <p:cNvSpPr txBox="1"/>
          <p:nvPr/>
        </p:nvSpPr>
        <p:spPr>
          <a:xfrm>
            <a:off x="4716016" y="4365104"/>
            <a:ext cx="864096" cy="353943"/>
          </a:xfrm>
          <a:prstGeom prst="rect">
            <a:avLst/>
          </a:prstGeom>
          <a:noFill/>
        </p:spPr>
        <p:txBody>
          <a:bodyPr wrap="square" rtlCol="0">
            <a:spAutoFit/>
          </a:bodyPr>
          <a:lstStyle/>
          <a:p>
            <a:r>
              <a:rPr lang="el-GR" sz="1700" b="1" dirty="0">
                <a:solidFill>
                  <a:srgbClr val="0033CC"/>
                </a:solidFill>
              </a:rPr>
              <a:t>Όραση</a:t>
            </a:r>
          </a:p>
        </p:txBody>
      </p:sp>
      <p:sp>
        <p:nvSpPr>
          <p:cNvPr id="26" name="TextBox 25"/>
          <p:cNvSpPr txBox="1"/>
          <p:nvPr/>
        </p:nvSpPr>
        <p:spPr>
          <a:xfrm>
            <a:off x="2699792" y="2715017"/>
            <a:ext cx="1944216" cy="353943"/>
          </a:xfrm>
          <a:prstGeom prst="rect">
            <a:avLst/>
          </a:prstGeom>
          <a:noFill/>
        </p:spPr>
        <p:txBody>
          <a:bodyPr wrap="square" rtlCol="0">
            <a:spAutoFit/>
          </a:bodyPr>
          <a:lstStyle/>
          <a:p>
            <a:r>
              <a:rPr lang="el-GR" sz="1700" b="1" dirty="0">
                <a:solidFill>
                  <a:srgbClr val="3399FF"/>
                </a:solidFill>
              </a:rPr>
              <a:t>Κέντρο αισθήσεων</a:t>
            </a:r>
          </a:p>
        </p:txBody>
      </p:sp>
      <p:sp>
        <p:nvSpPr>
          <p:cNvPr id="28" name="TextBox 27"/>
          <p:cNvSpPr txBox="1"/>
          <p:nvPr/>
        </p:nvSpPr>
        <p:spPr>
          <a:xfrm>
            <a:off x="4572000" y="3645024"/>
            <a:ext cx="504056" cy="369332"/>
          </a:xfrm>
          <a:prstGeom prst="rect">
            <a:avLst/>
          </a:prstGeom>
          <a:noFill/>
        </p:spPr>
        <p:txBody>
          <a:bodyPr wrap="square" rtlCol="0">
            <a:spAutoFit/>
          </a:bodyPr>
          <a:lstStyle/>
          <a:p>
            <a:r>
              <a:rPr lang="el-GR" dirty="0">
                <a:solidFill>
                  <a:schemeClr val="bg1"/>
                </a:solidFill>
              </a:rPr>
              <a:t>11</a:t>
            </a:r>
          </a:p>
        </p:txBody>
      </p:sp>
      <p:sp>
        <p:nvSpPr>
          <p:cNvPr id="31" name="TextBox 30"/>
          <p:cNvSpPr txBox="1"/>
          <p:nvPr/>
        </p:nvSpPr>
        <p:spPr>
          <a:xfrm>
            <a:off x="3995936" y="3068960"/>
            <a:ext cx="504056" cy="369332"/>
          </a:xfrm>
          <a:prstGeom prst="rect">
            <a:avLst/>
          </a:prstGeom>
          <a:noFill/>
        </p:spPr>
        <p:txBody>
          <a:bodyPr wrap="square" rtlCol="0">
            <a:spAutoFit/>
          </a:bodyPr>
          <a:lstStyle/>
          <a:p>
            <a:r>
              <a:rPr lang="el-GR" dirty="0">
                <a:solidFill>
                  <a:schemeClr val="bg1"/>
                </a:solidFill>
              </a:rPr>
              <a:t>12</a:t>
            </a:r>
          </a:p>
        </p:txBody>
      </p:sp>
      <p:sp>
        <p:nvSpPr>
          <p:cNvPr id="32" name="TextBox 31"/>
          <p:cNvSpPr txBox="1"/>
          <p:nvPr/>
        </p:nvSpPr>
        <p:spPr>
          <a:xfrm>
            <a:off x="5904656" y="2715017"/>
            <a:ext cx="2699792" cy="615553"/>
          </a:xfrm>
          <a:prstGeom prst="rect">
            <a:avLst/>
          </a:prstGeom>
          <a:noFill/>
        </p:spPr>
        <p:txBody>
          <a:bodyPr wrap="square" rtlCol="0">
            <a:spAutoFit/>
          </a:bodyPr>
          <a:lstStyle/>
          <a:p>
            <a:pPr marL="355600" indent="-355600"/>
            <a:r>
              <a:rPr lang="el-GR" sz="1700" b="1" dirty="0">
                <a:solidFill>
                  <a:srgbClr val="33CC33"/>
                </a:solidFill>
              </a:rPr>
              <a:t>12: Σωματοαισθητηριακό κέντρο</a:t>
            </a:r>
          </a:p>
        </p:txBody>
      </p:sp>
      <p:pic>
        <p:nvPicPr>
          <p:cNvPr id="4100" name="Picture 4"/>
          <p:cNvPicPr>
            <a:picLocks noChangeAspect="1" noChangeArrowheads="1"/>
          </p:cNvPicPr>
          <p:nvPr/>
        </p:nvPicPr>
        <p:blipFill>
          <a:blip r:embed="rId4" cstate="print"/>
          <a:srcRect/>
          <a:stretch>
            <a:fillRect/>
          </a:stretch>
        </p:blipFill>
        <p:spPr bwMode="auto">
          <a:xfrm>
            <a:off x="6156176" y="3284984"/>
            <a:ext cx="2124075" cy="2600325"/>
          </a:xfrm>
          <a:prstGeom prst="rect">
            <a:avLst/>
          </a:prstGeom>
          <a:noFill/>
          <a:ln w="9525">
            <a:noFill/>
            <a:miter lim="800000"/>
            <a:headEnd/>
            <a:tailEnd/>
          </a:ln>
        </p:spPr>
      </p:pic>
      <p:sp>
        <p:nvSpPr>
          <p:cNvPr id="18" name="Title 1"/>
          <p:cNvSpPr>
            <a:spLocks noGrp="1"/>
          </p:cNvSpPr>
          <p:nvPr>
            <p:ph type="title"/>
          </p:nvPr>
        </p:nvSpPr>
        <p:spPr>
          <a:xfrm>
            <a:off x="612648" y="228600"/>
            <a:ext cx="8153400" cy="990600"/>
          </a:xfrm>
        </p:spPr>
        <p:txBody>
          <a:bodyPr>
            <a:normAutofit/>
          </a:bodyPr>
          <a:lstStyle/>
          <a:p>
            <a:pPr algn="ctr"/>
            <a:r>
              <a:rPr lang="el-GR" sz="3700" b="1" dirty="0">
                <a:solidFill>
                  <a:schemeClr val="tx1"/>
                </a:solidFill>
              </a:rPr>
              <a:t>Λειτουργίες</a:t>
            </a:r>
            <a:endParaRPr lang="en-US" sz="3700"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srcRect/>
          <a:stretch>
            <a:fillRect/>
          </a:stretch>
        </p:blipFill>
        <p:spPr bwMode="auto">
          <a:xfrm>
            <a:off x="1115616" y="2420887"/>
            <a:ext cx="5278562" cy="3816425"/>
          </a:xfrm>
          <a:prstGeom prst="rect">
            <a:avLst/>
          </a:prstGeom>
          <a:noFill/>
          <a:ln w="9525">
            <a:noFill/>
            <a:miter lim="800000"/>
            <a:headEnd/>
            <a:tailEnd/>
          </a:ln>
        </p:spPr>
      </p:pic>
      <p:sp>
        <p:nvSpPr>
          <p:cNvPr id="19" name="Rectangle 18"/>
          <p:cNvSpPr/>
          <p:nvPr/>
        </p:nvSpPr>
        <p:spPr>
          <a:xfrm>
            <a:off x="5796136" y="2420888"/>
            <a:ext cx="2520280" cy="38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Content Placeholder 2"/>
          <p:cNvSpPr>
            <a:spLocks noGrp="1"/>
          </p:cNvSpPr>
          <p:nvPr>
            <p:ph sz="quarter" idx="1"/>
          </p:nvPr>
        </p:nvSpPr>
        <p:spPr/>
        <p:txBody>
          <a:bodyPr>
            <a:normAutofit/>
          </a:bodyPr>
          <a:lstStyle/>
          <a:p>
            <a:pPr marL="0" indent="0">
              <a:buNone/>
            </a:pPr>
            <a:r>
              <a:rPr lang="el-GR" sz="2400" dirty="0"/>
              <a:t>Περιοχές υπεύθυνες για κάθε λειτουργία</a:t>
            </a:r>
          </a:p>
        </p:txBody>
      </p:sp>
      <p:sp>
        <p:nvSpPr>
          <p:cNvPr id="23" name="TextBox 22"/>
          <p:cNvSpPr txBox="1"/>
          <p:nvPr/>
        </p:nvSpPr>
        <p:spPr>
          <a:xfrm>
            <a:off x="6444208" y="2564904"/>
            <a:ext cx="1584176" cy="353943"/>
          </a:xfrm>
          <a:prstGeom prst="rect">
            <a:avLst/>
          </a:prstGeom>
          <a:noFill/>
        </p:spPr>
        <p:txBody>
          <a:bodyPr wrap="square" rtlCol="0">
            <a:spAutoFit/>
          </a:bodyPr>
          <a:lstStyle/>
          <a:p>
            <a:r>
              <a:rPr lang="el-GR" sz="1700" b="1" dirty="0">
                <a:solidFill>
                  <a:srgbClr val="CC0066"/>
                </a:solidFill>
              </a:rPr>
              <a:t>13: Όσφρηση</a:t>
            </a:r>
          </a:p>
        </p:txBody>
      </p:sp>
      <p:sp>
        <p:nvSpPr>
          <p:cNvPr id="31" name="TextBox 30"/>
          <p:cNvSpPr txBox="1"/>
          <p:nvPr/>
        </p:nvSpPr>
        <p:spPr>
          <a:xfrm>
            <a:off x="1691680" y="4427820"/>
            <a:ext cx="504056" cy="369332"/>
          </a:xfrm>
          <a:prstGeom prst="rect">
            <a:avLst/>
          </a:prstGeom>
          <a:noFill/>
        </p:spPr>
        <p:txBody>
          <a:bodyPr wrap="square" rtlCol="0">
            <a:spAutoFit/>
          </a:bodyPr>
          <a:lstStyle/>
          <a:p>
            <a:r>
              <a:rPr lang="el-GR" dirty="0">
                <a:solidFill>
                  <a:schemeClr val="bg1"/>
                </a:solidFill>
              </a:rPr>
              <a:t>13</a:t>
            </a:r>
          </a:p>
        </p:txBody>
      </p:sp>
      <p:pic>
        <p:nvPicPr>
          <p:cNvPr id="4100" name="Picture 4"/>
          <p:cNvPicPr>
            <a:picLocks noChangeAspect="1" noChangeArrowheads="1"/>
          </p:cNvPicPr>
          <p:nvPr/>
        </p:nvPicPr>
        <p:blipFill>
          <a:blip r:embed="rId4" cstate="print"/>
          <a:srcRect/>
          <a:stretch>
            <a:fillRect/>
          </a:stretch>
        </p:blipFill>
        <p:spPr bwMode="auto">
          <a:xfrm>
            <a:off x="6444208" y="2996952"/>
            <a:ext cx="1403995" cy="1718792"/>
          </a:xfrm>
          <a:prstGeom prst="rect">
            <a:avLst/>
          </a:prstGeom>
          <a:noFill/>
          <a:ln w="9525">
            <a:noFill/>
            <a:miter lim="800000"/>
            <a:headEnd/>
            <a:tailEnd/>
          </a:ln>
        </p:spPr>
      </p:pic>
      <p:sp>
        <p:nvSpPr>
          <p:cNvPr id="21" name="TextBox 20"/>
          <p:cNvSpPr txBox="1"/>
          <p:nvPr/>
        </p:nvSpPr>
        <p:spPr>
          <a:xfrm>
            <a:off x="4716016" y="5811361"/>
            <a:ext cx="1584176" cy="353943"/>
          </a:xfrm>
          <a:prstGeom prst="rect">
            <a:avLst/>
          </a:prstGeom>
          <a:noFill/>
        </p:spPr>
        <p:txBody>
          <a:bodyPr wrap="square" rtlCol="0">
            <a:spAutoFit/>
          </a:bodyPr>
          <a:lstStyle/>
          <a:p>
            <a:r>
              <a:rPr lang="el-GR" sz="1700" b="1" dirty="0">
                <a:solidFill>
                  <a:srgbClr val="FF9966"/>
                </a:solidFill>
              </a:rPr>
              <a:t>Συντονισμός</a:t>
            </a:r>
          </a:p>
        </p:txBody>
      </p:sp>
      <p:sp>
        <p:nvSpPr>
          <p:cNvPr id="25" name="TextBox 24"/>
          <p:cNvSpPr txBox="1"/>
          <p:nvPr/>
        </p:nvSpPr>
        <p:spPr>
          <a:xfrm>
            <a:off x="4860032" y="2492896"/>
            <a:ext cx="1368152" cy="877163"/>
          </a:xfrm>
          <a:prstGeom prst="rect">
            <a:avLst/>
          </a:prstGeom>
          <a:noFill/>
        </p:spPr>
        <p:txBody>
          <a:bodyPr wrap="square" rtlCol="0">
            <a:spAutoFit/>
          </a:bodyPr>
          <a:lstStyle/>
          <a:p>
            <a:r>
              <a:rPr lang="el-GR" sz="1700" b="1" dirty="0">
                <a:solidFill>
                  <a:srgbClr val="FF6600"/>
                </a:solidFill>
              </a:rPr>
              <a:t>Υψηλότερες νοητικές λειτουργίες</a:t>
            </a:r>
          </a:p>
        </p:txBody>
      </p:sp>
      <p:sp>
        <p:nvSpPr>
          <p:cNvPr id="27" name="TextBox 26"/>
          <p:cNvSpPr txBox="1"/>
          <p:nvPr/>
        </p:nvSpPr>
        <p:spPr>
          <a:xfrm>
            <a:off x="899592" y="2741439"/>
            <a:ext cx="1944216" cy="615553"/>
          </a:xfrm>
          <a:prstGeom prst="rect">
            <a:avLst/>
          </a:prstGeom>
          <a:noFill/>
        </p:spPr>
        <p:txBody>
          <a:bodyPr wrap="square" rtlCol="0">
            <a:spAutoFit/>
          </a:bodyPr>
          <a:lstStyle/>
          <a:p>
            <a:pPr algn="ctr"/>
            <a:r>
              <a:rPr lang="el-GR" sz="1700" b="1" dirty="0">
                <a:solidFill>
                  <a:srgbClr val="006666"/>
                </a:solidFill>
              </a:rPr>
              <a:t>Συνειρμικό </a:t>
            </a:r>
          </a:p>
          <a:p>
            <a:pPr algn="ctr"/>
            <a:r>
              <a:rPr lang="el-GR" sz="1700" b="1" dirty="0">
                <a:solidFill>
                  <a:srgbClr val="006666"/>
                </a:solidFill>
              </a:rPr>
              <a:t>κέντρο</a:t>
            </a:r>
          </a:p>
        </p:txBody>
      </p:sp>
      <p:pic>
        <p:nvPicPr>
          <p:cNvPr id="6146" name="Picture 2"/>
          <p:cNvPicPr>
            <a:picLocks noChangeAspect="1" noChangeArrowheads="1"/>
          </p:cNvPicPr>
          <p:nvPr/>
        </p:nvPicPr>
        <p:blipFill>
          <a:blip r:embed="rId5" cstate="print"/>
          <a:srcRect/>
          <a:stretch>
            <a:fillRect/>
          </a:stretch>
        </p:blipFill>
        <p:spPr bwMode="auto">
          <a:xfrm>
            <a:off x="6300192" y="4791992"/>
            <a:ext cx="1689795" cy="1373312"/>
          </a:xfrm>
          <a:prstGeom prst="rect">
            <a:avLst/>
          </a:prstGeom>
          <a:noFill/>
          <a:ln w="9525">
            <a:noFill/>
            <a:miter lim="800000"/>
            <a:headEnd/>
            <a:tailEnd/>
          </a:ln>
        </p:spPr>
      </p:pic>
      <p:sp>
        <p:nvSpPr>
          <p:cNvPr id="14" name="Title 1"/>
          <p:cNvSpPr>
            <a:spLocks noGrp="1"/>
          </p:cNvSpPr>
          <p:nvPr>
            <p:ph type="title"/>
          </p:nvPr>
        </p:nvSpPr>
        <p:spPr>
          <a:xfrm>
            <a:off x="612648" y="228600"/>
            <a:ext cx="8153400" cy="990600"/>
          </a:xfrm>
        </p:spPr>
        <p:txBody>
          <a:bodyPr>
            <a:normAutofit/>
          </a:bodyPr>
          <a:lstStyle/>
          <a:p>
            <a:pPr algn="ctr"/>
            <a:r>
              <a:rPr lang="el-GR" sz="3700" b="1" dirty="0">
                <a:solidFill>
                  <a:schemeClr val="tx1"/>
                </a:solidFill>
              </a:rPr>
              <a:t>Λειτουργίες</a:t>
            </a:r>
            <a:endParaRPr lang="en-US" sz="3700"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700" b="1" dirty="0" err="1">
                <a:solidFill>
                  <a:schemeClr val="tx1"/>
                </a:solidFill>
              </a:rPr>
              <a:t>Νευροεπιστήμες</a:t>
            </a:r>
            <a:endParaRPr lang="en-US" sz="3700" b="1" dirty="0">
              <a:solidFill>
                <a:schemeClr val="tx1"/>
              </a:solidFill>
            </a:endParaRPr>
          </a:p>
        </p:txBody>
      </p:sp>
      <p:sp>
        <p:nvSpPr>
          <p:cNvPr id="3" name="Content Placeholder 2"/>
          <p:cNvSpPr>
            <a:spLocks noGrp="1"/>
          </p:cNvSpPr>
          <p:nvPr>
            <p:ph sz="quarter" idx="1"/>
          </p:nvPr>
        </p:nvSpPr>
        <p:spPr>
          <a:xfrm>
            <a:off x="323528" y="1700808"/>
            <a:ext cx="8442520" cy="5040560"/>
          </a:xfrm>
          <a:noFill/>
          <a:ln>
            <a:noFill/>
          </a:ln>
          <a:effectLst/>
        </p:spPr>
        <p:style>
          <a:lnRef idx="1">
            <a:schemeClr val="accent2"/>
          </a:lnRef>
          <a:fillRef idx="2">
            <a:schemeClr val="accent2"/>
          </a:fillRef>
          <a:effectRef idx="1">
            <a:schemeClr val="accent2"/>
          </a:effectRef>
          <a:fontRef idx="minor">
            <a:schemeClr val="dk1"/>
          </a:fontRef>
        </p:style>
        <p:txBody>
          <a:bodyPr>
            <a:noAutofit/>
          </a:bodyPr>
          <a:lstStyle/>
          <a:p>
            <a:pPr algn="just">
              <a:spcBef>
                <a:spcPts val="0"/>
              </a:spcBef>
              <a:spcAft>
                <a:spcPts val="1800"/>
              </a:spcAft>
              <a:buClr>
                <a:schemeClr val="accent1">
                  <a:lumMod val="50000"/>
                </a:schemeClr>
              </a:buClr>
              <a:buFont typeface="Wingdings" panose="05000000000000000000" pitchFamily="2" charset="2"/>
              <a:buChar char="q"/>
            </a:pPr>
            <a:r>
              <a:rPr lang="el-GR" sz="2200" dirty="0"/>
              <a:t>Το πεδίο της νευροεπιστήμης</a:t>
            </a:r>
            <a:r>
              <a:rPr lang="en-US" sz="2200" dirty="0"/>
              <a:t> </a:t>
            </a:r>
            <a:r>
              <a:rPr lang="el-GR" sz="2200" dirty="0"/>
              <a:t>(</a:t>
            </a:r>
            <a:r>
              <a:rPr lang="en-US" sz="2200" dirty="0">
                <a:latin typeface="Calibri" panose="020F0502020204030204" pitchFamily="34" charset="0"/>
              </a:rPr>
              <a:t>neuroscience</a:t>
            </a:r>
            <a:r>
              <a:rPr lang="el-GR" sz="2200" dirty="0"/>
              <a:t>) περιλαμβάνει όλες τις προσεγγίσεις που προσπαθούν να κατανοήσουν τον εγκέφαλο και το υπόλοιπο νευρικό σύστημα.</a:t>
            </a:r>
            <a:endParaRPr lang="en-US" sz="2200" dirty="0"/>
          </a:p>
          <a:p>
            <a:pPr algn="just">
              <a:spcBef>
                <a:spcPts val="0"/>
              </a:spcBef>
              <a:spcAft>
                <a:spcPts val="1800"/>
              </a:spcAft>
              <a:buClr>
                <a:schemeClr val="accent1">
                  <a:lumMod val="50000"/>
                </a:schemeClr>
              </a:buClr>
              <a:buFont typeface="Wingdings" panose="05000000000000000000" pitchFamily="2" charset="2"/>
              <a:buChar char="q"/>
            </a:pPr>
            <a:r>
              <a:rPr lang="el-GR" sz="2200" dirty="0"/>
              <a:t>Η πρώτη και παλαιότερη μέθοδος ήταν η ανατομική:</a:t>
            </a:r>
          </a:p>
          <a:p>
            <a:pPr lvl="1" algn="just">
              <a:spcBef>
                <a:spcPts val="0"/>
              </a:spcBef>
              <a:spcAft>
                <a:spcPts val="1800"/>
              </a:spcAft>
              <a:buClr>
                <a:schemeClr val="accent1">
                  <a:lumMod val="50000"/>
                </a:schemeClr>
              </a:buClr>
              <a:buFont typeface="Wingdings" panose="05000000000000000000" pitchFamily="2" charset="2"/>
              <a:buChar char="q"/>
            </a:pPr>
            <a:r>
              <a:rPr lang="en-US" sz="1900" dirty="0"/>
              <a:t>O</a:t>
            </a:r>
            <a:r>
              <a:rPr lang="el-GR" sz="1900" dirty="0"/>
              <a:t>ι</a:t>
            </a:r>
            <a:r>
              <a:rPr lang="en-US" sz="1900" dirty="0"/>
              <a:t> </a:t>
            </a:r>
            <a:r>
              <a:rPr lang="el-GR" sz="1900" dirty="0" err="1"/>
              <a:t>νευροανατόμοι</a:t>
            </a:r>
            <a:r>
              <a:rPr lang="el-GR" sz="1900" dirty="0"/>
              <a:t> (</a:t>
            </a:r>
            <a:r>
              <a:rPr lang="en-US" sz="1900" dirty="0">
                <a:latin typeface="Calibri" panose="020F0502020204030204" pitchFamily="34" charset="0"/>
              </a:rPr>
              <a:t>n</a:t>
            </a:r>
            <a:r>
              <a:rPr lang="el-GR" sz="1900" dirty="0"/>
              <a:t>euroanatomists) μελετούν τη δομή του εγκεφάλου και τη μικροσκοπική δομή των νευρώνων και των συστατικών τους (ιδιαίτερα τις συνάψεις).</a:t>
            </a:r>
          </a:p>
          <a:p>
            <a:pPr lvl="1" algn="just">
              <a:spcBef>
                <a:spcPts val="0"/>
              </a:spcBef>
              <a:spcAft>
                <a:spcPts val="1800"/>
              </a:spcAft>
              <a:buClr>
                <a:schemeClr val="accent1">
                  <a:lumMod val="50000"/>
                </a:schemeClr>
              </a:buClr>
              <a:buFont typeface="Wingdings" panose="05000000000000000000" pitchFamily="2" charset="2"/>
              <a:buChar char="q"/>
            </a:pPr>
            <a:r>
              <a:rPr lang="el-GR" sz="1900" dirty="0"/>
              <a:t>Η λειτουργική νευροανατομία</a:t>
            </a:r>
            <a:r>
              <a:rPr lang="en-US" sz="1900" dirty="0"/>
              <a:t> </a:t>
            </a:r>
            <a:r>
              <a:rPr lang="el-GR" sz="1900" dirty="0"/>
              <a:t>(</a:t>
            </a:r>
            <a:r>
              <a:rPr lang="en-US" sz="1900" dirty="0"/>
              <a:t>functional neuroanatomy</a:t>
            </a:r>
            <a:r>
              <a:rPr lang="el-GR" sz="1900" dirty="0"/>
              <a:t>) χρησιμοποιεί ιατρικές τεχνικές απεικόνισης για να συσχετίσει παραλλαγές στην δομή του ανθρώπινου εγκεφάλου με τις διαφορές στη γνωστική λειτουργία ή τη συμπεριφορά. </a:t>
            </a:r>
          </a:p>
        </p:txBody>
      </p:sp>
    </p:spTree>
    <p:extLst>
      <p:ext uri="{BB962C8B-B14F-4D97-AF65-F5344CB8AC3E}">
        <p14:creationId xmlns:p14="http://schemas.microsoft.com/office/powerpoint/2010/main" val="273011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669504"/>
            <a:ext cx="8442520" cy="4495800"/>
          </a:xfrm>
          <a:noFill/>
          <a:ln>
            <a:noFill/>
          </a:ln>
          <a:effectLst/>
        </p:spPr>
        <p:style>
          <a:lnRef idx="1">
            <a:schemeClr val="accent2"/>
          </a:lnRef>
          <a:fillRef idx="2">
            <a:schemeClr val="accent2"/>
          </a:fillRef>
          <a:effectRef idx="1">
            <a:schemeClr val="accent2"/>
          </a:effectRef>
          <a:fontRef idx="minor">
            <a:schemeClr val="dk1"/>
          </a:fontRef>
        </p:style>
        <p:txBody>
          <a:bodyPr>
            <a:noAutofit/>
          </a:bodyPr>
          <a:lstStyle/>
          <a:p>
            <a:pPr algn="just">
              <a:spcBef>
                <a:spcPts val="0"/>
              </a:spcBef>
              <a:spcAft>
                <a:spcPts val="1800"/>
              </a:spcAft>
              <a:buClr>
                <a:schemeClr val="accent1">
                  <a:lumMod val="50000"/>
                </a:schemeClr>
              </a:buClr>
              <a:buFont typeface="Wingdings" panose="05000000000000000000" pitchFamily="2" charset="2"/>
              <a:buChar char="q"/>
            </a:pPr>
            <a:r>
              <a:rPr lang="el-GR" sz="2200" dirty="0"/>
              <a:t>Οι νευροφυσιολόγοι </a:t>
            </a:r>
            <a:r>
              <a:rPr lang="en-US" sz="2200" dirty="0"/>
              <a:t>(neurophysiologists)</a:t>
            </a:r>
            <a:r>
              <a:rPr lang="el-GR" sz="2200" dirty="0"/>
              <a:t> μελετούν τις χημικές, φαρμακευτικές και ηλεκτρικές ιδιότητες του εγκεφάλου.</a:t>
            </a:r>
          </a:p>
          <a:p>
            <a:pPr lvl="1" algn="just">
              <a:spcBef>
                <a:spcPts val="0"/>
              </a:spcBef>
              <a:spcAft>
                <a:spcPts val="1800"/>
              </a:spcAft>
              <a:buClr>
                <a:schemeClr val="accent1">
                  <a:lumMod val="50000"/>
                </a:schemeClr>
              </a:buClr>
              <a:buFont typeface="Wingdings" panose="05000000000000000000" pitchFamily="2" charset="2"/>
              <a:buChar char="q"/>
            </a:pPr>
            <a:r>
              <a:rPr lang="el-GR" sz="1900" dirty="0"/>
              <a:t>Οι λειτουργικές τεχνικές απεικόνισης όπως η λειτουργική μαγνητική τομογραφία (</a:t>
            </a:r>
            <a:r>
              <a:rPr lang="en-US" sz="1900" dirty="0"/>
              <a:t>FMRI</a:t>
            </a:r>
            <a:r>
              <a:rPr lang="el-GR" sz="1900" dirty="0"/>
              <a:t>)</a:t>
            </a:r>
            <a:r>
              <a:rPr lang="en-US" sz="1900" dirty="0"/>
              <a:t> </a:t>
            </a:r>
            <a:r>
              <a:rPr lang="el-GR" sz="1900" dirty="0"/>
              <a:t>χρησιμοποιούνται για τη μελέτη της δραστηριότητας του εγκεφάλου</a:t>
            </a:r>
            <a:r>
              <a:rPr lang="en-US" sz="1900" dirty="0"/>
              <a:t>.</a:t>
            </a:r>
          </a:p>
          <a:p>
            <a:pPr algn="just">
              <a:spcBef>
                <a:spcPts val="0"/>
              </a:spcBef>
              <a:spcAft>
                <a:spcPts val="1800"/>
              </a:spcAft>
              <a:buClr>
                <a:schemeClr val="accent1">
                  <a:lumMod val="50000"/>
                </a:schemeClr>
              </a:buClr>
              <a:buFont typeface="Wingdings" panose="05000000000000000000" pitchFamily="2" charset="2"/>
              <a:buChar char="q"/>
            </a:pPr>
            <a:r>
              <a:rPr lang="el-GR" sz="2200" dirty="0"/>
              <a:t>Υπολογιστική Νευροεπιστήμη είναι η μελέτη της λειτουργίας του εγκεφάλου σε σχέση με τις ιδιότητες επεξεργασίας πληροφοριών των δομών που απαρτίζουν το νευρικό σύστημα. </a:t>
            </a:r>
            <a:endParaRPr lang="en-US" sz="2200" dirty="0"/>
          </a:p>
          <a:p>
            <a:pPr algn="just">
              <a:spcBef>
                <a:spcPts val="0"/>
              </a:spcBef>
              <a:spcAft>
                <a:spcPts val="1800"/>
              </a:spcAft>
              <a:buClr>
                <a:schemeClr val="accent1">
                  <a:lumMod val="50000"/>
                </a:schemeClr>
              </a:buClr>
              <a:buFont typeface="Wingdings" panose="05000000000000000000" pitchFamily="2" charset="2"/>
              <a:buChar char="q"/>
            </a:pPr>
            <a:r>
              <a:rPr lang="el-GR" sz="2200" dirty="0"/>
              <a:t>Τα τελευταία χρόνια έχουν αυξηθεί οι εφαρμογές των γενετικών και γονιδιωματικών τεχνικών για τη μελέτη του εγκεφάλου.</a:t>
            </a:r>
            <a:endParaRPr lang="en-US" sz="2200" dirty="0"/>
          </a:p>
        </p:txBody>
      </p:sp>
      <p:sp>
        <p:nvSpPr>
          <p:cNvPr id="5" name="Title 1"/>
          <p:cNvSpPr>
            <a:spLocks noGrp="1"/>
          </p:cNvSpPr>
          <p:nvPr>
            <p:ph type="title"/>
          </p:nvPr>
        </p:nvSpPr>
        <p:spPr>
          <a:xfrm>
            <a:off x="612648" y="228600"/>
            <a:ext cx="8153400" cy="990600"/>
          </a:xfrm>
        </p:spPr>
        <p:txBody>
          <a:bodyPr>
            <a:normAutofit/>
          </a:bodyPr>
          <a:lstStyle/>
          <a:p>
            <a:pPr algn="ctr"/>
            <a:r>
              <a:rPr lang="el-GR" sz="3700" b="1" dirty="0" err="1">
                <a:solidFill>
                  <a:schemeClr val="tx1"/>
                </a:solidFill>
              </a:rPr>
              <a:t>Νευροεπιστήμες</a:t>
            </a:r>
            <a:endParaRPr lang="en-US" sz="3700" b="1" dirty="0">
              <a:solidFill>
                <a:schemeClr val="tx1"/>
              </a:solidFill>
            </a:endParaRPr>
          </a:p>
        </p:txBody>
      </p:sp>
    </p:spTree>
    <p:extLst>
      <p:ext uri="{BB962C8B-B14F-4D97-AF65-F5344CB8AC3E}">
        <p14:creationId xmlns:p14="http://schemas.microsoft.com/office/powerpoint/2010/main" val="199737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60648"/>
            <a:ext cx="2807224" cy="990600"/>
          </a:xfrm>
        </p:spPr>
        <p:txBody>
          <a:bodyPr>
            <a:normAutofit/>
          </a:bodyPr>
          <a:lstStyle/>
          <a:p>
            <a:r>
              <a:rPr lang="el-GR" sz="3700" b="1" dirty="0">
                <a:solidFill>
                  <a:schemeClr val="tx1"/>
                </a:solidFill>
              </a:rPr>
              <a:t>Περιεχόμενα</a:t>
            </a:r>
          </a:p>
        </p:txBody>
      </p:sp>
      <p:sp>
        <p:nvSpPr>
          <p:cNvPr id="3" name="Content Placeholder 2"/>
          <p:cNvSpPr>
            <a:spLocks noGrp="1"/>
          </p:cNvSpPr>
          <p:nvPr>
            <p:ph sz="quarter" idx="1"/>
          </p:nvPr>
        </p:nvSpPr>
        <p:spPr/>
        <p:txBody>
          <a:bodyPr>
            <a:normAutofit fontScale="92500" lnSpcReduction="10000"/>
          </a:bodyPr>
          <a:lstStyle/>
          <a:p>
            <a:pPr>
              <a:lnSpc>
                <a:spcPct val="200000"/>
              </a:lnSpc>
              <a:buClr>
                <a:schemeClr val="accent1">
                  <a:lumMod val="50000"/>
                </a:schemeClr>
              </a:buClr>
              <a:buFont typeface="Wingdings" panose="05000000000000000000" pitchFamily="2" charset="2"/>
              <a:buChar char="q"/>
            </a:pPr>
            <a:r>
              <a:rPr lang="el-GR" dirty="0"/>
              <a:t>Φυσιολογία</a:t>
            </a:r>
          </a:p>
          <a:p>
            <a:pPr>
              <a:lnSpc>
                <a:spcPct val="200000"/>
              </a:lnSpc>
              <a:buClr>
                <a:schemeClr val="accent1">
                  <a:lumMod val="50000"/>
                </a:schemeClr>
              </a:buClr>
              <a:buFont typeface="Wingdings" panose="05000000000000000000" pitchFamily="2" charset="2"/>
              <a:buChar char="q"/>
            </a:pPr>
            <a:r>
              <a:rPr lang="el-GR" dirty="0"/>
              <a:t>Διαίρεση του εγκεφάλου</a:t>
            </a:r>
          </a:p>
          <a:p>
            <a:pPr>
              <a:lnSpc>
                <a:spcPct val="200000"/>
              </a:lnSpc>
              <a:buClr>
                <a:schemeClr val="accent1">
                  <a:lumMod val="50000"/>
                </a:schemeClr>
              </a:buClr>
              <a:buFont typeface="Wingdings" panose="05000000000000000000" pitchFamily="2" charset="2"/>
              <a:buChar char="q"/>
            </a:pPr>
            <a:r>
              <a:rPr lang="el-GR" dirty="0"/>
              <a:t>Λοβοί του εγκεφάλου</a:t>
            </a:r>
          </a:p>
          <a:p>
            <a:pPr>
              <a:lnSpc>
                <a:spcPct val="200000"/>
              </a:lnSpc>
              <a:buClr>
                <a:schemeClr val="accent1">
                  <a:lumMod val="50000"/>
                </a:schemeClr>
              </a:buClr>
              <a:buFont typeface="Wingdings" panose="05000000000000000000" pitchFamily="2" charset="2"/>
              <a:buChar char="q"/>
            </a:pPr>
            <a:r>
              <a:rPr lang="el-GR" dirty="0"/>
              <a:t>Λειτουργίες</a:t>
            </a:r>
          </a:p>
          <a:p>
            <a:pPr>
              <a:lnSpc>
                <a:spcPct val="200000"/>
              </a:lnSpc>
              <a:buClr>
                <a:schemeClr val="accent1">
                  <a:lumMod val="50000"/>
                </a:schemeClr>
              </a:buClr>
              <a:buFont typeface="Wingdings" panose="05000000000000000000" pitchFamily="2" charset="2"/>
              <a:buChar char="q"/>
            </a:pPr>
            <a:r>
              <a:rPr lang="el-GR" dirty="0"/>
              <a:t>Νευροεπιστήμες</a:t>
            </a:r>
          </a:p>
          <a:p>
            <a:pPr>
              <a:lnSpc>
                <a:spcPct val="200000"/>
              </a:lnSpc>
            </a:pPr>
            <a:endParaRPr lang="el-GR" dirty="0"/>
          </a:p>
          <a:p>
            <a:pPr>
              <a:lnSpc>
                <a:spcPct val="200000"/>
              </a:lnSpc>
            </a:pPr>
            <a:endParaRPr lang="el-GR" dirty="0"/>
          </a:p>
          <a:p>
            <a:pPr>
              <a:lnSpc>
                <a:spcPct val="200000"/>
              </a:lnSpc>
            </a:pP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a:t>Μοντελοποίηση ανατομίας</a:t>
            </a:r>
          </a:p>
        </p:txBody>
      </p:sp>
    </p:spTree>
    <p:extLst>
      <p:ext uri="{BB962C8B-B14F-4D97-AF65-F5344CB8AC3E}">
        <p14:creationId xmlns:p14="http://schemas.microsoft.com/office/powerpoint/2010/main" val="3793682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700" b="1" dirty="0">
                <a:solidFill>
                  <a:schemeClr val="tx1"/>
                </a:solidFill>
              </a:rPr>
              <a:t>Απεικόνιση μαγνητικού συντονισμού</a:t>
            </a:r>
            <a:r>
              <a:rPr lang="en-US" sz="3700" b="1" dirty="0">
                <a:solidFill>
                  <a:schemeClr val="tx1"/>
                </a:solidFill>
              </a:rPr>
              <a:t> - </a:t>
            </a:r>
            <a:r>
              <a:rPr lang="en-US" sz="3700" b="1" dirty="0">
                <a:solidFill>
                  <a:schemeClr val="tx1"/>
                </a:solidFill>
                <a:latin typeface="Calibri" panose="020F0502020204030204" pitchFamily="34" charset="0"/>
              </a:rPr>
              <a:t>MRI</a:t>
            </a:r>
            <a:endParaRPr lang="el-GR" sz="3700" b="1" dirty="0">
              <a:solidFill>
                <a:schemeClr val="tx1"/>
              </a:solidFill>
              <a:latin typeface="Calibri" panose="020F0502020204030204" pitchFamily="34" charset="0"/>
            </a:endParaRPr>
          </a:p>
        </p:txBody>
      </p:sp>
      <p:sp>
        <p:nvSpPr>
          <p:cNvPr id="3" name="2 - Θέση περιεχομένου"/>
          <p:cNvSpPr>
            <a:spLocks noGrp="1"/>
          </p:cNvSpPr>
          <p:nvPr>
            <p:ph sz="quarter" idx="1"/>
          </p:nvPr>
        </p:nvSpPr>
        <p:spPr>
          <a:xfrm>
            <a:off x="323528" y="1600200"/>
            <a:ext cx="8153400" cy="5069160"/>
          </a:xfrm>
        </p:spPr>
        <p:txBody>
          <a:bodyPr>
            <a:normAutofit/>
          </a:bodyPr>
          <a:lstStyle/>
          <a:p>
            <a:pPr lvl="0">
              <a:spcBef>
                <a:spcPts val="0"/>
              </a:spcBef>
              <a:spcAft>
                <a:spcPts val="600"/>
              </a:spcAft>
              <a:buClr>
                <a:schemeClr val="accent1">
                  <a:lumMod val="50000"/>
                </a:schemeClr>
              </a:buClr>
              <a:buFont typeface="Wingdings" panose="05000000000000000000" pitchFamily="2" charset="2"/>
              <a:buChar char="q"/>
            </a:pPr>
            <a:r>
              <a:rPr lang="en-US" sz="2400" b="1" dirty="0">
                <a:latin typeface="Calibri" panose="020F0502020204030204" pitchFamily="34" charset="0"/>
              </a:rPr>
              <a:t>Magnetic Resonance Imaging – MRI</a:t>
            </a:r>
          </a:p>
          <a:p>
            <a:pPr lvl="1">
              <a:spcBef>
                <a:spcPts val="0"/>
              </a:spcBef>
              <a:spcAft>
                <a:spcPts val="600"/>
              </a:spcAft>
              <a:buClr>
                <a:schemeClr val="accent1">
                  <a:lumMod val="50000"/>
                </a:schemeClr>
              </a:buClr>
              <a:buFont typeface="Wingdings" panose="05000000000000000000" pitchFamily="2" charset="2"/>
              <a:buChar char="§"/>
            </a:pPr>
            <a:r>
              <a:rPr lang="el-GR" sz="2200" dirty="0">
                <a:latin typeface="Calibri" panose="020F0502020204030204" pitchFamily="34" charset="0"/>
              </a:rPr>
              <a:t>Μορφή ιατρικής απεικόνισης.</a:t>
            </a:r>
            <a:endParaRPr lang="en-US" sz="2200" dirty="0">
              <a:latin typeface="Calibri" panose="020F0502020204030204" pitchFamily="34" charset="0"/>
            </a:endParaRPr>
          </a:p>
          <a:p>
            <a:pPr lvl="1">
              <a:spcBef>
                <a:spcPts val="0"/>
              </a:spcBef>
              <a:spcAft>
                <a:spcPts val="600"/>
              </a:spcAft>
              <a:buClr>
                <a:schemeClr val="accent1">
                  <a:lumMod val="50000"/>
                </a:schemeClr>
              </a:buClr>
              <a:buFont typeface="Wingdings" panose="05000000000000000000" pitchFamily="2" charset="2"/>
              <a:buChar char="§"/>
            </a:pPr>
            <a:r>
              <a:rPr lang="el-GR" sz="2200" dirty="0">
                <a:latin typeface="Calibri" panose="020F0502020204030204" pitchFamily="34" charset="0"/>
              </a:rPr>
              <a:t>Παριστά τη σχετική απόκριση συγκεκριμένου</a:t>
            </a:r>
            <a:r>
              <a:rPr lang="en-US" sz="2200" dirty="0">
                <a:latin typeface="Calibri" panose="020F0502020204030204" pitchFamily="34" charset="0"/>
              </a:rPr>
              <a:t> </a:t>
            </a:r>
            <a:r>
              <a:rPr lang="el-GR" sz="2200" dirty="0">
                <a:latin typeface="Calibri" panose="020F0502020204030204" pitchFamily="34" charset="0"/>
              </a:rPr>
              <a:t>πυρήνα (πρωτόνια) στην </a:t>
            </a:r>
            <a:r>
              <a:rPr lang="el-GR" sz="2200" dirty="0" err="1">
                <a:latin typeface="Calibri" panose="020F0502020204030204" pitchFamily="34" charset="0"/>
              </a:rPr>
              <a:t>απορροφούμενη</a:t>
            </a:r>
            <a:r>
              <a:rPr lang="el-GR" sz="2200" dirty="0">
                <a:latin typeface="Calibri" panose="020F0502020204030204" pitchFamily="34" charset="0"/>
              </a:rPr>
              <a:t> ενέργεια</a:t>
            </a:r>
            <a:r>
              <a:rPr lang="en-US" sz="2200" dirty="0">
                <a:latin typeface="Calibri" panose="020F0502020204030204" pitchFamily="34" charset="0"/>
              </a:rPr>
              <a:t> </a:t>
            </a:r>
            <a:r>
              <a:rPr lang="el-GR" sz="2200" dirty="0">
                <a:latin typeface="Calibri" panose="020F0502020204030204" pitchFamily="34" charset="0"/>
              </a:rPr>
              <a:t>από τα ραδιοκύματα</a:t>
            </a:r>
            <a:r>
              <a:rPr lang="en-US" sz="2200" dirty="0">
                <a:latin typeface="Calibri" panose="020F0502020204030204" pitchFamily="34" charset="0"/>
              </a:rPr>
              <a:t>.</a:t>
            </a:r>
          </a:p>
          <a:p>
            <a:pPr lvl="1">
              <a:spcBef>
                <a:spcPts val="0"/>
              </a:spcBef>
              <a:spcAft>
                <a:spcPts val="1800"/>
              </a:spcAft>
              <a:buClr>
                <a:schemeClr val="accent1">
                  <a:lumMod val="50000"/>
                </a:schemeClr>
              </a:buClr>
              <a:buFont typeface="Wingdings" panose="05000000000000000000" pitchFamily="2" charset="2"/>
              <a:buChar char="§"/>
            </a:pPr>
            <a:r>
              <a:rPr lang="el-GR" sz="2200" dirty="0">
                <a:latin typeface="Calibri" panose="020F0502020204030204" pitchFamily="34" charset="0"/>
              </a:rPr>
              <a:t>Απεικονίζει την ανατομία</a:t>
            </a:r>
            <a:r>
              <a:rPr lang="en-US" sz="2200" dirty="0">
                <a:latin typeface="Calibri" panose="020F0502020204030204" pitchFamily="34" charset="0"/>
              </a:rPr>
              <a:t>.</a:t>
            </a:r>
          </a:p>
          <a:p>
            <a:pPr>
              <a:spcBef>
                <a:spcPts val="0"/>
              </a:spcBef>
              <a:spcAft>
                <a:spcPts val="600"/>
              </a:spcAft>
              <a:buClr>
                <a:schemeClr val="accent1">
                  <a:lumMod val="50000"/>
                </a:schemeClr>
              </a:buClr>
              <a:buFont typeface="Wingdings" panose="05000000000000000000" pitchFamily="2" charset="2"/>
              <a:buChar char="q"/>
            </a:pPr>
            <a:r>
              <a:rPr lang="el-GR" sz="2400" b="1" dirty="0">
                <a:latin typeface="Calibri" panose="020F0502020204030204" pitchFamily="34" charset="0"/>
              </a:rPr>
              <a:t>Διαδικασία λήψης</a:t>
            </a:r>
          </a:p>
          <a:p>
            <a:pPr marL="730250" lvl="1" indent="-457200">
              <a:spcBef>
                <a:spcPts val="0"/>
              </a:spcBef>
              <a:spcAft>
                <a:spcPts val="600"/>
              </a:spcAft>
              <a:buClr>
                <a:schemeClr val="accent1">
                  <a:lumMod val="50000"/>
                </a:schemeClr>
              </a:buClr>
              <a:buSzPct val="60000"/>
              <a:buFont typeface="Wingdings" panose="05000000000000000000" pitchFamily="2" charset="2"/>
              <a:buChar char="§"/>
            </a:pPr>
            <a:r>
              <a:rPr lang="el-GR" sz="2200" dirty="0">
                <a:latin typeface="Calibri" panose="020F0502020204030204" pitchFamily="34" charset="0"/>
              </a:rPr>
              <a:t>Τοποθέτηση εξεταζομένου στο μαγνήτη</a:t>
            </a:r>
          </a:p>
          <a:p>
            <a:pPr marL="730250" lvl="1" indent="-457200">
              <a:spcBef>
                <a:spcPts val="0"/>
              </a:spcBef>
              <a:spcAft>
                <a:spcPts val="600"/>
              </a:spcAft>
              <a:buClr>
                <a:schemeClr val="accent1">
                  <a:lumMod val="50000"/>
                </a:schemeClr>
              </a:buClr>
              <a:buSzPct val="60000"/>
              <a:buFont typeface="Wingdings" panose="05000000000000000000" pitchFamily="2" charset="2"/>
              <a:buChar char="§"/>
            </a:pPr>
            <a:r>
              <a:rPr lang="el-GR" sz="2200" dirty="0">
                <a:latin typeface="Calibri" panose="020F0502020204030204" pitchFamily="34" charset="0"/>
              </a:rPr>
              <a:t>Εκπομπή </a:t>
            </a:r>
            <a:r>
              <a:rPr lang="el-GR" sz="2200" dirty="0" err="1">
                <a:latin typeface="Calibri" panose="020F0502020204030204" pitchFamily="34" charset="0"/>
              </a:rPr>
              <a:t>ραδιοκύματος</a:t>
            </a:r>
            <a:r>
              <a:rPr lang="en-US" sz="2200" dirty="0">
                <a:latin typeface="Calibri" panose="020F0502020204030204" pitchFamily="34" charset="0"/>
              </a:rPr>
              <a:t> </a:t>
            </a:r>
            <a:endParaRPr lang="el-GR" sz="2200" dirty="0">
              <a:latin typeface="Calibri" panose="020F0502020204030204" pitchFamily="34" charset="0"/>
            </a:endParaRPr>
          </a:p>
          <a:p>
            <a:pPr marL="730250" lvl="1" indent="-457200">
              <a:spcBef>
                <a:spcPts val="0"/>
              </a:spcBef>
              <a:spcAft>
                <a:spcPts val="600"/>
              </a:spcAft>
              <a:buClr>
                <a:schemeClr val="accent1">
                  <a:lumMod val="50000"/>
                </a:schemeClr>
              </a:buClr>
              <a:buSzPct val="60000"/>
              <a:buFont typeface="Wingdings" panose="05000000000000000000" pitchFamily="2" charset="2"/>
              <a:buChar char="§"/>
            </a:pPr>
            <a:r>
              <a:rPr lang="el-GR" sz="2200" dirty="0">
                <a:latin typeface="Calibri" panose="020F0502020204030204" pitchFamily="34" charset="0"/>
              </a:rPr>
              <a:t>Παύση εκπομπής </a:t>
            </a:r>
            <a:r>
              <a:rPr lang="el-GR" sz="2200" dirty="0" err="1">
                <a:latin typeface="Calibri" panose="020F0502020204030204" pitchFamily="34" charset="0"/>
              </a:rPr>
              <a:t>ραδιοκύματος</a:t>
            </a:r>
            <a:endParaRPr lang="el-GR" sz="2200" dirty="0">
              <a:latin typeface="Calibri" panose="020F0502020204030204" pitchFamily="34" charset="0"/>
            </a:endParaRPr>
          </a:p>
          <a:p>
            <a:pPr marL="730250" lvl="1" indent="-457200">
              <a:spcBef>
                <a:spcPts val="0"/>
              </a:spcBef>
              <a:spcAft>
                <a:spcPts val="600"/>
              </a:spcAft>
              <a:buClr>
                <a:schemeClr val="accent1">
                  <a:lumMod val="50000"/>
                </a:schemeClr>
              </a:buClr>
              <a:buSzPct val="60000"/>
              <a:buFont typeface="Wingdings" panose="05000000000000000000" pitchFamily="2" charset="2"/>
              <a:buChar char="§"/>
            </a:pPr>
            <a:r>
              <a:rPr lang="el-GR" sz="2200" dirty="0">
                <a:latin typeface="Calibri" panose="020F0502020204030204" pitchFamily="34" charset="0"/>
              </a:rPr>
              <a:t>Λήψη σήματος</a:t>
            </a:r>
            <a:r>
              <a:rPr lang="en-US" sz="2200" dirty="0">
                <a:latin typeface="Calibri" panose="020F0502020204030204" pitchFamily="34" charset="0"/>
              </a:rPr>
              <a:t> </a:t>
            </a:r>
            <a:r>
              <a:rPr lang="en-US" sz="2200" dirty="0">
                <a:latin typeface="Calibri" panose="020F0502020204030204" pitchFamily="34" charset="0"/>
                <a:sym typeface="Wingdings" pitchFamily="2" charset="2"/>
              </a:rPr>
              <a:t>   </a:t>
            </a:r>
            <a:endParaRPr lang="el-GR" sz="2200" dirty="0">
              <a:latin typeface="Calibri" panose="020F0502020204030204" pitchFamily="34" charset="0"/>
              <a:sym typeface="Wingdings" pitchFamily="2" charset="2"/>
            </a:endParaRPr>
          </a:p>
          <a:p>
            <a:pPr marL="730250" lvl="1" indent="-457200">
              <a:spcBef>
                <a:spcPts val="0"/>
              </a:spcBef>
              <a:spcAft>
                <a:spcPts val="600"/>
              </a:spcAft>
              <a:buClr>
                <a:schemeClr val="accent1">
                  <a:lumMod val="50000"/>
                </a:schemeClr>
              </a:buClr>
              <a:buSzPct val="60000"/>
              <a:buFont typeface="Wingdings" panose="05000000000000000000" pitchFamily="2" charset="2"/>
              <a:buChar char="§"/>
            </a:pPr>
            <a:r>
              <a:rPr lang="el-GR" sz="2200" dirty="0">
                <a:latin typeface="Calibri" panose="020F0502020204030204" pitchFamily="34" charset="0"/>
              </a:rPr>
              <a:t>Σχηματισμός εικόνας</a:t>
            </a:r>
            <a:r>
              <a:rPr lang="en-US" sz="2200" dirty="0">
                <a:latin typeface="Calibri" panose="020F0502020204030204" pitchFamily="34" charset="0"/>
              </a:rPr>
              <a:t>.</a:t>
            </a:r>
            <a:endParaRPr lang="el-GR" sz="2200" dirty="0">
              <a:latin typeface="Calibri" panose="020F0502020204030204" pitchFamily="34" charset="0"/>
            </a:endParaRPr>
          </a:p>
        </p:txBody>
      </p:sp>
      <p:pic>
        <p:nvPicPr>
          <p:cNvPr id="5" name="Content Placeholder 89" descr="s40_MPRAGE_avg_n4_stripped01.png"/>
          <p:cNvPicPr>
            <a:picLocks noChangeAspect="1"/>
          </p:cNvPicPr>
          <p:nvPr/>
        </p:nvPicPr>
        <p:blipFill>
          <a:blip r:embed="rId2" cstate="print"/>
          <a:stretch>
            <a:fillRect/>
          </a:stretch>
        </p:blipFill>
        <p:spPr>
          <a:xfrm>
            <a:off x="6245768" y="3501008"/>
            <a:ext cx="2520280" cy="2520280"/>
          </a:xfrm>
          <a:prstGeom prst="rect">
            <a:avLst/>
          </a:prstGeom>
        </p:spPr>
      </p:pic>
      <p:pic>
        <p:nvPicPr>
          <p:cNvPr id="6" name="Picture 90" descr="s40_MPRAGE_avg_n4_stripped02.png"/>
          <p:cNvPicPr>
            <a:picLocks noChangeAspect="1"/>
          </p:cNvPicPr>
          <p:nvPr/>
        </p:nvPicPr>
        <p:blipFill>
          <a:blip r:embed="rId3" cstate="print"/>
          <a:stretch>
            <a:fillRect/>
          </a:stretch>
        </p:blipFill>
        <p:spPr>
          <a:xfrm>
            <a:off x="6245768" y="3501008"/>
            <a:ext cx="2520280" cy="2520280"/>
          </a:xfrm>
          <a:prstGeom prst="rect">
            <a:avLst/>
          </a:prstGeom>
        </p:spPr>
      </p:pic>
      <p:pic>
        <p:nvPicPr>
          <p:cNvPr id="7" name="Picture 91" descr="s40_MPRAGE_avg_n4_stripped03.png"/>
          <p:cNvPicPr>
            <a:picLocks noChangeAspect="1"/>
          </p:cNvPicPr>
          <p:nvPr/>
        </p:nvPicPr>
        <p:blipFill>
          <a:blip r:embed="rId4" cstate="print"/>
          <a:stretch>
            <a:fillRect/>
          </a:stretch>
        </p:blipFill>
        <p:spPr>
          <a:xfrm>
            <a:off x="6245768" y="3501008"/>
            <a:ext cx="2520280" cy="2520280"/>
          </a:xfrm>
          <a:prstGeom prst="rect">
            <a:avLst/>
          </a:prstGeom>
        </p:spPr>
      </p:pic>
      <p:pic>
        <p:nvPicPr>
          <p:cNvPr id="8" name="Picture 92" descr="s40_MPRAGE_avg_n4_stripped04.png"/>
          <p:cNvPicPr>
            <a:picLocks noChangeAspect="1"/>
          </p:cNvPicPr>
          <p:nvPr/>
        </p:nvPicPr>
        <p:blipFill>
          <a:blip r:embed="rId5" cstate="print"/>
          <a:stretch>
            <a:fillRect/>
          </a:stretch>
        </p:blipFill>
        <p:spPr>
          <a:xfrm>
            <a:off x="6245768" y="3501008"/>
            <a:ext cx="2520280" cy="2520280"/>
          </a:xfrm>
          <a:prstGeom prst="rect">
            <a:avLst/>
          </a:prstGeom>
        </p:spPr>
      </p:pic>
      <p:pic>
        <p:nvPicPr>
          <p:cNvPr id="9" name="Picture 93" descr="s40_MPRAGE_avg_n4_stripped05.png"/>
          <p:cNvPicPr>
            <a:picLocks noChangeAspect="1"/>
          </p:cNvPicPr>
          <p:nvPr/>
        </p:nvPicPr>
        <p:blipFill>
          <a:blip r:embed="rId6" cstate="print"/>
          <a:stretch>
            <a:fillRect/>
          </a:stretch>
        </p:blipFill>
        <p:spPr>
          <a:xfrm>
            <a:off x="6245768" y="3501008"/>
            <a:ext cx="2520280" cy="2520280"/>
          </a:xfrm>
          <a:prstGeom prst="rect">
            <a:avLst/>
          </a:prstGeom>
        </p:spPr>
      </p:pic>
      <p:pic>
        <p:nvPicPr>
          <p:cNvPr id="10" name="Picture 94" descr="s40_MPRAGE_avg_n4_stripped06.png"/>
          <p:cNvPicPr>
            <a:picLocks noChangeAspect="1"/>
          </p:cNvPicPr>
          <p:nvPr/>
        </p:nvPicPr>
        <p:blipFill>
          <a:blip r:embed="rId7" cstate="print"/>
          <a:stretch>
            <a:fillRect/>
          </a:stretch>
        </p:blipFill>
        <p:spPr>
          <a:xfrm>
            <a:off x="6245768" y="3501008"/>
            <a:ext cx="2520280" cy="2520280"/>
          </a:xfrm>
          <a:prstGeom prst="rect">
            <a:avLst/>
          </a:prstGeom>
        </p:spPr>
      </p:pic>
      <p:pic>
        <p:nvPicPr>
          <p:cNvPr id="11" name="Picture 95" descr="s40_MPRAGE_avg_n4_stripped07.png"/>
          <p:cNvPicPr>
            <a:picLocks noChangeAspect="1"/>
          </p:cNvPicPr>
          <p:nvPr/>
        </p:nvPicPr>
        <p:blipFill>
          <a:blip r:embed="rId8" cstate="print"/>
          <a:stretch>
            <a:fillRect/>
          </a:stretch>
        </p:blipFill>
        <p:spPr>
          <a:xfrm>
            <a:off x="6245768" y="3501008"/>
            <a:ext cx="2520280" cy="2520280"/>
          </a:xfrm>
          <a:prstGeom prst="rect">
            <a:avLst/>
          </a:prstGeom>
        </p:spPr>
      </p:pic>
      <p:pic>
        <p:nvPicPr>
          <p:cNvPr id="12" name="Picture 96" descr="s40_MPRAGE_avg_n4_stripped08.png"/>
          <p:cNvPicPr>
            <a:picLocks noChangeAspect="1"/>
          </p:cNvPicPr>
          <p:nvPr/>
        </p:nvPicPr>
        <p:blipFill>
          <a:blip r:embed="rId9" cstate="print"/>
          <a:stretch>
            <a:fillRect/>
          </a:stretch>
        </p:blipFill>
        <p:spPr>
          <a:xfrm>
            <a:off x="6245768" y="3501008"/>
            <a:ext cx="2520280" cy="2520280"/>
          </a:xfrm>
          <a:prstGeom prst="rect">
            <a:avLst/>
          </a:prstGeom>
        </p:spPr>
      </p:pic>
      <p:pic>
        <p:nvPicPr>
          <p:cNvPr id="13" name="Picture 97" descr="s40_MPRAGE_avg_n4_stripped09.png"/>
          <p:cNvPicPr>
            <a:picLocks noChangeAspect="1"/>
          </p:cNvPicPr>
          <p:nvPr/>
        </p:nvPicPr>
        <p:blipFill>
          <a:blip r:embed="rId10" cstate="print"/>
          <a:stretch>
            <a:fillRect/>
          </a:stretch>
        </p:blipFill>
        <p:spPr>
          <a:xfrm>
            <a:off x="6245768" y="3501008"/>
            <a:ext cx="2520280" cy="2520280"/>
          </a:xfrm>
          <a:prstGeom prst="rect">
            <a:avLst/>
          </a:prstGeom>
        </p:spPr>
      </p:pic>
      <p:pic>
        <p:nvPicPr>
          <p:cNvPr id="14" name="Picture 98" descr="s40_MPRAGE_avg_n4_stripped10.png"/>
          <p:cNvPicPr>
            <a:picLocks noChangeAspect="1"/>
          </p:cNvPicPr>
          <p:nvPr/>
        </p:nvPicPr>
        <p:blipFill>
          <a:blip r:embed="rId11" cstate="print"/>
          <a:stretch>
            <a:fillRect/>
          </a:stretch>
        </p:blipFill>
        <p:spPr>
          <a:xfrm>
            <a:off x="6245768" y="3501008"/>
            <a:ext cx="2520280" cy="2520280"/>
          </a:xfrm>
          <a:prstGeom prst="rect">
            <a:avLst/>
          </a:prstGeom>
        </p:spPr>
      </p:pic>
      <p:pic>
        <p:nvPicPr>
          <p:cNvPr id="15" name="Picture 99" descr="s40_MPRAGE_avg_n4_stripped11.png"/>
          <p:cNvPicPr>
            <a:picLocks noChangeAspect="1"/>
          </p:cNvPicPr>
          <p:nvPr/>
        </p:nvPicPr>
        <p:blipFill>
          <a:blip r:embed="rId12" cstate="print"/>
          <a:stretch>
            <a:fillRect/>
          </a:stretch>
        </p:blipFill>
        <p:spPr>
          <a:xfrm>
            <a:off x="6245768" y="3501008"/>
            <a:ext cx="2520280" cy="2520280"/>
          </a:xfrm>
          <a:prstGeom prst="rect">
            <a:avLst/>
          </a:prstGeom>
        </p:spPr>
      </p:pic>
      <p:pic>
        <p:nvPicPr>
          <p:cNvPr id="16" name="Picture 100" descr="s40_MPRAGE_avg_n4_stripped12.png"/>
          <p:cNvPicPr>
            <a:picLocks noChangeAspect="1"/>
          </p:cNvPicPr>
          <p:nvPr/>
        </p:nvPicPr>
        <p:blipFill>
          <a:blip r:embed="rId13" cstate="print"/>
          <a:stretch>
            <a:fillRect/>
          </a:stretch>
        </p:blipFill>
        <p:spPr>
          <a:xfrm>
            <a:off x="6245768" y="3501008"/>
            <a:ext cx="2520280" cy="2520280"/>
          </a:xfrm>
          <a:prstGeom prst="rect">
            <a:avLst/>
          </a:prstGeom>
        </p:spPr>
      </p:pic>
      <p:pic>
        <p:nvPicPr>
          <p:cNvPr id="17" name="Picture 101" descr="s40_MPRAGE_avg_n4_stripped13.png"/>
          <p:cNvPicPr>
            <a:picLocks noChangeAspect="1"/>
          </p:cNvPicPr>
          <p:nvPr/>
        </p:nvPicPr>
        <p:blipFill>
          <a:blip r:embed="rId14" cstate="print"/>
          <a:stretch>
            <a:fillRect/>
          </a:stretch>
        </p:blipFill>
        <p:spPr>
          <a:xfrm>
            <a:off x="6245768" y="3501008"/>
            <a:ext cx="2520280" cy="2520280"/>
          </a:xfrm>
          <a:prstGeom prst="rect">
            <a:avLst/>
          </a:prstGeom>
        </p:spPr>
      </p:pic>
      <p:pic>
        <p:nvPicPr>
          <p:cNvPr id="18" name="Picture 102" descr="s40_MPRAGE_avg_n4_stripped14.png"/>
          <p:cNvPicPr>
            <a:picLocks noChangeAspect="1"/>
          </p:cNvPicPr>
          <p:nvPr/>
        </p:nvPicPr>
        <p:blipFill>
          <a:blip r:embed="rId15" cstate="print"/>
          <a:stretch>
            <a:fillRect/>
          </a:stretch>
        </p:blipFill>
        <p:spPr>
          <a:xfrm>
            <a:off x="6245768" y="3501008"/>
            <a:ext cx="2520280" cy="2520280"/>
          </a:xfrm>
          <a:prstGeom prst="rect">
            <a:avLst/>
          </a:prstGeom>
        </p:spPr>
      </p:pic>
      <p:pic>
        <p:nvPicPr>
          <p:cNvPr id="19" name="Picture 103" descr="s40_MPRAGE_avg_n4_stripped15.png"/>
          <p:cNvPicPr>
            <a:picLocks noChangeAspect="1"/>
          </p:cNvPicPr>
          <p:nvPr/>
        </p:nvPicPr>
        <p:blipFill>
          <a:blip r:embed="rId16" cstate="print"/>
          <a:stretch>
            <a:fillRect/>
          </a:stretch>
        </p:blipFill>
        <p:spPr>
          <a:xfrm>
            <a:off x="6245768" y="3501008"/>
            <a:ext cx="2520280" cy="2520280"/>
          </a:xfrm>
          <a:prstGeom prst="rect">
            <a:avLst/>
          </a:prstGeom>
        </p:spPr>
      </p:pic>
      <p:pic>
        <p:nvPicPr>
          <p:cNvPr id="20" name="Picture 104" descr="s40_MPRAGE_avg_n4_stripped16.png"/>
          <p:cNvPicPr>
            <a:picLocks noChangeAspect="1"/>
          </p:cNvPicPr>
          <p:nvPr/>
        </p:nvPicPr>
        <p:blipFill>
          <a:blip r:embed="rId17" cstate="print"/>
          <a:stretch>
            <a:fillRect/>
          </a:stretch>
        </p:blipFill>
        <p:spPr>
          <a:xfrm>
            <a:off x="6245768" y="3501008"/>
            <a:ext cx="2520280" cy="2520280"/>
          </a:xfrm>
          <a:prstGeom prst="rect">
            <a:avLst/>
          </a:prstGeom>
        </p:spPr>
      </p:pic>
      <p:pic>
        <p:nvPicPr>
          <p:cNvPr id="21" name="Picture 105" descr="s40_MPRAGE_avg_n4_stripped17.png"/>
          <p:cNvPicPr>
            <a:picLocks noChangeAspect="1"/>
          </p:cNvPicPr>
          <p:nvPr/>
        </p:nvPicPr>
        <p:blipFill>
          <a:blip r:embed="rId18" cstate="print"/>
          <a:stretch>
            <a:fillRect/>
          </a:stretch>
        </p:blipFill>
        <p:spPr>
          <a:xfrm>
            <a:off x="6245768" y="3501008"/>
            <a:ext cx="2520280" cy="2520280"/>
          </a:xfrm>
          <a:prstGeom prst="rect">
            <a:avLst/>
          </a:prstGeom>
        </p:spPr>
      </p:pic>
      <p:pic>
        <p:nvPicPr>
          <p:cNvPr id="22" name="Picture 106" descr="s40_MPRAGE_avg_n4_stripped18.png"/>
          <p:cNvPicPr>
            <a:picLocks noChangeAspect="1"/>
          </p:cNvPicPr>
          <p:nvPr/>
        </p:nvPicPr>
        <p:blipFill>
          <a:blip r:embed="rId19" cstate="print"/>
          <a:stretch>
            <a:fillRect/>
          </a:stretch>
        </p:blipFill>
        <p:spPr>
          <a:xfrm>
            <a:off x="6245768" y="3501008"/>
            <a:ext cx="2520280" cy="2520280"/>
          </a:xfrm>
          <a:prstGeom prst="rect">
            <a:avLst/>
          </a:prstGeom>
        </p:spPr>
      </p:pic>
      <p:pic>
        <p:nvPicPr>
          <p:cNvPr id="23" name="Picture 107" descr="s40_MPRAGE_avg_n4_stripped19.png"/>
          <p:cNvPicPr>
            <a:picLocks noChangeAspect="1"/>
          </p:cNvPicPr>
          <p:nvPr/>
        </p:nvPicPr>
        <p:blipFill>
          <a:blip r:embed="rId20" cstate="print"/>
          <a:stretch>
            <a:fillRect/>
          </a:stretch>
        </p:blipFill>
        <p:spPr>
          <a:xfrm>
            <a:off x="6245768" y="3501008"/>
            <a:ext cx="2520280" cy="2520280"/>
          </a:xfrm>
          <a:prstGeom prst="rect">
            <a:avLst/>
          </a:prstGeom>
        </p:spPr>
      </p:pic>
      <p:pic>
        <p:nvPicPr>
          <p:cNvPr id="24" name="Picture 108" descr="s40_MPRAGE_avg_n4_stripped20.png"/>
          <p:cNvPicPr>
            <a:picLocks noChangeAspect="1"/>
          </p:cNvPicPr>
          <p:nvPr/>
        </p:nvPicPr>
        <p:blipFill>
          <a:blip r:embed="rId21" cstate="print"/>
          <a:stretch>
            <a:fillRect/>
          </a:stretch>
        </p:blipFill>
        <p:spPr>
          <a:xfrm>
            <a:off x="6245768" y="3501008"/>
            <a:ext cx="2520280" cy="2520280"/>
          </a:xfrm>
          <a:prstGeom prst="rect">
            <a:avLst/>
          </a:prstGeom>
        </p:spPr>
      </p:pic>
      <p:pic>
        <p:nvPicPr>
          <p:cNvPr id="25" name="Picture 109" descr="s40_MPRAGE_avg_n4_stripped21.png"/>
          <p:cNvPicPr>
            <a:picLocks noChangeAspect="1"/>
          </p:cNvPicPr>
          <p:nvPr/>
        </p:nvPicPr>
        <p:blipFill>
          <a:blip r:embed="rId22" cstate="print"/>
          <a:stretch>
            <a:fillRect/>
          </a:stretch>
        </p:blipFill>
        <p:spPr>
          <a:xfrm>
            <a:off x="6245768" y="3501008"/>
            <a:ext cx="2520280" cy="2520280"/>
          </a:xfrm>
          <a:prstGeom prst="rect">
            <a:avLst/>
          </a:prstGeom>
        </p:spPr>
      </p:pic>
      <p:pic>
        <p:nvPicPr>
          <p:cNvPr id="26" name="Picture 110" descr="s40_MPRAGE_avg_n4_stripped22.png"/>
          <p:cNvPicPr>
            <a:picLocks noChangeAspect="1"/>
          </p:cNvPicPr>
          <p:nvPr/>
        </p:nvPicPr>
        <p:blipFill>
          <a:blip r:embed="rId23" cstate="print"/>
          <a:stretch>
            <a:fillRect/>
          </a:stretch>
        </p:blipFill>
        <p:spPr>
          <a:xfrm>
            <a:off x="6245768" y="3501008"/>
            <a:ext cx="2520280" cy="2520280"/>
          </a:xfrm>
          <a:prstGeom prst="rect">
            <a:avLst/>
          </a:prstGeom>
        </p:spPr>
      </p:pic>
      <p:pic>
        <p:nvPicPr>
          <p:cNvPr id="27" name="Picture 111" descr="s40_MPRAGE_avg_n4_stripped23.png"/>
          <p:cNvPicPr>
            <a:picLocks noChangeAspect="1"/>
          </p:cNvPicPr>
          <p:nvPr/>
        </p:nvPicPr>
        <p:blipFill>
          <a:blip r:embed="rId24" cstate="print"/>
          <a:stretch>
            <a:fillRect/>
          </a:stretch>
        </p:blipFill>
        <p:spPr>
          <a:xfrm>
            <a:off x="6245768" y="3501008"/>
            <a:ext cx="2520280" cy="2520280"/>
          </a:xfrm>
          <a:prstGeom prst="rect">
            <a:avLst/>
          </a:prstGeom>
        </p:spPr>
      </p:pic>
      <p:pic>
        <p:nvPicPr>
          <p:cNvPr id="28" name="Picture 112" descr="s40_MPRAGE_avg_n4_stripped24.png"/>
          <p:cNvPicPr>
            <a:picLocks noChangeAspect="1"/>
          </p:cNvPicPr>
          <p:nvPr/>
        </p:nvPicPr>
        <p:blipFill>
          <a:blip r:embed="rId25" cstate="print"/>
          <a:stretch>
            <a:fillRect/>
          </a:stretch>
        </p:blipFill>
        <p:spPr>
          <a:xfrm>
            <a:off x="6245768" y="3501008"/>
            <a:ext cx="2520280" cy="2520280"/>
          </a:xfrm>
          <a:prstGeom prst="rect">
            <a:avLst/>
          </a:prstGeom>
        </p:spPr>
      </p:pic>
      <p:pic>
        <p:nvPicPr>
          <p:cNvPr id="29" name="Picture 113" descr="s40_MPRAGE_avg_n4_stripped25.png"/>
          <p:cNvPicPr>
            <a:picLocks noChangeAspect="1"/>
          </p:cNvPicPr>
          <p:nvPr/>
        </p:nvPicPr>
        <p:blipFill>
          <a:blip r:embed="rId26" cstate="print"/>
          <a:stretch>
            <a:fillRect/>
          </a:stretch>
        </p:blipFill>
        <p:spPr>
          <a:xfrm>
            <a:off x="6245768" y="3501008"/>
            <a:ext cx="2520280" cy="2520280"/>
          </a:xfrm>
          <a:prstGeom prst="rect">
            <a:avLst/>
          </a:prstGeom>
        </p:spPr>
      </p:pic>
      <p:pic>
        <p:nvPicPr>
          <p:cNvPr id="30" name="Picture 114" descr="s40_MPRAGE_avg_n4_stripped26.png"/>
          <p:cNvPicPr>
            <a:picLocks noChangeAspect="1"/>
          </p:cNvPicPr>
          <p:nvPr/>
        </p:nvPicPr>
        <p:blipFill>
          <a:blip r:embed="rId27" cstate="print"/>
          <a:stretch>
            <a:fillRect/>
          </a:stretch>
        </p:blipFill>
        <p:spPr>
          <a:xfrm>
            <a:off x="6245768" y="3501008"/>
            <a:ext cx="2520280" cy="2520280"/>
          </a:xfrm>
          <a:prstGeom prst="rect">
            <a:avLst/>
          </a:prstGeom>
        </p:spPr>
      </p:pic>
      <p:pic>
        <p:nvPicPr>
          <p:cNvPr id="31" name="Picture 115" descr="s40_MPRAGE_avg_n4_stripped27.png"/>
          <p:cNvPicPr>
            <a:picLocks noChangeAspect="1"/>
          </p:cNvPicPr>
          <p:nvPr/>
        </p:nvPicPr>
        <p:blipFill>
          <a:blip r:embed="rId28" cstate="print"/>
          <a:stretch>
            <a:fillRect/>
          </a:stretch>
        </p:blipFill>
        <p:spPr>
          <a:xfrm>
            <a:off x="6245768" y="3501008"/>
            <a:ext cx="2520280" cy="2520280"/>
          </a:xfrm>
          <a:prstGeom prst="rect">
            <a:avLst/>
          </a:prstGeom>
        </p:spPr>
      </p:pic>
      <p:pic>
        <p:nvPicPr>
          <p:cNvPr id="32" name="Picture 116" descr="s40_MPRAGE_avg_n4_stripped28.png"/>
          <p:cNvPicPr>
            <a:picLocks noChangeAspect="1"/>
          </p:cNvPicPr>
          <p:nvPr/>
        </p:nvPicPr>
        <p:blipFill>
          <a:blip r:embed="rId29" cstate="print"/>
          <a:stretch>
            <a:fillRect/>
          </a:stretch>
        </p:blipFill>
        <p:spPr>
          <a:xfrm>
            <a:off x="6245768" y="3501008"/>
            <a:ext cx="2520280" cy="2520280"/>
          </a:xfrm>
          <a:prstGeom prst="rect">
            <a:avLst/>
          </a:prstGeom>
        </p:spPr>
      </p:pic>
      <p:pic>
        <p:nvPicPr>
          <p:cNvPr id="33" name="Picture 117" descr="s40_MPRAGE_avg_n4_stripped29.png"/>
          <p:cNvPicPr>
            <a:picLocks noChangeAspect="1"/>
          </p:cNvPicPr>
          <p:nvPr/>
        </p:nvPicPr>
        <p:blipFill>
          <a:blip r:embed="rId30" cstate="print"/>
          <a:stretch>
            <a:fillRect/>
          </a:stretch>
        </p:blipFill>
        <p:spPr>
          <a:xfrm>
            <a:off x="6245768" y="3501008"/>
            <a:ext cx="2520280" cy="2520280"/>
          </a:xfrm>
          <a:prstGeom prst="rect">
            <a:avLst/>
          </a:prstGeom>
        </p:spPr>
      </p:pic>
      <p:pic>
        <p:nvPicPr>
          <p:cNvPr id="34" name="Picture 118" descr="s40_MPRAGE_avg_n4_stripped30.png"/>
          <p:cNvPicPr>
            <a:picLocks noChangeAspect="1"/>
          </p:cNvPicPr>
          <p:nvPr/>
        </p:nvPicPr>
        <p:blipFill>
          <a:blip r:embed="rId31" cstate="print"/>
          <a:stretch>
            <a:fillRect/>
          </a:stretch>
        </p:blipFill>
        <p:spPr>
          <a:xfrm>
            <a:off x="6245768" y="3501008"/>
            <a:ext cx="2520280" cy="2520280"/>
          </a:xfrm>
          <a:prstGeom prst="rect">
            <a:avLst/>
          </a:prstGeom>
        </p:spPr>
      </p:pic>
      <p:pic>
        <p:nvPicPr>
          <p:cNvPr id="35" name="Picture 119" descr="s40_MPRAGE_avg_n4_stripped31.png"/>
          <p:cNvPicPr>
            <a:picLocks noChangeAspect="1"/>
          </p:cNvPicPr>
          <p:nvPr/>
        </p:nvPicPr>
        <p:blipFill>
          <a:blip r:embed="rId32" cstate="print"/>
          <a:stretch>
            <a:fillRect/>
          </a:stretch>
        </p:blipFill>
        <p:spPr>
          <a:xfrm>
            <a:off x="6245768" y="3501008"/>
            <a:ext cx="2520280" cy="2520280"/>
          </a:xfrm>
          <a:prstGeom prst="rect">
            <a:avLst/>
          </a:prstGeom>
        </p:spPr>
      </p:pic>
      <p:pic>
        <p:nvPicPr>
          <p:cNvPr id="36" name="Picture 120" descr="s40_MPRAGE_avg_n4_stripped32.png"/>
          <p:cNvPicPr>
            <a:picLocks noChangeAspect="1"/>
          </p:cNvPicPr>
          <p:nvPr/>
        </p:nvPicPr>
        <p:blipFill>
          <a:blip r:embed="rId33" cstate="print"/>
          <a:stretch>
            <a:fillRect/>
          </a:stretch>
        </p:blipFill>
        <p:spPr>
          <a:xfrm>
            <a:off x="6245768" y="3501008"/>
            <a:ext cx="2520280" cy="2520280"/>
          </a:xfrm>
          <a:prstGeom prst="rect">
            <a:avLst/>
          </a:prstGeom>
        </p:spPr>
      </p:pic>
      <p:pic>
        <p:nvPicPr>
          <p:cNvPr id="37" name="Picture 121" descr="s40_MPRAGE_avg_n4_stripped33.png"/>
          <p:cNvPicPr>
            <a:picLocks noChangeAspect="1"/>
          </p:cNvPicPr>
          <p:nvPr/>
        </p:nvPicPr>
        <p:blipFill>
          <a:blip r:embed="rId34" cstate="print"/>
          <a:stretch>
            <a:fillRect/>
          </a:stretch>
        </p:blipFill>
        <p:spPr>
          <a:xfrm>
            <a:off x="6245768" y="3501008"/>
            <a:ext cx="2520280" cy="2520280"/>
          </a:xfrm>
          <a:prstGeom prst="rect">
            <a:avLst/>
          </a:prstGeom>
        </p:spPr>
      </p:pic>
      <p:pic>
        <p:nvPicPr>
          <p:cNvPr id="38" name="Picture 122" descr="s40_MPRAGE_avg_n4_stripped34.png"/>
          <p:cNvPicPr>
            <a:picLocks noChangeAspect="1"/>
          </p:cNvPicPr>
          <p:nvPr/>
        </p:nvPicPr>
        <p:blipFill>
          <a:blip r:embed="rId35" cstate="print"/>
          <a:stretch>
            <a:fillRect/>
          </a:stretch>
        </p:blipFill>
        <p:spPr>
          <a:xfrm>
            <a:off x="6245768" y="3501008"/>
            <a:ext cx="2520280" cy="2520280"/>
          </a:xfrm>
          <a:prstGeom prst="rect">
            <a:avLst/>
          </a:prstGeom>
        </p:spPr>
      </p:pic>
      <p:pic>
        <p:nvPicPr>
          <p:cNvPr id="39" name="Picture 123" descr="s40_MPRAGE_avg_n4_stripped35.png"/>
          <p:cNvPicPr>
            <a:picLocks noChangeAspect="1"/>
          </p:cNvPicPr>
          <p:nvPr/>
        </p:nvPicPr>
        <p:blipFill>
          <a:blip r:embed="rId36" cstate="print"/>
          <a:stretch>
            <a:fillRect/>
          </a:stretch>
        </p:blipFill>
        <p:spPr>
          <a:xfrm>
            <a:off x="6245768" y="3501008"/>
            <a:ext cx="2520280" cy="2520280"/>
          </a:xfrm>
          <a:prstGeom prst="rect">
            <a:avLst/>
          </a:prstGeom>
        </p:spPr>
      </p:pic>
      <p:pic>
        <p:nvPicPr>
          <p:cNvPr id="40" name="Picture 124" descr="s40_MPRAGE_avg_n4_stripped36.png"/>
          <p:cNvPicPr>
            <a:picLocks noChangeAspect="1"/>
          </p:cNvPicPr>
          <p:nvPr/>
        </p:nvPicPr>
        <p:blipFill>
          <a:blip r:embed="rId37" cstate="print"/>
          <a:stretch>
            <a:fillRect/>
          </a:stretch>
        </p:blipFill>
        <p:spPr>
          <a:xfrm>
            <a:off x="6245768" y="3501008"/>
            <a:ext cx="2520280" cy="2520280"/>
          </a:xfrm>
          <a:prstGeom prst="rect">
            <a:avLst/>
          </a:prstGeom>
        </p:spPr>
      </p:pic>
      <p:pic>
        <p:nvPicPr>
          <p:cNvPr id="41" name="Picture 125" descr="s40_MPRAGE_avg_n4_stripped37.png"/>
          <p:cNvPicPr>
            <a:picLocks noChangeAspect="1"/>
          </p:cNvPicPr>
          <p:nvPr/>
        </p:nvPicPr>
        <p:blipFill>
          <a:blip r:embed="rId38" cstate="print"/>
          <a:stretch>
            <a:fillRect/>
          </a:stretch>
        </p:blipFill>
        <p:spPr>
          <a:xfrm>
            <a:off x="6245768" y="3501008"/>
            <a:ext cx="2520280" cy="2520280"/>
          </a:xfrm>
          <a:prstGeom prst="rect">
            <a:avLst/>
          </a:prstGeom>
        </p:spPr>
      </p:pic>
      <p:pic>
        <p:nvPicPr>
          <p:cNvPr id="42" name="Picture 126" descr="s40_MPRAGE_avg_n4_stripped38.png"/>
          <p:cNvPicPr>
            <a:picLocks noChangeAspect="1"/>
          </p:cNvPicPr>
          <p:nvPr/>
        </p:nvPicPr>
        <p:blipFill>
          <a:blip r:embed="rId39" cstate="print"/>
          <a:stretch>
            <a:fillRect/>
          </a:stretch>
        </p:blipFill>
        <p:spPr>
          <a:xfrm>
            <a:off x="6245768" y="3501008"/>
            <a:ext cx="2520280" cy="2520280"/>
          </a:xfrm>
          <a:prstGeom prst="rect">
            <a:avLst/>
          </a:prstGeom>
        </p:spPr>
      </p:pic>
      <p:pic>
        <p:nvPicPr>
          <p:cNvPr id="43" name="Picture 127" descr="s40_MPRAGE_avg_n4_stripped39.png"/>
          <p:cNvPicPr>
            <a:picLocks noChangeAspect="1"/>
          </p:cNvPicPr>
          <p:nvPr/>
        </p:nvPicPr>
        <p:blipFill>
          <a:blip r:embed="rId40" cstate="print"/>
          <a:stretch>
            <a:fillRect/>
          </a:stretch>
        </p:blipFill>
        <p:spPr>
          <a:xfrm>
            <a:off x="6245768" y="3501008"/>
            <a:ext cx="2520280" cy="2520280"/>
          </a:xfrm>
          <a:prstGeom prst="rect">
            <a:avLst/>
          </a:prstGeom>
        </p:spPr>
      </p:pic>
      <p:pic>
        <p:nvPicPr>
          <p:cNvPr id="44" name="Picture 128" descr="s40_MPRAGE_avg_n4_stripped40.png"/>
          <p:cNvPicPr>
            <a:picLocks noChangeAspect="1"/>
          </p:cNvPicPr>
          <p:nvPr/>
        </p:nvPicPr>
        <p:blipFill>
          <a:blip r:embed="rId41" cstate="print"/>
          <a:stretch>
            <a:fillRect/>
          </a:stretch>
        </p:blipFill>
        <p:spPr>
          <a:xfrm>
            <a:off x="6245768" y="3501008"/>
            <a:ext cx="2520280" cy="2520280"/>
          </a:xfrm>
          <a:prstGeom prst="rect">
            <a:avLst/>
          </a:prstGeom>
        </p:spPr>
      </p:pic>
      <p:pic>
        <p:nvPicPr>
          <p:cNvPr id="45" name="Picture 129" descr="s40_MPRAGE_avg_n4_stripped41.png"/>
          <p:cNvPicPr>
            <a:picLocks noChangeAspect="1"/>
          </p:cNvPicPr>
          <p:nvPr/>
        </p:nvPicPr>
        <p:blipFill>
          <a:blip r:embed="rId42" cstate="print"/>
          <a:stretch>
            <a:fillRect/>
          </a:stretch>
        </p:blipFill>
        <p:spPr>
          <a:xfrm>
            <a:off x="6245768" y="3501008"/>
            <a:ext cx="2520280" cy="2520280"/>
          </a:xfrm>
          <a:prstGeom prst="rect">
            <a:avLst/>
          </a:prstGeom>
        </p:spPr>
      </p:pic>
      <p:pic>
        <p:nvPicPr>
          <p:cNvPr id="46" name="Picture 130" descr="s40_MPRAGE_avg_n4_stripped42.png"/>
          <p:cNvPicPr>
            <a:picLocks noChangeAspect="1"/>
          </p:cNvPicPr>
          <p:nvPr/>
        </p:nvPicPr>
        <p:blipFill>
          <a:blip r:embed="rId43" cstate="print"/>
          <a:stretch>
            <a:fillRect/>
          </a:stretch>
        </p:blipFill>
        <p:spPr>
          <a:xfrm>
            <a:off x="6245768" y="3501008"/>
            <a:ext cx="2520280" cy="2520280"/>
          </a:xfrm>
          <a:prstGeom prst="rect">
            <a:avLst/>
          </a:prstGeom>
        </p:spPr>
      </p:pic>
      <p:pic>
        <p:nvPicPr>
          <p:cNvPr id="47" name="Picture 131" descr="s40_MPRAGE_avg_n4_stripped43.png"/>
          <p:cNvPicPr>
            <a:picLocks noChangeAspect="1"/>
          </p:cNvPicPr>
          <p:nvPr/>
        </p:nvPicPr>
        <p:blipFill>
          <a:blip r:embed="rId44" cstate="print"/>
          <a:stretch>
            <a:fillRect/>
          </a:stretch>
        </p:blipFill>
        <p:spPr>
          <a:xfrm>
            <a:off x="6245768" y="3501008"/>
            <a:ext cx="2520280" cy="2520280"/>
          </a:xfrm>
          <a:prstGeom prst="rect">
            <a:avLst/>
          </a:prstGeom>
        </p:spPr>
      </p:pic>
      <p:pic>
        <p:nvPicPr>
          <p:cNvPr id="48" name="Picture 132" descr="s40_MPRAGE_avg_n4_stripped44.png"/>
          <p:cNvPicPr>
            <a:picLocks noChangeAspect="1"/>
          </p:cNvPicPr>
          <p:nvPr/>
        </p:nvPicPr>
        <p:blipFill>
          <a:blip r:embed="rId45" cstate="print"/>
          <a:stretch>
            <a:fillRect/>
          </a:stretch>
        </p:blipFill>
        <p:spPr>
          <a:xfrm>
            <a:off x="6245768" y="3501008"/>
            <a:ext cx="2520280" cy="2520280"/>
          </a:xfrm>
          <a:prstGeom prst="rect">
            <a:avLst/>
          </a:prstGeom>
        </p:spPr>
      </p:pic>
      <p:pic>
        <p:nvPicPr>
          <p:cNvPr id="49" name="Picture 133" descr="s40_MPRAGE_avg_n4_stripped45.png"/>
          <p:cNvPicPr>
            <a:picLocks noChangeAspect="1"/>
          </p:cNvPicPr>
          <p:nvPr/>
        </p:nvPicPr>
        <p:blipFill>
          <a:blip r:embed="rId46" cstate="print"/>
          <a:stretch>
            <a:fillRect/>
          </a:stretch>
        </p:blipFill>
        <p:spPr>
          <a:xfrm>
            <a:off x="6245768" y="3501008"/>
            <a:ext cx="2520280" cy="2520280"/>
          </a:xfrm>
          <a:prstGeom prst="rect">
            <a:avLst/>
          </a:prstGeom>
        </p:spPr>
      </p:pic>
      <p:pic>
        <p:nvPicPr>
          <p:cNvPr id="50" name="Picture 134" descr="s40_MPRAGE_avg_n4_stripped46.png"/>
          <p:cNvPicPr>
            <a:picLocks noChangeAspect="1"/>
          </p:cNvPicPr>
          <p:nvPr/>
        </p:nvPicPr>
        <p:blipFill>
          <a:blip r:embed="rId47" cstate="print"/>
          <a:stretch>
            <a:fillRect/>
          </a:stretch>
        </p:blipFill>
        <p:spPr>
          <a:xfrm>
            <a:off x="6245768" y="3501008"/>
            <a:ext cx="2520280" cy="2520280"/>
          </a:xfrm>
          <a:prstGeom prst="rect">
            <a:avLst/>
          </a:prstGeom>
        </p:spPr>
      </p:pic>
      <p:pic>
        <p:nvPicPr>
          <p:cNvPr id="51" name="Picture 135" descr="s40_MPRAGE_avg_n4_stripped47.png"/>
          <p:cNvPicPr>
            <a:picLocks noChangeAspect="1"/>
          </p:cNvPicPr>
          <p:nvPr/>
        </p:nvPicPr>
        <p:blipFill>
          <a:blip r:embed="rId48" cstate="print"/>
          <a:stretch>
            <a:fillRect/>
          </a:stretch>
        </p:blipFill>
        <p:spPr>
          <a:xfrm>
            <a:off x="6245768" y="3501008"/>
            <a:ext cx="2520280" cy="2520280"/>
          </a:xfrm>
          <a:prstGeom prst="rect">
            <a:avLst/>
          </a:prstGeom>
        </p:spPr>
      </p:pic>
      <p:pic>
        <p:nvPicPr>
          <p:cNvPr id="52" name="Picture 136" descr="s40_MPRAGE_avg_n4_stripped48.png"/>
          <p:cNvPicPr>
            <a:picLocks noChangeAspect="1"/>
          </p:cNvPicPr>
          <p:nvPr/>
        </p:nvPicPr>
        <p:blipFill>
          <a:blip r:embed="rId49" cstate="print"/>
          <a:stretch>
            <a:fillRect/>
          </a:stretch>
        </p:blipFill>
        <p:spPr>
          <a:xfrm>
            <a:off x="6245768" y="3501008"/>
            <a:ext cx="2520280" cy="2520280"/>
          </a:xfrm>
          <a:prstGeom prst="rect">
            <a:avLst/>
          </a:prstGeom>
        </p:spPr>
      </p:pic>
      <p:pic>
        <p:nvPicPr>
          <p:cNvPr id="53" name="Picture 137" descr="s40_MPRAGE_avg_n4_stripped49.png"/>
          <p:cNvPicPr>
            <a:picLocks noChangeAspect="1"/>
          </p:cNvPicPr>
          <p:nvPr/>
        </p:nvPicPr>
        <p:blipFill>
          <a:blip r:embed="rId50" cstate="print"/>
          <a:stretch>
            <a:fillRect/>
          </a:stretch>
        </p:blipFill>
        <p:spPr>
          <a:xfrm>
            <a:off x="6245768" y="3501008"/>
            <a:ext cx="2520280" cy="2520280"/>
          </a:xfrm>
          <a:prstGeom prst="rect">
            <a:avLst/>
          </a:prstGeom>
        </p:spPr>
      </p:pic>
      <p:pic>
        <p:nvPicPr>
          <p:cNvPr id="54" name="Picture 138" descr="s40_MPRAGE_avg_n4_stripped50.png"/>
          <p:cNvPicPr>
            <a:picLocks noChangeAspect="1"/>
          </p:cNvPicPr>
          <p:nvPr/>
        </p:nvPicPr>
        <p:blipFill>
          <a:blip r:embed="rId51" cstate="print"/>
          <a:stretch>
            <a:fillRect/>
          </a:stretch>
        </p:blipFill>
        <p:spPr>
          <a:xfrm>
            <a:off x="6245768" y="3501008"/>
            <a:ext cx="2520280" cy="2520280"/>
          </a:xfrm>
          <a:prstGeom prst="rect">
            <a:avLst/>
          </a:prstGeom>
        </p:spPr>
      </p:pic>
      <p:pic>
        <p:nvPicPr>
          <p:cNvPr id="55" name="Picture 139" descr="s40_MPRAGE_avg_n4_stripped51.png"/>
          <p:cNvPicPr>
            <a:picLocks noChangeAspect="1"/>
          </p:cNvPicPr>
          <p:nvPr/>
        </p:nvPicPr>
        <p:blipFill>
          <a:blip r:embed="rId52" cstate="print"/>
          <a:stretch>
            <a:fillRect/>
          </a:stretch>
        </p:blipFill>
        <p:spPr>
          <a:xfrm>
            <a:off x="6245768" y="3501008"/>
            <a:ext cx="2520280" cy="2520280"/>
          </a:xfrm>
          <a:prstGeom prst="rect">
            <a:avLst/>
          </a:prstGeom>
        </p:spPr>
      </p:pic>
      <p:pic>
        <p:nvPicPr>
          <p:cNvPr id="56" name="Picture 140" descr="s40_MPRAGE_avg_n4_stripped52.png"/>
          <p:cNvPicPr>
            <a:picLocks noChangeAspect="1"/>
          </p:cNvPicPr>
          <p:nvPr/>
        </p:nvPicPr>
        <p:blipFill>
          <a:blip r:embed="rId53" cstate="print"/>
          <a:stretch>
            <a:fillRect/>
          </a:stretch>
        </p:blipFill>
        <p:spPr>
          <a:xfrm>
            <a:off x="6245768" y="3501008"/>
            <a:ext cx="2520280" cy="2520280"/>
          </a:xfrm>
          <a:prstGeom prst="rect">
            <a:avLst/>
          </a:prstGeom>
        </p:spPr>
      </p:pic>
      <p:pic>
        <p:nvPicPr>
          <p:cNvPr id="57" name="Picture 141" descr="s40_MPRAGE_avg_n4_stripped53.png"/>
          <p:cNvPicPr>
            <a:picLocks noChangeAspect="1"/>
          </p:cNvPicPr>
          <p:nvPr/>
        </p:nvPicPr>
        <p:blipFill>
          <a:blip r:embed="rId54" cstate="print"/>
          <a:stretch>
            <a:fillRect/>
          </a:stretch>
        </p:blipFill>
        <p:spPr>
          <a:xfrm>
            <a:off x="6245768" y="3501008"/>
            <a:ext cx="2520280" cy="2520280"/>
          </a:xfrm>
          <a:prstGeom prst="rect">
            <a:avLst/>
          </a:prstGeom>
        </p:spPr>
      </p:pic>
      <p:pic>
        <p:nvPicPr>
          <p:cNvPr id="58" name="Picture 142" descr="s40_MPRAGE_avg_n4_stripped54.png"/>
          <p:cNvPicPr>
            <a:picLocks noChangeAspect="1"/>
          </p:cNvPicPr>
          <p:nvPr/>
        </p:nvPicPr>
        <p:blipFill>
          <a:blip r:embed="rId55" cstate="print"/>
          <a:stretch>
            <a:fillRect/>
          </a:stretch>
        </p:blipFill>
        <p:spPr>
          <a:xfrm>
            <a:off x="6245768" y="3501008"/>
            <a:ext cx="2520280" cy="2520280"/>
          </a:xfrm>
          <a:prstGeom prst="rect">
            <a:avLst/>
          </a:prstGeom>
        </p:spPr>
      </p:pic>
      <p:pic>
        <p:nvPicPr>
          <p:cNvPr id="59" name="Picture 143" descr="s40_MPRAGE_avg_n4_stripped55.png"/>
          <p:cNvPicPr>
            <a:picLocks noChangeAspect="1"/>
          </p:cNvPicPr>
          <p:nvPr/>
        </p:nvPicPr>
        <p:blipFill>
          <a:blip r:embed="rId56" cstate="print"/>
          <a:stretch>
            <a:fillRect/>
          </a:stretch>
        </p:blipFill>
        <p:spPr>
          <a:xfrm>
            <a:off x="6245768" y="3501008"/>
            <a:ext cx="2520280" cy="2520280"/>
          </a:xfrm>
          <a:prstGeom prst="rect">
            <a:avLst/>
          </a:prstGeom>
        </p:spPr>
      </p:pic>
      <p:pic>
        <p:nvPicPr>
          <p:cNvPr id="60" name="Picture 144" descr="s40_MPRAGE_avg_n4_stripped56.png"/>
          <p:cNvPicPr>
            <a:picLocks noChangeAspect="1"/>
          </p:cNvPicPr>
          <p:nvPr/>
        </p:nvPicPr>
        <p:blipFill>
          <a:blip r:embed="rId57" cstate="print"/>
          <a:stretch>
            <a:fillRect/>
          </a:stretch>
        </p:blipFill>
        <p:spPr>
          <a:xfrm>
            <a:off x="6245768" y="3501008"/>
            <a:ext cx="2520280" cy="2520280"/>
          </a:xfrm>
          <a:prstGeom prst="rect">
            <a:avLst/>
          </a:prstGeom>
        </p:spPr>
      </p:pic>
      <p:pic>
        <p:nvPicPr>
          <p:cNvPr id="61" name="Picture 145" descr="s40_MPRAGE_avg_n4_stripped57.png"/>
          <p:cNvPicPr>
            <a:picLocks noChangeAspect="1"/>
          </p:cNvPicPr>
          <p:nvPr/>
        </p:nvPicPr>
        <p:blipFill>
          <a:blip r:embed="rId58" cstate="print"/>
          <a:stretch>
            <a:fillRect/>
          </a:stretch>
        </p:blipFill>
        <p:spPr>
          <a:xfrm>
            <a:off x="6245768" y="3501008"/>
            <a:ext cx="2520280" cy="2520280"/>
          </a:xfrm>
          <a:prstGeom prst="rect">
            <a:avLst/>
          </a:prstGeom>
        </p:spPr>
      </p:pic>
      <p:pic>
        <p:nvPicPr>
          <p:cNvPr id="62" name="Picture 146" descr="s40_MPRAGE_avg_n4_stripped58.png"/>
          <p:cNvPicPr>
            <a:picLocks noChangeAspect="1"/>
          </p:cNvPicPr>
          <p:nvPr/>
        </p:nvPicPr>
        <p:blipFill>
          <a:blip r:embed="rId59" cstate="print"/>
          <a:stretch>
            <a:fillRect/>
          </a:stretch>
        </p:blipFill>
        <p:spPr>
          <a:xfrm>
            <a:off x="6245768" y="3501008"/>
            <a:ext cx="2520280" cy="2520280"/>
          </a:xfrm>
          <a:prstGeom prst="rect">
            <a:avLst/>
          </a:prstGeom>
        </p:spPr>
      </p:pic>
      <p:pic>
        <p:nvPicPr>
          <p:cNvPr id="63" name="Picture 147" descr="s40_MPRAGE_avg_n4_stripped59.png"/>
          <p:cNvPicPr>
            <a:picLocks noChangeAspect="1"/>
          </p:cNvPicPr>
          <p:nvPr/>
        </p:nvPicPr>
        <p:blipFill>
          <a:blip r:embed="rId60" cstate="print"/>
          <a:stretch>
            <a:fillRect/>
          </a:stretch>
        </p:blipFill>
        <p:spPr>
          <a:xfrm>
            <a:off x="6245768" y="3501008"/>
            <a:ext cx="2520280" cy="2520280"/>
          </a:xfrm>
          <a:prstGeom prst="rect">
            <a:avLst/>
          </a:prstGeom>
        </p:spPr>
      </p:pic>
      <p:pic>
        <p:nvPicPr>
          <p:cNvPr id="64" name="Picture 148" descr="s40_MPRAGE_avg_n4_stripped60.png"/>
          <p:cNvPicPr>
            <a:picLocks noChangeAspect="1"/>
          </p:cNvPicPr>
          <p:nvPr/>
        </p:nvPicPr>
        <p:blipFill>
          <a:blip r:embed="rId61" cstate="print"/>
          <a:stretch>
            <a:fillRect/>
          </a:stretch>
        </p:blipFill>
        <p:spPr>
          <a:xfrm>
            <a:off x="6245768" y="3501008"/>
            <a:ext cx="2520280" cy="2520280"/>
          </a:xfrm>
          <a:prstGeom prst="rect">
            <a:avLst/>
          </a:prstGeom>
        </p:spPr>
      </p:pic>
      <p:pic>
        <p:nvPicPr>
          <p:cNvPr id="65" name="Picture 149" descr="s40_MPRAGE_avg_n4_stripped61.png"/>
          <p:cNvPicPr>
            <a:picLocks noChangeAspect="1"/>
          </p:cNvPicPr>
          <p:nvPr/>
        </p:nvPicPr>
        <p:blipFill>
          <a:blip r:embed="rId62" cstate="print"/>
          <a:stretch>
            <a:fillRect/>
          </a:stretch>
        </p:blipFill>
        <p:spPr>
          <a:xfrm>
            <a:off x="6245768" y="3501008"/>
            <a:ext cx="2520280" cy="2520280"/>
          </a:xfrm>
          <a:prstGeom prst="rect">
            <a:avLst/>
          </a:prstGeom>
        </p:spPr>
      </p:pic>
      <p:pic>
        <p:nvPicPr>
          <p:cNvPr id="66" name="Picture 150" descr="s40_MPRAGE_avg_n4_stripped62.png"/>
          <p:cNvPicPr>
            <a:picLocks noChangeAspect="1"/>
          </p:cNvPicPr>
          <p:nvPr/>
        </p:nvPicPr>
        <p:blipFill>
          <a:blip r:embed="rId63" cstate="print"/>
          <a:stretch>
            <a:fillRect/>
          </a:stretch>
        </p:blipFill>
        <p:spPr>
          <a:xfrm>
            <a:off x="6245768" y="3501008"/>
            <a:ext cx="2520280" cy="2520280"/>
          </a:xfrm>
          <a:prstGeom prst="rect">
            <a:avLst/>
          </a:prstGeom>
        </p:spPr>
      </p:pic>
      <p:pic>
        <p:nvPicPr>
          <p:cNvPr id="67" name="Picture 151" descr="s40_MPRAGE_avg_n4_stripped63.png"/>
          <p:cNvPicPr>
            <a:picLocks noChangeAspect="1"/>
          </p:cNvPicPr>
          <p:nvPr/>
        </p:nvPicPr>
        <p:blipFill>
          <a:blip r:embed="rId64" cstate="print"/>
          <a:stretch>
            <a:fillRect/>
          </a:stretch>
        </p:blipFill>
        <p:spPr>
          <a:xfrm>
            <a:off x="6245768" y="3501008"/>
            <a:ext cx="2520280" cy="2520280"/>
          </a:xfrm>
          <a:prstGeom prst="rect">
            <a:avLst/>
          </a:prstGeom>
        </p:spPr>
      </p:pic>
      <p:pic>
        <p:nvPicPr>
          <p:cNvPr id="68" name="Picture 152" descr="s40_MPRAGE_avg_n4_stripped64.png"/>
          <p:cNvPicPr>
            <a:picLocks noChangeAspect="1"/>
          </p:cNvPicPr>
          <p:nvPr/>
        </p:nvPicPr>
        <p:blipFill>
          <a:blip r:embed="rId65" cstate="print"/>
          <a:stretch>
            <a:fillRect/>
          </a:stretch>
        </p:blipFill>
        <p:spPr>
          <a:xfrm>
            <a:off x="6245768" y="3501008"/>
            <a:ext cx="2520280" cy="2520280"/>
          </a:xfrm>
          <a:prstGeom prst="rect">
            <a:avLst/>
          </a:prstGeom>
        </p:spPr>
      </p:pic>
      <p:pic>
        <p:nvPicPr>
          <p:cNvPr id="69" name="Picture 153" descr="s40_MPRAGE_avg_n4_stripped65.png"/>
          <p:cNvPicPr>
            <a:picLocks noChangeAspect="1"/>
          </p:cNvPicPr>
          <p:nvPr/>
        </p:nvPicPr>
        <p:blipFill>
          <a:blip r:embed="rId66" cstate="print"/>
          <a:stretch>
            <a:fillRect/>
          </a:stretch>
        </p:blipFill>
        <p:spPr>
          <a:xfrm>
            <a:off x="6245768" y="3501008"/>
            <a:ext cx="2520280" cy="2520280"/>
          </a:xfrm>
          <a:prstGeom prst="rect">
            <a:avLst/>
          </a:prstGeom>
        </p:spPr>
      </p:pic>
      <p:pic>
        <p:nvPicPr>
          <p:cNvPr id="70" name="Picture 154" descr="s40_MPRAGE_avg_n4_stripped66.png"/>
          <p:cNvPicPr>
            <a:picLocks noChangeAspect="1"/>
          </p:cNvPicPr>
          <p:nvPr/>
        </p:nvPicPr>
        <p:blipFill>
          <a:blip r:embed="rId67" cstate="print"/>
          <a:stretch>
            <a:fillRect/>
          </a:stretch>
        </p:blipFill>
        <p:spPr>
          <a:xfrm>
            <a:off x="6245768" y="3501008"/>
            <a:ext cx="2520280" cy="2520280"/>
          </a:xfrm>
          <a:prstGeom prst="rect">
            <a:avLst/>
          </a:prstGeom>
        </p:spPr>
      </p:pic>
      <p:pic>
        <p:nvPicPr>
          <p:cNvPr id="71" name="Picture 155" descr="s40_MPRAGE_avg_n4_stripped67.png"/>
          <p:cNvPicPr>
            <a:picLocks noChangeAspect="1"/>
          </p:cNvPicPr>
          <p:nvPr/>
        </p:nvPicPr>
        <p:blipFill>
          <a:blip r:embed="rId68" cstate="print"/>
          <a:stretch>
            <a:fillRect/>
          </a:stretch>
        </p:blipFill>
        <p:spPr>
          <a:xfrm>
            <a:off x="6245768" y="3501008"/>
            <a:ext cx="2520280" cy="2520280"/>
          </a:xfrm>
          <a:prstGeom prst="rect">
            <a:avLst/>
          </a:prstGeom>
        </p:spPr>
      </p:pic>
      <p:pic>
        <p:nvPicPr>
          <p:cNvPr id="72" name="Picture 156" descr="s40_MPRAGE_avg_n4_stripped68.png"/>
          <p:cNvPicPr>
            <a:picLocks noChangeAspect="1"/>
          </p:cNvPicPr>
          <p:nvPr/>
        </p:nvPicPr>
        <p:blipFill>
          <a:blip r:embed="rId69" cstate="print"/>
          <a:stretch>
            <a:fillRect/>
          </a:stretch>
        </p:blipFill>
        <p:spPr>
          <a:xfrm>
            <a:off x="6245768" y="3501008"/>
            <a:ext cx="2520280" cy="2520280"/>
          </a:xfrm>
          <a:prstGeom prst="rect">
            <a:avLst/>
          </a:prstGeom>
        </p:spPr>
      </p:pic>
      <p:pic>
        <p:nvPicPr>
          <p:cNvPr id="73" name="Picture 157" descr="s40_MPRAGE_avg_n4_stripped69.png"/>
          <p:cNvPicPr>
            <a:picLocks noChangeAspect="1"/>
          </p:cNvPicPr>
          <p:nvPr/>
        </p:nvPicPr>
        <p:blipFill>
          <a:blip r:embed="rId70" cstate="print"/>
          <a:stretch>
            <a:fillRect/>
          </a:stretch>
        </p:blipFill>
        <p:spPr>
          <a:xfrm>
            <a:off x="6245768" y="3501008"/>
            <a:ext cx="2520280" cy="2520280"/>
          </a:xfrm>
          <a:prstGeom prst="rect">
            <a:avLst/>
          </a:prstGeom>
        </p:spPr>
      </p:pic>
      <p:pic>
        <p:nvPicPr>
          <p:cNvPr id="74" name="Picture 158" descr="s40_MPRAGE_avg_n4_stripped70.png"/>
          <p:cNvPicPr>
            <a:picLocks noChangeAspect="1"/>
          </p:cNvPicPr>
          <p:nvPr/>
        </p:nvPicPr>
        <p:blipFill>
          <a:blip r:embed="rId71" cstate="print"/>
          <a:stretch>
            <a:fillRect/>
          </a:stretch>
        </p:blipFill>
        <p:spPr>
          <a:xfrm>
            <a:off x="6245768" y="3501008"/>
            <a:ext cx="2520280" cy="2520280"/>
          </a:xfrm>
          <a:prstGeom prst="rect">
            <a:avLst/>
          </a:prstGeom>
        </p:spPr>
      </p:pic>
      <p:pic>
        <p:nvPicPr>
          <p:cNvPr id="75" name="Picture 159" descr="s40_MPRAGE_avg_n4_stripped71.png"/>
          <p:cNvPicPr>
            <a:picLocks noChangeAspect="1"/>
          </p:cNvPicPr>
          <p:nvPr/>
        </p:nvPicPr>
        <p:blipFill>
          <a:blip r:embed="rId72" cstate="print"/>
          <a:stretch>
            <a:fillRect/>
          </a:stretch>
        </p:blipFill>
        <p:spPr>
          <a:xfrm>
            <a:off x="6245768" y="3501008"/>
            <a:ext cx="2520280" cy="2520280"/>
          </a:xfrm>
          <a:prstGeom prst="rect">
            <a:avLst/>
          </a:prstGeom>
        </p:spPr>
      </p:pic>
      <p:pic>
        <p:nvPicPr>
          <p:cNvPr id="76" name="Picture 160" descr="s40_MPRAGE_avg_n4_stripped72.png"/>
          <p:cNvPicPr>
            <a:picLocks noChangeAspect="1"/>
          </p:cNvPicPr>
          <p:nvPr/>
        </p:nvPicPr>
        <p:blipFill>
          <a:blip r:embed="rId73" cstate="print"/>
          <a:stretch>
            <a:fillRect/>
          </a:stretch>
        </p:blipFill>
        <p:spPr>
          <a:xfrm>
            <a:off x="6245768" y="3501008"/>
            <a:ext cx="2520280" cy="2520280"/>
          </a:xfrm>
          <a:prstGeom prst="rect">
            <a:avLst/>
          </a:prstGeom>
        </p:spPr>
      </p:pic>
      <p:pic>
        <p:nvPicPr>
          <p:cNvPr id="77" name="Picture 161" descr="s40_MPRAGE_avg_n4_stripped73.png"/>
          <p:cNvPicPr>
            <a:picLocks noChangeAspect="1"/>
          </p:cNvPicPr>
          <p:nvPr/>
        </p:nvPicPr>
        <p:blipFill>
          <a:blip r:embed="rId74" cstate="print"/>
          <a:stretch>
            <a:fillRect/>
          </a:stretch>
        </p:blipFill>
        <p:spPr>
          <a:xfrm>
            <a:off x="6245768" y="3501008"/>
            <a:ext cx="2520280" cy="2520280"/>
          </a:xfrm>
          <a:prstGeom prst="rect">
            <a:avLst/>
          </a:prstGeom>
        </p:spPr>
      </p:pic>
      <p:pic>
        <p:nvPicPr>
          <p:cNvPr id="78" name="Picture 162" descr="s40_MPRAGE_avg_n4_stripped74.png"/>
          <p:cNvPicPr>
            <a:picLocks noChangeAspect="1"/>
          </p:cNvPicPr>
          <p:nvPr/>
        </p:nvPicPr>
        <p:blipFill>
          <a:blip r:embed="rId75" cstate="print"/>
          <a:stretch>
            <a:fillRect/>
          </a:stretch>
        </p:blipFill>
        <p:spPr>
          <a:xfrm>
            <a:off x="6245768" y="3501008"/>
            <a:ext cx="2520280" cy="2520280"/>
          </a:xfrm>
          <a:prstGeom prst="rect">
            <a:avLst/>
          </a:prstGeom>
        </p:spPr>
      </p:pic>
      <p:pic>
        <p:nvPicPr>
          <p:cNvPr id="79" name="Picture 163" descr="s40_MPRAGE_avg_n4_stripped75.png"/>
          <p:cNvPicPr>
            <a:picLocks noChangeAspect="1"/>
          </p:cNvPicPr>
          <p:nvPr/>
        </p:nvPicPr>
        <p:blipFill>
          <a:blip r:embed="rId76" cstate="print"/>
          <a:stretch>
            <a:fillRect/>
          </a:stretch>
        </p:blipFill>
        <p:spPr>
          <a:xfrm>
            <a:off x="6245768" y="3501008"/>
            <a:ext cx="2520280" cy="2520280"/>
          </a:xfrm>
          <a:prstGeom prst="rect">
            <a:avLst/>
          </a:prstGeom>
        </p:spPr>
      </p:pic>
    </p:spTree>
    <p:extLst>
      <p:ext uri="{BB962C8B-B14F-4D97-AF65-F5344CB8AC3E}">
        <p14:creationId xmlns:p14="http://schemas.microsoft.com/office/powerpoint/2010/main" val="30541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nodeType="afterEffect">
                                  <p:stCondLst>
                                    <p:cond delay="3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3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nodeType="afterEffect">
                                  <p:stCondLst>
                                    <p:cond delay="3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200"/>
                            </p:stCondLst>
                            <p:childTnLst>
                              <p:par>
                                <p:cTn id="17" presetID="1" presetClass="entr" presetSubtype="0" fill="hold" nodeType="afterEffect">
                                  <p:stCondLst>
                                    <p:cond delay="3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3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nodeType="afterEffect">
                                  <p:stCondLst>
                                    <p:cond delay="3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2100"/>
                            </p:stCondLst>
                            <p:childTnLst>
                              <p:par>
                                <p:cTn id="26" presetID="1" presetClass="entr" presetSubtype="0" fill="hold" nodeType="afterEffect">
                                  <p:stCondLst>
                                    <p:cond delay="3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2400"/>
                            </p:stCondLst>
                            <p:childTnLst>
                              <p:par>
                                <p:cTn id="29" presetID="1" presetClass="entr" presetSubtype="0" fill="hold" nodeType="afterEffect">
                                  <p:stCondLst>
                                    <p:cond delay="3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2700"/>
                            </p:stCondLst>
                            <p:childTnLst>
                              <p:par>
                                <p:cTn id="32" presetID="1" presetClass="entr" presetSubtype="0" fill="hold" nodeType="afterEffect">
                                  <p:stCondLst>
                                    <p:cond delay="3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3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3300"/>
                            </p:stCondLst>
                            <p:childTnLst>
                              <p:par>
                                <p:cTn id="38" presetID="1" presetClass="entr" presetSubtype="0" fill="hold" nodeType="afterEffect">
                                  <p:stCondLst>
                                    <p:cond delay="3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3600"/>
                            </p:stCondLst>
                            <p:childTnLst>
                              <p:par>
                                <p:cTn id="41" presetID="1" presetClass="entr" presetSubtype="0" fill="hold" nodeType="afterEffect">
                                  <p:stCondLst>
                                    <p:cond delay="3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3900"/>
                            </p:stCondLst>
                            <p:childTnLst>
                              <p:par>
                                <p:cTn id="44" presetID="1" presetClass="entr" presetSubtype="0" fill="hold" nodeType="afterEffect">
                                  <p:stCondLst>
                                    <p:cond delay="3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4200"/>
                            </p:stCondLst>
                            <p:childTnLst>
                              <p:par>
                                <p:cTn id="47" presetID="1" presetClass="entr" presetSubtype="0" fill="hold" nodeType="afterEffect">
                                  <p:stCondLst>
                                    <p:cond delay="3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4500"/>
                            </p:stCondLst>
                            <p:childTnLst>
                              <p:par>
                                <p:cTn id="50" presetID="1" presetClass="entr" presetSubtype="0" fill="hold" nodeType="afterEffect">
                                  <p:stCondLst>
                                    <p:cond delay="3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4800"/>
                            </p:stCondLst>
                            <p:childTnLst>
                              <p:par>
                                <p:cTn id="53" presetID="1" presetClass="entr" presetSubtype="0" fill="hold" nodeType="afterEffect">
                                  <p:stCondLst>
                                    <p:cond delay="3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5100"/>
                            </p:stCondLst>
                            <p:childTnLst>
                              <p:par>
                                <p:cTn id="56" presetID="1" presetClass="entr" presetSubtype="0" fill="hold" nodeType="afterEffect">
                                  <p:stCondLst>
                                    <p:cond delay="3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5400"/>
                            </p:stCondLst>
                            <p:childTnLst>
                              <p:par>
                                <p:cTn id="59" presetID="1" presetClass="entr" presetSubtype="0" fill="hold" nodeType="afterEffect">
                                  <p:stCondLst>
                                    <p:cond delay="3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5700"/>
                            </p:stCondLst>
                            <p:childTnLst>
                              <p:par>
                                <p:cTn id="62" presetID="1" presetClass="entr" presetSubtype="0" fill="hold" nodeType="afterEffect">
                                  <p:stCondLst>
                                    <p:cond delay="3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6000"/>
                            </p:stCondLst>
                            <p:childTnLst>
                              <p:par>
                                <p:cTn id="65" presetID="1" presetClass="entr" presetSubtype="0" fill="hold" nodeType="afterEffect">
                                  <p:stCondLst>
                                    <p:cond delay="300"/>
                                  </p:stCondLst>
                                  <p:childTnLst>
                                    <p:set>
                                      <p:cBhvr>
                                        <p:cTn id="66" dur="1" fill="hold">
                                          <p:stCondLst>
                                            <p:cond delay="0"/>
                                          </p:stCondLst>
                                        </p:cTn>
                                        <p:tgtEl>
                                          <p:spTgt spid="25"/>
                                        </p:tgtEl>
                                        <p:attrNameLst>
                                          <p:attrName>style.visibility</p:attrName>
                                        </p:attrNameLst>
                                      </p:cBhvr>
                                      <p:to>
                                        <p:strVal val="visible"/>
                                      </p:to>
                                    </p:set>
                                  </p:childTnLst>
                                </p:cTn>
                              </p:par>
                            </p:childTnLst>
                          </p:cTn>
                        </p:par>
                        <p:par>
                          <p:cTn id="67" fill="hold">
                            <p:stCondLst>
                              <p:cond delay="6300"/>
                            </p:stCondLst>
                            <p:childTnLst>
                              <p:par>
                                <p:cTn id="68" presetID="1" presetClass="entr" presetSubtype="0" fill="hold" nodeType="afterEffect">
                                  <p:stCondLst>
                                    <p:cond delay="300"/>
                                  </p:stCondLst>
                                  <p:childTnLst>
                                    <p:set>
                                      <p:cBhvr>
                                        <p:cTn id="69" dur="1" fill="hold">
                                          <p:stCondLst>
                                            <p:cond delay="0"/>
                                          </p:stCondLst>
                                        </p:cTn>
                                        <p:tgtEl>
                                          <p:spTgt spid="26"/>
                                        </p:tgtEl>
                                        <p:attrNameLst>
                                          <p:attrName>style.visibility</p:attrName>
                                        </p:attrNameLst>
                                      </p:cBhvr>
                                      <p:to>
                                        <p:strVal val="visible"/>
                                      </p:to>
                                    </p:set>
                                  </p:childTnLst>
                                </p:cTn>
                              </p:par>
                            </p:childTnLst>
                          </p:cTn>
                        </p:par>
                        <p:par>
                          <p:cTn id="70" fill="hold">
                            <p:stCondLst>
                              <p:cond delay="6600"/>
                            </p:stCondLst>
                            <p:childTnLst>
                              <p:par>
                                <p:cTn id="71" presetID="1" presetClass="entr" presetSubtype="0" fill="hold" nodeType="afterEffect">
                                  <p:stCondLst>
                                    <p:cond delay="300"/>
                                  </p:stCondLst>
                                  <p:childTnLst>
                                    <p:set>
                                      <p:cBhvr>
                                        <p:cTn id="72" dur="1" fill="hold">
                                          <p:stCondLst>
                                            <p:cond delay="0"/>
                                          </p:stCondLst>
                                        </p:cTn>
                                        <p:tgtEl>
                                          <p:spTgt spid="27"/>
                                        </p:tgtEl>
                                        <p:attrNameLst>
                                          <p:attrName>style.visibility</p:attrName>
                                        </p:attrNameLst>
                                      </p:cBhvr>
                                      <p:to>
                                        <p:strVal val="visible"/>
                                      </p:to>
                                    </p:set>
                                  </p:childTnLst>
                                </p:cTn>
                              </p:par>
                            </p:childTnLst>
                          </p:cTn>
                        </p:par>
                        <p:par>
                          <p:cTn id="73" fill="hold">
                            <p:stCondLst>
                              <p:cond delay="6900"/>
                            </p:stCondLst>
                            <p:childTnLst>
                              <p:par>
                                <p:cTn id="74" presetID="1" presetClass="entr" presetSubtype="0" fill="hold" nodeType="afterEffect">
                                  <p:stCondLst>
                                    <p:cond delay="300"/>
                                  </p:stCondLst>
                                  <p:childTnLst>
                                    <p:set>
                                      <p:cBhvr>
                                        <p:cTn id="75" dur="1" fill="hold">
                                          <p:stCondLst>
                                            <p:cond delay="0"/>
                                          </p:stCondLst>
                                        </p:cTn>
                                        <p:tgtEl>
                                          <p:spTgt spid="28"/>
                                        </p:tgtEl>
                                        <p:attrNameLst>
                                          <p:attrName>style.visibility</p:attrName>
                                        </p:attrNameLst>
                                      </p:cBhvr>
                                      <p:to>
                                        <p:strVal val="visible"/>
                                      </p:to>
                                    </p:set>
                                  </p:childTnLst>
                                </p:cTn>
                              </p:par>
                            </p:childTnLst>
                          </p:cTn>
                        </p:par>
                        <p:par>
                          <p:cTn id="76" fill="hold">
                            <p:stCondLst>
                              <p:cond delay="7200"/>
                            </p:stCondLst>
                            <p:childTnLst>
                              <p:par>
                                <p:cTn id="77" presetID="1" presetClass="entr" presetSubtype="0" fill="hold" nodeType="afterEffect">
                                  <p:stCondLst>
                                    <p:cond delay="300"/>
                                  </p:stCondLst>
                                  <p:childTnLst>
                                    <p:set>
                                      <p:cBhvr>
                                        <p:cTn id="78" dur="1" fill="hold">
                                          <p:stCondLst>
                                            <p:cond delay="0"/>
                                          </p:stCondLst>
                                        </p:cTn>
                                        <p:tgtEl>
                                          <p:spTgt spid="29"/>
                                        </p:tgtEl>
                                        <p:attrNameLst>
                                          <p:attrName>style.visibility</p:attrName>
                                        </p:attrNameLst>
                                      </p:cBhvr>
                                      <p:to>
                                        <p:strVal val="visible"/>
                                      </p:to>
                                    </p:set>
                                  </p:childTnLst>
                                </p:cTn>
                              </p:par>
                            </p:childTnLst>
                          </p:cTn>
                        </p:par>
                        <p:par>
                          <p:cTn id="79" fill="hold">
                            <p:stCondLst>
                              <p:cond delay="7500"/>
                            </p:stCondLst>
                            <p:childTnLst>
                              <p:par>
                                <p:cTn id="80" presetID="1" presetClass="entr" presetSubtype="0" fill="hold" nodeType="afterEffect">
                                  <p:stCondLst>
                                    <p:cond delay="300"/>
                                  </p:stCondLst>
                                  <p:childTnLst>
                                    <p:set>
                                      <p:cBhvr>
                                        <p:cTn id="81" dur="1" fill="hold">
                                          <p:stCondLst>
                                            <p:cond delay="0"/>
                                          </p:stCondLst>
                                        </p:cTn>
                                        <p:tgtEl>
                                          <p:spTgt spid="30"/>
                                        </p:tgtEl>
                                        <p:attrNameLst>
                                          <p:attrName>style.visibility</p:attrName>
                                        </p:attrNameLst>
                                      </p:cBhvr>
                                      <p:to>
                                        <p:strVal val="visible"/>
                                      </p:to>
                                    </p:set>
                                  </p:childTnLst>
                                </p:cTn>
                              </p:par>
                            </p:childTnLst>
                          </p:cTn>
                        </p:par>
                        <p:par>
                          <p:cTn id="82" fill="hold">
                            <p:stCondLst>
                              <p:cond delay="7800"/>
                            </p:stCondLst>
                            <p:childTnLst>
                              <p:par>
                                <p:cTn id="83" presetID="1" presetClass="entr" presetSubtype="0" fill="hold" nodeType="afterEffect">
                                  <p:stCondLst>
                                    <p:cond delay="300"/>
                                  </p:stCondLst>
                                  <p:childTnLst>
                                    <p:set>
                                      <p:cBhvr>
                                        <p:cTn id="84" dur="1" fill="hold">
                                          <p:stCondLst>
                                            <p:cond delay="0"/>
                                          </p:stCondLst>
                                        </p:cTn>
                                        <p:tgtEl>
                                          <p:spTgt spid="31"/>
                                        </p:tgtEl>
                                        <p:attrNameLst>
                                          <p:attrName>style.visibility</p:attrName>
                                        </p:attrNameLst>
                                      </p:cBhvr>
                                      <p:to>
                                        <p:strVal val="visible"/>
                                      </p:to>
                                    </p:set>
                                  </p:childTnLst>
                                </p:cTn>
                              </p:par>
                            </p:childTnLst>
                          </p:cTn>
                        </p:par>
                        <p:par>
                          <p:cTn id="85" fill="hold">
                            <p:stCondLst>
                              <p:cond delay="8100"/>
                            </p:stCondLst>
                            <p:childTnLst>
                              <p:par>
                                <p:cTn id="86" presetID="1" presetClass="entr" presetSubtype="0" fill="hold" nodeType="afterEffect">
                                  <p:stCondLst>
                                    <p:cond delay="300"/>
                                  </p:stCondLst>
                                  <p:childTnLst>
                                    <p:set>
                                      <p:cBhvr>
                                        <p:cTn id="87" dur="1" fill="hold">
                                          <p:stCondLst>
                                            <p:cond delay="0"/>
                                          </p:stCondLst>
                                        </p:cTn>
                                        <p:tgtEl>
                                          <p:spTgt spid="32"/>
                                        </p:tgtEl>
                                        <p:attrNameLst>
                                          <p:attrName>style.visibility</p:attrName>
                                        </p:attrNameLst>
                                      </p:cBhvr>
                                      <p:to>
                                        <p:strVal val="visible"/>
                                      </p:to>
                                    </p:set>
                                  </p:childTnLst>
                                </p:cTn>
                              </p:par>
                            </p:childTnLst>
                          </p:cTn>
                        </p:par>
                        <p:par>
                          <p:cTn id="88" fill="hold">
                            <p:stCondLst>
                              <p:cond delay="8400"/>
                            </p:stCondLst>
                            <p:childTnLst>
                              <p:par>
                                <p:cTn id="89" presetID="1" presetClass="entr" presetSubtype="0" fill="hold" nodeType="afterEffect">
                                  <p:stCondLst>
                                    <p:cond delay="300"/>
                                  </p:stCondLst>
                                  <p:childTnLst>
                                    <p:set>
                                      <p:cBhvr>
                                        <p:cTn id="90" dur="1" fill="hold">
                                          <p:stCondLst>
                                            <p:cond delay="0"/>
                                          </p:stCondLst>
                                        </p:cTn>
                                        <p:tgtEl>
                                          <p:spTgt spid="33"/>
                                        </p:tgtEl>
                                        <p:attrNameLst>
                                          <p:attrName>style.visibility</p:attrName>
                                        </p:attrNameLst>
                                      </p:cBhvr>
                                      <p:to>
                                        <p:strVal val="visible"/>
                                      </p:to>
                                    </p:set>
                                  </p:childTnLst>
                                </p:cTn>
                              </p:par>
                            </p:childTnLst>
                          </p:cTn>
                        </p:par>
                        <p:par>
                          <p:cTn id="91" fill="hold">
                            <p:stCondLst>
                              <p:cond delay="8700"/>
                            </p:stCondLst>
                            <p:childTnLst>
                              <p:par>
                                <p:cTn id="92" presetID="1" presetClass="entr" presetSubtype="0" fill="hold" nodeType="afterEffect">
                                  <p:stCondLst>
                                    <p:cond delay="300"/>
                                  </p:stCondLst>
                                  <p:childTnLst>
                                    <p:set>
                                      <p:cBhvr>
                                        <p:cTn id="93" dur="1" fill="hold">
                                          <p:stCondLst>
                                            <p:cond delay="0"/>
                                          </p:stCondLst>
                                        </p:cTn>
                                        <p:tgtEl>
                                          <p:spTgt spid="34"/>
                                        </p:tgtEl>
                                        <p:attrNameLst>
                                          <p:attrName>style.visibility</p:attrName>
                                        </p:attrNameLst>
                                      </p:cBhvr>
                                      <p:to>
                                        <p:strVal val="visible"/>
                                      </p:to>
                                    </p:set>
                                  </p:childTnLst>
                                </p:cTn>
                              </p:par>
                            </p:childTnLst>
                          </p:cTn>
                        </p:par>
                        <p:par>
                          <p:cTn id="94" fill="hold">
                            <p:stCondLst>
                              <p:cond delay="9000"/>
                            </p:stCondLst>
                            <p:childTnLst>
                              <p:par>
                                <p:cTn id="95" presetID="1" presetClass="entr" presetSubtype="0" fill="hold" nodeType="afterEffect">
                                  <p:stCondLst>
                                    <p:cond delay="300"/>
                                  </p:stCondLst>
                                  <p:childTnLst>
                                    <p:set>
                                      <p:cBhvr>
                                        <p:cTn id="96" dur="1" fill="hold">
                                          <p:stCondLst>
                                            <p:cond delay="0"/>
                                          </p:stCondLst>
                                        </p:cTn>
                                        <p:tgtEl>
                                          <p:spTgt spid="35"/>
                                        </p:tgtEl>
                                        <p:attrNameLst>
                                          <p:attrName>style.visibility</p:attrName>
                                        </p:attrNameLst>
                                      </p:cBhvr>
                                      <p:to>
                                        <p:strVal val="visible"/>
                                      </p:to>
                                    </p:set>
                                  </p:childTnLst>
                                </p:cTn>
                              </p:par>
                            </p:childTnLst>
                          </p:cTn>
                        </p:par>
                        <p:par>
                          <p:cTn id="97" fill="hold">
                            <p:stCondLst>
                              <p:cond delay="9300"/>
                            </p:stCondLst>
                            <p:childTnLst>
                              <p:par>
                                <p:cTn id="98" presetID="1" presetClass="entr" presetSubtype="0" fill="hold" nodeType="afterEffect">
                                  <p:stCondLst>
                                    <p:cond delay="300"/>
                                  </p:stCondLst>
                                  <p:childTnLst>
                                    <p:set>
                                      <p:cBhvr>
                                        <p:cTn id="99" dur="1" fill="hold">
                                          <p:stCondLst>
                                            <p:cond delay="0"/>
                                          </p:stCondLst>
                                        </p:cTn>
                                        <p:tgtEl>
                                          <p:spTgt spid="36"/>
                                        </p:tgtEl>
                                        <p:attrNameLst>
                                          <p:attrName>style.visibility</p:attrName>
                                        </p:attrNameLst>
                                      </p:cBhvr>
                                      <p:to>
                                        <p:strVal val="visible"/>
                                      </p:to>
                                    </p:set>
                                  </p:childTnLst>
                                </p:cTn>
                              </p:par>
                            </p:childTnLst>
                          </p:cTn>
                        </p:par>
                        <p:par>
                          <p:cTn id="100" fill="hold">
                            <p:stCondLst>
                              <p:cond delay="9600"/>
                            </p:stCondLst>
                            <p:childTnLst>
                              <p:par>
                                <p:cTn id="101" presetID="1" presetClass="entr" presetSubtype="0" fill="hold" nodeType="afterEffect">
                                  <p:stCondLst>
                                    <p:cond delay="300"/>
                                  </p:stCondLst>
                                  <p:childTnLst>
                                    <p:set>
                                      <p:cBhvr>
                                        <p:cTn id="102" dur="1" fill="hold">
                                          <p:stCondLst>
                                            <p:cond delay="0"/>
                                          </p:stCondLst>
                                        </p:cTn>
                                        <p:tgtEl>
                                          <p:spTgt spid="37"/>
                                        </p:tgtEl>
                                        <p:attrNameLst>
                                          <p:attrName>style.visibility</p:attrName>
                                        </p:attrNameLst>
                                      </p:cBhvr>
                                      <p:to>
                                        <p:strVal val="visible"/>
                                      </p:to>
                                    </p:set>
                                  </p:childTnLst>
                                </p:cTn>
                              </p:par>
                            </p:childTnLst>
                          </p:cTn>
                        </p:par>
                        <p:par>
                          <p:cTn id="103" fill="hold">
                            <p:stCondLst>
                              <p:cond delay="9900"/>
                            </p:stCondLst>
                            <p:childTnLst>
                              <p:par>
                                <p:cTn id="104" presetID="1" presetClass="entr" presetSubtype="0" fill="hold" nodeType="afterEffect">
                                  <p:stCondLst>
                                    <p:cond delay="300"/>
                                  </p:stCondLst>
                                  <p:childTnLst>
                                    <p:set>
                                      <p:cBhvr>
                                        <p:cTn id="105" dur="1" fill="hold">
                                          <p:stCondLst>
                                            <p:cond delay="0"/>
                                          </p:stCondLst>
                                        </p:cTn>
                                        <p:tgtEl>
                                          <p:spTgt spid="38"/>
                                        </p:tgtEl>
                                        <p:attrNameLst>
                                          <p:attrName>style.visibility</p:attrName>
                                        </p:attrNameLst>
                                      </p:cBhvr>
                                      <p:to>
                                        <p:strVal val="visible"/>
                                      </p:to>
                                    </p:set>
                                  </p:childTnLst>
                                </p:cTn>
                              </p:par>
                            </p:childTnLst>
                          </p:cTn>
                        </p:par>
                        <p:par>
                          <p:cTn id="106" fill="hold">
                            <p:stCondLst>
                              <p:cond delay="10200"/>
                            </p:stCondLst>
                            <p:childTnLst>
                              <p:par>
                                <p:cTn id="107" presetID="1" presetClass="entr" presetSubtype="0" fill="hold" nodeType="afterEffect">
                                  <p:stCondLst>
                                    <p:cond delay="300"/>
                                  </p:stCondLst>
                                  <p:childTnLst>
                                    <p:set>
                                      <p:cBhvr>
                                        <p:cTn id="108" dur="1" fill="hold">
                                          <p:stCondLst>
                                            <p:cond delay="0"/>
                                          </p:stCondLst>
                                        </p:cTn>
                                        <p:tgtEl>
                                          <p:spTgt spid="39"/>
                                        </p:tgtEl>
                                        <p:attrNameLst>
                                          <p:attrName>style.visibility</p:attrName>
                                        </p:attrNameLst>
                                      </p:cBhvr>
                                      <p:to>
                                        <p:strVal val="visible"/>
                                      </p:to>
                                    </p:set>
                                  </p:childTnLst>
                                </p:cTn>
                              </p:par>
                            </p:childTnLst>
                          </p:cTn>
                        </p:par>
                        <p:par>
                          <p:cTn id="109" fill="hold">
                            <p:stCondLst>
                              <p:cond delay="10500"/>
                            </p:stCondLst>
                            <p:childTnLst>
                              <p:par>
                                <p:cTn id="110" presetID="1" presetClass="entr" presetSubtype="0" fill="hold" nodeType="afterEffect">
                                  <p:stCondLst>
                                    <p:cond delay="300"/>
                                  </p:stCondLst>
                                  <p:childTnLst>
                                    <p:set>
                                      <p:cBhvr>
                                        <p:cTn id="111" dur="1" fill="hold">
                                          <p:stCondLst>
                                            <p:cond delay="0"/>
                                          </p:stCondLst>
                                        </p:cTn>
                                        <p:tgtEl>
                                          <p:spTgt spid="40"/>
                                        </p:tgtEl>
                                        <p:attrNameLst>
                                          <p:attrName>style.visibility</p:attrName>
                                        </p:attrNameLst>
                                      </p:cBhvr>
                                      <p:to>
                                        <p:strVal val="visible"/>
                                      </p:to>
                                    </p:set>
                                  </p:childTnLst>
                                </p:cTn>
                              </p:par>
                            </p:childTnLst>
                          </p:cTn>
                        </p:par>
                        <p:par>
                          <p:cTn id="112" fill="hold">
                            <p:stCondLst>
                              <p:cond delay="10800"/>
                            </p:stCondLst>
                            <p:childTnLst>
                              <p:par>
                                <p:cTn id="113" presetID="1" presetClass="entr" presetSubtype="0" fill="hold" nodeType="afterEffect">
                                  <p:stCondLst>
                                    <p:cond delay="300"/>
                                  </p:stCondLst>
                                  <p:childTnLst>
                                    <p:set>
                                      <p:cBhvr>
                                        <p:cTn id="114" dur="1" fill="hold">
                                          <p:stCondLst>
                                            <p:cond delay="0"/>
                                          </p:stCondLst>
                                        </p:cTn>
                                        <p:tgtEl>
                                          <p:spTgt spid="41"/>
                                        </p:tgtEl>
                                        <p:attrNameLst>
                                          <p:attrName>style.visibility</p:attrName>
                                        </p:attrNameLst>
                                      </p:cBhvr>
                                      <p:to>
                                        <p:strVal val="visible"/>
                                      </p:to>
                                    </p:set>
                                  </p:childTnLst>
                                </p:cTn>
                              </p:par>
                            </p:childTnLst>
                          </p:cTn>
                        </p:par>
                        <p:par>
                          <p:cTn id="115" fill="hold">
                            <p:stCondLst>
                              <p:cond delay="11100"/>
                            </p:stCondLst>
                            <p:childTnLst>
                              <p:par>
                                <p:cTn id="116" presetID="1" presetClass="entr" presetSubtype="0" fill="hold" nodeType="afterEffect">
                                  <p:stCondLst>
                                    <p:cond delay="300"/>
                                  </p:stCondLst>
                                  <p:childTnLst>
                                    <p:set>
                                      <p:cBhvr>
                                        <p:cTn id="117" dur="1" fill="hold">
                                          <p:stCondLst>
                                            <p:cond delay="0"/>
                                          </p:stCondLst>
                                        </p:cTn>
                                        <p:tgtEl>
                                          <p:spTgt spid="42"/>
                                        </p:tgtEl>
                                        <p:attrNameLst>
                                          <p:attrName>style.visibility</p:attrName>
                                        </p:attrNameLst>
                                      </p:cBhvr>
                                      <p:to>
                                        <p:strVal val="visible"/>
                                      </p:to>
                                    </p:set>
                                  </p:childTnLst>
                                </p:cTn>
                              </p:par>
                            </p:childTnLst>
                          </p:cTn>
                        </p:par>
                        <p:par>
                          <p:cTn id="118" fill="hold">
                            <p:stCondLst>
                              <p:cond delay="11400"/>
                            </p:stCondLst>
                            <p:childTnLst>
                              <p:par>
                                <p:cTn id="119" presetID="1" presetClass="entr" presetSubtype="0" fill="hold" nodeType="afterEffect">
                                  <p:stCondLst>
                                    <p:cond delay="300"/>
                                  </p:stCondLst>
                                  <p:childTnLst>
                                    <p:set>
                                      <p:cBhvr>
                                        <p:cTn id="120" dur="1" fill="hold">
                                          <p:stCondLst>
                                            <p:cond delay="0"/>
                                          </p:stCondLst>
                                        </p:cTn>
                                        <p:tgtEl>
                                          <p:spTgt spid="43"/>
                                        </p:tgtEl>
                                        <p:attrNameLst>
                                          <p:attrName>style.visibility</p:attrName>
                                        </p:attrNameLst>
                                      </p:cBhvr>
                                      <p:to>
                                        <p:strVal val="visible"/>
                                      </p:to>
                                    </p:set>
                                  </p:childTnLst>
                                </p:cTn>
                              </p:par>
                            </p:childTnLst>
                          </p:cTn>
                        </p:par>
                        <p:par>
                          <p:cTn id="121" fill="hold">
                            <p:stCondLst>
                              <p:cond delay="11700"/>
                            </p:stCondLst>
                            <p:childTnLst>
                              <p:par>
                                <p:cTn id="122" presetID="1" presetClass="entr" presetSubtype="0" fill="hold" nodeType="afterEffect">
                                  <p:stCondLst>
                                    <p:cond delay="300"/>
                                  </p:stCondLst>
                                  <p:childTnLst>
                                    <p:set>
                                      <p:cBhvr>
                                        <p:cTn id="123" dur="1" fill="hold">
                                          <p:stCondLst>
                                            <p:cond delay="0"/>
                                          </p:stCondLst>
                                        </p:cTn>
                                        <p:tgtEl>
                                          <p:spTgt spid="44"/>
                                        </p:tgtEl>
                                        <p:attrNameLst>
                                          <p:attrName>style.visibility</p:attrName>
                                        </p:attrNameLst>
                                      </p:cBhvr>
                                      <p:to>
                                        <p:strVal val="visible"/>
                                      </p:to>
                                    </p:set>
                                  </p:childTnLst>
                                </p:cTn>
                              </p:par>
                            </p:childTnLst>
                          </p:cTn>
                        </p:par>
                        <p:par>
                          <p:cTn id="124" fill="hold">
                            <p:stCondLst>
                              <p:cond delay="12000"/>
                            </p:stCondLst>
                            <p:childTnLst>
                              <p:par>
                                <p:cTn id="125" presetID="1" presetClass="entr" presetSubtype="0" fill="hold" nodeType="afterEffect">
                                  <p:stCondLst>
                                    <p:cond delay="300"/>
                                  </p:stCondLst>
                                  <p:childTnLst>
                                    <p:set>
                                      <p:cBhvr>
                                        <p:cTn id="126" dur="1" fill="hold">
                                          <p:stCondLst>
                                            <p:cond delay="0"/>
                                          </p:stCondLst>
                                        </p:cTn>
                                        <p:tgtEl>
                                          <p:spTgt spid="45"/>
                                        </p:tgtEl>
                                        <p:attrNameLst>
                                          <p:attrName>style.visibility</p:attrName>
                                        </p:attrNameLst>
                                      </p:cBhvr>
                                      <p:to>
                                        <p:strVal val="visible"/>
                                      </p:to>
                                    </p:set>
                                  </p:childTnLst>
                                </p:cTn>
                              </p:par>
                            </p:childTnLst>
                          </p:cTn>
                        </p:par>
                        <p:par>
                          <p:cTn id="127" fill="hold">
                            <p:stCondLst>
                              <p:cond delay="12300"/>
                            </p:stCondLst>
                            <p:childTnLst>
                              <p:par>
                                <p:cTn id="128" presetID="1" presetClass="entr" presetSubtype="0" fill="hold" nodeType="afterEffect">
                                  <p:stCondLst>
                                    <p:cond delay="300"/>
                                  </p:stCondLst>
                                  <p:childTnLst>
                                    <p:set>
                                      <p:cBhvr>
                                        <p:cTn id="129" dur="1" fill="hold">
                                          <p:stCondLst>
                                            <p:cond delay="0"/>
                                          </p:stCondLst>
                                        </p:cTn>
                                        <p:tgtEl>
                                          <p:spTgt spid="46"/>
                                        </p:tgtEl>
                                        <p:attrNameLst>
                                          <p:attrName>style.visibility</p:attrName>
                                        </p:attrNameLst>
                                      </p:cBhvr>
                                      <p:to>
                                        <p:strVal val="visible"/>
                                      </p:to>
                                    </p:set>
                                  </p:childTnLst>
                                </p:cTn>
                              </p:par>
                            </p:childTnLst>
                          </p:cTn>
                        </p:par>
                        <p:par>
                          <p:cTn id="130" fill="hold">
                            <p:stCondLst>
                              <p:cond delay="12600"/>
                            </p:stCondLst>
                            <p:childTnLst>
                              <p:par>
                                <p:cTn id="131" presetID="1" presetClass="entr" presetSubtype="0" fill="hold" nodeType="afterEffect">
                                  <p:stCondLst>
                                    <p:cond delay="300"/>
                                  </p:stCondLst>
                                  <p:childTnLst>
                                    <p:set>
                                      <p:cBhvr>
                                        <p:cTn id="132" dur="1" fill="hold">
                                          <p:stCondLst>
                                            <p:cond delay="0"/>
                                          </p:stCondLst>
                                        </p:cTn>
                                        <p:tgtEl>
                                          <p:spTgt spid="47"/>
                                        </p:tgtEl>
                                        <p:attrNameLst>
                                          <p:attrName>style.visibility</p:attrName>
                                        </p:attrNameLst>
                                      </p:cBhvr>
                                      <p:to>
                                        <p:strVal val="visible"/>
                                      </p:to>
                                    </p:set>
                                  </p:childTnLst>
                                </p:cTn>
                              </p:par>
                            </p:childTnLst>
                          </p:cTn>
                        </p:par>
                        <p:par>
                          <p:cTn id="133" fill="hold">
                            <p:stCondLst>
                              <p:cond delay="12900"/>
                            </p:stCondLst>
                            <p:childTnLst>
                              <p:par>
                                <p:cTn id="134" presetID="1" presetClass="entr" presetSubtype="0" fill="hold" nodeType="afterEffect">
                                  <p:stCondLst>
                                    <p:cond delay="300"/>
                                  </p:stCondLst>
                                  <p:childTnLst>
                                    <p:set>
                                      <p:cBhvr>
                                        <p:cTn id="135" dur="1" fill="hold">
                                          <p:stCondLst>
                                            <p:cond delay="0"/>
                                          </p:stCondLst>
                                        </p:cTn>
                                        <p:tgtEl>
                                          <p:spTgt spid="48"/>
                                        </p:tgtEl>
                                        <p:attrNameLst>
                                          <p:attrName>style.visibility</p:attrName>
                                        </p:attrNameLst>
                                      </p:cBhvr>
                                      <p:to>
                                        <p:strVal val="visible"/>
                                      </p:to>
                                    </p:set>
                                  </p:childTnLst>
                                </p:cTn>
                              </p:par>
                            </p:childTnLst>
                          </p:cTn>
                        </p:par>
                        <p:par>
                          <p:cTn id="136" fill="hold">
                            <p:stCondLst>
                              <p:cond delay="13200"/>
                            </p:stCondLst>
                            <p:childTnLst>
                              <p:par>
                                <p:cTn id="137" presetID="1" presetClass="entr" presetSubtype="0" fill="hold" nodeType="afterEffect">
                                  <p:stCondLst>
                                    <p:cond delay="300"/>
                                  </p:stCondLst>
                                  <p:childTnLst>
                                    <p:set>
                                      <p:cBhvr>
                                        <p:cTn id="138" dur="1" fill="hold">
                                          <p:stCondLst>
                                            <p:cond delay="0"/>
                                          </p:stCondLst>
                                        </p:cTn>
                                        <p:tgtEl>
                                          <p:spTgt spid="49"/>
                                        </p:tgtEl>
                                        <p:attrNameLst>
                                          <p:attrName>style.visibility</p:attrName>
                                        </p:attrNameLst>
                                      </p:cBhvr>
                                      <p:to>
                                        <p:strVal val="visible"/>
                                      </p:to>
                                    </p:set>
                                  </p:childTnLst>
                                </p:cTn>
                              </p:par>
                            </p:childTnLst>
                          </p:cTn>
                        </p:par>
                        <p:par>
                          <p:cTn id="139" fill="hold">
                            <p:stCondLst>
                              <p:cond delay="13500"/>
                            </p:stCondLst>
                            <p:childTnLst>
                              <p:par>
                                <p:cTn id="140" presetID="1" presetClass="entr" presetSubtype="0" fill="hold" nodeType="afterEffect">
                                  <p:stCondLst>
                                    <p:cond delay="300"/>
                                  </p:stCondLst>
                                  <p:childTnLst>
                                    <p:set>
                                      <p:cBhvr>
                                        <p:cTn id="141" dur="1" fill="hold">
                                          <p:stCondLst>
                                            <p:cond delay="0"/>
                                          </p:stCondLst>
                                        </p:cTn>
                                        <p:tgtEl>
                                          <p:spTgt spid="50"/>
                                        </p:tgtEl>
                                        <p:attrNameLst>
                                          <p:attrName>style.visibility</p:attrName>
                                        </p:attrNameLst>
                                      </p:cBhvr>
                                      <p:to>
                                        <p:strVal val="visible"/>
                                      </p:to>
                                    </p:set>
                                  </p:childTnLst>
                                </p:cTn>
                              </p:par>
                            </p:childTnLst>
                          </p:cTn>
                        </p:par>
                        <p:par>
                          <p:cTn id="142" fill="hold">
                            <p:stCondLst>
                              <p:cond delay="13800"/>
                            </p:stCondLst>
                            <p:childTnLst>
                              <p:par>
                                <p:cTn id="143" presetID="1" presetClass="entr" presetSubtype="0" fill="hold" nodeType="afterEffect">
                                  <p:stCondLst>
                                    <p:cond delay="300"/>
                                  </p:stCondLst>
                                  <p:childTnLst>
                                    <p:set>
                                      <p:cBhvr>
                                        <p:cTn id="144" dur="1" fill="hold">
                                          <p:stCondLst>
                                            <p:cond delay="0"/>
                                          </p:stCondLst>
                                        </p:cTn>
                                        <p:tgtEl>
                                          <p:spTgt spid="51"/>
                                        </p:tgtEl>
                                        <p:attrNameLst>
                                          <p:attrName>style.visibility</p:attrName>
                                        </p:attrNameLst>
                                      </p:cBhvr>
                                      <p:to>
                                        <p:strVal val="visible"/>
                                      </p:to>
                                    </p:set>
                                  </p:childTnLst>
                                </p:cTn>
                              </p:par>
                            </p:childTnLst>
                          </p:cTn>
                        </p:par>
                        <p:par>
                          <p:cTn id="145" fill="hold">
                            <p:stCondLst>
                              <p:cond delay="14100"/>
                            </p:stCondLst>
                            <p:childTnLst>
                              <p:par>
                                <p:cTn id="146" presetID="1" presetClass="entr" presetSubtype="0" fill="hold" nodeType="afterEffect">
                                  <p:stCondLst>
                                    <p:cond delay="300"/>
                                  </p:stCondLst>
                                  <p:childTnLst>
                                    <p:set>
                                      <p:cBhvr>
                                        <p:cTn id="147" dur="1" fill="hold">
                                          <p:stCondLst>
                                            <p:cond delay="0"/>
                                          </p:stCondLst>
                                        </p:cTn>
                                        <p:tgtEl>
                                          <p:spTgt spid="52"/>
                                        </p:tgtEl>
                                        <p:attrNameLst>
                                          <p:attrName>style.visibility</p:attrName>
                                        </p:attrNameLst>
                                      </p:cBhvr>
                                      <p:to>
                                        <p:strVal val="visible"/>
                                      </p:to>
                                    </p:set>
                                  </p:childTnLst>
                                </p:cTn>
                              </p:par>
                            </p:childTnLst>
                          </p:cTn>
                        </p:par>
                        <p:par>
                          <p:cTn id="148" fill="hold">
                            <p:stCondLst>
                              <p:cond delay="14400"/>
                            </p:stCondLst>
                            <p:childTnLst>
                              <p:par>
                                <p:cTn id="149" presetID="1" presetClass="entr" presetSubtype="0" fill="hold" nodeType="afterEffect">
                                  <p:stCondLst>
                                    <p:cond delay="300"/>
                                  </p:stCondLst>
                                  <p:childTnLst>
                                    <p:set>
                                      <p:cBhvr>
                                        <p:cTn id="150" dur="1" fill="hold">
                                          <p:stCondLst>
                                            <p:cond delay="0"/>
                                          </p:stCondLst>
                                        </p:cTn>
                                        <p:tgtEl>
                                          <p:spTgt spid="53"/>
                                        </p:tgtEl>
                                        <p:attrNameLst>
                                          <p:attrName>style.visibility</p:attrName>
                                        </p:attrNameLst>
                                      </p:cBhvr>
                                      <p:to>
                                        <p:strVal val="visible"/>
                                      </p:to>
                                    </p:set>
                                  </p:childTnLst>
                                </p:cTn>
                              </p:par>
                            </p:childTnLst>
                          </p:cTn>
                        </p:par>
                        <p:par>
                          <p:cTn id="151" fill="hold">
                            <p:stCondLst>
                              <p:cond delay="14700"/>
                            </p:stCondLst>
                            <p:childTnLst>
                              <p:par>
                                <p:cTn id="152" presetID="1" presetClass="entr" presetSubtype="0" fill="hold" nodeType="afterEffect">
                                  <p:stCondLst>
                                    <p:cond delay="300"/>
                                  </p:stCondLst>
                                  <p:childTnLst>
                                    <p:set>
                                      <p:cBhvr>
                                        <p:cTn id="153" dur="1" fill="hold">
                                          <p:stCondLst>
                                            <p:cond delay="0"/>
                                          </p:stCondLst>
                                        </p:cTn>
                                        <p:tgtEl>
                                          <p:spTgt spid="54"/>
                                        </p:tgtEl>
                                        <p:attrNameLst>
                                          <p:attrName>style.visibility</p:attrName>
                                        </p:attrNameLst>
                                      </p:cBhvr>
                                      <p:to>
                                        <p:strVal val="visible"/>
                                      </p:to>
                                    </p:set>
                                  </p:childTnLst>
                                </p:cTn>
                              </p:par>
                            </p:childTnLst>
                          </p:cTn>
                        </p:par>
                        <p:par>
                          <p:cTn id="154" fill="hold">
                            <p:stCondLst>
                              <p:cond delay="15000"/>
                            </p:stCondLst>
                            <p:childTnLst>
                              <p:par>
                                <p:cTn id="155" presetID="1" presetClass="entr" presetSubtype="0" fill="hold" nodeType="afterEffect">
                                  <p:stCondLst>
                                    <p:cond delay="300"/>
                                  </p:stCondLst>
                                  <p:childTnLst>
                                    <p:set>
                                      <p:cBhvr>
                                        <p:cTn id="156" dur="1" fill="hold">
                                          <p:stCondLst>
                                            <p:cond delay="0"/>
                                          </p:stCondLst>
                                        </p:cTn>
                                        <p:tgtEl>
                                          <p:spTgt spid="55"/>
                                        </p:tgtEl>
                                        <p:attrNameLst>
                                          <p:attrName>style.visibility</p:attrName>
                                        </p:attrNameLst>
                                      </p:cBhvr>
                                      <p:to>
                                        <p:strVal val="visible"/>
                                      </p:to>
                                    </p:set>
                                  </p:childTnLst>
                                </p:cTn>
                              </p:par>
                            </p:childTnLst>
                          </p:cTn>
                        </p:par>
                        <p:par>
                          <p:cTn id="157" fill="hold">
                            <p:stCondLst>
                              <p:cond delay="15300"/>
                            </p:stCondLst>
                            <p:childTnLst>
                              <p:par>
                                <p:cTn id="158" presetID="1" presetClass="entr" presetSubtype="0" fill="hold" nodeType="afterEffect">
                                  <p:stCondLst>
                                    <p:cond delay="300"/>
                                  </p:stCondLst>
                                  <p:childTnLst>
                                    <p:set>
                                      <p:cBhvr>
                                        <p:cTn id="159" dur="1" fill="hold">
                                          <p:stCondLst>
                                            <p:cond delay="0"/>
                                          </p:stCondLst>
                                        </p:cTn>
                                        <p:tgtEl>
                                          <p:spTgt spid="56"/>
                                        </p:tgtEl>
                                        <p:attrNameLst>
                                          <p:attrName>style.visibility</p:attrName>
                                        </p:attrNameLst>
                                      </p:cBhvr>
                                      <p:to>
                                        <p:strVal val="visible"/>
                                      </p:to>
                                    </p:set>
                                  </p:childTnLst>
                                </p:cTn>
                              </p:par>
                            </p:childTnLst>
                          </p:cTn>
                        </p:par>
                        <p:par>
                          <p:cTn id="160" fill="hold">
                            <p:stCondLst>
                              <p:cond delay="15600"/>
                            </p:stCondLst>
                            <p:childTnLst>
                              <p:par>
                                <p:cTn id="161" presetID="1" presetClass="entr" presetSubtype="0" fill="hold" nodeType="afterEffect">
                                  <p:stCondLst>
                                    <p:cond delay="300"/>
                                  </p:stCondLst>
                                  <p:childTnLst>
                                    <p:set>
                                      <p:cBhvr>
                                        <p:cTn id="162" dur="1" fill="hold">
                                          <p:stCondLst>
                                            <p:cond delay="0"/>
                                          </p:stCondLst>
                                        </p:cTn>
                                        <p:tgtEl>
                                          <p:spTgt spid="57"/>
                                        </p:tgtEl>
                                        <p:attrNameLst>
                                          <p:attrName>style.visibility</p:attrName>
                                        </p:attrNameLst>
                                      </p:cBhvr>
                                      <p:to>
                                        <p:strVal val="visible"/>
                                      </p:to>
                                    </p:set>
                                  </p:childTnLst>
                                </p:cTn>
                              </p:par>
                            </p:childTnLst>
                          </p:cTn>
                        </p:par>
                        <p:par>
                          <p:cTn id="163" fill="hold">
                            <p:stCondLst>
                              <p:cond delay="15900"/>
                            </p:stCondLst>
                            <p:childTnLst>
                              <p:par>
                                <p:cTn id="164" presetID="1" presetClass="entr" presetSubtype="0" fill="hold" nodeType="afterEffect">
                                  <p:stCondLst>
                                    <p:cond delay="300"/>
                                  </p:stCondLst>
                                  <p:childTnLst>
                                    <p:set>
                                      <p:cBhvr>
                                        <p:cTn id="165" dur="1" fill="hold">
                                          <p:stCondLst>
                                            <p:cond delay="0"/>
                                          </p:stCondLst>
                                        </p:cTn>
                                        <p:tgtEl>
                                          <p:spTgt spid="58"/>
                                        </p:tgtEl>
                                        <p:attrNameLst>
                                          <p:attrName>style.visibility</p:attrName>
                                        </p:attrNameLst>
                                      </p:cBhvr>
                                      <p:to>
                                        <p:strVal val="visible"/>
                                      </p:to>
                                    </p:set>
                                  </p:childTnLst>
                                </p:cTn>
                              </p:par>
                            </p:childTnLst>
                          </p:cTn>
                        </p:par>
                        <p:par>
                          <p:cTn id="166" fill="hold">
                            <p:stCondLst>
                              <p:cond delay="16200"/>
                            </p:stCondLst>
                            <p:childTnLst>
                              <p:par>
                                <p:cTn id="167" presetID="1" presetClass="entr" presetSubtype="0" fill="hold" nodeType="afterEffect">
                                  <p:stCondLst>
                                    <p:cond delay="300"/>
                                  </p:stCondLst>
                                  <p:childTnLst>
                                    <p:set>
                                      <p:cBhvr>
                                        <p:cTn id="168" dur="1" fill="hold">
                                          <p:stCondLst>
                                            <p:cond delay="0"/>
                                          </p:stCondLst>
                                        </p:cTn>
                                        <p:tgtEl>
                                          <p:spTgt spid="59"/>
                                        </p:tgtEl>
                                        <p:attrNameLst>
                                          <p:attrName>style.visibility</p:attrName>
                                        </p:attrNameLst>
                                      </p:cBhvr>
                                      <p:to>
                                        <p:strVal val="visible"/>
                                      </p:to>
                                    </p:set>
                                  </p:childTnLst>
                                </p:cTn>
                              </p:par>
                            </p:childTnLst>
                          </p:cTn>
                        </p:par>
                        <p:par>
                          <p:cTn id="169" fill="hold">
                            <p:stCondLst>
                              <p:cond delay="16500"/>
                            </p:stCondLst>
                            <p:childTnLst>
                              <p:par>
                                <p:cTn id="170" presetID="1" presetClass="entr" presetSubtype="0" fill="hold" nodeType="afterEffect">
                                  <p:stCondLst>
                                    <p:cond delay="300"/>
                                  </p:stCondLst>
                                  <p:childTnLst>
                                    <p:set>
                                      <p:cBhvr>
                                        <p:cTn id="171" dur="1" fill="hold">
                                          <p:stCondLst>
                                            <p:cond delay="0"/>
                                          </p:stCondLst>
                                        </p:cTn>
                                        <p:tgtEl>
                                          <p:spTgt spid="60"/>
                                        </p:tgtEl>
                                        <p:attrNameLst>
                                          <p:attrName>style.visibility</p:attrName>
                                        </p:attrNameLst>
                                      </p:cBhvr>
                                      <p:to>
                                        <p:strVal val="visible"/>
                                      </p:to>
                                    </p:set>
                                  </p:childTnLst>
                                </p:cTn>
                              </p:par>
                            </p:childTnLst>
                          </p:cTn>
                        </p:par>
                        <p:par>
                          <p:cTn id="172" fill="hold">
                            <p:stCondLst>
                              <p:cond delay="16800"/>
                            </p:stCondLst>
                            <p:childTnLst>
                              <p:par>
                                <p:cTn id="173" presetID="1" presetClass="entr" presetSubtype="0" fill="hold" nodeType="afterEffect">
                                  <p:stCondLst>
                                    <p:cond delay="300"/>
                                  </p:stCondLst>
                                  <p:childTnLst>
                                    <p:set>
                                      <p:cBhvr>
                                        <p:cTn id="174" dur="1" fill="hold">
                                          <p:stCondLst>
                                            <p:cond delay="0"/>
                                          </p:stCondLst>
                                        </p:cTn>
                                        <p:tgtEl>
                                          <p:spTgt spid="61"/>
                                        </p:tgtEl>
                                        <p:attrNameLst>
                                          <p:attrName>style.visibility</p:attrName>
                                        </p:attrNameLst>
                                      </p:cBhvr>
                                      <p:to>
                                        <p:strVal val="visible"/>
                                      </p:to>
                                    </p:set>
                                  </p:childTnLst>
                                </p:cTn>
                              </p:par>
                            </p:childTnLst>
                          </p:cTn>
                        </p:par>
                        <p:par>
                          <p:cTn id="175" fill="hold">
                            <p:stCondLst>
                              <p:cond delay="17100"/>
                            </p:stCondLst>
                            <p:childTnLst>
                              <p:par>
                                <p:cTn id="176" presetID="1" presetClass="entr" presetSubtype="0" fill="hold" nodeType="afterEffect">
                                  <p:stCondLst>
                                    <p:cond delay="300"/>
                                  </p:stCondLst>
                                  <p:childTnLst>
                                    <p:set>
                                      <p:cBhvr>
                                        <p:cTn id="177" dur="1" fill="hold">
                                          <p:stCondLst>
                                            <p:cond delay="0"/>
                                          </p:stCondLst>
                                        </p:cTn>
                                        <p:tgtEl>
                                          <p:spTgt spid="62"/>
                                        </p:tgtEl>
                                        <p:attrNameLst>
                                          <p:attrName>style.visibility</p:attrName>
                                        </p:attrNameLst>
                                      </p:cBhvr>
                                      <p:to>
                                        <p:strVal val="visible"/>
                                      </p:to>
                                    </p:set>
                                  </p:childTnLst>
                                </p:cTn>
                              </p:par>
                            </p:childTnLst>
                          </p:cTn>
                        </p:par>
                        <p:par>
                          <p:cTn id="178" fill="hold">
                            <p:stCondLst>
                              <p:cond delay="17400"/>
                            </p:stCondLst>
                            <p:childTnLst>
                              <p:par>
                                <p:cTn id="179" presetID="1" presetClass="entr" presetSubtype="0" fill="hold" nodeType="afterEffect">
                                  <p:stCondLst>
                                    <p:cond delay="300"/>
                                  </p:stCondLst>
                                  <p:childTnLst>
                                    <p:set>
                                      <p:cBhvr>
                                        <p:cTn id="180" dur="1" fill="hold">
                                          <p:stCondLst>
                                            <p:cond delay="0"/>
                                          </p:stCondLst>
                                        </p:cTn>
                                        <p:tgtEl>
                                          <p:spTgt spid="63"/>
                                        </p:tgtEl>
                                        <p:attrNameLst>
                                          <p:attrName>style.visibility</p:attrName>
                                        </p:attrNameLst>
                                      </p:cBhvr>
                                      <p:to>
                                        <p:strVal val="visible"/>
                                      </p:to>
                                    </p:set>
                                  </p:childTnLst>
                                </p:cTn>
                              </p:par>
                            </p:childTnLst>
                          </p:cTn>
                        </p:par>
                        <p:par>
                          <p:cTn id="181" fill="hold">
                            <p:stCondLst>
                              <p:cond delay="17700"/>
                            </p:stCondLst>
                            <p:childTnLst>
                              <p:par>
                                <p:cTn id="182" presetID="1" presetClass="entr" presetSubtype="0" fill="hold" nodeType="afterEffect">
                                  <p:stCondLst>
                                    <p:cond delay="300"/>
                                  </p:stCondLst>
                                  <p:childTnLst>
                                    <p:set>
                                      <p:cBhvr>
                                        <p:cTn id="183" dur="1" fill="hold">
                                          <p:stCondLst>
                                            <p:cond delay="0"/>
                                          </p:stCondLst>
                                        </p:cTn>
                                        <p:tgtEl>
                                          <p:spTgt spid="64"/>
                                        </p:tgtEl>
                                        <p:attrNameLst>
                                          <p:attrName>style.visibility</p:attrName>
                                        </p:attrNameLst>
                                      </p:cBhvr>
                                      <p:to>
                                        <p:strVal val="visible"/>
                                      </p:to>
                                    </p:set>
                                  </p:childTnLst>
                                </p:cTn>
                              </p:par>
                            </p:childTnLst>
                          </p:cTn>
                        </p:par>
                        <p:par>
                          <p:cTn id="184" fill="hold">
                            <p:stCondLst>
                              <p:cond delay="18000"/>
                            </p:stCondLst>
                            <p:childTnLst>
                              <p:par>
                                <p:cTn id="185" presetID="1" presetClass="entr" presetSubtype="0" fill="hold" nodeType="afterEffect">
                                  <p:stCondLst>
                                    <p:cond delay="300"/>
                                  </p:stCondLst>
                                  <p:childTnLst>
                                    <p:set>
                                      <p:cBhvr>
                                        <p:cTn id="186" dur="1" fill="hold">
                                          <p:stCondLst>
                                            <p:cond delay="0"/>
                                          </p:stCondLst>
                                        </p:cTn>
                                        <p:tgtEl>
                                          <p:spTgt spid="65"/>
                                        </p:tgtEl>
                                        <p:attrNameLst>
                                          <p:attrName>style.visibility</p:attrName>
                                        </p:attrNameLst>
                                      </p:cBhvr>
                                      <p:to>
                                        <p:strVal val="visible"/>
                                      </p:to>
                                    </p:set>
                                  </p:childTnLst>
                                </p:cTn>
                              </p:par>
                            </p:childTnLst>
                          </p:cTn>
                        </p:par>
                        <p:par>
                          <p:cTn id="187" fill="hold">
                            <p:stCondLst>
                              <p:cond delay="18300"/>
                            </p:stCondLst>
                            <p:childTnLst>
                              <p:par>
                                <p:cTn id="188" presetID="1" presetClass="entr" presetSubtype="0" fill="hold" nodeType="afterEffect">
                                  <p:stCondLst>
                                    <p:cond delay="300"/>
                                  </p:stCondLst>
                                  <p:childTnLst>
                                    <p:set>
                                      <p:cBhvr>
                                        <p:cTn id="189" dur="1" fill="hold">
                                          <p:stCondLst>
                                            <p:cond delay="0"/>
                                          </p:stCondLst>
                                        </p:cTn>
                                        <p:tgtEl>
                                          <p:spTgt spid="66"/>
                                        </p:tgtEl>
                                        <p:attrNameLst>
                                          <p:attrName>style.visibility</p:attrName>
                                        </p:attrNameLst>
                                      </p:cBhvr>
                                      <p:to>
                                        <p:strVal val="visible"/>
                                      </p:to>
                                    </p:set>
                                  </p:childTnLst>
                                </p:cTn>
                              </p:par>
                            </p:childTnLst>
                          </p:cTn>
                        </p:par>
                        <p:par>
                          <p:cTn id="190" fill="hold">
                            <p:stCondLst>
                              <p:cond delay="18600"/>
                            </p:stCondLst>
                            <p:childTnLst>
                              <p:par>
                                <p:cTn id="191" presetID="1" presetClass="entr" presetSubtype="0" fill="hold" nodeType="afterEffect">
                                  <p:stCondLst>
                                    <p:cond delay="300"/>
                                  </p:stCondLst>
                                  <p:childTnLst>
                                    <p:set>
                                      <p:cBhvr>
                                        <p:cTn id="192" dur="1" fill="hold">
                                          <p:stCondLst>
                                            <p:cond delay="0"/>
                                          </p:stCondLst>
                                        </p:cTn>
                                        <p:tgtEl>
                                          <p:spTgt spid="67"/>
                                        </p:tgtEl>
                                        <p:attrNameLst>
                                          <p:attrName>style.visibility</p:attrName>
                                        </p:attrNameLst>
                                      </p:cBhvr>
                                      <p:to>
                                        <p:strVal val="visible"/>
                                      </p:to>
                                    </p:set>
                                  </p:childTnLst>
                                </p:cTn>
                              </p:par>
                            </p:childTnLst>
                          </p:cTn>
                        </p:par>
                        <p:par>
                          <p:cTn id="193" fill="hold">
                            <p:stCondLst>
                              <p:cond delay="18900"/>
                            </p:stCondLst>
                            <p:childTnLst>
                              <p:par>
                                <p:cTn id="194" presetID="1" presetClass="entr" presetSubtype="0" fill="hold" nodeType="afterEffect">
                                  <p:stCondLst>
                                    <p:cond delay="300"/>
                                  </p:stCondLst>
                                  <p:childTnLst>
                                    <p:set>
                                      <p:cBhvr>
                                        <p:cTn id="195" dur="1" fill="hold">
                                          <p:stCondLst>
                                            <p:cond delay="0"/>
                                          </p:stCondLst>
                                        </p:cTn>
                                        <p:tgtEl>
                                          <p:spTgt spid="68"/>
                                        </p:tgtEl>
                                        <p:attrNameLst>
                                          <p:attrName>style.visibility</p:attrName>
                                        </p:attrNameLst>
                                      </p:cBhvr>
                                      <p:to>
                                        <p:strVal val="visible"/>
                                      </p:to>
                                    </p:set>
                                  </p:childTnLst>
                                </p:cTn>
                              </p:par>
                            </p:childTnLst>
                          </p:cTn>
                        </p:par>
                        <p:par>
                          <p:cTn id="196" fill="hold">
                            <p:stCondLst>
                              <p:cond delay="19200"/>
                            </p:stCondLst>
                            <p:childTnLst>
                              <p:par>
                                <p:cTn id="197" presetID="1" presetClass="entr" presetSubtype="0" fill="hold" nodeType="afterEffect">
                                  <p:stCondLst>
                                    <p:cond delay="300"/>
                                  </p:stCondLst>
                                  <p:childTnLst>
                                    <p:set>
                                      <p:cBhvr>
                                        <p:cTn id="198" dur="1" fill="hold">
                                          <p:stCondLst>
                                            <p:cond delay="0"/>
                                          </p:stCondLst>
                                        </p:cTn>
                                        <p:tgtEl>
                                          <p:spTgt spid="69"/>
                                        </p:tgtEl>
                                        <p:attrNameLst>
                                          <p:attrName>style.visibility</p:attrName>
                                        </p:attrNameLst>
                                      </p:cBhvr>
                                      <p:to>
                                        <p:strVal val="visible"/>
                                      </p:to>
                                    </p:set>
                                  </p:childTnLst>
                                </p:cTn>
                              </p:par>
                            </p:childTnLst>
                          </p:cTn>
                        </p:par>
                        <p:par>
                          <p:cTn id="199" fill="hold">
                            <p:stCondLst>
                              <p:cond delay="19500"/>
                            </p:stCondLst>
                            <p:childTnLst>
                              <p:par>
                                <p:cTn id="200" presetID="1" presetClass="entr" presetSubtype="0" fill="hold" nodeType="afterEffect">
                                  <p:stCondLst>
                                    <p:cond delay="300"/>
                                  </p:stCondLst>
                                  <p:childTnLst>
                                    <p:set>
                                      <p:cBhvr>
                                        <p:cTn id="201" dur="1" fill="hold">
                                          <p:stCondLst>
                                            <p:cond delay="0"/>
                                          </p:stCondLst>
                                        </p:cTn>
                                        <p:tgtEl>
                                          <p:spTgt spid="70"/>
                                        </p:tgtEl>
                                        <p:attrNameLst>
                                          <p:attrName>style.visibility</p:attrName>
                                        </p:attrNameLst>
                                      </p:cBhvr>
                                      <p:to>
                                        <p:strVal val="visible"/>
                                      </p:to>
                                    </p:set>
                                  </p:childTnLst>
                                </p:cTn>
                              </p:par>
                            </p:childTnLst>
                          </p:cTn>
                        </p:par>
                        <p:par>
                          <p:cTn id="202" fill="hold">
                            <p:stCondLst>
                              <p:cond delay="19800"/>
                            </p:stCondLst>
                            <p:childTnLst>
                              <p:par>
                                <p:cTn id="203" presetID="1" presetClass="entr" presetSubtype="0" fill="hold" nodeType="afterEffect">
                                  <p:stCondLst>
                                    <p:cond delay="300"/>
                                  </p:stCondLst>
                                  <p:childTnLst>
                                    <p:set>
                                      <p:cBhvr>
                                        <p:cTn id="204" dur="1" fill="hold">
                                          <p:stCondLst>
                                            <p:cond delay="0"/>
                                          </p:stCondLst>
                                        </p:cTn>
                                        <p:tgtEl>
                                          <p:spTgt spid="71"/>
                                        </p:tgtEl>
                                        <p:attrNameLst>
                                          <p:attrName>style.visibility</p:attrName>
                                        </p:attrNameLst>
                                      </p:cBhvr>
                                      <p:to>
                                        <p:strVal val="visible"/>
                                      </p:to>
                                    </p:set>
                                  </p:childTnLst>
                                </p:cTn>
                              </p:par>
                            </p:childTnLst>
                          </p:cTn>
                        </p:par>
                        <p:par>
                          <p:cTn id="205" fill="hold">
                            <p:stCondLst>
                              <p:cond delay="20100"/>
                            </p:stCondLst>
                            <p:childTnLst>
                              <p:par>
                                <p:cTn id="206" presetID="1" presetClass="entr" presetSubtype="0" fill="hold" nodeType="afterEffect">
                                  <p:stCondLst>
                                    <p:cond delay="300"/>
                                  </p:stCondLst>
                                  <p:childTnLst>
                                    <p:set>
                                      <p:cBhvr>
                                        <p:cTn id="207" dur="1" fill="hold">
                                          <p:stCondLst>
                                            <p:cond delay="0"/>
                                          </p:stCondLst>
                                        </p:cTn>
                                        <p:tgtEl>
                                          <p:spTgt spid="72"/>
                                        </p:tgtEl>
                                        <p:attrNameLst>
                                          <p:attrName>style.visibility</p:attrName>
                                        </p:attrNameLst>
                                      </p:cBhvr>
                                      <p:to>
                                        <p:strVal val="visible"/>
                                      </p:to>
                                    </p:set>
                                  </p:childTnLst>
                                </p:cTn>
                              </p:par>
                            </p:childTnLst>
                          </p:cTn>
                        </p:par>
                        <p:par>
                          <p:cTn id="208" fill="hold">
                            <p:stCondLst>
                              <p:cond delay="20400"/>
                            </p:stCondLst>
                            <p:childTnLst>
                              <p:par>
                                <p:cTn id="209" presetID="1" presetClass="entr" presetSubtype="0" fill="hold" nodeType="afterEffect">
                                  <p:stCondLst>
                                    <p:cond delay="300"/>
                                  </p:stCondLst>
                                  <p:childTnLst>
                                    <p:set>
                                      <p:cBhvr>
                                        <p:cTn id="210" dur="1" fill="hold">
                                          <p:stCondLst>
                                            <p:cond delay="0"/>
                                          </p:stCondLst>
                                        </p:cTn>
                                        <p:tgtEl>
                                          <p:spTgt spid="73"/>
                                        </p:tgtEl>
                                        <p:attrNameLst>
                                          <p:attrName>style.visibility</p:attrName>
                                        </p:attrNameLst>
                                      </p:cBhvr>
                                      <p:to>
                                        <p:strVal val="visible"/>
                                      </p:to>
                                    </p:set>
                                  </p:childTnLst>
                                </p:cTn>
                              </p:par>
                            </p:childTnLst>
                          </p:cTn>
                        </p:par>
                        <p:par>
                          <p:cTn id="211" fill="hold">
                            <p:stCondLst>
                              <p:cond delay="20700"/>
                            </p:stCondLst>
                            <p:childTnLst>
                              <p:par>
                                <p:cTn id="212" presetID="1" presetClass="entr" presetSubtype="0" fill="hold" nodeType="afterEffect">
                                  <p:stCondLst>
                                    <p:cond delay="300"/>
                                  </p:stCondLst>
                                  <p:childTnLst>
                                    <p:set>
                                      <p:cBhvr>
                                        <p:cTn id="213" dur="1" fill="hold">
                                          <p:stCondLst>
                                            <p:cond delay="0"/>
                                          </p:stCondLst>
                                        </p:cTn>
                                        <p:tgtEl>
                                          <p:spTgt spid="74"/>
                                        </p:tgtEl>
                                        <p:attrNameLst>
                                          <p:attrName>style.visibility</p:attrName>
                                        </p:attrNameLst>
                                      </p:cBhvr>
                                      <p:to>
                                        <p:strVal val="visible"/>
                                      </p:to>
                                    </p:set>
                                  </p:childTnLst>
                                </p:cTn>
                              </p:par>
                            </p:childTnLst>
                          </p:cTn>
                        </p:par>
                        <p:par>
                          <p:cTn id="214" fill="hold">
                            <p:stCondLst>
                              <p:cond delay="21000"/>
                            </p:stCondLst>
                            <p:childTnLst>
                              <p:par>
                                <p:cTn id="215" presetID="1" presetClass="entr" presetSubtype="0" fill="hold" nodeType="afterEffect">
                                  <p:stCondLst>
                                    <p:cond delay="300"/>
                                  </p:stCondLst>
                                  <p:childTnLst>
                                    <p:set>
                                      <p:cBhvr>
                                        <p:cTn id="216" dur="1" fill="hold">
                                          <p:stCondLst>
                                            <p:cond delay="0"/>
                                          </p:stCondLst>
                                        </p:cTn>
                                        <p:tgtEl>
                                          <p:spTgt spid="75"/>
                                        </p:tgtEl>
                                        <p:attrNameLst>
                                          <p:attrName>style.visibility</p:attrName>
                                        </p:attrNameLst>
                                      </p:cBhvr>
                                      <p:to>
                                        <p:strVal val="visible"/>
                                      </p:to>
                                    </p:set>
                                  </p:childTnLst>
                                </p:cTn>
                              </p:par>
                            </p:childTnLst>
                          </p:cTn>
                        </p:par>
                        <p:par>
                          <p:cTn id="217" fill="hold">
                            <p:stCondLst>
                              <p:cond delay="21300"/>
                            </p:stCondLst>
                            <p:childTnLst>
                              <p:par>
                                <p:cTn id="218" presetID="1" presetClass="entr" presetSubtype="0" fill="hold" nodeType="afterEffect">
                                  <p:stCondLst>
                                    <p:cond delay="300"/>
                                  </p:stCondLst>
                                  <p:childTnLst>
                                    <p:set>
                                      <p:cBhvr>
                                        <p:cTn id="219" dur="1" fill="hold">
                                          <p:stCondLst>
                                            <p:cond delay="0"/>
                                          </p:stCondLst>
                                        </p:cTn>
                                        <p:tgtEl>
                                          <p:spTgt spid="76"/>
                                        </p:tgtEl>
                                        <p:attrNameLst>
                                          <p:attrName>style.visibility</p:attrName>
                                        </p:attrNameLst>
                                      </p:cBhvr>
                                      <p:to>
                                        <p:strVal val="visible"/>
                                      </p:to>
                                    </p:set>
                                  </p:childTnLst>
                                </p:cTn>
                              </p:par>
                            </p:childTnLst>
                          </p:cTn>
                        </p:par>
                        <p:par>
                          <p:cTn id="220" fill="hold">
                            <p:stCondLst>
                              <p:cond delay="21600"/>
                            </p:stCondLst>
                            <p:childTnLst>
                              <p:par>
                                <p:cTn id="221" presetID="1" presetClass="entr" presetSubtype="0" fill="hold" nodeType="afterEffect">
                                  <p:stCondLst>
                                    <p:cond delay="300"/>
                                  </p:stCondLst>
                                  <p:childTnLst>
                                    <p:set>
                                      <p:cBhvr>
                                        <p:cTn id="222" dur="1" fill="hold">
                                          <p:stCondLst>
                                            <p:cond delay="0"/>
                                          </p:stCondLst>
                                        </p:cTn>
                                        <p:tgtEl>
                                          <p:spTgt spid="77"/>
                                        </p:tgtEl>
                                        <p:attrNameLst>
                                          <p:attrName>style.visibility</p:attrName>
                                        </p:attrNameLst>
                                      </p:cBhvr>
                                      <p:to>
                                        <p:strVal val="visible"/>
                                      </p:to>
                                    </p:set>
                                  </p:childTnLst>
                                </p:cTn>
                              </p:par>
                            </p:childTnLst>
                          </p:cTn>
                        </p:par>
                        <p:par>
                          <p:cTn id="223" fill="hold">
                            <p:stCondLst>
                              <p:cond delay="21900"/>
                            </p:stCondLst>
                            <p:childTnLst>
                              <p:par>
                                <p:cTn id="224" presetID="1" presetClass="entr" presetSubtype="0" fill="hold" nodeType="afterEffect">
                                  <p:stCondLst>
                                    <p:cond delay="300"/>
                                  </p:stCondLst>
                                  <p:childTnLst>
                                    <p:set>
                                      <p:cBhvr>
                                        <p:cTn id="225" dur="1" fill="hold">
                                          <p:stCondLst>
                                            <p:cond delay="0"/>
                                          </p:stCondLst>
                                        </p:cTn>
                                        <p:tgtEl>
                                          <p:spTgt spid="78"/>
                                        </p:tgtEl>
                                        <p:attrNameLst>
                                          <p:attrName>style.visibility</p:attrName>
                                        </p:attrNameLst>
                                      </p:cBhvr>
                                      <p:to>
                                        <p:strVal val="visible"/>
                                      </p:to>
                                    </p:set>
                                  </p:childTnLst>
                                </p:cTn>
                              </p:par>
                            </p:childTnLst>
                          </p:cTn>
                        </p:par>
                        <p:par>
                          <p:cTn id="226" fill="hold">
                            <p:stCondLst>
                              <p:cond delay="22200"/>
                            </p:stCondLst>
                            <p:childTnLst>
                              <p:par>
                                <p:cTn id="227" presetID="1" presetClass="entr" presetSubtype="0" fill="hold" nodeType="afterEffect">
                                  <p:stCondLst>
                                    <p:cond delay="300"/>
                                  </p:stCondLst>
                                  <p:childTnLst>
                                    <p:set>
                                      <p:cBhvr>
                                        <p:cTn id="22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23728" y="260648"/>
            <a:ext cx="4895456" cy="990600"/>
          </a:xfrm>
        </p:spPr>
        <p:txBody>
          <a:bodyPr>
            <a:normAutofit/>
          </a:bodyPr>
          <a:lstStyle/>
          <a:p>
            <a:r>
              <a:rPr lang="el-GR" sz="3700" b="1" dirty="0">
                <a:solidFill>
                  <a:schemeClr val="tx1"/>
                </a:solidFill>
              </a:rPr>
              <a:t>Ανακατασκευή εικόνας</a:t>
            </a:r>
          </a:p>
        </p:txBody>
      </p:sp>
      <p:sp>
        <p:nvSpPr>
          <p:cNvPr id="3" name="2 - Θέση περιεχομένου"/>
          <p:cNvSpPr>
            <a:spLocks noGrp="1"/>
          </p:cNvSpPr>
          <p:nvPr>
            <p:ph sz="quarter" idx="1"/>
          </p:nvPr>
        </p:nvSpPr>
        <p:spPr>
          <a:xfrm>
            <a:off x="351284" y="1772816"/>
            <a:ext cx="8469188" cy="4495800"/>
          </a:xfrm>
        </p:spPr>
        <p:txBody>
          <a:bodyPr>
            <a:normAutofit/>
          </a:bodyPr>
          <a:lstStyle/>
          <a:p>
            <a:pPr marL="324000" lvl="1" indent="-324000" algn="just">
              <a:spcBef>
                <a:spcPts val="0"/>
              </a:spcBef>
              <a:spcAft>
                <a:spcPts val="1200"/>
              </a:spcAft>
              <a:buClr>
                <a:schemeClr val="accent1">
                  <a:lumMod val="50000"/>
                </a:schemeClr>
              </a:buClr>
              <a:buFont typeface="Wingdings" panose="05000000000000000000" pitchFamily="2" charset="2"/>
              <a:buChar char="q"/>
            </a:pPr>
            <a:r>
              <a:rPr lang="el-GR" sz="2400" dirty="0"/>
              <a:t>Μία ακολουθία 2Δ</a:t>
            </a:r>
            <a:r>
              <a:rPr lang="en-US" sz="2400" dirty="0"/>
              <a:t> </a:t>
            </a:r>
            <a:r>
              <a:rPr lang="el-GR" sz="2400" dirty="0"/>
              <a:t>εικόνων μετατρέπεται σε </a:t>
            </a:r>
            <a:r>
              <a:rPr lang="en-US" sz="2400" dirty="0"/>
              <a:t>volume </a:t>
            </a:r>
            <a:r>
              <a:rPr lang="el-GR" sz="2400" dirty="0"/>
              <a:t>δεδομένα .</a:t>
            </a:r>
          </a:p>
          <a:p>
            <a:pPr marL="324000" lvl="1" indent="-324000" algn="just">
              <a:spcBef>
                <a:spcPts val="0"/>
              </a:spcBef>
              <a:spcAft>
                <a:spcPts val="1200"/>
              </a:spcAft>
              <a:buClr>
                <a:schemeClr val="accent1">
                  <a:lumMod val="50000"/>
                </a:schemeClr>
              </a:buClr>
              <a:buFont typeface="Wingdings" panose="05000000000000000000" pitchFamily="2" charset="2"/>
              <a:buChar char="q"/>
            </a:pPr>
            <a:r>
              <a:rPr lang="el-GR" sz="2400" dirty="0"/>
              <a:t>Χρησιμοποιώντας </a:t>
            </a:r>
            <a:r>
              <a:rPr lang="el-GR" sz="2400" b="1" dirty="0"/>
              <a:t>τεχνικές ανακατασκευής </a:t>
            </a:r>
            <a:r>
              <a:rPr lang="el-GR" sz="2400" dirty="0"/>
              <a:t>(</a:t>
            </a:r>
            <a:r>
              <a:rPr lang="en-US" sz="2400" b="1" dirty="0"/>
              <a:t>rendering</a:t>
            </a:r>
            <a:r>
              <a:rPr lang="el-GR" sz="2400" b="1" dirty="0"/>
              <a:t>) </a:t>
            </a:r>
            <a:r>
              <a:rPr lang="el-GR" sz="2400" dirty="0"/>
              <a:t>απεικονίζονται τα </a:t>
            </a:r>
            <a:r>
              <a:rPr lang="en-US" sz="2400" dirty="0"/>
              <a:t>volume </a:t>
            </a:r>
            <a:r>
              <a:rPr lang="el-GR" sz="2400" dirty="0"/>
              <a:t>δεδομένα σε μία </a:t>
            </a:r>
            <a:r>
              <a:rPr lang="en-US" sz="2400" dirty="0"/>
              <a:t>3</a:t>
            </a:r>
            <a:r>
              <a:rPr lang="el-GR" sz="2400" dirty="0"/>
              <a:t>Δ</a:t>
            </a:r>
            <a:r>
              <a:rPr lang="en-US" sz="2400" dirty="0"/>
              <a:t> </a:t>
            </a:r>
            <a:r>
              <a:rPr lang="el-GR" sz="2400" dirty="0"/>
              <a:t>εικόνα</a:t>
            </a:r>
            <a:r>
              <a:rPr lang="en-US" sz="2400" dirty="0"/>
              <a:t>.</a:t>
            </a:r>
            <a:endParaRPr lang="el-GR" sz="2400" dirty="0"/>
          </a:p>
          <a:p>
            <a:pPr lvl="1"/>
            <a:endParaRPr lang="en-US" sz="2400" dirty="0"/>
          </a:p>
          <a:p>
            <a:pPr lvl="1"/>
            <a:endParaRPr lang="el-GR" sz="2400" dirty="0"/>
          </a:p>
        </p:txBody>
      </p:sp>
      <p:pic>
        <p:nvPicPr>
          <p:cNvPr id="5" name="Content Placeholder 89" descr="s40_MPRAGE_avg_n4_stripped01.png"/>
          <p:cNvPicPr>
            <a:picLocks noChangeAspect="1"/>
          </p:cNvPicPr>
          <p:nvPr/>
        </p:nvPicPr>
        <p:blipFill>
          <a:blip r:embed="rId2" cstate="print"/>
          <a:stretch>
            <a:fillRect/>
          </a:stretch>
        </p:blipFill>
        <p:spPr>
          <a:xfrm>
            <a:off x="1619672" y="3933056"/>
            <a:ext cx="2520280" cy="2520280"/>
          </a:xfrm>
          <a:prstGeom prst="rect">
            <a:avLst/>
          </a:prstGeom>
        </p:spPr>
      </p:pic>
      <p:pic>
        <p:nvPicPr>
          <p:cNvPr id="6" name="Picture 6" descr="s40_MPRAGE_avg_n4_stripped02.png"/>
          <p:cNvPicPr>
            <a:picLocks noChangeAspect="1"/>
          </p:cNvPicPr>
          <p:nvPr/>
        </p:nvPicPr>
        <p:blipFill>
          <a:blip r:embed="rId3" cstate="print"/>
          <a:stretch>
            <a:fillRect/>
          </a:stretch>
        </p:blipFill>
        <p:spPr>
          <a:xfrm>
            <a:off x="1619672" y="3933056"/>
            <a:ext cx="2520280" cy="2520280"/>
          </a:xfrm>
          <a:prstGeom prst="rect">
            <a:avLst/>
          </a:prstGeom>
        </p:spPr>
      </p:pic>
      <p:pic>
        <p:nvPicPr>
          <p:cNvPr id="7" name="Picture 7" descr="s40_MPRAGE_avg_n4_stripped03.png"/>
          <p:cNvPicPr>
            <a:picLocks noChangeAspect="1"/>
          </p:cNvPicPr>
          <p:nvPr/>
        </p:nvPicPr>
        <p:blipFill>
          <a:blip r:embed="rId4" cstate="print"/>
          <a:stretch>
            <a:fillRect/>
          </a:stretch>
        </p:blipFill>
        <p:spPr>
          <a:xfrm>
            <a:off x="1619672" y="3933056"/>
            <a:ext cx="2520280" cy="2520280"/>
          </a:xfrm>
          <a:prstGeom prst="rect">
            <a:avLst/>
          </a:prstGeom>
        </p:spPr>
      </p:pic>
      <p:pic>
        <p:nvPicPr>
          <p:cNvPr id="8" name="Picture 8" descr="s40_MPRAGE_avg_n4_stripped04.png"/>
          <p:cNvPicPr>
            <a:picLocks noChangeAspect="1"/>
          </p:cNvPicPr>
          <p:nvPr/>
        </p:nvPicPr>
        <p:blipFill>
          <a:blip r:embed="rId5" cstate="print"/>
          <a:stretch>
            <a:fillRect/>
          </a:stretch>
        </p:blipFill>
        <p:spPr>
          <a:xfrm>
            <a:off x="1619672" y="3933056"/>
            <a:ext cx="2520280" cy="2520280"/>
          </a:xfrm>
          <a:prstGeom prst="rect">
            <a:avLst/>
          </a:prstGeom>
        </p:spPr>
      </p:pic>
      <p:pic>
        <p:nvPicPr>
          <p:cNvPr id="9" name="Picture 9" descr="s40_MPRAGE_avg_n4_stripped05.png"/>
          <p:cNvPicPr>
            <a:picLocks noChangeAspect="1"/>
          </p:cNvPicPr>
          <p:nvPr/>
        </p:nvPicPr>
        <p:blipFill>
          <a:blip r:embed="rId6" cstate="print"/>
          <a:stretch>
            <a:fillRect/>
          </a:stretch>
        </p:blipFill>
        <p:spPr>
          <a:xfrm>
            <a:off x="1619672" y="3933056"/>
            <a:ext cx="2520280" cy="2520280"/>
          </a:xfrm>
          <a:prstGeom prst="rect">
            <a:avLst/>
          </a:prstGeom>
        </p:spPr>
      </p:pic>
      <p:pic>
        <p:nvPicPr>
          <p:cNvPr id="10" name="Picture 10" descr="s40_MPRAGE_avg_n4_stripped06.png"/>
          <p:cNvPicPr>
            <a:picLocks noChangeAspect="1"/>
          </p:cNvPicPr>
          <p:nvPr/>
        </p:nvPicPr>
        <p:blipFill>
          <a:blip r:embed="rId7" cstate="print"/>
          <a:stretch>
            <a:fillRect/>
          </a:stretch>
        </p:blipFill>
        <p:spPr>
          <a:xfrm>
            <a:off x="1619672" y="3933056"/>
            <a:ext cx="2520280" cy="2520280"/>
          </a:xfrm>
          <a:prstGeom prst="rect">
            <a:avLst/>
          </a:prstGeom>
        </p:spPr>
      </p:pic>
      <p:pic>
        <p:nvPicPr>
          <p:cNvPr id="11" name="Picture 11" descr="s40_MPRAGE_avg_n4_stripped07.png"/>
          <p:cNvPicPr>
            <a:picLocks noChangeAspect="1"/>
          </p:cNvPicPr>
          <p:nvPr/>
        </p:nvPicPr>
        <p:blipFill>
          <a:blip r:embed="rId8" cstate="print"/>
          <a:stretch>
            <a:fillRect/>
          </a:stretch>
        </p:blipFill>
        <p:spPr>
          <a:xfrm>
            <a:off x="1619672" y="3933056"/>
            <a:ext cx="2520280" cy="2520280"/>
          </a:xfrm>
          <a:prstGeom prst="rect">
            <a:avLst/>
          </a:prstGeom>
        </p:spPr>
      </p:pic>
      <p:pic>
        <p:nvPicPr>
          <p:cNvPr id="12" name="Picture 12" descr="s40_MPRAGE_avg_n4_stripped08.png"/>
          <p:cNvPicPr>
            <a:picLocks noChangeAspect="1"/>
          </p:cNvPicPr>
          <p:nvPr/>
        </p:nvPicPr>
        <p:blipFill>
          <a:blip r:embed="rId9" cstate="print"/>
          <a:stretch>
            <a:fillRect/>
          </a:stretch>
        </p:blipFill>
        <p:spPr>
          <a:xfrm>
            <a:off x="1619672" y="3933056"/>
            <a:ext cx="2520280" cy="2520280"/>
          </a:xfrm>
          <a:prstGeom prst="rect">
            <a:avLst/>
          </a:prstGeom>
        </p:spPr>
      </p:pic>
      <p:pic>
        <p:nvPicPr>
          <p:cNvPr id="13" name="Picture 13" descr="s40_MPRAGE_avg_n4_stripped09.png"/>
          <p:cNvPicPr>
            <a:picLocks noChangeAspect="1"/>
          </p:cNvPicPr>
          <p:nvPr/>
        </p:nvPicPr>
        <p:blipFill>
          <a:blip r:embed="rId10" cstate="print"/>
          <a:stretch>
            <a:fillRect/>
          </a:stretch>
        </p:blipFill>
        <p:spPr>
          <a:xfrm>
            <a:off x="1619672" y="3933056"/>
            <a:ext cx="2520280" cy="2520280"/>
          </a:xfrm>
          <a:prstGeom prst="rect">
            <a:avLst/>
          </a:prstGeom>
        </p:spPr>
      </p:pic>
      <p:pic>
        <p:nvPicPr>
          <p:cNvPr id="14" name="Picture 14" descr="s40_MPRAGE_avg_n4_stripped10.png"/>
          <p:cNvPicPr>
            <a:picLocks noChangeAspect="1"/>
          </p:cNvPicPr>
          <p:nvPr/>
        </p:nvPicPr>
        <p:blipFill>
          <a:blip r:embed="rId11" cstate="print"/>
          <a:stretch>
            <a:fillRect/>
          </a:stretch>
        </p:blipFill>
        <p:spPr>
          <a:xfrm>
            <a:off x="1619672" y="3933056"/>
            <a:ext cx="2520280" cy="2520280"/>
          </a:xfrm>
          <a:prstGeom prst="rect">
            <a:avLst/>
          </a:prstGeom>
        </p:spPr>
      </p:pic>
      <p:pic>
        <p:nvPicPr>
          <p:cNvPr id="15" name="Picture 15" descr="s40_MPRAGE_avg_n4_stripped11.png"/>
          <p:cNvPicPr>
            <a:picLocks noChangeAspect="1"/>
          </p:cNvPicPr>
          <p:nvPr/>
        </p:nvPicPr>
        <p:blipFill>
          <a:blip r:embed="rId12" cstate="print"/>
          <a:stretch>
            <a:fillRect/>
          </a:stretch>
        </p:blipFill>
        <p:spPr>
          <a:xfrm>
            <a:off x="1619672" y="3933056"/>
            <a:ext cx="2520280" cy="2520280"/>
          </a:xfrm>
          <a:prstGeom prst="rect">
            <a:avLst/>
          </a:prstGeom>
        </p:spPr>
      </p:pic>
      <p:pic>
        <p:nvPicPr>
          <p:cNvPr id="16" name="Picture 16" descr="s40_MPRAGE_avg_n4_stripped12.png"/>
          <p:cNvPicPr>
            <a:picLocks noChangeAspect="1"/>
          </p:cNvPicPr>
          <p:nvPr/>
        </p:nvPicPr>
        <p:blipFill>
          <a:blip r:embed="rId13" cstate="print"/>
          <a:stretch>
            <a:fillRect/>
          </a:stretch>
        </p:blipFill>
        <p:spPr>
          <a:xfrm>
            <a:off x="1619672" y="3933056"/>
            <a:ext cx="2520280" cy="2520280"/>
          </a:xfrm>
          <a:prstGeom prst="rect">
            <a:avLst/>
          </a:prstGeom>
        </p:spPr>
      </p:pic>
      <p:pic>
        <p:nvPicPr>
          <p:cNvPr id="17" name="Picture 17" descr="s40_MPRAGE_avg_n4_stripped13.png"/>
          <p:cNvPicPr>
            <a:picLocks noChangeAspect="1"/>
          </p:cNvPicPr>
          <p:nvPr/>
        </p:nvPicPr>
        <p:blipFill>
          <a:blip r:embed="rId14" cstate="print"/>
          <a:stretch>
            <a:fillRect/>
          </a:stretch>
        </p:blipFill>
        <p:spPr>
          <a:xfrm>
            <a:off x="1619672" y="3933056"/>
            <a:ext cx="2520280" cy="2520280"/>
          </a:xfrm>
          <a:prstGeom prst="rect">
            <a:avLst/>
          </a:prstGeom>
        </p:spPr>
      </p:pic>
      <p:pic>
        <p:nvPicPr>
          <p:cNvPr id="18" name="Picture 18" descr="s40_MPRAGE_avg_n4_stripped14.png"/>
          <p:cNvPicPr>
            <a:picLocks noChangeAspect="1"/>
          </p:cNvPicPr>
          <p:nvPr/>
        </p:nvPicPr>
        <p:blipFill>
          <a:blip r:embed="rId15" cstate="print"/>
          <a:stretch>
            <a:fillRect/>
          </a:stretch>
        </p:blipFill>
        <p:spPr>
          <a:xfrm>
            <a:off x="1619672" y="3933056"/>
            <a:ext cx="2520280" cy="2520280"/>
          </a:xfrm>
          <a:prstGeom prst="rect">
            <a:avLst/>
          </a:prstGeom>
        </p:spPr>
      </p:pic>
      <p:pic>
        <p:nvPicPr>
          <p:cNvPr id="19" name="Picture 19" descr="s40_MPRAGE_avg_n4_stripped15.png"/>
          <p:cNvPicPr>
            <a:picLocks noChangeAspect="1"/>
          </p:cNvPicPr>
          <p:nvPr/>
        </p:nvPicPr>
        <p:blipFill>
          <a:blip r:embed="rId16" cstate="print"/>
          <a:stretch>
            <a:fillRect/>
          </a:stretch>
        </p:blipFill>
        <p:spPr>
          <a:xfrm>
            <a:off x="1619672" y="3933056"/>
            <a:ext cx="2520280" cy="2520280"/>
          </a:xfrm>
          <a:prstGeom prst="rect">
            <a:avLst/>
          </a:prstGeom>
        </p:spPr>
      </p:pic>
      <p:pic>
        <p:nvPicPr>
          <p:cNvPr id="20" name="Picture 20" descr="s40_MPRAGE_avg_n4_stripped16.png"/>
          <p:cNvPicPr>
            <a:picLocks noChangeAspect="1"/>
          </p:cNvPicPr>
          <p:nvPr/>
        </p:nvPicPr>
        <p:blipFill>
          <a:blip r:embed="rId17" cstate="print"/>
          <a:stretch>
            <a:fillRect/>
          </a:stretch>
        </p:blipFill>
        <p:spPr>
          <a:xfrm>
            <a:off x="1619672" y="3933056"/>
            <a:ext cx="2520280" cy="2520280"/>
          </a:xfrm>
          <a:prstGeom prst="rect">
            <a:avLst/>
          </a:prstGeom>
        </p:spPr>
      </p:pic>
      <p:pic>
        <p:nvPicPr>
          <p:cNvPr id="21" name="Picture 21" descr="s40_MPRAGE_avg_n4_stripped17.png"/>
          <p:cNvPicPr>
            <a:picLocks noChangeAspect="1"/>
          </p:cNvPicPr>
          <p:nvPr/>
        </p:nvPicPr>
        <p:blipFill>
          <a:blip r:embed="rId18" cstate="print"/>
          <a:stretch>
            <a:fillRect/>
          </a:stretch>
        </p:blipFill>
        <p:spPr>
          <a:xfrm>
            <a:off x="1619672" y="3933056"/>
            <a:ext cx="2520280" cy="2520280"/>
          </a:xfrm>
          <a:prstGeom prst="rect">
            <a:avLst/>
          </a:prstGeom>
        </p:spPr>
      </p:pic>
      <p:pic>
        <p:nvPicPr>
          <p:cNvPr id="22" name="Picture 22" descr="s40_MPRAGE_avg_n4_stripped18.png"/>
          <p:cNvPicPr>
            <a:picLocks noChangeAspect="1"/>
          </p:cNvPicPr>
          <p:nvPr/>
        </p:nvPicPr>
        <p:blipFill>
          <a:blip r:embed="rId19" cstate="print"/>
          <a:stretch>
            <a:fillRect/>
          </a:stretch>
        </p:blipFill>
        <p:spPr>
          <a:xfrm>
            <a:off x="1619672" y="3933056"/>
            <a:ext cx="2520280" cy="2520280"/>
          </a:xfrm>
          <a:prstGeom prst="rect">
            <a:avLst/>
          </a:prstGeom>
        </p:spPr>
      </p:pic>
      <p:pic>
        <p:nvPicPr>
          <p:cNvPr id="23" name="Picture 23" descr="s40_MPRAGE_avg_n4_stripped19.png"/>
          <p:cNvPicPr>
            <a:picLocks noChangeAspect="1"/>
          </p:cNvPicPr>
          <p:nvPr/>
        </p:nvPicPr>
        <p:blipFill>
          <a:blip r:embed="rId20" cstate="print"/>
          <a:stretch>
            <a:fillRect/>
          </a:stretch>
        </p:blipFill>
        <p:spPr>
          <a:xfrm>
            <a:off x="1619672" y="3933056"/>
            <a:ext cx="2520280" cy="2520280"/>
          </a:xfrm>
          <a:prstGeom prst="rect">
            <a:avLst/>
          </a:prstGeom>
        </p:spPr>
      </p:pic>
      <p:pic>
        <p:nvPicPr>
          <p:cNvPr id="24" name="Picture 24" descr="s40_MPRAGE_avg_n4_stripped20.png"/>
          <p:cNvPicPr>
            <a:picLocks noChangeAspect="1"/>
          </p:cNvPicPr>
          <p:nvPr/>
        </p:nvPicPr>
        <p:blipFill>
          <a:blip r:embed="rId21" cstate="print"/>
          <a:stretch>
            <a:fillRect/>
          </a:stretch>
        </p:blipFill>
        <p:spPr>
          <a:xfrm>
            <a:off x="1619672" y="3933056"/>
            <a:ext cx="2520280" cy="2520280"/>
          </a:xfrm>
          <a:prstGeom prst="rect">
            <a:avLst/>
          </a:prstGeom>
        </p:spPr>
      </p:pic>
      <p:pic>
        <p:nvPicPr>
          <p:cNvPr id="25" name="Picture 25" descr="s40_MPRAGE_avg_n4_stripped21.png"/>
          <p:cNvPicPr>
            <a:picLocks noChangeAspect="1"/>
          </p:cNvPicPr>
          <p:nvPr/>
        </p:nvPicPr>
        <p:blipFill>
          <a:blip r:embed="rId22" cstate="print"/>
          <a:stretch>
            <a:fillRect/>
          </a:stretch>
        </p:blipFill>
        <p:spPr>
          <a:xfrm>
            <a:off x="1619672" y="3933056"/>
            <a:ext cx="2520280" cy="2520280"/>
          </a:xfrm>
          <a:prstGeom prst="rect">
            <a:avLst/>
          </a:prstGeom>
        </p:spPr>
      </p:pic>
      <p:pic>
        <p:nvPicPr>
          <p:cNvPr id="26" name="Picture 26" descr="s40_MPRAGE_avg_n4_stripped22.png"/>
          <p:cNvPicPr>
            <a:picLocks noChangeAspect="1"/>
          </p:cNvPicPr>
          <p:nvPr/>
        </p:nvPicPr>
        <p:blipFill>
          <a:blip r:embed="rId23" cstate="print"/>
          <a:stretch>
            <a:fillRect/>
          </a:stretch>
        </p:blipFill>
        <p:spPr>
          <a:xfrm>
            <a:off x="1619672" y="3933056"/>
            <a:ext cx="2520280" cy="2520280"/>
          </a:xfrm>
          <a:prstGeom prst="rect">
            <a:avLst/>
          </a:prstGeom>
        </p:spPr>
      </p:pic>
      <p:pic>
        <p:nvPicPr>
          <p:cNvPr id="27" name="Picture 27" descr="s40_MPRAGE_avg_n4_stripped23.png"/>
          <p:cNvPicPr>
            <a:picLocks noChangeAspect="1"/>
          </p:cNvPicPr>
          <p:nvPr/>
        </p:nvPicPr>
        <p:blipFill>
          <a:blip r:embed="rId24" cstate="print"/>
          <a:stretch>
            <a:fillRect/>
          </a:stretch>
        </p:blipFill>
        <p:spPr>
          <a:xfrm>
            <a:off x="1619672" y="3933056"/>
            <a:ext cx="2520280" cy="2520280"/>
          </a:xfrm>
          <a:prstGeom prst="rect">
            <a:avLst/>
          </a:prstGeom>
        </p:spPr>
      </p:pic>
      <p:pic>
        <p:nvPicPr>
          <p:cNvPr id="28" name="Picture 28" descr="s40_MPRAGE_avg_n4_stripped24.png"/>
          <p:cNvPicPr>
            <a:picLocks noChangeAspect="1"/>
          </p:cNvPicPr>
          <p:nvPr/>
        </p:nvPicPr>
        <p:blipFill>
          <a:blip r:embed="rId25" cstate="print"/>
          <a:stretch>
            <a:fillRect/>
          </a:stretch>
        </p:blipFill>
        <p:spPr>
          <a:xfrm>
            <a:off x="1619672" y="3933056"/>
            <a:ext cx="2520280" cy="2520280"/>
          </a:xfrm>
          <a:prstGeom prst="rect">
            <a:avLst/>
          </a:prstGeom>
        </p:spPr>
      </p:pic>
      <p:pic>
        <p:nvPicPr>
          <p:cNvPr id="29" name="Picture 29" descr="s40_MPRAGE_avg_n4_stripped25.png"/>
          <p:cNvPicPr>
            <a:picLocks noChangeAspect="1"/>
          </p:cNvPicPr>
          <p:nvPr/>
        </p:nvPicPr>
        <p:blipFill>
          <a:blip r:embed="rId26" cstate="print"/>
          <a:stretch>
            <a:fillRect/>
          </a:stretch>
        </p:blipFill>
        <p:spPr>
          <a:xfrm>
            <a:off x="1619672" y="3933056"/>
            <a:ext cx="2520280" cy="2520280"/>
          </a:xfrm>
          <a:prstGeom prst="rect">
            <a:avLst/>
          </a:prstGeom>
        </p:spPr>
      </p:pic>
      <p:pic>
        <p:nvPicPr>
          <p:cNvPr id="30" name="Picture 30" descr="s40_MPRAGE_avg_n4_stripped26.png"/>
          <p:cNvPicPr>
            <a:picLocks noChangeAspect="1"/>
          </p:cNvPicPr>
          <p:nvPr/>
        </p:nvPicPr>
        <p:blipFill>
          <a:blip r:embed="rId27" cstate="print"/>
          <a:stretch>
            <a:fillRect/>
          </a:stretch>
        </p:blipFill>
        <p:spPr>
          <a:xfrm>
            <a:off x="1619672" y="3933056"/>
            <a:ext cx="2520280" cy="2520280"/>
          </a:xfrm>
          <a:prstGeom prst="rect">
            <a:avLst/>
          </a:prstGeom>
        </p:spPr>
      </p:pic>
      <p:pic>
        <p:nvPicPr>
          <p:cNvPr id="31" name="Picture 31" descr="s40_MPRAGE_avg_n4_stripped27.png"/>
          <p:cNvPicPr>
            <a:picLocks noChangeAspect="1"/>
          </p:cNvPicPr>
          <p:nvPr/>
        </p:nvPicPr>
        <p:blipFill>
          <a:blip r:embed="rId28" cstate="print"/>
          <a:stretch>
            <a:fillRect/>
          </a:stretch>
        </p:blipFill>
        <p:spPr>
          <a:xfrm>
            <a:off x="1619672" y="3933056"/>
            <a:ext cx="2520280" cy="2520280"/>
          </a:xfrm>
          <a:prstGeom prst="rect">
            <a:avLst/>
          </a:prstGeom>
        </p:spPr>
      </p:pic>
      <p:pic>
        <p:nvPicPr>
          <p:cNvPr id="32" name="Picture 32" descr="s40_MPRAGE_avg_n4_stripped28.png"/>
          <p:cNvPicPr>
            <a:picLocks noChangeAspect="1"/>
          </p:cNvPicPr>
          <p:nvPr/>
        </p:nvPicPr>
        <p:blipFill>
          <a:blip r:embed="rId29" cstate="print"/>
          <a:stretch>
            <a:fillRect/>
          </a:stretch>
        </p:blipFill>
        <p:spPr>
          <a:xfrm>
            <a:off x="1619672" y="3933056"/>
            <a:ext cx="2520280" cy="2520280"/>
          </a:xfrm>
          <a:prstGeom prst="rect">
            <a:avLst/>
          </a:prstGeom>
        </p:spPr>
      </p:pic>
      <p:pic>
        <p:nvPicPr>
          <p:cNvPr id="33" name="Picture 33" descr="s40_MPRAGE_avg_n4_stripped29.png"/>
          <p:cNvPicPr>
            <a:picLocks noChangeAspect="1"/>
          </p:cNvPicPr>
          <p:nvPr/>
        </p:nvPicPr>
        <p:blipFill>
          <a:blip r:embed="rId30" cstate="print"/>
          <a:stretch>
            <a:fillRect/>
          </a:stretch>
        </p:blipFill>
        <p:spPr>
          <a:xfrm>
            <a:off x="1619672" y="3933056"/>
            <a:ext cx="2520280" cy="2520280"/>
          </a:xfrm>
          <a:prstGeom prst="rect">
            <a:avLst/>
          </a:prstGeom>
        </p:spPr>
      </p:pic>
      <p:pic>
        <p:nvPicPr>
          <p:cNvPr id="34" name="Picture 34" descr="s40_MPRAGE_avg_n4_stripped30.png"/>
          <p:cNvPicPr>
            <a:picLocks noChangeAspect="1"/>
          </p:cNvPicPr>
          <p:nvPr/>
        </p:nvPicPr>
        <p:blipFill>
          <a:blip r:embed="rId31" cstate="print"/>
          <a:stretch>
            <a:fillRect/>
          </a:stretch>
        </p:blipFill>
        <p:spPr>
          <a:xfrm>
            <a:off x="1619672" y="3933056"/>
            <a:ext cx="2520280" cy="2520280"/>
          </a:xfrm>
          <a:prstGeom prst="rect">
            <a:avLst/>
          </a:prstGeom>
        </p:spPr>
      </p:pic>
      <p:pic>
        <p:nvPicPr>
          <p:cNvPr id="35" name="Picture 35" descr="s40_MPRAGE_avg_n4_stripped31.png"/>
          <p:cNvPicPr>
            <a:picLocks noChangeAspect="1"/>
          </p:cNvPicPr>
          <p:nvPr/>
        </p:nvPicPr>
        <p:blipFill>
          <a:blip r:embed="rId32" cstate="print"/>
          <a:stretch>
            <a:fillRect/>
          </a:stretch>
        </p:blipFill>
        <p:spPr>
          <a:xfrm>
            <a:off x="1619672" y="3933056"/>
            <a:ext cx="2520280" cy="2520280"/>
          </a:xfrm>
          <a:prstGeom prst="rect">
            <a:avLst/>
          </a:prstGeom>
        </p:spPr>
      </p:pic>
      <p:pic>
        <p:nvPicPr>
          <p:cNvPr id="36" name="Picture 36" descr="s40_MPRAGE_avg_n4_stripped32.png"/>
          <p:cNvPicPr>
            <a:picLocks noChangeAspect="1"/>
          </p:cNvPicPr>
          <p:nvPr/>
        </p:nvPicPr>
        <p:blipFill>
          <a:blip r:embed="rId33" cstate="print"/>
          <a:stretch>
            <a:fillRect/>
          </a:stretch>
        </p:blipFill>
        <p:spPr>
          <a:xfrm>
            <a:off x="1619672" y="3933056"/>
            <a:ext cx="2520280" cy="2520280"/>
          </a:xfrm>
          <a:prstGeom prst="rect">
            <a:avLst/>
          </a:prstGeom>
        </p:spPr>
      </p:pic>
      <p:pic>
        <p:nvPicPr>
          <p:cNvPr id="37" name="Picture 37" descr="s40_MPRAGE_avg_n4_stripped33.png"/>
          <p:cNvPicPr>
            <a:picLocks noChangeAspect="1"/>
          </p:cNvPicPr>
          <p:nvPr/>
        </p:nvPicPr>
        <p:blipFill>
          <a:blip r:embed="rId34" cstate="print"/>
          <a:stretch>
            <a:fillRect/>
          </a:stretch>
        </p:blipFill>
        <p:spPr>
          <a:xfrm>
            <a:off x="1619672" y="3933056"/>
            <a:ext cx="2520280" cy="2520280"/>
          </a:xfrm>
          <a:prstGeom prst="rect">
            <a:avLst/>
          </a:prstGeom>
        </p:spPr>
      </p:pic>
      <p:pic>
        <p:nvPicPr>
          <p:cNvPr id="38" name="Picture 38" descr="s40_MPRAGE_avg_n4_stripped34.png"/>
          <p:cNvPicPr>
            <a:picLocks noChangeAspect="1"/>
          </p:cNvPicPr>
          <p:nvPr/>
        </p:nvPicPr>
        <p:blipFill>
          <a:blip r:embed="rId35" cstate="print"/>
          <a:stretch>
            <a:fillRect/>
          </a:stretch>
        </p:blipFill>
        <p:spPr>
          <a:xfrm>
            <a:off x="1619672" y="3933056"/>
            <a:ext cx="2520280" cy="2520280"/>
          </a:xfrm>
          <a:prstGeom prst="rect">
            <a:avLst/>
          </a:prstGeom>
        </p:spPr>
      </p:pic>
      <p:pic>
        <p:nvPicPr>
          <p:cNvPr id="39" name="Picture 39" descr="s40_MPRAGE_avg_n4_stripped35.png"/>
          <p:cNvPicPr>
            <a:picLocks noChangeAspect="1"/>
          </p:cNvPicPr>
          <p:nvPr/>
        </p:nvPicPr>
        <p:blipFill>
          <a:blip r:embed="rId36" cstate="print"/>
          <a:stretch>
            <a:fillRect/>
          </a:stretch>
        </p:blipFill>
        <p:spPr>
          <a:xfrm>
            <a:off x="1619672" y="3933056"/>
            <a:ext cx="2520280" cy="2520280"/>
          </a:xfrm>
          <a:prstGeom prst="rect">
            <a:avLst/>
          </a:prstGeom>
        </p:spPr>
      </p:pic>
      <p:pic>
        <p:nvPicPr>
          <p:cNvPr id="40" name="Picture 40" descr="s40_MPRAGE_avg_n4_stripped36.png"/>
          <p:cNvPicPr>
            <a:picLocks noChangeAspect="1"/>
          </p:cNvPicPr>
          <p:nvPr/>
        </p:nvPicPr>
        <p:blipFill>
          <a:blip r:embed="rId37" cstate="print"/>
          <a:stretch>
            <a:fillRect/>
          </a:stretch>
        </p:blipFill>
        <p:spPr>
          <a:xfrm>
            <a:off x="1619672" y="3933056"/>
            <a:ext cx="2520280" cy="2520280"/>
          </a:xfrm>
          <a:prstGeom prst="rect">
            <a:avLst/>
          </a:prstGeom>
        </p:spPr>
      </p:pic>
      <p:pic>
        <p:nvPicPr>
          <p:cNvPr id="41" name="Picture 41" descr="s40_MPRAGE_avg_n4_stripped37.png"/>
          <p:cNvPicPr>
            <a:picLocks noChangeAspect="1"/>
          </p:cNvPicPr>
          <p:nvPr/>
        </p:nvPicPr>
        <p:blipFill>
          <a:blip r:embed="rId38" cstate="print"/>
          <a:stretch>
            <a:fillRect/>
          </a:stretch>
        </p:blipFill>
        <p:spPr>
          <a:xfrm>
            <a:off x="1619672" y="3933056"/>
            <a:ext cx="2520280" cy="2520280"/>
          </a:xfrm>
          <a:prstGeom prst="rect">
            <a:avLst/>
          </a:prstGeom>
        </p:spPr>
      </p:pic>
      <p:pic>
        <p:nvPicPr>
          <p:cNvPr id="42" name="Picture 42" descr="s40_MPRAGE_avg_n4_stripped38.png"/>
          <p:cNvPicPr>
            <a:picLocks noChangeAspect="1"/>
          </p:cNvPicPr>
          <p:nvPr/>
        </p:nvPicPr>
        <p:blipFill>
          <a:blip r:embed="rId39" cstate="print"/>
          <a:stretch>
            <a:fillRect/>
          </a:stretch>
        </p:blipFill>
        <p:spPr>
          <a:xfrm>
            <a:off x="1619672" y="3933056"/>
            <a:ext cx="2520280" cy="2520280"/>
          </a:xfrm>
          <a:prstGeom prst="rect">
            <a:avLst/>
          </a:prstGeom>
        </p:spPr>
      </p:pic>
      <p:pic>
        <p:nvPicPr>
          <p:cNvPr id="43" name="Picture 43" descr="s40_MPRAGE_avg_n4_stripped39.png"/>
          <p:cNvPicPr>
            <a:picLocks noChangeAspect="1"/>
          </p:cNvPicPr>
          <p:nvPr/>
        </p:nvPicPr>
        <p:blipFill>
          <a:blip r:embed="rId40" cstate="print"/>
          <a:stretch>
            <a:fillRect/>
          </a:stretch>
        </p:blipFill>
        <p:spPr>
          <a:xfrm>
            <a:off x="1619672" y="3933056"/>
            <a:ext cx="2520280" cy="2520280"/>
          </a:xfrm>
          <a:prstGeom prst="rect">
            <a:avLst/>
          </a:prstGeom>
        </p:spPr>
      </p:pic>
      <p:pic>
        <p:nvPicPr>
          <p:cNvPr id="44" name="Picture 44" descr="s40_MPRAGE_avg_n4_stripped40.png"/>
          <p:cNvPicPr>
            <a:picLocks noChangeAspect="1"/>
          </p:cNvPicPr>
          <p:nvPr/>
        </p:nvPicPr>
        <p:blipFill>
          <a:blip r:embed="rId41" cstate="print"/>
          <a:stretch>
            <a:fillRect/>
          </a:stretch>
        </p:blipFill>
        <p:spPr>
          <a:xfrm>
            <a:off x="1619672" y="3933056"/>
            <a:ext cx="2520280" cy="2520280"/>
          </a:xfrm>
          <a:prstGeom prst="rect">
            <a:avLst/>
          </a:prstGeom>
        </p:spPr>
      </p:pic>
      <p:pic>
        <p:nvPicPr>
          <p:cNvPr id="45" name="Picture 45" descr="s40_MPRAGE_avg_n4_stripped41.png"/>
          <p:cNvPicPr>
            <a:picLocks noChangeAspect="1"/>
          </p:cNvPicPr>
          <p:nvPr/>
        </p:nvPicPr>
        <p:blipFill>
          <a:blip r:embed="rId42" cstate="print"/>
          <a:stretch>
            <a:fillRect/>
          </a:stretch>
        </p:blipFill>
        <p:spPr>
          <a:xfrm>
            <a:off x="1619672" y="3933056"/>
            <a:ext cx="2520280" cy="2520280"/>
          </a:xfrm>
          <a:prstGeom prst="rect">
            <a:avLst/>
          </a:prstGeom>
        </p:spPr>
      </p:pic>
      <p:pic>
        <p:nvPicPr>
          <p:cNvPr id="46" name="Picture 46" descr="s40_MPRAGE_avg_n4_stripped42.png"/>
          <p:cNvPicPr>
            <a:picLocks noChangeAspect="1"/>
          </p:cNvPicPr>
          <p:nvPr/>
        </p:nvPicPr>
        <p:blipFill>
          <a:blip r:embed="rId43" cstate="print"/>
          <a:stretch>
            <a:fillRect/>
          </a:stretch>
        </p:blipFill>
        <p:spPr>
          <a:xfrm>
            <a:off x="1619672" y="3933056"/>
            <a:ext cx="2520280" cy="2520280"/>
          </a:xfrm>
          <a:prstGeom prst="rect">
            <a:avLst/>
          </a:prstGeom>
        </p:spPr>
      </p:pic>
      <p:pic>
        <p:nvPicPr>
          <p:cNvPr id="47" name="Picture 47" descr="s40_MPRAGE_avg_n4_stripped43.png"/>
          <p:cNvPicPr>
            <a:picLocks noChangeAspect="1"/>
          </p:cNvPicPr>
          <p:nvPr/>
        </p:nvPicPr>
        <p:blipFill>
          <a:blip r:embed="rId44" cstate="print"/>
          <a:stretch>
            <a:fillRect/>
          </a:stretch>
        </p:blipFill>
        <p:spPr>
          <a:xfrm>
            <a:off x="1619672" y="3933056"/>
            <a:ext cx="2520280" cy="2520280"/>
          </a:xfrm>
          <a:prstGeom prst="rect">
            <a:avLst/>
          </a:prstGeom>
        </p:spPr>
      </p:pic>
      <p:pic>
        <p:nvPicPr>
          <p:cNvPr id="48" name="Picture 48" descr="s40_MPRAGE_avg_n4_stripped44.png"/>
          <p:cNvPicPr>
            <a:picLocks noChangeAspect="1"/>
          </p:cNvPicPr>
          <p:nvPr/>
        </p:nvPicPr>
        <p:blipFill>
          <a:blip r:embed="rId45" cstate="print"/>
          <a:stretch>
            <a:fillRect/>
          </a:stretch>
        </p:blipFill>
        <p:spPr>
          <a:xfrm>
            <a:off x="1619672" y="3933056"/>
            <a:ext cx="2520280" cy="2520280"/>
          </a:xfrm>
          <a:prstGeom prst="rect">
            <a:avLst/>
          </a:prstGeom>
        </p:spPr>
      </p:pic>
      <p:pic>
        <p:nvPicPr>
          <p:cNvPr id="49" name="Picture 49" descr="s40_MPRAGE_avg_n4_stripped45.png"/>
          <p:cNvPicPr>
            <a:picLocks noChangeAspect="1"/>
          </p:cNvPicPr>
          <p:nvPr/>
        </p:nvPicPr>
        <p:blipFill>
          <a:blip r:embed="rId46" cstate="print"/>
          <a:stretch>
            <a:fillRect/>
          </a:stretch>
        </p:blipFill>
        <p:spPr>
          <a:xfrm>
            <a:off x="1619672" y="3933056"/>
            <a:ext cx="2520280" cy="2520280"/>
          </a:xfrm>
          <a:prstGeom prst="rect">
            <a:avLst/>
          </a:prstGeom>
        </p:spPr>
      </p:pic>
      <p:pic>
        <p:nvPicPr>
          <p:cNvPr id="50" name="Picture 50" descr="s40_MPRAGE_avg_n4_stripped46.png"/>
          <p:cNvPicPr>
            <a:picLocks noChangeAspect="1"/>
          </p:cNvPicPr>
          <p:nvPr/>
        </p:nvPicPr>
        <p:blipFill>
          <a:blip r:embed="rId47" cstate="print"/>
          <a:stretch>
            <a:fillRect/>
          </a:stretch>
        </p:blipFill>
        <p:spPr>
          <a:xfrm>
            <a:off x="1619672" y="3933056"/>
            <a:ext cx="2520280" cy="2520280"/>
          </a:xfrm>
          <a:prstGeom prst="rect">
            <a:avLst/>
          </a:prstGeom>
        </p:spPr>
      </p:pic>
      <p:pic>
        <p:nvPicPr>
          <p:cNvPr id="51" name="Picture 51" descr="s40_MPRAGE_avg_n4_stripped47.png"/>
          <p:cNvPicPr>
            <a:picLocks noChangeAspect="1"/>
          </p:cNvPicPr>
          <p:nvPr/>
        </p:nvPicPr>
        <p:blipFill>
          <a:blip r:embed="rId48" cstate="print"/>
          <a:stretch>
            <a:fillRect/>
          </a:stretch>
        </p:blipFill>
        <p:spPr>
          <a:xfrm>
            <a:off x="1619672" y="3933056"/>
            <a:ext cx="2520280" cy="2520280"/>
          </a:xfrm>
          <a:prstGeom prst="rect">
            <a:avLst/>
          </a:prstGeom>
        </p:spPr>
      </p:pic>
      <p:pic>
        <p:nvPicPr>
          <p:cNvPr id="52" name="Picture 52" descr="s40_MPRAGE_avg_n4_stripped48.png"/>
          <p:cNvPicPr>
            <a:picLocks noChangeAspect="1"/>
          </p:cNvPicPr>
          <p:nvPr/>
        </p:nvPicPr>
        <p:blipFill>
          <a:blip r:embed="rId49" cstate="print"/>
          <a:stretch>
            <a:fillRect/>
          </a:stretch>
        </p:blipFill>
        <p:spPr>
          <a:xfrm>
            <a:off x="1619672" y="3933056"/>
            <a:ext cx="2520280" cy="2520280"/>
          </a:xfrm>
          <a:prstGeom prst="rect">
            <a:avLst/>
          </a:prstGeom>
        </p:spPr>
      </p:pic>
      <p:pic>
        <p:nvPicPr>
          <p:cNvPr id="53" name="Picture 53" descr="s40_MPRAGE_avg_n4_stripped49.png"/>
          <p:cNvPicPr>
            <a:picLocks noChangeAspect="1"/>
          </p:cNvPicPr>
          <p:nvPr/>
        </p:nvPicPr>
        <p:blipFill>
          <a:blip r:embed="rId50" cstate="print"/>
          <a:stretch>
            <a:fillRect/>
          </a:stretch>
        </p:blipFill>
        <p:spPr>
          <a:xfrm>
            <a:off x="1619672" y="3933056"/>
            <a:ext cx="2520280" cy="2520280"/>
          </a:xfrm>
          <a:prstGeom prst="rect">
            <a:avLst/>
          </a:prstGeom>
        </p:spPr>
      </p:pic>
      <p:pic>
        <p:nvPicPr>
          <p:cNvPr id="54" name="Picture 54" descr="s40_MPRAGE_avg_n4_stripped50.png"/>
          <p:cNvPicPr>
            <a:picLocks noChangeAspect="1"/>
          </p:cNvPicPr>
          <p:nvPr/>
        </p:nvPicPr>
        <p:blipFill>
          <a:blip r:embed="rId51" cstate="print"/>
          <a:stretch>
            <a:fillRect/>
          </a:stretch>
        </p:blipFill>
        <p:spPr>
          <a:xfrm>
            <a:off x="1619672" y="3933056"/>
            <a:ext cx="2520280" cy="2520280"/>
          </a:xfrm>
          <a:prstGeom prst="rect">
            <a:avLst/>
          </a:prstGeom>
        </p:spPr>
      </p:pic>
      <p:pic>
        <p:nvPicPr>
          <p:cNvPr id="55" name="Picture 55" descr="s40_MPRAGE_avg_n4_stripped51.png"/>
          <p:cNvPicPr>
            <a:picLocks noChangeAspect="1"/>
          </p:cNvPicPr>
          <p:nvPr/>
        </p:nvPicPr>
        <p:blipFill>
          <a:blip r:embed="rId52" cstate="print"/>
          <a:stretch>
            <a:fillRect/>
          </a:stretch>
        </p:blipFill>
        <p:spPr>
          <a:xfrm>
            <a:off x="1619672" y="3933056"/>
            <a:ext cx="2520280" cy="2520280"/>
          </a:xfrm>
          <a:prstGeom prst="rect">
            <a:avLst/>
          </a:prstGeom>
        </p:spPr>
      </p:pic>
      <p:pic>
        <p:nvPicPr>
          <p:cNvPr id="56" name="Picture 56" descr="s40_MPRAGE_avg_n4_stripped52.png"/>
          <p:cNvPicPr>
            <a:picLocks noChangeAspect="1"/>
          </p:cNvPicPr>
          <p:nvPr/>
        </p:nvPicPr>
        <p:blipFill>
          <a:blip r:embed="rId53" cstate="print"/>
          <a:stretch>
            <a:fillRect/>
          </a:stretch>
        </p:blipFill>
        <p:spPr>
          <a:xfrm>
            <a:off x="1619672" y="3933056"/>
            <a:ext cx="2520280" cy="2520280"/>
          </a:xfrm>
          <a:prstGeom prst="rect">
            <a:avLst/>
          </a:prstGeom>
        </p:spPr>
      </p:pic>
      <p:pic>
        <p:nvPicPr>
          <p:cNvPr id="57" name="Picture 57" descr="s40_MPRAGE_avg_n4_stripped53.png"/>
          <p:cNvPicPr>
            <a:picLocks noChangeAspect="1"/>
          </p:cNvPicPr>
          <p:nvPr/>
        </p:nvPicPr>
        <p:blipFill>
          <a:blip r:embed="rId54" cstate="print"/>
          <a:stretch>
            <a:fillRect/>
          </a:stretch>
        </p:blipFill>
        <p:spPr>
          <a:xfrm>
            <a:off x="1619672" y="3933056"/>
            <a:ext cx="2520280" cy="2520280"/>
          </a:xfrm>
          <a:prstGeom prst="rect">
            <a:avLst/>
          </a:prstGeom>
        </p:spPr>
      </p:pic>
      <p:pic>
        <p:nvPicPr>
          <p:cNvPr id="58" name="Picture 58" descr="s40_MPRAGE_avg_n4_stripped54.png"/>
          <p:cNvPicPr>
            <a:picLocks noChangeAspect="1"/>
          </p:cNvPicPr>
          <p:nvPr/>
        </p:nvPicPr>
        <p:blipFill>
          <a:blip r:embed="rId55" cstate="print"/>
          <a:stretch>
            <a:fillRect/>
          </a:stretch>
        </p:blipFill>
        <p:spPr>
          <a:xfrm>
            <a:off x="1619672" y="3933056"/>
            <a:ext cx="2520280" cy="2520280"/>
          </a:xfrm>
          <a:prstGeom prst="rect">
            <a:avLst/>
          </a:prstGeom>
        </p:spPr>
      </p:pic>
      <p:pic>
        <p:nvPicPr>
          <p:cNvPr id="59" name="Picture 59" descr="s40_MPRAGE_avg_n4_stripped55.png"/>
          <p:cNvPicPr>
            <a:picLocks noChangeAspect="1"/>
          </p:cNvPicPr>
          <p:nvPr/>
        </p:nvPicPr>
        <p:blipFill>
          <a:blip r:embed="rId56" cstate="print"/>
          <a:stretch>
            <a:fillRect/>
          </a:stretch>
        </p:blipFill>
        <p:spPr>
          <a:xfrm>
            <a:off x="1619672" y="3933056"/>
            <a:ext cx="2520280" cy="2520280"/>
          </a:xfrm>
          <a:prstGeom prst="rect">
            <a:avLst/>
          </a:prstGeom>
        </p:spPr>
      </p:pic>
      <p:pic>
        <p:nvPicPr>
          <p:cNvPr id="60" name="Picture 60" descr="s40_MPRAGE_avg_n4_stripped56.png"/>
          <p:cNvPicPr>
            <a:picLocks noChangeAspect="1"/>
          </p:cNvPicPr>
          <p:nvPr/>
        </p:nvPicPr>
        <p:blipFill>
          <a:blip r:embed="rId57" cstate="print"/>
          <a:stretch>
            <a:fillRect/>
          </a:stretch>
        </p:blipFill>
        <p:spPr>
          <a:xfrm>
            <a:off x="1619672" y="3933056"/>
            <a:ext cx="2520280" cy="2520280"/>
          </a:xfrm>
          <a:prstGeom prst="rect">
            <a:avLst/>
          </a:prstGeom>
        </p:spPr>
      </p:pic>
      <p:pic>
        <p:nvPicPr>
          <p:cNvPr id="61" name="Picture 61" descr="s40_MPRAGE_avg_n4_stripped57.png"/>
          <p:cNvPicPr>
            <a:picLocks noChangeAspect="1"/>
          </p:cNvPicPr>
          <p:nvPr/>
        </p:nvPicPr>
        <p:blipFill>
          <a:blip r:embed="rId58" cstate="print"/>
          <a:stretch>
            <a:fillRect/>
          </a:stretch>
        </p:blipFill>
        <p:spPr>
          <a:xfrm>
            <a:off x="1619672" y="3933056"/>
            <a:ext cx="2520280" cy="2520280"/>
          </a:xfrm>
          <a:prstGeom prst="rect">
            <a:avLst/>
          </a:prstGeom>
        </p:spPr>
      </p:pic>
      <p:pic>
        <p:nvPicPr>
          <p:cNvPr id="62" name="Picture 62" descr="s40_MPRAGE_avg_n4_stripped58.png"/>
          <p:cNvPicPr>
            <a:picLocks noChangeAspect="1"/>
          </p:cNvPicPr>
          <p:nvPr/>
        </p:nvPicPr>
        <p:blipFill>
          <a:blip r:embed="rId59" cstate="print"/>
          <a:stretch>
            <a:fillRect/>
          </a:stretch>
        </p:blipFill>
        <p:spPr>
          <a:xfrm>
            <a:off x="1619672" y="3933056"/>
            <a:ext cx="2520280" cy="2520280"/>
          </a:xfrm>
          <a:prstGeom prst="rect">
            <a:avLst/>
          </a:prstGeom>
        </p:spPr>
      </p:pic>
      <p:pic>
        <p:nvPicPr>
          <p:cNvPr id="63" name="Picture 63" descr="s40_MPRAGE_avg_n4_stripped59.png"/>
          <p:cNvPicPr>
            <a:picLocks noChangeAspect="1"/>
          </p:cNvPicPr>
          <p:nvPr/>
        </p:nvPicPr>
        <p:blipFill>
          <a:blip r:embed="rId60" cstate="print"/>
          <a:stretch>
            <a:fillRect/>
          </a:stretch>
        </p:blipFill>
        <p:spPr>
          <a:xfrm>
            <a:off x="1619672" y="3933056"/>
            <a:ext cx="2520280" cy="2520280"/>
          </a:xfrm>
          <a:prstGeom prst="rect">
            <a:avLst/>
          </a:prstGeom>
        </p:spPr>
      </p:pic>
      <p:pic>
        <p:nvPicPr>
          <p:cNvPr id="64" name="Picture 64" descr="s40_MPRAGE_avg_n4_stripped60.png"/>
          <p:cNvPicPr>
            <a:picLocks noChangeAspect="1"/>
          </p:cNvPicPr>
          <p:nvPr/>
        </p:nvPicPr>
        <p:blipFill>
          <a:blip r:embed="rId61" cstate="print"/>
          <a:stretch>
            <a:fillRect/>
          </a:stretch>
        </p:blipFill>
        <p:spPr>
          <a:xfrm>
            <a:off x="1619672" y="3933056"/>
            <a:ext cx="2520280" cy="2520280"/>
          </a:xfrm>
          <a:prstGeom prst="rect">
            <a:avLst/>
          </a:prstGeom>
        </p:spPr>
      </p:pic>
      <p:pic>
        <p:nvPicPr>
          <p:cNvPr id="65" name="Picture 65" descr="s40_MPRAGE_avg_n4_stripped61.png"/>
          <p:cNvPicPr>
            <a:picLocks noChangeAspect="1"/>
          </p:cNvPicPr>
          <p:nvPr/>
        </p:nvPicPr>
        <p:blipFill>
          <a:blip r:embed="rId62" cstate="print"/>
          <a:stretch>
            <a:fillRect/>
          </a:stretch>
        </p:blipFill>
        <p:spPr>
          <a:xfrm>
            <a:off x="1619672" y="3933056"/>
            <a:ext cx="2520280" cy="2520280"/>
          </a:xfrm>
          <a:prstGeom prst="rect">
            <a:avLst/>
          </a:prstGeom>
        </p:spPr>
      </p:pic>
      <p:pic>
        <p:nvPicPr>
          <p:cNvPr id="66" name="Picture 66" descr="s40_MPRAGE_avg_n4_stripped62.png"/>
          <p:cNvPicPr>
            <a:picLocks noChangeAspect="1"/>
          </p:cNvPicPr>
          <p:nvPr/>
        </p:nvPicPr>
        <p:blipFill>
          <a:blip r:embed="rId63" cstate="print"/>
          <a:stretch>
            <a:fillRect/>
          </a:stretch>
        </p:blipFill>
        <p:spPr>
          <a:xfrm>
            <a:off x="1619672" y="3933056"/>
            <a:ext cx="2520280" cy="2520280"/>
          </a:xfrm>
          <a:prstGeom prst="rect">
            <a:avLst/>
          </a:prstGeom>
        </p:spPr>
      </p:pic>
      <p:pic>
        <p:nvPicPr>
          <p:cNvPr id="67" name="Picture 67" descr="s40_MPRAGE_avg_n4_stripped63.png"/>
          <p:cNvPicPr>
            <a:picLocks noChangeAspect="1"/>
          </p:cNvPicPr>
          <p:nvPr/>
        </p:nvPicPr>
        <p:blipFill>
          <a:blip r:embed="rId64" cstate="print"/>
          <a:stretch>
            <a:fillRect/>
          </a:stretch>
        </p:blipFill>
        <p:spPr>
          <a:xfrm>
            <a:off x="1619672" y="3933056"/>
            <a:ext cx="2520280" cy="2520280"/>
          </a:xfrm>
          <a:prstGeom prst="rect">
            <a:avLst/>
          </a:prstGeom>
        </p:spPr>
      </p:pic>
      <p:pic>
        <p:nvPicPr>
          <p:cNvPr id="68" name="Picture 68" descr="s40_MPRAGE_avg_n4_stripped64.png"/>
          <p:cNvPicPr>
            <a:picLocks noChangeAspect="1"/>
          </p:cNvPicPr>
          <p:nvPr/>
        </p:nvPicPr>
        <p:blipFill>
          <a:blip r:embed="rId65" cstate="print"/>
          <a:stretch>
            <a:fillRect/>
          </a:stretch>
        </p:blipFill>
        <p:spPr>
          <a:xfrm>
            <a:off x="1619672" y="3933056"/>
            <a:ext cx="2520280" cy="2520280"/>
          </a:xfrm>
          <a:prstGeom prst="rect">
            <a:avLst/>
          </a:prstGeom>
        </p:spPr>
      </p:pic>
      <p:pic>
        <p:nvPicPr>
          <p:cNvPr id="69" name="Picture 69" descr="s40_MPRAGE_avg_n4_stripped65.png"/>
          <p:cNvPicPr>
            <a:picLocks noChangeAspect="1"/>
          </p:cNvPicPr>
          <p:nvPr/>
        </p:nvPicPr>
        <p:blipFill>
          <a:blip r:embed="rId66" cstate="print"/>
          <a:stretch>
            <a:fillRect/>
          </a:stretch>
        </p:blipFill>
        <p:spPr>
          <a:xfrm>
            <a:off x="1619672" y="3933056"/>
            <a:ext cx="2520280" cy="2520280"/>
          </a:xfrm>
          <a:prstGeom prst="rect">
            <a:avLst/>
          </a:prstGeom>
        </p:spPr>
      </p:pic>
      <p:pic>
        <p:nvPicPr>
          <p:cNvPr id="70" name="Picture 70" descr="s40_MPRAGE_avg_n4_stripped66.png"/>
          <p:cNvPicPr>
            <a:picLocks noChangeAspect="1"/>
          </p:cNvPicPr>
          <p:nvPr/>
        </p:nvPicPr>
        <p:blipFill>
          <a:blip r:embed="rId67" cstate="print"/>
          <a:stretch>
            <a:fillRect/>
          </a:stretch>
        </p:blipFill>
        <p:spPr>
          <a:xfrm>
            <a:off x="1619672" y="3933056"/>
            <a:ext cx="2520280" cy="2520280"/>
          </a:xfrm>
          <a:prstGeom prst="rect">
            <a:avLst/>
          </a:prstGeom>
        </p:spPr>
      </p:pic>
      <p:pic>
        <p:nvPicPr>
          <p:cNvPr id="71" name="Picture 71" descr="s40_MPRAGE_avg_n4_stripped67.png"/>
          <p:cNvPicPr>
            <a:picLocks noChangeAspect="1"/>
          </p:cNvPicPr>
          <p:nvPr/>
        </p:nvPicPr>
        <p:blipFill>
          <a:blip r:embed="rId68" cstate="print"/>
          <a:stretch>
            <a:fillRect/>
          </a:stretch>
        </p:blipFill>
        <p:spPr>
          <a:xfrm>
            <a:off x="1619672" y="3933056"/>
            <a:ext cx="2520280" cy="2520280"/>
          </a:xfrm>
          <a:prstGeom prst="rect">
            <a:avLst/>
          </a:prstGeom>
        </p:spPr>
      </p:pic>
      <p:pic>
        <p:nvPicPr>
          <p:cNvPr id="72" name="Picture 72" descr="s40_MPRAGE_avg_n4_stripped68.png"/>
          <p:cNvPicPr>
            <a:picLocks noChangeAspect="1"/>
          </p:cNvPicPr>
          <p:nvPr/>
        </p:nvPicPr>
        <p:blipFill>
          <a:blip r:embed="rId69" cstate="print"/>
          <a:stretch>
            <a:fillRect/>
          </a:stretch>
        </p:blipFill>
        <p:spPr>
          <a:xfrm>
            <a:off x="1619672" y="3933056"/>
            <a:ext cx="2520280" cy="2520280"/>
          </a:xfrm>
          <a:prstGeom prst="rect">
            <a:avLst/>
          </a:prstGeom>
        </p:spPr>
      </p:pic>
      <p:pic>
        <p:nvPicPr>
          <p:cNvPr id="73" name="Picture 73" descr="s40_MPRAGE_avg_n4_stripped69.png"/>
          <p:cNvPicPr>
            <a:picLocks noChangeAspect="1"/>
          </p:cNvPicPr>
          <p:nvPr/>
        </p:nvPicPr>
        <p:blipFill>
          <a:blip r:embed="rId70" cstate="print"/>
          <a:stretch>
            <a:fillRect/>
          </a:stretch>
        </p:blipFill>
        <p:spPr>
          <a:xfrm>
            <a:off x="1619672" y="3933056"/>
            <a:ext cx="2520280" cy="2520280"/>
          </a:xfrm>
          <a:prstGeom prst="rect">
            <a:avLst/>
          </a:prstGeom>
        </p:spPr>
      </p:pic>
      <p:pic>
        <p:nvPicPr>
          <p:cNvPr id="74" name="Picture 74" descr="s40_MPRAGE_avg_n4_stripped70.png"/>
          <p:cNvPicPr>
            <a:picLocks noChangeAspect="1"/>
          </p:cNvPicPr>
          <p:nvPr/>
        </p:nvPicPr>
        <p:blipFill>
          <a:blip r:embed="rId71" cstate="print"/>
          <a:stretch>
            <a:fillRect/>
          </a:stretch>
        </p:blipFill>
        <p:spPr>
          <a:xfrm>
            <a:off x="1619672" y="3933056"/>
            <a:ext cx="2520280" cy="2520280"/>
          </a:xfrm>
          <a:prstGeom prst="rect">
            <a:avLst/>
          </a:prstGeom>
        </p:spPr>
      </p:pic>
      <p:pic>
        <p:nvPicPr>
          <p:cNvPr id="75" name="Picture 75" descr="s40_MPRAGE_avg_n4_stripped71.png"/>
          <p:cNvPicPr>
            <a:picLocks noChangeAspect="1"/>
          </p:cNvPicPr>
          <p:nvPr/>
        </p:nvPicPr>
        <p:blipFill>
          <a:blip r:embed="rId72" cstate="print"/>
          <a:stretch>
            <a:fillRect/>
          </a:stretch>
        </p:blipFill>
        <p:spPr>
          <a:xfrm>
            <a:off x="1619672" y="3933056"/>
            <a:ext cx="2520280" cy="2520280"/>
          </a:xfrm>
          <a:prstGeom prst="rect">
            <a:avLst/>
          </a:prstGeom>
        </p:spPr>
      </p:pic>
      <p:pic>
        <p:nvPicPr>
          <p:cNvPr id="76" name="Picture 76" descr="s40_MPRAGE_avg_n4_stripped72.png"/>
          <p:cNvPicPr>
            <a:picLocks noChangeAspect="1"/>
          </p:cNvPicPr>
          <p:nvPr/>
        </p:nvPicPr>
        <p:blipFill>
          <a:blip r:embed="rId73" cstate="print"/>
          <a:stretch>
            <a:fillRect/>
          </a:stretch>
        </p:blipFill>
        <p:spPr>
          <a:xfrm>
            <a:off x="1619672" y="3933056"/>
            <a:ext cx="2520280" cy="2520280"/>
          </a:xfrm>
          <a:prstGeom prst="rect">
            <a:avLst/>
          </a:prstGeom>
        </p:spPr>
      </p:pic>
      <p:pic>
        <p:nvPicPr>
          <p:cNvPr id="77" name="Picture 77" descr="s40_MPRAGE_avg_n4_stripped73.png"/>
          <p:cNvPicPr>
            <a:picLocks noChangeAspect="1"/>
          </p:cNvPicPr>
          <p:nvPr/>
        </p:nvPicPr>
        <p:blipFill>
          <a:blip r:embed="rId74" cstate="print"/>
          <a:stretch>
            <a:fillRect/>
          </a:stretch>
        </p:blipFill>
        <p:spPr>
          <a:xfrm>
            <a:off x="1619672" y="3933056"/>
            <a:ext cx="2520280" cy="2520280"/>
          </a:xfrm>
          <a:prstGeom prst="rect">
            <a:avLst/>
          </a:prstGeom>
        </p:spPr>
      </p:pic>
      <p:pic>
        <p:nvPicPr>
          <p:cNvPr id="78" name="Picture 78" descr="s40_MPRAGE_avg_n4_stripped74.png"/>
          <p:cNvPicPr>
            <a:picLocks noChangeAspect="1"/>
          </p:cNvPicPr>
          <p:nvPr/>
        </p:nvPicPr>
        <p:blipFill>
          <a:blip r:embed="rId75" cstate="print"/>
          <a:stretch>
            <a:fillRect/>
          </a:stretch>
        </p:blipFill>
        <p:spPr>
          <a:xfrm>
            <a:off x="1619672" y="3933056"/>
            <a:ext cx="2520280" cy="2520280"/>
          </a:xfrm>
          <a:prstGeom prst="rect">
            <a:avLst/>
          </a:prstGeom>
        </p:spPr>
      </p:pic>
      <p:pic>
        <p:nvPicPr>
          <p:cNvPr id="79" name="Picture 79" descr="s40_MPRAGE_avg_n4_stripped75.png"/>
          <p:cNvPicPr>
            <a:picLocks noChangeAspect="1"/>
          </p:cNvPicPr>
          <p:nvPr/>
        </p:nvPicPr>
        <p:blipFill>
          <a:blip r:embed="rId76" cstate="print"/>
          <a:stretch>
            <a:fillRect/>
          </a:stretch>
        </p:blipFill>
        <p:spPr>
          <a:xfrm>
            <a:off x="1619672" y="3933056"/>
            <a:ext cx="2520280" cy="2520280"/>
          </a:xfrm>
          <a:prstGeom prst="rect">
            <a:avLst/>
          </a:prstGeom>
        </p:spPr>
      </p:pic>
      <p:pic>
        <p:nvPicPr>
          <p:cNvPr id="80" name="Content Placeholder 82" descr="s40_MPRAGE_avg_n4_stripped.png"/>
          <p:cNvPicPr>
            <a:picLocks noChangeAspect="1"/>
          </p:cNvPicPr>
          <p:nvPr/>
        </p:nvPicPr>
        <p:blipFill>
          <a:blip r:embed="rId77" cstate="print"/>
          <a:stretch>
            <a:fillRect/>
          </a:stretch>
        </p:blipFill>
        <p:spPr>
          <a:xfrm>
            <a:off x="4427984" y="3927686"/>
            <a:ext cx="3168352" cy="2512404"/>
          </a:xfrm>
          <a:prstGeom prst="rect">
            <a:avLst/>
          </a:prstGeom>
        </p:spPr>
      </p:pic>
    </p:spTree>
    <p:extLst>
      <p:ext uri="{BB962C8B-B14F-4D97-AF65-F5344CB8AC3E}">
        <p14:creationId xmlns:p14="http://schemas.microsoft.com/office/powerpoint/2010/main" val="42875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nodeType="afterEffect">
                                  <p:stCondLst>
                                    <p:cond delay="3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3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nodeType="afterEffect">
                                  <p:stCondLst>
                                    <p:cond delay="3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200"/>
                            </p:stCondLst>
                            <p:childTnLst>
                              <p:par>
                                <p:cTn id="17" presetID="1" presetClass="entr" presetSubtype="0" fill="hold" nodeType="afterEffect">
                                  <p:stCondLst>
                                    <p:cond delay="3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3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nodeType="afterEffect">
                                  <p:stCondLst>
                                    <p:cond delay="3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2100"/>
                            </p:stCondLst>
                            <p:childTnLst>
                              <p:par>
                                <p:cTn id="26" presetID="1" presetClass="entr" presetSubtype="0" fill="hold" nodeType="afterEffect">
                                  <p:stCondLst>
                                    <p:cond delay="3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2400"/>
                            </p:stCondLst>
                            <p:childTnLst>
                              <p:par>
                                <p:cTn id="29" presetID="1" presetClass="entr" presetSubtype="0" fill="hold" nodeType="afterEffect">
                                  <p:stCondLst>
                                    <p:cond delay="3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2700"/>
                            </p:stCondLst>
                            <p:childTnLst>
                              <p:par>
                                <p:cTn id="32" presetID="1" presetClass="entr" presetSubtype="0" fill="hold" nodeType="afterEffect">
                                  <p:stCondLst>
                                    <p:cond delay="3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3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3300"/>
                            </p:stCondLst>
                            <p:childTnLst>
                              <p:par>
                                <p:cTn id="38" presetID="1" presetClass="entr" presetSubtype="0" fill="hold" nodeType="afterEffect">
                                  <p:stCondLst>
                                    <p:cond delay="3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3600"/>
                            </p:stCondLst>
                            <p:childTnLst>
                              <p:par>
                                <p:cTn id="41" presetID="1" presetClass="entr" presetSubtype="0" fill="hold" nodeType="afterEffect">
                                  <p:stCondLst>
                                    <p:cond delay="3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3900"/>
                            </p:stCondLst>
                            <p:childTnLst>
                              <p:par>
                                <p:cTn id="44" presetID="1" presetClass="entr" presetSubtype="0" fill="hold" nodeType="afterEffect">
                                  <p:stCondLst>
                                    <p:cond delay="3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4200"/>
                            </p:stCondLst>
                            <p:childTnLst>
                              <p:par>
                                <p:cTn id="47" presetID="1" presetClass="entr" presetSubtype="0" fill="hold" nodeType="afterEffect">
                                  <p:stCondLst>
                                    <p:cond delay="3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4500"/>
                            </p:stCondLst>
                            <p:childTnLst>
                              <p:par>
                                <p:cTn id="50" presetID="1" presetClass="entr" presetSubtype="0" fill="hold" nodeType="afterEffect">
                                  <p:stCondLst>
                                    <p:cond delay="3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4800"/>
                            </p:stCondLst>
                            <p:childTnLst>
                              <p:par>
                                <p:cTn id="53" presetID="1" presetClass="entr" presetSubtype="0" fill="hold" nodeType="afterEffect">
                                  <p:stCondLst>
                                    <p:cond delay="3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5100"/>
                            </p:stCondLst>
                            <p:childTnLst>
                              <p:par>
                                <p:cTn id="56" presetID="1" presetClass="entr" presetSubtype="0" fill="hold" nodeType="afterEffect">
                                  <p:stCondLst>
                                    <p:cond delay="3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5400"/>
                            </p:stCondLst>
                            <p:childTnLst>
                              <p:par>
                                <p:cTn id="59" presetID="1" presetClass="entr" presetSubtype="0" fill="hold" nodeType="afterEffect">
                                  <p:stCondLst>
                                    <p:cond delay="3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5700"/>
                            </p:stCondLst>
                            <p:childTnLst>
                              <p:par>
                                <p:cTn id="62" presetID="1" presetClass="entr" presetSubtype="0" fill="hold" nodeType="afterEffect">
                                  <p:stCondLst>
                                    <p:cond delay="3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6000"/>
                            </p:stCondLst>
                            <p:childTnLst>
                              <p:par>
                                <p:cTn id="65" presetID="1" presetClass="entr" presetSubtype="0" fill="hold" nodeType="afterEffect">
                                  <p:stCondLst>
                                    <p:cond delay="300"/>
                                  </p:stCondLst>
                                  <p:childTnLst>
                                    <p:set>
                                      <p:cBhvr>
                                        <p:cTn id="66" dur="1" fill="hold">
                                          <p:stCondLst>
                                            <p:cond delay="0"/>
                                          </p:stCondLst>
                                        </p:cTn>
                                        <p:tgtEl>
                                          <p:spTgt spid="25"/>
                                        </p:tgtEl>
                                        <p:attrNameLst>
                                          <p:attrName>style.visibility</p:attrName>
                                        </p:attrNameLst>
                                      </p:cBhvr>
                                      <p:to>
                                        <p:strVal val="visible"/>
                                      </p:to>
                                    </p:set>
                                  </p:childTnLst>
                                </p:cTn>
                              </p:par>
                            </p:childTnLst>
                          </p:cTn>
                        </p:par>
                        <p:par>
                          <p:cTn id="67" fill="hold">
                            <p:stCondLst>
                              <p:cond delay="6300"/>
                            </p:stCondLst>
                            <p:childTnLst>
                              <p:par>
                                <p:cTn id="68" presetID="1" presetClass="entr" presetSubtype="0" fill="hold" nodeType="afterEffect">
                                  <p:stCondLst>
                                    <p:cond delay="300"/>
                                  </p:stCondLst>
                                  <p:childTnLst>
                                    <p:set>
                                      <p:cBhvr>
                                        <p:cTn id="69" dur="1" fill="hold">
                                          <p:stCondLst>
                                            <p:cond delay="0"/>
                                          </p:stCondLst>
                                        </p:cTn>
                                        <p:tgtEl>
                                          <p:spTgt spid="26"/>
                                        </p:tgtEl>
                                        <p:attrNameLst>
                                          <p:attrName>style.visibility</p:attrName>
                                        </p:attrNameLst>
                                      </p:cBhvr>
                                      <p:to>
                                        <p:strVal val="visible"/>
                                      </p:to>
                                    </p:set>
                                  </p:childTnLst>
                                </p:cTn>
                              </p:par>
                            </p:childTnLst>
                          </p:cTn>
                        </p:par>
                        <p:par>
                          <p:cTn id="70" fill="hold">
                            <p:stCondLst>
                              <p:cond delay="6600"/>
                            </p:stCondLst>
                            <p:childTnLst>
                              <p:par>
                                <p:cTn id="71" presetID="1" presetClass="entr" presetSubtype="0" fill="hold" nodeType="afterEffect">
                                  <p:stCondLst>
                                    <p:cond delay="300"/>
                                  </p:stCondLst>
                                  <p:childTnLst>
                                    <p:set>
                                      <p:cBhvr>
                                        <p:cTn id="72" dur="1" fill="hold">
                                          <p:stCondLst>
                                            <p:cond delay="0"/>
                                          </p:stCondLst>
                                        </p:cTn>
                                        <p:tgtEl>
                                          <p:spTgt spid="27"/>
                                        </p:tgtEl>
                                        <p:attrNameLst>
                                          <p:attrName>style.visibility</p:attrName>
                                        </p:attrNameLst>
                                      </p:cBhvr>
                                      <p:to>
                                        <p:strVal val="visible"/>
                                      </p:to>
                                    </p:set>
                                  </p:childTnLst>
                                </p:cTn>
                              </p:par>
                            </p:childTnLst>
                          </p:cTn>
                        </p:par>
                        <p:par>
                          <p:cTn id="73" fill="hold">
                            <p:stCondLst>
                              <p:cond delay="6900"/>
                            </p:stCondLst>
                            <p:childTnLst>
                              <p:par>
                                <p:cTn id="74" presetID="1" presetClass="entr" presetSubtype="0" fill="hold" nodeType="afterEffect">
                                  <p:stCondLst>
                                    <p:cond delay="300"/>
                                  </p:stCondLst>
                                  <p:childTnLst>
                                    <p:set>
                                      <p:cBhvr>
                                        <p:cTn id="75" dur="1" fill="hold">
                                          <p:stCondLst>
                                            <p:cond delay="0"/>
                                          </p:stCondLst>
                                        </p:cTn>
                                        <p:tgtEl>
                                          <p:spTgt spid="28"/>
                                        </p:tgtEl>
                                        <p:attrNameLst>
                                          <p:attrName>style.visibility</p:attrName>
                                        </p:attrNameLst>
                                      </p:cBhvr>
                                      <p:to>
                                        <p:strVal val="visible"/>
                                      </p:to>
                                    </p:set>
                                  </p:childTnLst>
                                </p:cTn>
                              </p:par>
                            </p:childTnLst>
                          </p:cTn>
                        </p:par>
                        <p:par>
                          <p:cTn id="76" fill="hold">
                            <p:stCondLst>
                              <p:cond delay="7200"/>
                            </p:stCondLst>
                            <p:childTnLst>
                              <p:par>
                                <p:cTn id="77" presetID="1" presetClass="entr" presetSubtype="0" fill="hold" nodeType="afterEffect">
                                  <p:stCondLst>
                                    <p:cond delay="300"/>
                                  </p:stCondLst>
                                  <p:childTnLst>
                                    <p:set>
                                      <p:cBhvr>
                                        <p:cTn id="78" dur="1" fill="hold">
                                          <p:stCondLst>
                                            <p:cond delay="0"/>
                                          </p:stCondLst>
                                        </p:cTn>
                                        <p:tgtEl>
                                          <p:spTgt spid="29"/>
                                        </p:tgtEl>
                                        <p:attrNameLst>
                                          <p:attrName>style.visibility</p:attrName>
                                        </p:attrNameLst>
                                      </p:cBhvr>
                                      <p:to>
                                        <p:strVal val="visible"/>
                                      </p:to>
                                    </p:set>
                                  </p:childTnLst>
                                </p:cTn>
                              </p:par>
                            </p:childTnLst>
                          </p:cTn>
                        </p:par>
                        <p:par>
                          <p:cTn id="79" fill="hold">
                            <p:stCondLst>
                              <p:cond delay="7500"/>
                            </p:stCondLst>
                            <p:childTnLst>
                              <p:par>
                                <p:cTn id="80" presetID="1" presetClass="entr" presetSubtype="0" fill="hold" nodeType="afterEffect">
                                  <p:stCondLst>
                                    <p:cond delay="300"/>
                                  </p:stCondLst>
                                  <p:childTnLst>
                                    <p:set>
                                      <p:cBhvr>
                                        <p:cTn id="81" dur="1" fill="hold">
                                          <p:stCondLst>
                                            <p:cond delay="0"/>
                                          </p:stCondLst>
                                        </p:cTn>
                                        <p:tgtEl>
                                          <p:spTgt spid="30"/>
                                        </p:tgtEl>
                                        <p:attrNameLst>
                                          <p:attrName>style.visibility</p:attrName>
                                        </p:attrNameLst>
                                      </p:cBhvr>
                                      <p:to>
                                        <p:strVal val="visible"/>
                                      </p:to>
                                    </p:set>
                                  </p:childTnLst>
                                </p:cTn>
                              </p:par>
                            </p:childTnLst>
                          </p:cTn>
                        </p:par>
                        <p:par>
                          <p:cTn id="82" fill="hold">
                            <p:stCondLst>
                              <p:cond delay="7800"/>
                            </p:stCondLst>
                            <p:childTnLst>
                              <p:par>
                                <p:cTn id="83" presetID="1" presetClass="entr" presetSubtype="0" fill="hold" nodeType="afterEffect">
                                  <p:stCondLst>
                                    <p:cond delay="300"/>
                                  </p:stCondLst>
                                  <p:childTnLst>
                                    <p:set>
                                      <p:cBhvr>
                                        <p:cTn id="84" dur="1" fill="hold">
                                          <p:stCondLst>
                                            <p:cond delay="0"/>
                                          </p:stCondLst>
                                        </p:cTn>
                                        <p:tgtEl>
                                          <p:spTgt spid="31"/>
                                        </p:tgtEl>
                                        <p:attrNameLst>
                                          <p:attrName>style.visibility</p:attrName>
                                        </p:attrNameLst>
                                      </p:cBhvr>
                                      <p:to>
                                        <p:strVal val="visible"/>
                                      </p:to>
                                    </p:set>
                                  </p:childTnLst>
                                </p:cTn>
                              </p:par>
                            </p:childTnLst>
                          </p:cTn>
                        </p:par>
                        <p:par>
                          <p:cTn id="85" fill="hold">
                            <p:stCondLst>
                              <p:cond delay="8100"/>
                            </p:stCondLst>
                            <p:childTnLst>
                              <p:par>
                                <p:cTn id="86" presetID="1" presetClass="entr" presetSubtype="0" fill="hold" nodeType="afterEffect">
                                  <p:stCondLst>
                                    <p:cond delay="300"/>
                                  </p:stCondLst>
                                  <p:childTnLst>
                                    <p:set>
                                      <p:cBhvr>
                                        <p:cTn id="87" dur="1" fill="hold">
                                          <p:stCondLst>
                                            <p:cond delay="0"/>
                                          </p:stCondLst>
                                        </p:cTn>
                                        <p:tgtEl>
                                          <p:spTgt spid="32"/>
                                        </p:tgtEl>
                                        <p:attrNameLst>
                                          <p:attrName>style.visibility</p:attrName>
                                        </p:attrNameLst>
                                      </p:cBhvr>
                                      <p:to>
                                        <p:strVal val="visible"/>
                                      </p:to>
                                    </p:set>
                                  </p:childTnLst>
                                </p:cTn>
                              </p:par>
                            </p:childTnLst>
                          </p:cTn>
                        </p:par>
                        <p:par>
                          <p:cTn id="88" fill="hold">
                            <p:stCondLst>
                              <p:cond delay="8400"/>
                            </p:stCondLst>
                            <p:childTnLst>
                              <p:par>
                                <p:cTn id="89" presetID="1" presetClass="entr" presetSubtype="0" fill="hold" nodeType="afterEffect">
                                  <p:stCondLst>
                                    <p:cond delay="300"/>
                                  </p:stCondLst>
                                  <p:childTnLst>
                                    <p:set>
                                      <p:cBhvr>
                                        <p:cTn id="90" dur="1" fill="hold">
                                          <p:stCondLst>
                                            <p:cond delay="0"/>
                                          </p:stCondLst>
                                        </p:cTn>
                                        <p:tgtEl>
                                          <p:spTgt spid="33"/>
                                        </p:tgtEl>
                                        <p:attrNameLst>
                                          <p:attrName>style.visibility</p:attrName>
                                        </p:attrNameLst>
                                      </p:cBhvr>
                                      <p:to>
                                        <p:strVal val="visible"/>
                                      </p:to>
                                    </p:set>
                                  </p:childTnLst>
                                </p:cTn>
                              </p:par>
                            </p:childTnLst>
                          </p:cTn>
                        </p:par>
                        <p:par>
                          <p:cTn id="91" fill="hold">
                            <p:stCondLst>
                              <p:cond delay="8700"/>
                            </p:stCondLst>
                            <p:childTnLst>
                              <p:par>
                                <p:cTn id="92" presetID="1" presetClass="entr" presetSubtype="0" fill="hold" nodeType="afterEffect">
                                  <p:stCondLst>
                                    <p:cond delay="300"/>
                                  </p:stCondLst>
                                  <p:childTnLst>
                                    <p:set>
                                      <p:cBhvr>
                                        <p:cTn id="93" dur="1" fill="hold">
                                          <p:stCondLst>
                                            <p:cond delay="0"/>
                                          </p:stCondLst>
                                        </p:cTn>
                                        <p:tgtEl>
                                          <p:spTgt spid="34"/>
                                        </p:tgtEl>
                                        <p:attrNameLst>
                                          <p:attrName>style.visibility</p:attrName>
                                        </p:attrNameLst>
                                      </p:cBhvr>
                                      <p:to>
                                        <p:strVal val="visible"/>
                                      </p:to>
                                    </p:set>
                                  </p:childTnLst>
                                </p:cTn>
                              </p:par>
                            </p:childTnLst>
                          </p:cTn>
                        </p:par>
                        <p:par>
                          <p:cTn id="94" fill="hold">
                            <p:stCondLst>
                              <p:cond delay="9000"/>
                            </p:stCondLst>
                            <p:childTnLst>
                              <p:par>
                                <p:cTn id="95" presetID="1" presetClass="entr" presetSubtype="0" fill="hold" nodeType="afterEffect">
                                  <p:stCondLst>
                                    <p:cond delay="300"/>
                                  </p:stCondLst>
                                  <p:childTnLst>
                                    <p:set>
                                      <p:cBhvr>
                                        <p:cTn id="96" dur="1" fill="hold">
                                          <p:stCondLst>
                                            <p:cond delay="0"/>
                                          </p:stCondLst>
                                        </p:cTn>
                                        <p:tgtEl>
                                          <p:spTgt spid="35"/>
                                        </p:tgtEl>
                                        <p:attrNameLst>
                                          <p:attrName>style.visibility</p:attrName>
                                        </p:attrNameLst>
                                      </p:cBhvr>
                                      <p:to>
                                        <p:strVal val="visible"/>
                                      </p:to>
                                    </p:set>
                                  </p:childTnLst>
                                </p:cTn>
                              </p:par>
                            </p:childTnLst>
                          </p:cTn>
                        </p:par>
                        <p:par>
                          <p:cTn id="97" fill="hold">
                            <p:stCondLst>
                              <p:cond delay="9300"/>
                            </p:stCondLst>
                            <p:childTnLst>
                              <p:par>
                                <p:cTn id="98" presetID="1" presetClass="entr" presetSubtype="0" fill="hold" nodeType="afterEffect">
                                  <p:stCondLst>
                                    <p:cond delay="300"/>
                                  </p:stCondLst>
                                  <p:childTnLst>
                                    <p:set>
                                      <p:cBhvr>
                                        <p:cTn id="99" dur="1" fill="hold">
                                          <p:stCondLst>
                                            <p:cond delay="0"/>
                                          </p:stCondLst>
                                        </p:cTn>
                                        <p:tgtEl>
                                          <p:spTgt spid="36"/>
                                        </p:tgtEl>
                                        <p:attrNameLst>
                                          <p:attrName>style.visibility</p:attrName>
                                        </p:attrNameLst>
                                      </p:cBhvr>
                                      <p:to>
                                        <p:strVal val="visible"/>
                                      </p:to>
                                    </p:set>
                                  </p:childTnLst>
                                </p:cTn>
                              </p:par>
                            </p:childTnLst>
                          </p:cTn>
                        </p:par>
                        <p:par>
                          <p:cTn id="100" fill="hold">
                            <p:stCondLst>
                              <p:cond delay="9600"/>
                            </p:stCondLst>
                            <p:childTnLst>
                              <p:par>
                                <p:cTn id="101" presetID="1" presetClass="entr" presetSubtype="0" fill="hold" nodeType="afterEffect">
                                  <p:stCondLst>
                                    <p:cond delay="300"/>
                                  </p:stCondLst>
                                  <p:childTnLst>
                                    <p:set>
                                      <p:cBhvr>
                                        <p:cTn id="102" dur="1" fill="hold">
                                          <p:stCondLst>
                                            <p:cond delay="0"/>
                                          </p:stCondLst>
                                        </p:cTn>
                                        <p:tgtEl>
                                          <p:spTgt spid="37"/>
                                        </p:tgtEl>
                                        <p:attrNameLst>
                                          <p:attrName>style.visibility</p:attrName>
                                        </p:attrNameLst>
                                      </p:cBhvr>
                                      <p:to>
                                        <p:strVal val="visible"/>
                                      </p:to>
                                    </p:set>
                                  </p:childTnLst>
                                </p:cTn>
                              </p:par>
                            </p:childTnLst>
                          </p:cTn>
                        </p:par>
                        <p:par>
                          <p:cTn id="103" fill="hold">
                            <p:stCondLst>
                              <p:cond delay="9900"/>
                            </p:stCondLst>
                            <p:childTnLst>
                              <p:par>
                                <p:cTn id="104" presetID="1" presetClass="entr" presetSubtype="0" fill="hold" nodeType="afterEffect">
                                  <p:stCondLst>
                                    <p:cond delay="300"/>
                                  </p:stCondLst>
                                  <p:childTnLst>
                                    <p:set>
                                      <p:cBhvr>
                                        <p:cTn id="105" dur="1" fill="hold">
                                          <p:stCondLst>
                                            <p:cond delay="0"/>
                                          </p:stCondLst>
                                        </p:cTn>
                                        <p:tgtEl>
                                          <p:spTgt spid="38"/>
                                        </p:tgtEl>
                                        <p:attrNameLst>
                                          <p:attrName>style.visibility</p:attrName>
                                        </p:attrNameLst>
                                      </p:cBhvr>
                                      <p:to>
                                        <p:strVal val="visible"/>
                                      </p:to>
                                    </p:set>
                                  </p:childTnLst>
                                </p:cTn>
                              </p:par>
                            </p:childTnLst>
                          </p:cTn>
                        </p:par>
                        <p:par>
                          <p:cTn id="106" fill="hold">
                            <p:stCondLst>
                              <p:cond delay="10200"/>
                            </p:stCondLst>
                            <p:childTnLst>
                              <p:par>
                                <p:cTn id="107" presetID="1" presetClass="entr" presetSubtype="0" fill="hold" nodeType="afterEffect">
                                  <p:stCondLst>
                                    <p:cond delay="300"/>
                                  </p:stCondLst>
                                  <p:childTnLst>
                                    <p:set>
                                      <p:cBhvr>
                                        <p:cTn id="108" dur="1" fill="hold">
                                          <p:stCondLst>
                                            <p:cond delay="0"/>
                                          </p:stCondLst>
                                        </p:cTn>
                                        <p:tgtEl>
                                          <p:spTgt spid="39"/>
                                        </p:tgtEl>
                                        <p:attrNameLst>
                                          <p:attrName>style.visibility</p:attrName>
                                        </p:attrNameLst>
                                      </p:cBhvr>
                                      <p:to>
                                        <p:strVal val="visible"/>
                                      </p:to>
                                    </p:set>
                                  </p:childTnLst>
                                </p:cTn>
                              </p:par>
                            </p:childTnLst>
                          </p:cTn>
                        </p:par>
                        <p:par>
                          <p:cTn id="109" fill="hold">
                            <p:stCondLst>
                              <p:cond delay="10500"/>
                            </p:stCondLst>
                            <p:childTnLst>
                              <p:par>
                                <p:cTn id="110" presetID="1" presetClass="entr" presetSubtype="0" fill="hold" nodeType="afterEffect">
                                  <p:stCondLst>
                                    <p:cond delay="300"/>
                                  </p:stCondLst>
                                  <p:childTnLst>
                                    <p:set>
                                      <p:cBhvr>
                                        <p:cTn id="111" dur="1" fill="hold">
                                          <p:stCondLst>
                                            <p:cond delay="0"/>
                                          </p:stCondLst>
                                        </p:cTn>
                                        <p:tgtEl>
                                          <p:spTgt spid="40"/>
                                        </p:tgtEl>
                                        <p:attrNameLst>
                                          <p:attrName>style.visibility</p:attrName>
                                        </p:attrNameLst>
                                      </p:cBhvr>
                                      <p:to>
                                        <p:strVal val="visible"/>
                                      </p:to>
                                    </p:set>
                                  </p:childTnLst>
                                </p:cTn>
                              </p:par>
                            </p:childTnLst>
                          </p:cTn>
                        </p:par>
                        <p:par>
                          <p:cTn id="112" fill="hold">
                            <p:stCondLst>
                              <p:cond delay="10800"/>
                            </p:stCondLst>
                            <p:childTnLst>
                              <p:par>
                                <p:cTn id="113" presetID="1" presetClass="entr" presetSubtype="0" fill="hold" nodeType="afterEffect">
                                  <p:stCondLst>
                                    <p:cond delay="300"/>
                                  </p:stCondLst>
                                  <p:childTnLst>
                                    <p:set>
                                      <p:cBhvr>
                                        <p:cTn id="114" dur="1" fill="hold">
                                          <p:stCondLst>
                                            <p:cond delay="0"/>
                                          </p:stCondLst>
                                        </p:cTn>
                                        <p:tgtEl>
                                          <p:spTgt spid="41"/>
                                        </p:tgtEl>
                                        <p:attrNameLst>
                                          <p:attrName>style.visibility</p:attrName>
                                        </p:attrNameLst>
                                      </p:cBhvr>
                                      <p:to>
                                        <p:strVal val="visible"/>
                                      </p:to>
                                    </p:set>
                                  </p:childTnLst>
                                </p:cTn>
                              </p:par>
                            </p:childTnLst>
                          </p:cTn>
                        </p:par>
                        <p:par>
                          <p:cTn id="115" fill="hold">
                            <p:stCondLst>
                              <p:cond delay="11100"/>
                            </p:stCondLst>
                            <p:childTnLst>
                              <p:par>
                                <p:cTn id="116" presetID="1" presetClass="entr" presetSubtype="0" fill="hold" nodeType="afterEffect">
                                  <p:stCondLst>
                                    <p:cond delay="300"/>
                                  </p:stCondLst>
                                  <p:childTnLst>
                                    <p:set>
                                      <p:cBhvr>
                                        <p:cTn id="117" dur="1" fill="hold">
                                          <p:stCondLst>
                                            <p:cond delay="0"/>
                                          </p:stCondLst>
                                        </p:cTn>
                                        <p:tgtEl>
                                          <p:spTgt spid="42"/>
                                        </p:tgtEl>
                                        <p:attrNameLst>
                                          <p:attrName>style.visibility</p:attrName>
                                        </p:attrNameLst>
                                      </p:cBhvr>
                                      <p:to>
                                        <p:strVal val="visible"/>
                                      </p:to>
                                    </p:set>
                                  </p:childTnLst>
                                </p:cTn>
                              </p:par>
                            </p:childTnLst>
                          </p:cTn>
                        </p:par>
                        <p:par>
                          <p:cTn id="118" fill="hold">
                            <p:stCondLst>
                              <p:cond delay="11400"/>
                            </p:stCondLst>
                            <p:childTnLst>
                              <p:par>
                                <p:cTn id="119" presetID="1" presetClass="entr" presetSubtype="0" fill="hold" nodeType="afterEffect">
                                  <p:stCondLst>
                                    <p:cond delay="300"/>
                                  </p:stCondLst>
                                  <p:childTnLst>
                                    <p:set>
                                      <p:cBhvr>
                                        <p:cTn id="120" dur="1" fill="hold">
                                          <p:stCondLst>
                                            <p:cond delay="0"/>
                                          </p:stCondLst>
                                        </p:cTn>
                                        <p:tgtEl>
                                          <p:spTgt spid="43"/>
                                        </p:tgtEl>
                                        <p:attrNameLst>
                                          <p:attrName>style.visibility</p:attrName>
                                        </p:attrNameLst>
                                      </p:cBhvr>
                                      <p:to>
                                        <p:strVal val="visible"/>
                                      </p:to>
                                    </p:set>
                                  </p:childTnLst>
                                </p:cTn>
                              </p:par>
                            </p:childTnLst>
                          </p:cTn>
                        </p:par>
                        <p:par>
                          <p:cTn id="121" fill="hold">
                            <p:stCondLst>
                              <p:cond delay="11700"/>
                            </p:stCondLst>
                            <p:childTnLst>
                              <p:par>
                                <p:cTn id="122" presetID="1" presetClass="entr" presetSubtype="0" fill="hold" nodeType="afterEffect">
                                  <p:stCondLst>
                                    <p:cond delay="300"/>
                                  </p:stCondLst>
                                  <p:childTnLst>
                                    <p:set>
                                      <p:cBhvr>
                                        <p:cTn id="123" dur="1" fill="hold">
                                          <p:stCondLst>
                                            <p:cond delay="0"/>
                                          </p:stCondLst>
                                        </p:cTn>
                                        <p:tgtEl>
                                          <p:spTgt spid="44"/>
                                        </p:tgtEl>
                                        <p:attrNameLst>
                                          <p:attrName>style.visibility</p:attrName>
                                        </p:attrNameLst>
                                      </p:cBhvr>
                                      <p:to>
                                        <p:strVal val="visible"/>
                                      </p:to>
                                    </p:set>
                                  </p:childTnLst>
                                </p:cTn>
                              </p:par>
                            </p:childTnLst>
                          </p:cTn>
                        </p:par>
                        <p:par>
                          <p:cTn id="124" fill="hold">
                            <p:stCondLst>
                              <p:cond delay="12000"/>
                            </p:stCondLst>
                            <p:childTnLst>
                              <p:par>
                                <p:cTn id="125" presetID="1" presetClass="entr" presetSubtype="0" fill="hold" nodeType="afterEffect">
                                  <p:stCondLst>
                                    <p:cond delay="300"/>
                                  </p:stCondLst>
                                  <p:childTnLst>
                                    <p:set>
                                      <p:cBhvr>
                                        <p:cTn id="126" dur="1" fill="hold">
                                          <p:stCondLst>
                                            <p:cond delay="0"/>
                                          </p:stCondLst>
                                        </p:cTn>
                                        <p:tgtEl>
                                          <p:spTgt spid="45"/>
                                        </p:tgtEl>
                                        <p:attrNameLst>
                                          <p:attrName>style.visibility</p:attrName>
                                        </p:attrNameLst>
                                      </p:cBhvr>
                                      <p:to>
                                        <p:strVal val="visible"/>
                                      </p:to>
                                    </p:set>
                                  </p:childTnLst>
                                </p:cTn>
                              </p:par>
                            </p:childTnLst>
                          </p:cTn>
                        </p:par>
                        <p:par>
                          <p:cTn id="127" fill="hold">
                            <p:stCondLst>
                              <p:cond delay="12300"/>
                            </p:stCondLst>
                            <p:childTnLst>
                              <p:par>
                                <p:cTn id="128" presetID="1" presetClass="entr" presetSubtype="0" fill="hold" nodeType="afterEffect">
                                  <p:stCondLst>
                                    <p:cond delay="300"/>
                                  </p:stCondLst>
                                  <p:childTnLst>
                                    <p:set>
                                      <p:cBhvr>
                                        <p:cTn id="129" dur="1" fill="hold">
                                          <p:stCondLst>
                                            <p:cond delay="0"/>
                                          </p:stCondLst>
                                        </p:cTn>
                                        <p:tgtEl>
                                          <p:spTgt spid="46"/>
                                        </p:tgtEl>
                                        <p:attrNameLst>
                                          <p:attrName>style.visibility</p:attrName>
                                        </p:attrNameLst>
                                      </p:cBhvr>
                                      <p:to>
                                        <p:strVal val="visible"/>
                                      </p:to>
                                    </p:set>
                                  </p:childTnLst>
                                </p:cTn>
                              </p:par>
                            </p:childTnLst>
                          </p:cTn>
                        </p:par>
                        <p:par>
                          <p:cTn id="130" fill="hold">
                            <p:stCondLst>
                              <p:cond delay="12600"/>
                            </p:stCondLst>
                            <p:childTnLst>
                              <p:par>
                                <p:cTn id="131" presetID="1" presetClass="entr" presetSubtype="0" fill="hold" nodeType="afterEffect">
                                  <p:stCondLst>
                                    <p:cond delay="300"/>
                                  </p:stCondLst>
                                  <p:childTnLst>
                                    <p:set>
                                      <p:cBhvr>
                                        <p:cTn id="132" dur="1" fill="hold">
                                          <p:stCondLst>
                                            <p:cond delay="0"/>
                                          </p:stCondLst>
                                        </p:cTn>
                                        <p:tgtEl>
                                          <p:spTgt spid="47"/>
                                        </p:tgtEl>
                                        <p:attrNameLst>
                                          <p:attrName>style.visibility</p:attrName>
                                        </p:attrNameLst>
                                      </p:cBhvr>
                                      <p:to>
                                        <p:strVal val="visible"/>
                                      </p:to>
                                    </p:set>
                                  </p:childTnLst>
                                </p:cTn>
                              </p:par>
                            </p:childTnLst>
                          </p:cTn>
                        </p:par>
                        <p:par>
                          <p:cTn id="133" fill="hold">
                            <p:stCondLst>
                              <p:cond delay="12900"/>
                            </p:stCondLst>
                            <p:childTnLst>
                              <p:par>
                                <p:cTn id="134" presetID="1" presetClass="entr" presetSubtype="0" fill="hold" nodeType="afterEffect">
                                  <p:stCondLst>
                                    <p:cond delay="300"/>
                                  </p:stCondLst>
                                  <p:childTnLst>
                                    <p:set>
                                      <p:cBhvr>
                                        <p:cTn id="135" dur="1" fill="hold">
                                          <p:stCondLst>
                                            <p:cond delay="0"/>
                                          </p:stCondLst>
                                        </p:cTn>
                                        <p:tgtEl>
                                          <p:spTgt spid="48"/>
                                        </p:tgtEl>
                                        <p:attrNameLst>
                                          <p:attrName>style.visibility</p:attrName>
                                        </p:attrNameLst>
                                      </p:cBhvr>
                                      <p:to>
                                        <p:strVal val="visible"/>
                                      </p:to>
                                    </p:set>
                                  </p:childTnLst>
                                </p:cTn>
                              </p:par>
                            </p:childTnLst>
                          </p:cTn>
                        </p:par>
                        <p:par>
                          <p:cTn id="136" fill="hold">
                            <p:stCondLst>
                              <p:cond delay="13200"/>
                            </p:stCondLst>
                            <p:childTnLst>
                              <p:par>
                                <p:cTn id="137" presetID="1" presetClass="entr" presetSubtype="0" fill="hold" nodeType="afterEffect">
                                  <p:stCondLst>
                                    <p:cond delay="300"/>
                                  </p:stCondLst>
                                  <p:childTnLst>
                                    <p:set>
                                      <p:cBhvr>
                                        <p:cTn id="138" dur="1" fill="hold">
                                          <p:stCondLst>
                                            <p:cond delay="0"/>
                                          </p:stCondLst>
                                        </p:cTn>
                                        <p:tgtEl>
                                          <p:spTgt spid="49"/>
                                        </p:tgtEl>
                                        <p:attrNameLst>
                                          <p:attrName>style.visibility</p:attrName>
                                        </p:attrNameLst>
                                      </p:cBhvr>
                                      <p:to>
                                        <p:strVal val="visible"/>
                                      </p:to>
                                    </p:set>
                                  </p:childTnLst>
                                </p:cTn>
                              </p:par>
                            </p:childTnLst>
                          </p:cTn>
                        </p:par>
                        <p:par>
                          <p:cTn id="139" fill="hold">
                            <p:stCondLst>
                              <p:cond delay="13500"/>
                            </p:stCondLst>
                            <p:childTnLst>
                              <p:par>
                                <p:cTn id="140" presetID="1" presetClass="entr" presetSubtype="0" fill="hold" nodeType="afterEffect">
                                  <p:stCondLst>
                                    <p:cond delay="300"/>
                                  </p:stCondLst>
                                  <p:childTnLst>
                                    <p:set>
                                      <p:cBhvr>
                                        <p:cTn id="141" dur="1" fill="hold">
                                          <p:stCondLst>
                                            <p:cond delay="0"/>
                                          </p:stCondLst>
                                        </p:cTn>
                                        <p:tgtEl>
                                          <p:spTgt spid="50"/>
                                        </p:tgtEl>
                                        <p:attrNameLst>
                                          <p:attrName>style.visibility</p:attrName>
                                        </p:attrNameLst>
                                      </p:cBhvr>
                                      <p:to>
                                        <p:strVal val="visible"/>
                                      </p:to>
                                    </p:set>
                                  </p:childTnLst>
                                </p:cTn>
                              </p:par>
                            </p:childTnLst>
                          </p:cTn>
                        </p:par>
                        <p:par>
                          <p:cTn id="142" fill="hold">
                            <p:stCondLst>
                              <p:cond delay="13800"/>
                            </p:stCondLst>
                            <p:childTnLst>
                              <p:par>
                                <p:cTn id="143" presetID="1" presetClass="entr" presetSubtype="0" fill="hold" nodeType="afterEffect">
                                  <p:stCondLst>
                                    <p:cond delay="300"/>
                                  </p:stCondLst>
                                  <p:childTnLst>
                                    <p:set>
                                      <p:cBhvr>
                                        <p:cTn id="144" dur="1" fill="hold">
                                          <p:stCondLst>
                                            <p:cond delay="0"/>
                                          </p:stCondLst>
                                        </p:cTn>
                                        <p:tgtEl>
                                          <p:spTgt spid="51"/>
                                        </p:tgtEl>
                                        <p:attrNameLst>
                                          <p:attrName>style.visibility</p:attrName>
                                        </p:attrNameLst>
                                      </p:cBhvr>
                                      <p:to>
                                        <p:strVal val="visible"/>
                                      </p:to>
                                    </p:set>
                                  </p:childTnLst>
                                </p:cTn>
                              </p:par>
                            </p:childTnLst>
                          </p:cTn>
                        </p:par>
                        <p:par>
                          <p:cTn id="145" fill="hold">
                            <p:stCondLst>
                              <p:cond delay="14100"/>
                            </p:stCondLst>
                            <p:childTnLst>
                              <p:par>
                                <p:cTn id="146" presetID="1" presetClass="entr" presetSubtype="0" fill="hold" nodeType="afterEffect">
                                  <p:stCondLst>
                                    <p:cond delay="300"/>
                                  </p:stCondLst>
                                  <p:childTnLst>
                                    <p:set>
                                      <p:cBhvr>
                                        <p:cTn id="147" dur="1" fill="hold">
                                          <p:stCondLst>
                                            <p:cond delay="0"/>
                                          </p:stCondLst>
                                        </p:cTn>
                                        <p:tgtEl>
                                          <p:spTgt spid="52"/>
                                        </p:tgtEl>
                                        <p:attrNameLst>
                                          <p:attrName>style.visibility</p:attrName>
                                        </p:attrNameLst>
                                      </p:cBhvr>
                                      <p:to>
                                        <p:strVal val="visible"/>
                                      </p:to>
                                    </p:set>
                                  </p:childTnLst>
                                </p:cTn>
                              </p:par>
                            </p:childTnLst>
                          </p:cTn>
                        </p:par>
                        <p:par>
                          <p:cTn id="148" fill="hold">
                            <p:stCondLst>
                              <p:cond delay="14400"/>
                            </p:stCondLst>
                            <p:childTnLst>
                              <p:par>
                                <p:cTn id="149" presetID="1" presetClass="entr" presetSubtype="0" fill="hold" nodeType="afterEffect">
                                  <p:stCondLst>
                                    <p:cond delay="300"/>
                                  </p:stCondLst>
                                  <p:childTnLst>
                                    <p:set>
                                      <p:cBhvr>
                                        <p:cTn id="150" dur="1" fill="hold">
                                          <p:stCondLst>
                                            <p:cond delay="0"/>
                                          </p:stCondLst>
                                        </p:cTn>
                                        <p:tgtEl>
                                          <p:spTgt spid="53"/>
                                        </p:tgtEl>
                                        <p:attrNameLst>
                                          <p:attrName>style.visibility</p:attrName>
                                        </p:attrNameLst>
                                      </p:cBhvr>
                                      <p:to>
                                        <p:strVal val="visible"/>
                                      </p:to>
                                    </p:set>
                                  </p:childTnLst>
                                </p:cTn>
                              </p:par>
                            </p:childTnLst>
                          </p:cTn>
                        </p:par>
                        <p:par>
                          <p:cTn id="151" fill="hold">
                            <p:stCondLst>
                              <p:cond delay="14700"/>
                            </p:stCondLst>
                            <p:childTnLst>
                              <p:par>
                                <p:cTn id="152" presetID="1" presetClass="entr" presetSubtype="0" fill="hold" nodeType="afterEffect">
                                  <p:stCondLst>
                                    <p:cond delay="300"/>
                                  </p:stCondLst>
                                  <p:childTnLst>
                                    <p:set>
                                      <p:cBhvr>
                                        <p:cTn id="153" dur="1" fill="hold">
                                          <p:stCondLst>
                                            <p:cond delay="0"/>
                                          </p:stCondLst>
                                        </p:cTn>
                                        <p:tgtEl>
                                          <p:spTgt spid="54"/>
                                        </p:tgtEl>
                                        <p:attrNameLst>
                                          <p:attrName>style.visibility</p:attrName>
                                        </p:attrNameLst>
                                      </p:cBhvr>
                                      <p:to>
                                        <p:strVal val="visible"/>
                                      </p:to>
                                    </p:set>
                                  </p:childTnLst>
                                </p:cTn>
                              </p:par>
                            </p:childTnLst>
                          </p:cTn>
                        </p:par>
                        <p:par>
                          <p:cTn id="154" fill="hold">
                            <p:stCondLst>
                              <p:cond delay="15000"/>
                            </p:stCondLst>
                            <p:childTnLst>
                              <p:par>
                                <p:cTn id="155" presetID="1" presetClass="entr" presetSubtype="0" fill="hold" nodeType="afterEffect">
                                  <p:stCondLst>
                                    <p:cond delay="300"/>
                                  </p:stCondLst>
                                  <p:childTnLst>
                                    <p:set>
                                      <p:cBhvr>
                                        <p:cTn id="156" dur="1" fill="hold">
                                          <p:stCondLst>
                                            <p:cond delay="0"/>
                                          </p:stCondLst>
                                        </p:cTn>
                                        <p:tgtEl>
                                          <p:spTgt spid="55"/>
                                        </p:tgtEl>
                                        <p:attrNameLst>
                                          <p:attrName>style.visibility</p:attrName>
                                        </p:attrNameLst>
                                      </p:cBhvr>
                                      <p:to>
                                        <p:strVal val="visible"/>
                                      </p:to>
                                    </p:set>
                                  </p:childTnLst>
                                </p:cTn>
                              </p:par>
                            </p:childTnLst>
                          </p:cTn>
                        </p:par>
                        <p:par>
                          <p:cTn id="157" fill="hold">
                            <p:stCondLst>
                              <p:cond delay="15300"/>
                            </p:stCondLst>
                            <p:childTnLst>
                              <p:par>
                                <p:cTn id="158" presetID="1" presetClass="entr" presetSubtype="0" fill="hold" nodeType="afterEffect">
                                  <p:stCondLst>
                                    <p:cond delay="300"/>
                                  </p:stCondLst>
                                  <p:childTnLst>
                                    <p:set>
                                      <p:cBhvr>
                                        <p:cTn id="159" dur="1" fill="hold">
                                          <p:stCondLst>
                                            <p:cond delay="0"/>
                                          </p:stCondLst>
                                        </p:cTn>
                                        <p:tgtEl>
                                          <p:spTgt spid="56"/>
                                        </p:tgtEl>
                                        <p:attrNameLst>
                                          <p:attrName>style.visibility</p:attrName>
                                        </p:attrNameLst>
                                      </p:cBhvr>
                                      <p:to>
                                        <p:strVal val="visible"/>
                                      </p:to>
                                    </p:set>
                                  </p:childTnLst>
                                </p:cTn>
                              </p:par>
                            </p:childTnLst>
                          </p:cTn>
                        </p:par>
                        <p:par>
                          <p:cTn id="160" fill="hold">
                            <p:stCondLst>
                              <p:cond delay="15600"/>
                            </p:stCondLst>
                            <p:childTnLst>
                              <p:par>
                                <p:cTn id="161" presetID="1" presetClass="entr" presetSubtype="0" fill="hold" nodeType="afterEffect">
                                  <p:stCondLst>
                                    <p:cond delay="300"/>
                                  </p:stCondLst>
                                  <p:childTnLst>
                                    <p:set>
                                      <p:cBhvr>
                                        <p:cTn id="162" dur="1" fill="hold">
                                          <p:stCondLst>
                                            <p:cond delay="0"/>
                                          </p:stCondLst>
                                        </p:cTn>
                                        <p:tgtEl>
                                          <p:spTgt spid="57"/>
                                        </p:tgtEl>
                                        <p:attrNameLst>
                                          <p:attrName>style.visibility</p:attrName>
                                        </p:attrNameLst>
                                      </p:cBhvr>
                                      <p:to>
                                        <p:strVal val="visible"/>
                                      </p:to>
                                    </p:set>
                                  </p:childTnLst>
                                </p:cTn>
                              </p:par>
                            </p:childTnLst>
                          </p:cTn>
                        </p:par>
                        <p:par>
                          <p:cTn id="163" fill="hold">
                            <p:stCondLst>
                              <p:cond delay="15900"/>
                            </p:stCondLst>
                            <p:childTnLst>
                              <p:par>
                                <p:cTn id="164" presetID="1" presetClass="entr" presetSubtype="0" fill="hold" nodeType="afterEffect">
                                  <p:stCondLst>
                                    <p:cond delay="300"/>
                                  </p:stCondLst>
                                  <p:childTnLst>
                                    <p:set>
                                      <p:cBhvr>
                                        <p:cTn id="165" dur="1" fill="hold">
                                          <p:stCondLst>
                                            <p:cond delay="0"/>
                                          </p:stCondLst>
                                        </p:cTn>
                                        <p:tgtEl>
                                          <p:spTgt spid="58"/>
                                        </p:tgtEl>
                                        <p:attrNameLst>
                                          <p:attrName>style.visibility</p:attrName>
                                        </p:attrNameLst>
                                      </p:cBhvr>
                                      <p:to>
                                        <p:strVal val="visible"/>
                                      </p:to>
                                    </p:set>
                                  </p:childTnLst>
                                </p:cTn>
                              </p:par>
                            </p:childTnLst>
                          </p:cTn>
                        </p:par>
                        <p:par>
                          <p:cTn id="166" fill="hold">
                            <p:stCondLst>
                              <p:cond delay="16200"/>
                            </p:stCondLst>
                            <p:childTnLst>
                              <p:par>
                                <p:cTn id="167" presetID="1" presetClass="entr" presetSubtype="0" fill="hold" nodeType="afterEffect">
                                  <p:stCondLst>
                                    <p:cond delay="300"/>
                                  </p:stCondLst>
                                  <p:childTnLst>
                                    <p:set>
                                      <p:cBhvr>
                                        <p:cTn id="168" dur="1" fill="hold">
                                          <p:stCondLst>
                                            <p:cond delay="0"/>
                                          </p:stCondLst>
                                        </p:cTn>
                                        <p:tgtEl>
                                          <p:spTgt spid="59"/>
                                        </p:tgtEl>
                                        <p:attrNameLst>
                                          <p:attrName>style.visibility</p:attrName>
                                        </p:attrNameLst>
                                      </p:cBhvr>
                                      <p:to>
                                        <p:strVal val="visible"/>
                                      </p:to>
                                    </p:set>
                                  </p:childTnLst>
                                </p:cTn>
                              </p:par>
                            </p:childTnLst>
                          </p:cTn>
                        </p:par>
                        <p:par>
                          <p:cTn id="169" fill="hold">
                            <p:stCondLst>
                              <p:cond delay="16500"/>
                            </p:stCondLst>
                            <p:childTnLst>
                              <p:par>
                                <p:cTn id="170" presetID="1" presetClass="entr" presetSubtype="0" fill="hold" nodeType="afterEffect">
                                  <p:stCondLst>
                                    <p:cond delay="300"/>
                                  </p:stCondLst>
                                  <p:childTnLst>
                                    <p:set>
                                      <p:cBhvr>
                                        <p:cTn id="171" dur="1" fill="hold">
                                          <p:stCondLst>
                                            <p:cond delay="0"/>
                                          </p:stCondLst>
                                        </p:cTn>
                                        <p:tgtEl>
                                          <p:spTgt spid="60"/>
                                        </p:tgtEl>
                                        <p:attrNameLst>
                                          <p:attrName>style.visibility</p:attrName>
                                        </p:attrNameLst>
                                      </p:cBhvr>
                                      <p:to>
                                        <p:strVal val="visible"/>
                                      </p:to>
                                    </p:set>
                                  </p:childTnLst>
                                </p:cTn>
                              </p:par>
                            </p:childTnLst>
                          </p:cTn>
                        </p:par>
                        <p:par>
                          <p:cTn id="172" fill="hold">
                            <p:stCondLst>
                              <p:cond delay="16800"/>
                            </p:stCondLst>
                            <p:childTnLst>
                              <p:par>
                                <p:cTn id="173" presetID="1" presetClass="entr" presetSubtype="0" fill="hold" nodeType="afterEffect">
                                  <p:stCondLst>
                                    <p:cond delay="300"/>
                                  </p:stCondLst>
                                  <p:childTnLst>
                                    <p:set>
                                      <p:cBhvr>
                                        <p:cTn id="174" dur="1" fill="hold">
                                          <p:stCondLst>
                                            <p:cond delay="0"/>
                                          </p:stCondLst>
                                        </p:cTn>
                                        <p:tgtEl>
                                          <p:spTgt spid="61"/>
                                        </p:tgtEl>
                                        <p:attrNameLst>
                                          <p:attrName>style.visibility</p:attrName>
                                        </p:attrNameLst>
                                      </p:cBhvr>
                                      <p:to>
                                        <p:strVal val="visible"/>
                                      </p:to>
                                    </p:set>
                                  </p:childTnLst>
                                </p:cTn>
                              </p:par>
                            </p:childTnLst>
                          </p:cTn>
                        </p:par>
                        <p:par>
                          <p:cTn id="175" fill="hold">
                            <p:stCondLst>
                              <p:cond delay="17100"/>
                            </p:stCondLst>
                            <p:childTnLst>
                              <p:par>
                                <p:cTn id="176" presetID="1" presetClass="entr" presetSubtype="0" fill="hold" nodeType="afterEffect">
                                  <p:stCondLst>
                                    <p:cond delay="300"/>
                                  </p:stCondLst>
                                  <p:childTnLst>
                                    <p:set>
                                      <p:cBhvr>
                                        <p:cTn id="177" dur="1" fill="hold">
                                          <p:stCondLst>
                                            <p:cond delay="0"/>
                                          </p:stCondLst>
                                        </p:cTn>
                                        <p:tgtEl>
                                          <p:spTgt spid="62"/>
                                        </p:tgtEl>
                                        <p:attrNameLst>
                                          <p:attrName>style.visibility</p:attrName>
                                        </p:attrNameLst>
                                      </p:cBhvr>
                                      <p:to>
                                        <p:strVal val="visible"/>
                                      </p:to>
                                    </p:set>
                                  </p:childTnLst>
                                </p:cTn>
                              </p:par>
                            </p:childTnLst>
                          </p:cTn>
                        </p:par>
                        <p:par>
                          <p:cTn id="178" fill="hold">
                            <p:stCondLst>
                              <p:cond delay="17400"/>
                            </p:stCondLst>
                            <p:childTnLst>
                              <p:par>
                                <p:cTn id="179" presetID="1" presetClass="entr" presetSubtype="0" fill="hold" nodeType="afterEffect">
                                  <p:stCondLst>
                                    <p:cond delay="300"/>
                                  </p:stCondLst>
                                  <p:childTnLst>
                                    <p:set>
                                      <p:cBhvr>
                                        <p:cTn id="180" dur="1" fill="hold">
                                          <p:stCondLst>
                                            <p:cond delay="0"/>
                                          </p:stCondLst>
                                        </p:cTn>
                                        <p:tgtEl>
                                          <p:spTgt spid="63"/>
                                        </p:tgtEl>
                                        <p:attrNameLst>
                                          <p:attrName>style.visibility</p:attrName>
                                        </p:attrNameLst>
                                      </p:cBhvr>
                                      <p:to>
                                        <p:strVal val="visible"/>
                                      </p:to>
                                    </p:set>
                                  </p:childTnLst>
                                </p:cTn>
                              </p:par>
                            </p:childTnLst>
                          </p:cTn>
                        </p:par>
                        <p:par>
                          <p:cTn id="181" fill="hold">
                            <p:stCondLst>
                              <p:cond delay="17700"/>
                            </p:stCondLst>
                            <p:childTnLst>
                              <p:par>
                                <p:cTn id="182" presetID="1" presetClass="entr" presetSubtype="0" fill="hold" nodeType="afterEffect">
                                  <p:stCondLst>
                                    <p:cond delay="300"/>
                                  </p:stCondLst>
                                  <p:childTnLst>
                                    <p:set>
                                      <p:cBhvr>
                                        <p:cTn id="183" dur="1" fill="hold">
                                          <p:stCondLst>
                                            <p:cond delay="0"/>
                                          </p:stCondLst>
                                        </p:cTn>
                                        <p:tgtEl>
                                          <p:spTgt spid="64"/>
                                        </p:tgtEl>
                                        <p:attrNameLst>
                                          <p:attrName>style.visibility</p:attrName>
                                        </p:attrNameLst>
                                      </p:cBhvr>
                                      <p:to>
                                        <p:strVal val="visible"/>
                                      </p:to>
                                    </p:set>
                                  </p:childTnLst>
                                </p:cTn>
                              </p:par>
                            </p:childTnLst>
                          </p:cTn>
                        </p:par>
                        <p:par>
                          <p:cTn id="184" fill="hold">
                            <p:stCondLst>
                              <p:cond delay="18000"/>
                            </p:stCondLst>
                            <p:childTnLst>
                              <p:par>
                                <p:cTn id="185" presetID="1" presetClass="entr" presetSubtype="0" fill="hold" nodeType="afterEffect">
                                  <p:stCondLst>
                                    <p:cond delay="300"/>
                                  </p:stCondLst>
                                  <p:childTnLst>
                                    <p:set>
                                      <p:cBhvr>
                                        <p:cTn id="186" dur="1" fill="hold">
                                          <p:stCondLst>
                                            <p:cond delay="0"/>
                                          </p:stCondLst>
                                        </p:cTn>
                                        <p:tgtEl>
                                          <p:spTgt spid="65"/>
                                        </p:tgtEl>
                                        <p:attrNameLst>
                                          <p:attrName>style.visibility</p:attrName>
                                        </p:attrNameLst>
                                      </p:cBhvr>
                                      <p:to>
                                        <p:strVal val="visible"/>
                                      </p:to>
                                    </p:set>
                                  </p:childTnLst>
                                </p:cTn>
                              </p:par>
                            </p:childTnLst>
                          </p:cTn>
                        </p:par>
                        <p:par>
                          <p:cTn id="187" fill="hold">
                            <p:stCondLst>
                              <p:cond delay="18300"/>
                            </p:stCondLst>
                            <p:childTnLst>
                              <p:par>
                                <p:cTn id="188" presetID="1" presetClass="entr" presetSubtype="0" fill="hold" nodeType="afterEffect">
                                  <p:stCondLst>
                                    <p:cond delay="300"/>
                                  </p:stCondLst>
                                  <p:childTnLst>
                                    <p:set>
                                      <p:cBhvr>
                                        <p:cTn id="189" dur="1" fill="hold">
                                          <p:stCondLst>
                                            <p:cond delay="0"/>
                                          </p:stCondLst>
                                        </p:cTn>
                                        <p:tgtEl>
                                          <p:spTgt spid="66"/>
                                        </p:tgtEl>
                                        <p:attrNameLst>
                                          <p:attrName>style.visibility</p:attrName>
                                        </p:attrNameLst>
                                      </p:cBhvr>
                                      <p:to>
                                        <p:strVal val="visible"/>
                                      </p:to>
                                    </p:set>
                                  </p:childTnLst>
                                </p:cTn>
                              </p:par>
                            </p:childTnLst>
                          </p:cTn>
                        </p:par>
                        <p:par>
                          <p:cTn id="190" fill="hold">
                            <p:stCondLst>
                              <p:cond delay="18600"/>
                            </p:stCondLst>
                            <p:childTnLst>
                              <p:par>
                                <p:cTn id="191" presetID="1" presetClass="entr" presetSubtype="0" fill="hold" nodeType="afterEffect">
                                  <p:stCondLst>
                                    <p:cond delay="300"/>
                                  </p:stCondLst>
                                  <p:childTnLst>
                                    <p:set>
                                      <p:cBhvr>
                                        <p:cTn id="192" dur="1" fill="hold">
                                          <p:stCondLst>
                                            <p:cond delay="0"/>
                                          </p:stCondLst>
                                        </p:cTn>
                                        <p:tgtEl>
                                          <p:spTgt spid="67"/>
                                        </p:tgtEl>
                                        <p:attrNameLst>
                                          <p:attrName>style.visibility</p:attrName>
                                        </p:attrNameLst>
                                      </p:cBhvr>
                                      <p:to>
                                        <p:strVal val="visible"/>
                                      </p:to>
                                    </p:set>
                                  </p:childTnLst>
                                </p:cTn>
                              </p:par>
                            </p:childTnLst>
                          </p:cTn>
                        </p:par>
                        <p:par>
                          <p:cTn id="193" fill="hold">
                            <p:stCondLst>
                              <p:cond delay="18900"/>
                            </p:stCondLst>
                            <p:childTnLst>
                              <p:par>
                                <p:cTn id="194" presetID="1" presetClass="entr" presetSubtype="0" fill="hold" nodeType="afterEffect">
                                  <p:stCondLst>
                                    <p:cond delay="300"/>
                                  </p:stCondLst>
                                  <p:childTnLst>
                                    <p:set>
                                      <p:cBhvr>
                                        <p:cTn id="195" dur="1" fill="hold">
                                          <p:stCondLst>
                                            <p:cond delay="0"/>
                                          </p:stCondLst>
                                        </p:cTn>
                                        <p:tgtEl>
                                          <p:spTgt spid="68"/>
                                        </p:tgtEl>
                                        <p:attrNameLst>
                                          <p:attrName>style.visibility</p:attrName>
                                        </p:attrNameLst>
                                      </p:cBhvr>
                                      <p:to>
                                        <p:strVal val="visible"/>
                                      </p:to>
                                    </p:set>
                                  </p:childTnLst>
                                </p:cTn>
                              </p:par>
                            </p:childTnLst>
                          </p:cTn>
                        </p:par>
                        <p:par>
                          <p:cTn id="196" fill="hold">
                            <p:stCondLst>
                              <p:cond delay="19200"/>
                            </p:stCondLst>
                            <p:childTnLst>
                              <p:par>
                                <p:cTn id="197" presetID="1" presetClass="entr" presetSubtype="0" fill="hold" nodeType="afterEffect">
                                  <p:stCondLst>
                                    <p:cond delay="300"/>
                                  </p:stCondLst>
                                  <p:childTnLst>
                                    <p:set>
                                      <p:cBhvr>
                                        <p:cTn id="198" dur="1" fill="hold">
                                          <p:stCondLst>
                                            <p:cond delay="0"/>
                                          </p:stCondLst>
                                        </p:cTn>
                                        <p:tgtEl>
                                          <p:spTgt spid="69"/>
                                        </p:tgtEl>
                                        <p:attrNameLst>
                                          <p:attrName>style.visibility</p:attrName>
                                        </p:attrNameLst>
                                      </p:cBhvr>
                                      <p:to>
                                        <p:strVal val="visible"/>
                                      </p:to>
                                    </p:set>
                                  </p:childTnLst>
                                </p:cTn>
                              </p:par>
                            </p:childTnLst>
                          </p:cTn>
                        </p:par>
                        <p:par>
                          <p:cTn id="199" fill="hold">
                            <p:stCondLst>
                              <p:cond delay="19500"/>
                            </p:stCondLst>
                            <p:childTnLst>
                              <p:par>
                                <p:cTn id="200" presetID="1" presetClass="entr" presetSubtype="0" fill="hold" nodeType="afterEffect">
                                  <p:stCondLst>
                                    <p:cond delay="300"/>
                                  </p:stCondLst>
                                  <p:childTnLst>
                                    <p:set>
                                      <p:cBhvr>
                                        <p:cTn id="201" dur="1" fill="hold">
                                          <p:stCondLst>
                                            <p:cond delay="0"/>
                                          </p:stCondLst>
                                        </p:cTn>
                                        <p:tgtEl>
                                          <p:spTgt spid="70"/>
                                        </p:tgtEl>
                                        <p:attrNameLst>
                                          <p:attrName>style.visibility</p:attrName>
                                        </p:attrNameLst>
                                      </p:cBhvr>
                                      <p:to>
                                        <p:strVal val="visible"/>
                                      </p:to>
                                    </p:set>
                                  </p:childTnLst>
                                </p:cTn>
                              </p:par>
                            </p:childTnLst>
                          </p:cTn>
                        </p:par>
                        <p:par>
                          <p:cTn id="202" fill="hold">
                            <p:stCondLst>
                              <p:cond delay="19800"/>
                            </p:stCondLst>
                            <p:childTnLst>
                              <p:par>
                                <p:cTn id="203" presetID="1" presetClass="entr" presetSubtype="0" fill="hold" nodeType="afterEffect">
                                  <p:stCondLst>
                                    <p:cond delay="300"/>
                                  </p:stCondLst>
                                  <p:childTnLst>
                                    <p:set>
                                      <p:cBhvr>
                                        <p:cTn id="204" dur="1" fill="hold">
                                          <p:stCondLst>
                                            <p:cond delay="0"/>
                                          </p:stCondLst>
                                        </p:cTn>
                                        <p:tgtEl>
                                          <p:spTgt spid="71"/>
                                        </p:tgtEl>
                                        <p:attrNameLst>
                                          <p:attrName>style.visibility</p:attrName>
                                        </p:attrNameLst>
                                      </p:cBhvr>
                                      <p:to>
                                        <p:strVal val="visible"/>
                                      </p:to>
                                    </p:set>
                                  </p:childTnLst>
                                </p:cTn>
                              </p:par>
                            </p:childTnLst>
                          </p:cTn>
                        </p:par>
                        <p:par>
                          <p:cTn id="205" fill="hold">
                            <p:stCondLst>
                              <p:cond delay="20100"/>
                            </p:stCondLst>
                            <p:childTnLst>
                              <p:par>
                                <p:cTn id="206" presetID="1" presetClass="entr" presetSubtype="0" fill="hold" nodeType="afterEffect">
                                  <p:stCondLst>
                                    <p:cond delay="300"/>
                                  </p:stCondLst>
                                  <p:childTnLst>
                                    <p:set>
                                      <p:cBhvr>
                                        <p:cTn id="207" dur="1" fill="hold">
                                          <p:stCondLst>
                                            <p:cond delay="0"/>
                                          </p:stCondLst>
                                        </p:cTn>
                                        <p:tgtEl>
                                          <p:spTgt spid="72"/>
                                        </p:tgtEl>
                                        <p:attrNameLst>
                                          <p:attrName>style.visibility</p:attrName>
                                        </p:attrNameLst>
                                      </p:cBhvr>
                                      <p:to>
                                        <p:strVal val="visible"/>
                                      </p:to>
                                    </p:set>
                                  </p:childTnLst>
                                </p:cTn>
                              </p:par>
                            </p:childTnLst>
                          </p:cTn>
                        </p:par>
                        <p:par>
                          <p:cTn id="208" fill="hold">
                            <p:stCondLst>
                              <p:cond delay="20400"/>
                            </p:stCondLst>
                            <p:childTnLst>
                              <p:par>
                                <p:cTn id="209" presetID="1" presetClass="entr" presetSubtype="0" fill="hold" nodeType="afterEffect">
                                  <p:stCondLst>
                                    <p:cond delay="300"/>
                                  </p:stCondLst>
                                  <p:childTnLst>
                                    <p:set>
                                      <p:cBhvr>
                                        <p:cTn id="210" dur="1" fill="hold">
                                          <p:stCondLst>
                                            <p:cond delay="0"/>
                                          </p:stCondLst>
                                        </p:cTn>
                                        <p:tgtEl>
                                          <p:spTgt spid="73"/>
                                        </p:tgtEl>
                                        <p:attrNameLst>
                                          <p:attrName>style.visibility</p:attrName>
                                        </p:attrNameLst>
                                      </p:cBhvr>
                                      <p:to>
                                        <p:strVal val="visible"/>
                                      </p:to>
                                    </p:set>
                                  </p:childTnLst>
                                </p:cTn>
                              </p:par>
                            </p:childTnLst>
                          </p:cTn>
                        </p:par>
                        <p:par>
                          <p:cTn id="211" fill="hold">
                            <p:stCondLst>
                              <p:cond delay="20700"/>
                            </p:stCondLst>
                            <p:childTnLst>
                              <p:par>
                                <p:cTn id="212" presetID="1" presetClass="entr" presetSubtype="0" fill="hold" nodeType="afterEffect">
                                  <p:stCondLst>
                                    <p:cond delay="300"/>
                                  </p:stCondLst>
                                  <p:childTnLst>
                                    <p:set>
                                      <p:cBhvr>
                                        <p:cTn id="213" dur="1" fill="hold">
                                          <p:stCondLst>
                                            <p:cond delay="0"/>
                                          </p:stCondLst>
                                        </p:cTn>
                                        <p:tgtEl>
                                          <p:spTgt spid="74"/>
                                        </p:tgtEl>
                                        <p:attrNameLst>
                                          <p:attrName>style.visibility</p:attrName>
                                        </p:attrNameLst>
                                      </p:cBhvr>
                                      <p:to>
                                        <p:strVal val="visible"/>
                                      </p:to>
                                    </p:set>
                                  </p:childTnLst>
                                </p:cTn>
                              </p:par>
                            </p:childTnLst>
                          </p:cTn>
                        </p:par>
                        <p:par>
                          <p:cTn id="214" fill="hold">
                            <p:stCondLst>
                              <p:cond delay="21000"/>
                            </p:stCondLst>
                            <p:childTnLst>
                              <p:par>
                                <p:cTn id="215" presetID="1" presetClass="entr" presetSubtype="0" fill="hold" nodeType="afterEffect">
                                  <p:stCondLst>
                                    <p:cond delay="300"/>
                                  </p:stCondLst>
                                  <p:childTnLst>
                                    <p:set>
                                      <p:cBhvr>
                                        <p:cTn id="216" dur="1" fill="hold">
                                          <p:stCondLst>
                                            <p:cond delay="0"/>
                                          </p:stCondLst>
                                        </p:cTn>
                                        <p:tgtEl>
                                          <p:spTgt spid="75"/>
                                        </p:tgtEl>
                                        <p:attrNameLst>
                                          <p:attrName>style.visibility</p:attrName>
                                        </p:attrNameLst>
                                      </p:cBhvr>
                                      <p:to>
                                        <p:strVal val="visible"/>
                                      </p:to>
                                    </p:set>
                                  </p:childTnLst>
                                </p:cTn>
                              </p:par>
                            </p:childTnLst>
                          </p:cTn>
                        </p:par>
                        <p:par>
                          <p:cTn id="217" fill="hold">
                            <p:stCondLst>
                              <p:cond delay="21300"/>
                            </p:stCondLst>
                            <p:childTnLst>
                              <p:par>
                                <p:cTn id="218" presetID="1" presetClass="entr" presetSubtype="0" fill="hold" nodeType="afterEffect">
                                  <p:stCondLst>
                                    <p:cond delay="300"/>
                                  </p:stCondLst>
                                  <p:childTnLst>
                                    <p:set>
                                      <p:cBhvr>
                                        <p:cTn id="219" dur="1" fill="hold">
                                          <p:stCondLst>
                                            <p:cond delay="0"/>
                                          </p:stCondLst>
                                        </p:cTn>
                                        <p:tgtEl>
                                          <p:spTgt spid="76"/>
                                        </p:tgtEl>
                                        <p:attrNameLst>
                                          <p:attrName>style.visibility</p:attrName>
                                        </p:attrNameLst>
                                      </p:cBhvr>
                                      <p:to>
                                        <p:strVal val="visible"/>
                                      </p:to>
                                    </p:set>
                                  </p:childTnLst>
                                </p:cTn>
                              </p:par>
                            </p:childTnLst>
                          </p:cTn>
                        </p:par>
                        <p:par>
                          <p:cTn id="220" fill="hold">
                            <p:stCondLst>
                              <p:cond delay="21600"/>
                            </p:stCondLst>
                            <p:childTnLst>
                              <p:par>
                                <p:cTn id="221" presetID="1" presetClass="entr" presetSubtype="0" fill="hold" nodeType="afterEffect">
                                  <p:stCondLst>
                                    <p:cond delay="300"/>
                                  </p:stCondLst>
                                  <p:childTnLst>
                                    <p:set>
                                      <p:cBhvr>
                                        <p:cTn id="222" dur="1" fill="hold">
                                          <p:stCondLst>
                                            <p:cond delay="0"/>
                                          </p:stCondLst>
                                        </p:cTn>
                                        <p:tgtEl>
                                          <p:spTgt spid="77"/>
                                        </p:tgtEl>
                                        <p:attrNameLst>
                                          <p:attrName>style.visibility</p:attrName>
                                        </p:attrNameLst>
                                      </p:cBhvr>
                                      <p:to>
                                        <p:strVal val="visible"/>
                                      </p:to>
                                    </p:set>
                                  </p:childTnLst>
                                </p:cTn>
                              </p:par>
                            </p:childTnLst>
                          </p:cTn>
                        </p:par>
                        <p:par>
                          <p:cTn id="223" fill="hold">
                            <p:stCondLst>
                              <p:cond delay="21900"/>
                            </p:stCondLst>
                            <p:childTnLst>
                              <p:par>
                                <p:cTn id="224" presetID="1" presetClass="entr" presetSubtype="0" fill="hold" nodeType="afterEffect">
                                  <p:stCondLst>
                                    <p:cond delay="300"/>
                                  </p:stCondLst>
                                  <p:childTnLst>
                                    <p:set>
                                      <p:cBhvr>
                                        <p:cTn id="225" dur="1" fill="hold">
                                          <p:stCondLst>
                                            <p:cond delay="0"/>
                                          </p:stCondLst>
                                        </p:cTn>
                                        <p:tgtEl>
                                          <p:spTgt spid="78"/>
                                        </p:tgtEl>
                                        <p:attrNameLst>
                                          <p:attrName>style.visibility</p:attrName>
                                        </p:attrNameLst>
                                      </p:cBhvr>
                                      <p:to>
                                        <p:strVal val="visible"/>
                                      </p:to>
                                    </p:set>
                                  </p:childTnLst>
                                </p:cTn>
                              </p:par>
                            </p:childTnLst>
                          </p:cTn>
                        </p:par>
                        <p:par>
                          <p:cTn id="226" fill="hold">
                            <p:stCondLst>
                              <p:cond delay="22200"/>
                            </p:stCondLst>
                            <p:childTnLst>
                              <p:par>
                                <p:cTn id="227" presetID="1" presetClass="entr" presetSubtype="0" fill="hold" nodeType="afterEffect">
                                  <p:stCondLst>
                                    <p:cond delay="300"/>
                                  </p:stCondLst>
                                  <p:childTnLst>
                                    <p:set>
                                      <p:cBhvr>
                                        <p:cTn id="22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sz="3700" b="1" dirty="0">
                <a:solidFill>
                  <a:schemeClr val="tx1"/>
                </a:solidFill>
              </a:rPr>
              <a:t>Ανακατασκευή εικόνας</a:t>
            </a:r>
            <a:r>
              <a:rPr lang="en-US" sz="3700" b="1" dirty="0">
                <a:solidFill>
                  <a:schemeClr val="tx1"/>
                </a:solidFill>
              </a:rPr>
              <a:t> - </a:t>
            </a:r>
            <a:r>
              <a:rPr lang="en-US" sz="3700" b="1" dirty="0">
                <a:solidFill>
                  <a:schemeClr val="tx1"/>
                </a:solidFill>
                <a:latin typeface="Calibri" panose="020F0502020204030204" pitchFamily="34" charset="0"/>
              </a:rPr>
              <a:t>Rendering</a:t>
            </a:r>
            <a:r>
              <a:rPr lang="en-US" sz="3700" b="1" dirty="0">
                <a:solidFill>
                  <a:schemeClr val="tx1"/>
                </a:solidFill>
              </a:rPr>
              <a:t> </a:t>
            </a:r>
            <a:r>
              <a:rPr lang="el-GR" sz="3700" b="1" dirty="0">
                <a:solidFill>
                  <a:schemeClr val="tx1"/>
                </a:solidFill>
              </a:rPr>
              <a:t>τεχνικές</a:t>
            </a:r>
          </a:p>
        </p:txBody>
      </p:sp>
      <p:sp>
        <p:nvSpPr>
          <p:cNvPr id="3" name="Content Placeholder 2"/>
          <p:cNvSpPr>
            <a:spLocks noGrp="1"/>
          </p:cNvSpPr>
          <p:nvPr>
            <p:ph sz="quarter" idx="1"/>
          </p:nvPr>
        </p:nvSpPr>
        <p:spPr>
          <a:xfrm>
            <a:off x="395536" y="1600200"/>
            <a:ext cx="8136904" cy="4495800"/>
          </a:xfrm>
        </p:spPr>
        <p:txBody>
          <a:bodyPr>
            <a:normAutofit/>
          </a:bodyPr>
          <a:lstStyle/>
          <a:p>
            <a:pPr>
              <a:lnSpc>
                <a:spcPct val="110000"/>
              </a:lnSpc>
              <a:spcBef>
                <a:spcPts val="0"/>
              </a:spcBef>
              <a:spcAft>
                <a:spcPts val="1200"/>
              </a:spcAft>
              <a:buNone/>
            </a:pPr>
            <a:r>
              <a:rPr lang="en-US" sz="2400" b="1" dirty="0">
                <a:latin typeface="Calibri" pitchFamily="34" charset="0"/>
                <a:cs typeface="Calibri" pitchFamily="34" charset="0"/>
              </a:rPr>
              <a:t>Mutli</a:t>
            </a:r>
            <a:r>
              <a:rPr lang="el-GR" sz="2400" b="1" dirty="0">
                <a:latin typeface="Calibri" pitchFamily="34" charset="0"/>
                <a:cs typeface="Calibri" pitchFamily="34" charset="0"/>
              </a:rPr>
              <a:t>-</a:t>
            </a:r>
            <a:r>
              <a:rPr lang="en-US" sz="2400" b="1" dirty="0">
                <a:latin typeface="Calibri" pitchFamily="34" charset="0"/>
                <a:cs typeface="Calibri" pitchFamily="34" charset="0"/>
              </a:rPr>
              <a:t>planar rendering</a:t>
            </a:r>
            <a:endParaRPr lang="el-GR" sz="2400" b="1" dirty="0">
              <a:latin typeface="Calibri" pitchFamily="34" charset="0"/>
              <a:cs typeface="Calibri" pitchFamily="34" charset="0"/>
            </a:endParaRPr>
          </a:p>
          <a:p>
            <a:pPr lvl="1" algn="just">
              <a:lnSpc>
                <a:spcPct val="110000"/>
              </a:lnSpc>
              <a:spcBef>
                <a:spcPts val="0"/>
              </a:spcBef>
              <a:spcAft>
                <a:spcPts val="2400"/>
              </a:spcAft>
              <a:buClr>
                <a:schemeClr val="accent1">
                  <a:lumMod val="50000"/>
                </a:schemeClr>
              </a:buClr>
              <a:buFont typeface="Wingdings" panose="05000000000000000000" pitchFamily="2" charset="2"/>
              <a:buChar char="q"/>
            </a:pPr>
            <a:r>
              <a:rPr lang="el-GR" sz="2400" dirty="0"/>
              <a:t>Η αναπαράσταση μιας τρισδιάστατης δομής σε τρεις διαφορετικές προβολές: στεφανιαία </a:t>
            </a:r>
            <a:r>
              <a:rPr lang="el-GR" sz="2400" dirty="0">
                <a:latin typeface="Calibri" panose="020F0502020204030204" pitchFamily="34" charset="0"/>
              </a:rPr>
              <a:t>(</a:t>
            </a:r>
            <a:r>
              <a:rPr lang="en-US" sz="2400" dirty="0">
                <a:latin typeface="Calibri" panose="020F0502020204030204" pitchFamily="34" charset="0"/>
              </a:rPr>
              <a:t>coronal)</a:t>
            </a:r>
            <a:r>
              <a:rPr lang="el-GR" sz="2400" dirty="0"/>
              <a:t>, εγκάρσια </a:t>
            </a:r>
            <a:r>
              <a:rPr lang="en-US" sz="2400" dirty="0">
                <a:latin typeface="Calibri" panose="020F0502020204030204" pitchFamily="34" charset="0"/>
              </a:rPr>
              <a:t>(transverse)</a:t>
            </a:r>
            <a:r>
              <a:rPr lang="el-GR" sz="2400" dirty="0"/>
              <a:t>, οβελιαία </a:t>
            </a:r>
            <a:r>
              <a:rPr lang="en-US" sz="2400" dirty="0">
                <a:latin typeface="Calibri" panose="020F0502020204030204" pitchFamily="34" charset="0"/>
              </a:rPr>
              <a:t>(sagittal)</a:t>
            </a:r>
            <a:r>
              <a:rPr lang="el-GR" sz="2400" dirty="0">
                <a:latin typeface="Calibri" panose="020F0502020204030204" pitchFamily="34" charset="0"/>
              </a:rPr>
              <a:t>.</a:t>
            </a:r>
            <a:endParaRPr lang="en-US" sz="2400" dirty="0">
              <a:latin typeface="Calibri" panose="020F0502020204030204" pitchFamily="34" charset="0"/>
            </a:endParaRPr>
          </a:p>
          <a:p>
            <a:pPr lvl="1" algn="just">
              <a:lnSpc>
                <a:spcPct val="110000"/>
              </a:lnSpc>
              <a:spcBef>
                <a:spcPts val="0"/>
              </a:spcBef>
              <a:spcAft>
                <a:spcPts val="600"/>
              </a:spcAft>
              <a:buClr>
                <a:schemeClr val="accent1">
                  <a:lumMod val="50000"/>
                </a:schemeClr>
              </a:buClr>
              <a:buFont typeface="Wingdings" panose="05000000000000000000" pitchFamily="2" charset="2"/>
              <a:buChar char="q"/>
            </a:pPr>
            <a:r>
              <a:rPr lang="el-GR" sz="2400" dirty="0"/>
              <a:t>Ειδικές μέθοδοι προβολής: </a:t>
            </a:r>
            <a:endParaRPr lang="en-US" sz="2400" dirty="0"/>
          </a:p>
          <a:p>
            <a:pPr lvl="2" algn="just">
              <a:lnSpc>
                <a:spcPct val="110000"/>
              </a:lnSpc>
              <a:spcBef>
                <a:spcPts val="0"/>
              </a:spcBef>
              <a:spcAft>
                <a:spcPts val="600"/>
              </a:spcAft>
              <a:buClr>
                <a:schemeClr val="accent1">
                  <a:lumMod val="50000"/>
                </a:schemeClr>
              </a:buClr>
              <a:buFont typeface="Wingdings" panose="05000000000000000000" pitchFamily="2" charset="2"/>
              <a:buChar char="§"/>
            </a:pPr>
            <a:r>
              <a:rPr lang="el-GR" sz="2200" dirty="0"/>
              <a:t>Προβολή μέγιστης φωτεινότητας (</a:t>
            </a:r>
            <a:r>
              <a:rPr lang="en-US" sz="2200" dirty="0"/>
              <a:t>maximum intensity projection</a:t>
            </a:r>
            <a:r>
              <a:rPr lang="el-GR" sz="2200" dirty="0"/>
              <a:t>).</a:t>
            </a:r>
            <a:endParaRPr lang="en-US" sz="2200" dirty="0"/>
          </a:p>
          <a:p>
            <a:pPr lvl="2" algn="just">
              <a:lnSpc>
                <a:spcPct val="110000"/>
              </a:lnSpc>
              <a:spcBef>
                <a:spcPts val="0"/>
              </a:spcBef>
              <a:spcAft>
                <a:spcPts val="600"/>
              </a:spcAft>
              <a:buClr>
                <a:schemeClr val="accent1">
                  <a:lumMod val="50000"/>
                </a:schemeClr>
              </a:buClr>
              <a:buFont typeface="Wingdings" panose="05000000000000000000" pitchFamily="2" charset="2"/>
              <a:buChar char="§"/>
            </a:pPr>
            <a:r>
              <a:rPr lang="el-GR" sz="2200" dirty="0"/>
              <a:t>Προβολή ελάχιστης φωτεινότητας (</a:t>
            </a:r>
            <a:r>
              <a:rPr lang="en-US" sz="2200" dirty="0"/>
              <a:t>minimum intensity projection</a:t>
            </a:r>
            <a:r>
              <a:rPr lang="el-GR" sz="2200" dirty="0"/>
              <a:t>).</a:t>
            </a:r>
            <a:endParaRPr lang="en-US" sz="2200" dirty="0"/>
          </a:p>
        </p:txBody>
      </p:sp>
    </p:spTree>
    <p:extLst>
      <p:ext uri="{BB962C8B-B14F-4D97-AF65-F5344CB8AC3E}">
        <p14:creationId xmlns:p14="http://schemas.microsoft.com/office/powerpoint/2010/main" val="1612313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2" cstate="print"/>
          <a:srcRect r="5172"/>
          <a:stretch>
            <a:fillRect/>
          </a:stretch>
        </p:blipFill>
        <p:spPr bwMode="auto">
          <a:xfrm>
            <a:off x="4860032" y="3356992"/>
            <a:ext cx="3960440" cy="3286133"/>
          </a:xfrm>
          <a:prstGeom prst="rect">
            <a:avLst/>
          </a:prstGeom>
          <a:noFill/>
          <a:ln w="9525">
            <a:noFill/>
            <a:miter lim="800000"/>
            <a:headEnd/>
            <a:tailEnd/>
          </a:ln>
        </p:spPr>
      </p:pic>
      <p:grpSp>
        <p:nvGrpSpPr>
          <p:cNvPr id="8" name="Group 7"/>
          <p:cNvGrpSpPr/>
          <p:nvPr/>
        </p:nvGrpSpPr>
        <p:grpSpPr>
          <a:xfrm>
            <a:off x="467544" y="1484784"/>
            <a:ext cx="4464496" cy="3528392"/>
            <a:chOff x="2195736" y="332656"/>
            <a:chExt cx="5040560" cy="4068312"/>
          </a:xfrm>
        </p:grpSpPr>
        <p:pic>
          <p:nvPicPr>
            <p:cNvPr id="7170" name="Picture 2"/>
            <p:cNvPicPr>
              <a:picLocks noChangeAspect="1" noChangeArrowheads="1"/>
            </p:cNvPicPr>
            <p:nvPr/>
          </p:nvPicPr>
          <p:blipFill>
            <a:blip r:embed="rId3" cstate="print">
              <a:clrChange>
                <a:clrFrom>
                  <a:srgbClr val="F0F0F0"/>
                </a:clrFrom>
                <a:clrTo>
                  <a:srgbClr val="F0F0F0">
                    <a:alpha val="0"/>
                  </a:srgbClr>
                </a:clrTo>
              </a:clrChange>
            </a:blip>
            <a:srcRect/>
            <a:stretch>
              <a:fillRect/>
            </a:stretch>
          </p:blipFill>
          <p:spPr bwMode="auto">
            <a:xfrm>
              <a:off x="2195736" y="332656"/>
              <a:ext cx="2476500" cy="291465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4788371" y="692696"/>
              <a:ext cx="2447925" cy="2466975"/>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4716016" y="3140968"/>
              <a:ext cx="2520000" cy="1260000"/>
            </a:xfrm>
            <a:prstGeom prst="rect">
              <a:avLst/>
            </a:prstGeom>
            <a:noFill/>
            <a:ln w="9525">
              <a:noFill/>
              <a:miter lim="800000"/>
              <a:headEnd/>
              <a:tailEnd/>
            </a:ln>
          </p:spPr>
        </p:pic>
        <p:pic>
          <p:nvPicPr>
            <p:cNvPr id="7173" name="Picture 5"/>
            <p:cNvPicPr>
              <a:picLocks noChangeAspect="1" noChangeArrowheads="1"/>
            </p:cNvPicPr>
            <p:nvPr/>
          </p:nvPicPr>
          <p:blipFill>
            <a:blip r:embed="rId6" cstate="print"/>
            <a:srcRect/>
            <a:stretch>
              <a:fillRect/>
            </a:stretch>
          </p:blipFill>
          <p:spPr bwMode="auto">
            <a:xfrm>
              <a:off x="2339752" y="3140967"/>
              <a:ext cx="2500465" cy="1260000"/>
            </a:xfrm>
            <a:prstGeom prst="rect">
              <a:avLst/>
            </a:prstGeom>
            <a:noFill/>
            <a:ln w="9525">
              <a:noFill/>
              <a:miter lim="800000"/>
              <a:headEnd/>
              <a:tailEnd/>
            </a:ln>
          </p:spPr>
        </p:pic>
      </p:grpSp>
      <p:pic>
        <p:nvPicPr>
          <p:cNvPr id="10" name="Content Placeholder 82" descr="s40_MPRAGE_avg_n4_stripped.png"/>
          <p:cNvPicPr>
            <a:picLocks noChangeAspect="1"/>
          </p:cNvPicPr>
          <p:nvPr/>
        </p:nvPicPr>
        <p:blipFill>
          <a:blip r:embed="rId7" cstate="print"/>
          <a:srcRect l="56818" b="57008"/>
          <a:stretch>
            <a:fillRect/>
          </a:stretch>
        </p:blipFill>
        <p:spPr>
          <a:xfrm>
            <a:off x="6996269" y="5158341"/>
            <a:ext cx="1824203" cy="1440160"/>
          </a:xfrm>
          <a:prstGeom prst="rect">
            <a:avLst/>
          </a:prstGeom>
        </p:spPr>
      </p:pic>
      <p:sp>
        <p:nvSpPr>
          <p:cNvPr id="11" name="Title 10"/>
          <p:cNvSpPr>
            <a:spLocks noGrp="1"/>
          </p:cNvSpPr>
          <p:nvPr>
            <p:ph type="title"/>
          </p:nvPr>
        </p:nvSpPr>
        <p:spPr/>
        <p:txBody>
          <a:bodyPr>
            <a:normAutofit/>
          </a:bodyPr>
          <a:lstStyle/>
          <a:p>
            <a:pPr algn="ctr">
              <a:lnSpc>
                <a:spcPct val="150000"/>
              </a:lnSpc>
            </a:pPr>
            <a:r>
              <a:rPr lang="en-US" sz="3700" b="1" dirty="0" err="1">
                <a:solidFill>
                  <a:schemeClr val="tx1"/>
                </a:solidFill>
                <a:latin typeface="Calibri" panose="020F0502020204030204" pitchFamily="34" charset="0"/>
                <a:cs typeface="Calibri" pitchFamily="34" charset="0"/>
              </a:rPr>
              <a:t>Mutli</a:t>
            </a:r>
            <a:r>
              <a:rPr lang="el-GR" sz="3700" b="1" dirty="0">
                <a:solidFill>
                  <a:schemeClr val="tx1"/>
                </a:solidFill>
                <a:latin typeface="Calibri" panose="020F0502020204030204" pitchFamily="34" charset="0"/>
                <a:cs typeface="Calibri" pitchFamily="34" charset="0"/>
              </a:rPr>
              <a:t>-</a:t>
            </a:r>
            <a:r>
              <a:rPr lang="en-US" sz="3700" b="1" dirty="0">
                <a:solidFill>
                  <a:schemeClr val="tx1"/>
                </a:solidFill>
                <a:latin typeface="Calibri" panose="020F0502020204030204" pitchFamily="34" charset="0"/>
                <a:cs typeface="Calibri" pitchFamily="34" charset="0"/>
              </a:rPr>
              <a:t>planar rendering</a:t>
            </a:r>
            <a:endParaRPr lang="el-GR" sz="3700" b="1" dirty="0">
              <a:solidFill>
                <a:schemeClr val="tx1"/>
              </a:solidFill>
              <a:latin typeface="Calibri" panose="020F0502020204030204" pitchFamily="34" charset="0"/>
              <a:cs typeface="Calibri" pitchFamily="34" charset="0"/>
            </a:endParaRPr>
          </a:p>
        </p:txBody>
      </p:sp>
      <p:sp>
        <p:nvSpPr>
          <p:cNvPr id="12" name="TextBox 11"/>
          <p:cNvSpPr txBox="1"/>
          <p:nvPr/>
        </p:nvSpPr>
        <p:spPr>
          <a:xfrm>
            <a:off x="5076056" y="1772816"/>
            <a:ext cx="1800200" cy="369332"/>
          </a:xfrm>
          <a:prstGeom prst="rect">
            <a:avLst/>
          </a:prstGeom>
          <a:noFill/>
        </p:spPr>
        <p:txBody>
          <a:bodyPr wrap="square" rtlCol="0">
            <a:spAutoFit/>
          </a:bodyPr>
          <a:lstStyle/>
          <a:p>
            <a:r>
              <a:rPr lang="el-GR" b="1" dirty="0"/>
              <a:t>Εγκάρσια</a:t>
            </a:r>
          </a:p>
        </p:txBody>
      </p:sp>
      <p:sp>
        <p:nvSpPr>
          <p:cNvPr id="13" name="TextBox 12"/>
          <p:cNvSpPr txBox="1"/>
          <p:nvPr/>
        </p:nvSpPr>
        <p:spPr>
          <a:xfrm>
            <a:off x="2915816" y="5157192"/>
            <a:ext cx="1800200" cy="369332"/>
          </a:xfrm>
          <a:prstGeom prst="rect">
            <a:avLst/>
          </a:prstGeom>
          <a:noFill/>
        </p:spPr>
        <p:txBody>
          <a:bodyPr wrap="square" rtlCol="0">
            <a:spAutoFit/>
          </a:bodyPr>
          <a:lstStyle/>
          <a:p>
            <a:pPr algn="ctr"/>
            <a:r>
              <a:rPr lang="el-GR" b="1" dirty="0"/>
              <a:t>Στεφανιαία</a:t>
            </a:r>
          </a:p>
        </p:txBody>
      </p:sp>
      <p:sp>
        <p:nvSpPr>
          <p:cNvPr id="14" name="TextBox 13"/>
          <p:cNvSpPr txBox="1"/>
          <p:nvPr/>
        </p:nvSpPr>
        <p:spPr>
          <a:xfrm>
            <a:off x="755576" y="5157192"/>
            <a:ext cx="1800200" cy="369332"/>
          </a:xfrm>
          <a:prstGeom prst="rect">
            <a:avLst/>
          </a:prstGeom>
          <a:noFill/>
        </p:spPr>
        <p:txBody>
          <a:bodyPr wrap="square" rtlCol="0">
            <a:spAutoFit/>
          </a:bodyPr>
          <a:lstStyle/>
          <a:p>
            <a:pPr algn="ctr"/>
            <a:r>
              <a:rPr lang="el-GR" b="1" dirty="0"/>
              <a:t>Οβελιαία</a:t>
            </a:r>
          </a:p>
        </p:txBody>
      </p:sp>
    </p:spTree>
    <p:extLst>
      <p:ext uri="{BB962C8B-B14F-4D97-AF65-F5344CB8AC3E}">
        <p14:creationId xmlns:p14="http://schemas.microsoft.com/office/powerpoint/2010/main" val="765489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628800"/>
            <a:ext cx="8496944" cy="5229200"/>
          </a:xfrm>
        </p:spPr>
        <p:txBody>
          <a:bodyPr>
            <a:normAutofit lnSpcReduction="10000"/>
          </a:bodyPr>
          <a:lstStyle/>
          <a:p>
            <a:pPr algn="just">
              <a:spcBef>
                <a:spcPts val="0"/>
              </a:spcBef>
              <a:spcAft>
                <a:spcPts val="1200"/>
              </a:spcAft>
              <a:buNone/>
            </a:pPr>
            <a:r>
              <a:rPr lang="el-GR" sz="2400" b="1" dirty="0">
                <a:latin typeface="Calibri" pitchFamily="34" charset="0"/>
                <a:cs typeface="Calibri" pitchFamily="34" charset="0"/>
              </a:rPr>
              <a:t>3</a:t>
            </a:r>
            <a:r>
              <a:rPr lang="en-US" sz="2400" b="1" dirty="0">
                <a:latin typeface="Calibri" pitchFamily="34" charset="0"/>
                <a:cs typeface="Calibri" pitchFamily="34" charset="0"/>
              </a:rPr>
              <a:t>D rendering </a:t>
            </a:r>
            <a:r>
              <a:rPr lang="el-GR" sz="2400" b="1" dirty="0"/>
              <a:t>τεχνικές</a:t>
            </a:r>
          </a:p>
          <a:p>
            <a:pPr lvl="1" algn="just">
              <a:spcBef>
                <a:spcPts val="0"/>
              </a:spcBef>
              <a:spcAft>
                <a:spcPts val="600"/>
              </a:spcAft>
              <a:buClr>
                <a:schemeClr val="accent1">
                  <a:lumMod val="50000"/>
                </a:schemeClr>
              </a:buClr>
              <a:buFont typeface="Wingdings" panose="05000000000000000000" pitchFamily="2" charset="2"/>
              <a:buChar char="q"/>
            </a:pPr>
            <a:r>
              <a:rPr lang="en-US" sz="2400" dirty="0">
                <a:latin typeface="Calibri" panose="020F0502020204030204" pitchFamily="34" charset="0"/>
              </a:rPr>
              <a:t>Surface rendering:</a:t>
            </a:r>
            <a:endParaRPr lang="el-GR" sz="2400" dirty="0">
              <a:latin typeface="Calibri" panose="020F0502020204030204" pitchFamily="34" charset="0"/>
            </a:endParaRPr>
          </a:p>
          <a:p>
            <a:pPr lvl="2" algn="just">
              <a:spcBef>
                <a:spcPts val="0"/>
              </a:spcBef>
              <a:spcAft>
                <a:spcPts val="1200"/>
              </a:spcAft>
              <a:buClr>
                <a:schemeClr val="accent1">
                  <a:lumMod val="50000"/>
                </a:schemeClr>
              </a:buClr>
              <a:buFont typeface="Wingdings" panose="05000000000000000000" pitchFamily="2" charset="2"/>
              <a:buChar char="§"/>
            </a:pPr>
            <a:r>
              <a:rPr lang="el-GR" sz="2200" dirty="0">
                <a:latin typeface="Calibri" panose="020F0502020204030204" pitchFamily="34" charset="0"/>
              </a:rPr>
              <a:t>Αναπαριστά το 3Δ μοντέλο με τη χρήση ενός συνόλου επιφανειών (</a:t>
            </a:r>
            <a:r>
              <a:rPr lang="en-US" sz="2200" dirty="0">
                <a:latin typeface="Calibri" panose="020F0502020204030204" pitchFamily="34" charset="0"/>
              </a:rPr>
              <a:t>surfaces).  </a:t>
            </a:r>
            <a:r>
              <a:rPr lang="el-GR" sz="2200" dirty="0">
                <a:latin typeface="Calibri" panose="020F0502020204030204" pitchFamily="34" charset="0"/>
              </a:rPr>
              <a:t>Κάθε επιφάνεια αποτελείται από σημεία τα οποία έχουν την ίδια τιμή φωτεινότητας</a:t>
            </a:r>
            <a:r>
              <a:rPr lang="en-US" sz="2200" dirty="0">
                <a:latin typeface="Calibri" panose="020F0502020204030204" pitchFamily="34" charset="0"/>
              </a:rPr>
              <a:t>.</a:t>
            </a:r>
            <a:endParaRPr lang="el-GR" sz="2200" dirty="0">
              <a:latin typeface="Calibri" panose="020F0502020204030204" pitchFamily="34" charset="0"/>
            </a:endParaRPr>
          </a:p>
          <a:p>
            <a:pPr lvl="2" algn="just">
              <a:spcBef>
                <a:spcPts val="0"/>
              </a:spcBef>
              <a:spcAft>
                <a:spcPts val="600"/>
              </a:spcAft>
              <a:buClr>
                <a:schemeClr val="accent1">
                  <a:lumMod val="50000"/>
                </a:schemeClr>
              </a:buClr>
              <a:buFont typeface="Wingdings" panose="05000000000000000000" pitchFamily="2" charset="2"/>
              <a:buChar char="§"/>
            </a:pPr>
            <a:r>
              <a:rPr lang="el-GR" sz="2200" dirty="0">
                <a:latin typeface="Calibri" panose="020F0502020204030204" pitchFamily="34" charset="0"/>
              </a:rPr>
              <a:t>Μέθοδοι </a:t>
            </a:r>
            <a:r>
              <a:rPr lang="en-US" sz="2200" dirty="0">
                <a:latin typeface="Calibri" panose="020F0502020204030204" pitchFamily="34" charset="0"/>
              </a:rPr>
              <a:t>surface rendering:</a:t>
            </a:r>
          </a:p>
          <a:p>
            <a:pPr lvl="3" algn="just">
              <a:spcBef>
                <a:spcPts val="0"/>
              </a:spcBef>
              <a:spcAft>
                <a:spcPts val="600"/>
              </a:spcAft>
              <a:buClr>
                <a:schemeClr val="accent1">
                  <a:lumMod val="50000"/>
                </a:schemeClr>
              </a:buClr>
              <a:buFont typeface="Arial" panose="020B0604020202020204" pitchFamily="34" charset="0"/>
              <a:buChar char="•"/>
            </a:pPr>
            <a:r>
              <a:rPr lang="el-GR" sz="2200" dirty="0">
                <a:latin typeface="Calibri" panose="020F0502020204030204" pitchFamily="34" charset="0"/>
              </a:rPr>
              <a:t>Μέθοδοι που βασίζονται σε περιγράμματα (</a:t>
            </a:r>
            <a:r>
              <a:rPr lang="en-US" sz="2200" dirty="0">
                <a:latin typeface="Calibri" panose="020F0502020204030204" pitchFamily="34" charset="0"/>
              </a:rPr>
              <a:t>Contour based</a:t>
            </a:r>
            <a:r>
              <a:rPr lang="el-GR" sz="2200" dirty="0">
                <a:latin typeface="Calibri" panose="020F0502020204030204" pitchFamily="34" charset="0"/>
              </a:rPr>
              <a:t>)</a:t>
            </a:r>
            <a:r>
              <a:rPr lang="en-US" sz="2200" dirty="0">
                <a:latin typeface="Calibri" panose="020F0502020204030204" pitchFamily="34" charset="0"/>
              </a:rPr>
              <a:t>.</a:t>
            </a:r>
          </a:p>
          <a:p>
            <a:pPr lvl="3" algn="just">
              <a:spcBef>
                <a:spcPts val="0"/>
              </a:spcBef>
              <a:spcAft>
                <a:spcPts val="1800"/>
              </a:spcAft>
              <a:buClr>
                <a:schemeClr val="accent1">
                  <a:lumMod val="50000"/>
                </a:schemeClr>
              </a:buClr>
              <a:buFont typeface="Arial" panose="020B0604020202020204" pitchFamily="34" charset="0"/>
              <a:buChar char="•"/>
            </a:pPr>
            <a:r>
              <a:rPr lang="el-GR" sz="2200" dirty="0">
                <a:latin typeface="Calibri" panose="020F0502020204030204" pitchFamily="34" charset="0"/>
              </a:rPr>
              <a:t>Μέθοδοι που βασίζονται σε </a:t>
            </a:r>
            <a:r>
              <a:rPr lang="en-US" sz="2200" dirty="0">
                <a:latin typeface="Calibri" panose="020F0502020204030204" pitchFamily="34" charset="0"/>
              </a:rPr>
              <a:t>voxel (Voxel based).</a:t>
            </a:r>
            <a:endParaRPr lang="el-GR" sz="2200" dirty="0">
              <a:latin typeface="Calibri" panose="020F0502020204030204" pitchFamily="34" charset="0"/>
            </a:endParaRPr>
          </a:p>
          <a:p>
            <a:pPr lvl="1">
              <a:spcBef>
                <a:spcPts val="0"/>
              </a:spcBef>
              <a:spcAft>
                <a:spcPts val="600"/>
              </a:spcAft>
              <a:buClr>
                <a:schemeClr val="accent1">
                  <a:lumMod val="50000"/>
                </a:schemeClr>
              </a:buClr>
              <a:buFont typeface="Wingdings" panose="05000000000000000000" pitchFamily="2" charset="2"/>
              <a:buChar char="q"/>
            </a:pPr>
            <a:r>
              <a:rPr lang="en-US" sz="2400" dirty="0">
                <a:latin typeface="Calibri" pitchFamily="34" charset="0"/>
                <a:cs typeface="Calibri" pitchFamily="34" charset="0"/>
              </a:rPr>
              <a:t>Volume rendering</a:t>
            </a:r>
            <a:r>
              <a:rPr lang="el-GR" sz="2400" dirty="0">
                <a:latin typeface="Calibri" pitchFamily="34" charset="0"/>
                <a:cs typeface="Calibri" pitchFamily="34" charset="0"/>
              </a:rPr>
              <a:t>:</a:t>
            </a:r>
            <a:endParaRPr lang="en-US" sz="2400" dirty="0">
              <a:latin typeface="Calibri" pitchFamily="34" charset="0"/>
              <a:cs typeface="Calibri" pitchFamily="34" charset="0"/>
            </a:endParaRPr>
          </a:p>
          <a:p>
            <a:pPr lvl="2" algn="just">
              <a:spcBef>
                <a:spcPts val="0"/>
              </a:spcBef>
              <a:spcAft>
                <a:spcPts val="1200"/>
              </a:spcAft>
              <a:buClr>
                <a:schemeClr val="accent1">
                  <a:lumMod val="50000"/>
                </a:schemeClr>
              </a:buClr>
              <a:buFont typeface="Wingdings" panose="05000000000000000000" pitchFamily="2" charset="2"/>
              <a:buChar char="§"/>
            </a:pPr>
            <a:r>
              <a:rPr lang="el-GR" sz="2200" dirty="0">
                <a:latin typeface="Calibri" panose="020F0502020204030204" pitchFamily="34" charset="0"/>
              </a:rPr>
              <a:t>Εξάγει επιφάνειες από τα </a:t>
            </a:r>
            <a:r>
              <a:rPr lang="en-US" sz="2200" dirty="0">
                <a:latin typeface="Calibri" panose="020F0502020204030204" pitchFamily="34" charset="0"/>
              </a:rPr>
              <a:t>volume </a:t>
            </a:r>
            <a:r>
              <a:rPr lang="el-GR" sz="2200" dirty="0">
                <a:latin typeface="Calibri" panose="020F0502020204030204" pitchFamily="34" charset="0"/>
              </a:rPr>
              <a:t>δεδομένα όπως οι </a:t>
            </a:r>
            <a:r>
              <a:rPr lang="en-US" sz="2200" dirty="0">
                <a:latin typeface="Calibri" panose="020F0502020204030204" pitchFamily="34" charset="0"/>
              </a:rPr>
              <a:t>surface rendering </a:t>
            </a:r>
            <a:r>
              <a:rPr lang="el-GR" sz="2200" dirty="0">
                <a:latin typeface="Calibri" panose="020F0502020204030204" pitchFamily="34" charset="0"/>
              </a:rPr>
              <a:t>τεχνικές αλλά επιπλέον χρησιμοποιεί πολυγωνικά πλέγματα και χρώματα για την καλύτερη αναπαράσταση της ανατομικής δομής</a:t>
            </a:r>
            <a:r>
              <a:rPr lang="en-US" sz="2200" dirty="0">
                <a:latin typeface="Calibri" panose="020F0502020204030204" pitchFamily="34" charset="0"/>
              </a:rPr>
              <a:t>.</a:t>
            </a:r>
            <a:endParaRPr lang="el-GR" sz="2200" dirty="0">
              <a:latin typeface="Calibri" panose="020F0502020204030204" pitchFamily="34" charset="0"/>
            </a:endParaRPr>
          </a:p>
        </p:txBody>
      </p:sp>
      <p:sp>
        <p:nvSpPr>
          <p:cNvPr id="7" name="Title 1"/>
          <p:cNvSpPr>
            <a:spLocks noGrp="1"/>
          </p:cNvSpPr>
          <p:nvPr>
            <p:ph type="title"/>
          </p:nvPr>
        </p:nvSpPr>
        <p:spPr>
          <a:xfrm>
            <a:off x="612648" y="228600"/>
            <a:ext cx="8153400" cy="990600"/>
          </a:xfrm>
        </p:spPr>
        <p:txBody>
          <a:bodyPr>
            <a:noAutofit/>
          </a:bodyPr>
          <a:lstStyle/>
          <a:p>
            <a:pPr algn="ctr"/>
            <a:r>
              <a:rPr lang="el-GR" sz="3700" b="1" dirty="0">
                <a:solidFill>
                  <a:schemeClr val="tx1"/>
                </a:solidFill>
              </a:rPr>
              <a:t>Ανακατασκευή εικόνας</a:t>
            </a:r>
            <a:r>
              <a:rPr lang="en-US" sz="3700" b="1" dirty="0">
                <a:solidFill>
                  <a:schemeClr val="tx1"/>
                </a:solidFill>
              </a:rPr>
              <a:t> - </a:t>
            </a:r>
            <a:r>
              <a:rPr lang="en-US" sz="3700" b="1" dirty="0">
                <a:solidFill>
                  <a:schemeClr val="tx1"/>
                </a:solidFill>
                <a:latin typeface="Calibri" panose="020F0502020204030204" pitchFamily="34" charset="0"/>
              </a:rPr>
              <a:t>Rendering</a:t>
            </a:r>
            <a:r>
              <a:rPr lang="en-US" sz="3700" b="1" dirty="0">
                <a:solidFill>
                  <a:schemeClr val="tx1"/>
                </a:solidFill>
              </a:rPr>
              <a:t> </a:t>
            </a:r>
            <a:r>
              <a:rPr lang="el-GR" sz="3700" b="1" dirty="0">
                <a:solidFill>
                  <a:schemeClr val="tx1"/>
                </a:solidFill>
              </a:rPr>
              <a:t>τεχνικές</a:t>
            </a:r>
          </a:p>
        </p:txBody>
      </p:sp>
    </p:spTree>
    <p:extLst>
      <p:ext uri="{BB962C8B-B14F-4D97-AF65-F5344CB8AC3E}">
        <p14:creationId xmlns:p14="http://schemas.microsoft.com/office/powerpoint/2010/main" val="933218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700" b="1" dirty="0">
                <a:solidFill>
                  <a:schemeClr val="tx1"/>
                </a:solidFill>
              </a:rPr>
              <a:t>Κατάτμηση εικόνας</a:t>
            </a:r>
          </a:p>
        </p:txBody>
      </p:sp>
      <p:sp>
        <p:nvSpPr>
          <p:cNvPr id="3" name="Content Placeholder 2"/>
          <p:cNvSpPr>
            <a:spLocks noGrp="1"/>
          </p:cNvSpPr>
          <p:nvPr>
            <p:ph sz="quarter" idx="1"/>
          </p:nvPr>
        </p:nvSpPr>
        <p:spPr>
          <a:xfrm>
            <a:off x="323528" y="1813520"/>
            <a:ext cx="8442520" cy="4495800"/>
          </a:xfrm>
        </p:spPr>
        <p:txBody>
          <a:bodyPr>
            <a:noAutofit/>
          </a:bodyPr>
          <a:lstStyle/>
          <a:p>
            <a:pPr algn="just">
              <a:spcBef>
                <a:spcPts val="0"/>
              </a:spcBef>
              <a:spcAft>
                <a:spcPts val="1800"/>
              </a:spcAft>
              <a:buClr>
                <a:schemeClr val="accent1">
                  <a:lumMod val="50000"/>
                </a:schemeClr>
              </a:buClr>
              <a:buFont typeface="Wingdings" panose="05000000000000000000" pitchFamily="2" charset="2"/>
              <a:buChar char="q"/>
            </a:pPr>
            <a:r>
              <a:rPr lang="el-GR" sz="2400" dirty="0"/>
              <a:t>Υποδιαίρεση της εικόνας στα συστατικά της μέρη ή αντικείμενα. </a:t>
            </a:r>
          </a:p>
          <a:p>
            <a:pPr algn="just">
              <a:spcBef>
                <a:spcPts val="0"/>
              </a:spcBef>
              <a:spcAft>
                <a:spcPts val="600"/>
              </a:spcAft>
              <a:buClr>
                <a:schemeClr val="accent1">
                  <a:lumMod val="50000"/>
                </a:schemeClr>
              </a:buClr>
              <a:buFont typeface="Wingdings" panose="05000000000000000000" pitchFamily="2" charset="2"/>
              <a:buChar char="q"/>
            </a:pPr>
            <a:r>
              <a:rPr lang="el-GR" sz="2400" dirty="0"/>
              <a:t>Το επίπεδο στο οποίο θα σταματήσει η διαδικασία της υποδιαίρεσης εξαρτάται από το πρόβλημα το οποίο πρέπει να λυθεί. </a:t>
            </a:r>
          </a:p>
          <a:p>
            <a:pPr lvl="1" algn="just">
              <a:spcBef>
                <a:spcPts val="0"/>
              </a:spcBef>
              <a:spcAft>
                <a:spcPts val="1800"/>
              </a:spcAft>
              <a:buClr>
                <a:schemeClr val="accent1">
                  <a:lumMod val="50000"/>
                </a:schemeClr>
              </a:buClr>
              <a:buFont typeface="Wingdings" panose="05000000000000000000" pitchFamily="2" charset="2"/>
              <a:buChar char="§"/>
            </a:pPr>
            <a:r>
              <a:rPr lang="el-GR" sz="2400" dirty="0"/>
              <a:t>Η κατάτμηση θα σταματήσει όταν τα αντικείμενα-περιοχές ενδιαφέροντος έχουν απομονωθεί από την εικόνα. </a:t>
            </a:r>
          </a:p>
        </p:txBody>
      </p:sp>
    </p:spTree>
    <p:extLst>
      <p:ext uri="{BB962C8B-B14F-4D97-AF65-F5344CB8AC3E}">
        <p14:creationId xmlns:p14="http://schemas.microsoft.com/office/powerpoint/2010/main" val="584244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700" b="1" dirty="0">
                <a:solidFill>
                  <a:schemeClr val="tx1"/>
                </a:solidFill>
              </a:rPr>
              <a:t>Κατάτμηση περιοχών του εγκεφάλου</a:t>
            </a:r>
          </a:p>
        </p:txBody>
      </p:sp>
      <p:pic>
        <p:nvPicPr>
          <p:cNvPr id="51202" name="Picture 2" descr="http://www.lnao.fr/IMG/jpg/striatum_pallidum_automatic_segmentation.jpg"/>
          <p:cNvPicPr>
            <a:picLocks noChangeAspect="1" noChangeArrowheads="1"/>
          </p:cNvPicPr>
          <p:nvPr/>
        </p:nvPicPr>
        <p:blipFill>
          <a:blip r:embed="rId2" cstate="print"/>
          <a:srcRect/>
          <a:stretch>
            <a:fillRect/>
          </a:stretch>
        </p:blipFill>
        <p:spPr bwMode="auto">
          <a:xfrm>
            <a:off x="341576" y="1604765"/>
            <a:ext cx="8505825" cy="5029201"/>
          </a:xfrm>
          <a:prstGeom prst="rect">
            <a:avLst/>
          </a:prstGeom>
          <a:noFill/>
        </p:spPr>
      </p:pic>
      <p:sp>
        <p:nvSpPr>
          <p:cNvPr id="4" name="Rectangle 3"/>
          <p:cNvSpPr/>
          <p:nvPr/>
        </p:nvSpPr>
        <p:spPr>
          <a:xfrm>
            <a:off x="251520" y="6455188"/>
            <a:ext cx="8892480" cy="246221"/>
          </a:xfrm>
          <a:prstGeom prst="rect">
            <a:avLst/>
          </a:prstGeom>
        </p:spPr>
        <p:txBody>
          <a:bodyPr wrap="square">
            <a:spAutoFit/>
          </a:bodyPr>
          <a:lstStyle/>
          <a:p>
            <a:r>
              <a:rPr lang="en-GB" sz="1000" dirty="0">
                <a:latin typeface="Calibri" panose="020F0502020204030204" pitchFamily="34" charset="0"/>
              </a:rPr>
              <a:t>Linda Marrakchi-Kacem </a:t>
            </a:r>
            <a:r>
              <a:rPr lang="en-GB" sz="1000" i="1" dirty="0">
                <a:latin typeface="Calibri" panose="020F0502020204030204" pitchFamily="34" charset="0"/>
              </a:rPr>
              <a:t>et al.</a:t>
            </a:r>
            <a:r>
              <a:rPr lang="en-GB" sz="1000" dirty="0">
                <a:latin typeface="Calibri" panose="020F0502020204030204" pitchFamily="34" charset="0"/>
              </a:rPr>
              <a:t>, ESMRMB 2009, Antalia, Turky</a:t>
            </a:r>
            <a:endParaRPr lang="el-GR" sz="1000" dirty="0">
              <a:latin typeface="Calibri" panose="020F0502020204030204" pitchFamily="34" charset="0"/>
            </a:endParaRPr>
          </a:p>
        </p:txBody>
      </p:sp>
      <p:sp>
        <p:nvSpPr>
          <p:cNvPr id="5" name="Ορθογώνιο 4"/>
          <p:cNvSpPr/>
          <p:nvPr/>
        </p:nvSpPr>
        <p:spPr>
          <a:xfrm>
            <a:off x="201253" y="6467999"/>
            <a:ext cx="3534859" cy="2205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98443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700" b="1" dirty="0">
                <a:solidFill>
                  <a:schemeClr val="tx1"/>
                </a:solidFill>
              </a:rPr>
              <a:t>Κατάτμηση των ιστών του εγκεφάλου</a:t>
            </a:r>
          </a:p>
        </p:txBody>
      </p:sp>
      <p:pic>
        <p:nvPicPr>
          <p:cNvPr id="76802" name="Picture 2"/>
          <p:cNvPicPr>
            <a:picLocks noChangeAspect="1" noChangeArrowheads="1"/>
          </p:cNvPicPr>
          <p:nvPr/>
        </p:nvPicPr>
        <p:blipFill>
          <a:blip r:embed="rId2" cstate="print"/>
          <a:srcRect/>
          <a:stretch>
            <a:fillRect/>
          </a:stretch>
        </p:blipFill>
        <p:spPr bwMode="auto">
          <a:xfrm>
            <a:off x="755574" y="2370018"/>
            <a:ext cx="2292388" cy="2419200"/>
          </a:xfrm>
          <a:prstGeom prst="rect">
            <a:avLst/>
          </a:prstGeom>
          <a:noFill/>
          <a:ln w="9525">
            <a:noFill/>
            <a:miter lim="800000"/>
            <a:headEnd/>
            <a:tailEnd/>
          </a:ln>
        </p:spPr>
      </p:pic>
      <p:pic>
        <p:nvPicPr>
          <p:cNvPr id="76803" name="Picture 3"/>
          <p:cNvPicPr>
            <a:picLocks noChangeAspect="1" noChangeArrowheads="1"/>
          </p:cNvPicPr>
          <p:nvPr/>
        </p:nvPicPr>
        <p:blipFill>
          <a:blip r:embed="rId3" cstate="print"/>
          <a:srcRect/>
          <a:stretch>
            <a:fillRect/>
          </a:stretch>
        </p:blipFill>
        <p:spPr bwMode="auto">
          <a:xfrm>
            <a:off x="3347864" y="2370018"/>
            <a:ext cx="2238375" cy="2419350"/>
          </a:xfrm>
          <a:prstGeom prst="rect">
            <a:avLst/>
          </a:prstGeom>
          <a:noFill/>
          <a:ln w="9525">
            <a:noFill/>
            <a:miter lim="800000"/>
            <a:headEnd/>
            <a:tailEnd/>
          </a:ln>
        </p:spPr>
      </p:pic>
      <p:pic>
        <p:nvPicPr>
          <p:cNvPr id="76804" name="Picture 4"/>
          <p:cNvPicPr>
            <a:picLocks noChangeAspect="1" noChangeArrowheads="1"/>
          </p:cNvPicPr>
          <p:nvPr/>
        </p:nvPicPr>
        <p:blipFill>
          <a:blip r:embed="rId4" cstate="print"/>
          <a:srcRect/>
          <a:stretch>
            <a:fillRect/>
          </a:stretch>
        </p:blipFill>
        <p:spPr bwMode="auto">
          <a:xfrm>
            <a:off x="5940152" y="2370018"/>
            <a:ext cx="2247900" cy="2428875"/>
          </a:xfrm>
          <a:prstGeom prst="rect">
            <a:avLst/>
          </a:prstGeom>
          <a:noFill/>
          <a:ln w="9525">
            <a:noFill/>
            <a:miter lim="800000"/>
            <a:headEnd/>
            <a:tailEnd/>
          </a:ln>
        </p:spPr>
      </p:pic>
      <p:sp>
        <p:nvSpPr>
          <p:cNvPr id="7" name="TextBox 6"/>
          <p:cNvSpPr txBox="1"/>
          <p:nvPr/>
        </p:nvSpPr>
        <p:spPr>
          <a:xfrm>
            <a:off x="683568" y="5014917"/>
            <a:ext cx="2376264" cy="369332"/>
          </a:xfrm>
          <a:prstGeom prst="rect">
            <a:avLst/>
          </a:prstGeom>
          <a:noFill/>
        </p:spPr>
        <p:txBody>
          <a:bodyPr wrap="square" rtlCol="0">
            <a:spAutoFit/>
          </a:bodyPr>
          <a:lstStyle/>
          <a:p>
            <a:pPr algn="ctr"/>
            <a:r>
              <a:rPr lang="el-GR" b="1" dirty="0"/>
              <a:t>Φαιά ουσία</a:t>
            </a:r>
          </a:p>
        </p:txBody>
      </p:sp>
      <p:sp>
        <p:nvSpPr>
          <p:cNvPr id="8" name="TextBox 7"/>
          <p:cNvSpPr txBox="1"/>
          <p:nvPr/>
        </p:nvSpPr>
        <p:spPr>
          <a:xfrm>
            <a:off x="3275856" y="5014917"/>
            <a:ext cx="2376264" cy="369332"/>
          </a:xfrm>
          <a:prstGeom prst="rect">
            <a:avLst/>
          </a:prstGeom>
          <a:noFill/>
        </p:spPr>
        <p:txBody>
          <a:bodyPr wrap="square" rtlCol="0">
            <a:spAutoFit/>
          </a:bodyPr>
          <a:lstStyle/>
          <a:p>
            <a:pPr algn="ctr"/>
            <a:r>
              <a:rPr lang="el-GR" b="1" dirty="0"/>
              <a:t>Λευκή ουσία</a:t>
            </a:r>
          </a:p>
        </p:txBody>
      </p:sp>
      <p:sp>
        <p:nvSpPr>
          <p:cNvPr id="9" name="TextBox 8"/>
          <p:cNvSpPr txBox="1"/>
          <p:nvPr/>
        </p:nvSpPr>
        <p:spPr>
          <a:xfrm>
            <a:off x="5868144" y="5014917"/>
            <a:ext cx="2376264" cy="646331"/>
          </a:xfrm>
          <a:prstGeom prst="rect">
            <a:avLst/>
          </a:prstGeom>
          <a:noFill/>
        </p:spPr>
        <p:txBody>
          <a:bodyPr wrap="square" rtlCol="0">
            <a:spAutoFit/>
          </a:bodyPr>
          <a:lstStyle/>
          <a:p>
            <a:pPr algn="ctr"/>
            <a:r>
              <a:rPr lang="el-GR" b="1" dirty="0"/>
              <a:t>Εγκεφαλονωτιαίο υγρό</a:t>
            </a:r>
          </a:p>
        </p:txBody>
      </p:sp>
      <p:sp>
        <p:nvSpPr>
          <p:cNvPr id="10" name="Rectangle 9"/>
          <p:cNvSpPr/>
          <p:nvPr/>
        </p:nvSpPr>
        <p:spPr>
          <a:xfrm>
            <a:off x="179512" y="6454496"/>
            <a:ext cx="9144000" cy="246221"/>
          </a:xfrm>
          <a:prstGeom prst="rect">
            <a:avLst/>
          </a:prstGeom>
        </p:spPr>
        <p:txBody>
          <a:bodyPr wrap="square">
            <a:spAutoFit/>
          </a:bodyPr>
          <a:lstStyle/>
          <a:p>
            <a:r>
              <a:rPr lang="en-US" sz="1000" dirty="0">
                <a:latin typeface="Calibri" panose="020F0502020204030204" pitchFamily="34" charset="0"/>
              </a:rPr>
              <a:t>Structural Brain Mapping Group,  http://dbm.neuro.uni-jena.de/vbm/vbm5-for-spm5/use-of-tissue-priors-experimental/</a:t>
            </a:r>
            <a:endParaRPr lang="el-GR" sz="1000" dirty="0">
              <a:latin typeface="Calibri" panose="020F0502020204030204" pitchFamily="34" charset="0"/>
            </a:endParaRPr>
          </a:p>
        </p:txBody>
      </p:sp>
      <p:sp>
        <p:nvSpPr>
          <p:cNvPr id="11" name="Ορθογώνιο 10"/>
          <p:cNvSpPr/>
          <p:nvPr/>
        </p:nvSpPr>
        <p:spPr>
          <a:xfrm>
            <a:off x="173045" y="6454496"/>
            <a:ext cx="6487187" cy="2646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32466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Μοντελοποίηση των ινών λευκής ουσίας</a:t>
            </a:r>
          </a:p>
        </p:txBody>
      </p:sp>
    </p:spTree>
    <p:extLst>
      <p:ext uri="{BB962C8B-B14F-4D97-AF65-F5344CB8AC3E}">
        <p14:creationId xmlns:p14="http://schemas.microsoft.com/office/powerpoint/2010/main" val="397318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Φυσιολογία</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700" b="1" dirty="0">
                <a:solidFill>
                  <a:schemeClr val="tx1"/>
                </a:solidFill>
              </a:rPr>
              <a:t>Απεικόνιση τανυστών μοριακής διάχυσης</a:t>
            </a:r>
          </a:p>
        </p:txBody>
      </p:sp>
      <p:sp>
        <p:nvSpPr>
          <p:cNvPr id="3" name="Content Placeholder 2"/>
          <p:cNvSpPr>
            <a:spLocks noGrp="1"/>
          </p:cNvSpPr>
          <p:nvPr>
            <p:ph sz="quarter" idx="1"/>
          </p:nvPr>
        </p:nvSpPr>
        <p:spPr>
          <a:xfrm>
            <a:off x="323528" y="1813520"/>
            <a:ext cx="8442520" cy="4495800"/>
          </a:xfrm>
        </p:spPr>
        <p:txBody>
          <a:bodyPr>
            <a:normAutofit/>
          </a:bodyPr>
          <a:lstStyle/>
          <a:p>
            <a:pPr algn="just">
              <a:spcBef>
                <a:spcPts val="0"/>
              </a:spcBef>
              <a:spcAft>
                <a:spcPts val="2400"/>
              </a:spcAft>
              <a:buClr>
                <a:schemeClr val="accent1">
                  <a:lumMod val="50000"/>
                </a:schemeClr>
              </a:buClr>
              <a:buFont typeface="Wingdings" panose="05000000000000000000" pitchFamily="2" charset="2"/>
              <a:buChar char="q"/>
            </a:pPr>
            <a:r>
              <a:rPr lang="el-GR" sz="2200" dirty="0"/>
              <a:t>Η απεικόνιση </a:t>
            </a:r>
            <a:r>
              <a:rPr lang="el-GR" sz="2200" b="1" dirty="0"/>
              <a:t>τανυστών μοριακής διάχυσης </a:t>
            </a:r>
            <a:r>
              <a:rPr lang="el-GR" sz="2200" dirty="0"/>
              <a:t>είναι μία μη επεμβατική τεχνική η οποία πρόσφατα έχει εμφανιστεί ως μέθοδος αναπαράστασης των </a:t>
            </a:r>
            <a:r>
              <a:rPr lang="el-GR" sz="2200" b="1" dirty="0"/>
              <a:t>ινών της λευκής ουσίας </a:t>
            </a:r>
            <a:r>
              <a:rPr lang="el-GR" sz="2200" dirty="0"/>
              <a:t>του εγκεφάλου</a:t>
            </a:r>
            <a:r>
              <a:rPr lang="en-US" sz="2200" dirty="0"/>
              <a:t>.</a:t>
            </a:r>
            <a:endParaRPr lang="el-GR" sz="2200" dirty="0"/>
          </a:p>
          <a:p>
            <a:pPr marL="342900" lvl="1" indent="-342900" algn="just">
              <a:spcBef>
                <a:spcPts val="0"/>
              </a:spcBef>
              <a:spcAft>
                <a:spcPts val="2400"/>
              </a:spcAft>
              <a:buClr>
                <a:schemeClr val="accent1">
                  <a:lumMod val="50000"/>
                </a:schemeClr>
              </a:buClr>
              <a:buSzPct val="60000"/>
              <a:buFont typeface="Wingdings" panose="05000000000000000000" pitchFamily="2" charset="2"/>
              <a:buChar char="q"/>
            </a:pPr>
            <a:r>
              <a:rPr lang="el-GR" sz="2200" dirty="0"/>
              <a:t>Η μοριακή διάχυση αναφέρεται στην τυχαία, μικροσκοπική κίνηση του ύδατος και άλλων μικρών μορίων σε έναν ιστό</a:t>
            </a:r>
            <a:r>
              <a:rPr lang="en-US" sz="2200" dirty="0"/>
              <a:t>.</a:t>
            </a:r>
            <a:endParaRPr lang="el-GR" sz="2200" dirty="0"/>
          </a:p>
          <a:p>
            <a:pPr marL="342900" lvl="1" indent="-342900" algn="just">
              <a:spcBef>
                <a:spcPts val="0"/>
              </a:spcBef>
              <a:spcAft>
                <a:spcPts val="2400"/>
              </a:spcAft>
              <a:buClr>
                <a:schemeClr val="accent1">
                  <a:lumMod val="50000"/>
                </a:schemeClr>
              </a:buClr>
              <a:buSzPct val="60000"/>
              <a:buFont typeface="Wingdings" panose="05000000000000000000" pitchFamily="2" charset="2"/>
              <a:buChar char="q"/>
            </a:pPr>
            <a:r>
              <a:rPr lang="el-GR" sz="2200" dirty="0"/>
              <a:t>Η απεικόνιση διάχυσης γίνεται με εφαρμογή</a:t>
            </a:r>
            <a:r>
              <a:rPr lang="el-GR" sz="2200" b="1" dirty="0"/>
              <a:t> βαθμιδωτών πεδίων </a:t>
            </a:r>
            <a:r>
              <a:rPr lang="el-GR" sz="2200" dirty="0"/>
              <a:t>σε τουλάχιστον </a:t>
            </a:r>
            <a:r>
              <a:rPr lang="el-GR" sz="2200" b="1" dirty="0"/>
              <a:t>6 διαφορετικές διευθύνσεις </a:t>
            </a:r>
            <a:r>
              <a:rPr lang="el-GR" sz="2200" dirty="0"/>
              <a:t>και μία χωρίς την εφαρμογή παλμών διάχυσης</a:t>
            </a:r>
            <a:r>
              <a:rPr lang="en-US" sz="2200" dirty="0"/>
              <a:t>.</a:t>
            </a:r>
            <a:endParaRPr lang="el-GR" sz="2200" dirty="0"/>
          </a:p>
          <a:p>
            <a:pPr marL="320040" lvl="1" indent="-320040" algn="just">
              <a:lnSpc>
                <a:spcPct val="120000"/>
              </a:lnSpc>
              <a:spcBef>
                <a:spcPts val="700"/>
              </a:spcBef>
              <a:buClr>
                <a:schemeClr val="accent2"/>
              </a:buClr>
              <a:buSzPct val="60000"/>
              <a:buFont typeface="Wingdings"/>
              <a:buChar char=""/>
            </a:pPr>
            <a:endParaRPr lang="el-GR" sz="2200" dirty="0"/>
          </a:p>
        </p:txBody>
      </p:sp>
      <p:sp>
        <p:nvSpPr>
          <p:cNvPr id="4" name="Rectangle 3"/>
          <p:cNvSpPr/>
          <p:nvPr/>
        </p:nvSpPr>
        <p:spPr>
          <a:xfrm>
            <a:off x="107504" y="6504436"/>
            <a:ext cx="9144000" cy="246221"/>
          </a:xfrm>
          <a:prstGeom prst="rect">
            <a:avLst/>
          </a:prstGeom>
        </p:spPr>
        <p:txBody>
          <a:bodyPr wrap="square">
            <a:spAutoFit/>
          </a:bodyPr>
          <a:lstStyle/>
          <a:p>
            <a:r>
              <a:rPr lang="en-US" sz="1000" dirty="0" err="1">
                <a:latin typeface="Calibri" panose="020F0502020204030204" pitchFamily="34" charset="0"/>
              </a:rPr>
              <a:t>Tripoliti</a:t>
            </a:r>
            <a:r>
              <a:rPr lang="en-US" sz="1000" dirty="0">
                <a:latin typeface="Calibri" panose="020F0502020204030204" pitchFamily="34" charset="0"/>
              </a:rPr>
              <a:t> et al., Diffusion Tensor Imaging and Fiber </a:t>
            </a:r>
            <a:r>
              <a:rPr lang="en-US" sz="1000" dirty="0" err="1">
                <a:latin typeface="Calibri" panose="020F0502020204030204" pitchFamily="34" charset="0"/>
              </a:rPr>
              <a:t>Tractography</a:t>
            </a:r>
            <a:r>
              <a:rPr lang="en-US" sz="1000" dirty="0">
                <a:latin typeface="Calibri" panose="020F0502020204030204" pitchFamily="34" charset="0"/>
              </a:rPr>
              <a:t>, Eds. Th. Exarchos, A. Papadopoulos, D.I. Fotiadis,  IGI Global 2009 </a:t>
            </a:r>
            <a:endParaRPr lang="el-GR" sz="1000" dirty="0">
              <a:latin typeface="Calibri" panose="020F0502020204030204" pitchFamily="34" charset="0"/>
            </a:endParaRPr>
          </a:p>
        </p:txBody>
      </p:sp>
      <p:sp>
        <p:nvSpPr>
          <p:cNvPr id="5" name="Ορθογώνιο 4"/>
          <p:cNvSpPr/>
          <p:nvPr/>
        </p:nvSpPr>
        <p:spPr>
          <a:xfrm>
            <a:off x="107505" y="6467999"/>
            <a:ext cx="6840760"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54106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B0"/>
          <p:cNvPicPr>
            <a:picLocks noGrp="1" noChangeAspect="1" noChangeArrowheads="1"/>
          </p:cNvPicPr>
          <p:nvPr>
            <p:ph sz="quarter" idx="1"/>
          </p:nvPr>
        </p:nvPicPr>
        <p:blipFill>
          <a:blip r:embed="rId3" cstate="print"/>
          <a:srcRect/>
          <a:stretch>
            <a:fillRect/>
          </a:stretch>
        </p:blipFill>
        <p:spPr>
          <a:xfrm>
            <a:off x="534670" y="1628041"/>
            <a:ext cx="1800225" cy="1800225"/>
          </a:xfrm>
          <a:noFill/>
          <a:ln/>
        </p:spPr>
      </p:pic>
      <p:pic>
        <p:nvPicPr>
          <p:cNvPr id="6" name="Picture 4" descr="ImageB1"/>
          <p:cNvPicPr>
            <a:picLocks noChangeArrowheads="1"/>
          </p:cNvPicPr>
          <p:nvPr/>
        </p:nvPicPr>
        <p:blipFill>
          <a:blip r:embed="rId4" cstate="print"/>
          <a:srcRect/>
          <a:stretch>
            <a:fillRect/>
          </a:stretch>
        </p:blipFill>
        <p:spPr>
          <a:xfrm>
            <a:off x="2623820" y="1628041"/>
            <a:ext cx="1800225" cy="1800225"/>
          </a:xfrm>
          <a:prstGeom prst="rect">
            <a:avLst/>
          </a:prstGeom>
          <a:noFill/>
          <a:ln/>
        </p:spPr>
      </p:pic>
      <p:pic>
        <p:nvPicPr>
          <p:cNvPr id="7" name="Picture 5" descr="ImageB2"/>
          <p:cNvPicPr>
            <a:picLocks noChangeArrowheads="1"/>
          </p:cNvPicPr>
          <p:nvPr/>
        </p:nvPicPr>
        <p:blipFill>
          <a:blip r:embed="rId5" cstate="print"/>
          <a:srcRect/>
          <a:stretch>
            <a:fillRect/>
          </a:stretch>
        </p:blipFill>
        <p:spPr>
          <a:xfrm>
            <a:off x="4639945" y="1628041"/>
            <a:ext cx="1800225" cy="1800225"/>
          </a:xfrm>
          <a:prstGeom prst="rect">
            <a:avLst/>
          </a:prstGeom>
          <a:noFill/>
          <a:ln/>
        </p:spPr>
      </p:pic>
      <p:pic>
        <p:nvPicPr>
          <p:cNvPr id="8" name="Picture 6" descr="ImageB3"/>
          <p:cNvPicPr>
            <a:picLocks noChangeArrowheads="1"/>
          </p:cNvPicPr>
          <p:nvPr/>
        </p:nvPicPr>
        <p:blipFill>
          <a:blip r:embed="rId6" cstate="print"/>
          <a:srcRect/>
          <a:stretch>
            <a:fillRect/>
          </a:stretch>
        </p:blipFill>
        <p:spPr>
          <a:xfrm>
            <a:off x="6871970" y="1628041"/>
            <a:ext cx="1800225" cy="1798637"/>
          </a:xfrm>
          <a:prstGeom prst="rect">
            <a:avLst/>
          </a:prstGeom>
          <a:noFill/>
          <a:ln/>
        </p:spPr>
      </p:pic>
      <p:pic>
        <p:nvPicPr>
          <p:cNvPr id="9" name="Picture 7" descr="ImageB4"/>
          <p:cNvPicPr>
            <a:picLocks noChangeAspect="1" noChangeArrowheads="1"/>
          </p:cNvPicPr>
          <p:nvPr/>
        </p:nvPicPr>
        <p:blipFill>
          <a:blip r:embed="rId7" cstate="print"/>
          <a:srcRect/>
          <a:stretch>
            <a:fillRect/>
          </a:stretch>
        </p:blipFill>
        <p:spPr bwMode="auto">
          <a:xfrm>
            <a:off x="1903095" y="4075966"/>
            <a:ext cx="1800225" cy="1800225"/>
          </a:xfrm>
          <a:prstGeom prst="rect">
            <a:avLst/>
          </a:prstGeom>
          <a:noFill/>
        </p:spPr>
      </p:pic>
      <p:pic>
        <p:nvPicPr>
          <p:cNvPr id="10" name="Picture 8" descr="ImageB5"/>
          <p:cNvPicPr>
            <a:picLocks noChangeAspect="1" noChangeArrowheads="1"/>
          </p:cNvPicPr>
          <p:nvPr/>
        </p:nvPicPr>
        <p:blipFill>
          <a:blip r:embed="rId8" cstate="print"/>
          <a:srcRect/>
          <a:stretch>
            <a:fillRect/>
          </a:stretch>
        </p:blipFill>
        <p:spPr bwMode="auto">
          <a:xfrm>
            <a:off x="3992245" y="4075966"/>
            <a:ext cx="1800225" cy="1800225"/>
          </a:xfrm>
          <a:prstGeom prst="rect">
            <a:avLst/>
          </a:prstGeom>
          <a:noFill/>
        </p:spPr>
      </p:pic>
      <p:pic>
        <p:nvPicPr>
          <p:cNvPr id="11" name="Picture 9" descr="ImageB6"/>
          <p:cNvPicPr>
            <a:picLocks noChangeAspect="1" noChangeArrowheads="1"/>
          </p:cNvPicPr>
          <p:nvPr/>
        </p:nvPicPr>
        <p:blipFill>
          <a:blip r:embed="rId9" cstate="print"/>
          <a:srcRect/>
          <a:stretch>
            <a:fillRect/>
          </a:stretch>
        </p:blipFill>
        <p:spPr bwMode="auto">
          <a:xfrm>
            <a:off x="6079807" y="4075966"/>
            <a:ext cx="1800225" cy="1800225"/>
          </a:xfrm>
          <a:prstGeom prst="rect">
            <a:avLst/>
          </a:prstGeom>
          <a:noFill/>
        </p:spPr>
      </p:pic>
      <p:sp>
        <p:nvSpPr>
          <p:cNvPr id="12" name="Text Box 10"/>
          <p:cNvSpPr txBox="1">
            <a:spLocks noChangeArrowheads="1"/>
          </p:cNvSpPr>
          <p:nvPr/>
        </p:nvSpPr>
        <p:spPr bwMode="auto">
          <a:xfrm>
            <a:off x="966470" y="3428266"/>
            <a:ext cx="1008062" cy="3667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latin typeface="Arial" charset="0"/>
                <a:cs typeface="Arial" charset="0"/>
              </a:rPr>
              <a:t>(0, 0, 0)</a:t>
            </a:r>
            <a:endParaRPr lang="el-GR" b="1">
              <a:latin typeface="Arial" charset="0"/>
              <a:cs typeface="Arial" charset="0"/>
            </a:endParaRPr>
          </a:p>
        </p:txBody>
      </p:sp>
      <p:sp>
        <p:nvSpPr>
          <p:cNvPr id="13" name="Text Box 11"/>
          <p:cNvSpPr txBox="1">
            <a:spLocks noChangeArrowheads="1"/>
          </p:cNvSpPr>
          <p:nvPr/>
        </p:nvSpPr>
        <p:spPr bwMode="auto">
          <a:xfrm>
            <a:off x="3055620" y="3428266"/>
            <a:ext cx="1008062" cy="3667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latin typeface="Arial" charset="0"/>
                <a:cs typeface="Arial" charset="0"/>
              </a:rPr>
              <a:t>(x, 0, 0)</a:t>
            </a:r>
            <a:endParaRPr lang="el-GR" b="1">
              <a:latin typeface="Arial" charset="0"/>
              <a:cs typeface="Arial" charset="0"/>
            </a:endParaRPr>
          </a:p>
        </p:txBody>
      </p:sp>
      <p:sp>
        <p:nvSpPr>
          <p:cNvPr id="14" name="Text Box 12"/>
          <p:cNvSpPr txBox="1">
            <a:spLocks noChangeArrowheads="1"/>
          </p:cNvSpPr>
          <p:nvPr/>
        </p:nvSpPr>
        <p:spPr bwMode="auto">
          <a:xfrm>
            <a:off x="5071745" y="3428266"/>
            <a:ext cx="1008062" cy="3667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latin typeface="Arial" charset="0"/>
                <a:cs typeface="Arial" charset="0"/>
              </a:rPr>
              <a:t>(0, y, 0)</a:t>
            </a:r>
            <a:endParaRPr lang="el-GR" b="1">
              <a:latin typeface="Arial" charset="0"/>
              <a:cs typeface="Arial" charset="0"/>
            </a:endParaRPr>
          </a:p>
        </p:txBody>
      </p:sp>
      <p:sp>
        <p:nvSpPr>
          <p:cNvPr id="15" name="Text Box 13"/>
          <p:cNvSpPr txBox="1">
            <a:spLocks noChangeArrowheads="1"/>
          </p:cNvSpPr>
          <p:nvPr/>
        </p:nvSpPr>
        <p:spPr bwMode="auto">
          <a:xfrm>
            <a:off x="7303770" y="3428266"/>
            <a:ext cx="1008062" cy="3667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latin typeface="Arial" charset="0"/>
                <a:cs typeface="Arial" charset="0"/>
              </a:rPr>
              <a:t>(0, 0, z)</a:t>
            </a:r>
            <a:endParaRPr lang="el-GR" b="1">
              <a:latin typeface="Arial" charset="0"/>
              <a:cs typeface="Arial" charset="0"/>
            </a:endParaRPr>
          </a:p>
        </p:txBody>
      </p:sp>
      <p:sp>
        <p:nvSpPr>
          <p:cNvPr id="16" name="Text Box 14"/>
          <p:cNvSpPr txBox="1">
            <a:spLocks noChangeArrowheads="1"/>
          </p:cNvSpPr>
          <p:nvPr/>
        </p:nvSpPr>
        <p:spPr bwMode="auto">
          <a:xfrm>
            <a:off x="2334895" y="5947628"/>
            <a:ext cx="1008062" cy="3667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latin typeface="Arial" charset="0"/>
                <a:cs typeface="Arial" charset="0"/>
              </a:rPr>
              <a:t>(x, y, 0)</a:t>
            </a:r>
            <a:endParaRPr lang="el-GR" b="1">
              <a:latin typeface="Arial" charset="0"/>
              <a:cs typeface="Arial" charset="0"/>
            </a:endParaRPr>
          </a:p>
        </p:txBody>
      </p:sp>
      <p:sp>
        <p:nvSpPr>
          <p:cNvPr id="17" name="Text Box 15"/>
          <p:cNvSpPr txBox="1">
            <a:spLocks noChangeArrowheads="1"/>
          </p:cNvSpPr>
          <p:nvPr/>
        </p:nvSpPr>
        <p:spPr bwMode="auto">
          <a:xfrm>
            <a:off x="4424045" y="5947628"/>
            <a:ext cx="1008062" cy="3667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latin typeface="Arial" charset="0"/>
                <a:cs typeface="Arial" charset="0"/>
              </a:rPr>
              <a:t>(x, 0, z)</a:t>
            </a:r>
            <a:endParaRPr lang="el-GR" b="1">
              <a:latin typeface="Arial" charset="0"/>
              <a:cs typeface="Arial" charset="0"/>
            </a:endParaRPr>
          </a:p>
        </p:txBody>
      </p:sp>
      <p:sp>
        <p:nvSpPr>
          <p:cNvPr id="18" name="Text Box 16"/>
          <p:cNvSpPr txBox="1">
            <a:spLocks noChangeArrowheads="1"/>
          </p:cNvSpPr>
          <p:nvPr/>
        </p:nvSpPr>
        <p:spPr bwMode="auto">
          <a:xfrm>
            <a:off x="6511607" y="5947628"/>
            <a:ext cx="1008063" cy="3667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latin typeface="Arial" charset="0"/>
                <a:cs typeface="Arial" charset="0"/>
              </a:rPr>
              <a:t>(0, y, z)</a:t>
            </a:r>
            <a:endParaRPr lang="el-GR" b="1">
              <a:latin typeface="Arial" charset="0"/>
              <a:cs typeface="Arial" charset="0"/>
            </a:endParaRPr>
          </a:p>
        </p:txBody>
      </p:sp>
      <p:sp>
        <p:nvSpPr>
          <p:cNvPr id="20" name="Rectangle 18"/>
          <p:cNvSpPr/>
          <p:nvPr/>
        </p:nvSpPr>
        <p:spPr>
          <a:xfrm>
            <a:off x="145222" y="6467999"/>
            <a:ext cx="9144000" cy="246221"/>
          </a:xfrm>
          <a:prstGeom prst="rect">
            <a:avLst/>
          </a:prstGeom>
        </p:spPr>
        <p:txBody>
          <a:bodyPr wrap="square">
            <a:spAutoFit/>
          </a:bodyPr>
          <a:lstStyle/>
          <a:p>
            <a:r>
              <a:rPr lang="en-US" sz="1000" dirty="0">
                <a:latin typeface="Calibri" panose="020F0502020204030204" pitchFamily="34" charset="0"/>
              </a:rPr>
              <a:t>Tripoliti et al., Diffusion Tensor Imaging and Fiber </a:t>
            </a:r>
            <a:r>
              <a:rPr lang="en-US" sz="1000" dirty="0" err="1">
                <a:latin typeface="Calibri" panose="020F0502020204030204" pitchFamily="34" charset="0"/>
              </a:rPr>
              <a:t>Tractography</a:t>
            </a:r>
            <a:r>
              <a:rPr lang="en-US" sz="1000" dirty="0">
                <a:latin typeface="Calibri" panose="020F0502020204030204" pitchFamily="34" charset="0"/>
              </a:rPr>
              <a:t>, Eds. Th. Exarchos, A. Papadopoulos, D.I. Fotiadis,  IGI Global 2009 </a:t>
            </a:r>
            <a:endParaRPr lang="el-GR" sz="1000" dirty="0">
              <a:latin typeface="Calibri" panose="020F0502020204030204" pitchFamily="34" charset="0"/>
            </a:endParaRPr>
          </a:p>
        </p:txBody>
      </p:sp>
      <p:sp>
        <p:nvSpPr>
          <p:cNvPr id="19" name="Title 1"/>
          <p:cNvSpPr>
            <a:spLocks noGrp="1"/>
          </p:cNvSpPr>
          <p:nvPr>
            <p:ph type="title"/>
          </p:nvPr>
        </p:nvSpPr>
        <p:spPr>
          <a:xfrm>
            <a:off x="612648" y="228600"/>
            <a:ext cx="8153400" cy="990600"/>
          </a:xfrm>
        </p:spPr>
        <p:txBody>
          <a:bodyPr>
            <a:normAutofit fontScale="90000"/>
          </a:bodyPr>
          <a:lstStyle/>
          <a:p>
            <a:r>
              <a:rPr lang="el-GR" sz="3700" b="1" dirty="0">
                <a:solidFill>
                  <a:schemeClr val="tx1"/>
                </a:solidFill>
              </a:rPr>
              <a:t>Απεικόνιση τανυστών μοριακής διάχυσης</a:t>
            </a:r>
          </a:p>
        </p:txBody>
      </p:sp>
      <p:sp>
        <p:nvSpPr>
          <p:cNvPr id="21" name="Ορθογώνιο 20"/>
          <p:cNvSpPr/>
          <p:nvPr/>
        </p:nvSpPr>
        <p:spPr>
          <a:xfrm>
            <a:off x="107504" y="6467999"/>
            <a:ext cx="6908133"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04324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3400" cy="990600"/>
          </a:xfrm>
        </p:spPr>
        <p:txBody>
          <a:bodyPr>
            <a:noAutofit/>
          </a:bodyPr>
          <a:lstStyle/>
          <a:p>
            <a:pPr algn="ctr"/>
            <a:r>
              <a:rPr lang="el-GR" sz="3700" b="1" dirty="0">
                <a:solidFill>
                  <a:schemeClr val="tx1"/>
                </a:solidFill>
              </a:rPr>
              <a:t>Υπολογισμός τανυστών μοριακής διάχυσης</a:t>
            </a:r>
          </a:p>
        </p:txBody>
      </p:sp>
      <p:sp>
        <p:nvSpPr>
          <p:cNvPr id="3" name="Content Placeholder 2"/>
          <p:cNvSpPr>
            <a:spLocks noGrp="1"/>
          </p:cNvSpPr>
          <p:nvPr>
            <p:ph sz="quarter" idx="1"/>
          </p:nvPr>
        </p:nvSpPr>
        <p:spPr>
          <a:xfrm>
            <a:off x="307032" y="1813520"/>
            <a:ext cx="8457928" cy="4495800"/>
          </a:xfrm>
        </p:spPr>
        <p:txBody>
          <a:bodyPr>
            <a:normAutofit/>
          </a:bodyPr>
          <a:lstStyle/>
          <a:p>
            <a:pPr algn="just">
              <a:spcBef>
                <a:spcPts val="0"/>
              </a:spcBef>
              <a:spcAft>
                <a:spcPts val="1800"/>
              </a:spcAft>
              <a:buClr>
                <a:schemeClr val="accent1">
                  <a:lumMod val="50000"/>
                </a:schemeClr>
              </a:buClr>
              <a:buFont typeface="Wingdings" panose="05000000000000000000" pitchFamily="2" charset="2"/>
              <a:buChar char="q"/>
            </a:pPr>
            <a:r>
              <a:rPr lang="en-US" sz="2200" dirty="0">
                <a:latin typeface="Calibri" panose="020F0502020204030204" pitchFamily="34" charset="0"/>
              </a:rPr>
              <a:t>H</a:t>
            </a:r>
            <a:r>
              <a:rPr lang="el-GR" sz="2200" dirty="0">
                <a:latin typeface="Calibri" panose="020F0502020204030204" pitchFamily="34" charset="0"/>
              </a:rPr>
              <a:t> </a:t>
            </a:r>
            <a:r>
              <a:rPr lang="el-GR" sz="2200" dirty="0" err="1">
                <a:latin typeface="Calibri" panose="020F0502020204030204" pitchFamily="34" charset="0"/>
              </a:rPr>
              <a:t>ανισότροπη</a:t>
            </a:r>
            <a:r>
              <a:rPr lang="el-GR" sz="2200" dirty="0">
                <a:latin typeface="Calibri" panose="020F0502020204030204" pitchFamily="34" charset="0"/>
              </a:rPr>
              <a:t> διάχυση</a:t>
            </a:r>
            <a:r>
              <a:rPr lang="en-US" sz="2200" dirty="0">
                <a:latin typeface="Calibri" panose="020F0502020204030204" pitchFamily="34" charset="0"/>
              </a:rPr>
              <a:t> </a:t>
            </a:r>
            <a:r>
              <a:rPr lang="el-GR" sz="2200" dirty="0">
                <a:latin typeface="Calibri" panose="020F0502020204030204" pitchFamily="34" charset="0"/>
              </a:rPr>
              <a:t>χαρακτηρίζεται από έναν συντελεστή D.</a:t>
            </a:r>
          </a:p>
          <a:p>
            <a:pPr algn="just">
              <a:spcBef>
                <a:spcPts val="0"/>
              </a:spcBef>
              <a:spcAft>
                <a:spcPts val="1800"/>
              </a:spcAft>
              <a:buClr>
                <a:schemeClr val="accent1">
                  <a:lumMod val="50000"/>
                </a:schemeClr>
              </a:buClr>
              <a:buFont typeface="Wingdings" panose="05000000000000000000" pitchFamily="2" charset="2"/>
              <a:buChar char="q"/>
            </a:pPr>
            <a:r>
              <a:rPr lang="el-GR" sz="2200" dirty="0">
                <a:latin typeface="Calibri" panose="020F0502020204030204" pitchFamily="34" charset="0"/>
              </a:rPr>
              <a:t>Η αναπαράσταση των τανυστών γίνεται μέσω του ακόλουθου συμμετρικού πίνακα</a:t>
            </a:r>
            <a:r>
              <a:rPr lang="en-US" sz="2200" dirty="0">
                <a:latin typeface="Calibri" panose="020F0502020204030204" pitchFamily="34" charset="0"/>
              </a:rPr>
              <a:t>:</a:t>
            </a:r>
            <a:endParaRPr lang="el-GR" sz="2200" dirty="0">
              <a:latin typeface="Calibri" panose="020F0502020204030204" pitchFamily="34" charset="0"/>
            </a:endParaRPr>
          </a:p>
          <a:p>
            <a:pPr algn="just">
              <a:spcBef>
                <a:spcPts val="0"/>
              </a:spcBef>
              <a:spcAft>
                <a:spcPts val="1800"/>
              </a:spcAft>
              <a:buClr>
                <a:schemeClr val="accent1">
                  <a:lumMod val="50000"/>
                </a:schemeClr>
              </a:buClr>
              <a:buFont typeface="Wingdings" panose="05000000000000000000" pitchFamily="2" charset="2"/>
              <a:buChar char="q"/>
            </a:pPr>
            <a:endParaRPr lang="el-GR" sz="2200" dirty="0">
              <a:latin typeface="Calibri" panose="020F0502020204030204" pitchFamily="34" charset="0"/>
            </a:endParaRPr>
          </a:p>
          <a:p>
            <a:pPr algn="just">
              <a:spcBef>
                <a:spcPts val="0"/>
              </a:spcBef>
              <a:spcAft>
                <a:spcPts val="1800"/>
              </a:spcAft>
              <a:buClr>
                <a:schemeClr val="accent1">
                  <a:lumMod val="50000"/>
                </a:schemeClr>
              </a:buClr>
              <a:buFont typeface="Wingdings" panose="05000000000000000000" pitchFamily="2" charset="2"/>
              <a:buChar char="q"/>
            </a:pPr>
            <a:endParaRPr lang="el-GR" sz="2200" dirty="0">
              <a:latin typeface="Calibri" panose="020F0502020204030204" pitchFamily="34" charset="0"/>
            </a:endParaRPr>
          </a:p>
          <a:p>
            <a:pPr algn="just">
              <a:spcBef>
                <a:spcPts val="0"/>
              </a:spcBef>
              <a:spcAft>
                <a:spcPts val="1800"/>
              </a:spcAft>
              <a:buClr>
                <a:schemeClr val="accent1">
                  <a:lumMod val="50000"/>
                </a:schemeClr>
              </a:buClr>
              <a:buFont typeface="Wingdings" panose="05000000000000000000" pitchFamily="2" charset="2"/>
              <a:buChar char="q"/>
            </a:pPr>
            <a:endParaRPr lang="el-GR" sz="2200" dirty="0">
              <a:latin typeface="Calibri" panose="020F0502020204030204" pitchFamily="34" charset="0"/>
            </a:endParaRPr>
          </a:p>
          <a:p>
            <a:pPr algn="just">
              <a:spcBef>
                <a:spcPts val="0"/>
              </a:spcBef>
              <a:spcAft>
                <a:spcPts val="1800"/>
              </a:spcAft>
              <a:buClr>
                <a:schemeClr val="accent1">
                  <a:lumMod val="50000"/>
                </a:schemeClr>
              </a:buClr>
              <a:buFont typeface="Wingdings" panose="05000000000000000000" pitchFamily="2" charset="2"/>
              <a:buChar char="q"/>
            </a:pPr>
            <a:r>
              <a:rPr lang="el-GR" sz="2200" dirty="0">
                <a:latin typeface="Calibri" panose="020F0502020204030204" pitchFamily="34" charset="0"/>
              </a:rPr>
              <a:t>Για να καθοριστούν οι βασικές κατευθύνσεις διάχυσης θα πρέπει να γίνει </a:t>
            </a:r>
            <a:r>
              <a:rPr lang="el-GR" sz="2200" dirty="0" err="1">
                <a:latin typeface="Calibri" panose="020F0502020204030204" pitchFamily="34" charset="0"/>
              </a:rPr>
              <a:t>διαγωνοποίηση</a:t>
            </a:r>
            <a:r>
              <a:rPr lang="el-GR" sz="2200" dirty="0">
                <a:latin typeface="Calibri" panose="020F0502020204030204" pitchFamily="34" charset="0"/>
              </a:rPr>
              <a:t> του πίνακα </a:t>
            </a:r>
            <a:r>
              <a:rPr lang="en-US" sz="2200" dirty="0">
                <a:latin typeface="Calibri" panose="020F0502020204030204" pitchFamily="34" charset="0"/>
              </a:rPr>
              <a:t>D.</a:t>
            </a:r>
          </a:p>
        </p:txBody>
      </p:sp>
      <p:graphicFrame>
        <p:nvGraphicFramePr>
          <p:cNvPr id="8195" name="Object 3"/>
          <p:cNvGraphicFramePr>
            <a:graphicFrameLocks noChangeAspect="1"/>
          </p:cNvGraphicFramePr>
          <p:nvPr>
            <p:extLst>
              <p:ext uri="{D42A27DB-BD31-4B8C-83A1-F6EECF244321}">
                <p14:modId xmlns:p14="http://schemas.microsoft.com/office/powerpoint/2010/main" val="1709061490"/>
              </p:ext>
            </p:extLst>
          </p:nvPr>
        </p:nvGraphicFramePr>
        <p:xfrm>
          <a:off x="2987824" y="3140968"/>
          <a:ext cx="2750025" cy="1419101"/>
        </p:xfrm>
        <a:graphic>
          <a:graphicData uri="http://schemas.openxmlformats.org/presentationml/2006/ole">
            <mc:AlternateContent xmlns:mc="http://schemas.openxmlformats.org/markup-compatibility/2006">
              <mc:Choice xmlns:v="urn:schemas-microsoft-com:vml" Requires="v">
                <p:oleObj name="Equation" r:id="rId2" imgW="1206500" imgH="622300" progId="Equation.DSMT4">
                  <p:embed/>
                </p:oleObj>
              </mc:Choice>
              <mc:Fallback>
                <p:oleObj name="Equation" r:id="rId2" imgW="1206500" imgH="6223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140968"/>
                        <a:ext cx="2750025" cy="1419101"/>
                      </a:xfrm>
                      <a:prstGeom prst="rect">
                        <a:avLst/>
                      </a:prstGeom>
                      <a:noFill/>
                      <a:ln>
                        <a:noFill/>
                      </a:ln>
                    </p:spPr>
                  </p:pic>
                </p:oleObj>
              </mc:Fallback>
            </mc:AlternateContent>
          </a:graphicData>
        </a:graphic>
      </p:graphicFrame>
      <p:sp>
        <p:nvSpPr>
          <p:cNvPr id="7" name="Rectangle 18"/>
          <p:cNvSpPr/>
          <p:nvPr/>
        </p:nvSpPr>
        <p:spPr>
          <a:xfrm>
            <a:off x="145222" y="6467999"/>
            <a:ext cx="9144000" cy="246221"/>
          </a:xfrm>
          <a:prstGeom prst="rect">
            <a:avLst/>
          </a:prstGeom>
        </p:spPr>
        <p:txBody>
          <a:bodyPr wrap="square">
            <a:spAutoFit/>
          </a:bodyPr>
          <a:lstStyle/>
          <a:p>
            <a:r>
              <a:rPr lang="en-US" sz="1000" dirty="0">
                <a:latin typeface="Calibri" panose="020F0502020204030204" pitchFamily="34" charset="0"/>
              </a:rPr>
              <a:t>Tripoliti et al., Diffusion Tensor Imaging and Fiber </a:t>
            </a:r>
            <a:r>
              <a:rPr lang="en-US" sz="1000" dirty="0" err="1">
                <a:latin typeface="Calibri" panose="020F0502020204030204" pitchFamily="34" charset="0"/>
              </a:rPr>
              <a:t>Tractography</a:t>
            </a:r>
            <a:r>
              <a:rPr lang="en-US" sz="1000" dirty="0">
                <a:latin typeface="Calibri" panose="020F0502020204030204" pitchFamily="34" charset="0"/>
              </a:rPr>
              <a:t>, Eds. Th. Exarchos, A. Papadopoulos, D.I. Fotiadis,  IGI Global 2009 </a:t>
            </a:r>
            <a:endParaRPr lang="el-GR" sz="1000" dirty="0">
              <a:latin typeface="Calibri" panose="020F0502020204030204" pitchFamily="34" charset="0"/>
            </a:endParaRPr>
          </a:p>
        </p:txBody>
      </p:sp>
      <p:sp>
        <p:nvSpPr>
          <p:cNvPr id="8" name="Ορθογώνιο 7"/>
          <p:cNvSpPr/>
          <p:nvPr/>
        </p:nvSpPr>
        <p:spPr>
          <a:xfrm>
            <a:off x="107504" y="6467999"/>
            <a:ext cx="6908133"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27457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813520"/>
            <a:ext cx="8352928" cy="4495800"/>
          </a:xfrm>
        </p:spPr>
        <p:txBody>
          <a:bodyPr>
            <a:normAutofit/>
          </a:bodyPr>
          <a:lstStyle/>
          <a:p>
            <a:pPr algn="just">
              <a:lnSpc>
                <a:spcPct val="120000"/>
              </a:lnSpc>
              <a:spcBef>
                <a:spcPct val="65000"/>
              </a:spcBef>
              <a:buClr>
                <a:schemeClr val="accent1">
                  <a:lumMod val="50000"/>
                </a:schemeClr>
              </a:buClr>
              <a:buFont typeface="Wingdings" panose="05000000000000000000" pitchFamily="2" charset="2"/>
              <a:buChar char="q"/>
            </a:pPr>
            <a:r>
              <a:rPr lang="el-GR" sz="2400" dirty="0"/>
              <a:t>Η </a:t>
            </a:r>
            <a:r>
              <a:rPr lang="el-GR" sz="2400" dirty="0" err="1"/>
              <a:t>διαγωνοποίηση</a:t>
            </a:r>
            <a:r>
              <a:rPr lang="el-GR" sz="2400" dirty="0"/>
              <a:t> θα δώσει τρία μη μηδενικά στοιχεία στη διαγώνιο του πίνακα τα οποία αποκαλούνται </a:t>
            </a:r>
            <a:r>
              <a:rPr lang="el-GR" sz="2400" dirty="0" err="1"/>
              <a:t>ιδιοτιμές</a:t>
            </a:r>
            <a:r>
              <a:rPr lang="en-US" sz="2400" dirty="0"/>
              <a:t>.</a:t>
            </a:r>
            <a:endParaRPr lang="el-GR" sz="2400" dirty="0"/>
          </a:p>
          <a:p>
            <a:pPr algn="just">
              <a:lnSpc>
                <a:spcPct val="120000"/>
              </a:lnSpc>
              <a:spcBef>
                <a:spcPct val="65000"/>
              </a:spcBef>
              <a:buClr>
                <a:schemeClr val="accent1">
                  <a:lumMod val="50000"/>
                </a:schemeClr>
              </a:buClr>
              <a:buFont typeface="Wingdings" panose="05000000000000000000" pitchFamily="2" charset="2"/>
              <a:buChar char="q"/>
            </a:pPr>
            <a:r>
              <a:rPr lang="el-GR" sz="2400" dirty="0"/>
              <a:t>Σε κάθε </a:t>
            </a:r>
            <a:r>
              <a:rPr lang="el-GR" sz="2400" dirty="0" err="1"/>
              <a:t>ιδιοτιμή</a:t>
            </a:r>
            <a:r>
              <a:rPr lang="el-GR" sz="2400" dirty="0"/>
              <a:t> </a:t>
            </a:r>
            <a:r>
              <a:rPr lang="el-GR" sz="2400" b="1" dirty="0"/>
              <a:t>λ</a:t>
            </a:r>
            <a:r>
              <a:rPr lang="el-GR" sz="2400" dirty="0"/>
              <a:t> αντιστοιχεί ένα </a:t>
            </a:r>
            <a:r>
              <a:rPr lang="el-GR" sz="2400" dirty="0" err="1"/>
              <a:t>ιδιοδιάνυσμα</a:t>
            </a:r>
            <a:r>
              <a:rPr lang="el-GR" sz="2400" dirty="0"/>
              <a:t> </a:t>
            </a:r>
            <a:r>
              <a:rPr lang="el-GR" sz="2400" b="1" dirty="0"/>
              <a:t>ν</a:t>
            </a:r>
            <a:r>
              <a:rPr lang="el-GR" sz="2400" dirty="0"/>
              <a:t> το οποίο προσδιορίζει την κατεύθυνση της διάχυσης</a:t>
            </a:r>
            <a:r>
              <a:rPr lang="en-US" sz="2400" dirty="0"/>
              <a:t>.</a:t>
            </a:r>
            <a:endParaRPr lang="el-GR" sz="2400" dirty="0"/>
          </a:p>
          <a:p>
            <a:pPr algn="just">
              <a:lnSpc>
                <a:spcPct val="120000"/>
              </a:lnSpc>
              <a:spcBef>
                <a:spcPct val="65000"/>
              </a:spcBef>
              <a:buClr>
                <a:schemeClr val="accent1">
                  <a:lumMod val="50000"/>
                </a:schemeClr>
              </a:buClr>
              <a:buFont typeface="Wingdings" panose="05000000000000000000" pitchFamily="2" charset="2"/>
              <a:buChar char="q"/>
            </a:pPr>
            <a:r>
              <a:rPr lang="el-GR" sz="2400" dirty="0"/>
              <a:t>Το </a:t>
            </a:r>
            <a:r>
              <a:rPr lang="el-GR" sz="2400" dirty="0" err="1"/>
              <a:t>ιδιοδιάνυσμα</a:t>
            </a:r>
            <a:r>
              <a:rPr lang="el-GR" sz="2400" dirty="0"/>
              <a:t> που αντιστοιχεί στη μεγαλύτερη </a:t>
            </a:r>
            <a:r>
              <a:rPr lang="el-GR" sz="2400" dirty="0" err="1"/>
              <a:t>ιδιοτιμή</a:t>
            </a:r>
            <a:r>
              <a:rPr lang="el-GR" sz="2400" dirty="0"/>
              <a:t> είναι η βασική κατεύθυνση διάχυσης</a:t>
            </a:r>
            <a:r>
              <a:rPr lang="en-US" sz="2400" dirty="0"/>
              <a:t>.</a:t>
            </a:r>
            <a:endParaRPr lang="el-GR" sz="2400" dirty="0"/>
          </a:p>
        </p:txBody>
      </p:sp>
      <p:sp>
        <p:nvSpPr>
          <p:cNvPr id="6" name="Rectangle 18"/>
          <p:cNvSpPr/>
          <p:nvPr/>
        </p:nvSpPr>
        <p:spPr>
          <a:xfrm>
            <a:off x="145222" y="6467999"/>
            <a:ext cx="9144000" cy="246221"/>
          </a:xfrm>
          <a:prstGeom prst="rect">
            <a:avLst/>
          </a:prstGeom>
        </p:spPr>
        <p:txBody>
          <a:bodyPr wrap="square">
            <a:spAutoFit/>
          </a:bodyPr>
          <a:lstStyle/>
          <a:p>
            <a:r>
              <a:rPr lang="en-US" sz="1000" dirty="0">
                <a:latin typeface="Calibri" panose="020F0502020204030204" pitchFamily="34" charset="0"/>
              </a:rPr>
              <a:t>Tripoliti et al., Diffusion Tensor Imaging and Fiber </a:t>
            </a:r>
            <a:r>
              <a:rPr lang="en-US" sz="1000" dirty="0" err="1">
                <a:latin typeface="Calibri" panose="020F0502020204030204" pitchFamily="34" charset="0"/>
              </a:rPr>
              <a:t>Tractography</a:t>
            </a:r>
            <a:r>
              <a:rPr lang="en-US" sz="1000" dirty="0">
                <a:latin typeface="Calibri" panose="020F0502020204030204" pitchFamily="34" charset="0"/>
              </a:rPr>
              <a:t>, Eds. Th. Exarchos, A. Papadopoulos, D.I. Fotiadis,  IGI Global 2009 </a:t>
            </a:r>
            <a:endParaRPr lang="el-GR" sz="1000" dirty="0">
              <a:latin typeface="Calibri" panose="020F0502020204030204" pitchFamily="34" charset="0"/>
            </a:endParaRPr>
          </a:p>
        </p:txBody>
      </p:sp>
      <p:sp>
        <p:nvSpPr>
          <p:cNvPr id="7" name="Ορθογώνιο 6"/>
          <p:cNvSpPr/>
          <p:nvPr/>
        </p:nvSpPr>
        <p:spPr>
          <a:xfrm>
            <a:off x="107504" y="6467999"/>
            <a:ext cx="6908133"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1"/>
          <p:cNvSpPr>
            <a:spLocks noGrp="1"/>
          </p:cNvSpPr>
          <p:nvPr>
            <p:ph type="title"/>
          </p:nvPr>
        </p:nvSpPr>
        <p:spPr>
          <a:xfrm>
            <a:off x="611560" y="188640"/>
            <a:ext cx="8153400" cy="990600"/>
          </a:xfrm>
        </p:spPr>
        <p:txBody>
          <a:bodyPr>
            <a:noAutofit/>
          </a:bodyPr>
          <a:lstStyle/>
          <a:p>
            <a:pPr algn="ctr"/>
            <a:r>
              <a:rPr lang="el-GR" sz="3700" b="1" dirty="0">
                <a:solidFill>
                  <a:schemeClr val="tx1"/>
                </a:solidFill>
              </a:rPr>
              <a:t>Υπολογισμός τανυστών μοριακής διάχυσης</a:t>
            </a:r>
          </a:p>
        </p:txBody>
      </p:sp>
    </p:spTree>
    <p:extLst>
      <p:ext uri="{BB962C8B-B14F-4D97-AF65-F5344CB8AC3E}">
        <p14:creationId xmlns:p14="http://schemas.microsoft.com/office/powerpoint/2010/main" val="1200995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35896" y="1844824"/>
            <a:ext cx="223224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46" descr="Picture6"/>
          <p:cNvPicPr>
            <a:picLocks noChangeAspect="1" noChangeArrowheads="1"/>
          </p:cNvPicPr>
          <p:nvPr/>
        </p:nvPicPr>
        <p:blipFill>
          <a:blip r:embed="rId2" cstate="print"/>
          <a:srcRect/>
          <a:stretch>
            <a:fillRect/>
          </a:stretch>
        </p:blipFill>
        <p:spPr bwMode="auto">
          <a:xfrm>
            <a:off x="3636119" y="1844824"/>
            <a:ext cx="2232025" cy="1524000"/>
          </a:xfrm>
          <a:prstGeom prst="rect">
            <a:avLst/>
          </a:prstGeom>
          <a:noFill/>
        </p:spPr>
      </p:pic>
      <p:pic>
        <p:nvPicPr>
          <p:cNvPr id="6246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4566" y="2426772"/>
            <a:ext cx="8813938" cy="4242588"/>
          </a:xfrm>
          <a:prstGeom prst="rect">
            <a:avLst/>
          </a:prstGeom>
          <a:noFill/>
          <a:ln w="9525">
            <a:noFill/>
            <a:miter lim="800000"/>
            <a:headEnd/>
            <a:tailEnd/>
          </a:ln>
        </p:spPr>
      </p:pic>
      <p:sp>
        <p:nvSpPr>
          <p:cNvPr id="7" name="Title 1"/>
          <p:cNvSpPr>
            <a:spLocks noGrp="1"/>
          </p:cNvSpPr>
          <p:nvPr>
            <p:ph type="title"/>
          </p:nvPr>
        </p:nvSpPr>
        <p:spPr>
          <a:xfrm>
            <a:off x="611560" y="188640"/>
            <a:ext cx="8153400" cy="990600"/>
          </a:xfrm>
        </p:spPr>
        <p:txBody>
          <a:bodyPr>
            <a:noAutofit/>
          </a:bodyPr>
          <a:lstStyle/>
          <a:p>
            <a:pPr algn="ctr"/>
            <a:r>
              <a:rPr lang="el-GR" sz="3700" b="1" dirty="0">
                <a:solidFill>
                  <a:schemeClr val="tx1"/>
                </a:solidFill>
              </a:rPr>
              <a:t>Υπολογισμός τανυστών μοριακής διάχυσης</a:t>
            </a:r>
          </a:p>
        </p:txBody>
      </p:sp>
    </p:spTree>
    <p:extLst>
      <p:ext uri="{BB962C8B-B14F-4D97-AF65-F5344CB8AC3E}">
        <p14:creationId xmlns:p14="http://schemas.microsoft.com/office/powerpoint/2010/main" val="2434199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509120"/>
            <a:ext cx="9144000" cy="234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normAutofit/>
          </a:bodyPr>
          <a:lstStyle/>
          <a:p>
            <a:pPr algn="ctr"/>
            <a:r>
              <a:rPr lang="el-GR" sz="3700" b="1" dirty="0">
                <a:solidFill>
                  <a:schemeClr val="tx1"/>
                </a:solidFill>
              </a:rPr>
              <a:t>Εξαγόμενη πληροφορία</a:t>
            </a:r>
          </a:p>
        </p:txBody>
      </p:sp>
      <p:pic>
        <p:nvPicPr>
          <p:cNvPr id="4" name="Picture 7" descr="ADCmean"/>
          <p:cNvPicPr>
            <a:picLocks noChangeAspect="1" noChangeArrowheads="1"/>
          </p:cNvPicPr>
          <p:nvPr/>
        </p:nvPicPr>
        <p:blipFill>
          <a:blip r:embed="rId2" cstate="print"/>
          <a:srcRect/>
          <a:stretch>
            <a:fillRect/>
          </a:stretch>
        </p:blipFill>
        <p:spPr bwMode="auto">
          <a:xfrm>
            <a:off x="-36512" y="2060849"/>
            <a:ext cx="2448272" cy="2448272"/>
          </a:xfrm>
          <a:prstGeom prst="rect">
            <a:avLst/>
          </a:prstGeom>
          <a:noFill/>
          <a:ln w="9525">
            <a:noFill/>
            <a:miter lim="800000"/>
            <a:headEnd/>
            <a:tailEnd/>
          </a:ln>
        </p:spPr>
      </p:pic>
      <p:pic>
        <p:nvPicPr>
          <p:cNvPr id="5" name="Picture 11" descr="Picture8"/>
          <p:cNvPicPr>
            <a:picLocks noGrp="1" noChangeAspect="1" noChangeArrowheads="1"/>
          </p:cNvPicPr>
          <p:nvPr>
            <p:ph sz="half" idx="4294967295"/>
          </p:nvPr>
        </p:nvPicPr>
        <p:blipFill>
          <a:blip r:embed="rId3" cstate="print"/>
          <a:srcRect/>
          <a:stretch>
            <a:fillRect/>
          </a:stretch>
        </p:blipFill>
        <p:spPr>
          <a:xfrm>
            <a:off x="1978719" y="5345013"/>
            <a:ext cx="2881313" cy="676275"/>
          </a:xfrm>
          <a:prstGeom prst="rect">
            <a:avLst/>
          </a:prstGeom>
          <a:noFill/>
          <a:ln/>
        </p:spPr>
      </p:pic>
      <p:pic>
        <p:nvPicPr>
          <p:cNvPr id="6" name="Picture 3" descr="FA"/>
          <p:cNvPicPr>
            <a:picLocks noGrp="1" noChangeArrowheads="1"/>
          </p:cNvPicPr>
          <p:nvPr>
            <p:ph sz="half" idx="1"/>
          </p:nvPr>
        </p:nvPicPr>
        <p:blipFill>
          <a:blip r:embed="rId4" cstate="print"/>
          <a:srcRect/>
          <a:stretch>
            <a:fillRect/>
          </a:stretch>
        </p:blipFill>
        <p:spPr>
          <a:xfrm>
            <a:off x="2411760" y="2060848"/>
            <a:ext cx="2304256" cy="2448272"/>
          </a:xfrm>
          <a:noFill/>
          <a:ln/>
        </p:spPr>
      </p:pic>
      <p:pic>
        <p:nvPicPr>
          <p:cNvPr id="7" name="Picture 4" descr="RA"/>
          <p:cNvPicPr>
            <a:picLocks noChangeArrowheads="1"/>
          </p:cNvPicPr>
          <p:nvPr/>
        </p:nvPicPr>
        <p:blipFill>
          <a:blip r:embed="rId5" cstate="print"/>
          <a:srcRect/>
          <a:stretch>
            <a:fillRect/>
          </a:stretch>
        </p:blipFill>
        <p:spPr>
          <a:xfrm>
            <a:off x="4716016" y="2060848"/>
            <a:ext cx="2232248" cy="2448272"/>
          </a:xfrm>
          <a:prstGeom prst="rect">
            <a:avLst/>
          </a:prstGeom>
          <a:noFill/>
          <a:ln/>
        </p:spPr>
      </p:pic>
      <p:pic>
        <p:nvPicPr>
          <p:cNvPr id="8" name="Picture 5" descr="VR"/>
          <p:cNvPicPr>
            <a:picLocks noChangeArrowheads="1"/>
          </p:cNvPicPr>
          <p:nvPr/>
        </p:nvPicPr>
        <p:blipFill>
          <a:blip r:embed="rId6" cstate="print"/>
          <a:srcRect/>
          <a:stretch>
            <a:fillRect/>
          </a:stretch>
        </p:blipFill>
        <p:spPr>
          <a:xfrm>
            <a:off x="6840984" y="2060848"/>
            <a:ext cx="2339528" cy="2448272"/>
          </a:xfrm>
          <a:prstGeom prst="rect">
            <a:avLst/>
          </a:prstGeom>
          <a:noFill/>
          <a:ln/>
        </p:spPr>
      </p:pic>
      <p:sp>
        <p:nvSpPr>
          <p:cNvPr id="9" name="Text Box 6"/>
          <p:cNvSpPr txBox="1">
            <a:spLocks noChangeArrowheads="1"/>
          </p:cNvSpPr>
          <p:nvPr/>
        </p:nvSpPr>
        <p:spPr bwMode="auto">
          <a:xfrm>
            <a:off x="2196207" y="4214415"/>
            <a:ext cx="2663825" cy="366713"/>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latin typeface="Arial" charset="0"/>
              </a:rPr>
              <a:t>Fractional Anisotropy</a:t>
            </a:r>
            <a:endParaRPr lang="el-GR" b="1" dirty="0">
              <a:solidFill>
                <a:srgbClr val="FF0000"/>
              </a:solidFill>
              <a:latin typeface="Arial" charset="0"/>
            </a:endParaRPr>
          </a:p>
        </p:txBody>
      </p:sp>
      <p:sp>
        <p:nvSpPr>
          <p:cNvPr id="10" name="Text Box 7"/>
          <p:cNvSpPr txBox="1">
            <a:spLocks noChangeArrowheads="1"/>
          </p:cNvSpPr>
          <p:nvPr/>
        </p:nvSpPr>
        <p:spPr bwMode="auto">
          <a:xfrm>
            <a:off x="4427984" y="2054175"/>
            <a:ext cx="2663825" cy="366713"/>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latin typeface="Arial" charset="0"/>
              </a:rPr>
              <a:t>Relative Anisotropy</a:t>
            </a:r>
            <a:endParaRPr lang="el-GR" b="1" dirty="0">
              <a:solidFill>
                <a:srgbClr val="FF0000"/>
              </a:solidFill>
              <a:latin typeface="Arial" charset="0"/>
            </a:endParaRPr>
          </a:p>
        </p:txBody>
      </p:sp>
      <p:sp>
        <p:nvSpPr>
          <p:cNvPr id="11" name="Text Box 8"/>
          <p:cNvSpPr txBox="1">
            <a:spLocks noChangeArrowheads="1"/>
          </p:cNvSpPr>
          <p:nvPr/>
        </p:nvSpPr>
        <p:spPr bwMode="auto">
          <a:xfrm>
            <a:off x="6660232" y="4214415"/>
            <a:ext cx="2663825" cy="366713"/>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latin typeface="Arial" charset="0"/>
              </a:rPr>
              <a:t>Volume Ratio</a:t>
            </a:r>
            <a:endParaRPr lang="el-GR" b="1" dirty="0">
              <a:solidFill>
                <a:srgbClr val="FF0000"/>
              </a:solidFill>
              <a:latin typeface="Arial" charset="0"/>
            </a:endParaRPr>
          </a:p>
        </p:txBody>
      </p:sp>
      <p:pic>
        <p:nvPicPr>
          <p:cNvPr id="13" name="Picture 8" descr="Picture9"/>
          <p:cNvPicPr>
            <a:picLocks noChangeAspect="1" noChangeArrowheads="1"/>
          </p:cNvPicPr>
          <p:nvPr/>
        </p:nvPicPr>
        <p:blipFill>
          <a:blip r:embed="rId7" cstate="print"/>
          <a:srcRect/>
          <a:stretch>
            <a:fillRect/>
          </a:stretch>
        </p:blipFill>
        <p:spPr>
          <a:xfrm>
            <a:off x="1907704" y="5229200"/>
            <a:ext cx="5400675" cy="854075"/>
          </a:xfrm>
          <a:prstGeom prst="rect">
            <a:avLst/>
          </a:prstGeom>
          <a:noFill/>
          <a:ln/>
        </p:spPr>
      </p:pic>
      <p:pic>
        <p:nvPicPr>
          <p:cNvPr id="14" name="Picture 10" descr="Picture10"/>
          <p:cNvPicPr>
            <a:picLocks noChangeAspect="1" noChangeArrowheads="1"/>
          </p:cNvPicPr>
          <p:nvPr/>
        </p:nvPicPr>
        <p:blipFill>
          <a:blip r:embed="rId8" cstate="print"/>
          <a:srcRect/>
          <a:stretch>
            <a:fillRect/>
          </a:stretch>
        </p:blipFill>
        <p:spPr bwMode="auto">
          <a:xfrm>
            <a:off x="1907704" y="5138762"/>
            <a:ext cx="6335712" cy="1098550"/>
          </a:xfrm>
          <a:prstGeom prst="rect">
            <a:avLst/>
          </a:prstGeom>
          <a:noFill/>
        </p:spPr>
      </p:pic>
      <p:sp>
        <p:nvSpPr>
          <p:cNvPr id="15" name="Text Box 8"/>
          <p:cNvSpPr txBox="1">
            <a:spLocks noChangeArrowheads="1"/>
          </p:cNvSpPr>
          <p:nvPr/>
        </p:nvSpPr>
        <p:spPr bwMode="auto">
          <a:xfrm>
            <a:off x="-108049" y="1988840"/>
            <a:ext cx="2663825" cy="366713"/>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latin typeface="Arial" charset="0"/>
              </a:rPr>
              <a:t>Mean Diffusivity</a:t>
            </a:r>
            <a:endParaRPr lang="el-GR" b="1" dirty="0">
              <a:solidFill>
                <a:srgbClr val="FF0000"/>
              </a:solidFill>
              <a:latin typeface="Arial" charset="0"/>
            </a:endParaRPr>
          </a:p>
        </p:txBody>
      </p:sp>
      <p:pic>
        <p:nvPicPr>
          <p:cNvPr id="16" name="Picture 12" descr="Picture11"/>
          <p:cNvPicPr>
            <a:picLocks noChangeAspect="1" noChangeArrowheads="1"/>
          </p:cNvPicPr>
          <p:nvPr/>
        </p:nvPicPr>
        <p:blipFill>
          <a:blip r:embed="rId9" cstate="print"/>
          <a:srcRect/>
          <a:stretch>
            <a:fillRect/>
          </a:stretch>
        </p:blipFill>
        <p:spPr bwMode="auto">
          <a:xfrm>
            <a:off x="1907704" y="5301208"/>
            <a:ext cx="1944688" cy="827088"/>
          </a:xfrm>
          <a:prstGeom prst="rect">
            <a:avLst/>
          </a:prstGeom>
          <a:noFill/>
        </p:spPr>
      </p:pic>
      <p:pic>
        <p:nvPicPr>
          <p:cNvPr id="17" name="Picture 14" descr="Picture12"/>
          <p:cNvPicPr>
            <a:picLocks noChangeAspect="1" noChangeArrowheads="1"/>
          </p:cNvPicPr>
          <p:nvPr/>
        </p:nvPicPr>
        <p:blipFill>
          <a:blip r:embed="rId10" cstate="print"/>
          <a:srcRect/>
          <a:stretch>
            <a:fillRect/>
          </a:stretch>
        </p:blipFill>
        <p:spPr bwMode="auto">
          <a:xfrm>
            <a:off x="4904904" y="5302796"/>
            <a:ext cx="2260600" cy="754062"/>
          </a:xfrm>
          <a:prstGeom prst="rect">
            <a:avLst/>
          </a:prstGeom>
          <a:noFill/>
        </p:spPr>
      </p:pic>
      <p:sp>
        <p:nvSpPr>
          <p:cNvPr id="18" name="Rectangle 18"/>
          <p:cNvSpPr/>
          <p:nvPr/>
        </p:nvSpPr>
        <p:spPr>
          <a:xfrm>
            <a:off x="145222" y="6467999"/>
            <a:ext cx="9144000" cy="246221"/>
          </a:xfrm>
          <a:prstGeom prst="rect">
            <a:avLst/>
          </a:prstGeom>
        </p:spPr>
        <p:txBody>
          <a:bodyPr wrap="square">
            <a:spAutoFit/>
          </a:bodyPr>
          <a:lstStyle/>
          <a:p>
            <a:r>
              <a:rPr lang="en-US" sz="1000" dirty="0">
                <a:latin typeface="Calibri" panose="020F0502020204030204" pitchFamily="34" charset="0"/>
              </a:rPr>
              <a:t>Tripoliti et al., Diffusion Tensor Imaging and Fiber </a:t>
            </a:r>
            <a:r>
              <a:rPr lang="en-US" sz="1000" dirty="0" err="1">
                <a:latin typeface="Calibri" panose="020F0502020204030204" pitchFamily="34" charset="0"/>
              </a:rPr>
              <a:t>Tractography</a:t>
            </a:r>
            <a:r>
              <a:rPr lang="en-US" sz="1000" dirty="0">
                <a:latin typeface="Calibri" panose="020F0502020204030204" pitchFamily="34" charset="0"/>
              </a:rPr>
              <a:t>, Eds. Th. Exarchos, A. Papadopoulos, D.I. Fotiadis,  IGI Global 2009 </a:t>
            </a:r>
            <a:endParaRPr lang="el-GR" sz="1000" dirty="0">
              <a:latin typeface="Calibri" panose="020F0502020204030204" pitchFamily="34" charset="0"/>
            </a:endParaRPr>
          </a:p>
        </p:txBody>
      </p:sp>
      <p:sp>
        <p:nvSpPr>
          <p:cNvPr id="20" name="Ορθογώνιο 19"/>
          <p:cNvSpPr/>
          <p:nvPr/>
        </p:nvSpPr>
        <p:spPr>
          <a:xfrm>
            <a:off x="107504" y="6467999"/>
            <a:ext cx="6908133"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04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DCmean"/>
          <p:cNvPicPr>
            <a:picLocks noChangeAspect="1" noChangeArrowheads="1"/>
          </p:cNvPicPr>
          <p:nvPr/>
        </p:nvPicPr>
        <p:blipFill>
          <a:blip r:embed="rId2" cstate="print"/>
          <a:srcRect/>
          <a:stretch>
            <a:fillRect/>
          </a:stretch>
        </p:blipFill>
        <p:spPr bwMode="auto">
          <a:xfrm>
            <a:off x="-36512" y="1700809"/>
            <a:ext cx="2448272" cy="2448272"/>
          </a:xfrm>
          <a:prstGeom prst="rect">
            <a:avLst/>
          </a:prstGeom>
          <a:noFill/>
          <a:ln w="9525">
            <a:noFill/>
            <a:miter lim="800000"/>
            <a:headEnd/>
            <a:tailEnd/>
          </a:ln>
        </p:spPr>
      </p:pic>
      <p:pic>
        <p:nvPicPr>
          <p:cNvPr id="6" name="Picture 3" descr="FA"/>
          <p:cNvPicPr>
            <a:picLocks noGrp="1" noChangeArrowheads="1"/>
          </p:cNvPicPr>
          <p:nvPr>
            <p:ph sz="half" idx="1"/>
          </p:nvPr>
        </p:nvPicPr>
        <p:blipFill>
          <a:blip r:embed="rId3" cstate="print"/>
          <a:srcRect/>
          <a:stretch>
            <a:fillRect/>
          </a:stretch>
        </p:blipFill>
        <p:spPr>
          <a:xfrm>
            <a:off x="2411760" y="1700808"/>
            <a:ext cx="2304256" cy="2448272"/>
          </a:xfrm>
          <a:noFill/>
          <a:ln/>
        </p:spPr>
      </p:pic>
      <p:pic>
        <p:nvPicPr>
          <p:cNvPr id="7" name="Picture 4" descr="RA"/>
          <p:cNvPicPr>
            <a:picLocks noChangeArrowheads="1"/>
          </p:cNvPicPr>
          <p:nvPr/>
        </p:nvPicPr>
        <p:blipFill>
          <a:blip r:embed="rId4" cstate="print"/>
          <a:srcRect/>
          <a:stretch>
            <a:fillRect/>
          </a:stretch>
        </p:blipFill>
        <p:spPr>
          <a:xfrm>
            <a:off x="4716016" y="1700808"/>
            <a:ext cx="2232248" cy="2448272"/>
          </a:xfrm>
          <a:prstGeom prst="rect">
            <a:avLst/>
          </a:prstGeom>
          <a:noFill/>
          <a:ln/>
        </p:spPr>
      </p:pic>
      <p:pic>
        <p:nvPicPr>
          <p:cNvPr id="8" name="Picture 5" descr="VR"/>
          <p:cNvPicPr>
            <a:picLocks noChangeArrowheads="1"/>
          </p:cNvPicPr>
          <p:nvPr/>
        </p:nvPicPr>
        <p:blipFill>
          <a:blip r:embed="rId5" cstate="print"/>
          <a:srcRect/>
          <a:stretch>
            <a:fillRect/>
          </a:stretch>
        </p:blipFill>
        <p:spPr>
          <a:xfrm>
            <a:off x="6840984" y="1700808"/>
            <a:ext cx="2339528" cy="2448272"/>
          </a:xfrm>
          <a:prstGeom prst="rect">
            <a:avLst/>
          </a:prstGeom>
          <a:noFill/>
          <a:ln/>
        </p:spPr>
      </p:pic>
      <p:sp>
        <p:nvSpPr>
          <p:cNvPr id="9" name="Text Box 6"/>
          <p:cNvSpPr txBox="1">
            <a:spLocks noChangeArrowheads="1"/>
          </p:cNvSpPr>
          <p:nvPr/>
        </p:nvSpPr>
        <p:spPr bwMode="auto">
          <a:xfrm>
            <a:off x="2196207" y="3854375"/>
            <a:ext cx="2663825" cy="366713"/>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latin typeface="Arial" charset="0"/>
              </a:rPr>
              <a:t>Fractional Anisotropy</a:t>
            </a:r>
            <a:endParaRPr lang="el-GR" b="1" dirty="0">
              <a:solidFill>
                <a:srgbClr val="FF0000"/>
              </a:solidFill>
              <a:latin typeface="Arial" charset="0"/>
            </a:endParaRPr>
          </a:p>
        </p:txBody>
      </p:sp>
      <p:sp>
        <p:nvSpPr>
          <p:cNvPr id="10" name="Text Box 7"/>
          <p:cNvSpPr txBox="1">
            <a:spLocks noChangeArrowheads="1"/>
          </p:cNvSpPr>
          <p:nvPr/>
        </p:nvSpPr>
        <p:spPr bwMode="auto">
          <a:xfrm>
            <a:off x="4427984" y="1694135"/>
            <a:ext cx="2663825" cy="366713"/>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latin typeface="Arial" charset="0"/>
              </a:rPr>
              <a:t>Relative Anisotropy</a:t>
            </a:r>
            <a:endParaRPr lang="el-GR" b="1" dirty="0">
              <a:solidFill>
                <a:srgbClr val="FF0000"/>
              </a:solidFill>
              <a:latin typeface="Arial" charset="0"/>
            </a:endParaRPr>
          </a:p>
        </p:txBody>
      </p:sp>
      <p:sp>
        <p:nvSpPr>
          <p:cNvPr id="11" name="Text Box 8"/>
          <p:cNvSpPr txBox="1">
            <a:spLocks noChangeArrowheads="1"/>
          </p:cNvSpPr>
          <p:nvPr/>
        </p:nvSpPr>
        <p:spPr bwMode="auto">
          <a:xfrm>
            <a:off x="6660232" y="3854375"/>
            <a:ext cx="2663825" cy="366713"/>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latin typeface="Arial" charset="0"/>
              </a:rPr>
              <a:t>Volume Ratio</a:t>
            </a:r>
            <a:endParaRPr lang="el-GR" b="1" dirty="0">
              <a:solidFill>
                <a:srgbClr val="FF0000"/>
              </a:solidFill>
              <a:latin typeface="Arial" charset="0"/>
            </a:endParaRPr>
          </a:p>
        </p:txBody>
      </p:sp>
      <p:sp>
        <p:nvSpPr>
          <p:cNvPr id="15" name="Text Box 8"/>
          <p:cNvSpPr txBox="1">
            <a:spLocks noChangeArrowheads="1"/>
          </p:cNvSpPr>
          <p:nvPr/>
        </p:nvSpPr>
        <p:spPr bwMode="auto">
          <a:xfrm>
            <a:off x="-108049" y="1628800"/>
            <a:ext cx="2663825" cy="366713"/>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latin typeface="Arial" charset="0"/>
              </a:rPr>
              <a:t>Mean Diffusivity</a:t>
            </a:r>
            <a:endParaRPr lang="el-GR" b="1" dirty="0">
              <a:solidFill>
                <a:srgbClr val="FF0000"/>
              </a:solidFill>
              <a:latin typeface="Arial" charset="0"/>
            </a:endParaRPr>
          </a:p>
        </p:txBody>
      </p:sp>
      <p:pic>
        <p:nvPicPr>
          <p:cNvPr id="18" name="Picture 4" descr="Color_map"/>
          <p:cNvPicPr>
            <a:picLocks noChangeAspect="1" noChangeArrowheads="1"/>
          </p:cNvPicPr>
          <p:nvPr/>
        </p:nvPicPr>
        <p:blipFill>
          <a:blip r:embed="rId6" cstate="print"/>
          <a:srcRect/>
          <a:stretch>
            <a:fillRect/>
          </a:stretch>
        </p:blipFill>
        <p:spPr bwMode="auto">
          <a:xfrm>
            <a:off x="1115617" y="4293096"/>
            <a:ext cx="2376264" cy="2376264"/>
          </a:xfrm>
          <a:prstGeom prst="rect">
            <a:avLst/>
          </a:prstGeom>
          <a:noFill/>
          <a:ln w="9525">
            <a:noFill/>
            <a:miter lim="800000"/>
            <a:headEnd/>
            <a:tailEnd/>
          </a:ln>
        </p:spPr>
      </p:pic>
      <p:graphicFrame>
        <p:nvGraphicFramePr>
          <p:cNvPr id="19" name="Object 5"/>
          <p:cNvGraphicFramePr>
            <a:graphicFrameLocks noChangeAspect="1"/>
          </p:cNvGraphicFramePr>
          <p:nvPr/>
        </p:nvGraphicFramePr>
        <p:xfrm>
          <a:off x="7092280" y="4797152"/>
          <a:ext cx="1728788" cy="1531938"/>
        </p:xfrm>
        <a:graphic>
          <a:graphicData uri="http://schemas.openxmlformats.org/presentationml/2006/ole">
            <mc:AlternateContent xmlns:mc="http://schemas.openxmlformats.org/markup-compatibility/2006">
              <mc:Choice xmlns:v="urn:schemas-microsoft-com:vml" Requires="v">
                <p:oleObj name="Equation" r:id="rId7" imgW="787400" imgH="698500" progId="Equation.DSMT4">
                  <p:embed/>
                </p:oleObj>
              </mc:Choice>
              <mc:Fallback>
                <p:oleObj name="Equation" r:id="rId7" imgW="787400" imgH="698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280" y="4797152"/>
                        <a:ext cx="1728788" cy="1531938"/>
                      </a:xfrm>
                      <a:prstGeom prst="rect">
                        <a:avLst/>
                      </a:prstGeom>
                      <a:solidFill>
                        <a:srgbClr val="5F5F5F"/>
                      </a:solidFill>
                      <a:ln w="9525">
                        <a:solidFill>
                          <a:schemeClr val="tx1"/>
                        </a:solidFill>
                        <a:miter lim="800000"/>
                        <a:headEnd/>
                        <a:tailEnd/>
                      </a:ln>
                    </p:spPr>
                  </p:pic>
                </p:oleObj>
              </mc:Fallback>
            </mc:AlternateContent>
          </a:graphicData>
        </a:graphic>
      </p:graphicFrame>
      <p:grpSp>
        <p:nvGrpSpPr>
          <p:cNvPr id="20" name="Group 6"/>
          <p:cNvGrpSpPr>
            <a:grpSpLocks/>
          </p:cNvGrpSpPr>
          <p:nvPr/>
        </p:nvGrpSpPr>
        <p:grpSpPr bwMode="auto">
          <a:xfrm>
            <a:off x="4283968" y="4798590"/>
            <a:ext cx="2622550" cy="1582738"/>
            <a:chOff x="2064" y="1163"/>
            <a:chExt cx="1652" cy="997"/>
          </a:xfrm>
        </p:grpSpPr>
        <p:pic>
          <p:nvPicPr>
            <p:cNvPr id="21" name="Picture 7" descr="background1"/>
            <p:cNvPicPr>
              <a:picLocks noChangeAspect="1" noChangeArrowheads="1"/>
            </p:cNvPicPr>
            <p:nvPr/>
          </p:nvPicPr>
          <p:blipFill>
            <a:blip r:embed="rId9" cstate="print"/>
            <a:srcRect/>
            <a:stretch>
              <a:fillRect/>
            </a:stretch>
          </p:blipFill>
          <p:spPr bwMode="auto">
            <a:xfrm>
              <a:off x="2064" y="1163"/>
              <a:ext cx="1631" cy="997"/>
            </a:xfrm>
            <a:prstGeom prst="rect">
              <a:avLst/>
            </a:prstGeom>
            <a:solidFill>
              <a:schemeClr val="tx1"/>
            </a:solidFill>
            <a:ln w="9525">
              <a:solidFill>
                <a:schemeClr val="tx1"/>
              </a:solidFill>
              <a:miter lim="800000"/>
              <a:headEnd/>
              <a:tailEnd/>
            </a:ln>
          </p:spPr>
        </p:pic>
        <p:sp>
          <p:nvSpPr>
            <p:cNvPr id="22" name="Text Box 8"/>
            <p:cNvSpPr txBox="1">
              <a:spLocks noChangeAspect="1" noChangeArrowheads="1"/>
            </p:cNvSpPr>
            <p:nvPr/>
          </p:nvSpPr>
          <p:spPr bwMode="auto">
            <a:xfrm>
              <a:off x="2843" y="1227"/>
              <a:ext cx="873" cy="212"/>
            </a:xfrm>
            <a:prstGeom prst="rect">
              <a:avLst/>
            </a:prstGeom>
            <a:noFill/>
            <a:ln w="9525">
              <a:noFill/>
              <a:miter lim="800000"/>
              <a:headEnd/>
              <a:tailEnd/>
            </a:ln>
            <a:effectLst/>
          </p:spPr>
          <p:txBody>
            <a:bodyPr>
              <a:spAutoFit/>
            </a:bodyPr>
            <a:lstStyle/>
            <a:p>
              <a:r>
                <a:rPr lang="en-GB" sz="1600">
                  <a:solidFill>
                    <a:srgbClr val="FF0000"/>
                  </a:solidFill>
                  <a:latin typeface="Times New Roman" pitchFamily="18" charset="0"/>
                </a:rPr>
                <a:t>Right-left</a:t>
              </a:r>
            </a:p>
          </p:txBody>
        </p:sp>
        <p:sp>
          <p:nvSpPr>
            <p:cNvPr id="23" name="Text Box 9"/>
            <p:cNvSpPr txBox="1">
              <a:spLocks noChangeAspect="1" noChangeArrowheads="1"/>
            </p:cNvSpPr>
            <p:nvPr/>
          </p:nvSpPr>
          <p:spPr bwMode="auto">
            <a:xfrm>
              <a:off x="2843" y="1446"/>
              <a:ext cx="728" cy="366"/>
            </a:xfrm>
            <a:prstGeom prst="rect">
              <a:avLst/>
            </a:prstGeom>
            <a:noFill/>
            <a:ln w="9525">
              <a:noFill/>
              <a:miter lim="800000"/>
              <a:headEnd/>
              <a:tailEnd/>
            </a:ln>
            <a:effectLst/>
          </p:spPr>
          <p:txBody>
            <a:bodyPr>
              <a:spAutoFit/>
            </a:bodyPr>
            <a:lstStyle/>
            <a:p>
              <a:r>
                <a:rPr lang="en-GB" sz="1600">
                  <a:solidFill>
                    <a:srgbClr val="66FF33"/>
                  </a:solidFill>
                  <a:latin typeface="Times New Roman" pitchFamily="18" charset="0"/>
                </a:rPr>
                <a:t>Anterior-posterior</a:t>
              </a:r>
            </a:p>
          </p:txBody>
        </p:sp>
        <p:sp>
          <p:nvSpPr>
            <p:cNvPr id="24" name="Text Box 10"/>
            <p:cNvSpPr txBox="1">
              <a:spLocks noChangeAspect="1" noChangeArrowheads="1"/>
            </p:cNvSpPr>
            <p:nvPr/>
          </p:nvSpPr>
          <p:spPr bwMode="auto">
            <a:xfrm>
              <a:off x="2843" y="1794"/>
              <a:ext cx="728" cy="366"/>
            </a:xfrm>
            <a:prstGeom prst="rect">
              <a:avLst/>
            </a:prstGeom>
            <a:noFill/>
            <a:ln w="9525">
              <a:noFill/>
              <a:miter lim="800000"/>
              <a:headEnd/>
              <a:tailEnd/>
            </a:ln>
            <a:effectLst/>
          </p:spPr>
          <p:txBody>
            <a:bodyPr>
              <a:spAutoFit/>
            </a:bodyPr>
            <a:lstStyle/>
            <a:p>
              <a:r>
                <a:rPr lang="en-GB" sz="1600">
                  <a:solidFill>
                    <a:srgbClr val="0099FF"/>
                  </a:solidFill>
                  <a:latin typeface="Times New Roman" pitchFamily="18" charset="0"/>
                </a:rPr>
                <a:t>Superior-inferior</a:t>
              </a:r>
            </a:p>
          </p:txBody>
        </p:sp>
        <p:pic>
          <p:nvPicPr>
            <p:cNvPr id="25" name="Picture 11" descr="dir2acigar"/>
            <p:cNvPicPr>
              <a:picLocks noChangeAspect="1" noChangeArrowheads="1"/>
            </p:cNvPicPr>
            <p:nvPr/>
          </p:nvPicPr>
          <p:blipFill>
            <a:blip r:embed="rId10" cstate="print"/>
            <a:srcRect l="31245" t="13031" r="33604" b="17467"/>
            <a:stretch>
              <a:fillRect/>
            </a:stretch>
          </p:blipFill>
          <p:spPr bwMode="auto">
            <a:xfrm>
              <a:off x="2238" y="1387"/>
              <a:ext cx="328" cy="467"/>
            </a:xfrm>
            <a:prstGeom prst="rect">
              <a:avLst/>
            </a:prstGeom>
            <a:noFill/>
          </p:spPr>
        </p:pic>
        <p:pic>
          <p:nvPicPr>
            <p:cNvPr id="26" name="Picture 12" descr="dir1acigar"/>
            <p:cNvPicPr>
              <a:picLocks noChangeAspect="1" noChangeArrowheads="1"/>
            </p:cNvPicPr>
            <p:nvPr/>
          </p:nvPicPr>
          <p:blipFill>
            <a:blip r:embed="rId11" cstate="print"/>
            <a:srcRect l="16000" t="26569" r="16000" b="42436"/>
            <a:stretch>
              <a:fillRect/>
            </a:stretch>
          </p:blipFill>
          <p:spPr bwMode="auto">
            <a:xfrm>
              <a:off x="2093" y="1187"/>
              <a:ext cx="618" cy="204"/>
            </a:xfrm>
            <a:prstGeom prst="rect">
              <a:avLst/>
            </a:prstGeom>
            <a:noFill/>
          </p:spPr>
        </p:pic>
        <p:pic>
          <p:nvPicPr>
            <p:cNvPr id="27" name="Picture 13" descr="dir3acigar"/>
            <p:cNvPicPr>
              <a:picLocks noChangeAspect="1" noChangeArrowheads="1"/>
            </p:cNvPicPr>
            <p:nvPr/>
          </p:nvPicPr>
          <p:blipFill>
            <a:blip r:embed="rId12" cstate="print"/>
            <a:srcRect l="35236" t="34720" r="33443" b="30560"/>
            <a:stretch>
              <a:fillRect/>
            </a:stretch>
          </p:blipFill>
          <p:spPr bwMode="auto">
            <a:xfrm>
              <a:off x="2252" y="1850"/>
              <a:ext cx="291" cy="233"/>
            </a:xfrm>
            <a:prstGeom prst="rect">
              <a:avLst/>
            </a:prstGeom>
            <a:noFill/>
          </p:spPr>
        </p:pic>
      </p:grpSp>
      <p:sp>
        <p:nvSpPr>
          <p:cNvPr id="28" name="Text Box 8"/>
          <p:cNvSpPr txBox="1">
            <a:spLocks noChangeArrowheads="1"/>
          </p:cNvSpPr>
          <p:nvPr/>
        </p:nvSpPr>
        <p:spPr bwMode="auto">
          <a:xfrm>
            <a:off x="900063" y="6374655"/>
            <a:ext cx="2663825" cy="366713"/>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latin typeface="Arial" charset="0"/>
              </a:rPr>
              <a:t>Color map</a:t>
            </a:r>
            <a:endParaRPr lang="el-GR" b="1" dirty="0">
              <a:solidFill>
                <a:srgbClr val="FF0000"/>
              </a:solidFill>
              <a:latin typeface="Arial" charset="0"/>
            </a:endParaRPr>
          </a:p>
        </p:txBody>
      </p:sp>
      <p:sp>
        <p:nvSpPr>
          <p:cNvPr id="29" name="Title 1"/>
          <p:cNvSpPr>
            <a:spLocks noGrp="1"/>
          </p:cNvSpPr>
          <p:nvPr>
            <p:ph type="title"/>
          </p:nvPr>
        </p:nvSpPr>
        <p:spPr>
          <a:xfrm>
            <a:off x="612648" y="228600"/>
            <a:ext cx="8153400" cy="990600"/>
          </a:xfrm>
        </p:spPr>
        <p:txBody>
          <a:bodyPr>
            <a:normAutofit/>
          </a:bodyPr>
          <a:lstStyle/>
          <a:p>
            <a:pPr algn="ctr"/>
            <a:r>
              <a:rPr lang="el-GR" sz="3700" b="1" dirty="0">
                <a:solidFill>
                  <a:schemeClr val="tx1"/>
                </a:solidFill>
              </a:rPr>
              <a:t>Εξαγόμενη πληροφορία</a:t>
            </a:r>
          </a:p>
        </p:txBody>
      </p:sp>
    </p:spTree>
    <p:extLst>
      <p:ext uri="{BB962C8B-B14F-4D97-AF65-F5344CB8AC3E}">
        <p14:creationId xmlns:p14="http://schemas.microsoft.com/office/powerpoint/2010/main" val="1358874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a:t>Μοντελοποίηση λειτουργίας</a:t>
            </a:r>
          </a:p>
        </p:txBody>
      </p:sp>
    </p:spTree>
    <p:extLst>
      <p:ext uri="{BB962C8B-B14F-4D97-AF65-F5344CB8AC3E}">
        <p14:creationId xmlns:p14="http://schemas.microsoft.com/office/powerpoint/2010/main" val="1763284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700" b="1" dirty="0">
                <a:solidFill>
                  <a:schemeClr val="tx1"/>
                </a:solidFill>
              </a:rPr>
              <a:t>Λειτουργική απεικόνιση μαγνητικού συντονισμού</a:t>
            </a:r>
          </a:p>
        </p:txBody>
      </p:sp>
      <p:sp>
        <p:nvSpPr>
          <p:cNvPr id="3" name="2 - Θέση περιεχομένου"/>
          <p:cNvSpPr>
            <a:spLocks noGrp="1"/>
          </p:cNvSpPr>
          <p:nvPr>
            <p:ph sz="quarter" idx="1"/>
          </p:nvPr>
        </p:nvSpPr>
        <p:spPr>
          <a:xfrm>
            <a:off x="395536" y="1723256"/>
            <a:ext cx="8153400" cy="4946104"/>
          </a:xfrm>
        </p:spPr>
        <p:txBody>
          <a:bodyPr>
            <a:noAutofit/>
          </a:bodyPr>
          <a:lstStyle/>
          <a:p>
            <a:pPr>
              <a:spcBef>
                <a:spcPts val="0"/>
              </a:spcBef>
              <a:spcAft>
                <a:spcPts val="1800"/>
              </a:spcAft>
              <a:buNone/>
            </a:pPr>
            <a:r>
              <a:rPr lang="en-US" sz="2200" b="1" dirty="0">
                <a:latin typeface="Calibri" panose="020F0502020204030204" pitchFamily="34" charset="0"/>
              </a:rPr>
              <a:t>functional Magnetic Resonance Imaging – </a:t>
            </a:r>
            <a:r>
              <a:rPr lang="en-US" sz="2200" b="1" dirty="0" err="1">
                <a:latin typeface="Calibri" panose="020F0502020204030204" pitchFamily="34" charset="0"/>
              </a:rPr>
              <a:t>fMRI</a:t>
            </a:r>
            <a:endParaRPr lang="el-GR" sz="2200" b="1" dirty="0">
              <a:latin typeface="Calibri" panose="020F0502020204030204" pitchFamily="34" charset="0"/>
            </a:endParaRPr>
          </a:p>
          <a:p>
            <a:pPr algn="just">
              <a:spcBef>
                <a:spcPts val="0"/>
              </a:spcBef>
              <a:spcAft>
                <a:spcPts val="1800"/>
              </a:spcAft>
              <a:buClr>
                <a:schemeClr val="accent1">
                  <a:lumMod val="50000"/>
                </a:schemeClr>
              </a:buClr>
              <a:buFont typeface="Wingdings" panose="05000000000000000000" pitchFamily="2" charset="2"/>
              <a:buChar char="q"/>
            </a:pPr>
            <a:r>
              <a:rPr lang="el-GR" sz="2200" dirty="0"/>
              <a:t>Αναδεικνύει περιοχές ενεργοποίησης κατά τη διάρκεια ενός ερεθίσματος ή κατά τη διάρκεια πραγματοποίησης κάποιας άσκησης.</a:t>
            </a:r>
          </a:p>
          <a:p>
            <a:pPr algn="just">
              <a:spcBef>
                <a:spcPts val="0"/>
              </a:spcBef>
              <a:spcAft>
                <a:spcPts val="1800"/>
              </a:spcAft>
              <a:buClr>
                <a:schemeClr val="accent1">
                  <a:lumMod val="50000"/>
                </a:schemeClr>
              </a:buClr>
              <a:buFont typeface="Wingdings" panose="05000000000000000000" pitchFamily="2" charset="2"/>
              <a:buChar char="q"/>
            </a:pPr>
            <a:r>
              <a:rPr lang="el-GR" sz="2200" dirty="0"/>
              <a:t>Η δραστηριότητα του εγκεφάλου αντανακλάται στις τοπικές μεταβολές του μεταβολισμού και των </a:t>
            </a:r>
            <a:r>
              <a:rPr lang="el-GR" sz="2200" dirty="0" err="1"/>
              <a:t>αιμοδυναμικών</a:t>
            </a:r>
            <a:r>
              <a:rPr lang="el-GR" sz="2200" dirty="0"/>
              <a:t> συνθηκών.</a:t>
            </a:r>
          </a:p>
          <a:p>
            <a:pPr algn="just">
              <a:spcBef>
                <a:spcPts val="0"/>
              </a:spcBef>
              <a:spcAft>
                <a:spcPts val="1800"/>
              </a:spcAft>
              <a:buClr>
                <a:schemeClr val="accent1">
                  <a:lumMod val="50000"/>
                </a:schemeClr>
              </a:buClr>
              <a:buFont typeface="Wingdings" panose="05000000000000000000" pitchFamily="2" charset="2"/>
              <a:buChar char="q"/>
            </a:pPr>
            <a:r>
              <a:rPr lang="el-GR" sz="2200" dirty="0"/>
              <a:t>Ο μηχανισμός αντίθεσης που χαρτογραφεί τις </a:t>
            </a:r>
            <a:r>
              <a:rPr lang="el-GR" sz="2200" dirty="0" err="1"/>
              <a:t>αιμοδυναμικές</a:t>
            </a:r>
            <a:r>
              <a:rPr lang="el-GR" sz="2200" dirty="0"/>
              <a:t> μεταβολές ονομάζεται </a:t>
            </a:r>
            <a:r>
              <a:rPr lang="en-US" sz="2200" b="1" dirty="0">
                <a:latin typeface="Calibri" panose="020F0502020204030204" pitchFamily="34" charset="0"/>
              </a:rPr>
              <a:t>BOLD (Blood Oxygen Level Dependent</a:t>
            </a:r>
            <a:r>
              <a:rPr lang="el-GR" sz="2200" b="1" dirty="0">
                <a:latin typeface="Calibri" panose="020F0502020204030204" pitchFamily="34" charset="0"/>
              </a:rPr>
              <a:t>)</a:t>
            </a:r>
            <a:r>
              <a:rPr lang="el-GR" sz="2200" dirty="0">
                <a:latin typeface="Calibri" panose="020F0502020204030204" pitchFamily="34" charset="0"/>
              </a:rPr>
              <a:t>. </a:t>
            </a:r>
          </a:p>
        </p:txBody>
      </p:sp>
      <p:sp>
        <p:nvSpPr>
          <p:cNvPr id="5" name="Rectangle 1"/>
          <p:cNvSpPr>
            <a:spLocks noChangeArrowheads="1"/>
          </p:cNvSpPr>
          <p:nvPr/>
        </p:nvSpPr>
        <p:spPr bwMode="auto">
          <a:xfrm>
            <a:off x="179511" y="6485232"/>
            <a:ext cx="6490879"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P. </a:t>
            </a:r>
            <a:r>
              <a:rPr kumimoji="0" lang="en-US" sz="1000" b="0" u="none" strike="noStrike" cap="none" normalizeH="0" baseline="0" dirty="0" err="1">
                <a:ln>
                  <a:noFill/>
                </a:ln>
                <a:solidFill>
                  <a:schemeClr val="tx1"/>
                </a:solidFill>
                <a:effectLst/>
                <a:latin typeface="Calibri" pitchFamily="34" charset="0"/>
                <a:ea typeface="Times New Roman" pitchFamily="18" charset="0"/>
                <a:cs typeface="Arial" pitchFamily="34" charset="0"/>
              </a:rPr>
              <a:t>Jezzard</a:t>
            </a: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 P.M. Matthews, S.M. Smith, Functional MRI: An Introduction to Methods (Oxford University Press, USA, 2001).</a:t>
            </a:r>
            <a:endParaRPr kumimoji="0" lang="en-US" sz="1000" b="0" u="none" strike="noStrike" cap="none" normalizeH="0" baseline="0" dirty="0">
              <a:ln>
                <a:noFill/>
              </a:ln>
              <a:solidFill>
                <a:schemeClr val="tx1"/>
              </a:solidFill>
              <a:effectLst/>
              <a:latin typeface="Calibri" pitchFamily="34" charset="0"/>
              <a:cs typeface="Arial" pitchFamily="34" charset="0"/>
            </a:endParaRPr>
          </a:p>
        </p:txBody>
      </p:sp>
      <p:sp>
        <p:nvSpPr>
          <p:cNvPr id="6" name="Ορθογώνιο 5"/>
          <p:cNvSpPr/>
          <p:nvPr/>
        </p:nvSpPr>
        <p:spPr>
          <a:xfrm>
            <a:off x="107505" y="6467999"/>
            <a:ext cx="6638736"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32087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2908" y="-28580"/>
            <a:ext cx="2533650" cy="2743200"/>
          </a:xfrm>
          <a:prstGeom prst="rect">
            <a:avLst/>
          </a:prstGeom>
          <a:noFill/>
          <a:ln w="9525">
            <a:noFill/>
            <a:miter lim="800000"/>
            <a:headEnd/>
            <a:tailEnd/>
          </a:ln>
        </p:spPr>
      </p:pic>
      <p:pic>
        <p:nvPicPr>
          <p:cNvPr id="3" name="Picture 2" descr="http://t0.gstatic.com/images?q=tbn:mheAvBw3oyekuM:http://noustuff.files.wordpress.com/2009/08/brain-stimulation2.jpg"/>
          <p:cNvPicPr>
            <a:picLocks noChangeAspect="1" noChangeArrowheads="1"/>
          </p:cNvPicPr>
          <p:nvPr/>
        </p:nvPicPr>
        <p:blipFill>
          <a:blip r:embed="rId3" cstate="print"/>
          <a:srcRect/>
          <a:stretch>
            <a:fillRect/>
          </a:stretch>
        </p:blipFill>
        <p:spPr bwMode="auto">
          <a:xfrm>
            <a:off x="2714612" y="142852"/>
            <a:ext cx="1428760" cy="1393628"/>
          </a:xfrm>
          <a:prstGeom prst="rect">
            <a:avLst/>
          </a:prstGeom>
          <a:noFill/>
        </p:spPr>
      </p:pic>
      <p:sp>
        <p:nvSpPr>
          <p:cNvPr id="4" name="TextBox 5"/>
          <p:cNvSpPr txBox="1"/>
          <p:nvPr/>
        </p:nvSpPr>
        <p:spPr>
          <a:xfrm>
            <a:off x="2285984" y="1571612"/>
            <a:ext cx="2286016" cy="830997"/>
          </a:xfrm>
          <a:prstGeom prst="rect">
            <a:avLst/>
          </a:prstGeom>
          <a:noFill/>
        </p:spPr>
        <p:txBody>
          <a:bodyPr wrap="square" rtlCol="0">
            <a:spAutoFit/>
          </a:bodyPr>
          <a:lstStyle/>
          <a:p>
            <a:pPr algn="ctr"/>
            <a:r>
              <a:rPr lang="el-GR" sz="1600" dirty="0">
                <a:solidFill>
                  <a:schemeClr val="accent1"/>
                </a:solidFill>
              </a:rPr>
              <a:t>Όταν ο ανθρώπινος εγκέφαλος δεχθεί μία διέγερση</a:t>
            </a:r>
            <a:r>
              <a:rPr lang="it-IT" sz="1600" dirty="0">
                <a:solidFill>
                  <a:schemeClr val="accent1"/>
                </a:solidFill>
              </a:rPr>
              <a:t>...</a:t>
            </a:r>
            <a:endParaRPr lang="el-GR" sz="1600" dirty="0">
              <a:solidFill>
                <a:schemeClr val="accent1"/>
              </a:solidFill>
            </a:endParaRPr>
          </a:p>
        </p:txBody>
      </p:sp>
      <p:pic>
        <p:nvPicPr>
          <p:cNvPr id="5" name="Picture 9" descr="http://t3.gstatic.com/images?q=tbn:l-p3eeEpUwtTsM:http://www.medicalcomputing.net/images/jmol_glucose.png"/>
          <p:cNvPicPr>
            <a:picLocks noChangeAspect="1" noChangeArrowheads="1"/>
          </p:cNvPicPr>
          <p:nvPr/>
        </p:nvPicPr>
        <p:blipFill>
          <a:blip r:embed="rId4" cstate="print"/>
          <a:srcRect l="6048" t="6250" r="15322" b="12500"/>
          <a:stretch>
            <a:fillRect/>
          </a:stretch>
        </p:blipFill>
        <p:spPr bwMode="auto">
          <a:xfrm>
            <a:off x="5572132" y="2928934"/>
            <a:ext cx="928694" cy="928694"/>
          </a:xfrm>
          <a:prstGeom prst="rect">
            <a:avLst/>
          </a:prstGeom>
          <a:noFill/>
        </p:spPr>
      </p:pic>
      <p:pic>
        <p:nvPicPr>
          <p:cNvPr id="6" name="Picture 11" descr="http://t3.gstatic.com/images?q=tbn:j_VfA0XAPjGqBM:http://library.thinkquest.org/C005858/oxygen1.jpg"/>
          <p:cNvPicPr>
            <a:picLocks noChangeAspect="1" noChangeArrowheads="1"/>
          </p:cNvPicPr>
          <p:nvPr/>
        </p:nvPicPr>
        <p:blipFill>
          <a:blip r:embed="rId5" cstate="print"/>
          <a:srcRect l="6048" t="12096" r="9274" b="9274"/>
          <a:stretch>
            <a:fillRect/>
          </a:stretch>
        </p:blipFill>
        <p:spPr bwMode="auto">
          <a:xfrm>
            <a:off x="6429282" y="3709551"/>
            <a:ext cx="928800" cy="862457"/>
          </a:xfrm>
          <a:prstGeom prst="rect">
            <a:avLst/>
          </a:prstGeom>
          <a:noFill/>
        </p:spPr>
      </p:pic>
      <p:sp>
        <p:nvSpPr>
          <p:cNvPr id="7" name="TextBox 8"/>
          <p:cNvSpPr txBox="1"/>
          <p:nvPr/>
        </p:nvSpPr>
        <p:spPr>
          <a:xfrm>
            <a:off x="7286644" y="2857496"/>
            <a:ext cx="1857388" cy="1815882"/>
          </a:xfrm>
          <a:prstGeom prst="rect">
            <a:avLst/>
          </a:prstGeom>
          <a:noFill/>
        </p:spPr>
        <p:txBody>
          <a:bodyPr wrap="square" rtlCol="0">
            <a:spAutoFit/>
          </a:bodyPr>
          <a:lstStyle/>
          <a:p>
            <a:pPr algn="ctr"/>
            <a:r>
              <a:rPr lang="el-GR" sz="1600" dirty="0">
                <a:solidFill>
                  <a:schemeClr val="accent1"/>
                </a:solidFill>
              </a:rPr>
              <a:t>Η ενέργεια χορηγείται με τη μορφή γλυκόζης και οξυγόνου </a:t>
            </a:r>
            <a:r>
              <a:rPr lang="it-IT" sz="1600" dirty="0">
                <a:solidFill>
                  <a:schemeClr val="accent1"/>
                </a:solidFill>
              </a:rPr>
              <a:t>(</a:t>
            </a:r>
            <a:r>
              <a:rPr lang="el-GR" sz="1600" dirty="0">
                <a:solidFill>
                  <a:schemeClr val="accent1"/>
                </a:solidFill>
              </a:rPr>
              <a:t>το οξυγόνο μεταφέρεται στην αιμοσφαιρίνη</a:t>
            </a:r>
            <a:r>
              <a:rPr lang="it-IT" sz="1600" dirty="0">
                <a:solidFill>
                  <a:schemeClr val="accent1"/>
                </a:solidFill>
              </a:rPr>
              <a:t>).</a:t>
            </a:r>
            <a:endParaRPr lang="el-GR" sz="1600" dirty="0">
              <a:solidFill>
                <a:schemeClr val="accent1"/>
              </a:solidFill>
            </a:endParaRPr>
          </a:p>
        </p:txBody>
      </p:sp>
      <p:sp>
        <p:nvSpPr>
          <p:cNvPr id="8" name="Chevron 9"/>
          <p:cNvSpPr/>
          <p:nvPr/>
        </p:nvSpPr>
        <p:spPr>
          <a:xfrm>
            <a:off x="4643438" y="571480"/>
            <a:ext cx="500066" cy="500066"/>
          </a:xfrm>
          <a:prstGeom prst="chevron">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Chevron 10"/>
          <p:cNvSpPr/>
          <p:nvPr/>
        </p:nvSpPr>
        <p:spPr>
          <a:xfrm rot="5400000">
            <a:off x="6286512" y="2214554"/>
            <a:ext cx="500066" cy="500066"/>
          </a:xfrm>
          <a:prstGeom prst="chevron">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pic>
        <p:nvPicPr>
          <p:cNvPr id="10" name="Picture 4" descr="http://t2.gstatic.com/images?q=tbn:elSGe9fYEBs67M:http://aftermathnews.files.wordpress.com/2009/03/wireless_brain_stimulation.jpg"/>
          <p:cNvPicPr>
            <a:picLocks noChangeAspect="1" noChangeArrowheads="1"/>
          </p:cNvPicPr>
          <p:nvPr/>
        </p:nvPicPr>
        <p:blipFill>
          <a:blip r:embed="rId6" cstate="print"/>
          <a:srcRect/>
          <a:stretch>
            <a:fillRect/>
          </a:stretch>
        </p:blipFill>
        <p:spPr bwMode="auto">
          <a:xfrm>
            <a:off x="5724542" y="357166"/>
            <a:ext cx="1276350" cy="952500"/>
          </a:xfrm>
          <a:prstGeom prst="rect">
            <a:avLst/>
          </a:prstGeom>
          <a:noFill/>
        </p:spPr>
      </p:pic>
      <p:sp>
        <p:nvSpPr>
          <p:cNvPr id="11" name="TextBox 12"/>
          <p:cNvSpPr txBox="1"/>
          <p:nvPr/>
        </p:nvSpPr>
        <p:spPr>
          <a:xfrm>
            <a:off x="4572000" y="1412776"/>
            <a:ext cx="4572000" cy="830997"/>
          </a:xfrm>
          <a:prstGeom prst="rect">
            <a:avLst/>
          </a:prstGeom>
          <a:noFill/>
        </p:spPr>
        <p:txBody>
          <a:bodyPr wrap="square" rtlCol="0">
            <a:spAutoFit/>
          </a:bodyPr>
          <a:lstStyle/>
          <a:p>
            <a:pPr algn="ctr"/>
            <a:r>
              <a:rPr lang="it-IT" sz="1600" dirty="0">
                <a:solidFill>
                  <a:schemeClr val="accent1"/>
                </a:solidFill>
              </a:rPr>
              <a:t>...</a:t>
            </a:r>
            <a:r>
              <a:rPr lang="el-GR" sz="1600" dirty="0">
                <a:solidFill>
                  <a:schemeClr val="accent1"/>
                </a:solidFill>
              </a:rPr>
              <a:t>ενεργοποιούνται οι νευρώνες του εγκεφάλου</a:t>
            </a:r>
            <a:r>
              <a:rPr lang="it-IT" sz="1600" dirty="0">
                <a:solidFill>
                  <a:schemeClr val="accent1"/>
                </a:solidFill>
              </a:rPr>
              <a:t>.  </a:t>
            </a:r>
            <a:r>
              <a:rPr lang="el-GR" sz="1600" dirty="0">
                <a:solidFill>
                  <a:schemeClr val="accent1"/>
                </a:solidFill>
              </a:rPr>
              <a:t>Όταν οι νευρώνες ενεργοποιούνται χρειάζονται ενέργεια</a:t>
            </a:r>
            <a:r>
              <a:rPr lang="it-IT" sz="1600" dirty="0">
                <a:solidFill>
                  <a:schemeClr val="accent1"/>
                </a:solidFill>
              </a:rPr>
              <a:t>.  </a:t>
            </a:r>
          </a:p>
        </p:txBody>
      </p:sp>
      <p:sp>
        <p:nvSpPr>
          <p:cNvPr id="12" name="Chevron 13"/>
          <p:cNvSpPr/>
          <p:nvPr/>
        </p:nvSpPr>
        <p:spPr>
          <a:xfrm rot="10800000">
            <a:off x="4857752" y="3143248"/>
            <a:ext cx="500066" cy="500066"/>
          </a:xfrm>
          <a:prstGeom prst="chevron">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3" name="TextBox 14"/>
          <p:cNvSpPr txBox="1"/>
          <p:nvPr/>
        </p:nvSpPr>
        <p:spPr>
          <a:xfrm>
            <a:off x="-32" y="3214686"/>
            <a:ext cx="2143140" cy="1569660"/>
          </a:xfrm>
          <a:prstGeom prst="rect">
            <a:avLst/>
          </a:prstGeom>
          <a:noFill/>
        </p:spPr>
        <p:txBody>
          <a:bodyPr wrap="square" rtlCol="0">
            <a:spAutoFit/>
          </a:bodyPr>
          <a:lstStyle/>
          <a:p>
            <a:pPr algn="ctr"/>
            <a:r>
              <a:rPr lang="el-GR" sz="1600" dirty="0">
                <a:solidFill>
                  <a:schemeClr val="accent1"/>
                </a:solidFill>
              </a:rPr>
              <a:t>Αυτό έχει ως αποτέλεσμα να αυξάνεται η </a:t>
            </a:r>
            <a:r>
              <a:rPr lang="el-GR" sz="1600" dirty="0" err="1">
                <a:solidFill>
                  <a:schemeClr val="accent1"/>
                </a:solidFill>
              </a:rPr>
              <a:t>οξυ</a:t>
            </a:r>
            <a:r>
              <a:rPr lang="el-GR" sz="1600" dirty="0">
                <a:solidFill>
                  <a:schemeClr val="accent1"/>
                </a:solidFill>
              </a:rPr>
              <a:t>-αιμοσφαιρίνη και να μειώνεται η </a:t>
            </a:r>
            <a:r>
              <a:rPr lang="el-GR" sz="1600" dirty="0" err="1">
                <a:solidFill>
                  <a:schemeClr val="accent1"/>
                </a:solidFill>
              </a:rPr>
              <a:t>δεοξυ</a:t>
            </a:r>
            <a:r>
              <a:rPr lang="el-GR" sz="1600" dirty="0">
                <a:solidFill>
                  <a:schemeClr val="accent1"/>
                </a:solidFill>
              </a:rPr>
              <a:t>-αιμοσφαιρίνη</a:t>
            </a:r>
            <a:r>
              <a:rPr lang="it-IT" sz="1600" dirty="0">
                <a:solidFill>
                  <a:schemeClr val="accent1"/>
                </a:solidFill>
              </a:rPr>
              <a:t>.</a:t>
            </a:r>
            <a:endParaRPr lang="en-US" sz="1600" dirty="0">
              <a:solidFill>
                <a:schemeClr val="accent1"/>
              </a:solidFill>
            </a:endParaRPr>
          </a:p>
        </p:txBody>
      </p:sp>
      <p:pic>
        <p:nvPicPr>
          <p:cNvPr id="14" name="Picture 7" descr="bold"/>
          <p:cNvPicPr>
            <a:picLocks noChangeAspect="1" noChangeArrowheads="1"/>
          </p:cNvPicPr>
          <p:nvPr/>
        </p:nvPicPr>
        <p:blipFill>
          <a:blip r:embed="rId7" cstate="print"/>
          <a:srcRect l="50167" t="27558" r="6150" b="40601"/>
          <a:stretch>
            <a:fillRect/>
          </a:stretch>
        </p:blipFill>
        <p:spPr bwMode="auto">
          <a:xfrm>
            <a:off x="2143108" y="3938150"/>
            <a:ext cx="2548800" cy="1237989"/>
          </a:xfrm>
          <a:prstGeom prst="rect">
            <a:avLst/>
          </a:prstGeom>
          <a:noFill/>
        </p:spPr>
      </p:pic>
      <p:pic>
        <p:nvPicPr>
          <p:cNvPr id="15" name="Picture 13"/>
          <p:cNvPicPr>
            <a:picLocks noChangeAspect="1" noChangeArrowheads="1"/>
          </p:cNvPicPr>
          <p:nvPr/>
        </p:nvPicPr>
        <p:blipFill>
          <a:blip r:embed="rId8" cstate="print"/>
          <a:srcRect r="567"/>
          <a:stretch>
            <a:fillRect/>
          </a:stretch>
        </p:blipFill>
        <p:spPr bwMode="auto">
          <a:xfrm>
            <a:off x="2143108" y="2876132"/>
            <a:ext cx="2550018" cy="1224000"/>
          </a:xfrm>
          <a:prstGeom prst="rect">
            <a:avLst/>
          </a:prstGeom>
          <a:noFill/>
          <a:ln w="9525">
            <a:noFill/>
            <a:miter lim="800000"/>
            <a:headEnd/>
            <a:tailEnd/>
          </a:ln>
        </p:spPr>
      </p:pic>
      <p:sp>
        <p:nvSpPr>
          <p:cNvPr id="16" name="TextBox 17"/>
          <p:cNvSpPr txBox="1"/>
          <p:nvPr/>
        </p:nvSpPr>
        <p:spPr>
          <a:xfrm>
            <a:off x="2483768" y="2590380"/>
            <a:ext cx="1873918" cy="338554"/>
          </a:xfrm>
          <a:prstGeom prst="rect">
            <a:avLst/>
          </a:prstGeom>
          <a:noFill/>
        </p:spPr>
        <p:txBody>
          <a:bodyPr wrap="square" rtlCol="0">
            <a:spAutoFit/>
          </a:bodyPr>
          <a:lstStyle/>
          <a:p>
            <a:pPr algn="ctr"/>
            <a:r>
              <a:rPr lang="el-GR" sz="1600" dirty="0">
                <a:solidFill>
                  <a:schemeClr val="bg1"/>
                </a:solidFill>
              </a:rPr>
              <a:t>Κατάσταση ηρεμίας</a:t>
            </a:r>
          </a:p>
        </p:txBody>
      </p:sp>
      <p:sp>
        <p:nvSpPr>
          <p:cNvPr id="17" name="TextBox 18"/>
          <p:cNvSpPr txBox="1"/>
          <p:nvPr/>
        </p:nvSpPr>
        <p:spPr>
          <a:xfrm>
            <a:off x="2123728" y="5090710"/>
            <a:ext cx="2592288" cy="338554"/>
          </a:xfrm>
          <a:prstGeom prst="rect">
            <a:avLst/>
          </a:prstGeom>
          <a:noFill/>
        </p:spPr>
        <p:txBody>
          <a:bodyPr wrap="square" rtlCol="0">
            <a:spAutoFit/>
          </a:bodyPr>
          <a:lstStyle/>
          <a:p>
            <a:pPr algn="ctr"/>
            <a:r>
              <a:rPr lang="el-GR" sz="1600" dirty="0">
                <a:solidFill>
                  <a:schemeClr val="bg1"/>
                </a:solidFill>
              </a:rPr>
              <a:t>Κατάσταση ενεργοποίησης</a:t>
            </a:r>
          </a:p>
        </p:txBody>
      </p:sp>
      <p:pic>
        <p:nvPicPr>
          <p:cNvPr id="18" name="Picture 7" descr="bold"/>
          <p:cNvPicPr>
            <a:picLocks noChangeAspect="1" noChangeArrowheads="1"/>
          </p:cNvPicPr>
          <p:nvPr/>
        </p:nvPicPr>
        <p:blipFill>
          <a:blip r:embed="rId7" cstate="print"/>
          <a:srcRect l="40183" t="61272" r="46088" b="27490"/>
          <a:stretch>
            <a:fillRect/>
          </a:stretch>
        </p:blipFill>
        <p:spPr bwMode="auto">
          <a:xfrm>
            <a:off x="3857620" y="3876264"/>
            <a:ext cx="785818" cy="428628"/>
          </a:xfrm>
          <a:prstGeom prst="rect">
            <a:avLst/>
          </a:prstGeom>
          <a:noFill/>
        </p:spPr>
      </p:pic>
      <p:sp>
        <p:nvSpPr>
          <p:cNvPr id="19" name="TextBox 20"/>
          <p:cNvSpPr txBox="1"/>
          <p:nvPr/>
        </p:nvSpPr>
        <p:spPr>
          <a:xfrm>
            <a:off x="2428860" y="6088559"/>
            <a:ext cx="1857388" cy="769441"/>
          </a:xfrm>
          <a:prstGeom prst="rect">
            <a:avLst/>
          </a:prstGeom>
          <a:noFill/>
        </p:spPr>
        <p:txBody>
          <a:bodyPr wrap="square" rtlCol="0">
            <a:spAutoFit/>
          </a:bodyPr>
          <a:lstStyle/>
          <a:p>
            <a:r>
              <a:rPr lang="en-US" sz="4400" dirty="0">
                <a:solidFill>
                  <a:schemeClr val="accent1"/>
                </a:solidFill>
                <a:sym typeface="Wingdings"/>
              </a:rPr>
              <a:t></a:t>
            </a:r>
            <a:r>
              <a:rPr lang="en-US" sz="4400" dirty="0">
                <a:solidFill>
                  <a:schemeClr val="accent1"/>
                </a:solidFill>
              </a:rPr>
              <a:t>T2*</a:t>
            </a:r>
            <a:endParaRPr lang="el-GR" sz="4400" dirty="0">
              <a:solidFill>
                <a:schemeClr val="accent1"/>
              </a:solidFill>
            </a:endParaRPr>
          </a:p>
        </p:txBody>
      </p:sp>
      <p:sp>
        <p:nvSpPr>
          <p:cNvPr id="20" name="TextBox 21"/>
          <p:cNvSpPr txBox="1"/>
          <p:nvPr/>
        </p:nvSpPr>
        <p:spPr>
          <a:xfrm>
            <a:off x="5429256" y="6088559"/>
            <a:ext cx="3000396" cy="769441"/>
          </a:xfrm>
          <a:prstGeom prst="rect">
            <a:avLst/>
          </a:prstGeom>
          <a:noFill/>
        </p:spPr>
        <p:txBody>
          <a:bodyPr wrap="square" rtlCol="0">
            <a:spAutoFit/>
          </a:bodyPr>
          <a:lstStyle/>
          <a:p>
            <a:r>
              <a:rPr lang="en-US" sz="4400" dirty="0">
                <a:solidFill>
                  <a:schemeClr val="accent1"/>
                </a:solidFill>
                <a:sym typeface="Wingdings"/>
              </a:rPr>
              <a:t></a:t>
            </a:r>
            <a:r>
              <a:rPr lang="el-GR" sz="4400" dirty="0">
                <a:solidFill>
                  <a:schemeClr val="accent1"/>
                </a:solidFill>
              </a:rPr>
              <a:t>Σήμα Μ</a:t>
            </a:r>
            <a:r>
              <a:rPr lang="en-US" sz="4400" dirty="0">
                <a:solidFill>
                  <a:schemeClr val="accent1"/>
                </a:solidFill>
              </a:rPr>
              <a:t>R</a:t>
            </a:r>
            <a:endParaRPr lang="el-GR" sz="4400" dirty="0">
              <a:solidFill>
                <a:schemeClr val="accent1"/>
              </a:solidFill>
            </a:endParaRPr>
          </a:p>
        </p:txBody>
      </p:sp>
      <p:sp>
        <p:nvSpPr>
          <p:cNvPr id="21" name="Chevron 22"/>
          <p:cNvSpPr/>
          <p:nvPr/>
        </p:nvSpPr>
        <p:spPr>
          <a:xfrm rot="5400000">
            <a:off x="3000364" y="5500702"/>
            <a:ext cx="500066" cy="500066"/>
          </a:xfrm>
          <a:prstGeom prst="chevron">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2" name="Chevron 23"/>
          <p:cNvSpPr/>
          <p:nvPr/>
        </p:nvSpPr>
        <p:spPr>
          <a:xfrm>
            <a:off x="4714876" y="6143644"/>
            <a:ext cx="500066" cy="500066"/>
          </a:xfrm>
          <a:prstGeom prst="chevron">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3" name="TextBox 24"/>
          <p:cNvSpPr txBox="1"/>
          <p:nvPr/>
        </p:nvSpPr>
        <p:spPr>
          <a:xfrm>
            <a:off x="-121516" y="2243773"/>
            <a:ext cx="2000264" cy="646331"/>
          </a:xfrm>
          <a:prstGeom prst="rect">
            <a:avLst/>
          </a:prstGeom>
          <a:noFill/>
        </p:spPr>
        <p:txBody>
          <a:bodyPr wrap="square" rtlCol="0">
            <a:spAutoFit/>
          </a:bodyPr>
          <a:lstStyle/>
          <a:p>
            <a:pPr algn="ctr"/>
            <a:r>
              <a:rPr lang="el-GR" b="1" dirty="0">
                <a:solidFill>
                  <a:schemeClr val="accent1"/>
                </a:solidFill>
              </a:rPr>
              <a:t>Σχηματισμός εικόνας</a:t>
            </a:r>
          </a:p>
        </p:txBody>
      </p:sp>
      <p:sp>
        <p:nvSpPr>
          <p:cNvPr id="24" name="TextBox 25"/>
          <p:cNvSpPr txBox="1"/>
          <p:nvPr/>
        </p:nvSpPr>
        <p:spPr>
          <a:xfrm>
            <a:off x="4572000" y="4566360"/>
            <a:ext cx="2928958" cy="1077218"/>
          </a:xfrm>
          <a:prstGeom prst="rect">
            <a:avLst/>
          </a:prstGeom>
          <a:noFill/>
        </p:spPr>
        <p:txBody>
          <a:bodyPr wrap="square" rtlCol="0">
            <a:spAutoFit/>
          </a:bodyPr>
          <a:lstStyle/>
          <a:p>
            <a:pPr algn="ctr"/>
            <a:r>
              <a:rPr lang="el-GR" sz="1600" dirty="0">
                <a:solidFill>
                  <a:schemeClr val="accent1"/>
                </a:solidFill>
              </a:rPr>
              <a:t>Η αυξημένη ανάγκη για οξυγόνο αντισταθμίζεται με αύξηση της αιμάτωσης</a:t>
            </a:r>
            <a:r>
              <a:rPr lang="it-IT" sz="1600" dirty="0">
                <a:solidFill>
                  <a:schemeClr val="accent1"/>
                </a:solidFill>
              </a:rPr>
              <a:t>.  </a:t>
            </a:r>
          </a:p>
          <a:p>
            <a:pPr algn="ctr"/>
            <a:endParaRPr lang="el-GR" sz="1600" dirty="0">
              <a:solidFill>
                <a:srgbClr val="FFFF00"/>
              </a:solidFill>
            </a:endParaRPr>
          </a:p>
        </p:txBody>
      </p:sp>
      <p:sp>
        <p:nvSpPr>
          <p:cNvPr id="25" name="Rectangle 26"/>
          <p:cNvSpPr/>
          <p:nvPr/>
        </p:nvSpPr>
        <p:spPr>
          <a:xfrm>
            <a:off x="71422" y="5572140"/>
            <a:ext cx="2214562" cy="1323439"/>
          </a:xfrm>
          <a:prstGeom prst="rect">
            <a:avLst/>
          </a:prstGeom>
        </p:spPr>
        <p:txBody>
          <a:bodyPr wrap="square">
            <a:spAutoFit/>
          </a:bodyPr>
          <a:lstStyle/>
          <a:p>
            <a:pPr algn="ctr"/>
            <a:r>
              <a:rPr lang="el-GR" sz="1600" dirty="0">
                <a:solidFill>
                  <a:schemeClr val="accent1"/>
                </a:solidFill>
              </a:rPr>
              <a:t>Η </a:t>
            </a:r>
            <a:r>
              <a:rPr lang="el-GR" sz="1600" dirty="0" err="1">
                <a:solidFill>
                  <a:schemeClr val="accent1"/>
                </a:solidFill>
              </a:rPr>
              <a:t>δεοξυ</a:t>
            </a:r>
            <a:r>
              <a:rPr lang="el-GR" sz="1600" dirty="0">
                <a:solidFill>
                  <a:schemeClr val="accent1"/>
                </a:solidFill>
              </a:rPr>
              <a:t>-αιμοσφαιρίνη έχει παραμαγνητικές ιδιότητες οπότε επηρεάζει το χρόνο </a:t>
            </a:r>
            <a:r>
              <a:rPr lang="it-IT" sz="1600" dirty="0">
                <a:solidFill>
                  <a:schemeClr val="accent1"/>
                </a:solidFill>
              </a:rPr>
              <a:t>T2*</a:t>
            </a:r>
            <a:r>
              <a:rPr lang="el-GR" sz="1600" dirty="0">
                <a:solidFill>
                  <a:schemeClr val="accent1"/>
                </a:solidFill>
              </a:rPr>
              <a:t>, ο οποίος αυξάνεται</a:t>
            </a:r>
          </a:p>
        </p:txBody>
      </p:sp>
    </p:spTree>
    <p:extLst>
      <p:ext uri="{BB962C8B-B14F-4D97-AF65-F5344CB8AC3E}">
        <p14:creationId xmlns:p14="http://schemas.microsoft.com/office/powerpoint/2010/main" val="310336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childTnLst>
                                </p:cTn>
                              </p:par>
                              <p:par>
                                <p:cTn id="75" presetID="1"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p:cTn id="95" dur="500" fill="hold"/>
                                        <p:tgtEl>
                                          <p:spTgt spid="22"/>
                                        </p:tgtEl>
                                        <p:attrNameLst>
                                          <p:attrName>ppt_w</p:attrName>
                                        </p:attrNameLst>
                                      </p:cBhvr>
                                      <p:tavLst>
                                        <p:tav tm="0">
                                          <p:val>
                                            <p:fltVal val="0"/>
                                          </p:val>
                                        </p:tav>
                                        <p:tav tm="100000">
                                          <p:val>
                                            <p:strVal val="#ppt_w"/>
                                          </p:val>
                                        </p:tav>
                                      </p:tavLst>
                                    </p:anim>
                                    <p:anim calcmode="lin" valueType="num">
                                      <p:cBhvr>
                                        <p:cTn id="96" dur="500" fill="hold"/>
                                        <p:tgtEl>
                                          <p:spTgt spid="22"/>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500" fill="hold"/>
                                        <p:tgtEl>
                                          <p:spTgt spid="20"/>
                                        </p:tgtEl>
                                        <p:attrNameLst>
                                          <p:attrName>ppt_w</p:attrName>
                                        </p:attrNameLst>
                                      </p:cBhvr>
                                      <p:tavLst>
                                        <p:tav tm="0">
                                          <p:val>
                                            <p:fltVal val="0"/>
                                          </p:val>
                                        </p:tav>
                                        <p:tav tm="100000">
                                          <p:val>
                                            <p:strVal val="#ppt_w"/>
                                          </p:val>
                                        </p:tav>
                                      </p:tavLst>
                                    </p:anim>
                                    <p:anim calcmode="lin" valueType="num">
                                      <p:cBhvr>
                                        <p:cTn id="100"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1" grpId="0"/>
      <p:bldP spid="12" grpId="0" animBg="1"/>
      <p:bldP spid="13" grpId="0"/>
      <p:bldP spid="16" grpId="0"/>
      <p:bldP spid="17" grpId="0"/>
      <p:bldP spid="19" grpId="0"/>
      <p:bldP spid="20" grpId="0"/>
      <p:bldP spid="21" grpId="0" animBg="1"/>
      <p:bldP spid="22" grpId="0" animBg="1"/>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700" b="1" dirty="0">
                <a:solidFill>
                  <a:schemeClr val="tx1"/>
                </a:solidFill>
              </a:rPr>
              <a:t>Φυσιολογία</a:t>
            </a:r>
          </a:p>
        </p:txBody>
      </p:sp>
      <p:sp>
        <p:nvSpPr>
          <p:cNvPr id="3" name="Content Placeholder 2"/>
          <p:cNvSpPr>
            <a:spLocks noGrp="1"/>
          </p:cNvSpPr>
          <p:nvPr>
            <p:ph sz="quarter" idx="1"/>
          </p:nvPr>
        </p:nvSpPr>
        <p:spPr>
          <a:xfrm>
            <a:off x="323528" y="1813520"/>
            <a:ext cx="8280920" cy="4495800"/>
          </a:xfrm>
        </p:spPr>
        <p:txBody>
          <a:bodyPr>
            <a:noAutofit/>
          </a:bodyPr>
          <a:lstStyle/>
          <a:p>
            <a:pPr algn="just">
              <a:spcBef>
                <a:spcPts val="0"/>
              </a:spcBef>
              <a:spcAft>
                <a:spcPts val="2400"/>
              </a:spcAft>
              <a:buClr>
                <a:schemeClr val="accent1">
                  <a:lumMod val="50000"/>
                </a:schemeClr>
              </a:buClr>
              <a:buFont typeface="Wingdings" panose="05000000000000000000" pitchFamily="2" charset="2"/>
              <a:buChar char="q"/>
            </a:pPr>
            <a:r>
              <a:rPr lang="el-GR" sz="2200" dirty="0"/>
              <a:t> Ο </a:t>
            </a:r>
            <a:r>
              <a:rPr lang="el-GR" sz="2200" b="1" dirty="0"/>
              <a:t>εγκέφαλος</a:t>
            </a:r>
            <a:r>
              <a:rPr lang="el-GR" sz="2200" dirty="0"/>
              <a:t> αποτελεί το μεγαλύτερο τμήμα του </a:t>
            </a:r>
            <a:r>
              <a:rPr lang="el-GR" sz="2200" b="1" dirty="0">
                <a:solidFill>
                  <a:schemeClr val="tx1">
                    <a:lumMod val="95000"/>
                    <a:lumOff val="5000"/>
                  </a:schemeClr>
                </a:solidFill>
              </a:rPr>
              <a:t>κεντρικού νευρικού συστήματος</a:t>
            </a:r>
            <a:r>
              <a:rPr lang="el-GR" sz="2200" dirty="0">
                <a:solidFill>
                  <a:schemeClr val="tx1">
                    <a:lumMod val="95000"/>
                    <a:lumOff val="5000"/>
                  </a:schemeClr>
                </a:solidFill>
              </a:rPr>
              <a:t>.</a:t>
            </a:r>
          </a:p>
          <a:p>
            <a:pPr algn="just">
              <a:spcBef>
                <a:spcPts val="0"/>
              </a:spcBef>
              <a:spcAft>
                <a:spcPts val="2400"/>
              </a:spcAft>
              <a:buClr>
                <a:schemeClr val="accent1">
                  <a:lumMod val="50000"/>
                </a:schemeClr>
              </a:buClr>
              <a:buFont typeface="Wingdings" panose="05000000000000000000" pitchFamily="2" charset="2"/>
              <a:buChar char="q"/>
            </a:pPr>
            <a:r>
              <a:rPr lang="el-GR" sz="2200" dirty="0"/>
              <a:t>Αποτελείται από δύο </a:t>
            </a:r>
            <a:r>
              <a:rPr lang="el-GR" sz="2200" dirty="0">
                <a:solidFill>
                  <a:schemeClr val="tx1">
                    <a:lumMod val="95000"/>
                    <a:lumOff val="5000"/>
                  </a:schemeClr>
                </a:solidFill>
              </a:rPr>
              <a:t>ημισφαίρια</a:t>
            </a:r>
            <a:r>
              <a:rPr lang="el-GR" sz="2200" dirty="0"/>
              <a:t> τα οποία χωρίζονται μεταξύ τους από την  </a:t>
            </a:r>
            <a:r>
              <a:rPr lang="el-GR" sz="2200" b="1" dirty="0"/>
              <a:t>επιμήκη σχισμή</a:t>
            </a:r>
            <a:r>
              <a:rPr lang="el-GR" sz="2200" b="1" i="1" dirty="0"/>
              <a:t>.</a:t>
            </a:r>
            <a:endParaRPr lang="el-GR" sz="2200" b="1" dirty="0">
              <a:solidFill>
                <a:schemeClr val="tx1">
                  <a:lumMod val="95000"/>
                  <a:lumOff val="5000"/>
                </a:schemeClr>
              </a:solidFill>
            </a:endParaRPr>
          </a:p>
          <a:p>
            <a:pPr algn="just">
              <a:spcBef>
                <a:spcPts val="0"/>
              </a:spcBef>
              <a:spcAft>
                <a:spcPts val="2400"/>
              </a:spcAft>
              <a:buClr>
                <a:schemeClr val="accent1">
                  <a:lumMod val="50000"/>
                </a:schemeClr>
              </a:buClr>
              <a:buFont typeface="Wingdings" panose="05000000000000000000" pitchFamily="2" charset="2"/>
              <a:buChar char="q"/>
            </a:pPr>
            <a:r>
              <a:rPr lang="el-GR" sz="2200" dirty="0"/>
              <a:t>Από την κάτω πλευρά εκφύονται οι </a:t>
            </a:r>
            <a:r>
              <a:rPr lang="el-GR" sz="2200" b="1" dirty="0"/>
              <a:t>εγκεφαλικές συζυγίες</a:t>
            </a:r>
            <a:r>
              <a:rPr lang="el-GR" sz="2200" dirty="0"/>
              <a:t> ή</a:t>
            </a:r>
            <a:r>
              <a:rPr lang="el-GR" sz="2200" b="1" dirty="0"/>
              <a:t> νεύρα </a:t>
            </a:r>
            <a:r>
              <a:rPr lang="el-GR" sz="2200" dirty="0"/>
              <a:t>και ξεκινά ο </a:t>
            </a:r>
            <a:r>
              <a:rPr lang="el-GR" sz="2200" b="1" dirty="0"/>
              <a:t>νωτιαίος μυελός</a:t>
            </a:r>
            <a:r>
              <a:rPr lang="el-GR" sz="2200" dirty="0"/>
              <a:t>.</a:t>
            </a:r>
          </a:p>
          <a:p>
            <a:pPr algn="just">
              <a:spcBef>
                <a:spcPts val="0"/>
              </a:spcBef>
              <a:spcAft>
                <a:spcPts val="2400"/>
              </a:spcAft>
              <a:buClr>
                <a:schemeClr val="accent1">
                  <a:lumMod val="50000"/>
                </a:schemeClr>
              </a:buClr>
              <a:buFont typeface="Wingdings" panose="05000000000000000000" pitchFamily="2" charset="2"/>
              <a:buChar char="q"/>
            </a:pPr>
            <a:r>
              <a:rPr lang="el-GR" sz="2200" dirty="0"/>
              <a:t>Η άνω και οι πλάγιες επιφάνειες του εγκεφάλου αποτελούν τον </a:t>
            </a:r>
            <a:r>
              <a:rPr lang="el-GR" sz="2200" b="1" dirty="0"/>
              <a:t>εγκεφαλικό φλοιό</a:t>
            </a:r>
            <a:r>
              <a:rPr lang="el-GR" sz="2200" dirty="0"/>
              <a:t>.</a:t>
            </a:r>
          </a:p>
        </p:txBody>
      </p:sp>
      <p:sp>
        <p:nvSpPr>
          <p:cNvPr id="7" name="TextBox 6"/>
          <p:cNvSpPr txBox="1"/>
          <p:nvPr/>
        </p:nvSpPr>
        <p:spPr>
          <a:xfrm>
            <a:off x="5148064" y="6228020"/>
            <a:ext cx="2088232" cy="369332"/>
          </a:xfrm>
          <a:prstGeom prst="rect">
            <a:avLst/>
          </a:prstGeom>
          <a:noFill/>
        </p:spPr>
        <p:txBody>
          <a:bodyPr wrap="square" rtlCol="0">
            <a:spAutoFit/>
          </a:bodyPr>
          <a:lstStyle/>
          <a:p>
            <a:r>
              <a:rPr lang="el-GR" dirty="0">
                <a:solidFill>
                  <a:schemeClr val="bg1"/>
                </a:solidFill>
              </a:rPr>
              <a:t>παρεγκεφαλίδα</a:t>
            </a:r>
          </a:p>
        </p:txBody>
      </p:sp>
      <p:sp>
        <p:nvSpPr>
          <p:cNvPr id="8" name="TextBox 7"/>
          <p:cNvSpPr txBox="1"/>
          <p:nvPr/>
        </p:nvSpPr>
        <p:spPr>
          <a:xfrm>
            <a:off x="2411760" y="6237312"/>
            <a:ext cx="2304256" cy="369332"/>
          </a:xfrm>
          <a:prstGeom prst="rect">
            <a:avLst/>
          </a:prstGeom>
          <a:noFill/>
        </p:spPr>
        <p:txBody>
          <a:bodyPr wrap="square" rtlCol="0">
            <a:spAutoFit/>
          </a:bodyPr>
          <a:lstStyle/>
          <a:p>
            <a:pPr algn="r"/>
            <a:r>
              <a:rPr lang="el-GR" dirty="0">
                <a:solidFill>
                  <a:schemeClr val="bg1"/>
                </a:solidFill>
              </a:rPr>
              <a:t>εγκεφαλικό στέλεχος</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700" b="1" dirty="0">
                <a:solidFill>
                  <a:schemeClr val="tx1"/>
                </a:solidFill>
              </a:rPr>
              <a:t>Εντοπισμός περιοχών ενεργοποίησης</a:t>
            </a:r>
          </a:p>
        </p:txBody>
      </p:sp>
      <p:sp>
        <p:nvSpPr>
          <p:cNvPr id="3" name="Content Placeholder 2"/>
          <p:cNvSpPr>
            <a:spLocks noGrp="1"/>
          </p:cNvSpPr>
          <p:nvPr>
            <p:ph sz="quarter" idx="1"/>
          </p:nvPr>
        </p:nvSpPr>
        <p:spPr>
          <a:xfrm>
            <a:off x="467544" y="1484784"/>
            <a:ext cx="8153400" cy="4495800"/>
          </a:xfrm>
        </p:spPr>
        <p:txBody>
          <a:bodyPr>
            <a:noAutofit/>
          </a:bodyPr>
          <a:lstStyle/>
          <a:p>
            <a:pPr>
              <a:lnSpc>
                <a:spcPct val="200000"/>
              </a:lnSpc>
              <a:spcBef>
                <a:spcPts val="0"/>
              </a:spcBef>
              <a:spcAft>
                <a:spcPts val="600"/>
              </a:spcAft>
              <a:buClr>
                <a:schemeClr val="accent1">
                  <a:lumMod val="50000"/>
                </a:schemeClr>
              </a:buClr>
              <a:buFont typeface="Wingdings" panose="05000000000000000000" pitchFamily="2" charset="2"/>
              <a:buChar char="q"/>
            </a:pPr>
            <a:r>
              <a:rPr lang="el-GR" sz="2400" b="1" dirty="0">
                <a:latin typeface="Calibri" panose="020F0502020204030204" pitchFamily="34" charset="0"/>
              </a:rPr>
              <a:t>Προεπεξεργασία των εικόνων:</a:t>
            </a:r>
          </a:p>
          <a:p>
            <a:pPr lvl="1">
              <a:spcBef>
                <a:spcPts val="0"/>
              </a:spcBef>
              <a:spcAft>
                <a:spcPts val="600"/>
              </a:spcAft>
              <a:buClr>
                <a:schemeClr val="accent1">
                  <a:lumMod val="50000"/>
                </a:schemeClr>
              </a:buClr>
              <a:buFont typeface="Wingdings" panose="05000000000000000000" pitchFamily="2" charset="2"/>
              <a:buChar char="§"/>
            </a:pPr>
            <a:r>
              <a:rPr lang="en-US" sz="2400" dirty="0">
                <a:latin typeface="Calibri" panose="020F0502020204030204" pitchFamily="34" charset="0"/>
              </a:rPr>
              <a:t>Slice timing</a:t>
            </a:r>
            <a:endParaRPr lang="el-GR" sz="2400" dirty="0">
              <a:latin typeface="Calibri" panose="020F0502020204030204" pitchFamily="34" charset="0"/>
            </a:endParaRPr>
          </a:p>
          <a:p>
            <a:pPr lvl="1">
              <a:spcBef>
                <a:spcPts val="0"/>
              </a:spcBef>
              <a:spcAft>
                <a:spcPts val="600"/>
              </a:spcAft>
              <a:buClr>
                <a:schemeClr val="accent1">
                  <a:lumMod val="50000"/>
                </a:schemeClr>
              </a:buClr>
              <a:buFont typeface="Wingdings" panose="05000000000000000000" pitchFamily="2" charset="2"/>
              <a:buChar char="§"/>
            </a:pPr>
            <a:r>
              <a:rPr lang="el-GR" sz="2400" dirty="0">
                <a:latin typeface="Calibri" panose="020F0502020204030204" pitchFamily="34" charset="0"/>
              </a:rPr>
              <a:t>Διόρθωση κίνησης</a:t>
            </a:r>
          </a:p>
          <a:p>
            <a:pPr lvl="1">
              <a:spcBef>
                <a:spcPts val="0"/>
              </a:spcBef>
              <a:spcAft>
                <a:spcPts val="600"/>
              </a:spcAft>
              <a:buClr>
                <a:schemeClr val="accent1">
                  <a:lumMod val="50000"/>
                </a:schemeClr>
              </a:buClr>
              <a:buFont typeface="Wingdings" panose="05000000000000000000" pitchFamily="2" charset="2"/>
              <a:buChar char="§"/>
            </a:pPr>
            <a:r>
              <a:rPr lang="el-GR" sz="2400" dirty="0" err="1">
                <a:latin typeface="Calibri" panose="020F0502020204030204" pitchFamily="34" charset="0"/>
              </a:rPr>
              <a:t>Κανονικοποίηση</a:t>
            </a:r>
            <a:r>
              <a:rPr lang="el-GR" sz="2400" dirty="0">
                <a:latin typeface="Calibri" panose="020F0502020204030204" pitchFamily="34" charset="0"/>
              </a:rPr>
              <a:t> φωτεινότητας</a:t>
            </a:r>
          </a:p>
          <a:p>
            <a:pPr lvl="1">
              <a:spcBef>
                <a:spcPts val="0"/>
              </a:spcBef>
              <a:spcAft>
                <a:spcPts val="600"/>
              </a:spcAft>
              <a:buClr>
                <a:schemeClr val="accent1">
                  <a:lumMod val="50000"/>
                </a:schemeClr>
              </a:buClr>
              <a:buFont typeface="Wingdings" panose="05000000000000000000" pitchFamily="2" charset="2"/>
              <a:buChar char="§"/>
            </a:pPr>
            <a:r>
              <a:rPr lang="el-GR" sz="2400" dirty="0">
                <a:latin typeface="Calibri" panose="020F0502020204030204" pitchFamily="34" charset="0"/>
              </a:rPr>
              <a:t>Χωρική </a:t>
            </a:r>
            <a:r>
              <a:rPr lang="el-GR" sz="2400" dirty="0" err="1">
                <a:latin typeface="Calibri" panose="020F0502020204030204" pitchFamily="34" charset="0"/>
              </a:rPr>
              <a:t>κανονικοποίηση</a:t>
            </a:r>
            <a:endParaRPr lang="el-GR" sz="2400" dirty="0">
              <a:latin typeface="Calibri" panose="020F0502020204030204" pitchFamily="34" charset="0"/>
            </a:endParaRPr>
          </a:p>
          <a:p>
            <a:pPr lvl="1">
              <a:spcBef>
                <a:spcPts val="0"/>
              </a:spcBef>
              <a:spcAft>
                <a:spcPts val="600"/>
              </a:spcAft>
              <a:buClr>
                <a:schemeClr val="accent1">
                  <a:lumMod val="50000"/>
                </a:schemeClr>
              </a:buClr>
              <a:buFont typeface="Wingdings" panose="05000000000000000000" pitchFamily="2" charset="2"/>
              <a:buChar char="§"/>
            </a:pPr>
            <a:r>
              <a:rPr lang="el-GR" sz="2400" dirty="0">
                <a:latin typeface="Calibri" panose="020F0502020204030204" pitchFamily="34" charset="0"/>
              </a:rPr>
              <a:t>Φιλτράρισμα στο πεδίο του χώρου</a:t>
            </a:r>
          </a:p>
          <a:p>
            <a:pPr lvl="1">
              <a:spcBef>
                <a:spcPts val="0"/>
              </a:spcBef>
              <a:spcAft>
                <a:spcPts val="1200"/>
              </a:spcAft>
              <a:buClr>
                <a:schemeClr val="accent1">
                  <a:lumMod val="50000"/>
                </a:schemeClr>
              </a:buClr>
              <a:buFont typeface="Wingdings" panose="05000000000000000000" pitchFamily="2" charset="2"/>
              <a:buChar char="§"/>
            </a:pPr>
            <a:r>
              <a:rPr lang="el-GR" sz="2400" dirty="0">
                <a:latin typeface="Calibri" panose="020F0502020204030204" pitchFamily="34" charset="0"/>
              </a:rPr>
              <a:t>Φιλτράρισμα στο πεδίο του χρόνου</a:t>
            </a:r>
          </a:p>
          <a:p>
            <a:pPr>
              <a:lnSpc>
                <a:spcPct val="200000"/>
              </a:lnSpc>
              <a:spcBef>
                <a:spcPts val="0"/>
              </a:spcBef>
              <a:spcAft>
                <a:spcPts val="1200"/>
              </a:spcAft>
              <a:buClr>
                <a:schemeClr val="accent1">
                  <a:lumMod val="50000"/>
                </a:schemeClr>
              </a:buClr>
              <a:buFont typeface="Wingdings" panose="05000000000000000000" pitchFamily="2" charset="2"/>
              <a:buChar char="q"/>
            </a:pPr>
            <a:r>
              <a:rPr lang="el-GR" sz="2400" b="1" dirty="0">
                <a:latin typeface="Calibri" panose="020F0502020204030204" pitchFamily="34" charset="0"/>
              </a:rPr>
              <a:t>Μοντελοποίηση των </a:t>
            </a:r>
            <a:r>
              <a:rPr lang="el-GR" sz="2400" b="1" dirty="0" err="1">
                <a:latin typeface="Calibri" panose="020F0502020204030204" pitchFamily="34" charset="0"/>
              </a:rPr>
              <a:t>χρονοσειρών</a:t>
            </a:r>
            <a:endParaRPr lang="el-GR" sz="2400" b="1" dirty="0">
              <a:latin typeface="Calibri" panose="020F0502020204030204" pitchFamily="34" charset="0"/>
            </a:endParaRPr>
          </a:p>
        </p:txBody>
      </p:sp>
      <p:sp>
        <p:nvSpPr>
          <p:cNvPr id="5" name="Rectangle 1"/>
          <p:cNvSpPr>
            <a:spLocks noChangeArrowheads="1"/>
          </p:cNvSpPr>
          <p:nvPr/>
        </p:nvSpPr>
        <p:spPr bwMode="auto">
          <a:xfrm>
            <a:off x="179511" y="6485232"/>
            <a:ext cx="6490879"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P. </a:t>
            </a:r>
            <a:r>
              <a:rPr kumimoji="0" lang="en-US" sz="1000" b="0" u="none" strike="noStrike" cap="none" normalizeH="0" baseline="0" dirty="0" err="1">
                <a:ln>
                  <a:noFill/>
                </a:ln>
                <a:solidFill>
                  <a:schemeClr val="tx1"/>
                </a:solidFill>
                <a:effectLst/>
                <a:latin typeface="Calibri" pitchFamily="34" charset="0"/>
                <a:ea typeface="Times New Roman" pitchFamily="18" charset="0"/>
                <a:cs typeface="Arial" pitchFamily="34" charset="0"/>
              </a:rPr>
              <a:t>Jezzard</a:t>
            </a: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 P.M. Matthews, S.M. Smith, Functional MRI: An Introduction to Methods (Oxford University Press, USA, 2001).</a:t>
            </a:r>
            <a:endParaRPr kumimoji="0" lang="en-US" sz="1000" b="0" u="none" strike="noStrike" cap="none" normalizeH="0" baseline="0" dirty="0">
              <a:ln>
                <a:noFill/>
              </a:ln>
              <a:solidFill>
                <a:schemeClr val="tx1"/>
              </a:solidFill>
              <a:effectLst/>
              <a:latin typeface="Calibri" pitchFamily="34" charset="0"/>
              <a:cs typeface="Arial" pitchFamily="34" charset="0"/>
            </a:endParaRPr>
          </a:p>
        </p:txBody>
      </p:sp>
      <p:sp>
        <p:nvSpPr>
          <p:cNvPr id="7" name="Ορθογώνιο 6"/>
          <p:cNvSpPr/>
          <p:nvPr/>
        </p:nvSpPr>
        <p:spPr>
          <a:xfrm>
            <a:off x="107505" y="6467999"/>
            <a:ext cx="6638736"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0728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0298" y="214290"/>
            <a:ext cx="2571768" cy="369332"/>
          </a:xfrm>
          <a:prstGeom prst="rect">
            <a:avLst/>
          </a:prstGeom>
          <a:noFill/>
        </p:spPr>
        <p:txBody>
          <a:bodyPr wrap="square" rtlCol="0">
            <a:spAutoFit/>
          </a:bodyPr>
          <a:lstStyle/>
          <a:p>
            <a:pPr algn="ctr"/>
            <a:r>
              <a:rPr lang="en-US" b="1" dirty="0">
                <a:solidFill>
                  <a:schemeClr val="tx2">
                    <a:lumMod val="75000"/>
                  </a:schemeClr>
                </a:solidFill>
                <a:latin typeface="Calibri" panose="020F0502020204030204" pitchFamily="34" charset="0"/>
              </a:rPr>
              <a:t>1</a:t>
            </a:r>
            <a:r>
              <a:rPr lang="en-US" b="1" baseline="30000" dirty="0">
                <a:solidFill>
                  <a:schemeClr val="tx2">
                    <a:lumMod val="75000"/>
                  </a:schemeClr>
                </a:solidFill>
                <a:latin typeface="Calibri" panose="020F0502020204030204" pitchFamily="34" charset="0"/>
              </a:rPr>
              <a:t>st</a:t>
            </a:r>
            <a:r>
              <a:rPr lang="en-US" b="1" dirty="0">
                <a:solidFill>
                  <a:schemeClr val="tx2">
                    <a:lumMod val="75000"/>
                  </a:schemeClr>
                </a:solidFill>
                <a:latin typeface="Calibri" panose="020F0502020204030204" pitchFamily="34" charset="0"/>
              </a:rPr>
              <a:t> 3D volume image</a:t>
            </a:r>
            <a:endParaRPr lang="el-GR" b="1" dirty="0">
              <a:solidFill>
                <a:schemeClr val="tx2">
                  <a:lumMod val="75000"/>
                </a:schemeClr>
              </a:solidFill>
              <a:latin typeface="Calibri" panose="020F0502020204030204" pitchFamily="34" charset="0"/>
            </a:endParaRPr>
          </a:p>
        </p:txBody>
      </p:sp>
      <p:pic>
        <p:nvPicPr>
          <p:cNvPr id="5" name="Picture 2" descr="SD_FLICKER_A_00107"/>
          <p:cNvPicPr>
            <a:picLocks noChangeArrowheads="1"/>
          </p:cNvPicPr>
          <p:nvPr/>
        </p:nvPicPr>
        <p:blipFill>
          <a:blip r:embed="rId2" cstate="print"/>
          <a:srcRect/>
          <a:stretch>
            <a:fillRect/>
          </a:stretch>
        </p:blipFill>
        <p:spPr bwMode="auto">
          <a:xfrm>
            <a:off x="2857488" y="642918"/>
            <a:ext cx="1778623" cy="1610136"/>
          </a:xfrm>
          <a:prstGeom prst="rect">
            <a:avLst/>
          </a:prstGeom>
          <a:noFill/>
          <a:ln>
            <a:solidFill>
              <a:srgbClr val="FF0000"/>
            </a:solidFill>
          </a:ln>
        </p:spPr>
      </p:pic>
      <p:pic>
        <p:nvPicPr>
          <p:cNvPr id="6" name="Picture 5" descr="SD_FLICKER_A_00107"/>
          <p:cNvPicPr>
            <a:picLocks noChangeArrowheads="1"/>
          </p:cNvPicPr>
          <p:nvPr/>
        </p:nvPicPr>
        <p:blipFill>
          <a:blip r:embed="rId2" cstate="print"/>
          <a:srcRect/>
          <a:stretch>
            <a:fillRect/>
          </a:stretch>
        </p:blipFill>
        <p:spPr bwMode="auto">
          <a:xfrm>
            <a:off x="3034404" y="753961"/>
            <a:ext cx="1777676" cy="1611611"/>
          </a:xfrm>
          <a:prstGeom prst="rect">
            <a:avLst/>
          </a:prstGeom>
          <a:noFill/>
          <a:ln>
            <a:solidFill>
              <a:srgbClr val="FF0000"/>
            </a:solidFill>
          </a:ln>
        </p:spPr>
      </p:pic>
      <p:pic>
        <p:nvPicPr>
          <p:cNvPr id="7" name="Picture 6" descr="SD_FLICKER_A_00107"/>
          <p:cNvPicPr>
            <a:picLocks noChangeArrowheads="1"/>
          </p:cNvPicPr>
          <p:nvPr/>
        </p:nvPicPr>
        <p:blipFill>
          <a:blip r:embed="rId2" cstate="print"/>
          <a:srcRect/>
          <a:stretch>
            <a:fillRect/>
          </a:stretch>
        </p:blipFill>
        <p:spPr bwMode="auto">
          <a:xfrm>
            <a:off x="3271554" y="865005"/>
            <a:ext cx="1777676" cy="1611611"/>
          </a:xfrm>
          <a:prstGeom prst="rect">
            <a:avLst/>
          </a:prstGeom>
          <a:noFill/>
          <a:ln>
            <a:solidFill>
              <a:srgbClr val="FF0000"/>
            </a:solidFill>
          </a:ln>
        </p:spPr>
      </p:pic>
      <p:pic>
        <p:nvPicPr>
          <p:cNvPr id="8" name="Picture 7" descr="SD_FLICKER_A_00107"/>
          <p:cNvPicPr>
            <a:picLocks noChangeArrowheads="1"/>
          </p:cNvPicPr>
          <p:nvPr/>
        </p:nvPicPr>
        <p:blipFill>
          <a:blip r:embed="rId2" cstate="print"/>
          <a:srcRect/>
          <a:stretch>
            <a:fillRect/>
          </a:stretch>
        </p:blipFill>
        <p:spPr bwMode="auto">
          <a:xfrm>
            <a:off x="3723018" y="1155126"/>
            <a:ext cx="1777676" cy="1611611"/>
          </a:xfrm>
          <a:prstGeom prst="rect">
            <a:avLst/>
          </a:prstGeom>
          <a:noFill/>
          <a:ln>
            <a:solidFill>
              <a:srgbClr val="FF0000"/>
            </a:solidFill>
          </a:ln>
        </p:spPr>
      </p:pic>
      <p:sp>
        <p:nvSpPr>
          <p:cNvPr id="9" name="TextBox 8"/>
          <p:cNvSpPr txBox="1"/>
          <p:nvPr/>
        </p:nvSpPr>
        <p:spPr>
          <a:xfrm rot="1984703">
            <a:off x="2520038" y="2600430"/>
            <a:ext cx="1000132" cy="369332"/>
          </a:xfrm>
          <a:prstGeom prst="rect">
            <a:avLst/>
          </a:prstGeom>
          <a:noFill/>
        </p:spPr>
        <p:txBody>
          <a:bodyPr wrap="square" rtlCol="0">
            <a:spAutoFit/>
          </a:bodyPr>
          <a:lstStyle/>
          <a:p>
            <a:pPr algn="ctr"/>
            <a:r>
              <a:rPr lang="el-GR" dirty="0">
                <a:solidFill>
                  <a:schemeClr val="tx2">
                    <a:lumMod val="75000"/>
                  </a:schemeClr>
                </a:solidFill>
              </a:rPr>
              <a:t>τομές</a:t>
            </a:r>
          </a:p>
        </p:txBody>
      </p:sp>
      <p:sp>
        <p:nvSpPr>
          <p:cNvPr id="10" name="TextBox 9"/>
          <p:cNvSpPr txBox="1"/>
          <p:nvPr/>
        </p:nvSpPr>
        <p:spPr>
          <a:xfrm>
            <a:off x="2786050" y="571480"/>
            <a:ext cx="428628" cy="369332"/>
          </a:xfrm>
          <a:prstGeom prst="rect">
            <a:avLst/>
          </a:prstGeom>
          <a:noFill/>
        </p:spPr>
        <p:txBody>
          <a:bodyPr wrap="square" rtlCol="0">
            <a:spAutoFit/>
          </a:bodyPr>
          <a:lstStyle/>
          <a:p>
            <a:r>
              <a:rPr lang="en-US" dirty="0">
                <a:solidFill>
                  <a:schemeClr val="bg1"/>
                </a:solidFill>
              </a:rPr>
              <a:t>1</a:t>
            </a:r>
            <a:endParaRPr lang="el-GR" dirty="0">
              <a:solidFill>
                <a:schemeClr val="bg1"/>
              </a:solidFill>
            </a:endParaRPr>
          </a:p>
        </p:txBody>
      </p:sp>
      <p:sp>
        <p:nvSpPr>
          <p:cNvPr id="11" name="TextBox 10"/>
          <p:cNvSpPr txBox="1"/>
          <p:nvPr/>
        </p:nvSpPr>
        <p:spPr>
          <a:xfrm>
            <a:off x="3000364" y="723880"/>
            <a:ext cx="428628" cy="369332"/>
          </a:xfrm>
          <a:prstGeom prst="rect">
            <a:avLst/>
          </a:prstGeom>
          <a:noFill/>
        </p:spPr>
        <p:txBody>
          <a:bodyPr wrap="square" rtlCol="0">
            <a:spAutoFit/>
          </a:bodyPr>
          <a:lstStyle/>
          <a:p>
            <a:r>
              <a:rPr lang="en-US" dirty="0">
                <a:solidFill>
                  <a:schemeClr val="bg1"/>
                </a:solidFill>
              </a:rPr>
              <a:t>2</a:t>
            </a:r>
            <a:endParaRPr lang="el-GR" dirty="0">
              <a:solidFill>
                <a:schemeClr val="bg1"/>
              </a:solidFill>
            </a:endParaRPr>
          </a:p>
        </p:txBody>
      </p:sp>
      <p:sp>
        <p:nvSpPr>
          <p:cNvPr id="12" name="TextBox 11"/>
          <p:cNvSpPr txBox="1"/>
          <p:nvPr/>
        </p:nvSpPr>
        <p:spPr>
          <a:xfrm>
            <a:off x="3286116" y="876280"/>
            <a:ext cx="428628" cy="369332"/>
          </a:xfrm>
          <a:prstGeom prst="rect">
            <a:avLst/>
          </a:prstGeom>
          <a:noFill/>
        </p:spPr>
        <p:txBody>
          <a:bodyPr wrap="square" rtlCol="0">
            <a:spAutoFit/>
          </a:bodyPr>
          <a:lstStyle/>
          <a:p>
            <a:r>
              <a:rPr lang="en-US" dirty="0">
                <a:solidFill>
                  <a:schemeClr val="bg1"/>
                </a:solidFill>
              </a:rPr>
              <a:t>3</a:t>
            </a:r>
            <a:endParaRPr lang="el-GR" dirty="0">
              <a:solidFill>
                <a:schemeClr val="bg1"/>
              </a:solidFill>
            </a:endParaRPr>
          </a:p>
        </p:txBody>
      </p:sp>
      <p:sp>
        <p:nvSpPr>
          <p:cNvPr id="13" name="TextBox 12"/>
          <p:cNvSpPr txBox="1"/>
          <p:nvPr/>
        </p:nvSpPr>
        <p:spPr>
          <a:xfrm>
            <a:off x="3714744" y="1142984"/>
            <a:ext cx="428628" cy="369332"/>
          </a:xfrm>
          <a:prstGeom prst="rect">
            <a:avLst/>
          </a:prstGeom>
          <a:noFill/>
        </p:spPr>
        <p:txBody>
          <a:bodyPr wrap="square" rtlCol="0">
            <a:spAutoFit/>
          </a:bodyPr>
          <a:lstStyle/>
          <a:p>
            <a:r>
              <a:rPr lang="en-US" dirty="0">
                <a:solidFill>
                  <a:schemeClr val="bg1"/>
                </a:solidFill>
              </a:rPr>
              <a:t>N</a:t>
            </a:r>
            <a:endParaRPr lang="el-GR" dirty="0">
              <a:solidFill>
                <a:schemeClr val="bg1"/>
              </a:solidFill>
            </a:endParaRPr>
          </a:p>
        </p:txBody>
      </p:sp>
      <p:sp>
        <p:nvSpPr>
          <p:cNvPr id="14" name="TextBox 13"/>
          <p:cNvSpPr txBox="1"/>
          <p:nvPr/>
        </p:nvSpPr>
        <p:spPr>
          <a:xfrm>
            <a:off x="6163376" y="214290"/>
            <a:ext cx="2571768" cy="369332"/>
          </a:xfrm>
          <a:prstGeom prst="rect">
            <a:avLst/>
          </a:prstGeom>
          <a:noFill/>
        </p:spPr>
        <p:txBody>
          <a:bodyPr wrap="square" rtlCol="0">
            <a:spAutoFit/>
          </a:bodyPr>
          <a:lstStyle/>
          <a:p>
            <a:pPr algn="ctr"/>
            <a:r>
              <a:rPr lang="en-US" b="1" dirty="0" err="1">
                <a:solidFill>
                  <a:schemeClr val="tx2">
                    <a:lumMod val="75000"/>
                  </a:schemeClr>
                </a:solidFill>
                <a:latin typeface="Calibri" panose="020F0502020204030204" pitchFamily="34" charset="0"/>
              </a:rPr>
              <a:t>T</a:t>
            </a:r>
            <a:r>
              <a:rPr lang="en-US" b="1" baseline="30000" dirty="0" err="1">
                <a:solidFill>
                  <a:schemeClr val="tx2">
                    <a:lumMod val="75000"/>
                  </a:schemeClr>
                </a:solidFill>
                <a:latin typeface="Calibri" panose="020F0502020204030204" pitchFamily="34" charset="0"/>
              </a:rPr>
              <a:t>th</a:t>
            </a:r>
            <a:r>
              <a:rPr lang="en-US" b="1" dirty="0">
                <a:solidFill>
                  <a:schemeClr val="tx2">
                    <a:lumMod val="75000"/>
                  </a:schemeClr>
                </a:solidFill>
                <a:latin typeface="Calibri" panose="020F0502020204030204" pitchFamily="34" charset="0"/>
              </a:rPr>
              <a:t> 3D volume image</a:t>
            </a:r>
            <a:endParaRPr lang="el-GR" b="1" dirty="0">
              <a:solidFill>
                <a:schemeClr val="tx2">
                  <a:lumMod val="75000"/>
                </a:schemeClr>
              </a:solidFill>
              <a:latin typeface="Calibri" panose="020F0502020204030204" pitchFamily="34" charset="0"/>
            </a:endParaRPr>
          </a:p>
        </p:txBody>
      </p:sp>
      <p:pic>
        <p:nvPicPr>
          <p:cNvPr id="15" name="Picture 2" descr="SD_FLICKER_A_00107"/>
          <p:cNvPicPr>
            <a:picLocks noChangeArrowheads="1"/>
          </p:cNvPicPr>
          <p:nvPr/>
        </p:nvPicPr>
        <p:blipFill>
          <a:blip r:embed="rId2" cstate="print"/>
          <a:srcRect/>
          <a:stretch>
            <a:fillRect/>
          </a:stretch>
        </p:blipFill>
        <p:spPr bwMode="auto">
          <a:xfrm>
            <a:off x="6429388" y="642918"/>
            <a:ext cx="1778623" cy="1610136"/>
          </a:xfrm>
          <a:prstGeom prst="rect">
            <a:avLst/>
          </a:prstGeom>
          <a:noFill/>
          <a:ln>
            <a:solidFill>
              <a:srgbClr val="FF0000"/>
            </a:solidFill>
          </a:ln>
        </p:spPr>
      </p:pic>
      <p:pic>
        <p:nvPicPr>
          <p:cNvPr id="16" name="Picture 15" descr="SD_FLICKER_A_00107"/>
          <p:cNvPicPr>
            <a:picLocks noChangeArrowheads="1"/>
          </p:cNvPicPr>
          <p:nvPr/>
        </p:nvPicPr>
        <p:blipFill>
          <a:blip r:embed="rId2" cstate="print"/>
          <a:srcRect/>
          <a:stretch>
            <a:fillRect/>
          </a:stretch>
        </p:blipFill>
        <p:spPr bwMode="auto">
          <a:xfrm>
            <a:off x="6606304" y="753961"/>
            <a:ext cx="1777676" cy="1611611"/>
          </a:xfrm>
          <a:prstGeom prst="rect">
            <a:avLst/>
          </a:prstGeom>
          <a:noFill/>
          <a:ln>
            <a:solidFill>
              <a:srgbClr val="FF0000"/>
            </a:solidFill>
          </a:ln>
        </p:spPr>
      </p:pic>
      <p:pic>
        <p:nvPicPr>
          <p:cNvPr id="17" name="Picture 16" descr="SD_FLICKER_A_00107"/>
          <p:cNvPicPr>
            <a:picLocks noChangeArrowheads="1"/>
          </p:cNvPicPr>
          <p:nvPr/>
        </p:nvPicPr>
        <p:blipFill>
          <a:blip r:embed="rId2" cstate="print"/>
          <a:srcRect/>
          <a:stretch>
            <a:fillRect/>
          </a:stretch>
        </p:blipFill>
        <p:spPr bwMode="auto">
          <a:xfrm>
            <a:off x="6843454" y="865005"/>
            <a:ext cx="1777676" cy="1611611"/>
          </a:xfrm>
          <a:prstGeom prst="rect">
            <a:avLst/>
          </a:prstGeom>
          <a:noFill/>
          <a:ln>
            <a:solidFill>
              <a:srgbClr val="FF0000"/>
            </a:solidFill>
          </a:ln>
        </p:spPr>
      </p:pic>
      <p:pic>
        <p:nvPicPr>
          <p:cNvPr id="18" name="Picture 17" descr="SD_FLICKER_A_00107"/>
          <p:cNvPicPr>
            <a:picLocks noChangeArrowheads="1"/>
          </p:cNvPicPr>
          <p:nvPr/>
        </p:nvPicPr>
        <p:blipFill>
          <a:blip r:embed="rId2" cstate="print"/>
          <a:srcRect/>
          <a:stretch>
            <a:fillRect/>
          </a:stretch>
        </p:blipFill>
        <p:spPr bwMode="auto">
          <a:xfrm>
            <a:off x="7294918" y="1155126"/>
            <a:ext cx="1777676" cy="1611611"/>
          </a:xfrm>
          <a:prstGeom prst="rect">
            <a:avLst/>
          </a:prstGeom>
          <a:noFill/>
          <a:ln>
            <a:solidFill>
              <a:srgbClr val="FF0000"/>
            </a:solidFill>
          </a:ln>
        </p:spPr>
      </p:pic>
      <p:cxnSp>
        <p:nvCxnSpPr>
          <p:cNvPr id="19" name="Straight Arrow Connector 18"/>
          <p:cNvCxnSpPr/>
          <p:nvPr/>
        </p:nvCxnSpPr>
        <p:spPr>
          <a:xfrm>
            <a:off x="6215074" y="2285992"/>
            <a:ext cx="1000132" cy="64294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57950" y="571480"/>
            <a:ext cx="428628" cy="369332"/>
          </a:xfrm>
          <a:prstGeom prst="rect">
            <a:avLst/>
          </a:prstGeom>
          <a:noFill/>
        </p:spPr>
        <p:txBody>
          <a:bodyPr wrap="square" rtlCol="0">
            <a:spAutoFit/>
          </a:bodyPr>
          <a:lstStyle/>
          <a:p>
            <a:r>
              <a:rPr lang="en-US" dirty="0">
                <a:solidFill>
                  <a:schemeClr val="bg1"/>
                </a:solidFill>
              </a:rPr>
              <a:t>1</a:t>
            </a:r>
            <a:endParaRPr lang="el-GR" dirty="0">
              <a:solidFill>
                <a:schemeClr val="bg1"/>
              </a:solidFill>
            </a:endParaRPr>
          </a:p>
        </p:txBody>
      </p:sp>
      <p:sp>
        <p:nvSpPr>
          <p:cNvPr id="21" name="TextBox 20"/>
          <p:cNvSpPr txBox="1"/>
          <p:nvPr/>
        </p:nvSpPr>
        <p:spPr>
          <a:xfrm>
            <a:off x="6572264" y="723880"/>
            <a:ext cx="428628" cy="369332"/>
          </a:xfrm>
          <a:prstGeom prst="rect">
            <a:avLst/>
          </a:prstGeom>
          <a:noFill/>
        </p:spPr>
        <p:txBody>
          <a:bodyPr wrap="square" rtlCol="0">
            <a:spAutoFit/>
          </a:bodyPr>
          <a:lstStyle/>
          <a:p>
            <a:r>
              <a:rPr lang="en-US" dirty="0">
                <a:solidFill>
                  <a:schemeClr val="bg1"/>
                </a:solidFill>
              </a:rPr>
              <a:t>2</a:t>
            </a:r>
            <a:endParaRPr lang="el-GR" dirty="0">
              <a:solidFill>
                <a:schemeClr val="bg1"/>
              </a:solidFill>
            </a:endParaRPr>
          </a:p>
        </p:txBody>
      </p:sp>
      <p:sp>
        <p:nvSpPr>
          <p:cNvPr id="22" name="TextBox 21"/>
          <p:cNvSpPr txBox="1"/>
          <p:nvPr/>
        </p:nvSpPr>
        <p:spPr>
          <a:xfrm>
            <a:off x="6858016" y="876280"/>
            <a:ext cx="428628" cy="369332"/>
          </a:xfrm>
          <a:prstGeom prst="rect">
            <a:avLst/>
          </a:prstGeom>
          <a:noFill/>
        </p:spPr>
        <p:txBody>
          <a:bodyPr wrap="square" rtlCol="0">
            <a:spAutoFit/>
          </a:bodyPr>
          <a:lstStyle/>
          <a:p>
            <a:r>
              <a:rPr lang="en-US" dirty="0">
                <a:solidFill>
                  <a:schemeClr val="bg1"/>
                </a:solidFill>
              </a:rPr>
              <a:t>3</a:t>
            </a:r>
            <a:endParaRPr lang="el-GR" dirty="0">
              <a:solidFill>
                <a:schemeClr val="bg1"/>
              </a:solidFill>
            </a:endParaRPr>
          </a:p>
        </p:txBody>
      </p:sp>
      <p:sp>
        <p:nvSpPr>
          <p:cNvPr id="23" name="TextBox 22"/>
          <p:cNvSpPr txBox="1"/>
          <p:nvPr/>
        </p:nvSpPr>
        <p:spPr>
          <a:xfrm>
            <a:off x="7286644" y="1142984"/>
            <a:ext cx="428628" cy="369332"/>
          </a:xfrm>
          <a:prstGeom prst="rect">
            <a:avLst/>
          </a:prstGeom>
          <a:noFill/>
        </p:spPr>
        <p:txBody>
          <a:bodyPr wrap="square" rtlCol="0">
            <a:spAutoFit/>
          </a:bodyPr>
          <a:lstStyle/>
          <a:p>
            <a:r>
              <a:rPr lang="en-US" dirty="0">
                <a:solidFill>
                  <a:schemeClr val="bg1"/>
                </a:solidFill>
              </a:rPr>
              <a:t>N</a:t>
            </a:r>
            <a:endParaRPr lang="el-GR" dirty="0">
              <a:solidFill>
                <a:schemeClr val="bg1"/>
              </a:solidFill>
            </a:endParaRPr>
          </a:p>
        </p:txBody>
      </p:sp>
      <p:sp>
        <p:nvSpPr>
          <p:cNvPr id="24" name="TextBox 23"/>
          <p:cNvSpPr txBox="1"/>
          <p:nvPr/>
        </p:nvSpPr>
        <p:spPr>
          <a:xfrm rot="1984703">
            <a:off x="6052458" y="2528992"/>
            <a:ext cx="1000132" cy="369332"/>
          </a:xfrm>
          <a:prstGeom prst="rect">
            <a:avLst/>
          </a:prstGeom>
          <a:noFill/>
        </p:spPr>
        <p:txBody>
          <a:bodyPr wrap="square" rtlCol="0">
            <a:spAutoFit/>
          </a:bodyPr>
          <a:lstStyle/>
          <a:p>
            <a:pPr algn="ctr"/>
            <a:r>
              <a:rPr lang="el-GR" dirty="0">
                <a:solidFill>
                  <a:schemeClr val="tx2">
                    <a:lumMod val="75000"/>
                  </a:schemeClr>
                </a:solidFill>
              </a:rPr>
              <a:t>τομές</a:t>
            </a:r>
          </a:p>
        </p:txBody>
      </p:sp>
      <p:sp>
        <p:nvSpPr>
          <p:cNvPr id="25" name="Oval 24"/>
          <p:cNvSpPr/>
          <p:nvPr/>
        </p:nvSpPr>
        <p:spPr>
          <a:xfrm>
            <a:off x="5715008" y="1500174"/>
            <a:ext cx="142876" cy="14287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Oval 25"/>
          <p:cNvSpPr/>
          <p:nvPr/>
        </p:nvSpPr>
        <p:spPr>
          <a:xfrm>
            <a:off x="5929322" y="1500174"/>
            <a:ext cx="142876" cy="14287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Oval 26"/>
          <p:cNvSpPr/>
          <p:nvPr/>
        </p:nvSpPr>
        <p:spPr>
          <a:xfrm>
            <a:off x="6143636" y="1500174"/>
            <a:ext cx="142876" cy="14287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Oval 27"/>
          <p:cNvSpPr/>
          <p:nvPr/>
        </p:nvSpPr>
        <p:spPr>
          <a:xfrm>
            <a:off x="857224" y="5000636"/>
            <a:ext cx="142876" cy="14287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Oval 28"/>
          <p:cNvSpPr/>
          <p:nvPr/>
        </p:nvSpPr>
        <p:spPr>
          <a:xfrm>
            <a:off x="1009624" y="5214950"/>
            <a:ext cx="142876" cy="14287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Oval 29"/>
          <p:cNvSpPr/>
          <p:nvPr/>
        </p:nvSpPr>
        <p:spPr>
          <a:xfrm>
            <a:off x="1142976" y="5429264"/>
            <a:ext cx="142876" cy="14287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TextBox 30"/>
          <p:cNvSpPr txBox="1"/>
          <p:nvPr/>
        </p:nvSpPr>
        <p:spPr>
          <a:xfrm>
            <a:off x="214282" y="4500570"/>
            <a:ext cx="2571768" cy="369332"/>
          </a:xfrm>
          <a:prstGeom prst="rect">
            <a:avLst/>
          </a:prstGeom>
          <a:noFill/>
        </p:spPr>
        <p:txBody>
          <a:bodyPr wrap="square" rtlCol="0">
            <a:spAutoFit/>
          </a:bodyPr>
          <a:lstStyle/>
          <a:p>
            <a:pPr algn="ctr"/>
            <a:r>
              <a:rPr lang="en-US" b="1" dirty="0">
                <a:solidFill>
                  <a:schemeClr val="bg1"/>
                </a:solidFill>
              </a:rPr>
              <a:t>Volume 1</a:t>
            </a:r>
            <a:endParaRPr lang="el-GR" b="1" dirty="0">
              <a:solidFill>
                <a:schemeClr val="bg1"/>
              </a:solidFill>
            </a:endParaRPr>
          </a:p>
        </p:txBody>
      </p:sp>
      <p:grpSp>
        <p:nvGrpSpPr>
          <p:cNvPr id="32" name="Group 65"/>
          <p:cNvGrpSpPr/>
          <p:nvPr/>
        </p:nvGrpSpPr>
        <p:grpSpPr>
          <a:xfrm>
            <a:off x="5144410" y="3143248"/>
            <a:ext cx="3244014" cy="3173738"/>
            <a:chOff x="5144410" y="3143248"/>
            <a:chExt cx="3244014" cy="3173738"/>
          </a:xfrm>
        </p:grpSpPr>
        <p:sp>
          <p:nvSpPr>
            <p:cNvPr id="33" name="Line 12"/>
            <p:cNvSpPr>
              <a:spLocks noChangeShapeType="1"/>
            </p:cNvSpPr>
            <p:nvPr/>
          </p:nvSpPr>
          <p:spPr bwMode="auto">
            <a:xfrm rot="16200000" flipV="1">
              <a:off x="4446213" y="4533000"/>
              <a:ext cx="2208000" cy="0"/>
            </a:xfrm>
            <a:prstGeom prst="line">
              <a:avLst/>
            </a:prstGeom>
            <a:noFill/>
            <a:ln w="38100">
              <a:solidFill>
                <a:schemeClr val="tx1"/>
              </a:solidFill>
              <a:round/>
              <a:headEnd/>
              <a:tailEnd type="triangle" w="med" len="med"/>
            </a:ln>
            <a:effectLst/>
          </p:spPr>
          <p:txBody>
            <a:bodyPr wrap="none" lIns="91398" tIns="45699" rIns="91398" bIns="45699" anchor="ctr"/>
            <a:lstStyle/>
            <a:p>
              <a:endParaRPr lang="el-GR"/>
            </a:p>
          </p:txBody>
        </p:sp>
        <p:sp>
          <p:nvSpPr>
            <p:cNvPr id="34" name="Text Box 13"/>
            <p:cNvSpPr txBox="1">
              <a:spLocks noChangeArrowheads="1"/>
            </p:cNvSpPr>
            <p:nvPr/>
          </p:nvSpPr>
          <p:spPr bwMode="auto">
            <a:xfrm rot="16200000">
              <a:off x="4911290" y="4457700"/>
              <a:ext cx="804752" cy="338512"/>
            </a:xfrm>
            <a:prstGeom prst="rect">
              <a:avLst/>
            </a:prstGeom>
            <a:noFill/>
            <a:ln w="76200">
              <a:noFill/>
              <a:miter lim="800000"/>
              <a:headEnd/>
              <a:tailEnd/>
            </a:ln>
            <a:effectLst/>
          </p:spPr>
          <p:txBody>
            <a:bodyPr wrap="none" lIns="91398" tIns="45699" rIns="91398" bIns="45699">
              <a:spAutoFit/>
            </a:bodyPr>
            <a:lstStyle/>
            <a:p>
              <a:pPr algn="ctr" eaLnBrk="0" hangingPunct="0"/>
              <a:r>
                <a:rPr lang="el-GR" sz="1600" b="1" dirty="0">
                  <a:solidFill>
                    <a:schemeClr val="tx2">
                      <a:lumMod val="75000"/>
                    </a:schemeClr>
                  </a:solidFill>
                  <a:cs typeface="Times New Roman" pitchFamily="18" charset="0"/>
                </a:rPr>
                <a:t>Ένταση</a:t>
              </a:r>
              <a:endParaRPr lang="en-GB" sz="1600" b="1" dirty="0">
                <a:solidFill>
                  <a:schemeClr val="tx2">
                    <a:lumMod val="75000"/>
                  </a:schemeClr>
                </a:solidFill>
                <a:cs typeface="Times New Roman" pitchFamily="18" charset="0"/>
              </a:endParaRPr>
            </a:p>
          </p:txBody>
        </p:sp>
        <p:sp>
          <p:nvSpPr>
            <p:cNvPr id="35" name="Line 14"/>
            <p:cNvSpPr>
              <a:spLocks noChangeShapeType="1"/>
            </p:cNvSpPr>
            <p:nvPr/>
          </p:nvSpPr>
          <p:spPr bwMode="auto">
            <a:xfrm rot="16200000" flipH="1">
              <a:off x="6954214" y="4233000"/>
              <a:ext cx="0" cy="2808000"/>
            </a:xfrm>
            <a:prstGeom prst="line">
              <a:avLst/>
            </a:prstGeom>
            <a:noFill/>
            <a:ln w="38100">
              <a:solidFill>
                <a:schemeClr val="tx1"/>
              </a:solidFill>
              <a:round/>
              <a:headEnd/>
              <a:tailEnd type="triangle" w="med" len="med"/>
            </a:ln>
            <a:effectLst/>
          </p:spPr>
          <p:txBody>
            <a:bodyPr wrap="none" lIns="91398" tIns="45699" rIns="91398" bIns="45699" anchor="ctr"/>
            <a:lstStyle/>
            <a:p>
              <a:endParaRPr lang="el-GR"/>
            </a:p>
          </p:txBody>
        </p:sp>
        <p:sp>
          <p:nvSpPr>
            <p:cNvPr id="36" name="Text Box 15"/>
            <p:cNvSpPr txBox="1">
              <a:spLocks noChangeArrowheads="1"/>
            </p:cNvSpPr>
            <p:nvPr/>
          </p:nvSpPr>
          <p:spPr bwMode="auto">
            <a:xfrm>
              <a:off x="6488250" y="5732253"/>
              <a:ext cx="808150" cy="584733"/>
            </a:xfrm>
            <a:prstGeom prst="rect">
              <a:avLst/>
            </a:prstGeom>
            <a:noFill/>
            <a:ln w="76200">
              <a:noFill/>
              <a:miter lim="800000"/>
              <a:headEnd/>
              <a:tailEnd/>
            </a:ln>
            <a:effectLst/>
          </p:spPr>
          <p:txBody>
            <a:bodyPr wrap="none" lIns="91398" tIns="45699" rIns="91398" bIns="45699">
              <a:spAutoFit/>
            </a:bodyPr>
            <a:lstStyle/>
            <a:p>
              <a:pPr algn="ctr" eaLnBrk="0" hangingPunct="0"/>
              <a:r>
                <a:rPr lang="el-GR" sz="1600" b="1" dirty="0">
                  <a:solidFill>
                    <a:schemeClr val="tx2">
                      <a:lumMod val="75000"/>
                    </a:schemeClr>
                  </a:solidFill>
                  <a:cs typeface="Times New Roman" pitchFamily="18" charset="0"/>
                </a:rPr>
                <a:t>Χρόνος</a:t>
              </a:r>
              <a:endParaRPr lang="de-DE" sz="1600" b="1" dirty="0">
                <a:solidFill>
                  <a:schemeClr val="tx2">
                    <a:lumMod val="75000"/>
                  </a:schemeClr>
                </a:solidFill>
                <a:cs typeface="Times New Roman" pitchFamily="18" charset="0"/>
              </a:endParaRPr>
            </a:p>
            <a:p>
              <a:pPr algn="ctr" eaLnBrk="0" hangingPunct="0"/>
              <a:r>
                <a:rPr lang="de-DE" sz="1600" b="1" dirty="0">
                  <a:solidFill>
                    <a:schemeClr val="tx2">
                      <a:lumMod val="75000"/>
                    </a:schemeClr>
                  </a:solidFill>
                  <a:cs typeface="Times New Roman" pitchFamily="18" charset="0"/>
                </a:rPr>
                <a:t>1.....T</a:t>
              </a:r>
              <a:endParaRPr lang="en-GB" sz="1600" b="1" dirty="0">
                <a:solidFill>
                  <a:schemeClr val="tx2">
                    <a:lumMod val="75000"/>
                  </a:schemeClr>
                </a:solidFill>
                <a:cs typeface="Times New Roman" pitchFamily="18" charset="0"/>
              </a:endParaRPr>
            </a:p>
          </p:txBody>
        </p:sp>
        <p:pic>
          <p:nvPicPr>
            <p:cNvPr id="37" name="Picture 83" descr="data"/>
            <p:cNvPicPr>
              <a:picLocks noChangeAspect="1" noChangeArrowheads="1"/>
            </p:cNvPicPr>
            <p:nvPr/>
          </p:nvPicPr>
          <p:blipFill>
            <a:blip r:embed="rId3" cstate="print"/>
            <a:srcRect l="13046" t="6667" r="13879" b="14815"/>
            <a:stretch>
              <a:fillRect/>
            </a:stretch>
          </p:blipFill>
          <p:spPr bwMode="auto">
            <a:xfrm rot="16200000">
              <a:off x="6090826" y="3108031"/>
              <a:ext cx="1782233" cy="2649141"/>
            </a:xfrm>
            <a:prstGeom prst="rect">
              <a:avLst/>
            </a:prstGeom>
            <a:noFill/>
          </p:spPr>
        </p:pic>
        <p:sp>
          <p:nvSpPr>
            <p:cNvPr id="38" name="TextBox 37"/>
            <p:cNvSpPr txBox="1"/>
            <p:nvPr/>
          </p:nvSpPr>
          <p:spPr>
            <a:xfrm>
              <a:off x="5624237" y="3143248"/>
              <a:ext cx="2764187" cy="338554"/>
            </a:xfrm>
            <a:prstGeom prst="rect">
              <a:avLst/>
            </a:prstGeom>
            <a:noFill/>
          </p:spPr>
          <p:txBody>
            <a:bodyPr wrap="square" rtlCol="0">
              <a:spAutoFit/>
            </a:bodyPr>
            <a:lstStyle/>
            <a:p>
              <a:pPr algn="ctr"/>
              <a:r>
                <a:rPr lang="el-GR" sz="1600" b="1" dirty="0">
                  <a:solidFill>
                    <a:schemeClr val="tx2">
                      <a:lumMod val="75000"/>
                    </a:schemeClr>
                  </a:solidFill>
                </a:rPr>
                <a:t>Χρονοσειρά εικονοστοιχείου</a:t>
              </a:r>
            </a:p>
          </p:txBody>
        </p:sp>
      </p:grpSp>
      <p:sp>
        <p:nvSpPr>
          <p:cNvPr id="39" name="Right Arrow 38"/>
          <p:cNvSpPr/>
          <p:nvPr/>
        </p:nvSpPr>
        <p:spPr>
          <a:xfrm>
            <a:off x="4214810" y="4357694"/>
            <a:ext cx="571504" cy="500066"/>
          </a:xfrm>
          <a:prstGeom prst="rightArrow">
            <a:avLst/>
          </a:prstGeom>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Rounded Rectangle 39"/>
          <p:cNvSpPr/>
          <p:nvPr/>
        </p:nvSpPr>
        <p:spPr>
          <a:xfrm>
            <a:off x="323528" y="332656"/>
            <a:ext cx="2088232"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err="1">
                <a:solidFill>
                  <a:schemeClr val="tx2"/>
                </a:solidFill>
              </a:rPr>
              <a:t>Χρονοσειρές</a:t>
            </a:r>
            <a:endParaRPr lang="el-GR" sz="2000" b="1" dirty="0">
              <a:solidFill>
                <a:schemeClr val="tx2"/>
              </a:solidFill>
            </a:endParaRPr>
          </a:p>
        </p:txBody>
      </p:sp>
      <p:sp>
        <p:nvSpPr>
          <p:cNvPr id="41" name="Rectangle 1"/>
          <p:cNvSpPr>
            <a:spLocks noChangeArrowheads="1"/>
          </p:cNvSpPr>
          <p:nvPr/>
        </p:nvSpPr>
        <p:spPr bwMode="auto">
          <a:xfrm>
            <a:off x="179511" y="6485232"/>
            <a:ext cx="6490879"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P. </a:t>
            </a:r>
            <a:r>
              <a:rPr kumimoji="0" lang="en-US" sz="1000" b="0" u="none" strike="noStrike" cap="none" normalizeH="0" baseline="0" dirty="0" err="1">
                <a:ln>
                  <a:noFill/>
                </a:ln>
                <a:solidFill>
                  <a:schemeClr val="tx1"/>
                </a:solidFill>
                <a:effectLst/>
                <a:latin typeface="Calibri" pitchFamily="34" charset="0"/>
                <a:ea typeface="Times New Roman" pitchFamily="18" charset="0"/>
                <a:cs typeface="Arial" pitchFamily="34" charset="0"/>
              </a:rPr>
              <a:t>Jezzard</a:t>
            </a: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 P.M. Matthews, S.M. Smith, Functional MRI: An Introduction to Methods (Oxford University Press, USA, 2001).</a:t>
            </a:r>
            <a:endParaRPr kumimoji="0" lang="en-US" sz="1000" b="0" u="none" strike="noStrike" cap="none" normalizeH="0" baseline="0" dirty="0">
              <a:ln>
                <a:noFill/>
              </a:ln>
              <a:solidFill>
                <a:schemeClr val="tx1"/>
              </a:solidFill>
              <a:effectLst/>
              <a:latin typeface="Calibri" pitchFamily="34" charset="0"/>
              <a:cs typeface="Arial" pitchFamily="34" charset="0"/>
            </a:endParaRPr>
          </a:p>
        </p:txBody>
      </p:sp>
      <p:sp>
        <p:nvSpPr>
          <p:cNvPr id="43" name="Ορθογώνιο 42"/>
          <p:cNvSpPr/>
          <p:nvPr/>
        </p:nvSpPr>
        <p:spPr>
          <a:xfrm>
            <a:off x="107505" y="6467999"/>
            <a:ext cx="6638736"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0622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C -0.01215 -0.01875 -0.02413 -0.03727 -0.04583 -0.06111 C -0.06753 -0.08495 -0.09219 -0.21203 -0.13055 -0.14259 C -0.16892 -0.07315 -0.22274 0.14121 -0.27639 0.35556 " pathEditMode="relative" ptsTypes="aaa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01215 -0.01875 -0.02413 -0.03727 -0.04583 -0.06111 C -0.06753 -0.08495 -0.09219 -0.21203 -0.13055 -0.14259 C -0.16892 -0.07315 -0.22274 0.14121 -0.27639 0.35556 " pathEditMode="relative" ptsTypes="aaaA">
                                      <p:cBhvr>
                                        <p:cTn id="8" dur="2000" fill="hold"/>
                                        <p:tgtEl>
                                          <p:spTgt spid="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C -0.01597 -0.1074 -0.03177 -0.21481 -0.12083 -0.1074 C -0.20989 0 -0.37239 0.32223 -0.53472 0.64445 " pathEditMode="relative" ptsTypes="aaA">
                                      <p:cBhvr>
                                        <p:cTn id="10" dur="2000" fill="hold"/>
                                        <p:tgtEl>
                                          <p:spTgt spid="21"/>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C -0.01597 -0.1074 -0.03177 -0.21481 -0.12083 -0.1074 C -0.20989 0 -0.37239 0.32223 -0.53472 0.64445 " pathEditMode="relative" ptsTypes="aaA">
                                      <p:cBhvr>
                                        <p:cTn id="12" dur="2000" fill="hold"/>
                                        <p:tgtEl>
                                          <p:spTgt spid="16"/>
                                        </p:tgtEl>
                                        <p:attrNameLst>
                                          <p:attrName>ppt_x</p:attrName>
                                          <p:attrName>ppt_y</p:attrName>
                                        </p:attrNameLst>
                                      </p:cBhvr>
                                    </p:animMotion>
                                  </p:childTnLst>
                                </p:cTn>
                              </p:par>
                            </p:childTnLst>
                          </p:cTn>
                        </p:par>
                        <p:par>
                          <p:cTn id="13" fill="hold">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childTnLst>
                                </p:cTn>
                              </p:par>
                            </p:childTnLst>
                          </p:cTn>
                        </p:par>
                        <p:par>
                          <p:cTn id="23" fill="hold">
                            <p:stCondLst>
                              <p:cond delay="3000"/>
                            </p:stCondLst>
                            <p:childTnLst>
                              <p:par>
                                <p:cTn id="24" presetID="23" presetClass="entr" presetSubtype="16"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8" grpId="0" animBg="1"/>
      <p:bldP spid="29" grpId="0" animBg="1"/>
      <p:bldP spid="30" grpId="0" animBg="1"/>
      <p:bldP spid="31" grpId="0"/>
      <p:bldP spid="3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031" y="188640"/>
            <a:ext cx="8153400" cy="990600"/>
          </a:xfrm>
        </p:spPr>
        <p:txBody>
          <a:bodyPr>
            <a:normAutofit/>
          </a:bodyPr>
          <a:lstStyle/>
          <a:p>
            <a:r>
              <a:rPr lang="el-GR" sz="3700" b="1" dirty="0">
                <a:solidFill>
                  <a:schemeClr val="tx1"/>
                </a:solidFill>
              </a:rPr>
              <a:t>Μοντελοποίηση </a:t>
            </a:r>
            <a:r>
              <a:rPr lang="el-GR" sz="3700" b="1" dirty="0" err="1">
                <a:solidFill>
                  <a:schemeClr val="tx1"/>
                </a:solidFill>
              </a:rPr>
              <a:t>χρονοσειρών</a:t>
            </a:r>
            <a:endParaRPr lang="el-GR" sz="3700" b="1" dirty="0">
              <a:solidFill>
                <a:schemeClr val="tx1"/>
              </a:solidFill>
            </a:endParaRPr>
          </a:p>
        </p:txBody>
      </p:sp>
      <p:pic>
        <p:nvPicPr>
          <p:cNvPr id="24" name="Picture 9" descr="adjusted"/>
          <p:cNvPicPr>
            <a:picLocks noChangeAspect="1" noChangeArrowheads="1"/>
          </p:cNvPicPr>
          <p:nvPr/>
        </p:nvPicPr>
        <p:blipFill>
          <a:blip r:embed="rId2" cstate="print"/>
          <a:srcRect l="4410" t="53058" r="7166" b="5435"/>
          <a:stretch>
            <a:fillRect/>
          </a:stretch>
        </p:blipFill>
        <p:spPr bwMode="auto">
          <a:xfrm>
            <a:off x="411584" y="2996952"/>
            <a:ext cx="2328863" cy="1576388"/>
          </a:xfrm>
          <a:prstGeom prst="rect">
            <a:avLst/>
          </a:prstGeom>
          <a:noFill/>
          <a:effectLst>
            <a:outerShdw dist="107763" dir="2700000" algn="ctr" rotWithShape="0">
              <a:srgbClr val="808080"/>
            </a:outerShdw>
          </a:effectLst>
        </p:spPr>
      </p:pic>
      <p:sp>
        <p:nvSpPr>
          <p:cNvPr id="25" name="Rectangle 10"/>
          <p:cNvSpPr>
            <a:spLocks noChangeArrowheads="1"/>
          </p:cNvSpPr>
          <p:nvPr/>
        </p:nvSpPr>
        <p:spPr bwMode="auto">
          <a:xfrm>
            <a:off x="2355800" y="2996952"/>
            <a:ext cx="1208088" cy="338554"/>
          </a:xfrm>
          <a:prstGeom prst="rect">
            <a:avLst/>
          </a:prstGeom>
          <a:solidFill>
            <a:schemeClr val="tx2">
              <a:lumMod val="60000"/>
              <a:lumOff val="40000"/>
            </a:schemeClr>
          </a:solidFill>
          <a:ln>
            <a:solidFill>
              <a:schemeClr val="tx2">
                <a:lumMod val="75000"/>
              </a:schemeClr>
            </a:solidFill>
            <a:headEnd/>
            <a:tailEnd/>
          </a:ln>
        </p:spPr>
        <p:style>
          <a:lnRef idx="3">
            <a:schemeClr val="lt1"/>
          </a:lnRef>
          <a:fillRef idx="1">
            <a:schemeClr val="accent6"/>
          </a:fillRef>
          <a:effectRef idx="1">
            <a:schemeClr val="accent6"/>
          </a:effectRef>
          <a:fontRef idx="minor">
            <a:schemeClr val="lt1"/>
          </a:fontRef>
        </p:style>
        <p:txBody>
          <a:bodyPr anchor="ctr">
            <a:spAutoFit/>
          </a:bodyPr>
          <a:lstStyle/>
          <a:p>
            <a:pPr algn="ctr" eaLnBrk="0" hangingPunct="0"/>
            <a:r>
              <a:rPr lang="el-GR" sz="1600" b="1" dirty="0">
                <a:solidFill>
                  <a:prstClr val="white"/>
                </a:solidFill>
              </a:rPr>
              <a:t>Δεδομένα</a:t>
            </a:r>
            <a:endParaRPr lang="en-GB" sz="1600" b="1" dirty="0">
              <a:solidFill>
                <a:prstClr val="white"/>
              </a:solidFill>
            </a:endParaRPr>
          </a:p>
        </p:txBody>
      </p:sp>
      <p:sp>
        <p:nvSpPr>
          <p:cNvPr id="26" name="Rectangle 11"/>
          <p:cNvSpPr>
            <a:spLocks noChangeArrowheads="1"/>
          </p:cNvSpPr>
          <p:nvPr/>
        </p:nvSpPr>
        <p:spPr bwMode="auto">
          <a:xfrm>
            <a:off x="3491880" y="3717032"/>
            <a:ext cx="993775" cy="338554"/>
          </a:xfrm>
          <a:prstGeom prst="rect">
            <a:avLst/>
          </a:prstGeom>
          <a:solidFill>
            <a:schemeClr val="tx2">
              <a:lumMod val="60000"/>
              <a:lumOff val="40000"/>
            </a:schemeClr>
          </a:solidFill>
          <a:ln>
            <a:solidFill>
              <a:schemeClr val="tx2">
                <a:lumMod val="75000"/>
              </a:schemeClr>
            </a:solidFill>
            <a:headEnd/>
            <a:tailEnd/>
          </a:ln>
        </p:spPr>
        <p:style>
          <a:lnRef idx="3">
            <a:schemeClr val="lt1"/>
          </a:lnRef>
          <a:fillRef idx="1">
            <a:schemeClr val="accent6"/>
          </a:fillRef>
          <a:effectRef idx="1">
            <a:schemeClr val="accent6"/>
          </a:effectRef>
          <a:fontRef idx="minor">
            <a:schemeClr val="lt1"/>
          </a:fontRef>
        </p:style>
        <p:txBody>
          <a:bodyPr anchor="ctr">
            <a:spAutoFit/>
          </a:bodyPr>
          <a:lstStyle/>
          <a:p>
            <a:pPr algn="ctr" eaLnBrk="0" hangingPunct="0"/>
            <a:r>
              <a:rPr lang="en-US" sz="1600" b="1" dirty="0">
                <a:solidFill>
                  <a:prstClr val="white"/>
                </a:solidFill>
              </a:rPr>
              <a:t>GLM</a:t>
            </a:r>
            <a:endParaRPr lang="en-GB" sz="1600" b="1" dirty="0">
              <a:solidFill>
                <a:prstClr val="white"/>
              </a:solidFill>
            </a:endParaRPr>
          </a:p>
        </p:txBody>
      </p:sp>
      <p:cxnSp>
        <p:nvCxnSpPr>
          <p:cNvPr id="27" name="AutoShape 12"/>
          <p:cNvCxnSpPr>
            <a:cxnSpLocks noChangeShapeType="1"/>
            <a:stCxn id="25" idx="2"/>
            <a:endCxn id="26" idx="1"/>
          </p:cNvCxnSpPr>
          <p:nvPr/>
        </p:nvCxnSpPr>
        <p:spPr bwMode="auto">
          <a:xfrm rot="16200000" flipH="1">
            <a:off x="2950461" y="3344889"/>
            <a:ext cx="550803" cy="532036"/>
          </a:xfrm>
          <a:prstGeom prst="curvedConnector2">
            <a:avLst/>
          </a:prstGeom>
          <a:noFill/>
          <a:ln w="38100">
            <a:solidFill>
              <a:schemeClr val="tx2">
                <a:lumMod val="60000"/>
                <a:lumOff val="40000"/>
              </a:schemeClr>
            </a:solidFill>
            <a:round/>
            <a:headEnd/>
            <a:tailEnd type="triangle" w="med" len="med"/>
          </a:ln>
          <a:effectLst/>
        </p:spPr>
      </p:cxnSp>
      <p:sp>
        <p:nvSpPr>
          <p:cNvPr id="28" name="TextBox 27"/>
          <p:cNvSpPr txBox="1"/>
          <p:nvPr/>
        </p:nvSpPr>
        <p:spPr>
          <a:xfrm>
            <a:off x="5072361" y="3304381"/>
            <a:ext cx="3244055" cy="307777"/>
          </a:xfrm>
          <a:prstGeom prst="rect">
            <a:avLst/>
          </a:prstGeom>
          <a:noFill/>
        </p:spPr>
        <p:txBody>
          <a:bodyPr wrap="square">
            <a:spAutoFit/>
          </a:bodyPr>
          <a:lstStyle/>
          <a:p>
            <a:pPr>
              <a:defRPr/>
            </a:pPr>
            <a:r>
              <a:rPr lang="el-GR" sz="1400" dirty="0" err="1">
                <a:solidFill>
                  <a:schemeClr val="tx2">
                    <a:lumMod val="75000"/>
                  </a:schemeClr>
                </a:solidFill>
              </a:rPr>
              <a:t>Χρονοσειρά</a:t>
            </a:r>
            <a:r>
              <a:rPr lang="el-GR" sz="1400" dirty="0">
                <a:solidFill>
                  <a:schemeClr val="tx2">
                    <a:lumMod val="75000"/>
                  </a:schemeClr>
                </a:solidFill>
              </a:rPr>
              <a:t> </a:t>
            </a:r>
            <a:r>
              <a:rPr lang="el-GR" sz="1400" dirty="0" err="1">
                <a:solidFill>
                  <a:schemeClr val="tx2">
                    <a:lumMod val="75000"/>
                  </a:schemeClr>
                </a:solidFill>
              </a:rPr>
              <a:t>εικονοστοιχείου</a:t>
            </a:r>
            <a:r>
              <a:rPr lang="en-US" sz="1400" dirty="0">
                <a:solidFill>
                  <a:schemeClr val="tx2">
                    <a:lumMod val="75000"/>
                  </a:schemeClr>
                </a:solidFill>
              </a:rPr>
              <a:t> Nx1</a:t>
            </a:r>
            <a:endParaRPr lang="el-GR" sz="1400" dirty="0">
              <a:solidFill>
                <a:schemeClr val="tx2">
                  <a:lumMod val="75000"/>
                </a:schemeClr>
              </a:solidFill>
            </a:endParaRPr>
          </a:p>
        </p:txBody>
      </p:sp>
      <p:sp>
        <p:nvSpPr>
          <p:cNvPr id="29" name="TextBox 28"/>
          <p:cNvSpPr txBox="1"/>
          <p:nvPr/>
        </p:nvSpPr>
        <p:spPr>
          <a:xfrm>
            <a:off x="5072361" y="3779043"/>
            <a:ext cx="3964135" cy="307777"/>
          </a:xfrm>
          <a:prstGeom prst="rect">
            <a:avLst/>
          </a:prstGeom>
          <a:noFill/>
        </p:spPr>
        <p:txBody>
          <a:bodyPr wrap="square">
            <a:spAutoFit/>
          </a:bodyPr>
          <a:lstStyle/>
          <a:p>
            <a:pPr>
              <a:defRPr/>
            </a:pPr>
            <a:r>
              <a:rPr lang="el-GR" sz="1400" dirty="0">
                <a:solidFill>
                  <a:schemeClr val="tx2">
                    <a:lumMod val="75000"/>
                  </a:schemeClr>
                </a:solidFill>
              </a:rPr>
              <a:t>Εύρος αντιδράσεων</a:t>
            </a:r>
            <a:r>
              <a:rPr lang="en-US" sz="1400" dirty="0">
                <a:solidFill>
                  <a:schemeClr val="tx2">
                    <a:lumMod val="75000"/>
                  </a:schemeClr>
                </a:solidFill>
              </a:rPr>
              <a:t> (magnitude of responses) px1</a:t>
            </a:r>
            <a:endParaRPr lang="el-GR" sz="1400" dirty="0">
              <a:solidFill>
                <a:schemeClr val="tx2">
                  <a:lumMod val="75000"/>
                </a:schemeClr>
              </a:solidFill>
            </a:endParaRPr>
          </a:p>
        </p:txBody>
      </p:sp>
      <p:sp>
        <p:nvSpPr>
          <p:cNvPr id="30" name="TextBox 29"/>
          <p:cNvSpPr txBox="1"/>
          <p:nvPr/>
        </p:nvSpPr>
        <p:spPr>
          <a:xfrm>
            <a:off x="5072361" y="4304506"/>
            <a:ext cx="2163935" cy="307777"/>
          </a:xfrm>
          <a:prstGeom prst="rect">
            <a:avLst/>
          </a:prstGeom>
          <a:noFill/>
        </p:spPr>
        <p:txBody>
          <a:bodyPr wrap="square">
            <a:spAutoFit/>
          </a:bodyPr>
          <a:lstStyle/>
          <a:p>
            <a:pPr>
              <a:defRPr/>
            </a:pPr>
            <a:r>
              <a:rPr lang="en-US" sz="1400" dirty="0">
                <a:solidFill>
                  <a:schemeClr val="tx2">
                    <a:lumMod val="75000"/>
                  </a:schemeClr>
                </a:solidFill>
              </a:rPr>
              <a:t>Design matrix </a:t>
            </a:r>
            <a:r>
              <a:rPr lang="en-US" sz="1400" dirty="0" err="1">
                <a:solidFill>
                  <a:schemeClr val="tx2">
                    <a:lumMod val="75000"/>
                  </a:schemeClr>
                </a:solidFill>
              </a:rPr>
              <a:t>Nxp</a:t>
            </a:r>
            <a:endParaRPr lang="el-GR" sz="1400" dirty="0">
              <a:solidFill>
                <a:schemeClr val="tx2">
                  <a:lumMod val="75000"/>
                </a:schemeClr>
              </a:solidFill>
            </a:endParaRPr>
          </a:p>
        </p:txBody>
      </p:sp>
      <p:sp>
        <p:nvSpPr>
          <p:cNvPr id="31" name="TextBox 30"/>
          <p:cNvSpPr txBox="1"/>
          <p:nvPr/>
        </p:nvSpPr>
        <p:spPr>
          <a:xfrm>
            <a:off x="5072361" y="4814093"/>
            <a:ext cx="3460079" cy="307777"/>
          </a:xfrm>
          <a:prstGeom prst="rect">
            <a:avLst/>
          </a:prstGeom>
          <a:noFill/>
        </p:spPr>
        <p:txBody>
          <a:bodyPr wrap="square">
            <a:spAutoFit/>
          </a:bodyPr>
          <a:lstStyle/>
          <a:p>
            <a:pPr>
              <a:defRPr/>
            </a:pPr>
            <a:r>
              <a:rPr lang="el-GR" sz="1400" dirty="0">
                <a:solidFill>
                  <a:schemeClr val="tx2">
                    <a:lumMod val="75000"/>
                  </a:schemeClr>
                </a:solidFill>
              </a:rPr>
              <a:t>Τυχαίο σφάλμα</a:t>
            </a:r>
            <a:r>
              <a:rPr lang="en-US" sz="1400" dirty="0">
                <a:solidFill>
                  <a:schemeClr val="tx2">
                    <a:lumMod val="75000"/>
                  </a:schemeClr>
                </a:solidFill>
              </a:rPr>
              <a:t> (random error) Nx1</a:t>
            </a:r>
            <a:endParaRPr lang="el-GR" sz="1400" dirty="0">
              <a:solidFill>
                <a:schemeClr val="tx2">
                  <a:lumMod val="75000"/>
                </a:schemeClr>
              </a:solidFill>
            </a:endParaRPr>
          </a:p>
        </p:txBody>
      </p:sp>
      <p:sp>
        <p:nvSpPr>
          <p:cNvPr id="32" name="TextBox 31"/>
          <p:cNvSpPr txBox="1"/>
          <p:nvPr/>
        </p:nvSpPr>
        <p:spPr>
          <a:xfrm>
            <a:off x="5072361" y="5314156"/>
            <a:ext cx="3604095" cy="307777"/>
          </a:xfrm>
          <a:prstGeom prst="rect">
            <a:avLst/>
          </a:prstGeom>
          <a:noFill/>
        </p:spPr>
        <p:txBody>
          <a:bodyPr wrap="square">
            <a:spAutoFit/>
          </a:bodyPr>
          <a:lstStyle/>
          <a:p>
            <a:pPr>
              <a:defRPr/>
            </a:pPr>
            <a:r>
              <a:rPr lang="el-GR" sz="1400" dirty="0">
                <a:solidFill>
                  <a:schemeClr val="tx2">
                    <a:lumMod val="75000"/>
                  </a:schemeClr>
                </a:solidFill>
              </a:rPr>
              <a:t>Επιδράσεις ενδιαφέροντος (</a:t>
            </a:r>
            <a:r>
              <a:rPr lang="en-US" sz="1400" dirty="0">
                <a:solidFill>
                  <a:schemeClr val="tx2">
                    <a:lumMod val="75000"/>
                  </a:schemeClr>
                </a:solidFill>
              </a:rPr>
              <a:t>effects of interest)</a:t>
            </a:r>
            <a:endParaRPr lang="el-GR" sz="1400" dirty="0">
              <a:solidFill>
                <a:schemeClr val="tx2">
                  <a:lumMod val="75000"/>
                </a:schemeClr>
              </a:solidFill>
            </a:endParaRPr>
          </a:p>
        </p:txBody>
      </p:sp>
      <p:pic>
        <p:nvPicPr>
          <p:cNvPr id="33" name="Picture 32" descr="Picture1.png"/>
          <p:cNvPicPr>
            <a:picLocks noChangeAspect="1"/>
          </p:cNvPicPr>
          <p:nvPr/>
        </p:nvPicPr>
        <p:blipFill>
          <a:blip r:embed="rId3" cstate="print"/>
          <a:stretch>
            <a:fillRect/>
          </a:stretch>
        </p:blipFill>
        <p:spPr>
          <a:xfrm>
            <a:off x="4644008" y="2719241"/>
            <a:ext cx="1688453" cy="493735"/>
          </a:xfrm>
          <a:prstGeom prst="rect">
            <a:avLst/>
          </a:prstGeom>
        </p:spPr>
      </p:pic>
      <p:pic>
        <p:nvPicPr>
          <p:cNvPr id="34" name="Picture 33" descr="Picture2.png"/>
          <p:cNvPicPr>
            <a:picLocks noChangeAspect="1"/>
          </p:cNvPicPr>
          <p:nvPr/>
        </p:nvPicPr>
        <p:blipFill>
          <a:blip r:embed="rId4" cstate="print"/>
          <a:stretch>
            <a:fillRect/>
          </a:stretch>
        </p:blipFill>
        <p:spPr>
          <a:xfrm>
            <a:off x="6893157" y="2636912"/>
            <a:ext cx="1999323" cy="579072"/>
          </a:xfrm>
          <a:prstGeom prst="rect">
            <a:avLst/>
          </a:prstGeom>
        </p:spPr>
      </p:pic>
      <p:pic>
        <p:nvPicPr>
          <p:cNvPr id="35" name="Picture 34" descr="Picture3.png"/>
          <p:cNvPicPr>
            <a:picLocks noChangeAspect="1"/>
          </p:cNvPicPr>
          <p:nvPr/>
        </p:nvPicPr>
        <p:blipFill>
          <a:blip r:embed="rId5" cstate="print"/>
          <a:stretch>
            <a:fillRect/>
          </a:stretch>
        </p:blipFill>
        <p:spPr>
          <a:xfrm>
            <a:off x="4644008" y="3301153"/>
            <a:ext cx="560786" cy="2432103"/>
          </a:xfrm>
          <a:prstGeom prst="rect">
            <a:avLst/>
          </a:prstGeom>
        </p:spPr>
      </p:pic>
      <p:sp>
        <p:nvSpPr>
          <p:cNvPr id="36" name="Rectangle 1"/>
          <p:cNvSpPr>
            <a:spLocks noChangeArrowheads="1"/>
          </p:cNvSpPr>
          <p:nvPr/>
        </p:nvSpPr>
        <p:spPr bwMode="auto">
          <a:xfrm>
            <a:off x="179512" y="6471945"/>
            <a:ext cx="918051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Tripoliti et al. </a:t>
            </a:r>
            <a:r>
              <a:rPr lang="en-US" sz="1000" dirty="0">
                <a:latin typeface="Calibri" pitchFamily="34" charset="0"/>
                <a:ea typeface="Times New Roman" pitchFamily="18" charset="0"/>
                <a:cs typeface="Arial" pitchFamily="34" charset="0"/>
              </a:rPr>
              <a:t>, Recent  developments in computer methods for </a:t>
            </a:r>
            <a:r>
              <a:rPr lang="en-US" sz="1000" dirty="0" err="1">
                <a:latin typeface="Calibri" pitchFamily="34" charset="0"/>
                <a:ea typeface="Times New Roman" pitchFamily="18" charset="0"/>
                <a:cs typeface="Arial" pitchFamily="34" charset="0"/>
              </a:rPr>
              <a:t>fMRI</a:t>
            </a:r>
            <a:r>
              <a:rPr lang="en-US" sz="1000" dirty="0">
                <a:latin typeface="Calibri" pitchFamily="34" charset="0"/>
                <a:ea typeface="Times New Roman" pitchFamily="18" charset="0"/>
                <a:cs typeface="Arial" pitchFamily="34" charset="0"/>
              </a:rPr>
              <a:t> data processing</a:t>
            </a:r>
            <a:r>
              <a:rPr lang="en-US" sz="1000" dirty="0">
                <a:latin typeface="Calibri" pitchFamily="34" charset="0"/>
                <a:cs typeface="Arial" pitchFamily="34" charset="0"/>
              </a:rPr>
              <a:t>, Eds. Carlos </a:t>
            </a:r>
            <a:r>
              <a:rPr lang="en-US" sz="1000" dirty="0" err="1">
                <a:latin typeface="Calibri" pitchFamily="34" charset="0"/>
                <a:cs typeface="Arial" pitchFamily="34" charset="0"/>
              </a:rPr>
              <a:t>Alexandre</a:t>
            </a:r>
            <a:r>
              <a:rPr lang="en-US" sz="1000" dirty="0">
                <a:latin typeface="Calibri" pitchFamily="34" charset="0"/>
                <a:cs typeface="Arial" pitchFamily="34" charset="0"/>
              </a:rPr>
              <a:t> Barros de Mello </a:t>
            </a:r>
            <a:r>
              <a:rPr lang="en-US" sz="1000" dirty="0" err="1">
                <a:latin typeface="Calibri" pitchFamily="34" charset="0"/>
                <a:cs typeface="Arial" pitchFamily="34" charset="0"/>
              </a:rPr>
              <a:t>InTech</a:t>
            </a:r>
            <a:r>
              <a:rPr lang="en-US" sz="1000" dirty="0">
                <a:latin typeface="Calibri" pitchFamily="34" charset="0"/>
                <a:cs typeface="Arial" pitchFamily="34" charset="0"/>
              </a:rPr>
              <a:t>, 2009  </a:t>
            </a:r>
            <a:endParaRPr lang="en-US" sz="1000" dirty="0">
              <a:latin typeface="Calibri" pitchFamily="34" charset="0"/>
              <a:ea typeface="Times New Roman" pitchFamily="18" charset="0"/>
              <a:cs typeface="Arial" pitchFamily="34" charset="0"/>
            </a:endParaRPr>
          </a:p>
        </p:txBody>
      </p:sp>
      <p:sp>
        <p:nvSpPr>
          <p:cNvPr id="18" name="Content Placeholder 2"/>
          <p:cNvSpPr>
            <a:spLocks noGrp="1"/>
          </p:cNvSpPr>
          <p:nvPr>
            <p:ph sz="quarter" idx="1"/>
          </p:nvPr>
        </p:nvSpPr>
        <p:spPr>
          <a:xfrm>
            <a:off x="612648" y="1600200"/>
            <a:ext cx="8153400" cy="4495800"/>
          </a:xfrm>
        </p:spPr>
        <p:txBody>
          <a:bodyPr>
            <a:normAutofit/>
          </a:bodyPr>
          <a:lstStyle/>
          <a:p>
            <a:pPr>
              <a:buNone/>
            </a:pPr>
            <a:r>
              <a:rPr lang="el-GR" sz="2400" b="1" dirty="0"/>
              <a:t>Γενικευμένα Γραμμικά Μοντέλα </a:t>
            </a:r>
            <a:r>
              <a:rPr lang="el-GR" sz="2400" b="1" dirty="0">
                <a:latin typeface="Calibri" panose="020F0502020204030204" pitchFamily="34" charset="0"/>
              </a:rPr>
              <a:t>(</a:t>
            </a:r>
            <a:r>
              <a:rPr lang="en-US" sz="2400" b="1" dirty="0">
                <a:latin typeface="Calibri" panose="020F0502020204030204" pitchFamily="34" charset="0"/>
              </a:rPr>
              <a:t>Generalized Linear Models)</a:t>
            </a:r>
            <a:endParaRPr lang="el-GR" sz="2400" b="1" dirty="0">
              <a:latin typeface="Calibri" panose="020F0502020204030204" pitchFamily="34" charset="0"/>
            </a:endParaRPr>
          </a:p>
        </p:txBody>
      </p:sp>
      <p:sp>
        <p:nvSpPr>
          <p:cNvPr id="17" name="Ορθογώνιο 16"/>
          <p:cNvSpPr/>
          <p:nvPr/>
        </p:nvSpPr>
        <p:spPr>
          <a:xfrm>
            <a:off x="107504" y="6467999"/>
            <a:ext cx="7416824"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03323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nd_eoi_0001"/>
          <p:cNvPicPr>
            <a:picLocks noChangeAspect="1" noChangeArrowheads="1"/>
          </p:cNvPicPr>
          <p:nvPr/>
        </p:nvPicPr>
        <p:blipFill>
          <a:blip r:embed="rId2" cstate="print"/>
          <a:srcRect t="35858" r="50471" b="28284"/>
          <a:stretch>
            <a:fillRect/>
          </a:stretch>
        </p:blipFill>
        <p:spPr bwMode="auto">
          <a:xfrm>
            <a:off x="5652120" y="2348880"/>
            <a:ext cx="2212281" cy="1955235"/>
          </a:xfrm>
          <a:prstGeom prst="rect">
            <a:avLst/>
          </a:prstGeom>
          <a:noFill/>
          <a:ln w="9525">
            <a:noFill/>
            <a:miter lim="800000"/>
            <a:headEnd/>
            <a:tailEnd/>
          </a:ln>
        </p:spPr>
      </p:pic>
      <p:pic>
        <p:nvPicPr>
          <p:cNvPr id="26" name="Picture 3" descr="rend_eoi_0001"/>
          <p:cNvPicPr>
            <a:picLocks noChangeAspect="1" noChangeArrowheads="1"/>
          </p:cNvPicPr>
          <p:nvPr/>
        </p:nvPicPr>
        <p:blipFill>
          <a:blip r:embed="rId3" cstate="print"/>
          <a:srcRect t="36130" r="50284" b="29031"/>
          <a:stretch>
            <a:fillRect/>
          </a:stretch>
        </p:blipFill>
        <p:spPr bwMode="auto">
          <a:xfrm>
            <a:off x="6804248" y="4432176"/>
            <a:ext cx="2281701" cy="1877144"/>
          </a:xfrm>
          <a:prstGeom prst="rect">
            <a:avLst/>
          </a:prstGeom>
          <a:noFill/>
          <a:ln w="9525">
            <a:noFill/>
            <a:miter lim="800000"/>
            <a:headEnd/>
            <a:tailEnd/>
          </a:ln>
        </p:spPr>
      </p:pic>
      <p:pic>
        <p:nvPicPr>
          <p:cNvPr id="27" name="Picture 9" descr="adjusted"/>
          <p:cNvPicPr>
            <a:picLocks noChangeAspect="1" noChangeArrowheads="1"/>
          </p:cNvPicPr>
          <p:nvPr/>
        </p:nvPicPr>
        <p:blipFill>
          <a:blip r:embed="rId4" cstate="print"/>
          <a:srcRect l="4410" t="53058" r="7166" b="5435"/>
          <a:stretch>
            <a:fillRect/>
          </a:stretch>
        </p:blipFill>
        <p:spPr bwMode="auto">
          <a:xfrm>
            <a:off x="323528" y="3940844"/>
            <a:ext cx="2328863" cy="1576388"/>
          </a:xfrm>
          <a:prstGeom prst="rect">
            <a:avLst/>
          </a:prstGeom>
          <a:noFill/>
          <a:effectLst>
            <a:outerShdw dist="107763" dir="2700000" algn="ctr" rotWithShape="0">
              <a:srgbClr val="808080"/>
            </a:outerShdw>
          </a:effectLst>
        </p:spPr>
      </p:pic>
      <p:sp>
        <p:nvSpPr>
          <p:cNvPr id="28" name="Rectangle 10"/>
          <p:cNvSpPr>
            <a:spLocks noChangeArrowheads="1"/>
          </p:cNvSpPr>
          <p:nvPr/>
        </p:nvSpPr>
        <p:spPr bwMode="auto">
          <a:xfrm>
            <a:off x="2267744" y="3940844"/>
            <a:ext cx="1208088" cy="338554"/>
          </a:xfrm>
          <a:prstGeom prst="rect">
            <a:avLst/>
          </a:prstGeom>
          <a:solidFill>
            <a:schemeClr val="tx2">
              <a:lumMod val="60000"/>
              <a:lumOff val="40000"/>
            </a:schemeClr>
          </a:solidFill>
          <a:ln>
            <a:solidFill>
              <a:schemeClr val="tx2">
                <a:lumMod val="75000"/>
              </a:schemeClr>
            </a:solidFill>
            <a:headEnd/>
            <a:tailEnd/>
          </a:ln>
        </p:spPr>
        <p:style>
          <a:lnRef idx="3">
            <a:schemeClr val="lt1"/>
          </a:lnRef>
          <a:fillRef idx="1">
            <a:schemeClr val="accent6"/>
          </a:fillRef>
          <a:effectRef idx="1">
            <a:schemeClr val="accent6"/>
          </a:effectRef>
          <a:fontRef idx="minor">
            <a:schemeClr val="lt1"/>
          </a:fontRef>
        </p:style>
        <p:txBody>
          <a:bodyPr anchor="ctr">
            <a:spAutoFit/>
          </a:bodyPr>
          <a:lstStyle/>
          <a:p>
            <a:pPr algn="ctr" eaLnBrk="0" hangingPunct="0"/>
            <a:r>
              <a:rPr lang="en-US" sz="1600" b="1" dirty="0">
                <a:solidFill>
                  <a:prstClr val="white"/>
                </a:solidFill>
              </a:rPr>
              <a:t>Data</a:t>
            </a:r>
            <a:endParaRPr lang="en-GB" sz="1600" b="1" dirty="0">
              <a:solidFill>
                <a:prstClr val="white"/>
              </a:solidFill>
            </a:endParaRPr>
          </a:p>
        </p:txBody>
      </p:sp>
      <p:sp>
        <p:nvSpPr>
          <p:cNvPr id="29" name="Rectangle 11"/>
          <p:cNvSpPr>
            <a:spLocks noChangeArrowheads="1"/>
          </p:cNvSpPr>
          <p:nvPr/>
        </p:nvSpPr>
        <p:spPr bwMode="auto">
          <a:xfrm>
            <a:off x="3275856" y="4797152"/>
            <a:ext cx="993775" cy="338554"/>
          </a:xfrm>
          <a:prstGeom prst="rect">
            <a:avLst/>
          </a:prstGeom>
          <a:solidFill>
            <a:schemeClr val="tx2">
              <a:lumMod val="60000"/>
              <a:lumOff val="40000"/>
            </a:schemeClr>
          </a:solidFill>
          <a:ln>
            <a:solidFill>
              <a:schemeClr val="tx2">
                <a:lumMod val="75000"/>
              </a:schemeClr>
            </a:solidFill>
            <a:headEnd/>
            <a:tailEnd/>
          </a:ln>
        </p:spPr>
        <p:style>
          <a:lnRef idx="3">
            <a:schemeClr val="lt1"/>
          </a:lnRef>
          <a:fillRef idx="1">
            <a:schemeClr val="accent6"/>
          </a:fillRef>
          <a:effectRef idx="1">
            <a:schemeClr val="accent6"/>
          </a:effectRef>
          <a:fontRef idx="minor">
            <a:schemeClr val="lt1"/>
          </a:fontRef>
        </p:style>
        <p:txBody>
          <a:bodyPr anchor="ctr">
            <a:spAutoFit/>
          </a:bodyPr>
          <a:lstStyle/>
          <a:p>
            <a:pPr algn="ctr" eaLnBrk="0" hangingPunct="0"/>
            <a:r>
              <a:rPr lang="en-US" sz="1600" b="1" dirty="0">
                <a:solidFill>
                  <a:prstClr val="white"/>
                </a:solidFill>
              </a:rPr>
              <a:t>GLM</a:t>
            </a:r>
            <a:endParaRPr lang="en-GB" sz="1600" b="1" dirty="0">
              <a:solidFill>
                <a:prstClr val="white"/>
              </a:solidFill>
            </a:endParaRPr>
          </a:p>
        </p:txBody>
      </p:sp>
      <p:cxnSp>
        <p:nvCxnSpPr>
          <p:cNvPr id="30" name="AutoShape 12"/>
          <p:cNvCxnSpPr>
            <a:cxnSpLocks noChangeShapeType="1"/>
            <a:stCxn id="28" idx="2"/>
            <a:endCxn id="29" idx="1"/>
          </p:cNvCxnSpPr>
          <p:nvPr/>
        </p:nvCxnSpPr>
        <p:spPr bwMode="auto">
          <a:xfrm rot="16200000" flipH="1">
            <a:off x="2730307" y="4420879"/>
            <a:ext cx="687031" cy="404068"/>
          </a:xfrm>
          <a:prstGeom prst="curvedConnector2">
            <a:avLst/>
          </a:prstGeom>
          <a:noFill/>
          <a:ln w="38100">
            <a:solidFill>
              <a:schemeClr val="tx2">
                <a:lumMod val="60000"/>
                <a:lumOff val="40000"/>
              </a:schemeClr>
            </a:solidFill>
            <a:round/>
            <a:headEnd/>
            <a:tailEnd type="triangle" w="med" len="med"/>
          </a:ln>
          <a:effectLst/>
        </p:spPr>
      </p:cxnSp>
      <p:sp>
        <p:nvSpPr>
          <p:cNvPr id="31" name="Rectangle 17"/>
          <p:cNvSpPr>
            <a:spLocks noChangeArrowheads="1"/>
          </p:cNvSpPr>
          <p:nvPr/>
        </p:nvSpPr>
        <p:spPr bwMode="auto">
          <a:xfrm>
            <a:off x="4788024" y="4437112"/>
            <a:ext cx="1152128" cy="584775"/>
          </a:xfrm>
          <a:prstGeom prst="rect">
            <a:avLst/>
          </a:prstGeom>
          <a:solidFill>
            <a:schemeClr val="tx2">
              <a:lumMod val="60000"/>
              <a:lumOff val="40000"/>
            </a:schemeClr>
          </a:solidFill>
          <a:ln>
            <a:solidFill>
              <a:schemeClr val="tx2">
                <a:lumMod val="75000"/>
              </a:schemeClr>
            </a:solidFill>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p>
            <a:pPr algn="ctr" eaLnBrk="0" hangingPunct="0"/>
            <a:r>
              <a:rPr lang="el-GR" sz="1600" b="1" dirty="0">
                <a:solidFill>
                  <a:prstClr val="white"/>
                </a:solidFill>
              </a:rPr>
              <a:t>Στατιστικό τεστ</a:t>
            </a:r>
            <a:endParaRPr lang="en-GB" sz="1600" b="1" dirty="0">
              <a:solidFill>
                <a:prstClr val="white"/>
              </a:solidFill>
            </a:endParaRPr>
          </a:p>
        </p:txBody>
      </p:sp>
      <p:cxnSp>
        <p:nvCxnSpPr>
          <p:cNvPr id="32" name="Curved Connector 31"/>
          <p:cNvCxnSpPr>
            <a:stCxn id="29" idx="3"/>
            <a:endCxn id="31" idx="1"/>
          </p:cNvCxnSpPr>
          <p:nvPr/>
        </p:nvCxnSpPr>
        <p:spPr>
          <a:xfrm flipV="1">
            <a:off x="4269631" y="4729500"/>
            <a:ext cx="518393" cy="236929"/>
          </a:xfrm>
          <a:prstGeom prst="curvedConnector3">
            <a:avLst>
              <a:gd name="adj1" fmla="val 50000"/>
            </a:avLst>
          </a:prstGeom>
          <a:noFill/>
          <a:ln w="38100">
            <a:solidFill>
              <a:schemeClr val="tx2">
                <a:lumMod val="60000"/>
                <a:lumOff val="40000"/>
              </a:schemeClr>
            </a:solidFill>
            <a:round/>
            <a:headEnd/>
            <a:tailEnd type="triangle" w="med" len="med"/>
          </a:ln>
          <a:effectLst/>
        </p:spPr>
      </p:cxnSp>
      <p:cxnSp>
        <p:nvCxnSpPr>
          <p:cNvPr id="33" name="Curved Connector 32"/>
          <p:cNvCxnSpPr>
            <a:stCxn id="31" idx="3"/>
            <a:endCxn id="26" idx="1"/>
          </p:cNvCxnSpPr>
          <p:nvPr/>
        </p:nvCxnSpPr>
        <p:spPr>
          <a:xfrm>
            <a:off x="5940152" y="4729500"/>
            <a:ext cx="864096" cy="641248"/>
          </a:xfrm>
          <a:prstGeom prst="curvedConnector3">
            <a:avLst>
              <a:gd name="adj1" fmla="val 50000"/>
            </a:avLst>
          </a:prstGeom>
          <a:noFill/>
          <a:ln w="38100">
            <a:solidFill>
              <a:schemeClr val="tx2">
                <a:lumMod val="60000"/>
                <a:lumOff val="40000"/>
              </a:schemeClr>
            </a:solidFill>
            <a:round/>
            <a:headEnd/>
            <a:tailEnd type="triangle" w="med" len="med"/>
          </a:ln>
          <a:effectLst/>
        </p:spPr>
      </p:cxnSp>
      <p:cxnSp>
        <p:nvCxnSpPr>
          <p:cNvPr id="34" name="Shape 33"/>
          <p:cNvCxnSpPr>
            <a:stCxn id="31" idx="3"/>
            <a:endCxn id="25" idx="2"/>
          </p:cNvCxnSpPr>
          <p:nvPr/>
        </p:nvCxnSpPr>
        <p:spPr>
          <a:xfrm flipV="1">
            <a:off x="5940152" y="4304115"/>
            <a:ext cx="818109" cy="425385"/>
          </a:xfrm>
          <a:prstGeom prst="curvedConnector2">
            <a:avLst/>
          </a:prstGeom>
          <a:noFill/>
          <a:ln w="38100">
            <a:solidFill>
              <a:schemeClr val="tx2">
                <a:lumMod val="60000"/>
                <a:lumOff val="40000"/>
              </a:schemeClr>
            </a:solidFill>
            <a:round/>
            <a:headEnd/>
            <a:tailEnd type="triangle" w="med" len="med"/>
          </a:ln>
          <a:effectLst/>
        </p:spPr>
      </p:cxnSp>
      <p:sp>
        <p:nvSpPr>
          <p:cNvPr id="16" name="Content Placeholder 2"/>
          <p:cNvSpPr>
            <a:spLocks noGrp="1"/>
          </p:cNvSpPr>
          <p:nvPr>
            <p:ph sz="quarter" idx="1"/>
          </p:nvPr>
        </p:nvSpPr>
        <p:spPr>
          <a:xfrm>
            <a:off x="612648" y="1600200"/>
            <a:ext cx="8153400" cy="4495800"/>
          </a:xfrm>
        </p:spPr>
        <p:txBody>
          <a:bodyPr>
            <a:normAutofit/>
          </a:bodyPr>
          <a:lstStyle/>
          <a:p>
            <a:pPr>
              <a:buNone/>
            </a:pPr>
            <a:r>
              <a:rPr lang="el-GR" sz="2400" b="1" dirty="0"/>
              <a:t>Γενικευμένα Γραμμικά Μοντέλα </a:t>
            </a:r>
            <a:r>
              <a:rPr lang="el-GR" sz="2400" b="1" dirty="0">
                <a:latin typeface="Calibri" panose="020F0502020204030204" pitchFamily="34" charset="0"/>
              </a:rPr>
              <a:t>(</a:t>
            </a:r>
            <a:r>
              <a:rPr lang="en-US" sz="2400" b="1" dirty="0">
                <a:latin typeface="Calibri" panose="020F0502020204030204" pitchFamily="34" charset="0"/>
              </a:rPr>
              <a:t>Generalized Linear Models)</a:t>
            </a:r>
            <a:endParaRPr lang="el-GR" sz="2400" b="1" dirty="0">
              <a:latin typeface="Calibri" panose="020F0502020204030204" pitchFamily="34" charset="0"/>
            </a:endParaRPr>
          </a:p>
        </p:txBody>
      </p:sp>
      <p:sp>
        <p:nvSpPr>
          <p:cNvPr id="20" name="Title 1"/>
          <p:cNvSpPr>
            <a:spLocks noGrp="1"/>
          </p:cNvSpPr>
          <p:nvPr>
            <p:ph type="title"/>
          </p:nvPr>
        </p:nvSpPr>
        <p:spPr>
          <a:xfrm>
            <a:off x="1574031" y="188640"/>
            <a:ext cx="8153400" cy="990600"/>
          </a:xfrm>
        </p:spPr>
        <p:txBody>
          <a:bodyPr>
            <a:normAutofit/>
          </a:bodyPr>
          <a:lstStyle/>
          <a:p>
            <a:r>
              <a:rPr lang="el-GR" sz="3700" b="1" dirty="0">
                <a:solidFill>
                  <a:schemeClr val="tx1"/>
                </a:solidFill>
              </a:rPr>
              <a:t>Μοντελοποίηση </a:t>
            </a:r>
            <a:r>
              <a:rPr lang="el-GR" sz="3700" b="1" dirty="0" err="1">
                <a:solidFill>
                  <a:schemeClr val="tx1"/>
                </a:solidFill>
              </a:rPr>
              <a:t>χρονοσειρών</a:t>
            </a:r>
            <a:endParaRPr lang="el-GR" sz="3700" b="1" dirty="0">
              <a:solidFill>
                <a:schemeClr val="tx1"/>
              </a:solidFill>
            </a:endParaRPr>
          </a:p>
        </p:txBody>
      </p:sp>
      <p:sp>
        <p:nvSpPr>
          <p:cNvPr id="21" name="Rectangle 1"/>
          <p:cNvSpPr>
            <a:spLocks noChangeArrowheads="1"/>
          </p:cNvSpPr>
          <p:nvPr/>
        </p:nvSpPr>
        <p:spPr bwMode="auto">
          <a:xfrm>
            <a:off x="179512" y="6471945"/>
            <a:ext cx="918051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Tripoliti et al. </a:t>
            </a:r>
            <a:r>
              <a:rPr lang="en-US" sz="1000" dirty="0">
                <a:latin typeface="Calibri" pitchFamily="34" charset="0"/>
                <a:ea typeface="Times New Roman" pitchFamily="18" charset="0"/>
                <a:cs typeface="Arial" pitchFamily="34" charset="0"/>
              </a:rPr>
              <a:t>, Recent  developments in computer methods for </a:t>
            </a:r>
            <a:r>
              <a:rPr lang="en-US" sz="1000" dirty="0" err="1">
                <a:latin typeface="Calibri" pitchFamily="34" charset="0"/>
                <a:ea typeface="Times New Roman" pitchFamily="18" charset="0"/>
                <a:cs typeface="Arial" pitchFamily="34" charset="0"/>
              </a:rPr>
              <a:t>fMRI</a:t>
            </a:r>
            <a:r>
              <a:rPr lang="en-US" sz="1000" dirty="0">
                <a:latin typeface="Calibri" pitchFamily="34" charset="0"/>
                <a:ea typeface="Times New Roman" pitchFamily="18" charset="0"/>
                <a:cs typeface="Arial" pitchFamily="34" charset="0"/>
              </a:rPr>
              <a:t> data processing</a:t>
            </a:r>
            <a:r>
              <a:rPr lang="en-US" sz="1000" dirty="0">
                <a:latin typeface="Calibri" pitchFamily="34" charset="0"/>
                <a:cs typeface="Arial" pitchFamily="34" charset="0"/>
              </a:rPr>
              <a:t>, Eds. Carlos </a:t>
            </a:r>
            <a:r>
              <a:rPr lang="en-US" sz="1000" dirty="0" err="1">
                <a:latin typeface="Calibri" pitchFamily="34" charset="0"/>
                <a:cs typeface="Arial" pitchFamily="34" charset="0"/>
              </a:rPr>
              <a:t>Alexandre</a:t>
            </a:r>
            <a:r>
              <a:rPr lang="en-US" sz="1000" dirty="0">
                <a:latin typeface="Calibri" pitchFamily="34" charset="0"/>
                <a:cs typeface="Arial" pitchFamily="34" charset="0"/>
              </a:rPr>
              <a:t> Barros de Mello </a:t>
            </a:r>
            <a:r>
              <a:rPr lang="en-US" sz="1000" dirty="0" err="1">
                <a:latin typeface="Calibri" pitchFamily="34" charset="0"/>
                <a:cs typeface="Arial" pitchFamily="34" charset="0"/>
              </a:rPr>
              <a:t>InTech</a:t>
            </a:r>
            <a:r>
              <a:rPr lang="en-US" sz="1000" dirty="0">
                <a:latin typeface="Calibri" pitchFamily="34" charset="0"/>
                <a:cs typeface="Arial" pitchFamily="34" charset="0"/>
              </a:rPr>
              <a:t>, 2009  </a:t>
            </a:r>
            <a:endParaRPr lang="en-US" sz="1000" dirty="0">
              <a:latin typeface="Calibri" pitchFamily="34" charset="0"/>
              <a:ea typeface="Times New Roman" pitchFamily="18" charset="0"/>
              <a:cs typeface="Arial" pitchFamily="34" charset="0"/>
            </a:endParaRPr>
          </a:p>
        </p:txBody>
      </p:sp>
      <p:sp>
        <p:nvSpPr>
          <p:cNvPr id="22" name="Ορθογώνιο 21"/>
          <p:cNvSpPr/>
          <p:nvPr/>
        </p:nvSpPr>
        <p:spPr>
          <a:xfrm>
            <a:off x="107504" y="6467999"/>
            <a:ext cx="7416824"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08034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sz="3700" b="1" dirty="0">
                <a:solidFill>
                  <a:schemeClr val="tx1"/>
                </a:solidFill>
              </a:rPr>
              <a:t>Συνεκτικότητα των περιοχών του εγκεφάλου</a:t>
            </a:r>
          </a:p>
        </p:txBody>
      </p:sp>
      <p:sp>
        <p:nvSpPr>
          <p:cNvPr id="5" name="Content Placeholder 4"/>
          <p:cNvSpPr>
            <a:spLocks noGrp="1"/>
          </p:cNvSpPr>
          <p:nvPr>
            <p:ph sz="quarter" idx="2"/>
          </p:nvPr>
        </p:nvSpPr>
        <p:spPr/>
        <p:txBody>
          <a:bodyPr>
            <a:normAutofit/>
          </a:bodyPr>
          <a:lstStyle/>
          <a:p>
            <a:pPr>
              <a:lnSpc>
                <a:spcPct val="150000"/>
              </a:lnSpc>
              <a:buClr>
                <a:schemeClr val="accent1">
                  <a:lumMod val="50000"/>
                </a:schemeClr>
              </a:buClr>
              <a:buFont typeface="Wingdings" panose="05000000000000000000" pitchFamily="2" charset="2"/>
              <a:buChar char="q"/>
            </a:pPr>
            <a:r>
              <a:rPr lang="en-US" sz="2400" dirty="0">
                <a:latin typeface="Calibri" panose="020F0502020204030204" pitchFamily="34" charset="0"/>
              </a:rPr>
              <a:t>Functional connectivity</a:t>
            </a:r>
          </a:p>
          <a:p>
            <a:pPr>
              <a:lnSpc>
                <a:spcPct val="150000"/>
              </a:lnSpc>
              <a:buClr>
                <a:schemeClr val="accent1">
                  <a:lumMod val="50000"/>
                </a:schemeClr>
              </a:buClr>
              <a:buFont typeface="Wingdings" panose="05000000000000000000" pitchFamily="2" charset="2"/>
              <a:buChar char="q"/>
            </a:pPr>
            <a:r>
              <a:rPr lang="en-US" sz="2400" dirty="0">
                <a:latin typeface="Calibri" panose="020F0502020204030204" pitchFamily="34" charset="0"/>
              </a:rPr>
              <a:t>Effective connectivity</a:t>
            </a:r>
            <a:endParaRPr lang="el-GR" sz="2400" dirty="0">
              <a:latin typeface="Calibri" panose="020F0502020204030204" pitchFamily="34" charset="0"/>
            </a:endParaRPr>
          </a:p>
        </p:txBody>
      </p:sp>
      <p:sp>
        <p:nvSpPr>
          <p:cNvPr id="4" name="Text Placeholder 3"/>
          <p:cNvSpPr>
            <a:spLocks noGrp="1"/>
          </p:cNvSpPr>
          <p:nvPr>
            <p:ph type="body" sz="quarter" idx="1"/>
          </p:nvPr>
        </p:nvSpPr>
        <p:spPr/>
        <p:txBody>
          <a:bodyPr>
            <a:normAutofit/>
          </a:bodyPr>
          <a:lstStyle/>
          <a:p>
            <a:r>
              <a:rPr lang="el-GR" sz="2800" dirty="0"/>
              <a:t>Είδη συνεκτικότητας</a:t>
            </a:r>
          </a:p>
        </p:txBody>
      </p:sp>
      <p:pic>
        <p:nvPicPr>
          <p:cNvPr id="3" name="Picture 4" descr="nrn0401_229a_f1"/>
          <p:cNvPicPr>
            <a:picLocks noChangeAspect="1" noChangeArrowheads="1"/>
          </p:cNvPicPr>
          <p:nvPr/>
        </p:nvPicPr>
        <p:blipFill>
          <a:blip r:embed="rId2" cstate="print">
            <a:clrChange>
              <a:clrFrom>
                <a:srgbClr val="FFFFFF"/>
              </a:clrFrom>
              <a:clrTo>
                <a:srgbClr val="FFFFFF">
                  <a:alpha val="0"/>
                </a:srgbClr>
              </a:clrTo>
            </a:clrChange>
          </a:blip>
          <a:srcRect l="1527" t="6139" r="3278" b="24297"/>
          <a:stretch>
            <a:fillRect/>
          </a:stretch>
        </p:blipFill>
        <p:spPr bwMode="auto">
          <a:xfrm>
            <a:off x="3923928" y="3573016"/>
            <a:ext cx="5091113" cy="2452687"/>
          </a:xfrm>
          <a:prstGeom prst="rect">
            <a:avLst/>
          </a:prstGeom>
          <a:noFill/>
        </p:spPr>
      </p:pic>
      <p:sp>
        <p:nvSpPr>
          <p:cNvPr id="6" name="Rectangle 1"/>
          <p:cNvSpPr>
            <a:spLocks noChangeArrowheads="1"/>
          </p:cNvSpPr>
          <p:nvPr/>
        </p:nvSpPr>
        <p:spPr bwMode="auto">
          <a:xfrm>
            <a:off x="179512" y="6508357"/>
            <a:ext cx="918051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P. </a:t>
            </a:r>
            <a:r>
              <a:rPr kumimoji="0" lang="en-US" sz="1000" b="0" u="none" strike="noStrike" cap="none" normalizeH="0" baseline="0" dirty="0" err="1">
                <a:ln>
                  <a:noFill/>
                </a:ln>
                <a:solidFill>
                  <a:schemeClr val="tx1"/>
                </a:solidFill>
                <a:effectLst/>
                <a:latin typeface="Calibri" pitchFamily="34" charset="0"/>
                <a:ea typeface="Times New Roman" pitchFamily="18" charset="0"/>
                <a:cs typeface="Arial" pitchFamily="34" charset="0"/>
              </a:rPr>
              <a:t>Jezzard</a:t>
            </a: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 P.M. Matthews, S.M. Smith, Functional MRI: An Introduction to Methods (Oxford University Press, USA, 2001).</a:t>
            </a:r>
            <a:endParaRPr kumimoji="0" lang="en-US" sz="1000" b="0" u="none" strike="noStrike" cap="none" normalizeH="0" baseline="0" dirty="0">
              <a:ln>
                <a:noFill/>
              </a:ln>
              <a:solidFill>
                <a:schemeClr val="tx1"/>
              </a:solidFill>
              <a:effectLst/>
              <a:latin typeface="Calibri" pitchFamily="34" charset="0"/>
              <a:cs typeface="Arial" pitchFamily="34" charset="0"/>
            </a:endParaRPr>
          </a:p>
        </p:txBody>
      </p:sp>
      <p:sp>
        <p:nvSpPr>
          <p:cNvPr id="7" name="Ορθογώνιο 6"/>
          <p:cNvSpPr/>
          <p:nvPr/>
        </p:nvSpPr>
        <p:spPr>
          <a:xfrm>
            <a:off x="179512" y="6467999"/>
            <a:ext cx="6480720"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29303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700" b="1" dirty="0">
                <a:solidFill>
                  <a:schemeClr val="tx1"/>
                </a:solidFill>
                <a:latin typeface="Calibri" panose="020F0502020204030204" pitchFamily="34" charset="0"/>
              </a:rPr>
              <a:t>Functional connectivity</a:t>
            </a:r>
            <a:endParaRPr lang="el-GR" sz="3700" b="1" dirty="0">
              <a:solidFill>
                <a:schemeClr val="tx1"/>
              </a:solidFill>
              <a:latin typeface="Calibri" panose="020F0502020204030204" pitchFamily="34" charset="0"/>
            </a:endParaRPr>
          </a:p>
        </p:txBody>
      </p:sp>
      <p:sp>
        <p:nvSpPr>
          <p:cNvPr id="8" name="Content Placeholder 7"/>
          <p:cNvSpPr>
            <a:spLocks noGrp="1"/>
          </p:cNvSpPr>
          <p:nvPr>
            <p:ph sz="quarter" idx="1"/>
          </p:nvPr>
        </p:nvSpPr>
        <p:spPr>
          <a:xfrm>
            <a:off x="395536" y="1813520"/>
            <a:ext cx="8280920" cy="4495800"/>
          </a:xfrm>
        </p:spPr>
        <p:txBody>
          <a:bodyPr>
            <a:normAutofit/>
          </a:bodyPr>
          <a:lstStyle/>
          <a:p>
            <a:pPr algn="just">
              <a:spcBef>
                <a:spcPts val="0"/>
              </a:spcBef>
              <a:spcAft>
                <a:spcPts val="2400"/>
              </a:spcAft>
              <a:buClr>
                <a:schemeClr val="accent1">
                  <a:lumMod val="50000"/>
                </a:schemeClr>
              </a:buClr>
              <a:buFont typeface="Wingdings" panose="05000000000000000000" pitchFamily="2" charset="2"/>
              <a:buChar char="q"/>
            </a:pPr>
            <a:r>
              <a:rPr lang="el-GR" sz="2400" dirty="0">
                <a:latin typeface="Calibri" panose="020F0502020204030204" pitchFamily="34" charset="0"/>
              </a:rPr>
              <a:t>Περιγράφει τις χρονικές συσχετίσεις </a:t>
            </a:r>
            <a:r>
              <a:rPr lang="el-GR" sz="2400" dirty="0" err="1">
                <a:latin typeface="Calibri" panose="020F0502020204030204" pitchFamily="34" charset="0"/>
              </a:rPr>
              <a:t>νευρο</a:t>
            </a:r>
            <a:r>
              <a:rPr lang="el-GR" sz="2400" dirty="0">
                <a:latin typeface="Calibri" panose="020F0502020204030204" pitchFamily="34" charset="0"/>
              </a:rPr>
              <a:t>-φυσιολογικών γεγονότων τα οποία λαμβάνουν χώρα σε χωρικά απομακρυσμένες περιοχές</a:t>
            </a:r>
            <a:r>
              <a:rPr lang="en-US" sz="2400" dirty="0">
                <a:latin typeface="Calibri" panose="020F0502020204030204" pitchFamily="34" charset="0"/>
              </a:rPr>
              <a:t>.</a:t>
            </a:r>
            <a:endParaRPr lang="el-GR" sz="2400" dirty="0">
              <a:latin typeface="Calibri" panose="020F0502020204030204" pitchFamily="34" charset="0"/>
            </a:endParaRPr>
          </a:p>
          <a:p>
            <a:pPr algn="just">
              <a:spcBef>
                <a:spcPts val="0"/>
              </a:spcBef>
              <a:spcAft>
                <a:spcPts val="2400"/>
              </a:spcAft>
              <a:buClr>
                <a:schemeClr val="accent1">
                  <a:lumMod val="50000"/>
                </a:schemeClr>
              </a:buClr>
              <a:buFont typeface="Wingdings" panose="05000000000000000000" pitchFamily="2" charset="2"/>
              <a:buChar char="q"/>
            </a:pPr>
            <a:r>
              <a:rPr lang="el-GR" sz="2400" dirty="0">
                <a:latin typeface="Calibri" panose="020F0502020204030204" pitchFamily="34" charset="0"/>
              </a:rPr>
              <a:t>Χαρακτηρίζει τις αλληλεπιδράσεις που λαμβάνουν χώρα αλλά δεν καθορίζει τι μεσολαβεί μεταξύ των αλληλεπιδράσεων</a:t>
            </a:r>
            <a:r>
              <a:rPr lang="en-US" sz="2400" dirty="0">
                <a:latin typeface="Calibri" panose="020F0502020204030204" pitchFamily="34" charset="0"/>
              </a:rPr>
              <a:t>.</a:t>
            </a:r>
            <a:endParaRPr lang="el-GR" sz="2400" dirty="0">
              <a:latin typeface="Calibri" panose="020F0502020204030204" pitchFamily="34" charset="0"/>
            </a:endParaRPr>
          </a:p>
        </p:txBody>
      </p:sp>
      <p:sp>
        <p:nvSpPr>
          <p:cNvPr id="5" name="Rectangle 1"/>
          <p:cNvSpPr>
            <a:spLocks noChangeArrowheads="1"/>
          </p:cNvSpPr>
          <p:nvPr/>
        </p:nvSpPr>
        <p:spPr bwMode="auto">
          <a:xfrm>
            <a:off x="179512" y="6508357"/>
            <a:ext cx="918051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P. </a:t>
            </a:r>
            <a:r>
              <a:rPr kumimoji="0" lang="en-US" sz="1000" b="0" u="none" strike="noStrike" cap="none" normalizeH="0" baseline="0" dirty="0" err="1">
                <a:ln>
                  <a:noFill/>
                </a:ln>
                <a:solidFill>
                  <a:schemeClr val="tx1"/>
                </a:solidFill>
                <a:effectLst/>
                <a:latin typeface="Calibri" pitchFamily="34" charset="0"/>
                <a:ea typeface="Times New Roman" pitchFamily="18" charset="0"/>
                <a:cs typeface="Arial" pitchFamily="34" charset="0"/>
              </a:rPr>
              <a:t>Jezzard</a:t>
            </a: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 P.M. Matthews, S.M. Smith, Functional MRI: An Introduction to Methods (Oxford University Press, USA, 2001).</a:t>
            </a:r>
            <a:endParaRPr kumimoji="0" lang="en-US" sz="1000" b="0" u="none" strike="noStrike" cap="none" normalizeH="0" baseline="0" dirty="0">
              <a:ln>
                <a:noFill/>
              </a:ln>
              <a:solidFill>
                <a:schemeClr val="tx1"/>
              </a:solidFill>
              <a:effectLst/>
              <a:latin typeface="Calibri" pitchFamily="34" charset="0"/>
              <a:cs typeface="Arial" pitchFamily="34" charset="0"/>
            </a:endParaRPr>
          </a:p>
        </p:txBody>
      </p:sp>
      <p:sp>
        <p:nvSpPr>
          <p:cNvPr id="6" name="Ορθογώνιο 5"/>
          <p:cNvSpPr/>
          <p:nvPr/>
        </p:nvSpPr>
        <p:spPr>
          <a:xfrm>
            <a:off x="179512" y="6467999"/>
            <a:ext cx="6480720"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20376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700" b="1" dirty="0">
                <a:solidFill>
                  <a:schemeClr val="tx1"/>
                </a:solidFill>
                <a:latin typeface="Calibri" panose="020F0502020204030204" pitchFamily="34" charset="0"/>
              </a:rPr>
              <a:t>Effective connectivity</a:t>
            </a:r>
            <a:endParaRPr lang="el-GR" sz="3700" b="1" dirty="0">
              <a:solidFill>
                <a:schemeClr val="tx1"/>
              </a:solidFill>
              <a:latin typeface="Calibri" panose="020F0502020204030204" pitchFamily="34" charset="0"/>
            </a:endParaRPr>
          </a:p>
        </p:txBody>
      </p:sp>
      <p:sp>
        <p:nvSpPr>
          <p:cNvPr id="3" name="Content Placeholder 2"/>
          <p:cNvSpPr>
            <a:spLocks noGrp="1"/>
          </p:cNvSpPr>
          <p:nvPr>
            <p:ph sz="quarter" idx="1"/>
          </p:nvPr>
        </p:nvSpPr>
        <p:spPr>
          <a:xfrm>
            <a:off x="395536" y="1813520"/>
            <a:ext cx="8208912" cy="4495800"/>
          </a:xfrm>
        </p:spPr>
        <p:txBody>
          <a:bodyPr>
            <a:normAutofit/>
          </a:bodyPr>
          <a:lstStyle/>
          <a:p>
            <a:pPr algn="just">
              <a:spcBef>
                <a:spcPts val="0"/>
              </a:spcBef>
              <a:spcAft>
                <a:spcPts val="2400"/>
              </a:spcAft>
              <a:buClr>
                <a:schemeClr val="accent1">
                  <a:lumMod val="50000"/>
                </a:schemeClr>
              </a:buClr>
              <a:buFont typeface="Wingdings" panose="05000000000000000000" pitchFamily="2" charset="2"/>
              <a:buChar char="q"/>
            </a:pPr>
            <a:r>
              <a:rPr lang="el-GR" sz="2400" dirty="0">
                <a:latin typeface="Calibri" panose="020F0502020204030204" pitchFamily="34" charset="0"/>
              </a:rPr>
              <a:t>Περιγράφει την επίδραση που ασκεί το ένα νευρικό σύστημα στο άλλο</a:t>
            </a:r>
            <a:r>
              <a:rPr lang="en-US" sz="2400" dirty="0">
                <a:latin typeface="Calibri" panose="020F0502020204030204" pitchFamily="34" charset="0"/>
              </a:rPr>
              <a:t>.</a:t>
            </a:r>
            <a:endParaRPr lang="el-GR" sz="2400" dirty="0">
              <a:latin typeface="Calibri" panose="020F0502020204030204" pitchFamily="34" charset="0"/>
            </a:endParaRPr>
          </a:p>
          <a:p>
            <a:pPr algn="just">
              <a:spcBef>
                <a:spcPts val="0"/>
              </a:spcBef>
              <a:spcAft>
                <a:spcPts val="1200"/>
              </a:spcAft>
              <a:buClr>
                <a:schemeClr val="accent1">
                  <a:lumMod val="50000"/>
                </a:schemeClr>
              </a:buClr>
              <a:buFont typeface="Wingdings" panose="05000000000000000000" pitchFamily="2" charset="2"/>
              <a:buChar char="q"/>
            </a:pPr>
            <a:r>
              <a:rPr lang="el-GR" sz="2400" dirty="0">
                <a:latin typeface="Calibri" panose="020F0502020204030204" pitchFamily="34" charset="0"/>
              </a:rPr>
              <a:t>Βασίζεται σε δύο μοντέλα</a:t>
            </a:r>
            <a:r>
              <a:rPr lang="en-US" sz="2400" dirty="0">
                <a:latin typeface="Calibri" panose="020F0502020204030204" pitchFamily="34" charset="0"/>
              </a:rPr>
              <a:t>:</a:t>
            </a:r>
            <a:endParaRPr lang="el-GR" sz="2400" dirty="0">
              <a:latin typeface="Calibri" panose="020F0502020204030204" pitchFamily="34" charset="0"/>
            </a:endParaRPr>
          </a:p>
          <a:p>
            <a:pPr lvl="1" algn="just">
              <a:spcBef>
                <a:spcPts val="0"/>
              </a:spcBef>
              <a:spcAft>
                <a:spcPts val="1200"/>
              </a:spcAft>
              <a:buClr>
                <a:schemeClr val="accent1">
                  <a:lumMod val="50000"/>
                </a:schemeClr>
              </a:buClr>
              <a:buFont typeface="Wingdings" panose="05000000000000000000" pitchFamily="2" charset="2"/>
              <a:buChar char="§"/>
            </a:pPr>
            <a:r>
              <a:rPr lang="el-GR" sz="2400" dirty="0">
                <a:latin typeface="Calibri" panose="020F0502020204030204" pitchFamily="34" charset="0"/>
              </a:rPr>
              <a:t>Ένα μαθηματικό μοντέλο το οποίο περιγράφει πως συνδέονται τα συστήματα </a:t>
            </a:r>
            <a:r>
              <a:rPr lang="en-US" sz="2400" dirty="0">
                <a:latin typeface="Calibri" panose="020F0502020204030204" pitchFamily="34" charset="0"/>
              </a:rPr>
              <a:t>.</a:t>
            </a:r>
            <a:endParaRPr lang="el-GR" sz="2400" dirty="0">
              <a:latin typeface="Calibri" panose="020F0502020204030204" pitchFamily="34" charset="0"/>
            </a:endParaRPr>
          </a:p>
          <a:p>
            <a:pPr lvl="1" algn="just">
              <a:spcBef>
                <a:spcPts val="0"/>
              </a:spcBef>
              <a:spcAft>
                <a:spcPts val="1800"/>
              </a:spcAft>
              <a:buClr>
                <a:schemeClr val="accent1">
                  <a:lumMod val="50000"/>
                </a:schemeClr>
              </a:buClr>
              <a:buFont typeface="Wingdings" panose="05000000000000000000" pitchFamily="2" charset="2"/>
              <a:buChar char="§"/>
            </a:pPr>
            <a:r>
              <a:rPr lang="el-GR" sz="2400" dirty="0">
                <a:latin typeface="Calibri" panose="020F0502020204030204" pitchFamily="34" charset="0"/>
              </a:rPr>
              <a:t>Ένα </a:t>
            </a:r>
            <a:r>
              <a:rPr lang="el-GR" sz="2400" dirty="0" err="1">
                <a:latin typeface="Calibri" panose="020F0502020204030204" pitchFamily="34" charset="0"/>
              </a:rPr>
              <a:t>νευρο</a:t>
            </a:r>
            <a:r>
              <a:rPr lang="el-GR" sz="2400" dirty="0">
                <a:latin typeface="Calibri" panose="020F0502020204030204" pitchFamily="34" charset="0"/>
              </a:rPr>
              <a:t>-ανατομικό μοντέλο το οποίο περιγράφει ποιες περιοχές των νευρικών συστημάτων συνδέονται</a:t>
            </a:r>
            <a:r>
              <a:rPr lang="en-US" sz="2400" dirty="0">
                <a:latin typeface="Calibri" panose="020F0502020204030204" pitchFamily="34" charset="0"/>
              </a:rPr>
              <a:t>.</a:t>
            </a:r>
          </a:p>
        </p:txBody>
      </p:sp>
      <p:sp>
        <p:nvSpPr>
          <p:cNvPr id="6" name="Rectangle 1"/>
          <p:cNvSpPr>
            <a:spLocks noChangeArrowheads="1"/>
          </p:cNvSpPr>
          <p:nvPr/>
        </p:nvSpPr>
        <p:spPr bwMode="auto">
          <a:xfrm>
            <a:off x="179512" y="6508357"/>
            <a:ext cx="918051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P. </a:t>
            </a:r>
            <a:r>
              <a:rPr kumimoji="0" lang="en-US" sz="1000" b="0" u="none" strike="noStrike" cap="none" normalizeH="0" baseline="0" dirty="0" err="1">
                <a:ln>
                  <a:noFill/>
                </a:ln>
                <a:solidFill>
                  <a:schemeClr val="tx1"/>
                </a:solidFill>
                <a:effectLst/>
                <a:latin typeface="Calibri" pitchFamily="34" charset="0"/>
                <a:ea typeface="Times New Roman" pitchFamily="18" charset="0"/>
                <a:cs typeface="Arial" pitchFamily="34" charset="0"/>
              </a:rPr>
              <a:t>Jezzard</a:t>
            </a:r>
            <a:r>
              <a:rPr kumimoji="0" lang="en-US" sz="1000" b="0" u="none" strike="noStrike" cap="none" normalizeH="0" baseline="0" dirty="0">
                <a:ln>
                  <a:noFill/>
                </a:ln>
                <a:solidFill>
                  <a:schemeClr val="tx1"/>
                </a:solidFill>
                <a:effectLst/>
                <a:latin typeface="Calibri" pitchFamily="34" charset="0"/>
                <a:ea typeface="Times New Roman" pitchFamily="18" charset="0"/>
                <a:cs typeface="Arial" pitchFamily="34" charset="0"/>
              </a:rPr>
              <a:t>, P.M. Matthews, S.M. Smith, Functional MRI: An Introduction to Methods (Oxford University Press, USA, 2001).</a:t>
            </a:r>
            <a:endParaRPr kumimoji="0" lang="en-US" sz="1000" b="0" u="none" strike="noStrike" cap="none" normalizeH="0" baseline="0" dirty="0">
              <a:ln>
                <a:noFill/>
              </a:ln>
              <a:solidFill>
                <a:schemeClr val="tx1"/>
              </a:solidFill>
              <a:effectLst/>
              <a:latin typeface="Calibri" pitchFamily="34" charset="0"/>
              <a:cs typeface="Arial" pitchFamily="34" charset="0"/>
            </a:endParaRPr>
          </a:p>
        </p:txBody>
      </p:sp>
      <p:sp>
        <p:nvSpPr>
          <p:cNvPr id="7" name="Ορθογώνιο 6"/>
          <p:cNvSpPr/>
          <p:nvPr/>
        </p:nvSpPr>
        <p:spPr>
          <a:xfrm>
            <a:off x="179512" y="6467999"/>
            <a:ext cx="6480720"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18657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18" y="116632"/>
            <a:ext cx="9325036" cy="990600"/>
          </a:xfrm>
        </p:spPr>
        <p:txBody>
          <a:bodyPr>
            <a:noAutofit/>
          </a:bodyPr>
          <a:lstStyle/>
          <a:p>
            <a:pPr algn="ctr"/>
            <a:r>
              <a:rPr lang="en-US" sz="3600" b="1" dirty="0">
                <a:solidFill>
                  <a:schemeClr val="tx1"/>
                </a:solidFill>
                <a:latin typeface="Calibri" panose="020F0502020204030204" pitchFamily="34" charset="0"/>
              </a:rPr>
              <a:t>Functional connectivity - </a:t>
            </a:r>
            <a:r>
              <a:rPr lang="el-GR" sz="3600" b="1" dirty="0">
                <a:solidFill>
                  <a:schemeClr val="tx1"/>
                </a:solidFill>
                <a:latin typeface="Calibri" panose="020F0502020204030204" pitchFamily="34" charset="0"/>
              </a:rPr>
              <a:t>Δυναμικά αιτιοκρατικά μοντέλα (</a:t>
            </a:r>
            <a:r>
              <a:rPr lang="en-GB" sz="3600" b="1" dirty="0">
                <a:solidFill>
                  <a:schemeClr val="tx1"/>
                </a:solidFill>
                <a:latin typeface="Calibri" panose="020F0502020204030204" pitchFamily="34" charset="0"/>
              </a:rPr>
              <a:t>dynamic causal models</a:t>
            </a:r>
            <a:r>
              <a:rPr lang="el-GR" sz="3700" b="1" dirty="0">
                <a:solidFill>
                  <a:schemeClr val="tx1"/>
                </a:solidFill>
                <a:latin typeface="Calibri" panose="020F0502020204030204" pitchFamily="34" charset="0"/>
              </a:rPr>
              <a:t>)</a:t>
            </a:r>
            <a:r>
              <a:rPr lang="en-US" sz="3700" b="1" dirty="0">
                <a:solidFill>
                  <a:schemeClr val="tx1"/>
                </a:solidFill>
                <a:latin typeface="Calibri" panose="020F0502020204030204" pitchFamily="34" charset="0"/>
              </a:rPr>
              <a:t> </a:t>
            </a:r>
            <a:endParaRPr lang="el-GR" sz="3700" b="1" dirty="0">
              <a:solidFill>
                <a:schemeClr val="tx1"/>
              </a:solidFill>
              <a:latin typeface="Calibri" panose="020F0502020204030204" pitchFamily="34" charset="0"/>
            </a:endParaRPr>
          </a:p>
        </p:txBody>
      </p:sp>
      <p:pic>
        <p:nvPicPr>
          <p:cNvPr id="130050" name="Picture 2"/>
          <p:cNvPicPr>
            <a:picLocks noChangeAspect="1" noChangeArrowheads="1"/>
          </p:cNvPicPr>
          <p:nvPr/>
        </p:nvPicPr>
        <p:blipFill>
          <a:blip r:embed="rId2" cstate="print"/>
          <a:srcRect/>
          <a:stretch>
            <a:fillRect/>
          </a:stretch>
        </p:blipFill>
        <p:spPr bwMode="auto">
          <a:xfrm>
            <a:off x="1043608" y="1523999"/>
            <a:ext cx="7272808" cy="4714949"/>
          </a:xfrm>
          <a:prstGeom prst="rect">
            <a:avLst/>
          </a:prstGeom>
          <a:noFill/>
          <a:ln w="9525">
            <a:noFill/>
            <a:miter lim="800000"/>
            <a:headEnd/>
            <a:tailEnd/>
          </a:ln>
        </p:spPr>
      </p:pic>
      <p:sp>
        <p:nvSpPr>
          <p:cNvPr id="5" name="Rectangle 4"/>
          <p:cNvSpPr/>
          <p:nvPr/>
        </p:nvSpPr>
        <p:spPr>
          <a:xfrm>
            <a:off x="108012" y="6504438"/>
            <a:ext cx="9144000" cy="246221"/>
          </a:xfrm>
          <a:prstGeom prst="rect">
            <a:avLst/>
          </a:prstGeom>
        </p:spPr>
        <p:txBody>
          <a:bodyPr wrap="square">
            <a:spAutoFit/>
          </a:bodyPr>
          <a:lstStyle/>
          <a:p>
            <a:pPr algn="just"/>
            <a:r>
              <a:rPr lang="en-US" sz="1000" dirty="0">
                <a:latin typeface="Calibri" pitchFamily="34" charset="0"/>
              </a:rPr>
              <a:t>K.E. Stephan and K.J. </a:t>
            </a:r>
            <a:r>
              <a:rPr lang="en-US" sz="1000" dirty="0" err="1">
                <a:latin typeface="Calibri" pitchFamily="34" charset="0"/>
              </a:rPr>
              <a:t>Friston</a:t>
            </a:r>
            <a:r>
              <a:rPr lang="en-US" sz="1000" dirty="0">
                <a:latin typeface="Calibri" pitchFamily="34" charset="0"/>
              </a:rPr>
              <a:t>. Analyzing effective connectivity with functional magnetic resonance imaging. WIREs Cognitive </a:t>
            </a:r>
            <a:r>
              <a:rPr lang="en-US" sz="1000" dirty="0" err="1">
                <a:latin typeface="Calibri" pitchFamily="34" charset="0"/>
              </a:rPr>
              <a:t>Sience</a:t>
            </a:r>
            <a:r>
              <a:rPr lang="en-US" sz="1000" dirty="0">
                <a:latin typeface="Calibri" pitchFamily="34" charset="0"/>
              </a:rPr>
              <a:t>, 1:446-459, 2010.</a:t>
            </a:r>
            <a:endParaRPr lang="el-GR" sz="1000" dirty="0">
              <a:latin typeface="Calibri" pitchFamily="34" charset="0"/>
            </a:endParaRPr>
          </a:p>
        </p:txBody>
      </p:sp>
      <p:sp>
        <p:nvSpPr>
          <p:cNvPr id="6" name="Rectangle 5"/>
          <p:cNvSpPr/>
          <p:nvPr/>
        </p:nvSpPr>
        <p:spPr>
          <a:xfrm>
            <a:off x="251520" y="1700808"/>
            <a:ext cx="3888432" cy="646331"/>
          </a:xfrm>
          <a:prstGeom prst="rect">
            <a:avLst/>
          </a:prstGeom>
        </p:spPr>
        <p:txBody>
          <a:bodyPr wrap="square">
            <a:spAutoFit/>
          </a:bodyPr>
          <a:lstStyle/>
          <a:p>
            <a:r>
              <a:rPr lang="el-GR" b="1" dirty="0">
                <a:solidFill>
                  <a:schemeClr val="accent1">
                    <a:lumMod val="75000"/>
                  </a:schemeClr>
                </a:solidFill>
                <a:latin typeface="Calibri" pitchFamily="34" charset="0"/>
              </a:rPr>
              <a:t>Εννοιολογική βάση του δυναμικού αιτιοκρατικού μοντέλου </a:t>
            </a:r>
          </a:p>
        </p:txBody>
      </p:sp>
      <p:sp>
        <p:nvSpPr>
          <p:cNvPr id="7" name="Ορθογώνιο 6"/>
          <p:cNvSpPr/>
          <p:nvPr/>
        </p:nvSpPr>
        <p:spPr>
          <a:xfrm>
            <a:off x="108012" y="6467999"/>
            <a:ext cx="7848364"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48453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91592"/>
            <a:ext cx="8153400" cy="990600"/>
          </a:xfrm>
        </p:spPr>
        <p:txBody>
          <a:bodyPr>
            <a:noAutofit/>
          </a:bodyPr>
          <a:lstStyle/>
          <a:p>
            <a:pPr algn="ctr"/>
            <a:r>
              <a:rPr lang="el-GR" sz="3700" b="1" dirty="0">
                <a:solidFill>
                  <a:schemeClr val="tx1"/>
                </a:solidFill>
                <a:latin typeface="+mn-lt"/>
              </a:rPr>
              <a:t>Δυναμικά αιτιοκρατικά μοντέλα </a:t>
            </a:r>
            <a:r>
              <a:rPr lang="el-GR" sz="3700" b="1" dirty="0">
                <a:solidFill>
                  <a:schemeClr val="tx1"/>
                </a:solidFill>
              </a:rPr>
              <a:t>(</a:t>
            </a:r>
            <a:r>
              <a:rPr lang="en-GB" sz="3700" b="1" dirty="0">
                <a:solidFill>
                  <a:schemeClr val="tx1"/>
                </a:solidFill>
                <a:latin typeface="Calibri" panose="020F0502020204030204" pitchFamily="34" charset="0"/>
              </a:rPr>
              <a:t>dynamic causal models</a:t>
            </a:r>
            <a:r>
              <a:rPr lang="el-GR" sz="3700" b="1" dirty="0">
                <a:solidFill>
                  <a:schemeClr val="tx1"/>
                </a:solidFill>
                <a:latin typeface="Calibri" panose="020F0502020204030204" pitchFamily="34" charset="0"/>
              </a:rPr>
              <a:t>)</a:t>
            </a:r>
          </a:p>
        </p:txBody>
      </p:sp>
      <p:sp>
        <p:nvSpPr>
          <p:cNvPr id="3" name="2 - Θέση περιεχομένου"/>
          <p:cNvSpPr>
            <a:spLocks noGrp="1"/>
          </p:cNvSpPr>
          <p:nvPr>
            <p:ph sz="quarter" idx="1"/>
          </p:nvPr>
        </p:nvSpPr>
        <p:spPr>
          <a:xfrm>
            <a:off x="323528" y="1953344"/>
            <a:ext cx="3886200" cy="4208223"/>
          </a:xfrm>
        </p:spPr>
        <p:txBody>
          <a:bodyPr>
            <a:normAutofit/>
          </a:bodyPr>
          <a:lstStyle/>
          <a:p>
            <a:pPr>
              <a:spcBef>
                <a:spcPts val="0"/>
              </a:spcBef>
              <a:spcAft>
                <a:spcPts val="1200"/>
              </a:spcAft>
              <a:buClr>
                <a:schemeClr val="tx2">
                  <a:lumMod val="50000"/>
                </a:schemeClr>
              </a:buClr>
              <a:buFont typeface="Wingdings" panose="05000000000000000000" pitchFamily="2" charset="2"/>
              <a:buChar char="q"/>
            </a:pPr>
            <a:r>
              <a:rPr lang="el-GR" sz="2400" b="1" dirty="0"/>
              <a:t>Εξισώσεις</a:t>
            </a:r>
          </a:p>
          <a:p>
            <a:pPr lvl="1">
              <a:spcBef>
                <a:spcPts val="0"/>
              </a:spcBef>
              <a:spcAft>
                <a:spcPts val="1200"/>
              </a:spcAft>
              <a:buClr>
                <a:schemeClr val="tx2">
                  <a:lumMod val="50000"/>
                </a:schemeClr>
              </a:buClr>
              <a:buFont typeface="Wingdings" panose="05000000000000000000" pitchFamily="2" charset="2"/>
              <a:buChar char="§"/>
            </a:pPr>
            <a:r>
              <a:rPr lang="el-GR" sz="2400" b="1" dirty="0"/>
              <a:t>νευρικής κατάστασης </a:t>
            </a:r>
            <a:r>
              <a:rPr lang="el-GR" sz="2400" b="1" dirty="0">
                <a:latin typeface="Calibri" panose="020F0502020204030204" pitchFamily="34" charset="0"/>
              </a:rPr>
              <a:t>(</a:t>
            </a:r>
            <a:r>
              <a:rPr lang="en-US" sz="2400" b="1" dirty="0">
                <a:latin typeface="Calibri" panose="020F0502020204030204" pitchFamily="34" charset="0"/>
              </a:rPr>
              <a:t>neural state equation</a:t>
            </a:r>
            <a:r>
              <a:rPr lang="el-GR" sz="2400" b="1" dirty="0">
                <a:latin typeface="Calibri" panose="020F0502020204030204" pitchFamily="34" charset="0"/>
              </a:rPr>
              <a:t>) </a:t>
            </a:r>
          </a:p>
          <a:p>
            <a:pPr lvl="1">
              <a:spcBef>
                <a:spcPts val="0"/>
              </a:spcBef>
              <a:spcAft>
                <a:spcPts val="1200"/>
              </a:spcAft>
              <a:buClr>
                <a:schemeClr val="tx2">
                  <a:lumMod val="50000"/>
                </a:schemeClr>
              </a:buClr>
              <a:buFont typeface="Wingdings" panose="05000000000000000000" pitchFamily="2" charset="2"/>
              <a:buChar char="§"/>
            </a:pPr>
            <a:r>
              <a:rPr lang="el-GR" sz="2400" b="1" dirty="0"/>
              <a:t>μοντέλου αιμοδυναμικής απόκρισης (</a:t>
            </a:r>
            <a:r>
              <a:rPr lang="en-US" sz="2400" b="1" dirty="0">
                <a:latin typeface="Calibri" panose="020F0502020204030204" pitchFamily="34" charset="0"/>
              </a:rPr>
              <a:t>hemodynamic forward model </a:t>
            </a:r>
            <a:r>
              <a:rPr lang="el-GR" sz="2400" b="1" dirty="0">
                <a:latin typeface="Calibri" panose="020F0502020204030204" pitchFamily="34" charset="0"/>
              </a:rPr>
              <a:t>)</a:t>
            </a:r>
          </a:p>
          <a:p>
            <a:endParaRPr lang="el-GR" sz="2400" dirty="0">
              <a:latin typeface="Calibri" panose="020F0502020204030204" pitchFamily="34" charset="0"/>
            </a:endParaRPr>
          </a:p>
        </p:txBody>
      </p:sp>
      <p:sp>
        <p:nvSpPr>
          <p:cNvPr id="4" name="3 - Θέση περιεχομένου"/>
          <p:cNvSpPr>
            <a:spLocks noGrp="1"/>
          </p:cNvSpPr>
          <p:nvPr>
            <p:ph sz="quarter" idx="2"/>
          </p:nvPr>
        </p:nvSpPr>
        <p:spPr/>
        <p:txBody>
          <a:bodyPr/>
          <a:lstStyle/>
          <a:p>
            <a:endParaRPr lang="el-GR"/>
          </a:p>
        </p:txBody>
      </p:sp>
      <p:pic>
        <p:nvPicPr>
          <p:cNvPr id="5" name="Picture 2"/>
          <p:cNvPicPr>
            <a:picLocks noChangeAspect="1" noChangeArrowheads="1"/>
          </p:cNvPicPr>
          <p:nvPr/>
        </p:nvPicPr>
        <p:blipFill>
          <a:blip r:embed="rId2" cstate="print"/>
          <a:srcRect/>
          <a:stretch>
            <a:fillRect/>
          </a:stretch>
        </p:blipFill>
        <p:spPr bwMode="auto">
          <a:xfrm>
            <a:off x="4563938" y="1534660"/>
            <a:ext cx="4112518" cy="4824642"/>
          </a:xfrm>
          <a:prstGeom prst="rect">
            <a:avLst/>
          </a:prstGeom>
          <a:noFill/>
          <a:ln w="9525">
            <a:noFill/>
            <a:miter lim="800000"/>
            <a:headEnd/>
            <a:tailEnd/>
          </a:ln>
        </p:spPr>
      </p:pic>
      <p:sp>
        <p:nvSpPr>
          <p:cNvPr id="7" name="Rectangle 4"/>
          <p:cNvSpPr/>
          <p:nvPr/>
        </p:nvSpPr>
        <p:spPr>
          <a:xfrm>
            <a:off x="107504" y="6495126"/>
            <a:ext cx="9144000" cy="246221"/>
          </a:xfrm>
          <a:prstGeom prst="rect">
            <a:avLst/>
          </a:prstGeom>
        </p:spPr>
        <p:txBody>
          <a:bodyPr wrap="square">
            <a:spAutoFit/>
          </a:bodyPr>
          <a:lstStyle/>
          <a:p>
            <a:pPr algn="just"/>
            <a:r>
              <a:rPr lang="en-US" sz="1000" dirty="0">
                <a:latin typeface="Calibri" pitchFamily="34" charset="0"/>
              </a:rPr>
              <a:t>K.E. Stephan and K.J. </a:t>
            </a:r>
            <a:r>
              <a:rPr lang="en-US" sz="1000" dirty="0" err="1">
                <a:latin typeface="Calibri" pitchFamily="34" charset="0"/>
              </a:rPr>
              <a:t>Friston</a:t>
            </a:r>
            <a:r>
              <a:rPr lang="en-US" sz="1000" dirty="0">
                <a:latin typeface="Calibri" pitchFamily="34" charset="0"/>
              </a:rPr>
              <a:t>. Analyzing effective connectivity with functional magnetic resonance imaging. WIREs Cognitive </a:t>
            </a:r>
            <a:r>
              <a:rPr lang="en-US" sz="1000" dirty="0" err="1">
                <a:latin typeface="Calibri" pitchFamily="34" charset="0"/>
              </a:rPr>
              <a:t>Sience</a:t>
            </a:r>
            <a:r>
              <a:rPr lang="en-US" sz="1000" dirty="0">
                <a:latin typeface="Calibri" pitchFamily="34" charset="0"/>
              </a:rPr>
              <a:t>, 1:446-459, 2010.</a:t>
            </a:r>
            <a:endParaRPr lang="el-GR" sz="1000" dirty="0">
              <a:latin typeface="Calibri" pitchFamily="34" charset="0"/>
            </a:endParaRPr>
          </a:p>
        </p:txBody>
      </p:sp>
      <p:sp>
        <p:nvSpPr>
          <p:cNvPr id="8" name="Ορθογώνιο 7"/>
          <p:cNvSpPr/>
          <p:nvPr/>
        </p:nvSpPr>
        <p:spPr>
          <a:xfrm>
            <a:off x="115692" y="6467999"/>
            <a:ext cx="7848364"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72595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cstate="print"/>
          <a:srcRect/>
          <a:stretch>
            <a:fillRect/>
          </a:stretch>
        </p:blipFill>
        <p:spPr bwMode="auto">
          <a:xfrm>
            <a:off x="1404938" y="1609087"/>
            <a:ext cx="6839470" cy="4556218"/>
          </a:xfrm>
          <a:prstGeom prst="rect">
            <a:avLst/>
          </a:prstGeom>
          <a:noFill/>
          <a:ln w="9525">
            <a:noFill/>
            <a:miter lim="800000"/>
            <a:headEnd/>
            <a:tailEnd/>
          </a:ln>
        </p:spPr>
      </p:pic>
      <p:sp>
        <p:nvSpPr>
          <p:cNvPr id="7" name="Rectangle 6"/>
          <p:cNvSpPr/>
          <p:nvPr/>
        </p:nvSpPr>
        <p:spPr>
          <a:xfrm>
            <a:off x="107504" y="1700808"/>
            <a:ext cx="3419872" cy="923330"/>
          </a:xfrm>
          <a:prstGeom prst="rect">
            <a:avLst/>
          </a:prstGeom>
        </p:spPr>
        <p:txBody>
          <a:bodyPr wrap="square">
            <a:spAutoFit/>
          </a:bodyPr>
          <a:lstStyle/>
          <a:p>
            <a:r>
              <a:rPr lang="el-GR" b="1" dirty="0">
                <a:latin typeface="Calibri" pitchFamily="34" charset="0"/>
              </a:rPr>
              <a:t>Παράδειγμα των νευρικών (</a:t>
            </a:r>
            <a:r>
              <a:rPr lang="en-US" b="1" dirty="0">
                <a:latin typeface="Calibri" pitchFamily="34" charset="0"/>
              </a:rPr>
              <a:t>neuronal)</a:t>
            </a:r>
            <a:r>
              <a:rPr lang="el-GR" b="1" dirty="0">
                <a:latin typeface="Calibri" pitchFamily="34" charset="0"/>
              </a:rPr>
              <a:t> και </a:t>
            </a:r>
            <a:r>
              <a:rPr lang="el-GR" b="1" dirty="0" err="1">
                <a:latin typeface="Calibri" pitchFamily="34" charset="0"/>
              </a:rPr>
              <a:t>αιμοδυναμικών</a:t>
            </a:r>
            <a:r>
              <a:rPr lang="en-US" b="1" dirty="0">
                <a:latin typeface="Calibri" pitchFamily="34" charset="0"/>
              </a:rPr>
              <a:t> </a:t>
            </a:r>
            <a:r>
              <a:rPr lang="el-GR" b="1" dirty="0">
                <a:latin typeface="Calibri" pitchFamily="34" charset="0"/>
              </a:rPr>
              <a:t>(</a:t>
            </a:r>
            <a:r>
              <a:rPr lang="en-US" b="1" dirty="0">
                <a:latin typeface="Calibri" pitchFamily="34" charset="0"/>
              </a:rPr>
              <a:t>hemodynamic</a:t>
            </a:r>
            <a:r>
              <a:rPr lang="el-GR" b="1" dirty="0">
                <a:latin typeface="Calibri" pitchFamily="34" charset="0"/>
              </a:rPr>
              <a:t>) παραμέτρων</a:t>
            </a:r>
          </a:p>
        </p:txBody>
      </p:sp>
      <p:sp>
        <p:nvSpPr>
          <p:cNvPr id="8" name="1 - Τίτλος"/>
          <p:cNvSpPr>
            <a:spLocks noGrp="1"/>
          </p:cNvSpPr>
          <p:nvPr>
            <p:ph type="title"/>
          </p:nvPr>
        </p:nvSpPr>
        <p:spPr>
          <a:xfrm>
            <a:off x="611560" y="191592"/>
            <a:ext cx="8153400" cy="990600"/>
          </a:xfrm>
        </p:spPr>
        <p:txBody>
          <a:bodyPr>
            <a:noAutofit/>
          </a:bodyPr>
          <a:lstStyle/>
          <a:p>
            <a:pPr algn="ctr"/>
            <a:r>
              <a:rPr lang="el-GR" sz="3700" b="1" dirty="0">
                <a:solidFill>
                  <a:schemeClr val="tx1"/>
                </a:solidFill>
                <a:latin typeface="+mn-lt"/>
              </a:rPr>
              <a:t>Δυναμικά αιτιοκρατικά μοντέλα </a:t>
            </a:r>
            <a:r>
              <a:rPr lang="el-GR" sz="3700" b="1" dirty="0">
                <a:solidFill>
                  <a:schemeClr val="tx1"/>
                </a:solidFill>
                <a:latin typeface="Calibri" panose="020F0502020204030204" pitchFamily="34" charset="0"/>
              </a:rPr>
              <a:t>(</a:t>
            </a:r>
            <a:r>
              <a:rPr lang="en-GB" sz="3700" b="1" dirty="0">
                <a:solidFill>
                  <a:schemeClr val="tx1"/>
                </a:solidFill>
                <a:latin typeface="Calibri" panose="020F0502020204030204" pitchFamily="34" charset="0"/>
              </a:rPr>
              <a:t>dynamic causal models</a:t>
            </a:r>
            <a:r>
              <a:rPr lang="el-GR" sz="3700" b="1" dirty="0">
                <a:solidFill>
                  <a:schemeClr val="tx1"/>
                </a:solidFill>
                <a:latin typeface="Calibri" panose="020F0502020204030204" pitchFamily="34" charset="0"/>
              </a:rPr>
              <a:t>)</a:t>
            </a:r>
          </a:p>
        </p:txBody>
      </p:sp>
      <p:sp>
        <p:nvSpPr>
          <p:cNvPr id="11" name="Rectangle 4"/>
          <p:cNvSpPr/>
          <p:nvPr/>
        </p:nvSpPr>
        <p:spPr>
          <a:xfrm>
            <a:off x="107504" y="6495126"/>
            <a:ext cx="9144000" cy="246221"/>
          </a:xfrm>
          <a:prstGeom prst="rect">
            <a:avLst/>
          </a:prstGeom>
        </p:spPr>
        <p:txBody>
          <a:bodyPr wrap="square">
            <a:spAutoFit/>
          </a:bodyPr>
          <a:lstStyle/>
          <a:p>
            <a:pPr algn="just"/>
            <a:r>
              <a:rPr lang="en-US" sz="1000" dirty="0">
                <a:latin typeface="Calibri" pitchFamily="34" charset="0"/>
              </a:rPr>
              <a:t>K.E. Stephan and K.J. </a:t>
            </a:r>
            <a:r>
              <a:rPr lang="en-US" sz="1000" dirty="0" err="1">
                <a:latin typeface="Calibri" pitchFamily="34" charset="0"/>
              </a:rPr>
              <a:t>Friston</a:t>
            </a:r>
            <a:r>
              <a:rPr lang="en-US" sz="1000" dirty="0">
                <a:latin typeface="Calibri" pitchFamily="34" charset="0"/>
              </a:rPr>
              <a:t>. Analyzing effective connectivity with functional magnetic resonance imaging. WIREs Cognitive </a:t>
            </a:r>
            <a:r>
              <a:rPr lang="en-US" sz="1000" dirty="0" err="1">
                <a:latin typeface="Calibri" pitchFamily="34" charset="0"/>
              </a:rPr>
              <a:t>Sience</a:t>
            </a:r>
            <a:r>
              <a:rPr lang="en-US" sz="1000" dirty="0">
                <a:latin typeface="Calibri" pitchFamily="34" charset="0"/>
              </a:rPr>
              <a:t>, 1:446-459, 2010.</a:t>
            </a:r>
            <a:endParaRPr lang="el-GR" sz="1000" dirty="0">
              <a:latin typeface="Calibri" pitchFamily="34" charset="0"/>
            </a:endParaRPr>
          </a:p>
        </p:txBody>
      </p:sp>
      <p:sp>
        <p:nvSpPr>
          <p:cNvPr id="12" name="Ορθογώνιο 11"/>
          <p:cNvSpPr/>
          <p:nvPr/>
        </p:nvSpPr>
        <p:spPr>
          <a:xfrm>
            <a:off x="115692" y="6467999"/>
            <a:ext cx="7848364"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559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628800"/>
            <a:ext cx="8442520" cy="4495800"/>
          </a:xfrm>
        </p:spPr>
        <p:txBody>
          <a:bodyPr>
            <a:normAutofit/>
          </a:bodyPr>
          <a:lstStyle/>
          <a:p>
            <a:pPr marL="0" indent="0" algn="just">
              <a:spcBef>
                <a:spcPts val="0"/>
              </a:spcBef>
              <a:spcAft>
                <a:spcPts val="2400"/>
              </a:spcAft>
              <a:buClr>
                <a:schemeClr val="accent1">
                  <a:lumMod val="50000"/>
                </a:schemeClr>
              </a:buClr>
              <a:buNone/>
            </a:pPr>
            <a:r>
              <a:rPr lang="el-GR" sz="2400" b="1" dirty="0"/>
              <a:t>Οι κύριες περιοχές του εγκεφάλου είναι τρεις:</a:t>
            </a:r>
          </a:p>
          <a:p>
            <a:pPr algn="just">
              <a:spcBef>
                <a:spcPts val="0"/>
              </a:spcBef>
              <a:spcAft>
                <a:spcPts val="1800"/>
              </a:spcAft>
              <a:buClr>
                <a:schemeClr val="accent1">
                  <a:lumMod val="50000"/>
                </a:schemeClr>
              </a:buClr>
              <a:buFont typeface="Wingdings" panose="05000000000000000000" pitchFamily="2" charset="2"/>
              <a:buChar char="q"/>
            </a:pPr>
            <a:r>
              <a:rPr lang="el-GR" sz="2400" dirty="0"/>
              <a:t>το </a:t>
            </a:r>
            <a:r>
              <a:rPr lang="el-GR" sz="2400" b="1" dirty="0"/>
              <a:t>εγκεφαλικό στέλεχος</a:t>
            </a:r>
            <a:r>
              <a:rPr lang="el-GR" sz="2400" dirty="0"/>
              <a:t>, υπεύθυνο για τις σημαντικές λειτουργίες,</a:t>
            </a:r>
          </a:p>
          <a:p>
            <a:pPr algn="just">
              <a:spcBef>
                <a:spcPts val="0"/>
              </a:spcBef>
              <a:spcAft>
                <a:spcPts val="1800"/>
              </a:spcAft>
              <a:buClr>
                <a:schemeClr val="accent1">
                  <a:lumMod val="50000"/>
                </a:schemeClr>
              </a:buClr>
              <a:buFont typeface="Wingdings" panose="05000000000000000000" pitchFamily="2" charset="2"/>
              <a:buChar char="q"/>
            </a:pPr>
            <a:r>
              <a:rPr lang="el-GR" sz="2400" dirty="0"/>
              <a:t>η </a:t>
            </a:r>
            <a:r>
              <a:rPr lang="el-GR" sz="2400" b="1" dirty="0"/>
              <a:t>παρεγκεφαλίδα</a:t>
            </a:r>
            <a:r>
              <a:rPr lang="el-GR" sz="2400" dirty="0"/>
              <a:t>, υπεύθυνη για τη διατήρηση της ισορροπίας και τον συντονισμό των κινήσεων του σώματος,</a:t>
            </a:r>
          </a:p>
          <a:p>
            <a:pPr algn="just">
              <a:spcBef>
                <a:spcPts val="0"/>
              </a:spcBef>
              <a:spcAft>
                <a:spcPts val="1800"/>
              </a:spcAft>
              <a:buClr>
                <a:schemeClr val="accent1">
                  <a:lumMod val="50000"/>
                </a:schemeClr>
              </a:buClr>
              <a:buFont typeface="Wingdings" panose="05000000000000000000" pitchFamily="2" charset="2"/>
              <a:buChar char="q"/>
            </a:pPr>
            <a:r>
              <a:rPr lang="el-GR" sz="2400" dirty="0"/>
              <a:t>ο </a:t>
            </a:r>
            <a:r>
              <a:rPr lang="el-GR" sz="2400" b="1" dirty="0"/>
              <a:t>κυρίως εγκέφαλος</a:t>
            </a:r>
            <a:r>
              <a:rPr lang="el-GR" sz="2400" dirty="0"/>
              <a:t> που αποτελείται από δύο ημισφαίρια που ενώνονται με το </a:t>
            </a:r>
            <a:r>
              <a:rPr lang="el-GR" sz="2400" b="1" dirty="0"/>
              <a:t>μεσολόβιο</a:t>
            </a:r>
            <a:r>
              <a:rPr lang="el-GR" sz="2400" dirty="0"/>
              <a:t>. Είναι το κέντρο των περισσότερων συνειδητών και νοητικών λειτουργιών.</a:t>
            </a:r>
          </a:p>
          <a:p>
            <a:endParaRPr lang="en-US" sz="2400" dirty="0"/>
          </a:p>
        </p:txBody>
      </p:sp>
      <p:sp>
        <p:nvSpPr>
          <p:cNvPr id="6" name="Title 1"/>
          <p:cNvSpPr>
            <a:spLocks noGrp="1"/>
          </p:cNvSpPr>
          <p:nvPr>
            <p:ph type="title"/>
          </p:nvPr>
        </p:nvSpPr>
        <p:spPr>
          <a:xfrm>
            <a:off x="612648" y="228600"/>
            <a:ext cx="8153400" cy="990600"/>
          </a:xfrm>
        </p:spPr>
        <p:txBody>
          <a:bodyPr>
            <a:normAutofit/>
          </a:bodyPr>
          <a:lstStyle/>
          <a:p>
            <a:pPr algn="ctr"/>
            <a:r>
              <a:rPr lang="el-GR" sz="3700" b="1" dirty="0">
                <a:solidFill>
                  <a:schemeClr val="tx1"/>
                </a:solidFill>
              </a:rPr>
              <a:t>Φυσιολογία</a:t>
            </a:r>
          </a:p>
        </p:txBody>
      </p:sp>
    </p:spTree>
    <p:extLst>
      <p:ext uri="{BB962C8B-B14F-4D97-AF65-F5344CB8AC3E}">
        <p14:creationId xmlns:p14="http://schemas.microsoft.com/office/powerpoint/2010/main" val="1904880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a:t>Μοντελοποίηση της αιμάτωσης</a:t>
            </a:r>
          </a:p>
        </p:txBody>
      </p:sp>
    </p:spTree>
    <p:extLst>
      <p:ext uri="{BB962C8B-B14F-4D97-AF65-F5344CB8AC3E}">
        <p14:creationId xmlns:p14="http://schemas.microsoft.com/office/powerpoint/2010/main" val="484913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700" b="1" dirty="0">
                <a:solidFill>
                  <a:schemeClr val="tx1"/>
                </a:solidFill>
                <a:latin typeface="Calibri" panose="020F0502020204030204" pitchFamily="34" charset="0"/>
              </a:rPr>
              <a:t>Perfusion MRI</a:t>
            </a:r>
            <a:endParaRPr lang="el-GR" sz="3700" b="1" dirty="0">
              <a:solidFill>
                <a:schemeClr val="tx1"/>
              </a:solidFill>
              <a:latin typeface="Calibri" panose="020F0502020204030204" pitchFamily="34" charset="0"/>
            </a:endParaRPr>
          </a:p>
        </p:txBody>
      </p:sp>
      <p:sp>
        <p:nvSpPr>
          <p:cNvPr id="3" name="Content Placeholder 2"/>
          <p:cNvSpPr>
            <a:spLocks noGrp="1"/>
          </p:cNvSpPr>
          <p:nvPr>
            <p:ph sz="quarter" idx="1"/>
          </p:nvPr>
        </p:nvSpPr>
        <p:spPr>
          <a:xfrm>
            <a:off x="323528" y="1813520"/>
            <a:ext cx="8280920" cy="4495800"/>
          </a:xfrm>
        </p:spPr>
        <p:txBody>
          <a:bodyPr>
            <a:normAutofit/>
          </a:bodyPr>
          <a:lstStyle/>
          <a:p>
            <a:pPr algn="just">
              <a:spcBef>
                <a:spcPts val="0"/>
              </a:spcBef>
              <a:spcAft>
                <a:spcPts val="1200"/>
              </a:spcAft>
              <a:buClr>
                <a:schemeClr val="accent1">
                  <a:lumMod val="50000"/>
                </a:schemeClr>
              </a:buClr>
              <a:buFont typeface="Wingdings" panose="05000000000000000000" pitchFamily="2" charset="2"/>
              <a:buChar char="q"/>
            </a:pPr>
            <a:r>
              <a:rPr lang="el-GR" sz="2400" dirty="0"/>
              <a:t>Το ποσοστό του αίματος το οποίο μεταφέρεται στα τριχοειδή ενός ιστού σε συγκεκριμένη χρονική στιγμή</a:t>
            </a:r>
            <a:r>
              <a:rPr lang="en-US" sz="2400" dirty="0"/>
              <a:t>:</a:t>
            </a:r>
            <a:r>
              <a:rPr lang="el-GR" sz="2400" dirty="0"/>
              <a:t> </a:t>
            </a:r>
          </a:p>
          <a:p>
            <a:pPr lvl="1" algn="just">
              <a:spcBef>
                <a:spcPts val="0"/>
              </a:spcBef>
              <a:spcAft>
                <a:spcPts val="1200"/>
              </a:spcAft>
              <a:buClr>
                <a:schemeClr val="accent1">
                  <a:lumMod val="50000"/>
                </a:schemeClr>
              </a:buClr>
              <a:buFont typeface="Wingdings" panose="05000000000000000000" pitchFamily="2" charset="2"/>
              <a:buChar char="§"/>
            </a:pPr>
            <a:r>
              <a:rPr lang="el-GR" sz="2400" dirty="0"/>
              <a:t>σχετίζεται με το ποσοστό του οξυγόνου και άλλων θρεπτικών συστατικών του ιστού</a:t>
            </a:r>
            <a:r>
              <a:rPr lang="en-US" sz="2400" dirty="0"/>
              <a:t>,</a:t>
            </a:r>
            <a:endParaRPr lang="el-GR" sz="2400" dirty="0"/>
          </a:p>
          <a:p>
            <a:pPr lvl="1" algn="just">
              <a:spcBef>
                <a:spcPts val="0"/>
              </a:spcBef>
              <a:spcAft>
                <a:spcPts val="1800"/>
              </a:spcAft>
              <a:buClr>
                <a:schemeClr val="accent1">
                  <a:lumMod val="50000"/>
                </a:schemeClr>
              </a:buClr>
              <a:buFont typeface="Wingdings" panose="05000000000000000000" pitchFamily="2" charset="2"/>
              <a:buChar char="§"/>
            </a:pPr>
            <a:r>
              <a:rPr lang="el-GR" sz="2400" dirty="0"/>
              <a:t>χρησιμοποιείται για να εκφράσει την πυκνότητα της </a:t>
            </a:r>
            <a:r>
              <a:rPr lang="el-GR" sz="2400" dirty="0" err="1"/>
              <a:t>μικρο</a:t>
            </a:r>
            <a:r>
              <a:rPr lang="el-GR" sz="2400" dirty="0"/>
              <a:t>-αγγειακής κυκλοφορίας στον ιστό</a:t>
            </a:r>
            <a:r>
              <a:rPr lang="en-US" sz="2400" dirty="0"/>
              <a:t>.</a:t>
            </a:r>
            <a:endParaRPr lang="el-GR" sz="2400" dirty="0"/>
          </a:p>
        </p:txBody>
      </p:sp>
      <p:sp>
        <p:nvSpPr>
          <p:cNvPr id="4" name="Rectangle 3"/>
          <p:cNvSpPr/>
          <p:nvPr/>
        </p:nvSpPr>
        <p:spPr>
          <a:xfrm>
            <a:off x="107504" y="6477116"/>
            <a:ext cx="9144000" cy="246221"/>
          </a:xfrm>
          <a:prstGeom prst="rect">
            <a:avLst/>
          </a:prstGeom>
        </p:spPr>
        <p:txBody>
          <a:bodyPr wrap="square">
            <a:spAutoFit/>
          </a:bodyPr>
          <a:lstStyle/>
          <a:p>
            <a:r>
              <a:rPr lang="en-GB" sz="1000" dirty="0">
                <a:latin typeface="Calibri" pitchFamily="34" charset="0"/>
              </a:rPr>
              <a:t>A.P. Crawley, </a:t>
            </a:r>
            <a:r>
              <a:rPr lang="en-US" sz="1000" dirty="0">
                <a:latin typeface="Calibri" pitchFamily="34" charset="0"/>
              </a:rPr>
              <a:t>Basics of diffusion and perfusion MRI, Applied Radiology, vol. 32, no. 4, 2003</a:t>
            </a:r>
          </a:p>
        </p:txBody>
      </p:sp>
      <p:sp>
        <p:nvSpPr>
          <p:cNvPr id="5" name="Ορθογώνιο 4"/>
          <p:cNvSpPr/>
          <p:nvPr/>
        </p:nvSpPr>
        <p:spPr>
          <a:xfrm>
            <a:off x="115692" y="6467999"/>
            <a:ext cx="4888356"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18419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700" b="1" dirty="0">
                <a:solidFill>
                  <a:schemeClr val="tx1"/>
                </a:solidFill>
                <a:latin typeface="Calibri" panose="020F0502020204030204" pitchFamily="34" charset="0"/>
              </a:rPr>
              <a:t>Perfusion MRI – </a:t>
            </a:r>
            <a:r>
              <a:rPr lang="el-GR" sz="3700" b="1" dirty="0">
                <a:solidFill>
                  <a:schemeClr val="tx1"/>
                </a:solidFill>
                <a:latin typeface="Calibri" panose="020F0502020204030204" pitchFamily="34" charset="0"/>
              </a:rPr>
              <a:t>Μέθοδοι</a:t>
            </a:r>
          </a:p>
        </p:txBody>
      </p:sp>
      <p:sp>
        <p:nvSpPr>
          <p:cNvPr id="3" name="Content Placeholder 2"/>
          <p:cNvSpPr>
            <a:spLocks noGrp="1"/>
          </p:cNvSpPr>
          <p:nvPr>
            <p:ph sz="quarter" idx="1"/>
          </p:nvPr>
        </p:nvSpPr>
        <p:spPr>
          <a:xfrm>
            <a:off x="395536" y="1669504"/>
            <a:ext cx="8153400" cy="4495800"/>
          </a:xfrm>
        </p:spPr>
        <p:txBody>
          <a:bodyPr>
            <a:normAutofit fontScale="77500" lnSpcReduction="20000"/>
          </a:bodyPr>
          <a:lstStyle/>
          <a:p>
            <a:pPr>
              <a:lnSpc>
                <a:spcPct val="150000"/>
              </a:lnSpc>
              <a:buClr>
                <a:schemeClr val="tx2">
                  <a:lumMod val="50000"/>
                </a:schemeClr>
              </a:buClr>
              <a:buFont typeface="Wingdings" panose="05000000000000000000" pitchFamily="2" charset="2"/>
              <a:buChar char="q"/>
            </a:pPr>
            <a:r>
              <a:rPr lang="el-GR" b="1" dirty="0"/>
              <a:t>Εξωγενείς</a:t>
            </a:r>
          </a:p>
          <a:p>
            <a:pPr lvl="1">
              <a:lnSpc>
                <a:spcPct val="150000"/>
              </a:lnSpc>
              <a:buClr>
                <a:schemeClr val="tx2">
                  <a:lumMod val="50000"/>
                </a:schemeClr>
              </a:buClr>
              <a:buFont typeface="Wingdings" panose="05000000000000000000" pitchFamily="2" charset="2"/>
              <a:buChar char="§"/>
            </a:pPr>
            <a:r>
              <a:rPr lang="el-GR" dirty="0"/>
              <a:t>Έγχυση </a:t>
            </a:r>
            <a:r>
              <a:rPr lang="el-GR" dirty="0" err="1"/>
              <a:t>ενδοαγγειακού</a:t>
            </a:r>
            <a:r>
              <a:rPr lang="el-GR" dirty="0"/>
              <a:t> σκιαγραφικού μέσου</a:t>
            </a:r>
          </a:p>
          <a:p>
            <a:pPr lvl="1">
              <a:lnSpc>
                <a:spcPct val="150000"/>
              </a:lnSpc>
              <a:buClr>
                <a:schemeClr val="tx2">
                  <a:lumMod val="50000"/>
                </a:schemeClr>
              </a:buClr>
              <a:buFont typeface="Wingdings" panose="05000000000000000000" pitchFamily="2" charset="2"/>
              <a:buChar char="§"/>
            </a:pPr>
            <a:r>
              <a:rPr lang="el-GR" dirty="0"/>
              <a:t>Μέτρηση </a:t>
            </a:r>
            <a:r>
              <a:rPr lang="en-US" dirty="0">
                <a:latin typeface="Calibri" panose="020F0502020204030204" pitchFamily="34" charset="0"/>
              </a:rPr>
              <a:t>Cerebral Blood Volume (CBV) </a:t>
            </a:r>
            <a:r>
              <a:rPr lang="el-GR" dirty="0">
                <a:latin typeface="Calibri" panose="020F0502020204030204" pitchFamily="34" charset="0"/>
              </a:rPr>
              <a:t>και </a:t>
            </a:r>
            <a:r>
              <a:rPr lang="en-US" dirty="0">
                <a:latin typeface="Calibri" panose="020F0502020204030204" pitchFamily="34" charset="0"/>
              </a:rPr>
              <a:t>Cerebral Blood Flow (CBF)</a:t>
            </a:r>
          </a:p>
          <a:p>
            <a:pPr lvl="1">
              <a:lnSpc>
                <a:spcPct val="150000"/>
              </a:lnSpc>
              <a:spcAft>
                <a:spcPts val="1800"/>
              </a:spcAft>
              <a:buClr>
                <a:schemeClr val="tx2">
                  <a:lumMod val="50000"/>
                </a:schemeClr>
              </a:buClr>
              <a:buFont typeface="Wingdings" panose="05000000000000000000" pitchFamily="2" charset="2"/>
              <a:buChar char="§"/>
            </a:pPr>
            <a:r>
              <a:rPr lang="en-US" dirty="0">
                <a:latin typeface="Calibri" panose="020F0502020204030204" pitchFamily="34" charset="0"/>
              </a:rPr>
              <a:t>Dynamic Susceptibility Contrast (DSC)</a:t>
            </a:r>
          </a:p>
          <a:p>
            <a:pPr>
              <a:lnSpc>
                <a:spcPct val="150000"/>
              </a:lnSpc>
              <a:buClr>
                <a:schemeClr val="tx2">
                  <a:lumMod val="50000"/>
                </a:schemeClr>
              </a:buClr>
              <a:buFont typeface="Wingdings" panose="05000000000000000000" pitchFamily="2" charset="2"/>
              <a:buChar char="q"/>
            </a:pPr>
            <a:r>
              <a:rPr lang="el-GR" b="1" dirty="0"/>
              <a:t>Ενδογενείς</a:t>
            </a:r>
            <a:endParaRPr lang="en-US" b="1" dirty="0"/>
          </a:p>
          <a:p>
            <a:pPr lvl="1">
              <a:lnSpc>
                <a:spcPct val="150000"/>
              </a:lnSpc>
              <a:buClr>
                <a:schemeClr val="tx2">
                  <a:lumMod val="50000"/>
                </a:schemeClr>
              </a:buClr>
              <a:buFont typeface="Wingdings" panose="05000000000000000000" pitchFamily="2" charset="2"/>
              <a:buChar char="§"/>
            </a:pPr>
            <a:r>
              <a:rPr lang="el-GR" dirty="0"/>
              <a:t>Παρακολούθηση συγκεκριμένου τύπου ροής</a:t>
            </a:r>
          </a:p>
          <a:p>
            <a:pPr lvl="1">
              <a:lnSpc>
                <a:spcPct val="150000"/>
              </a:lnSpc>
              <a:buClr>
                <a:schemeClr val="tx2">
                  <a:lumMod val="50000"/>
                </a:schemeClr>
              </a:buClr>
              <a:buFont typeface="Wingdings" panose="05000000000000000000" pitchFamily="2" charset="2"/>
              <a:buChar char="§"/>
            </a:pPr>
            <a:r>
              <a:rPr lang="el-GR" dirty="0"/>
              <a:t>Μέτρηση </a:t>
            </a:r>
            <a:r>
              <a:rPr lang="en-US" dirty="0"/>
              <a:t>CBF</a:t>
            </a:r>
          </a:p>
          <a:p>
            <a:pPr lvl="1">
              <a:lnSpc>
                <a:spcPct val="150000"/>
              </a:lnSpc>
              <a:buClr>
                <a:schemeClr val="tx2">
                  <a:lumMod val="50000"/>
                </a:schemeClr>
              </a:buClr>
              <a:buFont typeface="Wingdings" panose="05000000000000000000" pitchFamily="2" charset="2"/>
              <a:buChar char="§"/>
            </a:pPr>
            <a:r>
              <a:rPr lang="en-US" dirty="0">
                <a:latin typeface="Calibri" panose="020F0502020204030204" pitchFamily="34" charset="0"/>
              </a:rPr>
              <a:t>Arterial Spin Labeling - ASL</a:t>
            </a:r>
          </a:p>
        </p:txBody>
      </p:sp>
      <p:sp>
        <p:nvSpPr>
          <p:cNvPr id="5" name="Rectangle 3"/>
          <p:cNvSpPr/>
          <p:nvPr/>
        </p:nvSpPr>
        <p:spPr>
          <a:xfrm>
            <a:off x="107504" y="6477116"/>
            <a:ext cx="9144000" cy="246221"/>
          </a:xfrm>
          <a:prstGeom prst="rect">
            <a:avLst/>
          </a:prstGeom>
        </p:spPr>
        <p:txBody>
          <a:bodyPr wrap="square">
            <a:spAutoFit/>
          </a:bodyPr>
          <a:lstStyle/>
          <a:p>
            <a:r>
              <a:rPr lang="en-GB" sz="1000" dirty="0">
                <a:latin typeface="Calibri" pitchFamily="34" charset="0"/>
              </a:rPr>
              <a:t>A.P. Crawley, </a:t>
            </a:r>
            <a:r>
              <a:rPr lang="en-US" sz="1000" dirty="0">
                <a:latin typeface="Calibri" pitchFamily="34" charset="0"/>
              </a:rPr>
              <a:t>Basics of diffusion and perfusion MRI, Applied Radiology, vol. 32, no. 4, 2003</a:t>
            </a:r>
          </a:p>
        </p:txBody>
      </p:sp>
      <p:sp>
        <p:nvSpPr>
          <p:cNvPr id="6" name="Ορθογώνιο 5"/>
          <p:cNvSpPr/>
          <p:nvPr/>
        </p:nvSpPr>
        <p:spPr>
          <a:xfrm>
            <a:off x="115692" y="6467999"/>
            <a:ext cx="4888356"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00186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153400" cy="990600"/>
          </a:xfrm>
        </p:spPr>
        <p:txBody>
          <a:bodyPr>
            <a:normAutofit/>
          </a:bodyPr>
          <a:lstStyle/>
          <a:p>
            <a:r>
              <a:rPr lang="el-GR" sz="3700" b="1" dirty="0">
                <a:solidFill>
                  <a:schemeClr val="tx1"/>
                </a:solidFill>
              </a:rPr>
              <a:t>Υπολογισμός </a:t>
            </a:r>
            <a:r>
              <a:rPr lang="en-US" sz="3700" b="1" dirty="0">
                <a:solidFill>
                  <a:schemeClr val="tx1"/>
                </a:solidFill>
                <a:latin typeface="Calibri" panose="020F0502020204030204" pitchFamily="34" charset="0"/>
              </a:rPr>
              <a:t>CBF, CBV &amp;</a:t>
            </a:r>
            <a:r>
              <a:rPr lang="el-GR" sz="3700" b="1" dirty="0">
                <a:solidFill>
                  <a:schemeClr val="tx1"/>
                </a:solidFill>
                <a:latin typeface="Calibri" panose="020F0502020204030204" pitchFamily="34" charset="0"/>
              </a:rPr>
              <a:t> </a:t>
            </a:r>
            <a:r>
              <a:rPr lang="en-US" sz="3700" b="1" dirty="0">
                <a:solidFill>
                  <a:schemeClr val="tx1"/>
                </a:solidFill>
                <a:latin typeface="Calibri" panose="020F0502020204030204" pitchFamily="34" charset="0"/>
              </a:rPr>
              <a:t>transit time</a:t>
            </a:r>
            <a:endParaRPr lang="el-GR" sz="3700" b="1" dirty="0">
              <a:solidFill>
                <a:schemeClr val="tx1"/>
              </a:solidFill>
              <a:latin typeface="Calibri" panose="020F0502020204030204" pitchFamily="34" charset="0"/>
            </a:endParaRPr>
          </a:p>
        </p:txBody>
      </p:sp>
      <p:pic>
        <p:nvPicPr>
          <p:cNvPr id="77827" name="Picture 3"/>
          <p:cNvPicPr>
            <a:picLocks noChangeAspect="1" noChangeArrowheads="1"/>
          </p:cNvPicPr>
          <p:nvPr/>
        </p:nvPicPr>
        <p:blipFill>
          <a:blip r:embed="rId2" cstate="print"/>
          <a:srcRect/>
          <a:stretch>
            <a:fillRect/>
          </a:stretch>
        </p:blipFill>
        <p:spPr bwMode="auto">
          <a:xfrm>
            <a:off x="611560" y="1663460"/>
            <a:ext cx="7992888" cy="5194540"/>
          </a:xfrm>
          <a:prstGeom prst="rect">
            <a:avLst/>
          </a:prstGeom>
          <a:noFill/>
          <a:ln w="9525">
            <a:noFill/>
            <a:miter lim="800000"/>
            <a:headEnd/>
            <a:tailEnd/>
          </a:ln>
        </p:spPr>
      </p:pic>
      <p:sp>
        <p:nvSpPr>
          <p:cNvPr id="4" name="Rectangle 3"/>
          <p:cNvSpPr/>
          <p:nvPr/>
        </p:nvSpPr>
        <p:spPr>
          <a:xfrm>
            <a:off x="179512" y="6362164"/>
            <a:ext cx="5544616" cy="400110"/>
          </a:xfrm>
          <a:prstGeom prst="rect">
            <a:avLst/>
          </a:prstGeom>
        </p:spPr>
        <p:txBody>
          <a:bodyPr wrap="square">
            <a:spAutoFit/>
          </a:bodyPr>
          <a:lstStyle/>
          <a:p>
            <a:pPr algn="just"/>
            <a:r>
              <a:rPr lang="en-GB" sz="1000" dirty="0">
                <a:latin typeface="Calibri" panose="020F0502020204030204" pitchFamily="34" charset="0"/>
              </a:rPr>
              <a:t>J.R. Petrella and J.M. Provenzale, </a:t>
            </a:r>
            <a:r>
              <a:rPr lang="en-US" sz="1000" dirty="0">
                <a:latin typeface="Calibri" panose="020F0502020204030204" pitchFamily="34" charset="0"/>
              </a:rPr>
              <a:t>MR Perfusion Imaging of the Brain Techniques and Applications, AJR vol. 175, pp. 207-219, 2000</a:t>
            </a:r>
            <a:endParaRPr lang="el-GR" sz="1000" dirty="0">
              <a:latin typeface="Calibri" panose="020F0502020204030204" pitchFamily="34" charset="0"/>
            </a:endParaRPr>
          </a:p>
        </p:txBody>
      </p:sp>
      <p:sp>
        <p:nvSpPr>
          <p:cNvPr id="5" name="Ορθογώνιο 4"/>
          <p:cNvSpPr/>
          <p:nvPr/>
        </p:nvSpPr>
        <p:spPr>
          <a:xfrm>
            <a:off x="115692" y="6362164"/>
            <a:ext cx="5608436" cy="3884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56019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635" y="188640"/>
            <a:ext cx="8153400" cy="990600"/>
          </a:xfrm>
        </p:spPr>
        <p:txBody>
          <a:bodyPr>
            <a:normAutofit/>
          </a:bodyPr>
          <a:lstStyle/>
          <a:p>
            <a:r>
              <a:rPr lang="en-US" sz="3700" b="1" dirty="0">
                <a:latin typeface="Calibri" panose="020F0502020204030204" pitchFamily="34" charset="0"/>
              </a:rPr>
              <a:t>Arterial Spin Labeling-ASL</a:t>
            </a:r>
            <a:endParaRPr lang="el-GR" sz="3700" b="1" dirty="0">
              <a:latin typeface="Calibri" panose="020F0502020204030204"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685800" y="1755775"/>
            <a:ext cx="3657600" cy="2697163"/>
          </a:xfrm>
          <a:prstGeom prst="rect">
            <a:avLst/>
          </a:prstGeom>
          <a:noFill/>
          <a:ln w="9525">
            <a:noFill/>
            <a:round/>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5472113" y="1763713"/>
            <a:ext cx="3657600" cy="2614612"/>
          </a:xfrm>
          <a:prstGeom prst="rect">
            <a:avLst/>
          </a:prstGeom>
          <a:noFill/>
          <a:ln w="9525">
            <a:noFill/>
            <a:round/>
            <a:headEnd/>
            <a:tailEnd/>
          </a:ln>
          <a:effectLst/>
        </p:spPr>
      </p:pic>
      <p:pic>
        <p:nvPicPr>
          <p:cNvPr id="6"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89441" y="5447585"/>
            <a:ext cx="3887788" cy="1400175"/>
          </a:xfrm>
          <a:prstGeom prst="rect">
            <a:avLst/>
          </a:prstGeom>
          <a:noFill/>
          <a:ln w="9525">
            <a:noFill/>
            <a:round/>
            <a:headEnd/>
            <a:tailEnd/>
          </a:ln>
          <a:effectLst/>
        </p:spPr>
      </p:pic>
      <p:sp>
        <p:nvSpPr>
          <p:cNvPr id="7" name="Text Box 7"/>
          <p:cNvSpPr txBox="1">
            <a:spLocks noChangeArrowheads="1"/>
          </p:cNvSpPr>
          <p:nvPr/>
        </p:nvSpPr>
        <p:spPr bwMode="auto">
          <a:xfrm>
            <a:off x="792163" y="4643438"/>
            <a:ext cx="3960812" cy="1293944"/>
          </a:xfrm>
          <a:prstGeom prst="rect">
            <a:avLst/>
          </a:prstGeom>
          <a:noFill/>
          <a:ln w="9525">
            <a:noFill/>
            <a:miter lim="800000"/>
            <a:headEnd/>
            <a:tailEnd/>
          </a:ln>
          <a:effectLst/>
        </p:spPr>
        <p:txBody>
          <a:bodyPr>
            <a:spAutoFit/>
          </a:bodyPr>
          <a:lstStyle/>
          <a:p>
            <a:pPr marL="268288" indent="-268288" eaLnBrk="1">
              <a:lnSpc>
                <a:spcPct val="97000"/>
              </a:lnSpc>
              <a:spcBef>
                <a:spcPct val="50000"/>
              </a:spcBef>
              <a:buClr>
                <a:srgbClr val="000000"/>
              </a:buClr>
              <a:buSzPct val="45000"/>
              <a:buFont typeface="Wingdings" pitchFamily="2" charset="2"/>
              <a:buNone/>
            </a:pPr>
            <a:r>
              <a:rPr lang="en-US" sz="1600" dirty="0">
                <a:latin typeface="DejaVu Sans Condensed" pitchFamily="16" charset="0"/>
              </a:rPr>
              <a:t>1.  </a:t>
            </a:r>
            <a:r>
              <a:rPr lang="el-GR" sz="1600" dirty="0">
                <a:latin typeface="DejaVu Sans Condensed" pitchFamily="16" charset="0"/>
              </a:rPr>
              <a:t>Το</a:t>
            </a:r>
            <a:r>
              <a:rPr lang="el-GR" sz="1600" b="1" dirty="0">
                <a:solidFill>
                  <a:schemeClr val="accent2"/>
                </a:solidFill>
                <a:latin typeface="DejaVu Sans Condensed" pitchFamily="16" charset="0"/>
              </a:rPr>
              <a:t> </a:t>
            </a:r>
            <a:r>
              <a:rPr lang="el-GR" sz="1600" dirty="0">
                <a:latin typeface="DejaVu Sans Condensed" pitchFamily="16" charset="0"/>
              </a:rPr>
              <a:t>εισρέον αρτηριακό αίμα λόγω της αναστροφής της μαγνήτισης</a:t>
            </a:r>
            <a:endParaRPr lang="en-US" sz="1600" dirty="0">
              <a:latin typeface="DejaVu Sans Condensed" pitchFamily="16" charset="0"/>
            </a:endParaRPr>
          </a:p>
          <a:p>
            <a:pPr eaLnBrk="1">
              <a:lnSpc>
                <a:spcPct val="97000"/>
              </a:lnSpc>
              <a:spcBef>
                <a:spcPct val="50000"/>
              </a:spcBef>
              <a:buClr>
                <a:srgbClr val="000000"/>
              </a:buClr>
              <a:buSzPct val="45000"/>
              <a:buFont typeface="Wingdings" pitchFamily="2" charset="2"/>
              <a:buNone/>
            </a:pPr>
            <a:r>
              <a:rPr lang="en-US" sz="1600" dirty="0">
                <a:latin typeface="DejaVu Sans Condensed" pitchFamily="16" charset="0"/>
              </a:rPr>
              <a:t>2.  </a:t>
            </a:r>
            <a:r>
              <a:rPr lang="el-GR" sz="1600" dirty="0">
                <a:latin typeface="DejaVu Sans Condensed" pitchFamily="16" charset="0"/>
              </a:rPr>
              <a:t>Λήψη της </a:t>
            </a:r>
            <a:r>
              <a:rPr lang="en-US" sz="1600" dirty="0">
                <a:latin typeface="DejaVu Sans Condensed" pitchFamily="16" charset="0"/>
              </a:rPr>
              <a:t>tag </a:t>
            </a:r>
            <a:r>
              <a:rPr lang="el-GR" sz="1600" dirty="0">
                <a:latin typeface="DejaVu Sans Condensed" pitchFamily="16" charset="0"/>
              </a:rPr>
              <a:t>εικόνας </a:t>
            </a:r>
          </a:p>
          <a:p>
            <a:pPr eaLnBrk="1">
              <a:lnSpc>
                <a:spcPct val="97000"/>
              </a:lnSpc>
              <a:spcBef>
                <a:spcPct val="50000"/>
              </a:spcBef>
              <a:buClr>
                <a:srgbClr val="000000"/>
              </a:buClr>
              <a:buSzPct val="45000"/>
              <a:buFont typeface="Wingdings" pitchFamily="2" charset="2"/>
              <a:buNone/>
            </a:pPr>
            <a:r>
              <a:rPr lang="el-GR" sz="1600" b="1" dirty="0">
                <a:solidFill>
                  <a:srgbClr val="FF9933"/>
                </a:solidFill>
                <a:latin typeface="DejaVu Sans Condensed" pitchFamily="16" charset="0"/>
              </a:rPr>
              <a:t>     </a:t>
            </a:r>
            <a:r>
              <a:rPr lang="en-US" sz="1600" b="1" dirty="0">
                <a:solidFill>
                  <a:srgbClr val="FF9933"/>
                </a:solidFill>
                <a:latin typeface="DejaVu Sans Condensed" pitchFamily="16" charset="0"/>
              </a:rPr>
              <a:t>tag image</a:t>
            </a:r>
            <a:endParaRPr lang="en-US" sz="1600" dirty="0">
              <a:solidFill>
                <a:srgbClr val="FF9933"/>
              </a:solidFill>
              <a:latin typeface="DejaVu Sans Condensed" pitchFamily="16" charset="0"/>
            </a:endParaRPr>
          </a:p>
        </p:txBody>
      </p:sp>
      <p:sp>
        <p:nvSpPr>
          <p:cNvPr id="8" name="Text Box 8"/>
          <p:cNvSpPr txBox="1">
            <a:spLocks noChangeArrowheads="1"/>
          </p:cNvSpPr>
          <p:nvPr/>
        </p:nvSpPr>
        <p:spPr bwMode="auto">
          <a:xfrm>
            <a:off x="5220072" y="4643438"/>
            <a:ext cx="4716091" cy="1077218"/>
          </a:xfrm>
          <a:prstGeom prst="rect">
            <a:avLst/>
          </a:prstGeom>
          <a:noFill/>
          <a:ln w="9525">
            <a:noFill/>
            <a:miter lim="800000"/>
            <a:headEnd/>
            <a:tailEnd/>
          </a:ln>
          <a:effectLst/>
        </p:spPr>
        <p:txBody>
          <a:bodyPr wrap="square">
            <a:spAutoFit/>
          </a:bodyPr>
          <a:lstStyle/>
          <a:p>
            <a:pPr eaLnBrk="1">
              <a:spcBef>
                <a:spcPct val="50000"/>
              </a:spcBef>
              <a:buClr>
                <a:srgbClr val="000000"/>
              </a:buClr>
              <a:buSzPct val="45000"/>
              <a:buFont typeface="Wingdings" pitchFamily="2" charset="2"/>
              <a:buNone/>
            </a:pPr>
            <a:r>
              <a:rPr lang="en-US" sz="1600" dirty="0">
                <a:latin typeface="DejaVu Sans Condensed" pitchFamily="16" charset="0"/>
              </a:rPr>
              <a:t>3.  </a:t>
            </a:r>
            <a:r>
              <a:rPr lang="el-GR" sz="1600" dirty="0">
                <a:latin typeface="DejaVu Sans Condensed" pitchFamily="16" charset="0"/>
              </a:rPr>
              <a:t>Επανάληψη πειράματος χωρίς </a:t>
            </a:r>
            <a:r>
              <a:rPr lang="en-US" sz="1600" b="1" dirty="0">
                <a:solidFill>
                  <a:srgbClr val="996633"/>
                </a:solidFill>
                <a:latin typeface="DejaVu Sans Condensed" pitchFamily="16" charset="0"/>
              </a:rPr>
              <a:t>tag</a:t>
            </a:r>
          </a:p>
          <a:p>
            <a:pPr eaLnBrk="1">
              <a:spcBef>
                <a:spcPct val="50000"/>
              </a:spcBef>
              <a:buClr>
                <a:srgbClr val="000000"/>
              </a:buClr>
              <a:buSzPct val="45000"/>
              <a:buFont typeface="Wingdings" pitchFamily="2" charset="2"/>
              <a:buNone/>
            </a:pPr>
            <a:r>
              <a:rPr lang="en-US" sz="1600" dirty="0">
                <a:latin typeface="DejaVu Sans Condensed" pitchFamily="16" charset="0"/>
              </a:rPr>
              <a:t>4.  </a:t>
            </a:r>
            <a:r>
              <a:rPr lang="el-GR" sz="1600" dirty="0">
                <a:latin typeface="DejaVu Sans Condensed" pitchFamily="16" charset="0"/>
              </a:rPr>
              <a:t>Λήψης της </a:t>
            </a:r>
            <a:r>
              <a:rPr lang="en-US" sz="1600" dirty="0">
                <a:latin typeface="DejaVu Sans Condensed" pitchFamily="16" charset="0"/>
              </a:rPr>
              <a:t>control </a:t>
            </a:r>
            <a:r>
              <a:rPr lang="el-GR" sz="1600" dirty="0">
                <a:latin typeface="DejaVu Sans Condensed" pitchFamily="16" charset="0"/>
              </a:rPr>
              <a:t>εικόνας - </a:t>
            </a:r>
            <a:r>
              <a:rPr lang="en-US" sz="1600" b="1" dirty="0">
                <a:solidFill>
                  <a:srgbClr val="008000"/>
                </a:solidFill>
                <a:latin typeface="DejaVu Sans Condensed" pitchFamily="16" charset="0"/>
              </a:rPr>
              <a:t>control </a:t>
            </a:r>
            <a:endParaRPr lang="el-GR" sz="1600" b="1" dirty="0">
              <a:solidFill>
                <a:srgbClr val="008000"/>
              </a:solidFill>
              <a:latin typeface="DejaVu Sans Condensed" pitchFamily="16" charset="0"/>
            </a:endParaRPr>
          </a:p>
          <a:p>
            <a:pPr eaLnBrk="1">
              <a:spcBef>
                <a:spcPct val="50000"/>
              </a:spcBef>
              <a:buClr>
                <a:srgbClr val="000000"/>
              </a:buClr>
              <a:buSzPct val="45000"/>
              <a:buFont typeface="Wingdings" pitchFamily="2" charset="2"/>
              <a:buNone/>
            </a:pPr>
            <a:r>
              <a:rPr lang="el-GR" sz="1600" b="1" dirty="0">
                <a:solidFill>
                  <a:srgbClr val="008000"/>
                </a:solidFill>
                <a:latin typeface="DejaVu Sans Condensed" pitchFamily="16" charset="0"/>
              </a:rPr>
              <a:t>     </a:t>
            </a:r>
            <a:r>
              <a:rPr lang="en-US" sz="1600" b="1" dirty="0">
                <a:solidFill>
                  <a:srgbClr val="008000"/>
                </a:solidFill>
                <a:latin typeface="DejaVu Sans Condensed" pitchFamily="16" charset="0"/>
              </a:rPr>
              <a:t>image</a:t>
            </a:r>
            <a:r>
              <a:rPr lang="en-US" sz="1600" dirty="0">
                <a:latin typeface="DejaVu Sans Condensed" pitchFamily="16" charset="0"/>
              </a:rPr>
              <a:t> </a:t>
            </a:r>
          </a:p>
        </p:txBody>
      </p:sp>
      <p:sp>
        <p:nvSpPr>
          <p:cNvPr id="9" name="Rectangle 8"/>
          <p:cNvSpPr/>
          <p:nvPr/>
        </p:nvSpPr>
        <p:spPr>
          <a:xfrm>
            <a:off x="35496" y="6544073"/>
            <a:ext cx="5256584" cy="246221"/>
          </a:xfrm>
          <a:prstGeom prst="rect">
            <a:avLst/>
          </a:prstGeom>
        </p:spPr>
        <p:txBody>
          <a:bodyPr wrap="square">
            <a:spAutoFit/>
          </a:bodyPr>
          <a:lstStyle/>
          <a:p>
            <a:pPr algn="just"/>
            <a:r>
              <a:rPr lang="en-US" sz="1000" dirty="0">
                <a:latin typeface="Calibri" panose="020F0502020204030204" pitchFamily="34" charset="0"/>
              </a:rPr>
              <a:t>Arterial Spin Labeling http://www.umich.edu/~fmri/asl.html</a:t>
            </a:r>
            <a:endParaRPr lang="el-GR" sz="1000" dirty="0">
              <a:latin typeface="Calibri" panose="020F0502020204030204" pitchFamily="34" charset="0"/>
            </a:endParaRPr>
          </a:p>
        </p:txBody>
      </p:sp>
      <p:sp>
        <p:nvSpPr>
          <p:cNvPr id="10" name="Ορθογώνιο 4"/>
          <p:cNvSpPr/>
          <p:nvPr/>
        </p:nvSpPr>
        <p:spPr>
          <a:xfrm>
            <a:off x="35496" y="6544073"/>
            <a:ext cx="3377317" cy="2662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42079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3600" dirty="0"/>
              <a:t>Μοντελοποίηση &amp; πεπερασμένα στοιχεία</a:t>
            </a:r>
          </a:p>
        </p:txBody>
      </p:sp>
    </p:spTree>
    <p:extLst>
      <p:ext uri="{BB962C8B-B14F-4D97-AF65-F5344CB8AC3E}">
        <p14:creationId xmlns:p14="http://schemas.microsoft.com/office/powerpoint/2010/main" val="2376155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sz="3700" b="1" dirty="0">
                <a:solidFill>
                  <a:schemeClr val="tx1"/>
                </a:solidFill>
              </a:rPr>
              <a:t>Μοντελοποίηση &amp; πεπερασμένα στοιχεία</a:t>
            </a:r>
          </a:p>
        </p:txBody>
      </p:sp>
      <p:sp>
        <p:nvSpPr>
          <p:cNvPr id="3" name="Content Placeholder 2"/>
          <p:cNvSpPr>
            <a:spLocks noGrp="1"/>
          </p:cNvSpPr>
          <p:nvPr>
            <p:ph sz="quarter" idx="1"/>
          </p:nvPr>
        </p:nvSpPr>
        <p:spPr>
          <a:xfrm>
            <a:off x="323528" y="1816224"/>
            <a:ext cx="6408712" cy="4277072"/>
          </a:xfrm>
        </p:spPr>
        <p:txBody>
          <a:bodyPr>
            <a:normAutofit/>
          </a:bodyPr>
          <a:lstStyle/>
          <a:p>
            <a:pPr algn="just">
              <a:spcBef>
                <a:spcPts val="0"/>
              </a:spcBef>
              <a:spcAft>
                <a:spcPts val="1200"/>
              </a:spcAft>
              <a:buClr>
                <a:schemeClr val="accent1">
                  <a:lumMod val="50000"/>
                </a:schemeClr>
              </a:buClr>
              <a:buFont typeface="Wingdings" panose="05000000000000000000" pitchFamily="2" charset="2"/>
              <a:buChar char="q"/>
            </a:pPr>
            <a:r>
              <a:rPr lang="el-GR" sz="2400" dirty="0">
                <a:latin typeface="Calibri" panose="020F0502020204030204" pitchFamily="34" charset="0"/>
              </a:rPr>
              <a:t>Χρήση πεπερασμένων στοιχείων και μεθόδων αριθμητικής ανάλυσης για τη μοντελοποίηση</a:t>
            </a:r>
            <a:r>
              <a:rPr lang="en-US" sz="2400" dirty="0">
                <a:latin typeface="Calibri" panose="020F0502020204030204" pitchFamily="34" charset="0"/>
              </a:rPr>
              <a:t>:</a:t>
            </a:r>
            <a:endParaRPr lang="el-GR" sz="2400" dirty="0">
              <a:latin typeface="Calibri" panose="020F0502020204030204" pitchFamily="34" charset="0"/>
            </a:endParaRPr>
          </a:p>
          <a:p>
            <a:pPr lvl="1" algn="just">
              <a:spcBef>
                <a:spcPts val="0"/>
              </a:spcBef>
              <a:spcAft>
                <a:spcPts val="1200"/>
              </a:spcAft>
              <a:buClr>
                <a:schemeClr val="accent1">
                  <a:lumMod val="50000"/>
                </a:schemeClr>
              </a:buClr>
              <a:buFont typeface="Wingdings" panose="05000000000000000000" pitchFamily="2" charset="2"/>
              <a:buChar char="§"/>
            </a:pPr>
            <a:r>
              <a:rPr lang="el-GR" sz="2400" dirty="0">
                <a:latin typeface="Calibri" panose="020F0502020204030204" pitchFamily="34" charset="0"/>
              </a:rPr>
              <a:t>των μηχανικών ιδιοτήτων των ιστών</a:t>
            </a:r>
            <a:r>
              <a:rPr lang="en-US" sz="2400" dirty="0">
                <a:latin typeface="Calibri" panose="020F0502020204030204" pitchFamily="34" charset="0"/>
              </a:rPr>
              <a:t>,</a:t>
            </a:r>
            <a:endParaRPr lang="el-GR" sz="2400" dirty="0">
              <a:latin typeface="Calibri" panose="020F0502020204030204" pitchFamily="34" charset="0"/>
            </a:endParaRPr>
          </a:p>
          <a:p>
            <a:pPr lvl="1" algn="just">
              <a:spcBef>
                <a:spcPts val="0"/>
              </a:spcBef>
              <a:spcAft>
                <a:spcPts val="1200"/>
              </a:spcAft>
              <a:buClr>
                <a:schemeClr val="accent1">
                  <a:lumMod val="50000"/>
                </a:schemeClr>
              </a:buClr>
              <a:buFont typeface="Wingdings" panose="05000000000000000000" pitchFamily="2" charset="2"/>
              <a:buChar char="§"/>
            </a:pPr>
            <a:r>
              <a:rPr lang="el-GR" sz="2400" dirty="0">
                <a:latin typeface="Calibri" panose="020F0502020204030204" pitchFamily="34" charset="0"/>
              </a:rPr>
              <a:t>των δυναμικών (</a:t>
            </a:r>
            <a:r>
              <a:rPr lang="en-US" sz="2400" dirty="0">
                <a:latin typeface="Calibri" panose="020F0502020204030204" pitchFamily="34" charset="0"/>
              </a:rPr>
              <a:t>potentials) </a:t>
            </a:r>
            <a:r>
              <a:rPr lang="el-GR" sz="2400" dirty="0">
                <a:latin typeface="Calibri" panose="020F0502020204030204" pitchFamily="34" charset="0"/>
              </a:rPr>
              <a:t>που δέχεται το κρανίο και ο εγκέφαλος</a:t>
            </a:r>
            <a:r>
              <a:rPr lang="en-US" sz="2400" dirty="0">
                <a:latin typeface="Calibri" panose="020F0502020204030204" pitchFamily="34" charset="0"/>
              </a:rPr>
              <a:t>,</a:t>
            </a:r>
            <a:endParaRPr lang="el-GR" sz="2400" dirty="0">
              <a:latin typeface="Calibri" panose="020F0502020204030204" pitchFamily="34" charset="0"/>
            </a:endParaRPr>
          </a:p>
          <a:p>
            <a:pPr lvl="1" algn="just">
              <a:spcBef>
                <a:spcPts val="0"/>
              </a:spcBef>
              <a:spcAft>
                <a:spcPts val="1200"/>
              </a:spcAft>
              <a:buClr>
                <a:schemeClr val="accent1">
                  <a:lumMod val="50000"/>
                </a:schemeClr>
              </a:buClr>
              <a:buFont typeface="Wingdings" panose="05000000000000000000" pitchFamily="2" charset="2"/>
              <a:buChar char="§"/>
            </a:pPr>
            <a:r>
              <a:rPr lang="el-GR" sz="2400" dirty="0">
                <a:latin typeface="Calibri" panose="020F0502020204030204" pitchFamily="34" charset="0"/>
              </a:rPr>
              <a:t>της ανατομίας του κρανίου και του εντοπισμού του εγκεφάλου (</a:t>
            </a:r>
            <a:r>
              <a:rPr lang="en-US" sz="2400" dirty="0">
                <a:latin typeface="Calibri" panose="020F0502020204030204" pitchFamily="34" charset="0"/>
              </a:rPr>
              <a:t>brain localization).</a:t>
            </a:r>
            <a:endParaRPr lang="el-GR" sz="2400" dirty="0">
              <a:latin typeface="Calibri" panose="020F0502020204030204" pitchFamily="34" charset="0"/>
            </a:endParaRPr>
          </a:p>
        </p:txBody>
      </p:sp>
      <p:pic>
        <p:nvPicPr>
          <p:cNvPr id="111620" name="Picture 4" descr="http://www.mipshelmet.se/assets/upload/images/brainnomips_mips_white_1.jpg"/>
          <p:cNvPicPr>
            <a:picLocks noChangeAspect="1" noChangeArrowheads="1"/>
          </p:cNvPicPr>
          <p:nvPr/>
        </p:nvPicPr>
        <p:blipFill>
          <a:blip r:embed="rId2" cstate="print">
            <a:clrChange>
              <a:clrFrom>
                <a:srgbClr val="FFFFFF"/>
              </a:clrFrom>
              <a:clrTo>
                <a:srgbClr val="FFFFFF">
                  <a:alpha val="0"/>
                </a:srgbClr>
              </a:clrTo>
            </a:clrChange>
          </a:blip>
          <a:srcRect l="5400" t="9861" r="52751"/>
          <a:stretch>
            <a:fillRect/>
          </a:stretch>
        </p:blipFill>
        <p:spPr bwMode="auto">
          <a:xfrm>
            <a:off x="7164288" y="1628800"/>
            <a:ext cx="2232248" cy="1974726"/>
          </a:xfrm>
          <a:prstGeom prst="rect">
            <a:avLst/>
          </a:prstGeom>
          <a:noFill/>
        </p:spPr>
      </p:pic>
      <p:pic>
        <p:nvPicPr>
          <p:cNvPr id="6" name="Picture 4" descr="http://www.mipshelmet.se/assets/upload/images/brainnomips_mips_white_1.jpg"/>
          <p:cNvPicPr>
            <a:picLocks noChangeAspect="1" noChangeArrowheads="1"/>
          </p:cNvPicPr>
          <p:nvPr/>
        </p:nvPicPr>
        <p:blipFill>
          <a:blip r:embed="rId2" cstate="print">
            <a:clrChange>
              <a:clrFrom>
                <a:srgbClr val="FFFFFF"/>
              </a:clrFrom>
              <a:clrTo>
                <a:srgbClr val="FFFFFF">
                  <a:alpha val="0"/>
                </a:srgbClr>
              </a:clrTo>
            </a:clrChange>
          </a:blip>
          <a:srcRect l="45899" t="9861" r="17651"/>
          <a:stretch>
            <a:fillRect/>
          </a:stretch>
        </p:blipFill>
        <p:spPr bwMode="auto">
          <a:xfrm>
            <a:off x="7164288" y="3789040"/>
            <a:ext cx="1944216" cy="1974726"/>
          </a:xfrm>
          <a:prstGeom prst="rect">
            <a:avLst/>
          </a:prstGeom>
          <a:noFill/>
        </p:spPr>
      </p:pic>
      <p:pic>
        <p:nvPicPr>
          <p:cNvPr id="7" name="Picture 4" descr="http://www.mipshelmet.se/assets/upload/images/brainnomips_mips_white_1.jpg"/>
          <p:cNvPicPr>
            <a:picLocks noChangeAspect="1" noChangeArrowheads="1"/>
          </p:cNvPicPr>
          <p:nvPr/>
        </p:nvPicPr>
        <p:blipFill>
          <a:blip r:embed="rId2" cstate="print">
            <a:clrChange>
              <a:clrFrom>
                <a:srgbClr val="FFFFFF"/>
              </a:clrFrom>
              <a:clrTo>
                <a:srgbClr val="FFFFFF">
                  <a:alpha val="0"/>
                </a:srgbClr>
              </a:clrTo>
            </a:clrChange>
          </a:blip>
          <a:srcRect l="82349" t="19722" b="21114"/>
          <a:stretch>
            <a:fillRect/>
          </a:stretch>
        </p:blipFill>
        <p:spPr bwMode="auto">
          <a:xfrm>
            <a:off x="8022976" y="5661248"/>
            <a:ext cx="941512" cy="1296144"/>
          </a:xfrm>
          <a:prstGeom prst="rect">
            <a:avLst/>
          </a:prstGeom>
          <a:noFill/>
        </p:spPr>
      </p:pic>
      <p:sp>
        <p:nvSpPr>
          <p:cNvPr id="8" name="TextBox 7"/>
          <p:cNvSpPr txBox="1"/>
          <p:nvPr/>
        </p:nvSpPr>
        <p:spPr>
          <a:xfrm>
            <a:off x="0" y="6463882"/>
            <a:ext cx="6984776" cy="246221"/>
          </a:xfrm>
          <a:prstGeom prst="rect">
            <a:avLst/>
          </a:prstGeom>
          <a:noFill/>
        </p:spPr>
        <p:txBody>
          <a:bodyPr wrap="square" rtlCol="0">
            <a:spAutoFit/>
          </a:bodyPr>
          <a:lstStyle/>
          <a:p>
            <a:pPr algn="r"/>
            <a:r>
              <a:rPr lang="en-US" sz="1000" dirty="0">
                <a:latin typeface="Calibri" pitchFamily="34" charset="0"/>
              </a:rPr>
              <a:t>Finite Element Model of the human head. Developed by Dr </a:t>
            </a:r>
            <a:r>
              <a:rPr lang="en-US" sz="1000" dirty="0" err="1">
                <a:latin typeface="Calibri" pitchFamily="34" charset="0"/>
              </a:rPr>
              <a:t>Svein</a:t>
            </a:r>
            <a:r>
              <a:rPr lang="en-US" sz="1000" dirty="0">
                <a:latin typeface="Calibri" pitchFamily="34" charset="0"/>
              </a:rPr>
              <a:t> </a:t>
            </a:r>
            <a:r>
              <a:rPr lang="en-US" sz="1000" dirty="0" err="1">
                <a:latin typeface="Calibri" pitchFamily="34" charset="0"/>
              </a:rPr>
              <a:t>Kleiven</a:t>
            </a:r>
            <a:r>
              <a:rPr lang="en-US" sz="1000" dirty="0">
                <a:latin typeface="Calibri" pitchFamily="34" charset="0"/>
              </a:rPr>
              <a:t>, KTH. Software: LSDYNA by courtesy of ERAB, Sweden.</a:t>
            </a:r>
            <a:endParaRPr lang="el-GR" sz="1000" dirty="0">
              <a:latin typeface="Calibri" pitchFamily="34" charset="0"/>
            </a:endParaRPr>
          </a:p>
        </p:txBody>
      </p:sp>
      <p:sp>
        <p:nvSpPr>
          <p:cNvPr id="9" name="Ορθογώνιο 8"/>
          <p:cNvSpPr/>
          <p:nvPr/>
        </p:nvSpPr>
        <p:spPr>
          <a:xfrm>
            <a:off x="115692" y="6467999"/>
            <a:ext cx="6869084"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583701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cstate="print"/>
          <a:srcRect/>
          <a:stretch>
            <a:fillRect/>
          </a:stretch>
        </p:blipFill>
        <p:spPr bwMode="auto">
          <a:xfrm>
            <a:off x="179512" y="1653530"/>
            <a:ext cx="3171825" cy="2495550"/>
          </a:xfrm>
          <a:prstGeom prst="rect">
            <a:avLst/>
          </a:prstGeom>
          <a:noFill/>
        </p:spPr>
      </p:pic>
      <p:sp>
        <p:nvSpPr>
          <p:cNvPr id="3" name="TextBox 2"/>
          <p:cNvSpPr txBox="1"/>
          <p:nvPr/>
        </p:nvSpPr>
        <p:spPr>
          <a:xfrm>
            <a:off x="3995936" y="1916832"/>
            <a:ext cx="1800200" cy="369332"/>
          </a:xfrm>
          <a:prstGeom prst="rect">
            <a:avLst/>
          </a:prstGeom>
          <a:noFill/>
        </p:spPr>
        <p:txBody>
          <a:bodyPr wrap="square" rtlCol="0">
            <a:spAutoFit/>
          </a:bodyPr>
          <a:lstStyle/>
          <a:p>
            <a:r>
              <a:rPr lang="el-GR" dirty="0"/>
              <a:t>Λευκή ουσία</a:t>
            </a:r>
          </a:p>
        </p:txBody>
      </p:sp>
      <p:sp>
        <p:nvSpPr>
          <p:cNvPr id="4" name="Rectangle 3"/>
          <p:cNvSpPr/>
          <p:nvPr/>
        </p:nvSpPr>
        <p:spPr>
          <a:xfrm>
            <a:off x="3707904" y="1988840"/>
            <a:ext cx="216024" cy="216024"/>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3707904" y="2348880"/>
            <a:ext cx="216024" cy="216024"/>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3707904" y="2708920"/>
            <a:ext cx="216024" cy="216024"/>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3707904" y="3068960"/>
            <a:ext cx="216024" cy="216024"/>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3707904" y="3429000"/>
            <a:ext cx="216024" cy="216024"/>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3995936" y="2267580"/>
            <a:ext cx="1800200" cy="369332"/>
          </a:xfrm>
          <a:prstGeom prst="rect">
            <a:avLst/>
          </a:prstGeom>
          <a:noFill/>
        </p:spPr>
        <p:txBody>
          <a:bodyPr wrap="square" rtlCol="0">
            <a:spAutoFit/>
          </a:bodyPr>
          <a:lstStyle/>
          <a:p>
            <a:r>
              <a:rPr lang="el-GR" dirty="0"/>
              <a:t>Φαιά ουσία</a:t>
            </a:r>
          </a:p>
        </p:txBody>
      </p:sp>
      <p:sp>
        <p:nvSpPr>
          <p:cNvPr id="10" name="TextBox 9"/>
          <p:cNvSpPr txBox="1"/>
          <p:nvPr/>
        </p:nvSpPr>
        <p:spPr>
          <a:xfrm>
            <a:off x="3995936" y="2627620"/>
            <a:ext cx="2664296" cy="369332"/>
          </a:xfrm>
          <a:prstGeom prst="rect">
            <a:avLst/>
          </a:prstGeom>
          <a:noFill/>
        </p:spPr>
        <p:txBody>
          <a:bodyPr wrap="square" rtlCol="0">
            <a:spAutoFit/>
          </a:bodyPr>
          <a:lstStyle/>
          <a:p>
            <a:r>
              <a:rPr lang="el-GR" dirty="0"/>
              <a:t>Εγκεφαλονωτιαίο υγρό</a:t>
            </a:r>
          </a:p>
        </p:txBody>
      </p:sp>
      <p:sp>
        <p:nvSpPr>
          <p:cNvPr id="11" name="TextBox 10"/>
          <p:cNvSpPr txBox="1"/>
          <p:nvPr/>
        </p:nvSpPr>
        <p:spPr>
          <a:xfrm>
            <a:off x="3995936" y="2987660"/>
            <a:ext cx="2664296" cy="369332"/>
          </a:xfrm>
          <a:prstGeom prst="rect">
            <a:avLst/>
          </a:prstGeom>
          <a:noFill/>
        </p:spPr>
        <p:txBody>
          <a:bodyPr wrap="square" rtlCol="0">
            <a:spAutoFit/>
          </a:bodyPr>
          <a:lstStyle/>
          <a:p>
            <a:r>
              <a:rPr lang="el-GR" dirty="0"/>
              <a:t>Δέρμα</a:t>
            </a:r>
          </a:p>
        </p:txBody>
      </p:sp>
      <p:sp>
        <p:nvSpPr>
          <p:cNvPr id="12" name="TextBox 11"/>
          <p:cNvSpPr txBox="1"/>
          <p:nvPr/>
        </p:nvSpPr>
        <p:spPr>
          <a:xfrm>
            <a:off x="3995936" y="3347700"/>
            <a:ext cx="2664296" cy="369332"/>
          </a:xfrm>
          <a:prstGeom prst="rect">
            <a:avLst/>
          </a:prstGeom>
          <a:noFill/>
        </p:spPr>
        <p:txBody>
          <a:bodyPr wrap="square" rtlCol="0">
            <a:spAutoFit/>
          </a:bodyPr>
          <a:lstStyle/>
          <a:p>
            <a:r>
              <a:rPr lang="el-GR" dirty="0"/>
              <a:t>Κρανίο</a:t>
            </a:r>
          </a:p>
        </p:txBody>
      </p:sp>
      <p:sp>
        <p:nvSpPr>
          <p:cNvPr id="13" name="TextBox 12"/>
          <p:cNvSpPr txBox="1"/>
          <p:nvPr/>
        </p:nvSpPr>
        <p:spPr>
          <a:xfrm>
            <a:off x="179512" y="4221088"/>
            <a:ext cx="3528392" cy="923330"/>
          </a:xfrm>
          <a:prstGeom prst="rect">
            <a:avLst/>
          </a:prstGeom>
          <a:noFill/>
        </p:spPr>
        <p:txBody>
          <a:bodyPr wrap="square" rtlCol="0">
            <a:spAutoFit/>
          </a:bodyPr>
          <a:lstStyle/>
          <a:p>
            <a:pPr algn="ctr"/>
            <a:r>
              <a:rPr lang="el-GR" i="1" dirty="0">
                <a:solidFill>
                  <a:schemeClr val="accent1">
                    <a:lumMod val="75000"/>
                  </a:schemeClr>
                </a:solidFill>
              </a:rPr>
              <a:t>Πλέγμα πεπερασμένων στοιχείων </a:t>
            </a:r>
            <a:r>
              <a:rPr lang="el-GR" i="1" dirty="0">
                <a:solidFill>
                  <a:schemeClr val="accent1">
                    <a:lumMod val="75000"/>
                  </a:schemeClr>
                </a:solidFill>
                <a:latin typeface="Calibri" panose="020F0502020204030204" pitchFamily="34" charset="0"/>
              </a:rPr>
              <a:t>(</a:t>
            </a:r>
            <a:r>
              <a:rPr lang="en-US" i="1" dirty="0">
                <a:solidFill>
                  <a:schemeClr val="accent1">
                    <a:lumMod val="75000"/>
                  </a:schemeClr>
                </a:solidFill>
                <a:latin typeface="Calibri" panose="020F0502020204030204" pitchFamily="34" charset="0"/>
              </a:rPr>
              <a:t>Volume conductor Finite Element mesh generation</a:t>
            </a:r>
            <a:r>
              <a:rPr lang="el-GR" i="1" dirty="0">
                <a:solidFill>
                  <a:schemeClr val="accent1">
                    <a:lumMod val="75000"/>
                  </a:schemeClr>
                </a:solidFill>
                <a:latin typeface="Calibri" panose="020F0502020204030204" pitchFamily="34" charset="0"/>
              </a:rPr>
              <a:t>)</a:t>
            </a:r>
          </a:p>
        </p:txBody>
      </p:sp>
      <p:pic>
        <p:nvPicPr>
          <p:cNvPr id="116739" name="Picture 3"/>
          <p:cNvPicPr>
            <a:picLocks noChangeAspect="1" noChangeArrowheads="1"/>
          </p:cNvPicPr>
          <p:nvPr/>
        </p:nvPicPr>
        <p:blipFill>
          <a:blip r:embed="rId3" cstate="print"/>
          <a:srcRect/>
          <a:stretch>
            <a:fillRect/>
          </a:stretch>
        </p:blipFill>
        <p:spPr bwMode="auto">
          <a:xfrm>
            <a:off x="6372200" y="3573016"/>
            <a:ext cx="2667000" cy="3095625"/>
          </a:xfrm>
          <a:prstGeom prst="rect">
            <a:avLst/>
          </a:prstGeom>
          <a:noFill/>
          <a:ln w="9525">
            <a:noFill/>
            <a:miter lim="800000"/>
            <a:headEnd/>
            <a:tailEnd/>
          </a:ln>
        </p:spPr>
      </p:pic>
      <p:sp>
        <p:nvSpPr>
          <p:cNvPr id="15" name="Rectangle 14"/>
          <p:cNvSpPr/>
          <p:nvPr/>
        </p:nvSpPr>
        <p:spPr>
          <a:xfrm>
            <a:off x="3347864" y="5877272"/>
            <a:ext cx="3168352" cy="923330"/>
          </a:xfrm>
          <a:prstGeom prst="rect">
            <a:avLst/>
          </a:prstGeom>
        </p:spPr>
        <p:txBody>
          <a:bodyPr wrap="square">
            <a:spAutoFit/>
          </a:bodyPr>
          <a:lstStyle/>
          <a:p>
            <a:pPr algn="ctr"/>
            <a:r>
              <a:rPr lang="el-GR" i="1" dirty="0">
                <a:solidFill>
                  <a:schemeClr val="accent1">
                    <a:lumMod val="75000"/>
                  </a:schemeClr>
                </a:solidFill>
                <a:latin typeface="Calibri" panose="020F0502020204030204" pitchFamily="34" charset="0"/>
              </a:rPr>
              <a:t>Τανυστές αγωγιμότητας του κρανίου (</a:t>
            </a:r>
            <a:r>
              <a:rPr lang="en-US" i="1" dirty="0">
                <a:solidFill>
                  <a:schemeClr val="accent1">
                    <a:lumMod val="75000"/>
                  </a:schemeClr>
                </a:solidFill>
                <a:latin typeface="Calibri" panose="020F0502020204030204" pitchFamily="34" charset="0"/>
              </a:rPr>
              <a:t>The modeled conductivity tensors of the skull</a:t>
            </a:r>
            <a:r>
              <a:rPr lang="el-GR" i="1" dirty="0">
                <a:solidFill>
                  <a:schemeClr val="accent1">
                    <a:lumMod val="75000"/>
                  </a:schemeClr>
                </a:solidFill>
                <a:latin typeface="Calibri" panose="020F0502020204030204" pitchFamily="34" charset="0"/>
              </a:rPr>
              <a:t>)</a:t>
            </a:r>
          </a:p>
        </p:txBody>
      </p:sp>
      <p:sp>
        <p:nvSpPr>
          <p:cNvPr id="16" name="Rectangle 15"/>
          <p:cNvSpPr/>
          <p:nvPr/>
        </p:nvSpPr>
        <p:spPr>
          <a:xfrm>
            <a:off x="3707904" y="5157192"/>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17" name="Rectangle 16"/>
          <p:cNvSpPr/>
          <p:nvPr/>
        </p:nvSpPr>
        <p:spPr>
          <a:xfrm>
            <a:off x="3707904" y="5517232"/>
            <a:ext cx="216024" cy="216024"/>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p:cNvSpPr txBox="1"/>
          <p:nvPr/>
        </p:nvSpPr>
        <p:spPr>
          <a:xfrm>
            <a:off x="3995936" y="5075892"/>
            <a:ext cx="2664296" cy="369332"/>
          </a:xfrm>
          <a:prstGeom prst="rect">
            <a:avLst/>
          </a:prstGeom>
          <a:noFill/>
        </p:spPr>
        <p:txBody>
          <a:bodyPr wrap="square" rtlCol="0">
            <a:spAutoFit/>
          </a:bodyPr>
          <a:lstStyle/>
          <a:p>
            <a:r>
              <a:rPr lang="el-GR" dirty="0"/>
              <a:t>Εγκεφαλονωτιαίο υγρό</a:t>
            </a:r>
          </a:p>
        </p:txBody>
      </p:sp>
      <p:sp>
        <p:nvSpPr>
          <p:cNvPr id="19" name="TextBox 18"/>
          <p:cNvSpPr txBox="1"/>
          <p:nvPr/>
        </p:nvSpPr>
        <p:spPr>
          <a:xfrm>
            <a:off x="3995936" y="5435932"/>
            <a:ext cx="2664296" cy="369332"/>
          </a:xfrm>
          <a:prstGeom prst="rect">
            <a:avLst/>
          </a:prstGeom>
          <a:noFill/>
        </p:spPr>
        <p:txBody>
          <a:bodyPr wrap="square" rtlCol="0">
            <a:spAutoFit/>
          </a:bodyPr>
          <a:lstStyle/>
          <a:p>
            <a:r>
              <a:rPr lang="el-GR" dirty="0"/>
              <a:t>Κρανίο</a:t>
            </a:r>
          </a:p>
        </p:txBody>
      </p:sp>
      <p:sp>
        <p:nvSpPr>
          <p:cNvPr id="22" name="Rectangle 21"/>
          <p:cNvSpPr/>
          <p:nvPr/>
        </p:nvSpPr>
        <p:spPr>
          <a:xfrm>
            <a:off x="156320" y="6471840"/>
            <a:ext cx="6246440" cy="246221"/>
          </a:xfrm>
          <a:prstGeom prst="rect">
            <a:avLst/>
          </a:prstGeom>
        </p:spPr>
        <p:txBody>
          <a:bodyPr wrap="square">
            <a:spAutoFit/>
          </a:bodyPr>
          <a:lstStyle/>
          <a:p>
            <a:r>
              <a:rPr lang="fr-FR" sz="1000" dirty="0">
                <a:latin typeface="Calibri" pitchFamily="34" charset="0"/>
              </a:rPr>
              <a:t>C.H. </a:t>
            </a:r>
            <a:r>
              <a:rPr lang="fr-FR" sz="1000" dirty="0" err="1">
                <a:latin typeface="Calibri" pitchFamily="34" charset="0"/>
              </a:rPr>
              <a:t>Wolters</a:t>
            </a:r>
            <a:r>
              <a:rPr lang="fr-FR" sz="1000" dirty="0">
                <a:latin typeface="Calibri" pitchFamily="34" charset="0"/>
              </a:rPr>
              <a:t> et al. / </a:t>
            </a:r>
            <a:r>
              <a:rPr lang="fr-FR" sz="1000" dirty="0" err="1">
                <a:latin typeface="Calibri" pitchFamily="34" charset="0"/>
              </a:rPr>
              <a:t>NeuroImage</a:t>
            </a:r>
            <a:r>
              <a:rPr lang="fr-FR" sz="1000" dirty="0">
                <a:latin typeface="Calibri" pitchFamily="34" charset="0"/>
              </a:rPr>
              <a:t> 30 (2006) 813– 826</a:t>
            </a:r>
            <a:endParaRPr lang="el-GR" sz="1000" dirty="0">
              <a:latin typeface="Calibri" pitchFamily="34" charset="0"/>
            </a:endParaRPr>
          </a:p>
        </p:txBody>
      </p:sp>
      <p:sp>
        <p:nvSpPr>
          <p:cNvPr id="23" name="Title 1"/>
          <p:cNvSpPr>
            <a:spLocks noGrp="1"/>
          </p:cNvSpPr>
          <p:nvPr>
            <p:ph type="title"/>
          </p:nvPr>
        </p:nvSpPr>
        <p:spPr>
          <a:xfrm>
            <a:off x="612648" y="228600"/>
            <a:ext cx="8153400" cy="990600"/>
          </a:xfrm>
        </p:spPr>
        <p:txBody>
          <a:bodyPr>
            <a:noAutofit/>
          </a:bodyPr>
          <a:lstStyle/>
          <a:p>
            <a:pPr algn="ctr"/>
            <a:r>
              <a:rPr lang="el-GR" sz="3700" b="1" dirty="0">
                <a:solidFill>
                  <a:schemeClr val="tx1"/>
                </a:solidFill>
              </a:rPr>
              <a:t>Μοντελοποίηση &amp; πεπερασμένα στοιχεία</a:t>
            </a:r>
          </a:p>
        </p:txBody>
      </p:sp>
      <p:sp>
        <p:nvSpPr>
          <p:cNvPr id="24" name="Ορθογώνιο 23"/>
          <p:cNvSpPr/>
          <p:nvPr/>
        </p:nvSpPr>
        <p:spPr>
          <a:xfrm>
            <a:off x="115692" y="6467999"/>
            <a:ext cx="3016148" cy="282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646228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11560" y="206152"/>
            <a:ext cx="8153400" cy="990600"/>
          </a:xfrm>
        </p:spPr>
        <p:txBody>
          <a:bodyPr>
            <a:normAutofit/>
          </a:bodyPr>
          <a:lstStyle/>
          <a:p>
            <a:pPr algn="ctr"/>
            <a:r>
              <a:rPr lang="el-GR" sz="3700" b="1" dirty="0">
                <a:solidFill>
                  <a:schemeClr val="tx1"/>
                </a:solidFill>
              </a:rPr>
              <a:t>Βιβλιογραφία</a:t>
            </a:r>
          </a:p>
        </p:txBody>
      </p:sp>
      <p:sp>
        <p:nvSpPr>
          <p:cNvPr id="3" name="Content Placeholder 2"/>
          <p:cNvSpPr>
            <a:spLocks noGrp="1"/>
          </p:cNvSpPr>
          <p:nvPr>
            <p:ph sz="quarter" idx="1"/>
          </p:nvPr>
        </p:nvSpPr>
        <p:spPr>
          <a:xfrm>
            <a:off x="251520" y="1700808"/>
            <a:ext cx="8504684" cy="4608512"/>
          </a:xfrm>
        </p:spPr>
        <p:txBody>
          <a:bodyPr>
            <a:normAutofit lnSpcReduction="10000"/>
          </a:bodyPr>
          <a:lstStyle/>
          <a:p>
            <a:pPr algn="just">
              <a:buClr>
                <a:schemeClr val="accent1">
                  <a:lumMod val="50000"/>
                </a:schemeClr>
              </a:buClr>
              <a:buFont typeface="Wingdings" panose="05000000000000000000" pitchFamily="2" charset="2"/>
              <a:buChar char="q"/>
            </a:pPr>
            <a:r>
              <a:rPr lang="fr-FR" sz="2000" dirty="0">
                <a:latin typeface="Calibri" panose="020F0502020204030204" pitchFamily="34" charset="0"/>
              </a:rPr>
              <a:t>C.H. </a:t>
            </a:r>
            <a:r>
              <a:rPr lang="fr-FR" sz="2000" dirty="0" err="1">
                <a:latin typeface="Calibri" panose="020F0502020204030204" pitchFamily="34" charset="0"/>
              </a:rPr>
              <a:t>Wolters</a:t>
            </a:r>
            <a:r>
              <a:rPr lang="fr-FR" sz="2000" dirty="0">
                <a:latin typeface="Calibri" panose="020F0502020204030204" pitchFamily="34" charset="0"/>
              </a:rPr>
              <a:t> et al. / </a:t>
            </a:r>
            <a:r>
              <a:rPr lang="fr-FR" sz="2000" dirty="0" err="1">
                <a:latin typeface="Calibri" panose="020F0502020204030204" pitchFamily="34" charset="0"/>
              </a:rPr>
              <a:t>NeuroImage</a:t>
            </a:r>
            <a:r>
              <a:rPr lang="fr-FR" sz="2000" dirty="0">
                <a:latin typeface="Calibri" panose="020F0502020204030204" pitchFamily="34" charset="0"/>
              </a:rPr>
              <a:t> 30 (2006) 813– 826</a:t>
            </a:r>
            <a:r>
              <a:rPr lang="el-GR" sz="2000" dirty="0">
                <a:latin typeface="Calibri" panose="020F0502020204030204" pitchFamily="34" charset="0"/>
              </a:rPr>
              <a:t>.</a:t>
            </a:r>
          </a:p>
          <a:p>
            <a:pPr algn="just">
              <a:buClr>
                <a:schemeClr val="accent1">
                  <a:lumMod val="50000"/>
                </a:schemeClr>
              </a:buClr>
              <a:buFont typeface="Wingdings" panose="05000000000000000000" pitchFamily="2" charset="2"/>
              <a:buChar char="q"/>
            </a:pPr>
            <a:r>
              <a:rPr lang="en-GB" sz="2000" dirty="0">
                <a:latin typeface="Calibri" panose="020F0502020204030204" pitchFamily="34" charset="0"/>
              </a:rPr>
              <a:t>A.P. Crawley, </a:t>
            </a:r>
            <a:r>
              <a:rPr lang="en-US" sz="2000" dirty="0">
                <a:latin typeface="Calibri" panose="020F0502020204030204" pitchFamily="34" charset="0"/>
              </a:rPr>
              <a:t>Basics of diffusion and perfusion MRI, Applied Radiology, 2003</a:t>
            </a:r>
            <a:r>
              <a:rPr lang="el-GR" sz="2000" dirty="0">
                <a:latin typeface="Calibri" panose="020F0502020204030204" pitchFamily="34" charset="0"/>
              </a:rPr>
              <a:t>.</a:t>
            </a:r>
          </a:p>
          <a:p>
            <a:pPr algn="just">
              <a:buClr>
                <a:schemeClr val="accent1">
                  <a:lumMod val="50000"/>
                </a:schemeClr>
              </a:buClr>
              <a:buFont typeface="Wingdings" panose="05000000000000000000" pitchFamily="2" charset="2"/>
              <a:buChar char="q"/>
            </a:pPr>
            <a:r>
              <a:rPr lang="en-US" sz="2000" dirty="0">
                <a:latin typeface="Calibri" pitchFamily="34" charset="0"/>
              </a:rPr>
              <a:t>K.E. Stephan and K.J. </a:t>
            </a:r>
            <a:r>
              <a:rPr lang="en-US" sz="2000" dirty="0" err="1">
                <a:latin typeface="Calibri" pitchFamily="34" charset="0"/>
              </a:rPr>
              <a:t>Friston</a:t>
            </a:r>
            <a:r>
              <a:rPr lang="en-US" sz="2000" dirty="0">
                <a:latin typeface="Calibri" pitchFamily="34" charset="0"/>
              </a:rPr>
              <a:t>. Analyzing effective connectivity with functional magnetic resonance imaging. WIREs Cognitive </a:t>
            </a:r>
            <a:r>
              <a:rPr lang="en-US" sz="2000" dirty="0" err="1">
                <a:latin typeface="Calibri" pitchFamily="34" charset="0"/>
              </a:rPr>
              <a:t>Sience</a:t>
            </a:r>
            <a:r>
              <a:rPr lang="en-US" sz="2000" dirty="0">
                <a:latin typeface="Calibri" pitchFamily="34" charset="0"/>
              </a:rPr>
              <a:t>, 2010.</a:t>
            </a:r>
            <a:endParaRPr lang="el-GR" sz="2000" dirty="0">
              <a:latin typeface="Calibri" pitchFamily="34" charset="0"/>
            </a:endParaRPr>
          </a:p>
          <a:p>
            <a:pPr algn="just">
              <a:buClr>
                <a:schemeClr val="accent1">
                  <a:lumMod val="50000"/>
                </a:schemeClr>
              </a:buClr>
              <a:buFont typeface="Wingdings" panose="05000000000000000000" pitchFamily="2" charset="2"/>
              <a:buChar char="q"/>
            </a:pPr>
            <a:r>
              <a:rPr lang="en-US" sz="2000" dirty="0">
                <a:latin typeface="Calibri" pitchFamily="34" charset="0"/>
                <a:ea typeface="Times New Roman" pitchFamily="18" charset="0"/>
                <a:cs typeface="Arial" pitchFamily="34" charset="0"/>
              </a:rPr>
              <a:t>P. </a:t>
            </a:r>
            <a:r>
              <a:rPr lang="en-US" sz="2000" dirty="0" err="1">
                <a:latin typeface="Calibri" pitchFamily="34" charset="0"/>
                <a:ea typeface="Times New Roman" pitchFamily="18" charset="0"/>
                <a:cs typeface="Arial" pitchFamily="34" charset="0"/>
              </a:rPr>
              <a:t>Jezzard</a:t>
            </a:r>
            <a:r>
              <a:rPr lang="en-US" sz="2000" dirty="0">
                <a:latin typeface="Calibri" pitchFamily="34" charset="0"/>
                <a:ea typeface="Times New Roman" pitchFamily="18" charset="0"/>
                <a:cs typeface="Arial" pitchFamily="34" charset="0"/>
              </a:rPr>
              <a:t>, P.M. Matthews, S.M. Smith, Functional MRI: An Introduction to Methods (Oxford University Press, USA, 2001</a:t>
            </a:r>
            <a:r>
              <a:rPr lang="el-GR" sz="2000" dirty="0">
                <a:latin typeface="Calibri" pitchFamily="34" charset="0"/>
                <a:ea typeface="Times New Roman" pitchFamily="18" charset="0"/>
                <a:cs typeface="Arial" pitchFamily="34" charset="0"/>
              </a:rPr>
              <a:t>.</a:t>
            </a:r>
          </a:p>
          <a:p>
            <a:pPr algn="just">
              <a:buClr>
                <a:schemeClr val="accent1">
                  <a:lumMod val="50000"/>
                </a:schemeClr>
              </a:buClr>
              <a:buFont typeface="Wingdings" panose="05000000000000000000" pitchFamily="2" charset="2"/>
              <a:buChar char="q"/>
            </a:pPr>
            <a:r>
              <a:rPr lang="en-US" sz="2000" dirty="0" err="1">
                <a:latin typeface="Calibri" pitchFamily="34" charset="0"/>
                <a:ea typeface="Times New Roman" pitchFamily="18" charset="0"/>
                <a:cs typeface="Arial" pitchFamily="34" charset="0"/>
              </a:rPr>
              <a:t>Tripoliti</a:t>
            </a:r>
            <a:r>
              <a:rPr lang="en-US" sz="2000" dirty="0">
                <a:latin typeface="Calibri" pitchFamily="34" charset="0"/>
                <a:ea typeface="Times New Roman" pitchFamily="18" charset="0"/>
                <a:cs typeface="Arial" pitchFamily="34" charset="0"/>
              </a:rPr>
              <a:t> et al. , Recent  developments in computer methods for fMRI data processing</a:t>
            </a:r>
            <a:r>
              <a:rPr lang="en-US" sz="2000" dirty="0">
                <a:latin typeface="Calibri" pitchFamily="34" charset="0"/>
                <a:cs typeface="Arial" pitchFamily="34" charset="0"/>
              </a:rPr>
              <a:t>, Eds. Carlos Alexandre Barros de Mello </a:t>
            </a:r>
            <a:r>
              <a:rPr lang="en-US" sz="2000" dirty="0" err="1">
                <a:latin typeface="Calibri" pitchFamily="34" charset="0"/>
                <a:cs typeface="Arial" pitchFamily="34" charset="0"/>
              </a:rPr>
              <a:t>InTech</a:t>
            </a:r>
            <a:r>
              <a:rPr lang="en-US" sz="2000" dirty="0">
                <a:latin typeface="Calibri" pitchFamily="34" charset="0"/>
                <a:cs typeface="Arial" pitchFamily="34" charset="0"/>
              </a:rPr>
              <a:t>, 2009</a:t>
            </a:r>
            <a:r>
              <a:rPr lang="el-GR" sz="2000" dirty="0">
                <a:latin typeface="Calibri" pitchFamily="34" charset="0"/>
                <a:cs typeface="Arial" pitchFamily="34" charset="0"/>
              </a:rPr>
              <a:t>.</a:t>
            </a:r>
          </a:p>
          <a:p>
            <a:pPr algn="just">
              <a:buClr>
                <a:schemeClr val="accent1">
                  <a:lumMod val="50000"/>
                </a:schemeClr>
              </a:buClr>
              <a:buFont typeface="Wingdings" panose="05000000000000000000" pitchFamily="2" charset="2"/>
              <a:buChar char="q"/>
            </a:pPr>
            <a:r>
              <a:rPr lang="en-US" sz="2000" dirty="0">
                <a:latin typeface="Calibri" panose="020F0502020204030204" pitchFamily="34" charset="0"/>
              </a:rPr>
              <a:t>Hu, </a:t>
            </a:r>
            <a:r>
              <a:rPr lang="en-US" sz="2000" dirty="0" err="1">
                <a:latin typeface="Calibri" panose="020F0502020204030204" pitchFamily="34" charset="0"/>
              </a:rPr>
              <a:t>Grossberg</a:t>
            </a:r>
            <a:r>
              <a:rPr lang="en-US" sz="2000" dirty="0">
                <a:latin typeface="Calibri" panose="020F0502020204030204" pitchFamily="34" charset="0"/>
              </a:rPr>
              <a:t> and </a:t>
            </a:r>
            <a:r>
              <a:rPr lang="en-US" sz="2000" dirty="0" err="1">
                <a:latin typeface="Calibri" panose="020F0502020204030204" pitchFamily="34" charset="0"/>
              </a:rPr>
              <a:t>Mageras</a:t>
            </a:r>
            <a:r>
              <a:rPr lang="en-US" sz="2000" dirty="0">
                <a:latin typeface="Calibri" panose="020F0502020204030204" pitchFamily="34" charset="0"/>
              </a:rPr>
              <a:t>, Survey of Recent Volumetric Medical Image Segmentation Techniques, Eds. Carlos Alexandre Barros de Mello </a:t>
            </a:r>
            <a:r>
              <a:rPr lang="en-US" sz="2000" dirty="0" err="1">
                <a:latin typeface="Calibri" panose="020F0502020204030204" pitchFamily="34" charset="0"/>
              </a:rPr>
              <a:t>InTech</a:t>
            </a:r>
            <a:r>
              <a:rPr lang="en-US" sz="2000" dirty="0">
                <a:latin typeface="Calibri" panose="020F0502020204030204" pitchFamily="34" charset="0"/>
              </a:rPr>
              <a:t>, 2009</a:t>
            </a:r>
            <a:r>
              <a:rPr lang="el-GR" sz="2000" dirty="0">
                <a:latin typeface="Calibri" panose="020F0502020204030204" pitchFamily="34" charset="0"/>
              </a:rPr>
              <a:t>.</a:t>
            </a:r>
          </a:p>
          <a:p>
            <a:pPr algn="just">
              <a:buClr>
                <a:schemeClr val="accent1">
                  <a:lumMod val="50000"/>
                </a:schemeClr>
              </a:buClr>
              <a:buFont typeface="Wingdings" panose="05000000000000000000" pitchFamily="2" charset="2"/>
              <a:buChar char="q"/>
            </a:pPr>
            <a:r>
              <a:rPr lang="en-GB" sz="2000" dirty="0">
                <a:latin typeface="Calibri" panose="020F0502020204030204" pitchFamily="34" charset="0"/>
              </a:rPr>
              <a:t>Linda </a:t>
            </a:r>
            <a:r>
              <a:rPr lang="en-GB" sz="2000" dirty="0" err="1">
                <a:latin typeface="Calibri" panose="020F0502020204030204" pitchFamily="34" charset="0"/>
              </a:rPr>
              <a:t>Marrakchi-Kacem</a:t>
            </a:r>
            <a:r>
              <a:rPr lang="en-GB" sz="2000" dirty="0">
                <a:latin typeface="Calibri" panose="020F0502020204030204" pitchFamily="34" charset="0"/>
              </a:rPr>
              <a:t> </a:t>
            </a:r>
            <a:r>
              <a:rPr lang="en-GB" sz="2000" i="1" dirty="0">
                <a:latin typeface="Calibri" panose="020F0502020204030204" pitchFamily="34" charset="0"/>
              </a:rPr>
              <a:t>et al.</a:t>
            </a:r>
            <a:r>
              <a:rPr lang="en-GB" sz="2000" dirty="0">
                <a:latin typeface="Calibri" panose="020F0502020204030204" pitchFamily="34" charset="0"/>
              </a:rPr>
              <a:t>, ESMRMB 2009, </a:t>
            </a:r>
            <a:r>
              <a:rPr lang="en-GB" sz="2000" dirty="0" err="1">
                <a:latin typeface="Calibri" panose="020F0502020204030204" pitchFamily="34" charset="0"/>
              </a:rPr>
              <a:t>Antalia</a:t>
            </a:r>
            <a:r>
              <a:rPr lang="en-GB" sz="2000" dirty="0">
                <a:latin typeface="Calibri" panose="020F0502020204030204" pitchFamily="34" charset="0"/>
              </a:rPr>
              <a:t>, </a:t>
            </a:r>
            <a:r>
              <a:rPr lang="en-GB" sz="2000" dirty="0" err="1">
                <a:latin typeface="Calibri" panose="020F0502020204030204" pitchFamily="34" charset="0"/>
              </a:rPr>
              <a:t>Turky</a:t>
            </a:r>
            <a:r>
              <a:rPr lang="el-GR" sz="2000" dirty="0">
                <a:latin typeface="Calibri" panose="020F0502020204030204" pitchFamily="34" charset="0"/>
              </a:rPr>
              <a:t>.</a:t>
            </a:r>
          </a:p>
          <a:p>
            <a:pPr algn="just">
              <a:buClr>
                <a:schemeClr val="accent1">
                  <a:lumMod val="50000"/>
                </a:schemeClr>
              </a:buClr>
              <a:buFont typeface="Wingdings" panose="05000000000000000000" pitchFamily="2" charset="2"/>
              <a:buChar char="q"/>
            </a:pPr>
            <a:r>
              <a:rPr lang="en-US" sz="2000" dirty="0" err="1">
                <a:latin typeface="Calibri" panose="020F0502020204030204" pitchFamily="34" charset="0"/>
              </a:rPr>
              <a:t>Tripoliti</a:t>
            </a:r>
            <a:r>
              <a:rPr lang="en-US" sz="2000" dirty="0">
                <a:latin typeface="Calibri" panose="020F0502020204030204" pitchFamily="34" charset="0"/>
              </a:rPr>
              <a:t> et al., Diffusion Tensor Imaging and Fiber </a:t>
            </a:r>
            <a:r>
              <a:rPr lang="en-US" sz="2000" dirty="0" err="1">
                <a:latin typeface="Calibri" panose="020F0502020204030204" pitchFamily="34" charset="0"/>
              </a:rPr>
              <a:t>Tractography</a:t>
            </a:r>
            <a:r>
              <a:rPr lang="en-US" sz="2000" dirty="0">
                <a:latin typeface="Calibri" panose="020F0502020204030204" pitchFamily="34" charset="0"/>
              </a:rPr>
              <a:t>, Eds. Th. </a:t>
            </a:r>
            <a:r>
              <a:rPr lang="en-US" sz="2000" dirty="0" err="1">
                <a:latin typeface="Calibri" panose="020F0502020204030204" pitchFamily="34" charset="0"/>
              </a:rPr>
              <a:t>Exarchos</a:t>
            </a:r>
            <a:r>
              <a:rPr lang="en-US" sz="2000" dirty="0">
                <a:latin typeface="Calibri" panose="020F0502020204030204" pitchFamily="34" charset="0"/>
              </a:rPr>
              <a:t>, A. Papadopoulos, D.I. Fotiadis,  IGI Global 2009</a:t>
            </a:r>
            <a:r>
              <a:rPr lang="el-GR" sz="2000" dirty="0">
                <a:latin typeface="Calibri" panose="020F0502020204030204" pitchFamily="34" charset="0"/>
              </a:rPr>
              <a:t>.</a:t>
            </a:r>
          </a:p>
          <a:p>
            <a:pPr>
              <a:buClr>
                <a:schemeClr val="accent1">
                  <a:lumMod val="50000"/>
                </a:schemeClr>
              </a:buClr>
              <a:buFont typeface="Wingdings" panose="05000000000000000000" pitchFamily="2" charset="2"/>
              <a:buChar char="q"/>
            </a:pPr>
            <a:endParaRPr lang="el-GR" sz="2000" dirty="0">
              <a:latin typeface="Calibri" panose="020F0502020204030204" pitchFamily="34" charset="0"/>
            </a:endParaRPr>
          </a:p>
          <a:p>
            <a:pPr>
              <a:buClr>
                <a:schemeClr val="accent1">
                  <a:lumMod val="50000"/>
                </a:schemeClr>
              </a:buClr>
              <a:buFont typeface="Wingdings" panose="05000000000000000000" pitchFamily="2" charset="2"/>
              <a:buChar char="q"/>
            </a:pPr>
            <a:endParaRPr lang="el-GR" sz="2000" dirty="0">
              <a:latin typeface="Calibri" panose="020F0502020204030204" pitchFamily="34" charset="0"/>
            </a:endParaRPr>
          </a:p>
          <a:p>
            <a:pPr>
              <a:buClr>
                <a:schemeClr val="accent1">
                  <a:lumMod val="50000"/>
                </a:schemeClr>
              </a:buClr>
              <a:buFont typeface="Wingdings" panose="05000000000000000000" pitchFamily="2" charset="2"/>
              <a:buChar char="q"/>
            </a:pPr>
            <a:endParaRPr lang="en-US" sz="2000" dirty="0">
              <a:latin typeface="Calibri" pitchFamily="34" charset="0"/>
              <a:ea typeface="Times New Roman" pitchFamily="18" charset="0"/>
              <a:cs typeface="Arial" pitchFamily="34" charset="0"/>
            </a:endParaRPr>
          </a:p>
          <a:p>
            <a:pPr>
              <a:buClr>
                <a:schemeClr val="accent1">
                  <a:lumMod val="50000"/>
                </a:schemeClr>
              </a:buClr>
              <a:buFont typeface="Wingdings" panose="05000000000000000000" pitchFamily="2" charset="2"/>
              <a:buChar char="q"/>
            </a:pPr>
            <a:endParaRPr lang="el-GR" sz="2000" dirty="0">
              <a:latin typeface="Calibri" pitchFamily="34" charset="0"/>
            </a:endParaRPr>
          </a:p>
          <a:p>
            <a:pPr>
              <a:buClr>
                <a:schemeClr val="accent1">
                  <a:lumMod val="50000"/>
                </a:schemeClr>
              </a:buClr>
              <a:buFont typeface="Wingdings" panose="05000000000000000000" pitchFamily="2" charset="2"/>
              <a:buChar char="q"/>
            </a:pPr>
            <a:endParaRPr lang="en-US" sz="2000" dirty="0">
              <a:latin typeface="Calibri" panose="020F0502020204030204" pitchFamily="34" charset="0"/>
            </a:endParaRPr>
          </a:p>
          <a:p>
            <a:endParaRPr lang="el-GR" sz="1000" dirty="0">
              <a:latin typeface="Calibri" pitchFamily="34" charset="0"/>
            </a:endParaRPr>
          </a:p>
        </p:txBody>
      </p:sp>
    </p:spTree>
    <p:extLst>
      <p:ext uri="{BB962C8B-B14F-4D97-AF65-F5344CB8AC3E}">
        <p14:creationId xmlns:p14="http://schemas.microsoft.com/office/powerpoint/2010/main" val="171546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700" b="1" dirty="0">
                <a:solidFill>
                  <a:schemeClr val="tx1"/>
                </a:solidFill>
              </a:rPr>
              <a:t>Διαίρεση του εγκεφάλου</a:t>
            </a:r>
            <a:endParaRPr lang="en-US" sz="3700" b="1" dirty="0">
              <a:solidFill>
                <a:schemeClr val="tx1"/>
              </a:solidFill>
            </a:endParaRPr>
          </a:p>
        </p:txBody>
      </p:sp>
      <p:sp>
        <p:nvSpPr>
          <p:cNvPr id="3" name="Content Placeholder 2"/>
          <p:cNvSpPr>
            <a:spLocks noGrp="1"/>
          </p:cNvSpPr>
          <p:nvPr>
            <p:ph sz="quarter" idx="1"/>
          </p:nvPr>
        </p:nvSpPr>
        <p:spPr/>
        <p:style>
          <a:lnRef idx="1">
            <a:schemeClr val="accent2"/>
          </a:lnRef>
          <a:fillRef idx="2">
            <a:schemeClr val="accent2"/>
          </a:fillRef>
          <a:effectRef idx="1">
            <a:schemeClr val="accent2"/>
          </a:effectRef>
          <a:fontRef idx="minor">
            <a:schemeClr val="dk1"/>
          </a:fontRef>
        </p:style>
        <p:txBody>
          <a:bodyPr/>
          <a:lstStyle/>
          <a:p>
            <a:pPr>
              <a:buClr>
                <a:schemeClr val="accent1">
                  <a:lumMod val="50000"/>
                </a:schemeClr>
              </a:buClr>
              <a:buFont typeface="Wingdings" panose="05000000000000000000" pitchFamily="2" charset="2"/>
              <a:buChar char="q"/>
            </a:pPr>
            <a:r>
              <a:rPr lang="el-GR" sz="3200" dirty="0"/>
              <a:t>Τελικός εγκέφαλος</a:t>
            </a:r>
          </a:p>
          <a:p>
            <a:pPr>
              <a:buClr>
                <a:schemeClr val="accent1">
                  <a:lumMod val="50000"/>
                </a:schemeClr>
              </a:buClr>
              <a:buFont typeface="Wingdings" panose="05000000000000000000" pitchFamily="2" charset="2"/>
              <a:buChar char="q"/>
            </a:pPr>
            <a:r>
              <a:rPr lang="el-GR" sz="3200" dirty="0"/>
              <a:t>Διάμεσος εγκέφαλος</a:t>
            </a:r>
          </a:p>
          <a:p>
            <a:pPr>
              <a:buClr>
                <a:schemeClr val="accent1">
                  <a:lumMod val="50000"/>
                </a:schemeClr>
              </a:buClr>
              <a:buFont typeface="Wingdings" panose="05000000000000000000" pitchFamily="2" charset="2"/>
              <a:buChar char="q"/>
            </a:pPr>
            <a:r>
              <a:rPr lang="el-GR" sz="3200" dirty="0"/>
              <a:t>Μέσος εγκέφαλος</a:t>
            </a:r>
          </a:p>
          <a:p>
            <a:pPr>
              <a:buClr>
                <a:schemeClr val="accent1">
                  <a:lumMod val="50000"/>
                </a:schemeClr>
              </a:buClr>
              <a:buFont typeface="Wingdings" panose="05000000000000000000" pitchFamily="2" charset="2"/>
              <a:buChar char="q"/>
            </a:pPr>
            <a:r>
              <a:rPr lang="el-GR" sz="3200" dirty="0"/>
              <a:t>Οπίσθιος εγκέφαλος</a:t>
            </a:r>
          </a:p>
          <a:p>
            <a:pPr>
              <a:buClr>
                <a:schemeClr val="accent1">
                  <a:lumMod val="50000"/>
                </a:schemeClr>
              </a:buClr>
              <a:buFont typeface="Wingdings" panose="05000000000000000000" pitchFamily="2" charset="2"/>
              <a:buChar char="q"/>
            </a:pPr>
            <a:r>
              <a:rPr lang="el-GR" sz="3200" dirty="0"/>
              <a:t>Έσχατος εγκέφαλος</a:t>
            </a:r>
          </a:p>
          <a:p>
            <a:endParaRPr lang="en-US" dirty="0"/>
          </a:p>
        </p:txBody>
      </p:sp>
    </p:spTree>
    <p:extLst>
      <p:ext uri="{BB962C8B-B14F-4D97-AF65-F5344CB8AC3E}">
        <p14:creationId xmlns:p14="http://schemas.microsoft.com/office/powerpoint/2010/main" val="15603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484784"/>
            <a:ext cx="8370512" cy="5040560"/>
          </a:xfrm>
          <a:noFill/>
          <a:ln>
            <a:noFill/>
          </a:ln>
          <a:effectLst/>
        </p:spPr>
        <p:style>
          <a:lnRef idx="1">
            <a:schemeClr val="accent2"/>
          </a:lnRef>
          <a:fillRef idx="2">
            <a:schemeClr val="accent2"/>
          </a:fillRef>
          <a:effectRef idx="1">
            <a:schemeClr val="accent2"/>
          </a:effectRef>
          <a:fontRef idx="minor">
            <a:schemeClr val="dk1"/>
          </a:fontRef>
        </p:style>
        <p:txBody>
          <a:bodyPr>
            <a:noAutofit/>
          </a:bodyPr>
          <a:lstStyle/>
          <a:p>
            <a:pPr marL="0" indent="0" algn="just">
              <a:spcBef>
                <a:spcPts val="0"/>
              </a:spcBef>
              <a:spcAft>
                <a:spcPts val="600"/>
              </a:spcAft>
              <a:buNone/>
            </a:pPr>
            <a:r>
              <a:rPr lang="el-GR" sz="2400" b="1" u="sng" dirty="0"/>
              <a:t>Τελικός εγκέφαλος</a:t>
            </a:r>
            <a:endParaRPr lang="el-GR" sz="2200" u="sng" dirty="0"/>
          </a:p>
          <a:p>
            <a:pPr marL="0" indent="0" algn="just">
              <a:spcBef>
                <a:spcPts val="0"/>
              </a:spcBef>
              <a:spcAft>
                <a:spcPts val="1200"/>
              </a:spcAft>
              <a:buNone/>
            </a:pPr>
            <a:r>
              <a:rPr lang="el-GR" sz="2000" dirty="0"/>
              <a:t>Αποτελεί το μεγαλύτερο μέρος και αποτελείται από δύο </a:t>
            </a:r>
            <a:r>
              <a:rPr lang="el-GR" sz="2000" b="1" dirty="0"/>
              <a:t>εγκεφαλικά ημισφαίρια</a:t>
            </a:r>
            <a:r>
              <a:rPr lang="el-GR" sz="2000" dirty="0"/>
              <a:t>, τους συνδέσμους τους και τις δύο </a:t>
            </a:r>
            <a:r>
              <a:rPr lang="el-GR" sz="2000" b="1" dirty="0"/>
              <a:t>πλάγιες κοιλίες</a:t>
            </a:r>
            <a:r>
              <a:rPr lang="el-GR" sz="2000" dirty="0"/>
              <a:t>.</a:t>
            </a:r>
          </a:p>
          <a:p>
            <a:pPr algn="just">
              <a:spcBef>
                <a:spcPts val="0"/>
              </a:spcBef>
              <a:spcAft>
                <a:spcPts val="1200"/>
              </a:spcAft>
              <a:buClr>
                <a:schemeClr val="accent1">
                  <a:lumMod val="50000"/>
                </a:schemeClr>
              </a:buClr>
              <a:buFont typeface="Wingdings" panose="05000000000000000000" pitchFamily="2" charset="2"/>
              <a:buChar char="q"/>
            </a:pPr>
            <a:r>
              <a:rPr lang="el-GR" sz="2200" b="1" dirty="0"/>
              <a:t>Ημισφαίρια</a:t>
            </a:r>
            <a:r>
              <a:rPr lang="el-GR" sz="2200" dirty="0"/>
              <a:t>: κάθε ημισφαίριο αποτελείται από </a:t>
            </a:r>
            <a:r>
              <a:rPr lang="el-GR" sz="2200" b="1" dirty="0"/>
              <a:t>4 λοβούς </a:t>
            </a:r>
            <a:r>
              <a:rPr lang="el-GR" sz="2200" dirty="0"/>
              <a:t>(μετωπιαίος, βρεγματικός, ινιακός, κροταφικός), </a:t>
            </a:r>
            <a:r>
              <a:rPr lang="el-GR" sz="2200" b="1" dirty="0"/>
              <a:t>λευκή ουσία </a:t>
            </a:r>
            <a:r>
              <a:rPr lang="el-GR" sz="2200" dirty="0"/>
              <a:t>και βασικά </a:t>
            </a:r>
            <a:r>
              <a:rPr lang="el-GR" sz="2200" b="1" dirty="0"/>
              <a:t>γάγγλια</a:t>
            </a:r>
            <a:r>
              <a:rPr lang="el-GR" sz="2200" dirty="0"/>
              <a:t>.</a:t>
            </a:r>
          </a:p>
          <a:p>
            <a:pPr algn="just">
              <a:spcBef>
                <a:spcPts val="0"/>
              </a:spcBef>
              <a:spcAft>
                <a:spcPts val="1200"/>
              </a:spcAft>
              <a:buClr>
                <a:schemeClr val="accent1">
                  <a:lumMod val="50000"/>
                </a:schemeClr>
              </a:buClr>
              <a:buFont typeface="Wingdings" panose="05000000000000000000" pitchFamily="2" charset="2"/>
              <a:buChar char="q"/>
            </a:pPr>
            <a:r>
              <a:rPr lang="el-GR" sz="2200" b="1" dirty="0"/>
              <a:t>Σύνδεσμοι των ημισφαιρίων</a:t>
            </a:r>
            <a:r>
              <a:rPr lang="el-GR" sz="2200" dirty="0"/>
              <a:t>: μεσολόβιο, πρόσθιος σύνδεσμος του εγκεφάλου, σύνδεσμος των </a:t>
            </a:r>
            <a:r>
              <a:rPr lang="el-GR" sz="2200" dirty="0" err="1"/>
              <a:t>ιπποκάμπων</a:t>
            </a:r>
            <a:r>
              <a:rPr lang="el-GR" sz="2200" dirty="0"/>
              <a:t>, διαφανές διάφραγμα, ψαλίδα.</a:t>
            </a:r>
          </a:p>
          <a:p>
            <a:pPr algn="just">
              <a:spcBef>
                <a:spcPts val="0"/>
              </a:spcBef>
              <a:spcAft>
                <a:spcPts val="1200"/>
              </a:spcAft>
              <a:buClr>
                <a:schemeClr val="accent1">
                  <a:lumMod val="50000"/>
                </a:schemeClr>
              </a:buClr>
              <a:buFont typeface="Wingdings" panose="05000000000000000000" pitchFamily="2" charset="2"/>
              <a:buChar char="q"/>
            </a:pPr>
            <a:r>
              <a:rPr lang="el-GR" sz="2200" b="1" dirty="0"/>
              <a:t>Ρινικός εγκέφαλος</a:t>
            </a:r>
            <a:r>
              <a:rPr lang="el-GR" sz="2200" dirty="0"/>
              <a:t>: αποτελείται από μια περιφερική μοίρα (οσφρητικός βολβός, οσφρητική ταινία, οσφρητικό τρίγωνο, οσφρητικές χορδές, πρόσθια διάτρητη ουσία, υπομεσολόβια έλικα, παροσφρητική άλως) και μια κεντρική μοίρα (απιοειδής λοβός και ιπποκάμπειος σχηματισμός).</a:t>
            </a:r>
          </a:p>
        </p:txBody>
      </p:sp>
      <p:sp>
        <p:nvSpPr>
          <p:cNvPr id="5" name="Title 1"/>
          <p:cNvSpPr>
            <a:spLocks noGrp="1"/>
          </p:cNvSpPr>
          <p:nvPr>
            <p:ph type="title"/>
          </p:nvPr>
        </p:nvSpPr>
        <p:spPr>
          <a:xfrm>
            <a:off x="612648" y="228600"/>
            <a:ext cx="8153400" cy="990600"/>
          </a:xfrm>
        </p:spPr>
        <p:txBody>
          <a:bodyPr>
            <a:normAutofit/>
          </a:bodyPr>
          <a:lstStyle/>
          <a:p>
            <a:pPr algn="ctr"/>
            <a:r>
              <a:rPr lang="el-GR" sz="3700" b="1" dirty="0">
                <a:solidFill>
                  <a:schemeClr val="tx1"/>
                </a:solidFill>
              </a:rPr>
              <a:t>Διαίρεση του εγκεφάλου</a:t>
            </a:r>
            <a:endParaRPr lang="en-US" sz="3700" b="1" dirty="0">
              <a:solidFill>
                <a:schemeClr val="tx1"/>
              </a:solidFill>
            </a:endParaRPr>
          </a:p>
        </p:txBody>
      </p:sp>
    </p:spTree>
    <p:extLst>
      <p:ext uri="{BB962C8B-B14F-4D97-AF65-F5344CB8AC3E}">
        <p14:creationId xmlns:p14="http://schemas.microsoft.com/office/powerpoint/2010/main" val="326509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556792"/>
            <a:ext cx="8370512" cy="4752528"/>
          </a:xfrm>
          <a:noFill/>
          <a:ln>
            <a:noFill/>
          </a:ln>
          <a:effectLst/>
        </p:spPr>
        <p:style>
          <a:lnRef idx="1">
            <a:schemeClr val="accent2"/>
          </a:lnRef>
          <a:fillRef idx="2">
            <a:schemeClr val="accent2"/>
          </a:fillRef>
          <a:effectRef idx="1">
            <a:schemeClr val="accent2"/>
          </a:effectRef>
          <a:fontRef idx="minor">
            <a:schemeClr val="dk1"/>
          </a:fontRef>
        </p:style>
        <p:txBody>
          <a:bodyPr>
            <a:noAutofit/>
          </a:bodyPr>
          <a:lstStyle/>
          <a:p>
            <a:pPr marL="0" indent="0">
              <a:spcBef>
                <a:spcPts val="0"/>
              </a:spcBef>
              <a:spcAft>
                <a:spcPts val="1200"/>
              </a:spcAft>
              <a:buNone/>
            </a:pPr>
            <a:r>
              <a:rPr lang="el-GR" sz="2400" b="1" u="sng" dirty="0"/>
              <a:t>Διάμεσος εγκέφαλος</a:t>
            </a:r>
          </a:p>
          <a:p>
            <a:pPr marL="0" indent="0" algn="just">
              <a:spcBef>
                <a:spcPts val="0"/>
              </a:spcBef>
              <a:spcAft>
                <a:spcPts val="1800"/>
              </a:spcAft>
              <a:buNone/>
            </a:pPr>
            <a:r>
              <a:rPr lang="el-GR" sz="2000" dirty="0"/>
              <a:t>Αποτελείται από τους δύο θαλάμους, τον υποθάλαμο, τον επιθάλαμο, τον μεταθάλαμο και την τρίτη κοιλία του εγκεφάλου.</a:t>
            </a:r>
          </a:p>
          <a:p>
            <a:pPr algn="just">
              <a:spcBef>
                <a:spcPts val="0"/>
              </a:spcBef>
              <a:spcAft>
                <a:spcPts val="1800"/>
              </a:spcAft>
              <a:buClr>
                <a:schemeClr val="accent1">
                  <a:lumMod val="50000"/>
                </a:schemeClr>
              </a:buClr>
              <a:buFont typeface="Wingdings" panose="05000000000000000000" pitchFamily="2" charset="2"/>
              <a:buChar char="q"/>
            </a:pPr>
            <a:r>
              <a:rPr lang="el-GR" sz="2200" b="1" dirty="0"/>
              <a:t>Θάλαμοι</a:t>
            </a:r>
            <a:r>
              <a:rPr lang="el-GR" sz="2200" dirty="0"/>
              <a:t>: αποτελούν δύο μάζες φαιάς ουσίας ωοειδούς σχήματος.</a:t>
            </a:r>
          </a:p>
          <a:p>
            <a:pPr algn="just">
              <a:spcBef>
                <a:spcPts val="0"/>
              </a:spcBef>
              <a:spcAft>
                <a:spcPts val="1800"/>
              </a:spcAft>
              <a:buClr>
                <a:schemeClr val="accent1">
                  <a:lumMod val="50000"/>
                </a:schemeClr>
              </a:buClr>
              <a:buFont typeface="Wingdings" panose="05000000000000000000" pitchFamily="2" charset="2"/>
              <a:buChar char="q"/>
            </a:pPr>
            <a:r>
              <a:rPr lang="el-GR" sz="2200" b="1" dirty="0"/>
              <a:t>Υποθάλαμος: </a:t>
            </a:r>
            <a:r>
              <a:rPr lang="el-GR" sz="2200" dirty="0"/>
              <a:t>αποτελείται από τον ιδίως υποθάλαμο (μαστία, φαιό φύμα, μίσχος υπόφυσης, υπόφυση, οπτικό χίασμα, τελικό πέταλο) και την υποθαλάμια χώρα.</a:t>
            </a:r>
          </a:p>
          <a:p>
            <a:pPr algn="just">
              <a:spcBef>
                <a:spcPts val="0"/>
              </a:spcBef>
              <a:spcAft>
                <a:spcPts val="1800"/>
              </a:spcAft>
              <a:buClr>
                <a:schemeClr val="accent1">
                  <a:lumMod val="50000"/>
                </a:schemeClr>
              </a:buClr>
              <a:buFont typeface="Wingdings" panose="05000000000000000000" pitchFamily="2" charset="2"/>
              <a:buChar char="q"/>
            </a:pPr>
            <a:r>
              <a:rPr lang="el-GR" sz="2200" b="1" dirty="0"/>
              <a:t>Επιθάλαμος: </a:t>
            </a:r>
            <a:r>
              <a:rPr lang="el-GR" sz="2200" dirty="0"/>
              <a:t>αποτελείται από το επιθηλιακό πέταλο της τρίτης κοιλίας, την επίφυση, το τρίγωνο της ηνίας και τον οπίσθιο σύνδεσμο του εγκεφάλου</a:t>
            </a:r>
          </a:p>
          <a:p>
            <a:pPr algn="just">
              <a:spcBef>
                <a:spcPts val="0"/>
              </a:spcBef>
              <a:spcAft>
                <a:spcPts val="1800"/>
              </a:spcAft>
              <a:buClr>
                <a:schemeClr val="accent1">
                  <a:lumMod val="50000"/>
                </a:schemeClr>
              </a:buClr>
              <a:buFont typeface="Wingdings" panose="05000000000000000000" pitchFamily="2" charset="2"/>
              <a:buChar char="q"/>
            </a:pPr>
            <a:r>
              <a:rPr lang="el-GR" sz="2200" b="1" dirty="0"/>
              <a:t>Μεταθάλαμος: </a:t>
            </a:r>
            <a:r>
              <a:rPr lang="el-GR" sz="2200" dirty="0"/>
              <a:t>απότελείται από το έσω και έξω γονατώδες σώμα.</a:t>
            </a:r>
          </a:p>
        </p:txBody>
      </p:sp>
      <p:sp>
        <p:nvSpPr>
          <p:cNvPr id="6" name="Title 1"/>
          <p:cNvSpPr>
            <a:spLocks noGrp="1"/>
          </p:cNvSpPr>
          <p:nvPr>
            <p:ph type="title"/>
          </p:nvPr>
        </p:nvSpPr>
        <p:spPr>
          <a:xfrm>
            <a:off x="612648" y="228600"/>
            <a:ext cx="8153400" cy="990600"/>
          </a:xfrm>
        </p:spPr>
        <p:txBody>
          <a:bodyPr>
            <a:normAutofit/>
          </a:bodyPr>
          <a:lstStyle/>
          <a:p>
            <a:pPr algn="ctr"/>
            <a:r>
              <a:rPr lang="el-GR" sz="3700" b="1" dirty="0">
                <a:solidFill>
                  <a:schemeClr val="tx1"/>
                </a:solidFill>
              </a:rPr>
              <a:t>Διαίρεση του εγκεφάλου</a:t>
            </a:r>
            <a:endParaRPr lang="en-US" sz="3700" b="1" dirty="0">
              <a:solidFill>
                <a:schemeClr val="tx1"/>
              </a:solidFill>
            </a:endParaRPr>
          </a:p>
        </p:txBody>
      </p:sp>
    </p:spTree>
    <p:extLst>
      <p:ext uri="{BB962C8B-B14F-4D97-AF65-F5344CB8AC3E}">
        <p14:creationId xmlns:p14="http://schemas.microsoft.com/office/powerpoint/2010/main" val="250290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628800"/>
            <a:ext cx="8370512" cy="4495800"/>
          </a:xfrm>
          <a:noFill/>
          <a:ln>
            <a:noFill/>
          </a:ln>
          <a:effectLst/>
        </p:spPr>
        <p:style>
          <a:lnRef idx="1">
            <a:schemeClr val="accent2"/>
          </a:lnRef>
          <a:fillRef idx="2">
            <a:schemeClr val="accent2"/>
          </a:fillRef>
          <a:effectRef idx="1">
            <a:schemeClr val="accent2"/>
          </a:effectRef>
          <a:fontRef idx="minor">
            <a:schemeClr val="dk1"/>
          </a:fontRef>
        </p:style>
        <p:txBody>
          <a:bodyPr>
            <a:noAutofit/>
          </a:bodyPr>
          <a:lstStyle/>
          <a:p>
            <a:pPr marL="0" indent="0" algn="just">
              <a:spcBef>
                <a:spcPts val="0"/>
              </a:spcBef>
              <a:spcAft>
                <a:spcPts val="1800"/>
              </a:spcAft>
              <a:buNone/>
            </a:pPr>
            <a:r>
              <a:rPr lang="el-GR" sz="2400" b="1" u="sng" dirty="0"/>
              <a:t>Μέσος εγκέφαλος</a:t>
            </a:r>
          </a:p>
          <a:p>
            <a:pPr marL="0" indent="0" algn="just">
              <a:spcBef>
                <a:spcPts val="0"/>
              </a:spcBef>
              <a:spcAft>
                <a:spcPts val="1800"/>
              </a:spcAft>
              <a:buNone/>
            </a:pPr>
            <a:r>
              <a:rPr lang="el-GR" sz="2200" dirty="0"/>
              <a:t>Αποτελείται από το τετράδυμο πέταλο, τα δύο εγκεφαλικά σκέλη και τον υδραγωγό του Sylvius.</a:t>
            </a:r>
          </a:p>
          <a:p>
            <a:pPr algn="just">
              <a:spcBef>
                <a:spcPts val="0"/>
              </a:spcBef>
              <a:spcAft>
                <a:spcPts val="1800"/>
              </a:spcAft>
              <a:buClr>
                <a:schemeClr val="accent1">
                  <a:lumMod val="50000"/>
                </a:schemeClr>
              </a:buClr>
              <a:buFont typeface="Wingdings" panose="05000000000000000000" pitchFamily="2" charset="2"/>
              <a:buChar char="q"/>
            </a:pPr>
            <a:r>
              <a:rPr lang="el-GR" sz="2200" b="1" dirty="0"/>
              <a:t>Τετράδυμο πέταλο: </a:t>
            </a:r>
            <a:r>
              <a:rPr lang="el-GR" sz="2200" dirty="0"/>
              <a:t>πέταλο φαιάς ουσίας που αποτελείται από τα πρόσθια και οπίσθια διδύμια και τον άνω και κάτω βραχίονα του τετραδύμου.</a:t>
            </a:r>
          </a:p>
          <a:p>
            <a:pPr algn="just">
              <a:spcBef>
                <a:spcPts val="0"/>
              </a:spcBef>
              <a:spcAft>
                <a:spcPts val="1800"/>
              </a:spcAft>
              <a:buClr>
                <a:schemeClr val="accent1">
                  <a:lumMod val="50000"/>
                </a:schemeClr>
              </a:buClr>
              <a:buFont typeface="Wingdings" panose="05000000000000000000" pitchFamily="2" charset="2"/>
              <a:buChar char="q"/>
            </a:pPr>
            <a:r>
              <a:rPr lang="el-GR" sz="2200" b="1" dirty="0"/>
              <a:t>Εγκεφαλικά σκέλη: </a:t>
            </a:r>
            <a:r>
              <a:rPr lang="el-GR" sz="2200" dirty="0"/>
              <a:t>αποτελούν 90 λεπτές αποπεπλατυσμένες ταινίες λευκής ουσίας.</a:t>
            </a:r>
          </a:p>
        </p:txBody>
      </p:sp>
      <p:sp>
        <p:nvSpPr>
          <p:cNvPr id="5" name="Title 1"/>
          <p:cNvSpPr>
            <a:spLocks noGrp="1"/>
          </p:cNvSpPr>
          <p:nvPr>
            <p:ph type="title"/>
          </p:nvPr>
        </p:nvSpPr>
        <p:spPr>
          <a:xfrm>
            <a:off x="612648" y="228600"/>
            <a:ext cx="8153400" cy="990600"/>
          </a:xfrm>
        </p:spPr>
        <p:txBody>
          <a:bodyPr>
            <a:normAutofit/>
          </a:bodyPr>
          <a:lstStyle/>
          <a:p>
            <a:pPr algn="ctr"/>
            <a:r>
              <a:rPr lang="el-GR" sz="3700" b="1" dirty="0">
                <a:solidFill>
                  <a:schemeClr val="tx1"/>
                </a:solidFill>
              </a:rPr>
              <a:t>Διαίρεση του εγκεφάλου</a:t>
            </a:r>
            <a:endParaRPr lang="en-US" sz="3700" b="1" dirty="0">
              <a:solidFill>
                <a:schemeClr val="tx1"/>
              </a:solidFill>
            </a:endParaRPr>
          </a:p>
        </p:txBody>
      </p:sp>
    </p:spTree>
    <p:extLst>
      <p:ext uri="{BB962C8B-B14F-4D97-AF65-F5344CB8AC3E}">
        <p14:creationId xmlns:p14="http://schemas.microsoft.com/office/powerpoint/2010/main" val="16292736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TotalTime>
  <Words>2999</Words>
  <Application>Microsoft Office PowerPoint</Application>
  <PresentationFormat>Προβολή στην οθόνη (4:3)</PresentationFormat>
  <Paragraphs>389</Paragraphs>
  <Slides>58</Slides>
  <Notes>10</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58</vt:i4>
      </vt:variant>
    </vt:vector>
  </HeadingPairs>
  <TitlesOfParts>
    <vt:vector size="68" baseType="lpstr">
      <vt:lpstr>Arial</vt:lpstr>
      <vt:lpstr>Calibri</vt:lpstr>
      <vt:lpstr>DejaVu Sans Condensed</vt:lpstr>
      <vt:lpstr>Times New Roman</vt:lpstr>
      <vt:lpstr>Tw Cen MT</vt:lpstr>
      <vt:lpstr>Wingdings</vt:lpstr>
      <vt:lpstr>Wingdings 2</vt:lpstr>
      <vt:lpstr>Median</vt:lpstr>
      <vt:lpstr>2_Median</vt:lpstr>
      <vt:lpstr>Equation</vt:lpstr>
      <vt:lpstr>Παρουσίαση του PowerPoint</vt:lpstr>
      <vt:lpstr>Περιεχόμενα</vt:lpstr>
      <vt:lpstr>Φυσιολογία</vt:lpstr>
      <vt:lpstr>Φυσιολογία</vt:lpstr>
      <vt:lpstr>Φυσιολογία</vt:lpstr>
      <vt:lpstr>Διαίρεση του εγκεφάλου</vt:lpstr>
      <vt:lpstr>Διαίρεση του εγκεφάλου</vt:lpstr>
      <vt:lpstr>Διαίρεση του εγκεφάλου</vt:lpstr>
      <vt:lpstr>Διαίρεση του εγκεφάλου</vt:lpstr>
      <vt:lpstr>Διαίρεση του εγκεφάλου</vt:lpstr>
      <vt:lpstr>Διαίρεση του εγκεφάλου</vt:lpstr>
      <vt:lpstr>Λοβοί του εγκεφάλου</vt:lpstr>
      <vt:lpstr>Λειτουργίες</vt:lpstr>
      <vt:lpstr>Λειτουργίες</vt:lpstr>
      <vt:lpstr>Λειτουργίες</vt:lpstr>
      <vt:lpstr>Λειτουργίες</vt:lpstr>
      <vt:lpstr>Λειτουργίες</vt:lpstr>
      <vt:lpstr>Νευροεπιστήμες</vt:lpstr>
      <vt:lpstr>Νευροεπιστήμες</vt:lpstr>
      <vt:lpstr>Μοντελοποίηση ανατομίας</vt:lpstr>
      <vt:lpstr>Απεικόνιση μαγνητικού συντονισμού - MRI</vt:lpstr>
      <vt:lpstr>Ανακατασκευή εικόνας</vt:lpstr>
      <vt:lpstr>Ανακατασκευή εικόνας - Rendering τεχνικές</vt:lpstr>
      <vt:lpstr>Mutli-planar rendering</vt:lpstr>
      <vt:lpstr>Ανακατασκευή εικόνας - Rendering τεχνικές</vt:lpstr>
      <vt:lpstr>Κατάτμηση εικόνας</vt:lpstr>
      <vt:lpstr>Κατάτμηση περιοχών του εγκεφάλου</vt:lpstr>
      <vt:lpstr>Κατάτμηση των ιστών του εγκεφάλου</vt:lpstr>
      <vt:lpstr>Μοντελοποίηση των ινών λευκής ουσίας</vt:lpstr>
      <vt:lpstr>Απεικόνιση τανυστών μοριακής διάχυσης</vt:lpstr>
      <vt:lpstr>Απεικόνιση τανυστών μοριακής διάχυσης</vt:lpstr>
      <vt:lpstr>Υπολογισμός τανυστών μοριακής διάχυσης</vt:lpstr>
      <vt:lpstr>Υπολογισμός τανυστών μοριακής διάχυσης</vt:lpstr>
      <vt:lpstr>Υπολογισμός τανυστών μοριακής διάχυσης</vt:lpstr>
      <vt:lpstr>Εξαγόμενη πληροφορία</vt:lpstr>
      <vt:lpstr>Εξαγόμενη πληροφορία</vt:lpstr>
      <vt:lpstr>Μοντελοποίηση λειτουργίας</vt:lpstr>
      <vt:lpstr>Λειτουργική απεικόνιση μαγνητικού συντονισμού</vt:lpstr>
      <vt:lpstr>Παρουσίαση του PowerPoint</vt:lpstr>
      <vt:lpstr>Εντοπισμός περιοχών ενεργοποίησης</vt:lpstr>
      <vt:lpstr>Παρουσίαση του PowerPoint</vt:lpstr>
      <vt:lpstr>Μοντελοποίηση χρονοσειρών</vt:lpstr>
      <vt:lpstr>Μοντελοποίηση χρονοσειρών</vt:lpstr>
      <vt:lpstr>Συνεκτικότητα των περιοχών του εγκεφάλου</vt:lpstr>
      <vt:lpstr>Functional connectivity</vt:lpstr>
      <vt:lpstr>Effective connectivity</vt:lpstr>
      <vt:lpstr>Functional connectivity - Δυναμικά αιτιοκρατικά μοντέλα (dynamic causal models) </vt:lpstr>
      <vt:lpstr>Δυναμικά αιτιοκρατικά μοντέλα (dynamic causal models)</vt:lpstr>
      <vt:lpstr>Δυναμικά αιτιοκρατικά μοντέλα (dynamic causal models)</vt:lpstr>
      <vt:lpstr>Μοντελοποίηση της αιμάτωσης</vt:lpstr>
      <vt:lpstr>Perfusion MRI</vt:lpstr>
      <vt:lpstr>Perfusion MRI – Μέθοδοι</vt:lpstr>
      <vt:lpstr>Υπολογισμός CBF, CBV &amp; transit time</vt:lpstr>
      <vt:lpstr>Arterial Spin Labeling-ASL</vt:lpstr>
      <vt:lpstr>Μοντελοποίηση &amp; πεπερασμένα στοιχεία</vt:lpstr>
      <vt:lpstr>Μοντελοποίηση &amp; πεπερασμένα στοιχεία</vt:lpstr>
      <vt:lpstr>Μοντελοποίηση &amp; πεπερασμένα στοιχεία</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Evi</dc:creator>
  <cp:lastModifiedBy>ALEXANDRA NIAKOPOULOU</cp:lastModifiedBy>
  <cp:revision>276</cp:revision>
  <dcterms:created xsi:type="dcterms:W3CDTF">2011-01-11T09:44:12Z</dcterms:created>
  <dcterms:modified xsi:type="dcterms:W3CDTF">2023-09-29T09:42:37Z</dcterms:modified>
</cp:coreProperties>
</file>