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9"/>
  </p:notesMasterIdLst>
  <p:sldIdLst>
    <p:sldId id="394" r:id="rId2"/>
    <p:sldId id="354" r:id="rId3"/>
    <p:sldId id="355" r:id="rId4"/>
    <p:sldId id="357" r:id="rId5"/>
    <p:sldId id="358" r:id="rId6"/>
    <p:sldId id="359" r:id="rId7"/>
    <p:sldId id="360" r:id="rId8"/>
    <p:sldId id="361" r:id="rId9"/>
    <p:sldId id="395" r:id="rId10"/>
    <p:sldId id="396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97" r:id="rId24"/>
    <p:sldId id="376" r:id="rId25"/>
    <p:sldId id="377" r:id="rId26"/>
    <p:sldId id="378" r:id="rId27"/>
    <p:sldId id="379" r:id="rId28"/>
    <p:sldId id="380" r:id="rId29"/>
    <p:sldId id="398" r:id="rId30"/>
    <p:sldId id="400" r:id="rId31"/>
    <p:sldId id="382" r:id="rId32"/>
    <p:sldId id="383" r:id="rId33"/>
    <p:sldId id="401" r:id="rId34"/>
    <p:sldId id="381" r:id="rId35"/>
    <p:sldId id="403" r:id="rId36"/>
    <p:sldId id="402" r:id="rId37"/>
    <p:sldId id="404" r:id="rId38"/>
    <p:sldId id="414" r:id="rId39"/>
    <p:sldId id="405" r:id="rId40"/>
    <p:sldId id="406" r:id="rId41"/>
    <p:sldId id="407" r:id="rId42"/>
    <p:sldId id="408" r:id="rId43"/>
    <p:sldId id="409" r:id="rId44"/>
    <p:sldId id="410" r:id="rId45"/>
    <p:sldId id="413" r:id="rId46"/>
    <p:sldId id="411" r:id="rId47"/>
    <p:sldId id="41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F6D"/>
    <a:srgbClr val="383E56"/>
    <a:srgbClr val="6600FF"/>
    <a:srgbClr val="CD4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3529" autoAdjust="0"/>
  </p:normalViewPr>
  <p:slideViewPr>
    <p:cSldViewPr>
      <p:cViewPr varScale="1">
        <p:scale>
          <a:sx n="103" d="100"/>
          <a:sy n="103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61CDD-A2A1-4814-BA70-33C7109DF11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F9FDD397-0524-4043-ADD8-A8298D049B29}">
      <dgm:prSet phldrT="[Κείμενο]"/>
      <dgm:spPr/>
      <dgm:t>
        <a:bodyPr/>
        <a:lstStyle/>
        <a:p>
          <a:r>
            <a:rPr lang="el-GR" i="1" dirty="0"/>
            <a:t>Καλύτερα διαγνωστικά μέσα</a:t>
          </a:r>
        </a:p>
      </dgm:t>
    </dgm:pt>
    <dgm:pt modelId="{03F68DEF-3DD5-4CE6-8C1D-6F1DAD82F4C3}" type="parTrans" cxnId="{550F05D6-941E-4FE4-8708-588CB60722F4}">
      <dgm:prSet/>
      <dgm:spPr/>
      <dgm:t>
        <a:bodyPr/>
        <a:lstStyle/>
        <a:p>
          <a:endParaRPr lang="el-GR"/>
        </a:p>
      </dgm:t>
    </dgm:pt>
    <dgm:pt modelId="{45C855EC-E92B-44EF-97AD-AC0DCD2B5897}" type="sibTrans" cxnId="{550F05D6-941E-4FE4-8708-588CB60722F4}">
      <dgm:prSet/>
      <dgm:spPr/>
      <dgm:t>
        <a:bodyPr/>
        <a:lstStyle/>
        <a:p>
          <a:endParaRPr lang="el-GR"/>
        </a:p>
      </dgm:t>
    </dgm:pt>
    <dgm:pt modelId="{F4A9EE79-193A-413A-BAB6-150352AD600E}">
      <dgm:prSet phldrT="[Κείμενο]"/>
      <dgm:spPr/>
      <dgm:t>
        <a:bodyPr/>
        <a:lstStyle/>
        <a:p>
          <a:r>
            <a:rPr lang="el-GR" i="1" dirty="0"/>
            <a:t>Αποτελεσματικότερη θεραπεία</a:t>
          </a:r>
        </a:p>
      </dgm:t>
    </dgm:pt>
    <dgm:pt modelId="{C2645BFE-2DA4-4E80-9E50-765354A97973}" type="parTrans" cxnId="{6256E24E-CE89-40ED-9738-AE2705B451B6}">
      <dgm:prSet/>
      <dgm:spPr/>
      <dgm:t>
        <a:bodyPr/>
        <a:lstStyle/>
        <a:p>
          <a:endParaRPr lang="el-GR"/>
        </a:p>
      </dgm:t>
    </dgm:pt>
    <dgm:pt modelId="{7C816889-1E6E-45CD-AEF1-E2CE5979223E}" type="sibTrans" cxnId="{6256E24E-CE89-40ED-9738-AE2705B451B6}">
      <dgm:prSet/>
      <dgm:spPr/>
      <dgm:t>
        <a:bodyPr/>
        <a:lstStyle/>
        <a:p>
          <a:endParaRPr lang="el-GR"/>
        </a:p>
      </dgm:t>
    </dgm:pt>
    <dgm:pt modelId="{30657021-3D73-44FA-8288-97AD35A0AC45}">
      <dgm:prSet phldrT="[Κείμενο]"/>
      <dgm:spPr/>
      <dgm:t>
        <a:bodyPr/>
        <a:lstStyle/>
        <a:p>
          <a:pPr algn="l"/>
          <a:r>
            <a:rPr lang="el-GR" i="1" dirty="0"/>
            <a:t>Καλύτερη ποιότητα ζωής</a:t>
          </a:r>
        </a:p>
      </dgm:t>
    </dgm:pt>
    <dgm:pt modelId="{554FDA7C-F13C-4711-A219-1CACD7941D09}" type="parTrans" cxnId="{5E3F4C82-0EF1-42C6-BE0F-2A149707F664}">
      <dgm:prSet/>
      <dgm:spPr/>
      <dgm:t>
        <a:bodyPr/>
        <a:lstStyle/>
        <a:p>
          <a:endParaRPr lang="el-GR"/>
        </a:p>
      </dgm:t>
    </dgm:pt>
    <dgm:pt modelId="{11CE204F-833F-4EBD-9AB0-88E468CC5068}" type="sibTrans" cxnId="{5E3F4C82-0EF1-42C6-BE0F-2A149707F664}">
      <dgm:prSet/>
      <dgm:spPr/>
      <dgm:t>
        <a:bodyPr/>
        <a:lstStyle/>
        <a:p>
          <a:endParaRPr lang="el-GR"/>
        </a:p>
      </dgm:t>
    </dgm:pt>
    <dgm:pt modelId="{1AD8711B-26DB-4EC4-96BE-B3B7C0AAF775}" type="pres">
      <dgm:prSet presAssocID="{B9961CDD-A2A1-4814-BA70-33C7109DF116}" presName="linear" presStyleCnt="0">
        <dgm:presLayoutVars>
          <dgm:dir/>
          <dgm:animLvl val="lvl"/>
          <dgm:resizeHandles val="exact"/>
        </dgm:presLayoutVars>
      </dgm:prSet>
      <dgm:spPr/>
    </dgm:pt>
    <dgm:pt modelId="{6070ED1D-E50B-42EF-BD2A-2A6FADA137E5}" type="pres">
      <dgm:prSet presAssocID="{F9FDD397-0524-4043-ADD8-A8298D049B29}" presName="parentLin" presStyleCnt="0"/>
      <dgm:spPr/>
    </dgm:pt>
    <dgm:pt modelId="{D2EF1D4E-9ABF-4C10-A7BF-5BA87B233AAB}" type="pres">
      <dgm:prSet presAssocID="{F9FDD397-0524-4043-ADD8-A8298D049B29}" presName="parentLeftMargin" presStyleLbl="node1" presStyleIdx="0" presStyleCnt="3"/>
      <dgm:spPr/>
    </dgm:pt>
    <dgm:pt modelId="{168FEB81-4C02-4B97-8EB2-2359F1B54ABB}" type="pres">
      <dgm:prSet presAssocID="{F9FDD397-0524-4043-ADD8-A8298D049B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10FFCA-FBBB-4800-8EDB-75A6EE20FBA7}" type="pres">
      <dgm:prSet presAssocID="{F9FDD397-0524-4043-ADD8-A8298D049B29}" presName="negativeSpace" presStyleCnt="0"/>
      <dgm:spPr/>
    </dgm:pt>
    <dgm:pt modelId="{E227F9CC-F2AE-464A-84E8-98F0689BBC97}" type="pres">
      <dgm:prSet presAssocID="{F9FDD397-0524-4043-ADD8-A8298D049B29}" presName="childText" presStyleLbl="conFgAcc1" presStyleIdx="0" presStyleCnt="3">
        <dgm:presLayoutVars>
          <dgm:bulletEnabled val="1"/>
        </dgm:presLayoutVars>
      </dgm:prSet>
      <dgm:spPr/>
    </dgm:pt>
    <dgm:pt modelId="{2A499BF6-EB88-4A6D-B6E7-C4B0BEB6EAD7}" type="pres">
      <dgm:prSet presAssocID="{45C855EC-E92B-44EF-97AD-AC0DCD2B5897}" presName="spaceBetweenRectangles" presStyleCnt="0"/>
      <dgm:spPr/>
    </dgm:pt>
    <dgm:pt modelId="{A4C131FA-8BAE-441D-AD33-90D68F8CADD4}" type="pres">
      <dgm:prSet presAssocID="{F4A9EE79-193A-413A-BAB6-150352AD600E}" presName="parentLin" presStyleCnt="0"/>
      <dgm:spPr/>
    </dgm:pt>
    <dgm:pt modelId="{B6560592-BED7-44AF-9EF8-14A1664DB3BA}" type="pres">
      <dgm:prSet presAssocID="{F4A9EE79-193A-413A-BAB6-150352AD600E}" presName="parentLeftMargin" presStyleLbl="node1" presStyleIdx="0" presStyleCnt="3"/>
      <dgm:spPr/>
    </dgm:pt>
    <dgm:pt modelId="{A1F6D370-33CD-428E-821B-ACA06D9B3393}" type="pres">
      <dgm:prSet presAssocID="{F4A9EE79-193A-413A-BAB6-150352AD60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44E533-3DA1-4F32-BE05-FB260C325719}" type="pres">
      <dgm:prSet presAssocID="{F4A9EE79-193A-413A-BAB6-150352AD600E}" presName="negativeSpace" presStyleCnt="0"/>
      <dgm:spPr/>
    </dgm:pt>
    <dgm:pt modelId="{DC21D4BA-826B-4DBB-AF62-FCA8DFFB0976}" type="pres">
      <dgm:prSet presAssocID="{F4A9EE79-193A-413A-BAB6-150352AD600E}" presName="childText" presStyleLbl="conFgAcc1" presStyleIdx="1" presStyleCnt="3">
        <dgm:presLayoutVars>
          <dgm:bulletEnabled val="1"/>
        </dgm:presLayoutVars>
      </dgm:prSet>
      <dgm:spPr/>
    </dgm:pt>
    <dgm:pt modelId="{4BB6DD22-6CF0-4647-BD13-3289F80D8B23}" type="pres">
      <dgm:prSet presAssocID="{7C816889-1E6E-45CD-AEF1-E2CE5979223E}" presName="spaceBetweenRectangles" presStyleCnt="0"/>
      <dgm:spPr/>
    </dgm:pt>
    <dgm:pt modelId="{B36462F9-19C6-4BE8-B529-ED0130072EC5}" type="pres">
      <dgm:prSet presAssocID="{30657021-3D73-44FA-8288-97AD35A0AC45}" presName="parentLin" presStyleCnt="0"/>
      <dgm:spPr/>
    </dgm:pt>
    <dgm:pt modelId="{D3319B69-A667-44C9-81AF-31811DF7E8EE}" type="pres">
      <dgm:prSet presAssocID="{30657021-3D73-44FA-8288-97AD35A0AC45}" presName="parentLeftMargin" presStyleLbl="node1" presStyleIdx="1" presStyleCnt="3"/>
      <dgm:spPr/>
    </dgm:pt>
    <dgm:pt modelId="{55013BED-138F-4782-A9FA-D48AEBA15BE2}" type="pres">
      <dgm:prSet presAssocID="{30657021-3D73-44FA-8288-97AD35A0AC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1DD04A-F380-45DA-B0E3-4ECCA77BF7FE}" type="pres">
      <dgm:prSet presAssocID="{30657021-3D73-44FA-8288-97AD35A0AC45}" presName="negativeSpace" presStyleCnt="0"/>
      <dgm:spPr/>
    </dgm:pt>
    <dgm:pt modelId="{C6CCB942-D8A8-4C95-937B-B0C03A283C8E}" type="pres">
      <dgm:prSet presAssocID="{30657021-3D73-44FA-8288-97AD35A0AC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E7C20D-E2D6-4937-B702-7E77DA384863}" type="presOf" srcId="{F9FDD397-0524-4043-ADD8-A8298D049B29}" destId="{D2EF1D4E-9ABF-4C10-A7BF-5BA87B233AAB}" srcOrd="0" destOrd="0" presId="urn:microsoft.com/office/officeart/2005/8/layout/list1"/>
    <dgm:cxn modelId="{CA5FD517-AB1D-4DA9-A693-DDB7500DC87C}" type="presOf" srcId="{F4A9EE79-193A-413A-BAB6-150352AD600E}" destId="{A1F6D370-33CD-428E-821B-ACA06D9B3393}" srcOrd="1" destOrd="0" presId="urn:microsoft.com/office/officeart/2005/8/layout/list1"/>
    <dgm:cxn modelId="{F839621B-79D3-4669-8EB6-59F29E77A2CB}" type="presOf" srcId="{F4A9EE79-193A-413A-BAB6-150352AD600E}" destId="{B6560592-BED7-44AF-9EF8-14A1664DB3BA}" srcOrd="0" destOrd="0" presId="urn:microsoft.com/office/officeart/2005/8/layout/list1"/>
    <dgm:cxn modelId="{FE0B251D-0018-4953-9870-AFB2C609469A}" type="presOf" srcId="{F9FDD397-0524-4043-ADD8-A8298D049B29}" destId="{168FEB81-4C02-4B97-8EB2-2359F1B54ABB}" srcOrd="1" destOrd="0" presId="urn:microsoft.com/office/officeart/2005/8/layout/list1"/>
    <dgm:cxn modelId="{405AC143-FEA2-4F4F-9FAF-38BEBFF7997A}" type="presOf" srcId="{30657021-3D73-44FA-8288-97AD35A0AC45}" destId="{D3319B69-A667-44C9-81AF-31811DF7E8EE}" srcOrd="0" destOrd="0" presId="urn:microsoft.com/office/officeart/2005/8/layout/list1"/>
    <dgm:cxn modelId="{6256E24E-CE89-40ED-9738-AE2705B451B6}" srcId="{B9961CDD-A2A1-4814-BA70-33C7109DF116}" destId="{F4A9EE79-193A-413A-BAB6-150352AD600E}" srcOrd="1" destOrd="0" parTransId="{C2645BFE-2DA4-4E80-9E50-765354A97973}" sibTransId="{7C816889-1E6E-45CD-AEF1-E2CE5979223E}"/>
    <dgm:cxn modelId="{67C50E74-4276-474E-AF87-9D74066D9CCC}" type="presOf" srcId="{30657021-3D73-44FA-8288-97AD35A0AC45}" destId="{55013BED-138F-4782-A9FA-D48AEBA15BE2}" srcOrd="1" destOrd="0" presId="urn:microsoft.com/office/officeart/2005/8/layout/list1"/>
    <dgm:cxn modelId="{5E3F4C82-0EF1-42C6-BE0F-2A149707F664}" srcId="{B9961CDD-A2A1-4814-BA70-33C7109DF116}" destId="{30657021-3D73-44FA-8288-97AD35A0AC45}" srcOrd="2" destOrd="0" parTransId="{554FDA7C-F13C-4711-A219-1CACD7941D09}" sibTransId="{11CE204F-833F-4EBD-9AB0-88E468CC5068}"/>
    <dgm:cxn modelId="{550F05D6-941E-4FE4-8708-588CB60722F4}" srcId="{B9961CDD-A2A1-4814-BA70-33C7109DF116}" destId="{F9FDD397-0524-4043-ADD8-A8298D049B29}" srcOrd="0" destOrd="0" parTransId="{03F68DEF-3DD5-4CE6-8C1D-6F1DAD82F4C3}" sibTransId="{45C855EC-E92B-44EF-97AD-AC0DCD2B5897}"/>
    <dgm:cxn modelId="{625E4EF9-CEB0-4311-B8D5-1A299A94CC2F}" type="presOf" srcId="{B9961CDD-A2A1-4814-BA70-33C7109DF116}" destId="{1AD8711B-26DB-4EC4-96BE-B3B7C0AAF775}" srcOrd="0" destOrd="0" presId="urn:microsoft.com/office/officeart/2005/8/layout/list1"/>
    <dgm:cxn modelId="{4C0D5C1D-F1C2-4638-AFF4-10BDD2DDB127}" type="presParOf" srcId="{1AD8711B-26DB-4EC4-96BE-B3B7C0AAF775}" destId="{6070ED1D-E50B-42EF-BD2A-2A6FADA137E5}" srcOrd="0" destOrd="0" presId="urn:microsoft.com/office/officeart/2005/8/layout/list1"/>
    <dgm:cxn modelId="{6939738E-9380-4FBA-A398-04D48BEB4ACD}" type="presParOf" srcId="{6070ED1D-E50B-42EF-BD2A-2A6FADA137E5}" destId="{D2EF1D4E-9ABF-4C10-A7BF-5BA87B233AAB}" srcOrd="0" destOrd="0" presId="urn:microsoft.com/office/officeart/2005/8/layout/list1"/>
    <dgm:cxn modelId="{542EEC66-63C3-4697-970E-BBC2B50D5814}" type="presParOf" srcId="{6070ED1D-E50B-42EF-BD2A-2A6FADA137E5}" destId="{168FEB81-4C02-4B97-8EB2-2359F1B54ABB}" srcOrd="1" destOrd="0" presId="urn:microsoft.com/office/officeart/2005/8/layout/list1"/>
    <dgm:cxn modelId="{FE401839-F112-42D8-A380-3A8DE41BF8FA}" type="presParOf" srcId="{1AD8711B-26DB-4EC4-96BE-B3B7C0AAF775}" destId="{CB10FFCA-FBBB-4800-8EDB-75A6EE20FBA7}" srcOrd="1" destOrd="0" presId="urn:microsoft.com/office/officeart/2005/8/layout/list1"/>
    <dgm:cxn modelId="{94EAA1E6-9A53-4409-B40A-1A3BDD8E23AF}" type="presParOf" srcId="{1AD8711B-26DB-4EC4-96BE-B3B7C0AAF775}" destId="{E227F9CC-F2AE-464A-84E8-98F0689BBC97}" srcOrd="2" destOrd="0" presId="urn:microsoft.com/office/officeart/2005/8/layout/list1"/>
    <dgm:cxn modelId="{22BFD31D-E267-4545-ABD9-F0DC7D888614}" type="presParOf" srcId="{1AD8711B-26DB-4EC4-96BE-B3B7C0AAF775}" destId="{2A499BF6-EB88-4A6D-B6E7-C4B0BEB6EAD7}" srcOrd="3" destOrd="0" presId="urn:microsoft.com/office/officeart/2005/8/layout/list1"/>
    <dgm:cxn modelId="{5C3A8462-5545-4591-89CE-902B07DA847C}" type="presParOf" srcId="{1AD8711B-26DB-4EC4-96BE-B3B7C0AAF775}" destId="{A4C131FA-8BAE-441D-AD33-90D68F8CADD4}" srcOrd="4" destOrd="0" presId="urn:microsoft.com/office/officeart/2005/8/layout/list1"/>
    <dgm:cxn modelId="{DF8E93A8-466E-4AAF-A1A6-BDAF7FB4B20D}" type="presParOf" srcId="{A4C131FA-8BAE-441D-AD33-90D68F8CADD4}" destId="{B6560592-BED7-44AF-9EF8-14A1664DB3BA}" srcOrd="0" destOrd="0" presId="urn:microsoft.com/office/officeart/2005/8/layout/list1"/>
    <dgm:cxn modelId="{AF2439DD-28B9-4774-AD4F-5A75F8753977}" type="presParOf" srcId="{A4C131FA-8BAE-441D-AD33-90D68F8CADD4}" destId="{A1F6D370-33CD-428E-821B-ACA06D9B3393}" srcOrd="1" destOrd="0" presId="urn:microsoft.com/office/officeart/2005/8/layout/list1"/>
    <dgm:cxn modelId="{5DA05AD1-BD78-4558-8B84-9D54A68D2DE0}" type="presParOf" srcId="{1AD8711B-26DB-4EC4-96BE-B3B7C0AAF775}" destId="{CB44E533-3DA1-4F32-BE05-FB260C325719}" srcOrd="5" destOrd="0" presId="urn:microsoft.com/office/officeart/2005/8/layout/list1"/>
    <dgm:cxn modelId="{74431FEC-C9F0-431A-824B-BA1AA52058F1}" type="presParOf" srcId="{1AD8711B-26DB-4EC4-96BE-B3B7C0AAF775}" destId="{DC21D4BA-826B-4DBB-AF62-FCA8DFFB0976}" srcOrd="6" destOrd="0" presId="urn:microsoft.com/office/officeart/2005/8/layout/list1"/>
    <dgm:cxn modelId="{9C4E6776-B47E-4056-82E4-7EBD5F719C48}" type="presParOf" srcId="{1AD8711B-26DB-4EC4-96BE-B3B7C0AAF775}" destId="{4BB6DD22-6CF0-4647-BD13-3289F80D8B23}" srcOrd="7" destOrd="0" presId="urn:microsoft.com/office/officeart/2005/8/layout/list1"/>
    <dgm:cxn modelId="{F082E716-538D-4D8E-8705-2943605D915C}" type="presParOf" srcId="{1AD8711B-26DB-4EC4-96BE-B3B7C0AAF775}" destId="{B36462F9-19C6-4BE8-B529-ED0130072EC5}" srcOrd="8" destOrd="0" presId="urn:microsoft.com/office/officeart/2005/8/layout/list1"/>
    <dgm:cxn modelId="{1AC83F9A-0753-4CCE-B8BA-711EB0AB07A5}" type="presParOf" srcId="{B36462F9-19C6-4BE8-B529-ED0130072EC5}" destId="{D3319B69-A667-44C9-81AF-31811DF7E8EE}" srcOrd="0" destOrd="0" presId="urn:microsoft.com/office/officeart/2005/8/layout/list1"/>
    <dgm:cxn modelId="{15D20150-B2EB-4DD1-805E-21B841772F00}" type="presParOf" srcId="{B36462F9-19C6-4BE8-B529-ED0130072EC5}" destId="{55013BED-138F-4782-A9FA-D48AEBA15BE2}" srcOrd="1" destOrd="0" presId="urn:microsoft.com/office/officeart/2005/8/layout/list1"/>
    <dgm:cxn modelId="{4487AE80-C4EA-44C7-9973-1ED6D4E7FFF6}" type="presParOf" srcId="{1AD8711B-26DB-4EC4-96BE-B3B7C0AAF775}" destId="{951DD04A-F380-45DA-B0E3-4ECCA77BF7FE}" srcOrd="9" destOrd="0" presId="urn:microsoft.com/office/officeart/2005/8/layout/list1"/>
    <dgm:cxn modelId="{1BD8701D-ED17-4628-A9AF-5D0ACB59BB61}" type="presParOf" srcId="{1AD8711B-26DB-4EC4-96BE-B3B7C0AAF775}" destId="{C6CCB942-D8A8-4C95-937B-B0C03A283C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7F9CC-F2AE-464A-84E8-98F0689BBC97}">
      <dsp:nvSpPr>
        <dsp:cNvPr id="0" name=""/>
        <dsp:cNvSpPr/>
      </dsp:nvSpPr>
      <dsp:spPr>
        <a:xfrm>
          <a:off x="0" y="370256"/>
          <a:ext cx="6768752" cy="60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FEB81-4C02-4B97-8EB2-2359F1B54ABB}">
      <dsp:nvSpPr>
        <dsp:cNvPr id="0" name=""/>
        <dsp:cNvSpPr/>
      </dsp:nvSpPr>
      <dsp:spPr>
        <a:xfrm>
          <a:off x="338437" y="16016"/>
          <a:ext cx="473812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i="1" kern="1200" dirty="0"/>
            <a:t>Καλύτερα διαγνωστικά μέσα</a:t>
          </a:r>
        </a:p>
      </dsp:txBody>
      <dsp:txXfrm>
        <a:off x="373022" y="50601"/>
        <a:ext cx="4668956" cy="639310"/>
      </dsp:txXfrm>
    </dsp:sp>
    <dsp:sp modelId="{DC21D4BA-826B-4DBB-AF62-FCA8DFFB0976}">
      <dsp:nvSpPr>
        <dsp:cNvPr id="0" name=""/>
        <dsp:cNvSpPr/>
      </dsp:nvSpPr>
      <dsp:spPr>
        <a:xfrm>
          <a:off x="0" y="1458896"/>
          <a:ext cx="6768752" cy="60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6D370-33CD-428E-821B-ACA06D9B3393}">
      <dsp:nvSpPr>
        <dsp:cNvPr id="0" name=""/>
        <dsp:cNvSpPr/>
      </dsp:nvSpPr>
      <dsp:spPr>
        <a:xfrm>
          <a:off x="338437" y="1104656"/>
          <a:ext cx="473812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i="1" kern="1200" dirty="0"/>
            <a:t>Αποτελεσματικότερη θεραπεία</a:t>
          </a:r>
        </a:p>
      </dsp:txBody>
      <dsp:txXfrm>
        <a:off x="373022" y="1139241"/>
        <a:ext cx="4668956" cy="639310"/>
      </dsp:txXfrm>
    </dsp:sp>
    <dsp:sp modelId="{C6CCB942-D8A8-4C95-937B-B0C03A283C8E}">
      <dsp:nvSpPr>
        <dsp:cNvPr id="0" name=""/>
        <dsp:cNvSpPr/>
      </dsp:nvSpPr>
      <dsp:spPr>
        <a:xfrm>
          <a:off x="0" y="2547536"/>
          <a:ext cx="6768752" cy="60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13BED-138F-4782-A9FA-D48AEBA15BE2}">
      <dsp:nvSpPr>
        <dsp:cNvPr id="0" name=""/>
        <dsp:cNvSpPr/>
      </dsp:nvSpPr>
      <dsp:spPr>
        <a:xfrm>
          <a:off x="338437" y="2193296"/>
          <a:ext cx="473812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i="1" kern="1200" dirty="0"/>
            <a:t>Καλύτερη ποιότητα ζωής</a:t>
          </a:r>
        </a:p>
      </dsp:txBody>
      <dsp:txXfrm>
        <a:off x="373022" y="2227881"/>
        <a:ext cx="4668956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E035-42C0-44B7-A092-7CE8089955C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E64B-EEB0-46E3-864B-FE1B8AA1B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3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tiadis@cs.uo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otiadis@uoi.g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85800"/>
            <a:ext cx="7772400" cy="5181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600200"/>
            <a:ext cx="8280920" cy="4267200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l-GR" sz="5800" b="1" dirty="0">
                <a:solidFill>
                  <a:schemeClr val="bg1"/>
                </a:solidFill>
                <a:latin typeface="Calibri" pitchFamily="34" charset="0"/>
              </a:rPr>
              <a:t>ΦΥΣΙΟΛΟΓΙΑ ΑΝΘΡΩΠΙΝΟΥ ΟΡΓΑΝΙΣΜΟΥ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51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5100" dirty="0">
                <a:solidFill>
                  <a:schemeClr val="bg1"/>
                </a:solidFill>
                <a:latin typeface="Calibri" pitchFamily="34" charset="0"/>
              </a:rPr>
              <a:t>Δημήτριος Ι. Φωτιάδης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3800" dirty="0">
                <a:solidFill>
                  <a:schemeClr val="bg1"/>
                </a:solidFill>
                <a:latin typeface="Calibri" pitchFamily="34" charset="0"/>
              </a:rPr>
              <a:t>Καθηγητής Βιοϊατρικής Τεχνολογίας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3800" dirty="0">
              <a:solidFill>
                <a:schemeClr val="bg1"/>
              </a:solidFill>
              <a:latin typeface="Calibri" pitchFamily="34" charset="0"/>
              <a:hlinkClick r:id="rId3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40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fotiadis</a:t>
            </a:r>
            <a:r>
              <a:rPr lang="el-GR" sz="40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sz="4000" u="sng" dirty="0" err="1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uoi</a:t>
            </a:r>
            <a:r>
              <a:rPr lang="el-GR" sz="40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40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gr</a:t>
            </a:r>
            <a:endParaRPr lang="el-GR" sz="60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4200" dirty="0">
                <a:solidFill>
                  <a:schemeClr val="bg1"/>
                </a:solidFill>
                <a:latin typeface="Calibri" pitchFamily="34" charset="0"/>
              </a:rPr>
              <a:t>Πανεπιστήμιο Ιωαννίνων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4200" dirty="0">
                <a:solidFill>
                  <a:schemeClr val="bg1"/>
                </a:solidFill>
                <a:latin typeface="Calibri" pitchFamily="34" charset="0"/>
              </a:rPr>
              <a:t> Τμήμα Μηχανικών Επιστήμης Υλικών</a:t>
            </a:r>
            <a:endParaRPr lang="en-US" sz="42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30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6172200"/>
            <a:ext cx="6019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kumimoji="0" lang="el-GR" sz="2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88653"/>
            <a:ext cx="5267736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000" dirty="0"/>
              <a:t>Ο </a:t>
            </a:r>
            <a:r>
              <a:rPr lang="el-GR" sz="2000" b="1" dirty="0"/>
              <a:t>δεξιός κόλπος</a:t>
            </a:r>
            <a:r>
              <a:rPr lang="el-GR" sz="2000" dirty="0"/>
              <a:t> της καρδιάς δέχεται το αίμα από όλα τα μέρη του σώματος μέσω των μεγάλων </a:t>
            </a:r>
            <a:r>
              <a:rPr lang="el-GR" sz="2000" b="1" dirty="0"/>
              <a:t>φλεβών</a:t>
            </a:r>
            <a:r>
              <a:rPr lang="el-GR" sz="2000" dirty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000" dirty="0"/>
              <a:t>Το αίμα μετά προωθείται στη </a:t>
            </a:r>
            <a:r>
              <a:rPr lang="el-GR" sz="2000" b="1" dirty="0"/>
              <a:t>δεξιά κοιλία </a:t>
            </a:r>
            <a:r>
              <a:rPr lang="el-GR" sz="2000" dirty="0"/>
              <a:t>και από εκεί στην πνευμονική κυκλοφορία με στόχο την </a:t>
            </a:r>
            <a:r>
              <a:rPr lang="el-GR" sz="2000" b="1" dirty="0"/>
              <a:t>οξυγόνωσή</a:t>
            </a:r>
            <a:r>
              <a:rPr lang="el-GR" sz="2000" dirty="0"/>
              <a:t> του.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000" dirty="0"/>
              <a:t>Στη συνέχεια, το πλούσιο σε οξυγόνο αίμα προωθείται από τους πνεύμονες στον </a:t>
            </a:r>
            <a:r>
              <a:rPr lang="el-GR" sz="2000" b="1" dirty="0"/>
              <a:t>αριστερό κόλπο</a:t>
            </a:r>
            <a:r>
              <a:rPr lang="el-GR" sz="2000" dirty="0"/>
              <a:t> και από εκεί στην </a:t>
            </a:r>
            <a:r>
              <a:rPr lang="el-GR" sz="2000" b="1" dirty="0"/>
              <a:t>αριστερή κοιλία</a:t>
            </a:r>
            <a:r>
              <a:rPr lang="el-GR" sz="2000" dirty="0"/>
              <a:t>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000" dirty="0"/>
              <a:t>Η </a:t>
            </a:r>
            <a:r>
              <a:rPr lang="el-GR" sz="2000" b="1" dirty="0"/>
              <a:t>αριστερή κοιλία </a:t>
            </a:r>
            <a:r>
              <a:rPr lang="el-GR" sz="2000" dirty="0"/>
              <a:t>αποτελεί το πιο «δυνατό» τμήμα του μυοκαρδίου γιατί με τη συστολή της προωθεί το οξυγονωμένο αίμα σε όλο το σώμα, μέσω της </a:t>
            </a:r>
            <a:r>
              <a:rPr lang="el-GR" sz="2000" b="1" dirty="0"/>
              <a:t>αορτής</a:t>
            </a:r>
            <a:r>
              <a:rPr lang="el-GR" sz="2000" dirty="0"/>
              <a:t> και των μεγάλων </a:t>
            </a:r>
            <a:r>
              <a:rPr lang="el-GR" sz="2000" b="1" dirty="0"/>
              <a:t>αρτηριών</a:t>
            </a:r>
            <a:r>
              <a:rPr lang="el-GR" sz="2000" dirty="0"/>
              <a:t>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Καρδιαγγειακό σύστημα-αίμα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96578"/>
            <a:ext cx="3451916" cy="355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3676" y="598029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474F6D"/>
              </a:buClr>
            </a:pPr>
            <a:r>
              <a:rPr lang="el-GR" sz="1200" dirty="0"/>
              <a:t>*Στην αορτή το αίμα έχει </a:t>
            </a:r>
            <a:r>
              <a:rPr lang="el-GR" sz="1200" b="1" dirty="0"/>
              <a:t>πίεση</a:t>
            </a:r>
            <a:r>
              <a:rPr lang="el-GR" sz="1200" dirty="0"/>
              <a:t> πέντε ή έξι φορές υψηλότερη από ότι στην πνευμονική αρτηρία.</a:t>
            </a:r>
          </a:p>
        </p:txBody>
      </p:sp>
    </p:spTree>
    <p:extLst>
      <p:ext uri="{BB962C8B-B14F-4D97-AF65-F5344CB8AC3E}">
        <p14:creationId xmlns:p14="http://schemas.microsoft.com/office/powerpoint/2010/main" val="211148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44216"/>
            <a:ext cx="8153400" cy="499715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800" dirty="0"/>
              <a:t>Τελοδιαστολικός </a:t>
            </a:r>
            <a:r>
              <a:rPr lang="el-GR" sz="2800" dirty="0">
                <a:latin typeface="Calibri" panose="020F0502020204030204" pitchFamily="34" charset="0"/>
              </a:rPr>
              <a:t>όγκος (</a:t>
            </a:r>
            <a:r>
              <a:rPr lang="en-US" sz="2800" dirty="0">
                <a:latin typeface="Calibri" panose="020F0502020204030204" pitchFamily="34" charset="0"/>
              </a:rPr>
              <a:t>EDV) = 140ml </a:t>
            </a:r>
            <a:r>
              <a:rPr lang="el-GR" sz="2800" dirty="0">
                <a:latin typeface="Calibri" panose="020F0502020204030204" pitchFamily="34" charset="0"/>
              </a:rPr>
              <a:t>αίμα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800" dirty="0" err="1"/>
              <a:t>Τελοσυστολικός</a:t>
            </a:r>
            <a:r>
              <a:rPr lang="el-GR" sz="2800" dirty="0"/>
              <a:t> </a:t>
            </a:r>
            <a:r>
              <a:rPr lang="el-GR" sz="2800" dirty="0">
                <a:latin typeface="+mj-lt"/>
              </a:rPr>
              <a:t>όγκος </a:t>
            </a:r>
            <a:r>
              <a:rPr lang="en-US" sz="2800" dirty="0">
                <a:latin typeface="Calibri" panose="020F0502020204030204" pitchFamily="34" charset="0"/>
              </a:rPr>
              <a:t>(ESV) = 70ml </a:t>
            </a:r>
            <a:r>
              <a:rPr lang="el-GR" sz="2800" dirty="0">
                <a:latin typeface="Calibri" panose="020F0502020204030204" pitchFamily="34" charset="0"/>
              </a:rPr>
              <a:t>αίμα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800" dirty="0"/>
              <a:t>Όγκος κτύπου </a:t>
            </a:r>
            <a:r>
              <a:rPr lang="el-GR" sz="2800" dirty="0">
                <a:latin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</a:rPr>
              <a:t>SV) = EDV-ESV</a:t>
            </a:r>
          </a:p>
          <a:p>
            <a:pPr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800" dirty="0"/>
              <a:t>Υπολογισμός συνολικής καρδιακής εξόδου:</a:t>
            </a:r>
          </a:p>
          <a:p>
            <a:pPr lvl="2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CO = HR * (EDV-ESV)		HR: </a:t>
            </a:r>
            <a:r>
              <a:rPr lang="el-GR" dirty="0">
                <a:latin typeface="Calibri" panose="020F0502020204030204" pitchFamily="34" charset="0"/>
              </a:rPr>
              <a:t>καρδιακός ρυθμός</a:t>
            </a:r>
          </a:p>
          <a:p>
            <a:pPr>
              <a:spcBef>
                <a:spcPts val="1200"/>
              </a:spcBef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800" dirty="0"/>
              <a:t>Το </a:t>
            </a:r>
            <a:r>
              <a:rPr lang="en-US" sz="2800" dirty="0">
                <a:latin typeface="Calibri" panose="020F0502020204030204" pitchFamily="34" charset="0"/>
              </a:rPr>
              <a:t>CO</a:t>
            </a:r>
            <a:r>
              <a:rPr lang="en-US" sz="2800" dirty="0"/>
              <a:t> </a:t>
            </a:r>
            <a:r>
              <a:rPr lang="el-GR" sz="2800" dirty="0"/>
              <a:t>είναι ανάλογο του βάρους</a:t>
            </a:r>
            <a:r>
              <a:rPr lang="en-US" sz="2800" dirty="0"/>
              <a:t> (W)</a:t>
            </a:r>
            <a:r>
              <a:rPr lang="el-GR" sz="2800" dirty="0"/>
              <a:t>:</a:t>
            </a:r>
          </a:p>
          <a:p>
            <a:pPr lvl="2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CO=224W</a:t>
            </a:r>
            <a:r>
              <a:rPr lang="en-US" baseline="30000" dirty="0">
                <a:latin typeface="Calibri" panose="020F0502020204030204" pitchFamily="34" charset="0"/>
              </a:rPr>
              <a:t>3/4</a:t>
            </a:r>
          </a:p>
          <a:p>
            <a:pPr>
              <a:spcBef>
                <a:spcPts val="1200"/>
              </a:spcBef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800" dirty="0"/>
              <a:t>Ενώ ο καρδιακός ρυθμός δίνεται από:</a:t>
            </a:r>
            <a:endParaRPr lang="en-US" sz="2800" dirty="0"/>
          </a:p>
          <a:p>
            <a:pPr lvl="2"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HR = 224W</a:t>
            </a:r>
            <a:r>
              <a:rPr lang="en-US" baseline="30000" dirty="0">
                <a:latin typeface="Calibri" panose="020F0502020204030204" pitchFamily="34" charset="0"/>
              </a:rPr>
              <a:t>-1/4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Καρδιαγγειακό σύστημα-καρδιά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7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05281"/>
            <a:ext cx="8153400" cy="4495800"/>
          </a:xfrm>
        </p:spPr>
        <p:txBody>
          <a:bodyPr>
            <a:normAutofit/>
          </a:bodyPr>
          <a:lstStyle/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Το αγγειακό σύστημα αποτελείται από τις αρτηρίες (σωλήνες ιξωδοελαστικές που μεταφέρουν το αίμα μακριά από την καρδιά) και τις φλέβες (αγωγοί λεπτότεροι αλλά μεγαλύτερης διαμέτρου που μεταφέρουν το αίμα στην καρδιά)</a:t>
            </a:r>
          </a:p>
          <a:p>
            <a:pPr algn="just"/>
            <a:endParaRPr lang="el-GR" sz="2600" dirty="0"/>
          </a:p>
        </p:txBody>
      </p:sp>
      <p:pic>
        <p:nvPicPr>
          <p:cNvPr id="4098" name="Picture 2" descr="http://www.iatronet.gr/photos/iatriko-lexiko/artery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6"/>
          <a:stretch/>
        </p:blipFill>
        <p:spPr bwMode="auto">
          <a:xfrm>
            <a:off x="2098897" y="3933056"/>
            <a:ext cx="53488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igitalschool.minedu.gov.gr/modules/ebook/show.php/DSGL-A105/321/2155,7806/images/img3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06" y="1640913"/>
            <a:ext cx="707087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Καρδιαγγειακό σύστημα-αγγεία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"/>
          <a:stretch/>
        </p:blipFill>
        <p:spPr bwMode="auto">
          <a:xfrm rot="5400000">
            <a:off x="1847918" y="752482"/>
            <a:ext cx="5270316" cy="687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Καρδιαγγειακό σύστημα-αγγεία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5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8483" y="731538"/>
            <a:ext cx="5293595" cy="695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Καρδιαγγειακό σύστημα-αγγεία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5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280920" cy="449580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Το ενδοκρινικό σύστημα (μαζί με το νευρικό) είναι υπεύθυνο για τη βέλτιστη απόδοση του σώματος ελέγχοντας σημαντικές βιολογικές και βιοχημικές διεργασίες.</a:t>
            </a:r>
            <a:endParaRPr lang="en-US" sz="2600" dirty="0"/>
          </a:p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Η συμβολή του ενδοκρινικού συστήματος περιλαμβάνει μηχανισμούς ελέγχου και επικοινωνίας όπως τη δημιουργία και μεταβίβαση σήματος.</a:t>
            </a:r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Τα σήματα μπορεί να είναι χημικοί διαβιβαστές είτε ορμόνες που μεταφέρονται με το αίμα.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Ενδοκρινικό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4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153400" cy="482453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Οι ορμόνες συντίθενται και εκκρίνονται από ενδοκρινείς αδένες, δρουν τοπικά ή από απόσταση και μεταφέρονται με το αίμα ή μέσω του εντέρου.</a:t>
            </a:r>
            <a:endParaRPr lang="en-US" sz="2600" dirty="0"/>
          </a:p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Οι ορμόνες είναι το μέσο της </a:t>
            </a:r>
            <a:r>
              <a:rPr lang="el-GR" sz="2600" dirty="0" err="1"/>
              <a:t>διακυτταρικής</a:t>
            </a:r>
            <a:r>
              <a:rPr lang="el-GR" sz="2600" dirty="0"/>
              <a:t> επικοινωνίας.</a:t>
            </a:r>
            <a:endParaRPr lang="en-US" sz="2600" dirty="0"/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Ανάλογα με τα χαρακτηριστικά τους διακρίνονται σε:</a:t>
            </a:r>
          </a:p>
          <a:p>
            <a:pPr marL="880110" lvl="1" indent="-514350" algn="just">
              <a:buFont typeface="+mj-lt"/>
              <a:buAutoNum type="arabicPeriod"/>
            </a:pPr>
            <a:r>
              <a:rPr lang="el-GR" sz="2400" dirty="0"/>
              <a:t>στεροειδή με βάση τη χοληστερόλη,</a:t>
            </a:r>
          </a:p>
          <a:p>
            <a:pPr marL="880110" lvl="1" indent="-514350" algn="just">
              <a:buFont typeface="+mj-lt"/>
              <a:buAutoNum type="arabicPeriod"/>
            </a:pPr>
            <a:r>
              <a:rPr lang="el-GR" sz="2400" dirty="0"/>
              <a:t>πεπτιδικές και πρωτεϊνικές ορμόνες,</a:t>
            </a:r>
          </a:p>
          <a:p>
            <a:pPr marL="880110" lvl="1" indent="-514350" algn="just">
              <a:buFont typeface="+mj-lt"/>
              <a:buAutoNum type="arabicPeriod"/>
            </a:pPr>
            <a:r>
              <a:rPr lang="el-GR" sz="2400" dirty="0"/>
              <a:t>προερχόμενες από το αρωματικό αμινοξύ τυροσίνη.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Ενδοκρινικό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3823"/>
            <a:ext cx="4248472" cy="520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Ενδοκρινικό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0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370512" cy="4608512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Το ενδοκρινικό σύστημα συνδέεται με το νευρικό σύστημα μέσω του υποθαλάμου (περιοχή του εγκεφάλου).</a:t>
            </a:r>
            <a:endParaRPr lang="en-US" sz="2600" dirty="0"/>
          </a:p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Η λειτουργία του υποθαλάμου έγκειται στην επεξεργασία των ηλεκτρικών ερεθισμάτων απο τις νευρικές απολήξεις ώστε να παραχθούν ορμόνες που μεταφέρονται με το αίμα.</a:t>
            </a:r>
            <a:endParaRPr lang="en-US" sz="2600" dirty="0"/>
          </a:p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Οι ορμόνες αυτές προκαλούν την παραγωγή άλλων σημάτων και ερεθισμάτων ενεργοποιώντας ανάλογα το αντίστοιχο βιοχημικό μονοπάτι.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Ενδοκρινικό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6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405564" cy="4968552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Το πρώτο όργανο που δέχεται την επίδραση των ορμονών είναι η υπόφυση και αυτή με τη σειρά της επικοινωνεί με τον επινεφρίδιο φλοιό, το θυρεοειδή και τους </a:t>
            </a:r>
            <a:r>
              <a:rPr lang="el-GR" dirty="0" err="1"/>
              <a:t>γονάδες</a:t>
            </a:r>
            <a:r>
              <a:rPr lang="el-GR" dirty="0"/>
              <a:t>.</a:t>
            </a:r>
          </a:p>
          <a:p>
            <a:pPr algn="just"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Όλο το ενδοκρινικό σύστημα αποτελεί ένα σύνθετο δίκτυο αξόνων μεταφοράς, ρύθμισης και επικοινωνίας μεταξύ του υποθαλάμου, της υπόφυσης και άλλων αδένων.</a:t>
            </a:r>
          </a:p>
          <a:p>
            <a:pPr algn="just"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Η υπόφυση έχει τον κεντρικότερο ρόλο και συχνά ονομάζεται «μαέστρος της ενδοκρινικής ορχήστρας».</a:t>
            </a:r>
          </a:p>
          <a:p>
            <a:pPr algn="just"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Ωστόσο ακόμα και η υπόφυση ελέγχεται από άλλους παράγοντες ώστε να μην έχει τον πλήρη έλεγχο.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Ενδοκρινικό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2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568952" cy="44958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600" b="1" dirty="0"/>
              <a:t>Ορισμός</a:t>
            </a:r>
            <a:endParaRPr lang="el-GR" sz="2600" dirty="0"/>
          </a:p>
          <a:p>
            <a:pPr algn="just"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r>
              <a:rPr lang="el-GR" sz="2600" b="1" dirty="0" err="1"/>
              <a:t>Βιοϊατρική</a:t>
            </a:r>
            <a:r>
              <a:rPr lang="el-GR" sz="2600" b="1" dirty="0"/>
              <a:t> Τεχνολογία </a:t>
            </a:r>
            <a:r>
              <a:rPr lang="el-GR" sz="2600" dirty="0"/>
              <a:t>ή </a:t>
            </a:r>
            <a:r>
              <a:rPr lang="el-GR" sz="2600" b="1" dirty="0" err="1"/>
              <a:t>Βιοϊατρική</a:t>
            </a:r>
            <a:r>
              <a:rPr lang="el-GR" sz="2600" b="1" dirty="0"/>
              <a:t> Μηχανική </a:t>
            </a:r>
            <a:r>
              <a:rPr lang="el-GR" sz="2600" dirty="0"/>
              <a:t>είναι η εφαρμογή των αρχών των θετικών επιστημών στην ανάλυση και την επίλυση  προβλημάτων στους τομείς  της ιατρικής και της βιολογίας.  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600" dirty="0"/>
          </a:p>
          <a:p>
            <a:pPr algn="just">
              <a:buClr>
                <a:srgbClr val="383E56"/>
              </a:buClr>
              <a:buSzPct val="70000"/>
              <a:buFont typeface="Wingdings" pitchFamily="2" charset="2"/>
              <a:buChar char="q"/>
            </a:pPr>
            <a:r>
              <a:rPr lang="el-GR" sz="2600" dirty="0"/>
              <a:t>Ο όρος «βιοϊατρική» υπονοεί έμφαση στην ανάπτυξη τεχνολογιών για τη διάγνωση και τη θεραπεία ασθενειών, ενώ η βιοϊατρική τεχνολογία από κοινού με τη βιοτεχνολογία αποκαλούνται και βιολογική μηχανική.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Εισαγωγή στη Βιοϊατρική Τεχνολογία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3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369424" cy="468052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Η ικανότητα των ιστών και των αδένων να αντιδρούν σε κάθε ορμόνη εξαρτάται από την ικανότητα των κυττάρων να αναγνωρίζουν το σήμα.</a:t>
            </a:r>
            <a:endParaRPr lang="en-US" sz="2600" dirty="0"/>
          </a:p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Η ικανότητα αυτή εξαρτάται από πρωτεΐνες και γλυκοπρωτεΐνες που βρίσκονται μέσα και πάνω στην κυτταρική μεμβράνη, οι οποίες αναγνωρίζουν και προσκολλώνται σε αυτή ακομά και σε χαμηλές συγκεντρώσεις.</a:t>
            </a:r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Κατηγοριοποίηση μπορεί να γίνει με βάση την επίδραση πάνω στη μεμβράνη ή εσωτερικά του κυττάρου.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8640"/>
            <a:ext cx="7772400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Ενδοκρινικό σύστημα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300" b="1" dirty="0">
                <a:solidFill>
                  <a:srgbClr val="002060"/>
                </a:solidFill>
              </a:rPr>
              <a:t>Η δράση της ορμόνης σε κυτταρικό επίπεδο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03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0249"/>
            <a:ext cx="6926535" cy="518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Ενδοκρινικό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7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287072" cy="4495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Το νευρικό σύστημα σε αντίθεση με τα υπόλοιπα όργανα σχετίζεται κυρίως με σήματα, κωδικοποίηση πληροφοριών και έλεγχο.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Λειτουργεί ως συσκευή επικοινωνίας τα συστατικά της οποίας χρησιμοποιούν ενέργεια για να επεξεργάζονται σήματα για την παραγωγή εντολών.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9584" y="4509120"/>
            <a:ext cx="3744416" cy="22911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4365103"/>
            <a:ext cx="4824536" cy="243520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Τα νευρικά κύτταρα, ή νευρώνες, ειδικεύονται στην παραγωγή και μεταφορά σημάτων για τον έλεγχο των υπόλοιπων οργάνων ή την επεξεργασία εισερχόμενων σημάτων από τον έξω κόσμο. </a:t>
            </a:r>
          </a:p>
        </p:txBody>
      </p:sp>
    </p:spTree>
    <p:extLst>
      <p:ext uri="{BB962C8B-B14F-4D97-AF65-F5344CB8AC3E}">
        <p14:creationId xmlns:p14="http://schemas.microsoft.com/office/powerpoint/2010/main" val="426553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287072" cy="4495800"/>
          </a:xfrm>
        </p:spPr>
        <p:txBody>
          <a:bodyPr>
            <a:noAutofit/>
          </a:bodyPr>
          <a:lstStyle/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Το νευρικό σύστημα διακρίνεται σε:</a:t>
            </a:r>
          </a:p>
          <a:p>
            <a:pPr lvl="1" algn="just"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200" dirty="0"/>
              <a:t>κεντρικό νευρικό σύστημα (ΚΝΣ) </a:t>
            </a:r>
          </a:p>
          <a:p>
            <a:pPr lvl="1" algn="just"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200" dirty="0"/>
              <a:t>περιφερικό νευρικό σύστημα (ΠΝΣ)</a:t>
            </a:r>
          </a:p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Το ΚΝΣ περιέχει το μεγαλύτερο μέρος του </a:t>
            </a:r>
            <a:r>
              <a:rPr lang="el-GR" sz="2400" dirty="0" err="1"/>
              <a:t>εμπύρηνα</a:t>
            </a:r>
            <a:r>
              <a:rPr lang="el-GR" sz="2400" dirty="0"/>
              <a:t> τμήματα νευρώνων που </a:t>
            </a:r>
            <a:r>
              <a:rPr lang="el-GR" sz="2400" dirty="0" err="1"/>
              <a:t>δικτυώνουν</a:t>
            </a:r>
            <a:r>
              <a:rPr lang="el-GR" sz="2400" dirty="0"/>
              <a:t> τους μύες και άλλους τελεστές.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9584" y="4557467"/>
            <a:ext cx="3744416" cy="22911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4221088"/>
            <a:ext cx="4968552" cy="2486145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Το ΠΝΣ περιέχει όλα τα αισθητήρια όργανα των νεύρων, των κυττάρων (με ορισμένες εξαιρέσεις), τοπικών γαγγλίων και των περιφερειακών αξόνων που αποτελούν τα νεύρα.</a:t>
            </a:r>
          </a:p>
        </p:txBody>
      </p:sp>
    </p:spTree>
    <p:extLst>
      <p:ext uri="{BB962C8B-B14F-4D97-AF65-F5344CB8AC3E}">
        <p14:creationId xmlns:p14="http://schemas.microsoft.com/office/powerpoint/2010/main" val="4217965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846458"/>
            <a:ext cx="4896544" cy="4701734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474F6D"/>
              </a:buClr>
              <a:buNone/>
            </a:pPr>
            <a:r>
              <a:rPr lang="el-GR" sz="2400" b="1" dirty="0"/>
              <a:t>Στο νευρικό σύστημα διακρίνουμε:</a:t>
            </a:r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200" u="sng" dirty="0"/>
              <a:t>συντονιστικά κέντρα</a:t>
            </a:r>
          </a:p>
          <a:p>
            <a:pPr marL="269875" indent="0"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None/>
            </a:pPr>
            <a:r>
              <a:rPr lang="el-GR" sz="2200" dirty="0"/>
              <a:t>(εγκέφαλος, γάγγλια), όπου γίνεται η επεξεργασία ερεθισμάτων και εκπομπή εντολών προς τα εκτελεστικά όργανα (μύες, αδένες)</a:t>
            </a:r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200" u="sng" dirty="0"/>
              <a:t>νευρικές οδούς</a:t>
            </a:r>
            <a:endParaRPr lang="el-GR" sz="2200" dirty="0"/>
          </a:p>
          <a:p>
            <a:pPr marL="252000" indent="0" algn="just">
              <a:buClr>
                <a:srgbClr val="474F6D"/>
              </a:buClr>
              <a:buNone/>
            </a:pPr>
            <a:r>
              <a:rPr lang="el-GR" sz="2200" dirty="0"/>
              <a:t>ομάδες νευρικών ινών που συνδέουν τα υποδεκτικά όργανα με τα συντονιστικά κέντρα και αυτά με τα εκτελεστικά όργανα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99" y="1772816"/>
            <a:ext cx="3468430" cy="477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5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Εγκεφαλονωτιαίο νευρικό σύστημα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Κεντρικό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dirty="0"/>
              <a:t>Περιφερικό </a:t>
            </a:r>
          </a:p>
          <a:p>
            <a:pPr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Αυτόνομο νευρικό σύστημα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Συμπαθητικό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Παρασυμπαθητικό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Εντερικό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Rounded Rectangle 3"/>
          <p:cNvSpPr/>
          <p:nvPr/>
        </p:nvSpPr>
        <p:spPr>
          <a:xfrm>
            <a:off x="908928" y="5445224"/>
            <a:ext cx="75608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b="1" dirty="0"/>
              <a:t>Πρόκειται για μορφολειτουργικές ενότητες που όμως δεν είναι πλήρως ανεξάρτητες μεταξύ τους.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σύστημα-Δομή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61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8153400" cy="4495800"/>
          </a:xfrm>
        </p:spPr>
        <p:txBody>
          <a:bodyPr>
            <a:normAutofit/>
          </a:bodyPr>
          <a:lstStyle/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>
                <a:solidFill>
                  <a:srgbClr val="000000"/>
                </a:solidFill>
                <a:cs typeface="Times New Roman" charset="0"/>
              </a:rPr>
              <a:t>Οι γνωστικές λειτουργίες όπως η αντίληψη, η μνήμη, </a:t>
            </a:r>
            <a:r>
              <a:rPr lang="el-GR" sz="2600" dirty="0">
                <a:solidFill>
                  <a:srgbClr val="000000"/>
                </a:solidFill>
              </a:rPr>
              <a:t>η σκέψη</a:t>
            </a:r>
            <a:r>
              <a:rPr lang="en-US" sz="2600" dirty="0">
                <a:solidFill>
                  <a:srgbClr val="000000"/>
                </a:solidFill>
                <a:cs typeface="Times New Roman" charset="0"/>
              </a:rPr>
              <a:t>,</a:t>
            </a:r>
            <a:r>
              <a:rPr lang="el-GR" sz="2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l-GR" sz="2600" dirty="0">
                <a:solidFill>
                  <a:srgbClr val="000000"/>
                </a:solidFill>
              </a:rPr>
              <a:t>η συνείδηση</a:t>
            </a:r>
            <a:r>
              <a:rPr lang="el-GR" sz="2600" dirty="0">
                <a:solidFill>
                  <a:srgbClr val="000000"/>
                </a:solidFill>
                <a:cs typeface="Times New Roman" charset="0"/>
              </a:rPr>
              <a:t> και η προσοχή συνδέονται με τα συστήματα του εγκεφάλου.</a:t>
            </a:r>
          </a:p>
          <a:p>
            <a:pPr marL="0" indent="0" algn="just">
              <a:buClr>
                <a:srgbClr val="474F6D"/>
              </a:buClr>
              <a:buNone/>
            </a:pPr>
            <a:endParaRPr lang="el-GR" sz="2600" dirty="0">
              <a:solidFill>
                <a:srgbClr val="000000"/>
              </a:solidFill>
            </a:endParaRPr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>
                <a:solidFill>
                  <a:srgbClr val="000000"/>
                </a:solidFill>
              </a:rPr>
              <a:t>Οι επιστήμονες  έχουν επινοήσει διάφορα επίπεδα ανάλυσης και οργάνωσης για την κατανόηση και τη μελέτη του εγκεφάλου. </a:t>
            </a:r>
          </a:p>
          <a:p>
            <a:pPr>
              <a:buClr>
                <a:srgbClr val="474F6D"/>
              </a:buClr>
              <a:buFont typeface="Wingdings" panose="05000000000000000000" pitchFamily="2" charset="2"/>
              <a:buChar char="q"/>
            </a:pPr>
            <a:endParaRPr lang="el-GR" sz="2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σύστημα-Γνωστικές λειτουργίες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7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740" y="1844824"/>
            <a:ext cx="8370512" cy="475252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Αντίληψη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 είναι η διαδικασία ερμηνείας των πληροφοριών που εισέρχονται στον εγκέφαλο μέσω των αισθητηριακών οργάνων, για τη σχηματοποίηση αντικειμένων, εικόνων, ήχων, προτάσεων κ.τ.λ.</a:t>
            </a:r>
          </a:p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Ερεθίσματα οπτικά, ηχητικά </a:t>
            </a:r>
            <a:r>
              <a:rPr lang="el-GR" sz="2400" dirty="0">
                <a:solidFill>
                  <a:prstClr val="black"/>
                </a:solidFill>
              </a:rPr>
              <a:t>κ.τ.λ</a:t>
            </a:r>
            <a:r>
              <a:rPr lang="el-GR" sz="2400" dirty="0"/>
              <a:t>. μεταφέρονται από τα αισθητήρια όργανα μέσω του νευρικού συστήματος στον εγκέφαλο, όπου ερμηνεύονται ως διαφορετικά είδη αισθήσεων. </a:t>
            </a:r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Οι άνθρωποι προκειμένου να αντιληφθούν όσα τους περιβάλλουν χρησιμοποιούν πέντε βασικές αισθήσεις: την </a:t>
            </a:r>
            <a:r>
              <a:rPr lang="el-GR" sz="2400" b="1" dirty="0"/>
              <a:t>όραση</a:t>
            </a:r>
            <a:r>
              <a:rPr lang="el-GR" sz="2400" dirty="0"/>
              <a:t>, την </a:t>
            </a:r>
            <a:r>
              <a:rPr lang="el-GR" sz="2400" b="1" dirty="0"/>
              <a:t>ακοή</a:t>
            </a:r>
            <a:r>
              <a:rPr lang="el-GR" sz="2400" dirty="0"/>
              <a:t>, την </a:t>
            </a:r>
            <a:r>
              <a:rPr lang="el-GR" sz="2400" b="1" dirty="0"/>
              <a:t>αφή</a:t>
            </a:r>
            <a:r>
              <a:rPr lang="el-GR" sz="2400" dirty="0"/>
              <a:t>, την </a:t>
            </a:r>
            <a:r>
              <a:rPr lang="el-GR" sz="2400" b="1" dirty="0"/>
              <a:t>όσφρηση</a:t>
            </a:r>
            <a:r>
              <a:rPr lang="el-GR" sz="2400" dirty="0"/>
              <a:t> και τη </a:t>
            </a:r>
            <a:r>
              <a:rPr lang="el-GR" sz="2400" b="1" dirty="0"/>
              <a:t>γεύση</a:t>
            </a:r>
            <a:r>
              <a:rPr lang="el-GR" sz="2400" dirty="0"/>
              <a:t>. </a:t>
            </a:r>
            <a:endParaRPr lang="en-US" sz="2400" dirty="0">
              <a:latin typeface="Calibri" panose="020F0502020204030204" pitchFamily="34" charset="0"/>
            </a:endParaRPr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σύστημα-Αντίληψη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4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352928" cy="4853136"/>
          </a:xfrm>
        </p:spPr>
        <p:txBody>
          <a:bodyPr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Το οπτικό σύστημα αποτελείται από τους οφθαλμούς, τις διάφορες περιοχές του εγκεφάλου που ενεργοποιούνται κατά την όραση και τις οδούς που τα ενώνουν.</a:t>
            </a:r>
          </a:p>
          <a:p>
            <a:pPr algn="just" fontAlgn="auto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Η όραση αρχίζει με τον </a:t>
            </a: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κερατοειδή χιτώνα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, ο οποίος πραγματοποιεί  τα τρία τέταρτα περίπου της εστίασης.</a:t>
            </a:r>
          </a:p>
          <a:p>
            <a:pPr algn="just" fontAlgn="auto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Οι ακτίνες του φωτός εισέρχονται σε αυτόν και κατευθύνονται προς το εσωτερικό του για να αρχίσει η δημιουργία του ειδώλου.</a:t>
            </a:r>
          </a:p>
          <a:p>
            <a:pPr algn="just" fontAlgn="auto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Ο φακός ολοκληρώνει τη διαδικασία της εστίασης του φωτός στον </a:t>
            </a: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αμφιβληστροειδή χιτώνα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και δημιουργείται ένα ευκρινές είδωλο του οπτικού κόσμου.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σύστημα-Όραση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43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1417" y="1844824"/>
            <a:ext cx="8370512" cy="1224136"/>
          </a:xfrm>
        </p:spPr>
        <p:txBody>
          <a:bodyPr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Οι πληροφορίες από τους οπτικούς υποδοχείς περνούν κατά μήκος του ενός εκατομμυρίου περίπου ινών του οπτικού νεύρου για να φτάσουν στο </a:t>
            </a: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οπτικό χίασμα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σύστημα-Όραση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1417" y="3356992"/>
            <a:ext cx="4282044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Εκεί μερικές νευρικές ίνες αλλάζουν κατεύθυνση με αποτέλεσμα οι πληροφορίες από το ένα ήμισυ του κάθε αμφιβληστροειδούς να περνούν στο αντίθετο ημισφαίριο του εγκεφάλου.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44" y="3306688"/>
            <a:ext cx="4387552" cy="32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0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40080" cy="498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Εισαγωγή στη Βιοϊατρική Τεχνολογία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4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σύστημα-Όραση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844824"/>
            <a:ext cx="8424936" cy="1440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</a:rPr>
              <a:t>Τα αντικείμενα από το δεξιό τμήμα του οπτικού πεδίου προβάλλονται στο αριστερό τμήμα του αμφιβληστροειδούς και αντίστροφα.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44" y="3306688"/>
            <a:ext cx="4387552" cy="32906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3429000"/>
            <a:ext cx="4166230" cy="266429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</a:rPr>
              <a:t>Τα αντικείμενα στο άνω τμήμα του οπτικού πεδίου προβάλλονται στο κάτω τμήμα του </a:t>
            </a:r>
            <a:r>
              <a:rPr lang="el-GR" sz="2400" dirty="0" err="1">
                <a:solidFill>
                  <a:prstClr val="black"/>
                </a:solidFill>
              </a:rPr>
              <a:t>αμφιβληστρο-ειδούς</a:t>
            </a:r>
            <a:r>
              <a:rPr lang="el-GR" sz="2400" dirty="0">
                <a:solidFill>
                  <a:prstClr val="black"/>
                </a:solidFill>
              </a:rPr>
              <a:t> και αντιστρόφως. 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None/>
              <a:defRPr/>
            </a:pPr>
            <a:endParaRPr lang="el-G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431088" cy="49251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Η μνήμη ορίζεται ως η ικανότητα ενός ατόμου να αποθηκεύει, να επεξεργάζεται και να ανακτά πληροφορίες που προέρχονται από τον έξω κόσμο.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Η μνήμη αποτελείται από τρία στάδια: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l-GR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Κωδικοποίηση</a:t>
            </a:r>
            <a:r>
              <a:rPr lang="el-GR" sz="2200" dirty="0">
                <a:solidFill>
                  <a:prstClr val="black"/>
                </a:solidFill>
                <a:latin typeface="Calibri" panose="020F0502020204030204" pitchFamily="34" charset="0"/>
              </a:rPr>
              <a:t>, εισαγωγή των πληροφοριών στη μνήμη. </a:t>
            </a:r>
          </a:p>
          <a:p>
            <a:pPr marL="685800" lvl="2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Οι πληροφορίες για να αποθηκευτούν στη μνήμη κωδικοποιούνται ώστε να  </a:t>
            </a:r>
            <a:r>
              <a:rPr lang="el-GR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μπορού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 να γίνουν αποδεκτές και να χρησιμοποιούνται από το μνημονικό μας σύστημα.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l-GR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Αποθήκευση</a:t>
            </a:r>
            <a:r>
              <a:rPr lang="el-GR" sz="2200" dirty="0">
                <a:solidFill>
                  <a:prstClr val="black"/>
                </a:solidFill>
                <a:latin typeface="Calibri" panose="020F0502020204030204" pitchFamily="34" charset="0"/>
              </a:rPr>
              <a:t>, διατήρηση των πληροφοριών για ένα μεγάλο χρονικό διάστημα.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l-GR" sz="2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Ανάσυρση</a:t>
            </a:r>
            <a:r>
              <a:rPr lang="el-GR" sz="2200" dirty="0">
                <a:solidFill>
                  <a:prstClr val="black"/>
                </a:solidFill>
                <a:latin typeface="Calibri" panose="020F0502020204030204" pitchFamily="34" charset="0"/>
              </a:rPr>
              <a:t>, διαδικασία μέσω της οποίας η πληροφορία που είχε αποθηκευτεί νωρίτερα, μπορεί να ανακτηθεί στη συνείδηση.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σύστημα-Μνήμη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58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434990" cy="5085184"/>
          </a:xfrm>
        </p:spPr>
        <p:txBody>
          <a:bodyPr>
            <a:no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None/>
              <a:defRPr/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Το μοντέλο των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Atkinson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και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Shiffrin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 αποτελείται από τρία επιμέρους μνημονικά συστήματα συγκράτησης: </a:t>
            </a:r>
            <a:endParaRPr lang="el-G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Αισθητηριακή μνήμη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None/>
              <a:defRPr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Είναι ο αρχικός αποθηκευτικός χώρος για μεγάλο αριθμό πληροφοριών, οι οποίες σταδιακά θα εισέλθουν στην βραχυπρόθεσμη και τη μακροπρόθεσμη μνήμη. Οι πληροφορίες συγκρατούνται σε μορφή εικόνων.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Βραχυπρόθεσμη μνήμη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None/>
              <a:defRPr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Στο σύστημα της βραχυπρόθεσμης μνήμης μπορούν να αποθηκευτούν πληροφορίες για λίγα δευτερόλεπτα ή κάποιες φορές για 1-2 λεπτά.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Μακροπρόθεσμη μνήμη</a:t>
            </a:r>
          </a:p>
          <a:p>
            <a:pPr marL="365760" lvl="1" indent="0" algn="just">
              <a:spcBef>
                <a:spcPts val="0"/>
              </a:spcBef>
              <a:buClr>
                <a:srgbClr val="474F6D"/>
              </a:buClr>
              <a:buNone/>
              <a:defRPr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Τα όρια της μακροπρόθεσμης μνήμης δεν τα γνωρίζουμε καθώς δεν υπάρχει κάποιος τρόπος να ανακαλύψουμε το μέγιστο αριθμό πληροφοριών που μπορούμε να συγκρατήσουμε.</a:t>
            </a:r>
            <a:endParaRPr lang="el-GR" sz="2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σύστημα-Μνήμη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44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8431088" cy="38164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</a:rPr>
              <a:t>Η μάθηση σχετίζεται κυρίως με τη μακροπρόθεσμη μνήμη καθώς με βάση γεγονότα και περιστατικά που συμβαίνουν ο εγκέφαλος εκπαιδεύεται (μαθαίνει) στο πως να αντιδρά κατάλληλα.</a:t>
            </a:r>
          </a:p>
          <a:p>
            <a:pPr algn="just">
              <a:spcBef>
                <a:spcPts val="0"/>
              </a:spcBef>
              <a:buClr>
                <a:srgbClr val="474F6D"/>
              </a:buClr>
              <a:buFont typeface="Wingdings" panose="05000000000000000000" pitchFamily="2" charset="2"/>
              <a:buChar char="q"/>
              <a:defRPr/>
            </a:pPr>
            <a:r>
              <a:rPr lang="el-GR" sz="2400" dirty="0">
                <a:solidFill>
                  <a:prstClr val="black"/>
                </a:solidFill>
              </a:rPr>
              <a:t>Η μάθηση επομένως θα μπορούσε να οριστεί ως η αλλαγή σε οποιαδήποτε </a:t>
            </a:r>
            <a:r>
              <a:rPr lang="el-GR" sz="2400" dirty="0" err="1">
                <a:solidFill>
                  <a:prstClr val="black"/>
                </a:solidFill>
              </a:rPr>
              <a:t>νευρωνική</a:t>
            </a:r>
            <a:r>
              <a:rPr lang="el-GR" sz="2400" dirty="0">
                <a:solidFill>
                  <a:prstClr val="black"/>
                </a:solidFill>
              </a:rPr>
              <a:t> απόκριση που προκύπτει από προηγούμενες εμπειρίες που οφείλονται σε ένα εξωτερικό ερέθισμα.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σύστημα-Μνήμη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1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70512" cy="50405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200" dirty="0">
                <a:solidFill>
                  <a:prstClr val="black"/>
                </a:solidFill>
              </a:rPr>
              <a:t>Τα </a:t>
            </a:r>
            <a:r>
              <a:rPr lang="el-GR" sz="2200" b="1" dirty="0">
                <a:solidFill>
                  <a:prstClr val="black"/>
                </a:solidFill>
              </a:rPr>
              <a:t>πρότυπα</a:t>
            </a:r>
            <a:r>
              <a:rPr lang="el-GR" sz="2200" dirty="0">
                <a:solidFill>
                  <a:prstClr val="black"/>
                </a:solidFill>
              </a:rPr>
              <a:t> δεν είναι ένα άκαμπτο και προκαθορισμένο νοητικό μοντέλο, αλλά ένα υπόδειγμα της καλύτερης δυνατής εικασίας που μπορούμε να κάνουμε για αντικείμενα ή μορφές.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200" dirty="0">
                <a:solidFill>
                  <a:prstClr val="black"/>
                </a:solidFill>
              </a:rPr>
              <a:t>Ο εγκέφαλος έχει την ικανότητα να σχηματίζει νοητικά πρότυπα, ακόμα και αν δεν έχει δει ποτέ κάποιο υπόδειγμα που να ταυτίζεται πλήρως.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200" dirty="0">
                <a:solidFill>
                  <a:prstClr val="black"/>
                </a:solidFill>
              </a:rPr>
              <a:t>Ανασύρει από τη μνήμη χαρακτηριστικά που ταυτίζονται με τα χαρακτηριστικά μιας μορφής και όχι την πανομοιότυπη νοητική μικρογραφία στο σύνολό της.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Όσο πιο πολλά θεμελιώδη χαρακτηριστικά βρεθούν τόσο πιο πιθανό είναι να αναγνωριστεί το αντικείμενο ακόμα και αν αυτό παρουσιαστεί για μικρό χρονικό διάστημα.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Νευρικό σύστημα-Αναγνώριση προτύπων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83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370512" cy="46805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None/>
            </a:pPr>
            <a:r>
              <a:rPr lang="el-GR" sz="2400" dirty="0">
                <a:solidFill>
                  <a:prstClr val="black"/>
                </a:solidFill>
              </a:rPr>
              <a:t>Το αναπνευστικό σύστημα είναι αυτό που επιτρέπει στον άνθρωπο να αναπνέει.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Ο όρος </a:t>
            </a:r>
            <a:r>
              <a:rPr lang="el-GR" sz="2400" b="1" dirty="0">
                <a:solidFill>
                  <a:prstClr val="black"/>
                </a:solidFill>
              </a:rPr>
              <a:t>αναπνοή</a:t>
            </a:r>
            <a:r>
              <a:rPr lang="el-GR" sz="2400" dirty="0">
                <a:solidFill>
                  <a:prstClr val="black"/>
                </a:solidFill>
              </a:rPr>
              <a:t> αναφέρεται στην ανταλλαγή Ο</a:t>
            </a:r>
            <a:r>
              <a:rPr lang="el-GR" sz="2400" baseline="-25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 και CO</a:t>
            </a:r>
            <a:r>
              <a:rPr lang="el-GR" sz="2400" baseline="-25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 μεταξύ με το περιβάλλον.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Τα ανθρώπινα κύτταρα παράγουν την ενέργεια που χρειάζονται για να λειτουργούν και να διατηρούνται στη ζωή μέσα από χημικές αντιδράσεις που απαιτούν Ο</a:t>
            </a:r>
            <a:r>
              <a:rPr lang="el-GR" sz="2400" baseline="-25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Το CO</a:t>
            </a:r>
            <a:r>
              <a:rPr lang="el-GR" sz="2400" baseline="-25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 αποτελεί παραπροϊόν του οξειδωτικού μεταβολισμού των κυττάρων το οποίο πρέπει να απομακρυνθεί.</a:t>
            </a:r>
            <a:endParaRPr lang="el-GR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86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26446"/>
            <a:ext cx="8431088" cy="441086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Το βασικά μέρη του αναπνευστικού συστήματος είναι: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Οι πνεύμονες.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Το σύνολο των αεραγωγών που οδηγούν τον αέρα από το εξωτερικό του οργανισμού μέχρι τους πνεύμονες.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Οι δομές του θώρακα (π.χ. μύες) που απαιτούνται για τη μετακίνηση αέρα από και προς τους πνεύμονες.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40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70512" cy="50405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Το αναπνευστικό σύστημα περιλαμβάνει: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1028" descr="E:\15\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73" y="2222500"/>
            <a:ext cx="44196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6338461" y="3746500"/>
            <a:ext cx="199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/>
              <a:t>(</a:t>
            </a:r>
            <a:r>
              <a:rPr lang="en-US" altLang="el-GR" sz="1600"/>
              <a:t>+</a:t>
            </a:r>
            <a:r>
              <a:rPr lang="el-GR" altLang="el-GR" sz="1600"/>
              <a:t> φωνητικές χορδές) 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6400373" y="4203700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400" dirty="0"/>
              <a:t>(μήκος 11 </a:t>
            </a:r>
            <a:r>
              <a:rPr lang="en-US" altLang="el-GR" sz="1400" dirty="0"/>
              <a:t>cm</a:t>
            </a:r>
            <a:r>
              <a:rPr lang="el-GR" altLang="el-GR" sz="1400" dirty="0"/>
              <a:t>)</a:t>
            </a:r>
            <a:r>
              <a:rPr lang="en-US" altLang="el-GR" dirty="0"/>
              <a:t> </a:t>
            </a:r>
            <a:endParaRPr lang="el-GR" altLang="el-GR" dirty="0"/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6324173" y="5956300"/>
            <a:ext cx="247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/>
              <a:t>(κύριος αναπνευστικός μυς)</a:t>
            </a:r>
          </a:p>
        </p:txBody>
      </p:sp>
    </p:spTree>
    <p:extLst>
      <p:ext uri="{BB962C8B-B14F-4D97-AF65-F5344CB8AC3E}">
        <p14:creationId xmlns:p14="http://schemas.microsoft.com/office/powerpoint/2010/main" val="4027679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70512" cy="50405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Το αναπνευστικό σύστημα χωρίζεται σε: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3136" y="3169663"/>
            <a:ext cx="197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b="1" dirty="0"/>
              <a:t>Ζώνη αγωγής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3136" y="5752526"/>
            <a:ext cx="278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b="1" dirty="0"/>
              <a:t>Αναπνευστική ζώνη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22861" y="2239388"/>
            <a:ext cx="534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000" b="1"/>
              <a:t>Περιλαμβάνει:</a:t>
            </a:r>
            <a:r>
              <a:rPr lang="el-GR" altLang="el-GR" sz="2000"/>
              <a:t> στόμα, μύτη, φάρυγγα, λάρυγγα, τραχεία, βρόγχους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62536" y="3534788"/>
            <a:ext cx="5029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000" b="1" dirty="0"/>
              <a:t>Ρόλος:</a:t>
            </a:r>
            <a:r>
              <a:rPr lang="el-GR" altLang="el-GR" sz="2000" dirty="0"/>
              <a:t>	- προστασία (βλεφαρίδες, αδένες που</a:t>
            </a:r>
          </a:p>
          <a:p>
            <a:pPr eaLnBrk="1" hangingPunct="1"/>
            <a:r>
              <a:rPr lang="el-GR" altLang="el-GR" sz="2000" dirty="0"/>
              <a:t>	εκκρίνουν βλέννα, φαγοκύτταρα)</a:t>
            </a:r>
          </a:p>
          <a:p>
            <a:pPr eaLnBrk="1" hangingPunct="1"/>
            <a:r>
              <a:rPr lang="el-GR" altLang="el-GR" sz="2000" dirty="0"/>
              <a:t>	- θέρμανση και ύγρανση αέρα</a:t>
            </a:r>
          </a:p>
          <a:p>
            <a:pPr eaLnBrk="1" hangingPunct="1"/>
            <a:r>
              <a:rPr lang="el-GR" altLang="el-GR" sz="2000" dirty="0"/>
              <a:t>	- ρύθμιση ποσού αέρα που φτάνει στις 	κυψελίδες 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2224336" y="26362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224336" y="3550663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443536" y="5355651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000" b="1"/>
              <a:t>Περιλαμβάνει:</a:t>
            </a:r>
            <a:r>
              <a:rPr lang="el-GR" altLang="el-GR" sz="2000"/>
              <a:t> βρογχιόλια, κυψελιδικούς σάκους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443536" y="6270051"/>
            <a:ext cx="550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000" b="1"/>
              <a:t>Ρόλος:</a:t>
            </a:r>
            <a:r>
              <a:rPr lang="el-GR" altLang="el-GR" sz="2000"/>
              <a:t>ανταλλαγή αερίων μεταξύ αίματος-αέρα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062536" y="5600126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3062536" y="6057326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6602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4446548" cy="42484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Κατά την εισπνοή το διάφραγμα συστέλλεται με αποτέλεσμα να αυξάνεται ο χώρος στους πνεύμονες και να γεμίζει με αέρα.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endParaRPr lang="el-GR" sz="2400" dirty="0">
              <a:solidFill>
                <a:prstClr val="black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Κατά την εκπνοή το διάφραγμα διαστέλλεται για να πιέσει τον αέρα έξω από τους πνεύμονες.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Τα έγγραφά μου\Οι εικόνες μου\Respiration\diaphragm relax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5"/>
          <a:stretch/>
        </p:blipFill>
        <p:spPr bwMode="auto">
          <a:xfrm>
            <a:off x="4949201" y="4437113"/>
            <a:ext cx="3877423" cy="24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Τα έγγραφά μου\Οι εικόνες μου\Respiration\diaphragm contrac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1"/>
          <a:stretch/>
        </p:blipFill>
        <p:spPr bwMode="auto">
          <a:xfrm>
            <a:off x="4949484" y="1887701"/>
            <a:ext cx="3590392" cy="21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95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424936" cy="4495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600" dirty="0"/>
              <a:t>Σκοπός της </a:t>
            </a:r>
            <a:r>
              <a:rPr lang="el-GR" sz="2600" dirty="0" err="1"/>
              <a:t>βιοϊατρικής</a:t>
            </a:r>
            <a:r>
              <a:rPr lang="el-GR" sz="2600" dirty="0"/>
              <a:t> τεχνολογίας είναι η βελτίωση της ιατρικής τεχνολογίας ώστε να προσφέρει: </a:t>
            </a: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  <a:p>
            <a:pPr algn="just">
              <a:buClr>
                <a:srgbClr val="383E56"/>
              </a:buClr>
              <a:buSzPct val="70000"/>
              <a:buFont typeface="Wingdings" pitchFamily="2" charset="2"/>
              <a:buChar char="§"/>
            </a:pPr>
            <a:endParaRPr lang="el-GR" sz="2000" dirty="0"/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3611674645"/>
              </p:ext>
            </p:extLst>
          </p:nvPr>
        </p:nvGraphicFramePr>
        <p:xfrm>
          <a:off x="971600" y="2924944"/>
          <a:ext cx="67687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Εισαγωγή στη Βιοϊατρική Τεχνολογία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88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4446548" cy="42484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Άλλοι μύες που συμμετέχουν στην αναπνοή εκτός από το </a:t>
            </a:r>
            <a:r>
              <a:rPr lang="el-GR" sz="2400" dirty="0" err="1">
                <a:solidFill>
                  <a:prstClr val="black"/>
                </a:solidFill>
              </a:rPr>
              <a:t>διάγραφμα</a:t>
            </a:r>
            <a:r>
              <a:rPr lang="el-GR" sz="2400" dirty="0">
                <a:solidFill>
                  <a:prstClr val="black"/>
                </a:solidFill>
              </a:rPr>
              <a:t> είναι οι: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 err="1">
                <a:solidFill>
                  <a:prstClr val="black"/>
                </a:solidFill>
              </a:rPr>
              <a:t>στερνοκλειδομαστοειδείς</a:t>
            </a:r>
            <a:endParaRPr lang="el-GR" sz="2400" dirty="0">
              <a:solidFill>
                <a:prstClr val="black"/>
              </a:solidFill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πρόσθιοι οδοντωτοί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σκαληνοί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ορθοί κοιλιακοί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έσω μεσοπλεύριοι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1030" descr="C:\Τα έγγραφά μου\Οι εικόνες μου\Respiration\muscles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6" t="20496" r="21647"/>
          <a:stretch/>
        </p:blipFill>
        <p:spPr bwMode="auto">
          <a:xfrm>
            <a:off x="5730280" y="2108944"/>
            <a:ext cx="3096344" cy="42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61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787257"/>
            <a:ext cx="5040560" cy="50405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Κατά την αναπνοή ο αέρας εισέρχεται στο φάρυγγα (μέσω της μύτης ή του στόματος).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Ο φάρυγγας αποτελεί την κοινή οδό διέλευσης αέρα και τροφής.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Ο φάρυγγας συνεχίζεται με δύο οδούς: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τον οισοφάγο μέσω του οποίου η τροφή καταλήγει στο στομάχι.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το λάρυγγα που αποτελεί τμήμα των αεραγωγών.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1028" descr="E:\15\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9074"/>
            <a:ext cx="3003970" cy="31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389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787257"/>
            <a:ext cx="5040560" cy="459407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Στο λάρυγγα βρίσκονται και οι  φωνητικές χορδές.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η ροή του αέρα διαμέσου των φωνητικών χορδών προκαλεί τη δόνησή τους με αποτέλεσμα την παραγωγή ήχων.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Η μύτη, το στόμα, ο φάρυγγας και ο λάρυγγας αποτελούν το σύστημα των ανώτερων αεραγωγών.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1028" descr="E:\15\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9074"/>
            <a:ext cx="3003970" cy="31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45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787257"/>
            <a:ext cx="5040560" cy="495411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Ο λάρυγγας καταλήγει στην τραχεία η οποία διακλαδίζεται σε δύο βρόγχους, έναν για τον κάθε πνεύμονα.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Μέσα στους πνεύμονες οι βρόγχοι διακλαδώνονται σε μικρότερες διατομές: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100" dirty="0">
                <a:solidFill>
                  <a:prstClr val="black"/>
                </a:solidFill>
              </a:rPr>
              <a:t>περισσότερες από 20 σειρές διακλαδώσεων.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100" dirty="0">
                <a:solidFill>
                  <a:prstClr val="black"/>
                </a:solidFill>
              </a:rPr>
              <a:t>η καθεμιά καταλήγει σε στενότερους, βραχύτερους και πολυπληθέστερους αεραγωγούς.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1028" descr="E:\15\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9074"/>
            <a:ext cx="3003970" cy="31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631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787257"/>
            <a:ext cx="8575104" cy="495411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Οι κυψελίδες αρχίζουν να εμφανίζονται στα αναπνευστικά </a:t>
            </a:r>
            <a:r>
              <a:rPr lang="el-GR" sz="2400" dirty="0" err="1">
                <a:solidFill>
                  <a:prstClr val="black"/>
                </a:solidFill>
              </a:rPr>
              <a:t>βρογχιόλια</a:t>
            </a:r>
            <a:r>
              <a:rPr lang="el-GR" sz="2400" dirty="0">
                <a:solidFill>
                  <a:prstClr val="black"/>
                </a:solidFill>
              </a:rPr>
              <a:t>, προσκολλημένες στα τοιχώματά τους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Οι κυψελίδες είναι μικροί κοίλοι σάκοι που επικοινωνούν με τους αυλούς των αεραγωγών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79" y="3501008"/>
            <a:ext cx="3372321" cy="261021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3717032"/>
            <a:ext cx="5184576" cy="322591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Ο αριθμός των κυψελίδων αυξάνεται στους κυψελιδικούς πόρους και οι αεραγωγοί καταλήγουν τελικά σε 17 συναθροίσεις που μοιάζουν με τσαμπί σταφυλιού και αποτελούνται αποκλειστικά από κυψελίδες (κυψελιδικοί σάκοι).</a:t>
            </a:r>
          </a:p>
        </p:txBody>
      </p:sp>
    </p:spTree>
    <p:extLst>
      <p:ext uri="{BB962C8B-B14F-4D97-AF65-F5344CB8AC3E}">
        <p14:creationId xmlns:p14="http://schemas.microsoft.com/office/powerpoint/2010/main" val="2155125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787257"/>
            <a:ext cx="8575104" cy="495411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Ο αέρας μέσα σε δύο γειτονικές κυψελίδες διαχωρίζεται από ένα λεπτό κυψελιδικό τοίχωμα.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Η επιφάνεια του τοιχώματος που έρχεται σε επαφή με τον αέρα καλύπτεται με μια σειρά επίπεδων επιθηλιακών κυττάρων πάχους ενός κυττάρου, τα </a:t>
            </a:r>
            <a:r>
              <a:rPr lang="el-GR" sz="2400" b="1" dirty="0">
                <a:solidFill>
                  <a:prstClr val="black"/>
                </a:solidFill>
              </a:rPr>
              <a:t>κυψελιδικά κύτταρα τύπου Ι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  <a:endParaRPr lang="el-GR" sz="2400" b="1" dirty="0">
              <a:solidFill>
                <a:prstClr val="black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Το μικρό πάχος του τοιχώματος (0.2 </a:t>
            </a:r>
            <a:r>
              <a:rPr lang="el-GR" sz="2400" dirty="0" err="1">
                <a:solidFill>
                  <a:prstClr val="black"/>
                </a:solidFill>
              </a:rPr>
              <a:t>μm</a:t>
            </a:r>
            <a:r>
              <a:rPr lang="el-GR" sz="2400" dirty="0">
                <a:solidFill>
                  <a:prstClr val="black"/>
                </a:solidFill>
              </a:rPr>
              <a:t>) και η μεγάλη επιφάνεια επιτρέπουν τη γρήγορη ανταλλαγή μεγάλων ποσοτήτων O</a:t>
            </a:r>
            <a:r>
              <a:rPr lang="el-GR" sz="2400" baseline="-25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 και CO</a:t>
            </a:r>
            <a:r>
              <a:rPr lang="el-GR" sz="2400" baseline="-25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 μέσω διάχυσης.</a:t>
            </a:r>
            <a:endParaRPr lang="el-GR" sz="2100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60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9186" y="1844824"/>
            <a:ext cx="8359080" cy="443301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</a:pPr>
            <a:r>
              <a:rPr lang="el-GR" sz="2400" dirty="0">
                <a:solidFill>
                  <a:prstClr val="black"/>
                </a:solidFill>
              </a:rPr>
              <a:t>Μερικά νούμερα για τις κυψελίδες: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Διάμετρος: 100-300 </a:t>
            </a:r>
            <a:r>
              <a:rPr lang="el-GR" sz="2400" dirty="0" err="1">
                <a:solidFill>
                  <a:prstClr val="black"/>
                </a:solidFill>
              </a:rPr>
              <a:t>μm</a:t>
            </a:r>
            <a:endParaRPr lang="el-GR" sz="2400" dirty="0">
              <a:solidFill>
                <a:prstClr val="black"/>
              </a:solidFill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Αριθμός: 300 x 106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Επιφάνεια : 60-80 m</a:t>
            </a:r>
            <a:r>
              <a:rPr lang="el-GR" sz="2400" baseline="30000" dirty="0">
                <a:solidFill>
                  <a:prstClr val="black"/>
                </a:solidFill>
              </a:rPr>
              <a:t>2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Ολική επιφάνεια διάχυσης: 40-60 m</a:t>
            </a:r>
            <a:r>
              <a:rPr lang="el-GR" sz="2400" baseline="30000" dirty="0">
                <a:solidFill>
                  <a:prstClr val="black"/>
                </a:solidFill>
              </a:rPr>
              <a:t>2</a:t>
            </a:r>
            <a:endParaRPr lang="el-GR" sz="2400" dirty="0">
              <a:solidFill>
                <a:prstClr val="black"/>
              </a:solidFill>
            </a:endParaRPr>
          </a:p>
          <a:p>
            <a:pPr marL="502920" indent="-457200"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</a:pPr>
            <a:r>
              <a:rPr lang="el-GR" sz="2400" dirty="0">
                <a:solidFill>
                  <a:prstClr val="black"/>
                </a:solidFill>
              </a:rPr>
              <a:t>Σε κάθε καρδιακό παλμό το τοίχωμα μιας κυψελίδας έρχεται σε επαφή με 2.300 RBC.</a:t>
            </a:r>
          </a:p>
          <a:p>
            <a:pPr marL="502920" indent="-457200" algn="just">
              <a:spcBef>
                <a:spcPts val="0"/>
              </a:spcBef>
              <a:spcAft>
                <a:spcPts val="1200"/>
              </a:spcAft>
              <a:buClr>
                <a:srgbClr val="474F6D"/>
              </a:buClr>
            </a:pPr>
            <a:r>
              <a:rPr lang="el-GR" sz="2400" dirty="0">
                <a:solidFill>
                  <a:prstClr val="black"/>
                </a:solidFill>
              </a:rPr>
              <a:t>Μήκος τριχοειδών στον πνεύμονα: 2.400 </a:t>
            </a:r>
            <a:r>
              <a:rPr lang="el-GR" sz="2400" dirty="0" err="1">
                <a:solidFill>
                  <a:prstClr val="black"/>
                </a:solidFill>
              </a:rPr>
              <a:t>km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endParaRPr lang="el-GR" sz="2100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59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Τα έγγραφά μου\Οι εικόνες μου\Respiration\pressure-volum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2509" r="6632" b="3149"/>
          <a:stretch/>
        </p:blipFill>
        <p:spPr bwMode="auto">
          <a:xfrm>
            <a:off x="3656706" y="2266134"/>
            <a:ext cx="5472608" cy="45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7857"/>
            <a:ext cx="8208912" cy="48961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Μεταβολές πίεσης και όγκου κατά την αναπνοή.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332656"/>
            <a:ext cx="843108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Αναπνευστικό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487" y="2713614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Κατά την εισπνοή: </a:t>
            </a:r>
          </a:p>
          <a:p>
            <a:r>
              <a:rPr lang="el-GR" sz="2000" dirty="0"/>
              <a:t>πίεση κυψελίδων &lt; πίεση ατμοσφαιρικού αέρα</a:t>
            </a:r>
          </a:p>
          <a:p>
            <a:endParaRPr lang="el-GR" sz="2000" dirty="0"/>
          </a:p>
          <a:p>
            <a:r>
              <a:rPr lang="el-GR" sz="2000" dirty="0"/>
              <a:t>Κατά την εκπνοή:</a:t>
            </a:r>
          </a:p>
          <a:p>
            <a:r>
              <a:rPr lang="el-GR" sz="2000" dirty="0"/>
              <a:t>πίεση κυψελίδων &gt; πίεση ατμοσφαιρικού αέρα</a:t>
            </a:r>
          </a:p>
          <a:p>
            <a:endParaRPr lang="el-GR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5737134"/>
            <a:ext cx="7011795" cy="125977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Η μεταβολή της πίεσης είναι η κινητήρια δύναμη για τη ροή αέρα από και προς τους πνεύμονες.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endParaRPr lang="el-G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2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153400" cy="4495800"/>
          </a:xfrm>
        </p:spPr>
        <p:txBody>
          <a:bodyPr/>
          <a:lstStyle/>
          <a:p>
            <a:pPr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Καρδιαγγειακό σύστημα</a:t>
            </a:r>
          </a:p>
          <a:p>
            <a:pPr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Ενδοκρινικό σύστημα</a:t>
            </a:r>
          </a:p>
          <a:p>
            <a:pPr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Νευρικό σύστημα</a:t>
            </a:r>
          </a:p>
          <a:p>
            <a:pPr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Σύστημα όρασης</a:t>
            </a:r>
          </a:p>
          <a:p>
            <a:pPr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Σύστημα μνήμης</a:t>
            </a:r>
          </a:p>
          <a:p>
            <a:pPr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dirty="0"/>
              <a:t>Αναπνευστικό σύστημα</a:t>
            </a:r>
          </a:p>
          <a:p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Εισαγωγή στη φυσιολογία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7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153400" cy="4495800"/>
          </a:xfrm>
        </p:spPr>
        <p:txBody>
          <a:bodyPr>
            <a:normAutofit/>
          </a:bodyPr>
          <a:lstStyle/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800" dirty="0"/>
              <a:t>Το καρδιαγγειακό σύστημα είναι υπέυθυνο για τη μεταφορά ουσιών, θρεπτικών συστατικών, κυττάρων και ενέργειας σε όλο το σώμα.</a:t>
            </a:r>
          </a:p>
          <a:p>
            <a:pPr marL="0" indent="0" algn="just">
              <a:buClr>
                <a:srgbClr val="474F6D"/>
              </a:buClr>
              <a:buNone/>
            </a:pPr>
            <a:endParaRPr lang="el-GR" sz="2800" dirty="0"/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800" dirty="0"/>
              <a:t>Αποτελείται από την καρδιά, το αίμα, τα αγγεία και ένα περίπλοκο σύστημα (αυτόνομο και ενδοκρινικό) για τον έλεγχο του.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Καρδιαγγειακό σύστημα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7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 αίμα αποτελεί περίπου το 8% του συνολικού βάρους του σώματος με όγκο 5400 </a:t>
            </a:r>
            <a:r>
              <a:rPr lang="en-US" dirty="0"/>
              <a:t>ml</a:t>
            </a:r>
            <a:endParaRPr lang="el-GR" dirty="0"/>
          </a:p>
          <a:p>
            <a:r>
              <a:rPr lang="el-GR" dirty="0"/>
              <a:t>Είναι ένα σύνθετο, ετερογενές μίγμα από κύτταρα τα οποία περιέχονται σε ένα υγρό που λέγεται πλάσμα</a:t>
            </a:r>
          </a:p>
          <a:p>
            <a:r>
              <a:rPr lang="el-GR" dirty="0"/>
              <a:t>Η πυκνότητα είναι περίπου 1060 </a:t>
            </a:r>
            <a:r>
              <a:rPr lang="en-US" dirty="0"/>
              <a:t>kg/m</a:t>
            </a:r>
            <a:r>
              <a:rPr lang="en-US" baseline="30000" dirty="0"/>
              <a:t>3</a:t>
            </a:r>
          </a:p>
          <a:p>
            <a:r>
              <a:rPr lang="el-GR" dirty="0"/>
              <a:t>Τα αιμοκύτταρα αποτελούνται από τα ερυθρά αιμοσφαίρια, τα λευκοκύτταρα και τα αιμοπετάλια. Όλα δημιουργούνται από βλαστοκύτταρα του μυελού των οστών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1210" y="159150"/>
            <a:ext cx="5040562" cy="7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Καρδιαγγειακό σύστημα-αίμα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8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53400" cy="449580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Η κύρια εργασία των ερυθρών αιμοσφαιρίων είναι η μεταφορά αερίων (οξυγόνο, διοξείδιο του άνθρακα κ.ά.) στο αίμα και στα όργανα.</a:t>
            </a:r>
            <a:endParaRPr lang="en-US" sz="2400" dirty="0"/>
          </a:p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Τα λευκά αιμοσφαίρια είναι υπεύθυνα για τη διατήρηση της ομοιόστασης και της φυσικής άμυνας του οργανισμού.</a:t>
            </a:r>
            <a:endParaRPr lang="en-US" sz="2400" dirty="0"/>
          </a:p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Τα αιμοπετάλια είναι υπεύθυνα για τη διαδικασία πήξης του αίματος.</a:t>
            </a:r>
            <a:endParaRPr lang="en-US" sz="2400" dirty="0"/>
          </a:p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Το πλάσμα αποτελείται από πρωτεΐνες, νερό και άλατα υπεύθυνα για συγκεκριμένες βιοχημικές διεργασίες όπως η όσμωση και η μεταφορά μορίων.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67" y="1628800"/>
            <a:ext cx="4134263" cy="505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Καρδιαγγειακό σύστημα-αίμα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4384" y="1628801"/>
            <a:ext cx="8153400" cy="115212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>
                <a:latin typeface="+mj-lt"/>
              </a:rPr>
              <a:t>Η καρδιά αποτελεί ένα κοίλο μυικό όργανο με διαστάσεις 12-13</a:t>
            </a:r>
            <a:r>
              <a:rPr lang="en-US" sz="2600" dirty="0">
                <a:latin typeface="+mj-lt"/>
              </a:rPr>
              <a:t>cm </a:t>
            </a:r>
            <a:r>
              <a:rPr lang="el-GR" sz="2600" dirty="0">
                <a:latin typeface="+mj-lt"/>
              </a:rPr>
              <a:t>κατακόρυφα και 7-8</a:t>
            </a:r>
            <a:r>
              <a:rPr lang="en-US" sz="2600" dirty="0">
                <a:latin typeface="+mj-lt"/>
              </a:rPr>
              <a:t>cm </a:t>
            </a:r>
            <a:r>
              <a:rPr lang="el-GR" sz="2600" dirty="0">
                <a:latin typeface="+mj-lt"/>
              </a:rPr>
              <a:t>οριζόντια.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Καρδιαγγειακό σύστημα-αίμα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95" y="3600400"/>
            <a:ext cx="319179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64350" y="4280055"/>
            <a:ext cx="5339744" cy="26182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Αποτελείται από τέσσερις μυώδεις κοιλότητες:</a:t>
            </a:r>
          </a:p>
          <a:p>
            <a:pPr lvl="1" algn="just"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100" dirty="0"/>
              <a:t>δύο πάνω με λεπτά τοιχώματα τα οποία ονομάζονται </a:t>
            </a:r>
            <a:r>
              <a:rPr lang="el-GR" sz="2100" b="1" dirty="0"/>
              <a:t>κόλποι</a:t>
            </a:r>
            <a:r>
              <a:rPr lang="el-GR" sz="2100" dirty="0"/>
              <a:t> </a:t>
            </a:r>
          </a:p>
          <a:p>
            <a:pPr lvl="1" algn="just">
              <a:buClr>
                <a:srgbClr val="474F6D"/>
              </a:buClr>
              <a:buFont typeface="Wingdings" panose="05000000000000000000" pitchFamily="2" charset="2"/>
              <a:buChar char="§"/>
            </a:pPr>
            <a:r>
              <a:rPr lang="el-GR" sz="2100" dirty="0"/>
              <a:t>δύο κάτω με παχύτερα τοιχώματα που ονομάζονται </a:t>
            </a:r>
            <a:r>
              <a:rPr lang="el-GR" sz="2100" b="1" dirty="0"/>
              <a:t>κοιλίες.</a:t>
            </a:r>
            <a:r>
              <a:rPr lang="el-GR" sz="2100" dirty="0">
                <a:latin typeface="+mj-lt"/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0448" y="2780929"/>
            <a:ext cx="8250152" cy="11521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600" dirty="0"/>
              <a:t>Ζυγίζει περίπου 375</a:t>
            </a:r>
            <a:r>
              <a:rPr lang="en-US" sz="2600" dirty="0"/>
              <a:t>gr </a:t>
            </a:r>
            <a:r>
              <a:rPr lang="el-GR" sz="2600" dirty="0"/>
              <a:t>και βρίσκεται στη θωρακική κοιλότητα, στηριζόμενη στο διάφραγμα στο κάτω μέρος των πνευμόνων.</a:t>
            </a:r>
            <a:r>
              <a:rPr lang="el-GR" sz="26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006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10081</TotalTime>
  <Words>2467</Words>
  <Application>Microsoft Office PowerPoint</Application>
  <PresentationFormat>Προβολή στην οθόνη (4:3)</PresentationFormat>
  <Paragraphs>246</Paragraphs>
  <Slides>47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3" baseType="lpstr">
      <vt:lpstr>Calibri</vt:lpstr>
      <vt:lpstr>Times New Roman</vt:lpstr>
      <vt:lpstr>Tw Cen MT</vt:lpstr>
      <vt:lpstr>Wingdings</vt:lpstr>
      <vt:lpstr>Wingdings 2</vt:lpstr>
      <vt:lpstr>Median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baso</dc:creator>
  <cp:lastModifiedBy>ALEXANDRA NIAKOPOULOU</cp:lastModifiedBy>
  <cp:revision>1054</cp:revision>
  <dcterms:created xsi:type="dcterms:W3CDTF">2006-08-16T00:00:00Z</dcterms:created>
  <dcterms:modified xsi:type="dcterms:W3CDTF">2023-09-29T09:46:05Z</dcterms:modified>
</cp:coreProperties>
</file>