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3"/>
  </p:notesMasterIdLst>
  <p:sldIdLst>
    <p:sldId id="259" r:id="rId2"/>
    <p:sldId id="354" r:id="rId3"/>
    <p:sldId id="353" r:id="rId4"/>
    <p:sldId id="447" r:id="rId5"/>
    <p:sldId id="448" r:id="rId6"/>
    <p:sldId id="449" r:id="rId7"/>
    <p:sldId id="450" r:id="rId8"/>
    <p:sldId id="452" r:id="rId9"/>
    <p:sldId id="451" r:id="rId10"/>
    <p:sldId id="453" r:id="rId11"/>
    <p:sldId id="454" r:id="rId12"/>
    <p:sldId id="456" r:id="rId13"/>
    <p:sldId id="457" r:id="rId14"/>
    <p:sldId id="458" r:id="rId15"/>
    <p:sldId id="459" r:id="rId16"/>
    <p:sldId id="461" r:id="rId17"/>
    <p:sldId id="460" r:id="rId18"/>
    <p:sldId id="477" r:id="rId19"/>
    <p:sldId id="463" r:id="rId20"/>
    <p:sldId id="465" r:id="rId21"/>
    <p:sldId id="464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5" r:id="rId31"/>
    <p:sldId id="474" r:id="rId32"/>
    <p:sldId id="480" r:id="rId33"/>
    <p:sldId id="479" r:id="rId34"/>
    <p:sldId id="481" r:id="rId35"/>
    <p:sldId id="497" r:id="rId36"/>
    <p:sldId id="502" r:id="rId37"/>
    <p:sldId id="503" r:id="rId38"/>
    <p:sldId id="501" r:id="rId39"/>
    <p:sldId id="500" r:id="rId40"/>
    <p:sldId id="498" r:id="rId41"/>
    <p:sldId id="505" r:id="rId42"/>
    <p:sldId id="508" r:id="rId43"/>
    <p:sldId id="506" r:id="rId44"/>
    <p:sldId id="509" r:id="rId45"/>
    <p:sldId id="511" r:id="rId46"/>
    <p:sldId id="512" r:id="rId47"/>
    <p:sldId id="516" r:id="rId48"/>
    <p:sldId id="517" r:id="rId49"/>
    <p:sldId id="514" r:id="rId50"/>
    <p:sldId id="518" r:id="rId51"/>
    <p:sldId id="476" r:id="rId52"/>
    <p:sldId id="478" r:id="rId53"/>
    <p:sldId id="482" r:id="rId54"/>
    <p:sldId id="521" r:id="rId55"/>
    <p:sldId id="483" r:id="rId56"/>
    <p:sldId id="522" r:id="rId57"/>
    <p:sldId id="523" r:id="rId58"/>
    <p:sldId id="524" r:id="rId59"/>
    <p:sldId id="525" r:id="rId60"/>
    <p:sldId id="526" r:id="rId61"/>
    <p:sldId id="487" r:id="rId62"/>
    <p:sldId id="488" r:id="rId63"/>
    <p:sldId id="490" r:id="rId64"/>
    <p:sldId id="489" r:id="rId65"/>
    <p:sldId id="493" r:id="rId66"/>
    <p:sldId id="519" r:id="rId67"/>
    <p:sldId id="520" r:id="rId68"/>
    <p:sldId id="495" r:id="rId69"/>
    <p:sldId id="496" r:id="rId70"/>
    <p:sldId id="492" r:id="rId71"/>
    <p:sldId id="38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6D"/>
    <a:srgbClr val="CD4C49"/>
    <a:srgbClr val="383E5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0253" autoAdjust="0"/>
  </p:normalViewPr>
  <p:slideViewPr>
    <p:cSldViewPr>
      <p:cViewPr varScale="1">
        <p:scale>
          <a:sx n="100" d="100"/>
          <a:sy n="100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6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9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0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tiadis@cs.uo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otiadis@uoi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50.pn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microsoft.com/office/2007/relationships/hdphoto" Target="../media/hdphoto1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4664"/>
            <a:ext cx="7772400" cy="546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600200"/>
            <a:ext cx="8640960" cy="4267200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16000" b="1" dirty="0">
                <a:solidFill>
                  <a:schemeClr val="bg1"/>
                </a:solidFill>
                <a:latin typeface="Calibri" pitchFamily="34" charset="0"/>
              </a:rPr>
              <a:t>ΒΑΣΙΚΑ ΣΤΟΙΧΕΙΑ ΜΗΧΑΝΙΚΗΣ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4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8800" dirty="0">
                <a:solidFill>
                  <a:schemeClr val="bg1"/>
                </a:solidFill>
                <a:latin typeface="Calibri" pitchFamily="34" charset="0"/>
              </a:rPr>
              <a:t>Καθηγητής </a:t>
            </a:r>
            <a:r>
              <a:rPr lang="el-GR" sz="8800" dirty="0" err="1">
                <a:solidFill>
                  <a:schemeClr val="bg1"/>
                </a:solidFill>
                <a:latin typeface="Calibri" pitchFamily="34" charset="0"/>
              </a:rPr>
              <a:t>Βιοϊατρικής</a:t>
            </a:r>
            <a:r>
              <a:rPr lang="el-GR" sz="8800" dirty="0">
                <a:solidFill>
                  <a:schemeClr val="bg1"/>
                </a:solidFill>
                <a:latin typeface="Calibri" pitchFamily="34" charset="0"/>
              </a:rPr>
              <a:t> Τεχνολογίας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8800" dirty="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fotiadis</a:t>
            </a:r>
            <a:r>
              <a:rPr lang="el-GR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8800" u="sng" dirty="0" err="1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uoi</a:t>
            </a:r>
            <a:r>
              <a:rPr lang="el-GR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</a:t>
            </a:r>
            <a:endParaRPr lang="el-GR" sz="96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Πανεπιστήμιο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96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err="1"/>
              <a:t>εμβιομηχανική</a:t>
            </a:r>
            <a:r>
              <a:rPr lang="el-GR" sz="2200" dirty="0"/>
              <a:t> αποτελεί τον κλάδο της μηχανικής που ασχολείται με την εφαρμογή των αρχών της  στο </a:t>
            </a:r>
            <a:r>
              <a:rPr lang="el-GR" sz="2200" b="1" dirty="0"/>
              <a:t>ανθρώπινο σώμα, </a:t>
            </a:r>
            <a:r>
              <a:rPr lang="el-GR" sz="2200" dirty="0"/>
              <a:t>σε κίνηση και σε κατάσταση ηρεμίας, π.χ.: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στατικής, </a:t>
            </a:r>
            <a:r>
              <a:rPr lang="el-GR" sz="1900" dirty="0"/>
              <a:t>για την ανάλυση των δυνάμεων στις αρθρώσεις και στους μύες του </a:t>
            </a:r>
            <a:r>
              <a:rPr lang="el-GR" sz="1900" dirty="0" err="1"/>
              <a:t>μυοσκελετικού</a:t>
            </a:r>
            <a:r>
              <a:rPr lang="el-GR" sz="1900" dirty="0"/>
              <a:t> συστήματος,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δυναμικής, </a:t>
            </a:r>
            <a:r>
              <a:rPr lang="el-GR" sz="1900" dirty="0"/>
              <a:t>για την περιγραφή της κίνησης στη μηχανική της άθλησης,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της μηχανικής του </a:t>
            </a:r>
            <a:r>
              <a:rPr lang="el-GR" sz="1900" b="1" dirty="0" err="1"/>
              <a:t>παραμορφώσιμου</a:t>
            </a:r>
            <a:r>
              <a:rPr lang="el-GR" sz="1900" b="1" dirty="0"/>
              <a:t> σώματος, </a:t>
            </a:r>
            <a:r>
              <a:rPr lang="el-GR" sz="1900" dirty="0"/>
              <a:t>για την ανάπτυξη των καταστατικών εξισώσεων των βιολογικών  υλικών και τη μελέτη των </a:t>
            </a:r>
            <a:r>
              <a:rPr lang="el-GR" sz="1900" dirty="0" err="1"/>
              <a:t>υπερστατικών</a:t>
            </a:r>
            <a:r>
              <a:rPr lang="el-GR" sz="1900" dirty="0"/>
              <a:t> συστημάτων,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της </a:t>
            </a:r>
            <a:r>
              <a:rPr lang="el-GR" sz="1900" b="1" dirty="0" err="1"/>
              <a:t>ρευστομηχανικής</a:t>
            </a:r>
            <a:r>
              <a:rPr lang="el-GR" sz="1900" b="1" dirty="0"/>
              <a:t> </a:t>
            </a:r>
            <a:r>
              <a:rPr lang="el-GR" sz="1900" dirty="0"/>
              <a:t>(</a:t>
            </a:r>
            <a:r>
              <a:rPr lang="el-GR" sz="1900" dirty="0" err="1"/>
              <a:t>fluid</a:t>
            </a:r>
            <a:r>
              <a:rPr lang="el-GR" sz="1900" dirty="0"/>
              <a:t> </a:t>
            </a:r>
            <a:r>
              <a:rPr lang="el-GR" sz="1900" dirty="0" err="1"/>
              <a:t>mechanics</a:t>
            </a:r>
            <a:r>
              <a:rPr lang="el-GR" sz="1900" dirty="0"/>
              <a:t>), για την μελέτη της ροής του αίματος στο κυκλοφοριακό σύστημα και της ροής του αέρα στους πνεύμονες.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err="1"/>
              <a:t>εμβιομηχανική</a:t>
            </a:r>
            <a:r>
              <a:rPr lang="el-GR" sz="2200" dirty="0"/>
              <a:t> </a:t>
            </a:r>
            <a:r>
              <a:rPr lang="el-GR" sz="2200" b="1" dirty="0"/>
              <a:t>συνδυάζει</a:t>
            </a:r>
            <a:r>
              <a:rPr lang="el-GR" sz="2200" dirty="0"/>
              <a:t> το πεδίο της </a:t>
            </a:r>
            <a:r>
              <a:rPr lang="el-GR" sz="2200" b="1" dirty="0"/>
              <a:t>εφαρμοσμένης μηχανικής </a:t>
            </a:r>
            <a:r>
              <a:rPr lang="el-GR" sz="2200" dirty="0"/>
              <a:t>με τα πεδία της </a:t>
            </a:r>
            <a:r>
              <a:rPr lang="el-GR" sz="2200" b="1" dirty="0"/>
              <a:t>βιολογίας</a:t>
            </a:r>
            <a:r>
              <a:rPr lang="el-GR" sz="2200" dirty="0"/>
              <a:t> και της </a:t>
            </a:r>
            <a:r>
              <a:rPr lang="el-GR" sz="2200" b="1" dirty="0"/>
              <a:t>φυσιολογίας</a:t>
            </a:r>
            <a:r>
              <a:rPr lang="el-GR" sz="2200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>
                <a:solidFill>
                  <a:srgbClr val="002060"/>
                </a:solidFill>
              </a:rPr>
              <a:t>Εμβιομηχανική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0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ανάπτυξη της </a:t>
            </a:r>
            <a:r>
              <a:rPr lang="el-GR" sz="2200" dirty="0" err="1"/>
              <a:t>εμβιομηχανικής</a:t>
            </a:r>
            <a:r>
              <a:rPr lang="el-GR" sz="2200" dirty="0"/>
              <a:t> έχει συμβάλλει στην κατανόηση πολλών φυσιολογικών</a:t>
            </a:r>
            <a:r>
              <a:rPr lang="en-US" sz="2200" dirty="0"/>
              <a:t> </a:t>
            </a:r>
            <a:r>
              <a:rPr lang="el-GR" sz="2200" dirty="0"/>
              <a:t>(και παθολογικών) λειτουργιών του ανθρωπίνου σώματος μέσα από την ανάλυση: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του </a:t>
            </a:r>
            <a:r>
              <a:rPr lang="el-GR" sz="2000" dirty="0" err="1"/>
              <a:t>μυοσκελετικού</a:t>
            </a:r>
            <a:r>
              <a:rPr lang="el-GR" sz="2000" dirty="0"/>
              <a:t> (</a:t>
            </a:r>
            <a:r>
              <a:rPr lang="el-GR" sz="2000" dirty="0" err="1"/>
              <a:t>musculoskeletal</a:t>
            </a:r>
            <a:r>
              <a:rPr lang="el-GR" sz="2000" dirty="0"/>
              <a:t>) συστήματος,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της ροής του αίματος στη </a:t>
            </a:r>
            <a:r>
              <a:rPr lang="el-GR" sz="2000" dirty="0" err="1"/>
              <a:t>μικροκυκλοφορία</a:t>
            </a:r>
            <a:r>
              <a:rPr lang="el-GR" sz="2000" dirty="0"/>
              <a:t>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της ροής του αέρα στους πνεύμονες,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της ανάπτυξης και διάπλασης των οστών,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της βάδισης,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της λειτουργίας των διάφορων οργάνων, κ.α.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>
                <a:solidFill>
                  <a:srgbClr val="002060"/>
                </a:solidFill>
              </a:rPr>
              <a:t>Εμβιομηχανική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7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προβλήματα της </a:t>
            </a:r>
            <a:r>
              <a:rPr lang="el-GR" sz="2200" dirty="0" err="1"/>
              <a:t>εμβιομηχανικής</a:t>
            </a:r>
            <a:r>
              <a:rPr lang="el-GR" sz="2200" dirty="0"/>
              <a:t> είναι πολύπλοκα τόσο ως προς τη </a:t>
            </a:r>
            <a:r>
              <a:rPr lang="el-GR" sz="2200" b="1" dirty="0"/>
              <a:t>μαθηματική τους περιγραφή</a:t>
            </a:r>
            <a:r>
              <a:rPr lang="el-GR" sz="2200" dirty="0"/>
              <a:t> όσο και ως προς τη διατύπωση των </a:t>
            </a:r>
            <a:r>
              <a:rPr lang="el-GR" sz="2200" b="1" dirty="0"/>
              <a:t>καταστατικών νόμων </a:t>
            </a:r>
            <a:r>
              <a:rPr lang="el-GR" sz="2200" dirty="0"/>
              <a:t>που διέπουν τη συμπεριφορά των βιολογικών υλικών.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προσέγγιση των προβλημάτων αυτών είναι σκόπιμο να γίνεται με την υιοθέτηση αρχικά απλών μοντέλων που συνεχώς θα βελτιώνονται με βάση τα πειραματικά δεδομένα.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επανάληψη της διαδικασίας μοντελοποίησης του πραγματικού προβλήματος πρέπει να συνεχίζεται μέχρι να προκύψει μια ανεκτή προσέγγιση της πραγματικής συμπεριφοράς του βιολογικού συστήματος.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Προβλήματα </a:t>
            </a:r>
            <a:r>
              <a:rPr lang="el-GR" sz="3600" b="1" dirty="0" err="1">
                <a:solidFill>
                  <a:srgbClr val="002060"/>
                </a:solidFill>
              </a:rPr>
              <a:t>εμβιομηχανικής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βήματα αντιμετώπισης ενός προβλήματος της </a:t>
            </a:r>
            <a:r>
              <a:rPr lang="el-GR" sz="2200" dirty="0" err="1"/>
              <a:t>εμβιομηχανικής</a:t>
            </a:r>
            <a:r>
              <a:rPr lang="el-GR" sz="2200" dirty="0"/>
              <a:t> προτείνονται να είναι τα ακόλουθα: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α) επιλογή του φυσικού συστήματος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β) προσδιορισμός των χαρακτηριστικών του (φυσικών και γεωμετρικών)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γ) παραδοχές απλούστευσής του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δ) εξομοίωσή του με μηχανικό σύστημα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ε) εφαρμογή των αρχών της μηχανικής για τη μαθηματική του περιγραφή 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σ) επίλυση του προβλήματος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ζ) σύγκριση των αποτελεσμάτων με πειραματικά δεδομένα.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Προβλήματα </a:t>
            </a:r>
            <a:r>
              <a:rPr lang="el-GR" sz="3600" b="1" dirty="0" err="1">
                <a:solidFill>
                  <a:srgbClr val="002060"/>
                </a:solidFill>
              </a:rPr>
              <a:t>εμβιομηχανικής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8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εφαρμοσμένη μηχανική βασίζεται στη </a:t>
            </a:r>
            <a:r>
              <a:rPr lang="el-GR" sz="2200" b="1" dirty="0"/>
              <a:t>Νευτώνεια μηχανική </a:t>
            </a:r>
            <a:r>
              <a:rPr lang="el-GR" sz="2200" dirty="0"/>
              <a:t>στην οποία οι βασικές έννοιες είναι: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μήκος,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 χρόνος, και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μάζα.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έννοιες αυτές είναι </a:t>
            </a:r>
            <a:r>
              <a:rPr lang="el-GR" sz="2200" b="1" dirty="0"/>
              <a:t>απόλυτες έννοιες </a:t>
            </a:r>
            <a:r>
              <a:rPr lang="el-GR" sz="2200" dirty="0"/>
              <a:t>γιατί είναι ανεξάρτητες μεταξύ τους.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υπόλοιπες σημαντικές έννοιες της μηχανικής (όπως η δύναμη, η ροπή, η ταχύτητα, η επιτάχυνση, το έργο, η ενέργεια, η ορμή, η ισχύς, κ.α.) προσδιορίζονται από τις παραπάνω βασικές έννοιες.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23762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Το Καρτεσιανό ή ορθογώνιο σύστημα συντεταγμένων</a:t>
            </a:r>
            <a:endParaRPr lang="en-US" sz="2200" b="1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Για να οριστεί η θέση ενός σώματος στο χώρο είναι αναγκαίο να υπάρχει ένα σύστημα αναφοράς </a:t>
            </a:r>
            <a:r>
              <a:rPr lang="en-US" sz="2200" dirty="0"/>
              <a:t>(</a:t>
            </a:r>
            <a:r>
              <a:rPr lang="el-GR" sz="2200" dirty="0"/>
              <a:t>σύστημα συντεταγμένων</a:t>
            </a:r>
            <a:r>
              <a:rPr lang="en-US" sz="2200" dirty="0"/>
              <a:t>)</a:t>
            </a:r>
            <a:r>
              <a:rPr lang="el-GR" sz="2200" dirty="0"/>
              <a:t>. 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T</a:t>
            </a:r>
            <a:r>
              <a:rPr lang="el-GR" sz="2200" dirty="0"/>
              <a:t>ο Καρτεσιανό σύστημα συντεταγμένων</a:t>
            </a:r>
            <a:r>
              <a:rPr lang="en-US" sz="2200" dirty="0"/>
              <a:t> </a:t>
            </a:r>
            <a:r>
              <a:rPr lang="el-GR" sz="2200" dirty="0"/>
              <a:t>αποτελείται από ένα σύνολο τριών κάθετων μεταξύ τους αξόνων.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51520" y="4137342"/>
            <a:ext cx="4536504" cy="1736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Η θέση ενός σημείου Ρ στο σύστημα αυτό ορίζεται από τρεις αριθμούς ή συντεταγμένες x,</a:t>
            </a:r>
            <a:r>
              <a:rPr lang="en-US" sz="2200" dirty="0"/>
              <a:t> </a:t>
            </a:r>
            <a:r>
              <a:rPr lang="el-GR" sz="2200" dirty="0"/>
              <a:t>y,</a:t>
            </a:r>
            <a:r>
              <a:rPr lang="en-US" sz="2200" dirty="0"/>
              <a:t> </a:t>
            </a:r>
            <a:r>
              <a:rPr lang="el-GR" sz="2200" dirty="0"/>
              <a:t>z.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46" y="3861048"/>
            <a:ext cx="35242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Το Καρτεσιανό ή ορθογώνιο σύστημα συντεταγμένων</a:t>
            </a:r>
            <a:endParaRPr lang="en-US" sz="2200" b="1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Ένα διανυσματικό μέγεθος μπορεί επίσης να οριστεί από τις τρεις συνιστώσες του ως προς τους άξονες συντεταγμένων:                   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357188" lvl="3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dirty="0"/>
              <a:t>όπου </a:t>
            </a:r>
            <a:r>
              <a:rPr lang="en-US" dirty="0"/>
              <a:t>x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dirty="0"/>
              <a:t>, </a:t>
            </a:r>
            <a:r>
              <a:rPr lang="en-US" dirty="0"/>
              <a:t>z</a:t>
            </a:r>
            <a:r>
              <a:rPr lang="el-GR" dirty="0"/>
              <a:t> οι συντεταγμένες του  </a:t>
            </a:r>
            <a:r>
              <a:rPr lang="en-US" dirty="0"/>
              <a:t>P</a:t>
            </a:r>
            <a:r>
              <a:rPr lang="el-GR" dirty="0"/>
              <a:t>(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l-GR" dirty="0"/>
              <a:t>=</a:t>
            </a:r>
            <a:r>
              <a:rPr lang="en-US" dirty="0"/>
              <a:t>x</a:t>
            </a:r>
            <a:r>
              <a:rPr lang="el-GR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l-GR" dirty="0"/>
              <a:t>=</a:t>
            </a:r>
            <a:r>
              <a:rPr lang="en-US" dirty="0"/>
              <a:t>y</a:t>
            </a:r>
            <a:r>
              <a:rPr lang="el-GR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l-GR" dirty="0"/>
              <a:t>=</a:t>
            </a:r>
            <a:r>
              <a:rPr lang="en-US" dirty="0"/>
              <a:t>z</a:t>
            </a:r>
            <a:r>
              <a:rPr lang="el-GR" dirty="0"/>
              <a:t>).</a:t>
            </a:r>
            <a:endParaRPr lang="en-US" dirty="0"/>
          </a:p>
          <a:p>
            <a:pPr marL="1143000" lvl="3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1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31" y="4005064"/>
            <a:ext cx="3235960" cy="27809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1605" y="3034447"/>
                <a:ext cx="2808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i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j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 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z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k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i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j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 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z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k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ar-SA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٫</a:t>
                </a:r>
                <a:r>
                  <a:rPr lang="el-GR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05" y="3034447"/>
                <a:ext cx="280878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62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Το Διεθνές Συστήμα Μονάδων (International </a:t>
            </a:r>
            <a:r>
              <a:rPr lang="el-GR" sz="2200" b="1" dirty="0" err="1"/>
              <a:t>System</a:t>
            </a:r>
            <a:r>
              <a:rPr lang="el-GR" sz="2200" b="1" dirty="0"/>
              <a:t> of </a:t>
            </a:r>
            <a:r>
              <a:rPr lang="el-GR" sz="2200" b="1" dirty="0" err="1"/>
              <a:t>Units</a:t>
            </a:r>
            <a:r>
              <a:rPr lang="el-GR" sz="2200" b="1" dirty="0"/>
              <a:t>, SI)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SI  οι απόλυτες μονάδες του μήκους, του χρόνου και της μάζας είναι: μήκος (</a:t>
            </a:r>
            <a:r>
              <a:rPr lang="el-GR" sz="2200" dirty="0" err="1"/>
              <a:t>meter</a:t>
            </a:r>
            <a:r>
              <a:rPr lang="el-GR" sz="2200" dirty="0"/>
              <a:t>, m), χρόνος (</a:t>
            </a:r>
            <a:r>
              <a:rPr lang="el-GR" sz="2200" dirty="0" err="1"/>
              <a:t>second</a:t>
            </a:r>
            <a:r>
              <a:rPr lang="el-GR" sz="2200" dirty="0"/>
              <a:t>, s), μάζα (</a:t>
            </a:r>
            <a:r>
              <a:rPr lang="el-GR" sz="2200" dirty="0" err="1"/>
              <a:t>kilogram</a:t>
            </a:r>
            <a:r>
              <a:rPr lang="el-GR" sz="2200" dirty="0"/>
              <a:t>, </a:t>
            </a:r>
            <a:r>
              <a:rPr lang="el-GR" sz="2200" dirty="0" err="1"/>
              <a:t>kg</a:t>
            </a:r>
            <a:r>
              <a:rPr lang="el-GR" sz="2200" dirty="0"/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μεταξύ των απόλυτων και παράγωγων εννοιών είναι: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35083"/>
              </p:ext>
            </p:extLst>
          </p:nvPr>
        </p:nvGraphicFramePr>
        <p:xfrm>
          <a:off x="1403648" y="3655608"/>
          <a:ext cx="6096000" cy="3085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latin typeface="+mn-lt"/>
                        </a:rPr>
                        <a:t>Επιφάνεια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</a:rPr>
                        <a:t>m</a:t>
                      </a:r>
                      <a:r>
                        <a:rPr lang="en-US" sz="1600" b="0" baseline="30000" dirty="0">
                          <a:latin typeface="+mn-lt"/>
                        </a:rPr>
                        <a:t>2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+mn-lt"/>
                        </a:rPr>
                        <a:t>Όγκος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</a:rPr>
                        <a:t>m</a:t>
                      </a:r>
                      <a:r>
                        <a:rPr lang="en-US" sz="1600" b="0" baseline="30000" dirty="0">
                          <a:latin typeface="+mn-lt"/>
                        </a:rPr>
                        <a:t>3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Ταχύτητα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m/s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Επιτάχυνση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m/</a:t>
                      </a:r>
                      <a:r>
                        <a:rPr lang="en-US" sz="1800" b="0" dirty="0">
                          <a:latin typeface="+mn-lt"/>
                        </a:rPr>
                        <a:t>s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Δύναμη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+mn-lt"/>
                        </a:rPr>
                        <a:t>kg•m</a:t>
                      </a:r>
                      <a:r>
                        <a:rPr lang="en-US" sz="1600" dirty="0">
                          <a:latin typeface="+mn-lt"/>
                        </a:rPr>
                        <a:t>/</a:t>
                      </a:r>
                      <a:r>
                        <a:rPr lang="en-US" sz="1600" b="0" dirty="0">
                          <a:latin typeface="+mn-lt"/>
                        </a:rPr>
                        <a:t>s</a:t>
                      </a:r>
                      <a:r>
                        <a:rPr lang="en-US" sz="1600" b="0" baseline="30000" dirty="0">
                          <a:latin typeface="+mn-lt"/>
                        </a:rPr>
                        <a:t>2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Newton (N)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Πίεση και</a:t>
                      </a:r>
                      <a:r>
                        <a:rPr lang="el-GR" sz="1600" baseline="0" dirty="0">
                          <a:latin typeface="+mn-lt"/>
                        </a:rPr>
                        <a:t> Τάση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N/</a:t>
                      </a:r>
                      <a:r>
                        <a:rPr lang="en-US" sz="1600" b="0" dirty="0">
                          <a:latin typeface="+mn-lt"/>
                        </a:rPr>
                        <a:t>m</a:t>
                      </a:r>
                      <a:r>
                        <a:rPr lang="en-US" sz="1600" b="0" baseline="30000" dirty="0">
                          <a:latin typeface="+mn-lt"/>
                        </a:rPr>
                        <a:t>2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 Pascal (Pa)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Ροπή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+mn-lt"/>
                        </a:rPr>
                        <a:t>N•m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Έργο και Ενέργεια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+mn-lt"/>
                        </a:rPr>
                        <a:t>N•m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Joule</a:t>
                      </a:r>
                      <a:r>
                        <a:rPr lang="el-GR" sz="1600" dirty="0"/>
                        <a:t> (</a:t>
                      </a:r>
                      <a:r>
                        <a:rPr lang="en-US" sz="1600" dirty="0"/>
                        <a:t>J</a:t>
                      </a:r>
                      <a:r>
                        <a:rPr lang="el-GR" sz="1600" dirty="0"/>
                        <a:t>)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n-lt"/>
                        </a:rPr>
                        <a:t>Ισχύς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J/s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Watt (W)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556792"/>
                <a:ext cx="8568952" cy="49685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200" b="1" dirty="0"/>
                  <a:t>Το υλικό σημείο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Μια κυρίαρχη έννοια στη μηχανική είναι αυτή του υλικού σημείου (</a:t>
                </a:r>
                <a:r>
                  <a:rPr lang="el-GR" sz="2200" i="1" dirty="0" err="1"/>
                  <a:t>particle</a:t>
                </a:r>
                <a:r>
                  <a:rPr lang="el-GR" sz="2200" dirty="0"/>
                  <a:t>), το οποίο έχει </a:t>
                </a:r>
                <a:r>
                  <a:rPr lang="el-GR" sz="2200" b="1" dirty="0"/>
                  <a:t>μάζα</a:t>
                </a:r>
                <a:r>
                  <a:rPr lang="el-GR" sz="2200" dirty="0"/>
                  <a:t>, αλλά όχι </a:t>
                </a:r>
                <a:r>
                  <a:rPr lang="el-GR" sz="2200" b="1" dirty="0"/>
                  <a:t>διαστάσεις</a:t>
                </a:r>
                <a:r>
                  <a:rPr lang="el-GR" sz="2200" dirty="0"/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Στην πραγματικότητα είναι ιδανική θεώρηση αλλά χρήσιμη έννοια για τους σκοπούς της μηχανικής.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θέση ενός σημείου στο χώρο ως προς την αρχή των συντεταγμένων, ορίζεται από το διάνυσμα </a:t>
                </a:r>
                <a:r>
                  <a:rPr lang="en-US" sz="2200" b="1" dirty="0">
                    <a:latin typeface="Calibri" panose="020F0502020204030204" pitchFamily="34" charset="0"/>
                  </a:rPr>
                  <a:t>r</a:t>
                </a:r>
                <a:r>
                  <a:rPr lang="el-GR" sz="2200" dirty="0"/>
                  <a:t>, που ονομάζεται </a:t>
                </a:r>
                <a:r>
                  <a:rPr lang="el-GR" sz="2200" b="1" dirty="0"/>
                  <a:t>διάνυσμα θέσης</a:t>
                </a:r>
                <a:r>
                  <a:rPr lang="el-GR" sz="2200" dirty="0"/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Στο καρτεσιανό σύστημα: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x</m:t>
                    </m:r>
                    <m:r>
                      <a:rPr lang="de-DE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200">
                        <a:latin typeface="Cambria Math"/>
                      </a:rPr>
                      <m:t>t</m:t>
                    </m:r>
                    <m:r>
                      <a:rPr lang="de-DE" sz="220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y</m:t>
                    </m:r>
                    <m:r>
                      <a:rPr lang="de-DE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200">
                        <a:latin typeface="Cambria Math"/>
                      </a:rPr>
                      <m:t>t</m:t>
                    </m:r>
                    <m:r>
                      <a:rPr lang="de-DE" sz="2200">
                        <a:latin typeface="Cambria Math"/>
                      </a:rPr>
                      <m:t>)+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)</m:t>
                    </m:r>
                  </m:oMath>
                </a14:m>
                <a:endParaRPr lang="el-GR" sz="2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556792"/>
                <a:ext cx="8568952" cy="4968552"/>
              </a:xfrm>
              <a:blipFill rotWithShape="1">
                <a:blip r:embed="rId3"/>
                <a:stretch>
                  <a:fillRect l="-853"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δύναμη μπορεί να οριστεί ως μηχανική διατάραξη ή φορτίο.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Όταν μια δύναμη ασκείται σε ένα σώμα προκαλεί σ’ αυτό </a:t>
            </a:r>
            <a:r>
              <a:rPr lang="el-GR" sz="2200" b="1" dirty="0"/>
              <a:t>παραμόρφωση</a:t>
            </a:r>
            <a:r>
              <a:rPr lang="el-GR" sz="2200" dirty="0"/>
              <a:t> ή </a:t>
            </a:r>
            <a:r>
              <a:rPr lang="el-GR" sz="2200" b="1" dirty="0"/>
              <a:t>μεταβάλλει την κινητική του κατάσταση </a:t>
            </a:r>
            <a:r>
              <a:rPr lang="el-GR" sz="2200" dirty="0"/>
              <a:t>ή και τα δύο.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δύναμη</a:t>
            </a:r>
            <a:r>
              <a:rPr lang="en-US" sz="2200" dirty="0"/>
              <a:t> (</a:t>
            </a:r>
            <a:r>
              <a:rPr lang="en-US" sz="2200" b="1" dirty="0"/>
              <a:t>F</a:t>
            </a:r>
            <a:r>
              <a:rPr lang="en-US" sz="2200" dirty="0"/>
              <a:t>) </a:t>
            </a:r>
            <a:r>
              <a:rPr lang="el-GR" sz="2200" dirty="0"/>
              <a:t>είναι διανυσματικό μέγεθος και περιγράφεται από το </a:t>
            </a:r>
            <a:r>
              <a:rPr lang="el-GR" sz="2200" b="1" dirty="0"/>
              <a:t>μέτρο</a:t>
            </a:r>
            <a:r>
              <a:rPr lang="el-GR" sz="2200" dirty="0"/>
              <a:t>, τη </a:t>
            </a:r>
            <a:r>
              <a:rPr lang="el-GR" sz="2200" b="1" dirty="0"/>
              <a:t>διεύθυνση</a:t>
            </a:r>
            <a:r>
              <a:rPr lang="el-GR" sz="2200" dirty="0"/>
              <a:t> και τη </a:t>
            </a:r>
            <a:r>
              <a:rPr lang="el-GR" sz="2200" b="1" dirty="0"/>
              <a:t>φορά</a:t>
            </a:r>
            <a:r>
              <a:rPr lang="el-GR" sz="2200" dirty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8171"/>
          <a:stretch/>
        </p:blipFill>
        <p:spPr bwMode="auto">
          <a:xfrm>
            <a:off x="2483768" y="4509120"/>
            <a:ext cx="412571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22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Εισαγωγή στη Μηχανική και </a:t>
            </a:r>
            <a:r>
              <a:rPr lang="el-GR" sz="2800" dirty="0" err="1"/>
              <a:t>Εμβιομηχανική</a:t>
            </a:r>
            <a:endParaRPr lang="el-GR" sz="28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Δύναμη, Τριβή και Ροπή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Ταχύτητα και Επιτάχυνση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Μηχανική Ενέργεια, Έργο και Ισχύς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Ορμή, </a:t>
            </a:r>
            <a:r>
              <a:rPr lang="el-GR" sz="2800" dirty="0" err="1"/>
              <a:t>Στροφορμή</a:t>
            </a:r>
            <a:r>
              <a:rPr lang="el-GR" sz="2800" dirty="0"/>
              <a:t> και Ροπή αδράνειας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Κίνηση στο επίπεδο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Περιστροφική κίνηση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Θεματικές ενότητες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Όταν μια δύναμη ενεργεί στην κάθετη διεύθυνση μιας επιφάνειας λέγεται ορθή-κάθετη δύναμη (</a:t>
            </a:r>
            <a:r>
              <a:rPr lang="el-GR" sz="2200" i="1" dirty="0" err="1"/>
              <a:t>normal</a:t>
            </a:r>
            <a:r>
              <a:rPr lang="el-GR" sz="2200" i="1" dirty="0"/>
              <a:t> </a:t>
            </a:r>
            <a:r>
              <a:rPr lang="el-GR" sz="2200" i="1" dirty="0" err="1"/>
              <a:t>force</a:t>
            </a:r>
            <a:r>
              <a:rPr lang="el-GR" sz="2200" dirty="0"/>
              <a:t>), ενώ όταν ενεργεί στη διεύθυνση της εφαπτομένης της επιφάνειας λέγεται </a:t>
            </a:r>
            <a:r>
              <a:rPr lang="el-GR" sz="2200" dirty="0" err="1"/>
              <a:t>εφαπτομενική</a:t>
            </a:r>
            <a:r>
              <a:rPr lang="el-GR" sz="2200" dirty="0"/>
              <a:t> δύναμη (</a:t>
            </a:r>
            <a:r>
              <a:rPr lang="el-GR" sz="2200" i="1" dirty="0" err="1"/>
              <a:t>tangential</a:t>
            </a:r>
            <a:r>
              <a:rPr lang="el-GR" sz="2200" i="1" dirty="0"/>
              <a:t> </a:t>
            </a:r>
            <a:r>
              <a:rPr lang="el-GR" sz="2200" i="1" dirty="0" err="1"/>
              <a:t>force</a:t>
            </a:r>
            <a:r>
              <a:rPr lang="el-GR" sz="2200" dirty="0"/>
              <a:t>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Μια δύναμη λοξής διεύθυνσης μπορεί να </a:t>
            </a:r>
            <a:r>
              <a:rPr lang="el-GR" sz="2200" b="1" dirty="0"/>
              <a:t>αναλυθεί</a:t>
            </a:r>
            <a:r>
              <a:rPr lang="el-GR" sz="2200" dirty="0"/>
              <a:t> στην κάθετη (</a:t>
            </a:r>
            <a:r>
              <a:rPr lang="en-US" sz="2200" b="1" dirty="0"/>
              <a:t>F</a:t>
            </a:r>
            <a:r>
              <a:rPr lang="en-US" sz="2200" b="1" baseline="-25000" dirty="0"/>
              <a:t>n</a:t>
            </a:r>
            <a:r>
              <a:rPr lang="el-GR" sz="2200" dirty="0"/>
              <a:t>) και την </a:t>
            </a:r>
            <a:r>
              <a:rPr lang="el-GR" sz="2200" dirty="0" err="1"/>
              <a:t>εφαπτομενική</a:t>
            </a:r>
            <a:r>
              <a:rPr lang="el-GR" sz="2200" dirty="0"/>
              <a:t> </a:t>
            </a:r>
            <a:r>
              <a:rPr lang="en-US" sz="2200" dirty="0"/>
              <a:t>(</a:t>
            </a:r>
            <a:r>
              <a:rPr lang="en-US" sz="2200" b="1" dirty="0"/>
              <a:t>F</a:t>
            </a:r>
            <a:r>
              <a:rPr lang="en-US" sz="2200" b="1" baseline="-25000" dirty="0"/>
              <a:t>t</a:t>
            </a:r>
            <a:r>
              <a:rPr lang="en-US" sz="2200" dirty="0"/>
              <a:t>) </a:t>
            </a:r>
            <a:r>
              <a:rPr lang="el-GR" sz="2200" dirty="0"/>
              <a:t>συνιστώσα της: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7"/>
          <a:stretch/>
        </p:blipFill>
        <p:spPr bwMode="auto">
          <a:xfrm>
            <a:off x="3167844" y="4365104"/>
            <a:ext cx="2628292" cy="2281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81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δυνάμεις διακρίνονται σε: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Δυνάμεις εφελκυσμού </a:t>
            </a:r>
            <a:r>
              <a:rPr lang="el-GR" sz="2000" dirty="0"/>
              <a:t>(</a:t>
            </a:r>
            <a:r>
              <a:rPr lang="el-GR" sz="2000" i="1" dirty="0" err="1"/>
              <a:t>tensile</a:t>
            </a:r>
            <a:r>
              <a:rPr lang="el-GR" sz="2000" dirty="0"/>
              <a:t>), που τείνουν να επιμηκύνουν ένα σώμα.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Δυνάμεις θλίψης </a:t>
            </a:r>
            <a:r>
              <a:rPr lang="el-GR" sz="2000" dirty="0"/>
              <a:t>(</a:t>
            </a:r>
            <a:r>
              <a:rPr lang="el-GR" sz="2000" i="1" dirty="0" err="1"/>
              <a:t>compressive</a:t>
            </a:r>
            <a:r>
              <a:rPr lang="el-GR" sz="2000" dirty="0"/>
              <a:t>), που τείνουν να συρρικνώσουν ένα σώμα. </a:t>
            </a:r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/>
          </a:p>
          <a:p>
            <a:pPr marL="38862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Κάποια υλικά μπορούν να καταπονηθούν μόνο σε δυνάμεις εφελκυσμού, π.χ. σκοινιά, καλώδια, ή σε </a:t>
            </a:r>
            <a:r>
              <a:rPr lang="el-GR" sz="2200" b="1" dirty="0"/>
              <a:t>βιολογικά συστήματα </a:t>
            </a:r>
            <a:r>
              <a:rPr lang="el-GR" sz="2200" dirty="0"/>
              <a:t>οι </a:t>
            </a:r>
            <a:r>
              <a:rPr lang="el-GR" sz="2200" b="1" dirty="0"/>
              <a:t>μύες</a:t>
            </a:r>
            <a:r>
              <a:rPr lang="el-GR" sz="2200" dirty="0"/>
              <a:t> που συστέλλονται για να παράγουν δυνάμεις εφελκυσμού που ελκύουν τα οστά στα οποία είναι προσκολλημένοι.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6385"/>
          <a:stretch/>
        </p:blipFill>
        <p:spPr>
          <a:xfrm>
            <a:off x="2051720" y="3523692"/>
            <a:ext cx="223837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2287" b="7732"/>
          <a:stretch/>
        </p:blipFill>
        <p:spPr>
          <a:xfrm>
            <a:off x="5436096" y="3559696"/>
            <a:ext cx="2238375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5379" y="4345359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Δύναμη εφελκυσμού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3478" y="4345358"/>
            <a:ext cx="1324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Δύναμη θλίψης</a:t>
            </a:r>
          </a:p>
        </p:txBody>
      </p:sp>
    </p:spTree>
    <p:extLst>
      <p:ext uri="{BB962C8B-B14F-4D97-AF65-F5344CB8AC3E}">
        <p14:creationId xmlns:p14="http://schemas.microsoft.com/office/powerpoint/2010/main" val="56240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δυνάμεις που επενεργούν σε ένα σώμα μπορεί να είναι: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α) </a:t>
            </a:r>
            <a:r>
              <a:rPr lang="el-GR" sz="2000" dirty="0" err="1"/>
              <a:t>συγγραμμικές</a:t>
            </a:r>
            <a:r>
              <a:rPr lang="el-GR" sz="2000" dirty="0"/>
              <a:t> (</a:t>
            </a:r>
            <a:r>
              <a:rPr lang="el-GR" sz="2000" i="1" dirty="0" err="1"/>
              <a:t>collinear</a:t>
            </a:r>
            <a:r>
              <a:rPr lang="el-GR" sz="2000" dirty="0"/>
              <a:t>),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β) παράλληλες (</a:t>
            </a:r>
            <a:r>
              <a:rPr lang="el-GR" sz="2000" i="1" dirty="0" err="1"/>
              <a:t>parallel</a:t>
            </a:r>
            <a:r>
              <a:rPr lang="el-GR" sz="2000" dirty="0"/>
              <a:t>),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γ) κάθετες (</a:t>
            </a:r>
            <a:r>
              <a:rPr lang="el-GR" sz="2000" i="1" dirty="0" err="1"/>
              <a:t>orthogonal</a:t>
            </a:r>
            <a:r>
              <a:rPr lang="el-GR" sz="2000" dirty="0"/>
              <a:t>),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δ) λοξές (</a:t>
            </a:r>
            <a:r>
              <a:rPr lang="el-GR" sz="2000" i="1" dirty="0" err="1"/>
              <a:t>inclined</a:t>
            </a:r>
            <a:r>
              <a:rPr lang="el-GR" sz="2000" dirty="0"/>
              <a:t>), ή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ε) να συμβάλουν σε κοινό </a:t>
            </a:r>
            <a:r>
              <a:rPr lang="el-GR" sz="1900" dirty="0"/>
              <a:t>σημείο (</a:t>
            </a:r>
            <a:r>
              <a:rPr lang="el-GR" sz="1900" i="1" dirty="0" err="1"/>
              <a:t>concurrent</a:t>
            </a:r>
            <a:r>
              <a:rPr lang="el-GR" sz="1900" dirty="0"/>
              <a:t>).</a:t>
            </a:r>
            <a:endParaRPr lang="el-GR" sz="17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1"/>
          <a:stretch/>
        </p:blipFill>
        <p:spPr bwMode="auto">
          <a:xfrm>
            <a:off x="1929594" y="4509120"/>
            <a:ext cx="445071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1" r="55750"/>
          <a:stretch/>
        </p:blipFill>
        <p:spPr bwMode="auto">
          <a:xfrm>
            <a:off x="4427984" y="4509120"/>
            <a:ext cx="1969429" cy="55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05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</a:t>
            </a:r>
            <a:r>
              <a:rPr lang="el-GR" sz="2200" b="1" dirty="0"/>
              <a:t>δυνάμεις τριβής </a:t>
            </a:r>
            <a:r>
              <a:rPr lang="el-GR" sz="2200" dirty="0"/>
              <a:t>(</a:t>
            </a:r>
            <a:r>
              <a:rPr lang="el-GR" sz="2200" i="1" dirty="0" err="1"/>
              <a:t>friction</a:t>
            </a:r>
            <a:r>
              <a:rPr lang="el-GR" sz="2200" dirty="0"/>
              <a:t>) αναπτύσσονται όταν δύο επιφάνειες που βρίσκονται σε επαφή ολισθαίνουν ή τείνουν να </a:t>
            </a:r>
            <a:r>
              <a:rPr lang="el-GR" sz="2200" dirty="0" err="1"/>
              <a:t>ολισθήσουν</a:t>
            </a:r>
            <a:r>
              <a:rPr lang="el-GR" sz="2200" dirty="0"/>
              <a:t> η μια πάνω στην άλλη.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τριβή αποτελεί την αντίσταση ενός σώματος στην κίνηση λόγω της αλληλεπίδρασης του σώματος με το περιβάλλον του.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τριβή διαχωρίζεται σε: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b="1" dirty="0"/>
              <a:t>Στατική τριβή</a:t>
            </a:r>
            <a:r>
              <a:rPr lang="el-GR" sz="2000" dirty="0"/>
              <a:t> (</a:t>
            </a:r>
            <a:r>
              <a:rPr lang="en-US" sz="2000" i="1" dirty="0"/>
              <a:t>static friction</a:t>
            </a:r>
            <a:r>
              <a:rPr lang="el-GR" sz="2000" dirty="0"/>
              <a:t>), αναπτύσσεται λόγω εφαρμογής δυνάμεων όταν το σώμα είναι ακίνητο.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b="1" dirty="0"/>
              <a:t>κινητική ή δυναμική τριβή</a:t>
            </a:r>
            <a:r>
              <a:rPr lang="en-US" sz="2000" dirty="0"/>
              <a:t>(</a:t>
            </a:r>
            <a:r>
              <a:rPr lang="el-GR" sz="2000" dirty="0"/>
              <a:t> </a:t>
            </a:r>
            <a:r>
              <a:rPr lang="en-US" sz="2000" i="1" dirty="0"/>
              <a:t>kinetic</a:t>
            </a:r>
            <a:r>
              <a:rPr lang="en-US" sz="2000" dirty="0"/>
              <a:t> or </a:t>
            </a:r>
            <a:r>
              <a:rPr lang="en-US" sz="2000" i="1" dirty="0"/>
              <a:t>dynamic friction</a:t>
            </a:r>
            <a:r>
              <a:rPr lang="en-US" sz="2000" dirty="0"/>
              <a:t>)</a:t>
            </a:r>
            <a:r>
              <a:rPr lang="el-GR" sz="2000" dirty="0"/>
              <a:t>, αναπτύσσεται λόγω εφαρμογής δυνάμεων όταν το σώμα είναι σε κίνηση.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4077072"/>
            <a:ext cx="8568952" cy="2520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 ασκήσουμε στο σώμα μια οριζόντια δύναμη (</a:t>
            </a:r>
            <a:r>
              <a:rPr lang="el-GR" sz="2200" b="1" dirty="0"/>
              <a:t>F</a:t>
            </a:r>
            <a:r>
              <a:rPr lang="el-GR" sz="2200" dirty="0"/>
              <a:t>) θα προκληθεί μία αντίθετη δύναμη τριβής (</a:t>
            </a:r>
            <a:r>
              <a:rPr lang="en-US" sz="2200" b="1" dirty="0"/>
              <a:t>f</a:t>
            </a:r>
            <a:r>
              <a:rPr lang="el-GR" sz="2200" dirty="0"/>
              <a:t>) μεταξύ του σώματος και της επιφάνειας. Η δύναμη αυτή είναι η </a:t>
            </a:r>
            <a:r>
              <a:rPr lang="el-GR" sz="2200" b="1" dirty="0"/>
              <a:t>στατική τριβή</a:t>
            </a:r>
            <a:r>
              <a:rPr lang="el-GR" sz="2200" dirty="0"/>
              <a:t>. 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Όσο το κιβώτιο παραμένει σε κατάσταση στατικής ισορροπίας, το μέτρο της δύναμης τριβής </a:t>
            </a:r>
            <a:r>
              <a:rPr lang="en-US" sz="2200" b="1" dirty="0"/>
              <a:t>f</a:t>
            </a:r>
            <a:r>
              <a:rPr lang="el-GR" sz="2200" dirty="0"/>
              <a:t> είναι ίσο με το μέτρο της δύναμης </a:t>
            </a:r>
            <a:r>
              <a:rPr lang="el-GR" sz="2200" b="1" dirty="0"/>
              <a:t>F</a:t>
            </a:r>
            <a:r>
              <a:rPr lang="el-GR" sz="2200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03512"/>
            <a:ext cx="2627784" cy="1638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7232" y="1700808"/>
            <a:ext cx="6114968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 σώμα που εδράζεται πάνω σε μια επιφάνεια ασκεί σε αυτή ορθή δύναμη (</a:t>
            </a:r>
            <a:r>
              <a:rPr lang="el-GR" sz="2200" b="1" dirty="0"/>
              <a:t>W</a:t>
            </a:r>
            <a:r>
              <a:rPr lang="el-GR" sz="2200" dirty="0"/>
              <a:t>) ίση με το βάρος του.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Από τον 3</a:t>
            </a:r>
            <a:r>
              <a:rPr lang="el-GR" sz="2200" baseline="30000" dirty="0"/>
              <a:t>ο</a:t>
            </a:r>
            <a:r>
              <a:rPr lang="el-GR" sz="2200" dirty="0"/>
              <a:t> νόμο του Νεύτωνα, η επιφάνεια ασκεί μία ίση και αντίθετη δύναμη (</a:t>
            </a:r>
            <a:r>
              <a:rPr lang="el-GR" sz="2200" b="1" dirty="0"/>
              <a:t>Ν</a:t>
            </a:r>
            <a:r>
              <a:rPr lang="en-US" sz="2200" b="1" dirty="0"/>
              <a:t> </a:t>
            </a:r>
            <a:r>
              <a:rPr lang="el-GR" sz="2200" b="1" dirty="0"/>
              <a:t>= </a:t>
            </a:r>
            <a:r>
              <a:rPr lang="en-US" sz="2200" b="1" dirty="0"/>
              <a:t> </a:t>
            </a:r>
            <a:r>
              <a:rPr lang="el-GR" sz="2200" b="1" dirty="0"/>
              <a:t>̶ W</a:t>
            </a:r>
            <a:r>
              <a:rPr lang="el-GR" sz="2200" dirty="0"/>
              <a:t>) επί του σώματος. </a:t>
            </a:r>
          </a:p>
        </p:txBody>
      </p:sp>
    </p:spTree>
    <p:extLst>
      <p:ext uri="{BB962C8B-B14F-4D97-AF65-F5344CB8AC3E}">
        <p14:creationId xmlns:p14="http://schemas.microsoft.com/office/powerpoint/2010/main" val="2256631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Αν το μέτρο της δύναμης </a:t>
                </a:r>
                <a:r>
                  <a:rPr lang="el-GR" sz="2200" b="1" dirty="0"/>
                  <a:t>F</a:t>
                </a:r>
                <a:r>
                  <a:rPr lang="el-GR" sz="2200" dirty="0"/>
                  <a:t> αυξηθεί, το σώμα σταδιακά θα μπει σε κίνηση και θα αρχίσει να ολισθαίνει επί της επιφάνειας.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Τη στιγμή πριν ακριβώς την ολίσθηση, το μέτρο της τριβής </a:t>
                </a:r>
                <a:r>
                  <a:rPr lang="el-GR" sz="2200" b="1" dirty="0"/>
                  <a:t>f</a:t>
                </a:r>
                <a:r>
                  <a:rPr lang="el-GR" sz="2200" dirty="0"/>
                  <a:t>, λαμβάνει τη μέγιστη τιμή:</a:t>
                </a:r>
                <a:endParaRPr lang="en-US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dirty="0"/>
                  <a:t>	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f</m:t>
                    </m:r>
                    <m:r>
                      <m:rPr>
                        <m:nor/>
                      </m:rPr>
                      <a:rPr lang="en-US" sz="2400" baseline="-25000"/>
                      <m:t>max</m:t>
                    </m:r>
                    <m:r>
                      <m:rPr>
                        <m:nor/>
                      </m:rPr>
                      <a:rPr lang="en-US" sz="2400"/>
                      <m:t> = 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/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s</m:t>
                        </m:r>
                      </m:sub>
                    </m:sSub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=</a:t>
                </a:r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/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s</m:t>
                        </m:r>
                      </m:sub>
                    </m:sSub>
                    <m:r>
                      <m:rPr>
                        <m:nor/>
                      </m:rPr>
                      <a:rPr lang="en-US" sz="2400"/>
                      <m:t>W</m:t>
                    </m:r>
                    <m:r>
                      <m:rPr>
                        <m:nor/>
                      </m:rPr>
                      <a:rPr lang="en-US" sz="2400"/>
                      <m:t>,</m:t>
                    </m:r>
                  </m:oMath>
                </a14:m>
                <a:endParaRPr lang="en-US" sz="2200" dirty="0"/>
              </a:p>
              <a:p>
                <a:pPr marL="0" indent="0"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/>
                  <a:t>     </a:t>
                </a:r>
                <a:r>
                  <a:rPr lang="el-GR" sz="1800" dirty="0"/>
                  <a:t>όπου μ</a:t>
                </a:r>
                <a:r>
                  <a:rPr lang="el-GR" sz="1800" baseline="-25000" dirty="0"/>
                  <a:t>s</a:t>
                </a:r>
                <a:r>
                  <a:rPr lang="el-GR" sz="1800" dirty="0"/>
                  <a:t> ο </a:t>
                </a:r>
                <a:r>
                  <a:rPr lang="el-GR" sz="1800" b="1" dirty="0"/>
                  <a:t>συντελεστής στατικής τριβής </a:t>
                </a:r>
                <a:r>
                  <a:rPr lang="el-GR" sz="1800" dirty="0"/>
                  <a:t>μεταξύ των </a:t>
                </a:r>
                <a:r>
                  <a:rPr lang="el-GR" sz="1800" dirty="0" err="1"/>
                  <a:t>τριβομένων</a:t>
                </a:r>
                <a:r>
                  <a:rPr lang="el-GR" sz="1800" dirty="0"/>
                  <a:t> επιφανειών,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b="0" i="0" smtClean="0"/>
                      <m:t>      </m:t>
                    </m:r>
                    <m:r>
                      <m:rPr>
                        <m:nor/>
                      </m:rPr>
                      <a:rPr lang="en-US" sz="1800"/>
                      <m:t>W</m:t>
                    </m:r>
                  </m:oMath>
                </a14:m>
                <a:r>
                  <a:rPr lang="el-GR" sz="1800" dirty="0"/>
                  <a:t> το βάρος και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N</m:t>
                    </m:r>
                  </m:oMath>
                </a14:m>
                <a:r>
                  <a:rPr lang="el-GR" sz="1800" dirty="0"/>
                  <a:t> η αντίδραση της επιφάνειας.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Για να τεθεί σε κίνηση το σώμα θα πρέπει η εφαρμοζόμενη δύναμη να υπερνικήσει τη μέγιστη τιμή της στατικής τριβής:</a:t>
                </a: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190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          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i="1"/>
                      <m:t> </m:t>
                    </m:r>
                    <m:r>
                      <m:rPr>
                        <m:nor/>
                      </m:rPr>
                      <a:rPr lang="el-GR" sz="2000"/>
                      <m:t>&gt; 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 smtClean="0"/>
                          <m:t>max</m:t>
                        </m:r>
                      </m:sub>
                    </m:sSub>
                  </m:oMath>
                </a14:m>
                <a:r>
                  <a:rPr lang="el-GR" sz="2000" dirty="0"/>
                  <a:t>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>
                    <a:solidFill>
                      <a:schemeClr val="tx1"/>
                    </a:solidFill>
                  </a:rPr>
                  <a:t>Όταν το σώμα τεθεί σε κίνηση η στατική τριβή αντικαθίσταται από την </a:t>
                </a:r>
                <a:r>
                  <a:rPr lang="el-GR" sz="2200" b="1" dirty="0">
                    <a:solidFill>
                      <a:schemeClr val="tx1"/>
                    </a:solidFill>
                  </a:rPr>
                  <a:t>κινητική τριβή </a:t>
                </a:r>
                <a:r>
                  <a:rPr lang="el-GR" sz="2200" dirty="0">
                    <a:solidFill>
                      <a:schemeClr val="tx1"/>
                    </a:solidFill>
                  </a:rPr>
                  <a:t> η οποία προκαλεί την </a:t>
                </a:r>
                <a:r>
                  <a:rPr lang="el-GR" sz="2200" b="1" dirty="0">
                    <a:solidFill>
                      <a:schemeClr val="tx1"/>
                    </a:solidFill>
                  </a:rPr>
                  <a:t>αντίσταση</a:t>
                </a:r>
                <a:r>
                  <a:rPr lang="el-GR" sz="2200" dirty="0">
                    <a:solidFill>
                      <a:schemeClr val="tx1"/>
                    </a:solidFill>
                  </a:rPr>
                  <a:t> στην κίνηση.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>
                    <a:solidFill>
                      <a:schemeClr val="tx1"/>
                    </a:solidFill>
                  </a:rPr>
                  <a:t>Η κινητική τριβή περιγράφεται από τη δύναμη με μέτρο: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W</m:t>
                    </m:r>
                  </m:oMath>
                </a14:m>
                <a:endParaRPr lang="el-GR" sz="2200" dirty="0">
                  <a:solidFill>
                    <a:schemeClr val="tx1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1800" dirty="0">
                    <a:solidFill>
                      <a:schemeClr val="tx1"/>
                    </a:solidFill>
                  </a:rPr>
                  <a:t>     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tx1"/>
                            </a:solidFill>
                          </a:rPr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>
                            <a:solidFill>
                              <a:schemeClr val="tx1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r>
                  <a:rPr lang="el-GR" sz="1800" dirty="0">
                    <a:solidFill>
                      <a:schemeClr val="tx1"/>
                    </a:solidFill>
                  </a:rPr>
                  <a:t> είναι πλέον ο </a:t>
                </a:r>
                <a:r>
                  <a:rPr lang="el-GR" sz="1800" b="1" dirty="0">
                    <a:solidFill>
                      <a:schemeClr val="tx1"/>
                    </a:solidFill>
                  </a:rPr>
                  <a:t>συντελεστής κινητικής τριβής</a:t>
                </a:r>
                <a:r>
                  <a:rPr lang="el-GR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>
                    <a:solidFill>
                      <a:schemeClr val="tx1"/>
                    </a:solidFill>
                  </a:rPr>
                  <a:t>Γενικά ισχύει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l-GR" sz="2000"/>
                      <m:t>&lt;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/>
                          <m:t> </m:t>
                        </m:r>
                        <m:r>
                          <m:rPr>
                            <m:nor/>
                          </m:rPr>
                          <a:rPr lang="el-GR" sz="2000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/>
                          <m:t>max</m:t>
                        </m:r>
                      </m:sub>
                    </m:sSub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7596"/>
            <a:ext cx="3706180" cy="212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67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3960440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/>
              <a:t>Συντελεστές τριβής για διάφορα υλικά που έρχονται σε επαφή.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Πρέπει να σημειωθεί ότι η τιμή του συντελεστή τριβής για την περίπτωση χόνδρου-χόνδρου είναι πολύ μικρότερη από τις άλλες περιπτώσεις.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Αυτό οφείλεται στο ότι η επιφάνεια επαφής λιπαίνεται με αρθρικό υγρό που ενεργεί ως λιπαντικό, μειώνοντας υπερβολικά την τριβή.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5170"/>
              </p:ext>
            </p:extLst>
          </p:nvPr>
        </p:nvGraphicFramePr>
        <p:xfrm>
          <a:off x="4537207" y="2060848"/>
          <a:ext cx="4067944" cy="35256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8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Επιφάνειες σε επαφή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Συντελεστής τριβής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Ξύλο-Ξύλο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0.25-0.50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Μέταλλο-Μέταλλο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0.30-0.80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Πλαστικό-Πλαστικό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0.10-0.30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Μέταλλο-Πλαστικό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0.10-0.20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Ελαστικό-Κεραμικό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0.20-0.40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Ελαστικό-Σκυρόδεμα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0.60-0.70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Ελαστικό-Ξύλο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0.70-0.75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Οστό-Μέταλλο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0.10-0.20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Χόνδρος-Χόνδρος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0.001-0.002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36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Μία δύναμη που ασκείται σε ένα αντικείμενο μπορεί να προκαλέσει σ’ αυτό </a:t>
            </a:r>
            <a:r>
              <a:rPr lang="el-GR" sz="2000" b="1" dirty="0"/>
              <a:t>μεταφορά</a:t>
            </a:r>
            <a:r>
              <a:rPr lang="el-GR" sz="2000" dirty="0"/>
              <a:t>, </a:t>
            </a:r>
            <a:r>
              <a:rPr lang="el-GR" sz="2000" b="1" dirty="0"/>
              <a:t>περιστροφή </a:t>
            </a:r>
            <a:r>
              <a:rPr lang="el-GR" sz="2000" dirty="0"/>
              <a:t>και </a:t>
            </a:r>
            <a:r>
              <a:rPr lang="el-GR" sz="2000" b="1" dirty="0"/>
              <a:t>παραμόρφωση. </a:t>
            </a:r>
            <a:r>
              <a:rPr lang="el-GR" sz="2000" dirty="0"/>
              <a:t>Το αποτέλεσμα εξαρτάται από το πώς ασκείται η δύναμη και από το πώς στηρίζεται το αντικείμενο.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Η ροπή σχετίζεται με τη δράση μιας δύναμης σε ένα σώμα και μπορεί να είναι: περιστροφική (</a:t>
            </a:r>
            <a:r>
              <a:rPr lang="el-GR" sz="2000" b="1" dirty="0"/>
              <a:t>ροπή στρέψης, </a:t>
            </a:r>
            <a:r>
              <a:rPr lang="el-GR" sz="2000" i="1" dirty="0" err="1"/>
              <a:t>torque</a:t>
            </a:r>
            <a:r>
              <a:rPr lang="el-GR" sz="2000" i="1" dirty="0"/>
              <a:t> </a:t>
            </a:r>
            <a:r>
              <a:rPr lang="el-GR" sz="2000" i="1" dirty="0" err="1"/>
              <a:t>moment</a:t>
            </a:r>
            <a:r>
              <a:rPr lang="el-GR" sz="2000" dirty="0"/>
              <a:t>) ή </a:t>
            </a:r>
            <a:r>
              <a:rPr lang="el-GR" sz="2000" dirty="0" err="1"/>
              <a:t>καμπτική</a:t>
            </a:r>
            <a:r>
              <a:rPr lang="el-GR" sz="2000" dirty="0"/>
              <a:t> (</a:t>
            </a:r>
            <a:r>
              <a:rPr lang="el-GR" sz="2000" b="1" dirty="0"/>
              <a:t>ροπή κάμψης, </a:t>
            </a:r>
            <a:r>
              <a:rPr lang="el-GR" sz="2000" i="1" dirty="0" err="1"/>
              <a:t>bending</a:t>
            </a:r>
            <a:r>
              <a:rPr lang="el-GR" sz="2000" i="1" dirty="0"/>
              <a:t> </a:t>
            </a:r>
            <a:r>
              <a:rPr lang="el-GR" sz="2000" i="1" dirty="0" err="1"/>
              <a:t>moment</a:t>
            </a:r>
            <a:r>
              <a:rPr lang="el-GR" sz="2000" dirty="0"/>
              <a:t>). Ο μαθηματικός ορισμός τους είναι ίδιος.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25" y="3874547"/>
            <a:ext cx="4094341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56040" y="6391027"/>
            <a:ext cx="14908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/>
              <a:t>(α) Ροπή στρέψης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6375082"/>
            <a:ext cx="142410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/>
              <a:t>(β) Ροπή κάμψης</a:t>
            </a:r>
          </a:p>
        </p:txBody>
      </p:sp>
    </p:spTree>
    <p:extLst>
      <p:ext uri="{BB962C8B-B14F-4D97-AF65-F5344CB8AC3E}">
        <p14:creationId xmlns:p14="http://schemas.microsoft.com/office/powerpoint/2010/main" val="3974322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ροπή είναι </a:t>
            </a:r>
            <a:r>
              <a:rPr lang="el-GR" sz="2200" b="1" dirty="0"/>
              <a:t>διανυσματικό μέγεθος. </a:t>
            </a:r>
            <a:r>
              <a:rPr lang="el-GR" sz="2200" dirty="0"/>
              <a:t>Το μέτρο της ροπής μιας δύναμης ως προς ένα σημείο</a:t>
            </a:r>
            <a:r>
              <a:rPr lang="en-US" sz="2200" dirty="0"/>
              <a:t> </a:t>
            </a:r>
            <a:r>
              <a:rPr lang="el-GR" sz="2200" dirty="0"/>
              <a:t>είναι ίσο με το γινόμενο του μέτρου της δύναμης  επί τη μικρότερη απόσταση </a:t>
            </a:r>
            <a:r>
              <a:rPr lang="en-US" sz="2200" dirty="0"/>
              <a:t> </a:t>
            </a:r>
            <a:r>
              <a:rPr lang="el-GR" sz="2200" dirty="0"/>
              <a:t>του σημείου από το φορέα της.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</a:t>
            </a:r>
            <a:r>
              <a:rPr lang="el-GR" sz="2200" b="1" dirty="0"/>
              <a:t>διάνυσμα της ροπής </a:t>
            </a:r>
            <a:r>
              <a:rPr lang="el-GR" sz="2200" dirty="0"/>
              <a:t>είναι κάθετο στο επίπεδο που ορίζεται από το σημείο και το φορέα της δύναμης</a:t>
            </a:r>
            <a:r>
              <a:rPr lang="en-US" sz="2200" dirty="0"/>
              <a:t> </a:t>
            </a:r>
            <a:r>
              <a:rPr lang="el-GR" sz="2200" dirty="0"/>
              <a:t>και η κατεύθυνσή του ορίζεται από τον κανόνα του δεξιού χεριού.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3" y="4038531"/>
            <a:ext cx="3110461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9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μηχανική</a:t>
            </a:r>
            <a:r>
              <a:rPr lang="el-GR" sz="2200" b="1" dirty="0"/>
              <a:t> </a:t>
            </a:r>
            <a:r>
              <a:rPr lang="el-GR" sz="2200" dirty="0"/>
              <a:t>είναι ο κλάδος της φυσικής και ασχολείται με την </a:t>
            </a:r>
            <a:r>
              <a:rPr lang="el-GR" sz="2200" b="1" dirty="0"/>
              <a:t>κίνηση </a:t>
            </a:r>
            <a:r>
              <a:rPr lang="el-GR" sz="2200" dirty="0"/>
              <a:t>και την </a:t>
            </a:r>
            <a:r>
              <a:rPr lang="el-GR" sz="2200" b="1" dirty="0"/>
              <a:t>παραμόρφωση </a:t>
            </a:r>
            <a:r>
              <a:rPr lang="el-GR" sz="2200" dirty="0"/>
              <a:t>σωμάτων που υπόκεινται σε μηχανικές διαταραχές ή φορτία.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 όρος «</a:t>
            </a:r>
            <a:r>
              <a:rPr lang="el-GR" sz="2200" i="1" dirty="0"/>
              <a:t>μηχανική</a:t>
            </a:r>
            <a:r>
              <a:rPr lang="el-GR" sz="2200" dirty="0"/>
              <a:t>» εισήχθηκε από τον </a:t>
            </a:r>
            <a:r>
              <a:rPr lang="el-GR" sz="2200" dirty="0" err="1"/>
              <a:t>Galileo</a:t>
            </a:r>
            <a:r>
              <a:rPr lang="el-GR" sz="2200" dirty="0"/>
              <a:t> (1564-1642) για να περιγράψει τη </a:t>
            </a:r>
            <a:r>
              <a:rPr lang="el-GR" sz="2200" b="1" dirty="0"/>
              <a:t>δύναμη</a:t>
            </a:r>
            <a:r>
              <a:rPr lang="el-GR" sz="2200" dirty="0"/>
              <a:t>, την </a:t>
            </a:r>
            <a:r>
              <a:rPr lang="el-GR" sz="2200" b="1" dirty="0"/>
              <a:t>κίνηση</a:t>
            </a:r>
            <a:r>
              <a:rPr lang="el-GR" sz="2200" dirty="0"/>
              <a:t> και την </a:t>
            </a:r>
            <a:r>
              <a:rPr lang="el-GR" sz="2200" b="1" dirty="0"/>
              <a:t>αντοχή</a:t>
            </a:r>
            <a:r>
              <a:rPr lang="el-GR" sz="2200" dirty="0"/>
              <a:t> των υλικών.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 όρος αυτός επεκτάθηκε για να συμπεριλάβει τη μελέτη όλων των ειδών τις κινήσεις των δυναμικών συστημάτων.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Στον </a:t>
            </a:r>
            <a:r>
              <a:rPr lang="el-GR" sz="2200" dirty="0" err="1"/>
              <a:t>Galileo</a:t>
            </a:r>
            <a:r>
              <a:rPr lang="el-GR" sz="2200" dirty="0"/>
              <a:t> οφείλονται οι πρώτες βασικές αναλύσεις και πειράματα στη δυναμική, ενώ στον </a:t>
            </a:r>
            <a:r>
              <a:rPr lang="el-GR" sz="2200" dirty="0" err="1"/>
              <a:t>Newton</a:t>
            </a:r>
            <a:r>
              <a:rPr lang="el-GR" sz="2200" dirty="0"/>
              <a:t> η διατύπωση των νόμων της κίνησης και της βαρύτητας.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75017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Τα διανύσματα της ροπής και της </a:t>
                </a:r>
                <a:r>
                  <a:rPr lang="el-GR" sz="2200" dirty="0">
                    <a:solidFill>
                      <a:schemeClr val="tx1"/>
                    </a:solidFill>
                  </a:rPr>
                  <a:t>δύναμης στο Καρτεσιανό σύστημα ορίζονται από τις συνιστώσες τους</a:t>
                </a:r>
                <a14:m>
                  <m:oMath xmlns:m="http://schemas.openxmlformats.org/officeDocument/2006/math">
                    <m:r>
                      <a:rPr lang="el-GR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l-GR" sz="1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y</m:t>
                        </m:r>
                      </m:sub>
                    </m:sSub>
                  </m:oMath>
                </a14:m>
                <a:r>
                  <a:rPr lang="el-GR" sz="1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z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1900" dirty="0">
                    <a:solidFill>
                      <a:schemeClr val="tx1"/>
                    </a:solidFill>
                    <a:latin typeface="+mj-lt"/>
                  </a:rPr>
                  <a:t>και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l-GR" sz="2000" dirty="0"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</m:t>
                    </m:r>
                    <m:r>
                      <a:rPr lang="en-US" sz="2000" b="1" i="1" baseline="-25000" smtClean="0">
                        <a:latin typeface="Cambria Math"/>
                      </a:rPr>
                      <m:t>𝒚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z</m:t>
                        </m:r>
                      </m:sub>
                    </m:sSub>
                  </m:oMath>
                </a14:m>
                <a:r>
                  <a:rPr lang="el-GR" sz="19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>
                    <a:solidFill>
                      <a:schemeClr val="tx1"/>
                    </a:solidFill>
                  </a:rPr>
                  <a:t>Το διάνυσμα της ροπής μιας δύναμης </a:t>
                </a:r>
                <a:r>
                  <a:rPr 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l-GR" sz="2200" dirty="0">
                    <a:solidFill>
                      <a:schemeClr val="tx1"/>
                    </a:solidFill>
                  </a:rPr>
                  <a:t>ως προς ένα σημείο Ο δίνεται από το εξωτερικό γινόμενο των διανυσμάτων </a:t>
                </a:r>
                <a:r>
                  <a:rPr lang="el-GR" sz="2200" b="1" dirty="0">
                    <a:solidFill>
                      <a:schemeClr val="tx1"/>
                    </a:solidFill>
                  </a:rPr>
                  <a:t>r </a:t>
                </a:r>
                <a:r>
                  <a:rPr lang="el-GR" sz="2200" dirty="0">
                    <a:solidFill>
                      <a:schemeClr val="tx1"/>
                    </a:solidFill>
                  </a:rPr>
                  <a:t>και </a:t>
                </a:r>
                <a:r>
                  <a:rPr lang="el-GR" sz="2200" b="1" dirty="0">
                    <a:solidFill>
                      <a:schemeClr val="tx1"/>
                    </a:solidFill>
                  </a:rPr>
                  <a:t>F</a:t>
                </a:r>
                <a:r>
                  <a:rPr lang="el-GR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(</a:t>
                </a:r>
                <a:r>
                  <a:rPr lang="el-GR" sz="2200" b="1" dirty="0">
                    <a:solidFill>
                      <a:schemeClr val="tx1"/>
                    </a:solidFill>
                  </a:rPr>
                  <a:t>r</a:t>
                </a:r>
                <a:r>
                  <a:rPr lang="el-GR" sz="2200" dirty="0">
                    <a:solidFill>
                      <a:schemeClr val="tx1"/>
                    </a:solidFill>
                  </a:rPr>
                  <a:t> το διάνυσμα θέσης ενός σημείου του φορέα της δύναμης από το Ο</a:t>
                </a:r>
                <a:r>
                  <a:rPr lang="en-US" sz="2200" dirty="0">
                    <a:solidFill>
                      <a:schemeClr val="tx1"/>
                    </a:solidFill>
                  </a:rPr>
                  <a:t>):</a:t>
                </a: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b="1" dirty="0"/>
                  <a:t>		</a:t>
                </a:r>
                <a:r>
                  <a:rPr lang="el-GR" sz="2400" b="1" dirty="0"/>
                  <a:t>                         </a:t>
                </a:r>
                <a:r>
                  <a:rPr lang="el-GR" sz="2400" b="1" dirty="0">
                    <a:latin typeface="Calibri" panose="020F0502020204030204" pitchFamily="34" charset="0"/>
                  </a:rPr>
                  <a:t>Μ</a:t>
                </a:r>
                <a:r>
                  <a:rPr lang="en-US" sz="2400" b="1" dirty="0">
                    <a:latin typeface="Calibri" panose="020F0502020204030204" pitchFamily="34" charset="0"/>
                  </a:rPr>
                  <a:t> = r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400" b="1" dirty="0">
                    <a:latin typeface="Calibri" panose="020F0502020204030204" pitchFamily="34" charset="0"/>
                  </a:rPr>
                  <a:t> F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l-GR" sz="2400" dirty="0"/>
                  <a:t>               </a:t>
                </a:r>
                <a:r>
                  <a:rPr lang="en-US" sz="2400" dirty="0"/>
                  <a:t>    </a:t>
                </a:r>
                <a:r>
                  <a:rPr lang="el-GR" sz="2400" dirty="0"/>
                  <a:t>  </a:t>
                </a:r>
                <a:r>
                  <a:rPr lang="el-GR" sz="2000" dirty="0">
                    <a:latin typeface="Calibri" panose="020F0502020204030204" pitchFamily="34" charset="0"/>
                  </a:rPr>
                  <a:t>όπου</a:t>
                </a:r>
                <a:r>
                  <a:rPr lang="en-US" sz="2000" b="1" i="1" dirty="0">
                    <a:latin typeface="Calibri" panose="020F0502020204030204" pitchFamily="34" charset="0"/>
                  </a:rPr>
                  <a:t> </a:t>
                </a:r>
                <a:r>
                  <a:rPr lang="en-US" sz="2200" b="1" dirty="0">
                    <a:latin typeface="Calibri" panose="020F0502020204030204" pitchFamily="34" charset="0"/>
                  </a:rPr>
                  <a:t>r 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sz="2200" i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en-US" sz="2200" b="1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i</a:t>
                </a:r>
                <a:r>
                  <a:rPr 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 </a:t>
                </a:r>
                <a:r>
                  <a:rPr lang="en-US" sz="2200" b="1" dirty="0">
                    <a:latin typeface="Calibri" panose="020F0502020204030204" pitchFamily="34" charset="0"/>
                  </a:rPr>
                  <a:t>+</a:t>
                </a:r>
                <a:r>
                  <a:rPr lang="en-US" sz="2200" dirty="0" err="1">
                    <a:latin typeface="Calibri" panose="020F0502020204030204" pitchFamily="34" charset="0"/>
                  </a:rPr>
                  <a:t>z</a:t>
                </a:r>
                <a:r>
                  <a:rPr lang="en-US" sz="2200" b="1" dirty="0" err="1">
                    <a:latin typeface="Calibri" panose="020F0502020204030204" pitchFamily="34" charset="0"/>
                  </a:rPr>
                  <a:t>k</a:t>
                </a:r>
                <a:r>
                  <a:rPr lang="en-US" sz="2200" b="1" i="1" dirty="0">
                    <a:latin typeface="Calibri" panose="020F0502020204030204" pitchFamily="34" charset="0"/>
                  </a:rPr>
                  <a:t>,</a:t>
                </a:r>
                <a:r>
                  <a:rPr lang="en-US" sz="2200" b="1" i="1" dirty="0"/>
                  <a:t>   </a:t>
                </a:r>
                <a:r>
                  <a:rPr lang="en-US" sz="2200" b="1" dirty="0">
                    <a:latin typeface="Calibri" panose="020F0502020204030204" pitchFamily="34" charset="0"/>
                  </a:rPr>
                  <a:t>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200" b="1" dirty="0" err="1"/>
                  <a:t>i</a:t>
                </a:r>
                <a:r>
                  <a:rPr lang="en-US" sz="2200" b="1" dirty="0"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200" b="1" dirty="0">
                    <a:latin typeface="Calibri" panose="020F0502020204030204" pitchFamily="34" charset="0"/>
                  </a:rPr>
                  <a:t>j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sz="2200" b="1" dirty="0">
                    <a:latin typeface="Calibri" panose="020F0502020204030204" pitchFamily="34" charset="0"/>
                  </a:rPr>
                  <a:t>k </a:t>
                </a:r>
                <a:endParaRPr lang="el-GR" sz="2200" dirty="0">
                  <a:latin typeface="Calibri" panose="020F0502020204030204" pitchFamily="34" charset="0"/>
                </a:endParaRP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75017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99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Για να βρίσκεται σε </a:t>
            </a:r>
            <a:r>
              <a:rPr lang="el-GR" sz="2200" b="1" dirty="0"/>
              <a:t>ισορροπία</a:t>
            </a:r>
            <a:r>
              <a:rPr lang="el-GR" sz="2200" dirty="0"/>
              <a:t> ένα σώμα υπό την επίδραση δυνάμεων θα πρέπει: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άθροισμα των </a:t>
            </a:r>
            <a:r>
              <a:rPr lang="el-GR" sz="2000" b="1" dirty="0"/>
              <a:t>συνιστωσών των δυνάμεων </a:t>
            </a:r>
            <a:r>
              <a:rPr lang="el-GR" sz="2000" dirty="0"/>
              <a:t>ως προς τους άξονες συντεταγμένων να είναι </a:t>
            </a:r>
            <a:r>
              <a:rPr lang="el-GR" sz="2000" b="1" dirty="0"/>
              <a:t>μηδέν</a:t>
            </a:r>
            <a:r>
              <a:rPr lang="el-GR" sz="2000" dirty="0"/>
              <a:t>, και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οι αντίστοιχες </a:t>
            </a:r>
            <a:r>
              <a:rPr lang="el-GR" sz="2000" b="1" dirty="0"/>
              <a:t>συνιστώσες των ροπών </a:t>
            </a:r>
            <a:r>
              <a:rPr lang="el-GR" sz="2000" dirty="0"/>
              <a:t>τους ως προς κάθε σημείο του χώρου (ή ως προς τους τρεις άξονες συντεταγμένων) να είναι ίσες με το </a:t>
            </a:r>
            <a:r>
              <a:rPr lang="el-GR" sz="2000" b="1" dirty="0"/>
              <a:t>μηδέν</a:t>
            </a:r>
            <a:r>
              <a:rPr lang="el-GR" sz="2000" dirty="0"/>
              <a:t>.</a:t>
            </a:r>
          </a:p>
          <a:p>
            <a:pPr marL="38862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Δηλαδή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0792"/>
            <a:ext cx="4176464" cy="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83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κινηματική είναι ο κλάδος της δυναμικής που έχει ως αντικείμενο τη σχέση μεταξύ των διανυσμάτων: θέσης, ταχύτητας  και επιτάχυνσης.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Στο καρτεσιανό σύστημα αναφοράς, η θέση </a:t>
                </a:r>
                <a:r>
                  <a:rPr lang="en-US" sz="2200" dirty="0"/>
                  <a:t>(</a:t>
                </a:r>
                <a:r>
                  <a:rPr lang="en-US" sz="2200" b="1" dirty="0">
                    <a:latin typeface="Calibri" panose="020F0502020204030204" pitchFamily="34" charset="0"/>
                  </a:rPr>
                  <a:t>r</a:t>
                </a:r>
                <a:r>
                  <a:rPr lang="en-US" sz="2200" dirty="0"/>
                  <a:t>) </a:t>
                </a:r>
                <a:r>
                  <a:rPr lang="el-GR" sz="2200" dirty="0"/>
                  <a:t>ενός σημείου του σώματος με το χρόνο (</a:t>
                </a:r>
                <a:r>
                  <a:rPr lang="en-US" sz="2200" dirty="0">
                    <a:latin typeface="Calibri" panose="020F0502020204030204" pitchFamily="34" charset="0"/>
                  </a:rPr>
                  <a:t>t</a:t>
                </a:r>
                <a:r>
                  <a:rPr lang="el-GR" sz="2200" dirty="0"/>
                  <a:t>)</a:t>
                </a:r>
                <a:r>
                  <a:rPr lang="en-US" sz="2200" dirty="0"/>
                  <a:t> </a:t>
                </a:r>
                <a:r>
                  <a:rPr lang="el-GR" sz="2200" dirty="0"/>
                  <a:t>είναι:</a:t>
                </a:r>
                <a:endParaRPr lang="en-US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200" b="1" dirty="0"/>
                  <a:t>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/>
                      <m:t>r</m:t>
                    </m:r>
                    <m:r>
                      <m:rPr>
                        <m:nor/>
                      </m:rPr>
                      <a:rPr lang="el-GR" sz="2400" b="1"/>
                      <m:t> = </m:t>
                    </m:r>
                    <m:r>
                      <m:rPr>
                        <m:nor/>
                      </m:rPr>
                      <a:rPr lang="el-GR" sz="2400" b="1"/>
                      <m:t>r</m:t>
                    </m:r>
                    <m:r>
                      <m:rPr>
                        <m:nor/>
                      </m:rPr>
                      <a:rPr lang="el-GR" sz="2400" b="1"/>
                      <m:t> </m:t>
                    </m:r>
                    <m:r>
                      <m:rPr>
                        <m:nor/>
                      </m:rPr>
                      <a:rPr lang="el-GR" sz="2400"/>
                      <m:t>(</m:t>
                    </m:r>
                    <m:r>
                      <m:rPr>
                        <m:nor/>
                      </m:rPr>
                      <a:rPr lang="el-GR" sz="2400"/>
                      <m:t>t</m:t>
                    </m:r>
                    <m:r>
                      <m:rPr>
                        <m:nor/>
                      </m:rPr>
                      <a:rPr lang="el-GR" sz="2400"/>
                      <m:t>)</m:t>
                    </m:r>
                  </m:oMath>
                </a14:m>
                <a:endParaRPr lang="el-GR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200" dirty="0"/>
                  <a:t>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Ταχύτητα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04866" cy="307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95643" y="4291072"/>
            <a:ext cx="2706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/>
              <a:t>Το οριακό διάνυσμα: 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43" y="4968934"/>
            <a:ext cx="5196904" cy="8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33871" y="5969756"/>
            <a:ext cx="7758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λέγεται ταχύτητα του </a:t>
            </a:r>
            <a:r>
              <a:rPr lang="el-GR" sz="2200" dirty="0">
                <a:latin typeface="Calibri" panose="020F0502020204030204" pitchFamily="34" charset="0"/>
              </a:rPr>
              <a:t>υλικού σημείου στη θέση </a:t>
            </a:r>
            <a:r>
              <a:rPr lang="en-US" sz="2200" dirty="0">
                <a:latin typeface="Calibri" panose="020F0502020204030204" pitchFamily="34" charset="0"/>
              </a:rPr>
              <a:t>P</a:t>
            </a:r>
            <a:r>
              <a:rPr lang="el-GR" sz="2200" dirty="0">
                <a:latin typeface="Calibri" panose="020F0502020204030204" pitchFamily="34" charset="0"/>
              </a:rPr>
              <a:t>. </a:t>
            </a:r>
            <a:r>
              <a:rPr lang="en-US" sz="2200" dirty="0">
                <a:latin typeface="Calibri" panose="020F0502020204030204" pitchFamily="34" charset="0"/>
              </a:rPr>
              <a:t>To</a:t>
            </a:r>
            <a:r>
              <a:rPr lang="el-GR" sz="2200" dirty="0">
                <a:latin typeface="Calibri" panose="020F0502020204030204" pitchFamily="34" charset="0"/>
              </a:rPr>
              <a:t> διάνυσμα </a:t>
            </a:r>
            <a:r>
              <a:rPr lang="en-US" sz="2200" b="1" dirty="0">
                <a:latin typeface="Calibri" panose="020F0502020204030204" pitchFamily="34" charset="0"/>
              </a:rPr>
              <a:t>v</a:t>
            </a:r>
            <a:r>
              <a:rPr lang="el-GR" sz="2200" dirty="0">
                <a:latin typeface="Calibri" panose="020F0502020204030204" pitchFamily="34" charset="0"/>
              </a:rPr>
              <a:t> έχει τη διεύθυνση της εφαπτομένης </a:t>
            </a:r>
            <a:r>
              <a:rPr lang="en-US" sz="2200" b="1" dirty="0">
                <a:latin typeface="Calibri" panose="020F0502020204030204" pitchFamily="34" charset="0"/>
              </a:rPr>
              <a:t>t</a:t>
            </a:r>
            <a:r>
              <a:rPr lang="el-GR" sz="2200" dirty="0">
                <a:latin typeface="Calibri" panose="020F0502020204030204" pitchFamily="34" charset="0"/>
              </a:rPr>
              <a:t> στο </a:t>
            </a:r>
            <a:r>
              <a:rPr lang="en-US" sz="2200" dirty="0">
                <a:latin typeface="Calibri" panose="020F0502020204030204" pitchFamily="34" charset="0"/>
              </a:rPr>
              <a:t>P</a:t>
            </a:r>
            <a:r>
              <a:rPr lang="el-GR" sz="2200" dirty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33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ταχύτητα </a:t>
            </a:r>
            <a:r>
              <a:rPr lang="en-US" sz="2200" b="1" dirty="0">
                <a:latin typeface="Calibri" panose="020F0502020204030204" pitchFamily="34" charset="0"/>
              </a:rPr>
              <a:t>v</a:t>
            </a:r>
            <a:r>
              <a:rPr lang="en-US" sz="2200" dirty="0"/>
              <a:t> </a:t>
            </a:r>
            <a:r>
              <a:rPr lang="el-GR" sz="2200" dirty="0"/>
              <a:t>είναι η παράγωγος του διανύσματος θέσης </a:t>
            </a:r>
            <a:r>
              <a:rPr lang="en-US" sz="2200" b="1" dirty="0">
                <a:latin typeface="Calibri" panose="020F0502020204030204" pitchFamily="34" charset="0"/>
              </a:rPr>
              <a:t>r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l-GR" sz="2200" dirty="0"/>
              <a:t>και είναι η στιγμιαία ταχύτητα ενός σημείου </a:t>
            </a:r>
            <a:r>
              <a:rPr lang="en-US" sz="2200" dirty="0"/>
              <a:t>P</a:t>
            </a:r>
            <a:r>
              <a:rPr lang="el-GR" sz="2200" dirty="0"/>
              <a:t> τη χρονική στιγμή </a:t>
            </a:r>
            <a:r>
              <a:rPr lang="en-US" sz="2200" dirty="0">
                <a:latin typeface="Calibri" panose="020F0502020204030204" pitchFamily="34" charset="0"/>
              </a:rPr>
              <a:t>t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μέτρο της ταχύτητας υπολογίζεται ως:                  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marL="365760" lvl="1" indent="0" algn="just">
              <a:spcBef>
                <a:spcPts val="180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dirty="0"/>
              <a:t>όπου </a:t>
            </a:r>
            <a:r>
              <a:rPr lang="en-US" sz="2200" dirty="0">
                <a:latin typeface="Calibri" panose="020F0502020204030204" pitchFamily="34" charset="0"/>
              </a:rPr>
              <a:t>s </a:t>
            </a:r>
            <a:r>
              <a:rPr lang="el-GR" sz="2200" dirty="0"/>
              <a:t>συμβολίζει το τόξο κατά μήκος της τροχιάς από κάποια αρχή μέχρι το </a:t>
            </a:r>
            <a:r>
              <a:rPr lang="en-US" sz="2200" dirty="0"/>
              <a:t>P.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διάνυσμα της ταχύτητας έχει τη διεύθυνση της εφαπτομένης της τροχιάς στο </a:t>
            </a:r>
            <a:r>
              <a:rPr lang="en-US" sz="2200" dirty="0"/>
              <a:t>P.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Ταχύτητα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5776" y="3219782"/>
                <a:ext cx="3961534" cy="641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20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l-G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ds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de-DE" sz="2000"/>
                      <m:t>= </m:t>
                    </m:r>
                    <m:acc>
                      <m:accPr>
                        <m:chr m:val="̇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2000">
                            <a:latin typeface="Calibri" panose="020F0502020204030204" pitchFamily="34" charset="0"/>
                          </a:rPr>
                          <m:t>s</m:t>
                        </m:r>
                      </m:e>
                    </m:acc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de-DE" sz="2000" b="1">
                        <a:latin typeface="Calibri" panose="020F0502020204030204" pitchFamily="34" charset="0"/>
                      </a:rPr>
                      <m:t>,</m:t>
                    </m:r>
                  </m:oMath>
                </a14:m>
                <a:endParaRPr lang="el-GR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19782"/>
                <a:ext cx="3961534" cy="641266"/>
              </a:xfrm>
              <a:prstGeom prst="rect">
                <a:avLst/>
              </a:prstGeom>
              <a:blipFill rotWithShape="1"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09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308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επιτάχυνση </a:t>
            </a:r>
            <a:r>
              <a:rPr lang="el-GR" sz="2200" b="1" dirty="0">
                <a:latin typeface="Calibri" panose="020F0502020204030204" pitchFamily="34" charset="0"/>
              </a:rPr>
              <a:t>α</a:t>
            </a:r>
            <a:r>
              <a:rPr lang="en-US" sz="2200" dirty="0"/>
              <a:t> </a:t>
            </a:r>
            <a:r>
              <a:rPr lang="el-GR" sz="2200" dirty="0"/>
              <a:t>δηλώνει τη στιγμιαία μεταβολή της ταχύτητας</a:t>
            </a:r>
            <a:r>
              <a:rPr lang="en-US" sz="2200" dirty="0"/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dirty="0"/>
              <a:t>: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επιτάχυνση είναι </a:t>
            </a:r>
            <a:r>
              <a:rPr lang="el-GR" sz="2200" b="1" dirty="0"/>
              <a:t>διανυσματικό μέγεθος</a:t>
            </a:r>
            <a:r>
              <a:rPr lang="el-GR" sz="2200" dirty="0"/>
              <a:t>, επομένως εμφανίζεται όταν μεταβάλλεται είτε το </a:t>
            </a:r>
            <a:r>
              <a:rPr lang="el-GR" sz="2200" b="1" dirty="0"/>
              <a:t>μέτρο</a:t>
            </a:r>
            <a:r>
              <a:rPr lang="el-GR" sz="2200" dirty="0"/>
              <a:t> της ταχύτητας (το σώμα κινείται γρηγορότερα ή αργότερα) είτε η </a:t>
            </a:r>
            <a:r>
              <a:rPr lang="el-GR" sz="2200" b="1" dirty="0"/>
              <a:t>φορά</a:t>
            </a:r>
            <a:r>
              <a:rPr lang="el-GR" sz="2200" dirty="0"/>
              <a:t> της ταχύτητας (το σώμα αλλάζει κατεύθυνση).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Σύμφωνα με την </a:t>
            </a:r>
            <a:r>
              <a:rPr lang="el-GR" sz="2200" b="1" dirty="0"/>
              <a:t>αρχή της αδράνειας</a:t>
            </a:r>
            <a:r>
              <a:rPr lang="el-GR" sz="2200" dirty="0"/>
              <a:t>, η ταχύτητα ενός σώματος που δεν δέχεται καμιά επίδραση παραμένει σταθερή.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Επιτάχυνση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46" y="2441877"/>
            <a:ext cx="5524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4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 όρος ενέργεια (</a:t>
            </a:r>
            <a:r>
              <a:rPr lang="en-US" sz="2200" i="1" dirty="0"/>
              <a:t>energy</a:t>
            </a:r>
            <a:r>
              <a:rPr lang="el-GR" sz="2200" dirty="0"/>
              <a:t>) χρησιμοποιείται για να περιγράψει τη δυνατότητα ενός συστήματος να επιτελέσει έργο</a:t>
            </a:r>
            <a:r>
              <a:rPr lang="en-US" sz="2200" dirty="0"/>
              <a:t> </a:t>
            </a:r>
            <a:r>
              <a:rPr lang="el-GR" sz="2200" dirty="0"/>
              <a:t>επί ενός άλλου συστήματος.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ενέργεια είναι </a:t>
            </a:r>
            <a:r>
              <a:rPr lang="el-GR" sz="2200" dirty="0" err="1"/>
              <a:t>βαθμωτό</a:t>
            </a:r>
            <a:r>
              <a:rPr lang="el-GR" sz="2200" dirty="0"/>
              <a:t> μέγεθος.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ενέργεια μπορεί να πάρει πολλές μορφές: μηχανική, θερμική, χημική, πυρηνική, κ. ά.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Μονάδα μέτρησης της ενέργειας στο </a:t>
            </a:r>
            <a:r>
              <a:rPr lang="en-US" sz="2200" dirty="0"/>
              <a:t>SI </a:t>
            </a:r>
            <a:r>
              <a:rPr lang="el-GR" sz="2200" dirty="0"/>
              <a:t>είναι το </a:t>
            </a:r>
            <a:r>
              <a:rPr lang="el-GR" sz="2200" i="1" dirty="0" err="1"/>
              <a:t>Joule</a:t>
            </a:r>
            <a:r>
              <a:rPr lang="el-GR" sz="2200" dirty="0"/>
              <a:t> (</a:t>
            </a:r>
            <a:r>
              <a:rPr lang="en-US" sz="2200" dirty="0"/>
              <a:t>J</a:t>
            </a:r>
            <a:r>
              <a:rPr lang="el-GR" sz="2200" dirty="0"/>
              <a:t>)</a:t>
            </a:r>
            <a:r>
              <a:rPr lang="en-US" sz="2200" dirty="0"/>
              <a:t>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2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Μια δύναμη μπορεί να είναι συντηρητική (</a:t>
            </a:r>
            <a:r>
              <a:rPr lang="el-GR" sz="2200" i="1" dirty="0" err="1"/>
              <a:t>conservative</a:t>
            </a:r>
            <a:r>
              <a:rPr lang="el-GR" sz="2200" dirty="0"/>
              <a:t>) ή μη-συντηρητική (</a:t>
            </a:r>
            <a:r>
              <a:rPr lang="el-GR" sz="2200" i="1" dirty="0"/>
              <a:t>non-</a:t>
            </a:r>
            <a:r>
              <a:rPr lang="el-GR" sz="2200" i="1" dirty="0" err="1"/>
              <a:t>conservative</a:t>
            </a:r>
            <a:r>
              <a:rPr lang="el-GR" sz="2200" dirty="0"/>
              <a:t>).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Στις συντηρητικές δυνάμεις το έργο που επιτελείται για να μετακινηθεί ένα αντικείμενο μεταξύ δύο θέσεων είναι ανεξάρτητο του ακολουθούμενου δρόμου.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έργο στις συντηρητικές δυνάμεις ανταλλάσσεται μεταξύ κινητικής και δυναμικής ενέργειας με τέτοιο τρόπο ώστε η συνολική μηχανική ενέργεια να παραμένει σταθερή κατά την κίνηση.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 τυπικό παράδειγμα συντηρητικής δύναμης είναι η βαρύτητα.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1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μη συντηρητικές δυνάμεις σπαταλούν ενέργεια σε θερμότητα.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Λόγω των απωλειών, σε μια κλειστή διαδρομή το σύστημα δεν επανέρχεται στην αρχική κατάσταση.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 τυπικό παράδειγμα μη συντηρητικής δύναμης είναι η δύναμη της τριβής.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8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520535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</a:t>
                </a:r>
                <a:r>
                  <a:rPr lang="el-GR" sz="2200" b="1" dirty="0"/>
                  <a:t>μηχανική ενέργεια </a:t>
                </a:r>
                <a:r>
                  <a:rPr lang="el-GR" sz="2200" dirty="0"/>
                  <a:t>διακρίνεται σε δυναμική και κινητική.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</a:t>
                </a:r>
                <a:r>
                  <a:rPr lang="el-GR" sz="2200" b="1" dirty="0"/>
                  <a:t>δυναμική ενέργεια </a:t>
                </a:r>
                <a:r>
                  <a:rPr lang="el-GR" sz="2200" dirty="0"/>
                  <a:t>είναι το μέτρο της δυνατότητας σώματος να εκτελέσει έργο δυνάμει:</a:t>
                </a:r>
                <a:endParaRPr lang="en-US" sz="2200" dirty="0"/>
              </a:p>
              <a:p>
                <a:pPr lvl="1"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b="1" dirty="0"/>
                  <a:t>της θέσης του</a:t>
                </a:r>
                <a:r>
                  <a:rPr lang="el-GR" sz="2000" dirty="0"/>
                  <a:t>, π.χ. ένα υπερυψωμένο βάρος,</a:t>
                </a:r>
              </a:p>
              <a:p>
                <a:pPr lvl="1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b="1" dirty="0"/>
                  <a:t>της παραμόρφωσής του</a:t>
                </a:r>
                <a:r>
                  <a:rPr lang="el-GR" sz="2000" dirty="0"/>
                  <a:t>, π.χ. ένα τεντωμένο ελατήριο. 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</a:t>
                </a:r>
                <a:r>
                  <a:rPr lang="el-GR" sz="2200" b="1" dirty="0"/>
                  <a:t>κινητική ενέργεια </a:t>
                </a:r>
                <a:r>
                  <a:rPr lang="el-GR" sz="2200" dirty="0"/>
                  <a:t>είναι το μέτρο της δυνατότητας  ενός σώματος να παράγει έργο δυνάμει της κίνησής του.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Το έργο που απαιτείται για τη μετακίνηση ενός αντικειμένου από τη θέση 1 στη θέση 2,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>
                            <a:latin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aseline="-25000">
                            <a:latin typeface="Calibri" panose="020F0502020204030204" pitchFamily="34" charset="0"/>
                          </a:rPr>
                          <m:t>12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), </m:t>
                    </m:r>
                  </m:oMath>
                </a14:m>
                <a:r>
                  <a:rPr lang="el-GR" sz="2200" dirty="0"/>
                  <a:t>είναι ίσο με τη μεταβολή της κινητικής του ενέργειας, δηλαδή:</a:t>
                </a:r>
                <a:endParaRPr lang="en-US" sz="22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520535"/>
              </a:xfrm>
              <a:blipFill rotWithShape="1">
                <a:blip r:embed="rId2"/>
                <a:stretch>
                  <a:fillRect t="-809" r="-996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2220" y="6028315"/>
                <a:ext cx="28191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l-GR" sz="2000" b="0" i="1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000" b="0" i="0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Ek</m:t>
                    </m:r>
                    <m: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l-GR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20" y="6028315"/>
                <a:ext cx="281910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94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3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Μια δύναμη που ενεργεί σε ένα σώμα λέμε ότι επιτελεί έργο, αν το σώμα υπόκειται σε μετατόπιση και το διάνυσμα της δύναμης έχει μη μηδενική συνιστώσα στη διεύθυνση της μετατόπισης.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 η διεύθυνση της συνιστώσας έχει την ίδια φορά με το διάνυσμα της μετατόπισης το έργο είναι θετικό, ενώ στην αντίθετη περίπτωση το έργο είναι αρνητικό.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 η συνιστώσα της δύναμης είναι κάθετη στο διάνυσμα μετατόπισης, τότε η δύναμη αυτή επιτελεί μηδενικό έργο.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έργο εκφράζει την </a:t>
            </a:r>
            <a:r>
              <a:rPr lang="el-GR" sz="2200" b="1" dirty="0"/>
              <a:t>ποσότητα της ενέργειας </a:t>
            </a:r>
            <a:r>
              <a:rPr lang="el-GR" sz="2200" dirty="0"/>
              <a:t>που παράγεται ή καταναλώνεται από ένα σώμα κατά τη διάρκεια μιας μεταβολής στην κινητική του κατάσταση και μετριέται σε </a:t>
            </a:r>
            <a:r>
              <a:rPr lang="en-US" sz="2200" i="1" dirty="0"/>
              <a:t>Joule</a:t>
            </a:r>
            <a:r>
              <a:rPr lang="en-US" sz="2200" dirty="0"/>
              <a:t> (J).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Έργο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1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εφαρμοσμένη μηχανική </a:t>
            </a:r>
            <a:r>
              <a:rPr lang="el-GR" sz="2200" dirty="0"/>
              <a:t>(</a:t>
            </a:r>
            <a:r>
              <a:rPr lang="el-GR" sz="2200" i="1" dirty="0" err="1"/>
              <a:t>applied</a:t>
            </a:r>
            <a:r>
              <a:rPr lang="el-GR" sz="2200" i="1" dirty="0"/>
              <a:t> </a:t>
            </a:r>
            <a:r>
              <a:rPr lang="el-GR" sz="2200" i="1" dirty="0" err="1"/>
              <a:t>mechanics</a:t>
            </a:r>
            <a:r>
              <a:rPr lang="el-GR" sz="2200" dirty="0"/>
              <a:t>) αποτελεί τον κλάδο της μηχανικής που ασχολείται με το σχεδιασμό και την ανάλυση των μηχανικών συστημάτων.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ευρύ πεδίο της εφαρμοσμένης μηχανικής χωρίζεται σε: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μηχανική του </a:t>
            </a:r>
            <a:r>
              <a:rPr lang="el-GR" sz="2000" b="1" dirty="0"/>
              <a:t>στερεού σώματος </a:t>
            </a:r>
            <a:r>
              <a:rPr lang="el-GR" sz="2000" dirty="0"/>
              <a:t>(</a:t>
            </a:r>
            <a:r>
              <a:rPr lang="el-GR" sz="2000" i="1" dirty="0" err="1"/>
              <a:t>rigid</a:t>
            </a:r>
            <a:r>
              <a:rPr lang="el-GR" sz="2000" i="1" dirty="0"/>
              <a:t> </a:t>
            </a:r>
            <a:r>
              <a:rPr lang="el-GR" sz="2000" i="1" dirty="0" err="1"/>
              <a:t>body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/>
              <a:t>),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μηχανική του </a:t>
            </a:r>
            <a:r>
              <a:rPr lang="el-GR" sz="2000" b="1" dirty="0" err="1"/>
              <a:t>παραμορφώσιμου</a:t>
            </a:r>
            <a:r>
              <a:rPr lang="el-GR" sz="2000" b="1" dirty="0"/>
              <a:t> σώματος </a:t>
            </a:r>
            <a:r>
              <a:rPr lang="el-GR" sz="2000" dirty="0"/>
              <a:t>(</a:t>
            </a:r>
            <a:r>
              <a:rPr lang="el-GR" sz="2000" i="1" dirty="0" err="1"/>
              <a:t>deformable</a:t>
            </a:r>
            <a:r>
              <a:rPr lang="el-GR" sz="2000" i="1" dirty="0"/>
              <a:t> </a:t>
            </a:r>
            <a:r>
              <a:rPr lang="el-GR" sz="2000" i="1" dirty="0" err="1"/>
              <a:t>body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/>
              <a:t>),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μηχανική των </a:t>
            </a:r>
            <a:r>
              <a:rPr lang="el-GR" sz="2000" b="1" dirty="0"/>
              <a:t>ρευστών</a:t>
            </a:r>
            <a:r>
              <a:rPr lang="el-GR" sz="2000" dirty="0"/>
              <a:t> (</a:t>
            </a:r>
            <a:r>
              <a:rPr lang="el-GR" sz="2000" i="1" dirty="0" err="1"/>
              <a:t>fluid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7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μαθηματική διατύπωση του έργου είναι: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n-US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200" dirty="0"/>
                  <a:t>    </a:t>
                </a:r>
                <a:r>
                  <a:rPr lang="el-GR" sz="2200" dirty="0"/>
                  <a:t>όπου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l-GR" sz="2200" dirty="0"/>
                  <a:t> το διάνυσμα της δύναμης και s το διάνυσμα της μετατόπισης.</a:t>
                </a:r>
              </a:p>
              <a:p>
                <a:pPr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Αν η δύναμη σχηματίζει γωνία θ με τη μετατόπιση,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el-GR" sz="2200" dirty="0"/>
              </a:p>
              <a:p>
                <a:pPr marL="0" indent="0" algn="just">
                  <a:spcBef>
                    <a:spcPts val="180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/>
                  <a:t>     </a:t>
                </a:r>
                <a:r>
                  <a:rPr lang="el-GR" sz="2200" dirty="0"/>
                  <a:t>Στο καρτεσιανό σύστημα η γενικευμένη μορφή έργου είναι:</a:t>
                </a:r>
              </a:p>
              <a:p>
                <a:pPr marL="0" indent="0" algn="just">
                  <a:spcBef>
                    <a:spcPts val="300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/>
                  <a:t>    </a:t>
                </a:r>
                <a:r>
                  <a:rPr lang="el-GR" sz="2200" dirty="0"/>
                  <a:t>όπου 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l-GR" sz="2200" dirty="0"/>
                  <a:t> είναι η μετατόπιση του σημείου εφαρμογής της δύναμης.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Έργο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94158" y="2247255"/>
                <a:ext cx="13762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l-G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</m:oMath>
                </a14:m>
                <a:endParaRPr lang="el-GR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58" y="2247255"/>
                <a:ext cx="137627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63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43916" y="4075459"/>
                <a:ext cx="27417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</a:t>
                </a:r>
                <a:r>
                  <a:rPr lang="el-G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916" y="4075459"/>
                <a:ext cx="27417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14804" y="5229200"/>
                <a:ext cx="3365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l-G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04" y="5229200"/>
                <a:ext cx="336585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7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5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ισχύς</a:t>
            </a:r>
            <a:r>
              <a:rPr lang="el-GR" sz="2200" dirty="0"/>
              <a:t> (</a:t>
            </a:r>
            <a:r>
              <a:rPr lang="el-GR" sz="2200" i="1" dirty="0"/>
              <a:t>power</a:t>
            </a:r>
            <a:r>
              <a:rPr lang="el-GR" sz="2200" dirty="0"/>
              <a:t>) ορίζεται ως η </a:t>
            </a:r>
            <a:r>
              <a:rPr lang="el-GR" sz="2200" b="1" dirty="0"/>
              <a:t>χρονική μεταβολή του έργου, </a:t>
            </a:r>
            <a:r>
              <a:rPr lang="el-GR" sz="2200" dirty="0"/>
              <a:t>δηλαδή το ποσό της ενέργειας που καταναλώνεται στη μονάδα του χρόνου.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ισχύς περιγράφεται από την εξίσωση: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Υπάρχουν διάφοροι τύποι ισχύος όπως μηχανική, θερμική, ηλεκτρική, υδραυλική.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ισχύς είναι </a:t>
            </a:r>
            <a:r>
              <a:rPr lang="el-GR" sz="2200" dirty="0" err="1"/>
              <a:t>βαθμωτό</a:t>
            </a:r>
            <a:r>
              <a:rPr lang="el-GR" sz="2200" dirty="0"/>
              <a:t> μέγεθος και η μονάδα μέτρησης στο σύστημα SI είναι το </a:t>
            </a:r>
            <a:r>
              <a:rPr lang="en-US" sz="2200" dirty="0"/>
              <a:t>Watt</a:t>
            </a:r>
            <a:r>
              <a:rPr lang="el-GR" sz="2200" dirty="0"/>
              <a:t> (</a:t>
            </a:r>
            <a:r>
              <a:rPr lang="el-GR" sz="2200" b="1" dirty="0"/>
              <a:t>J/s</a:t>
            </a:r>
            <a:r>
              <a:rPr lang="el-GR" sz="2200" dirty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Ισχύς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65286" y="3356992"/>
                <a:ext cx="2141420" cy="598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86" y="3356992"/>
                <a:ext cx="2141420" cy="598690"/>
              </a:xfrm>
              <a:prstGeom prst="rect">
                <a:avLst/>
              </a:prstGeom>
              <a:blipFill rotWithShape="1">
                <a:blip r:embed="rId2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02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Έργο παράγουν τόσο οι δυνάμεις όσο και οι ροπές που ενεργούν σε ένα σώμα και είναι ίσο με το αίτιο που προκαλεί το έργο επί το προκαλούμενο αποτέλεσμα.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μηχανική ισχύς που προσδίδεται σε ένα σώμα που κινείται σε </a:t>
            </a:r>
            <a:r>
              <a:rPr lang="el-GR" sz="2200" b="1" dirty="0"/>
              <a:t>γραμμική, μεταφορική κίνηση </a:t>
            </a:r>
            <a:r>
              <a:rPr lang="el-GR" sz="2200" dirty="0"/>
              <a:t>ισούται με το γινόμενο της ταχύτητας επί τη δύναμη που ενεργεί σε αυτό: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Αντίστοιχα, η μηχανική ισχύς που προσδίδεται σε ένα σώμα που εκτελεί </a:t>
            </a:r>
            <a:r>
              <a:rPr lang="el-GR" sz="2200" b="1" dirty="0"/>
              <a:t>περιστροφική κίνηση </a:t>
            </a:r>
            <a:r>
              <a:rPr lang="el-GR" sz="2200" dirty="0"/>
              <a:t>ισούται με το γινόμενο της γωνιακής ταχύτητας του επί τη ροπή: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Ισχύς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1041" y="4236050"/>
                <a:ext cx="133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41" y="4236050"/>
                <a:ext cx="133459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5617" y="5989819"/>
                <a:ext cx="1360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17" y="5989819"/>
                <a:ext cx="1360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93" t="-10667" r="-535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341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ορμή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/>
              <a:t> </a:t>
            </a:r>
            <a:r>
              <a:rPr lang="el-GR" sz="2200" dirty="0">
                <a:latin typeface="Calibri" panose="020F0502020204030204" pitchFamily="34" charset="0"/>
              </a:rPr>
              <a:t>(</a:t>
            </a:r>
            <a:r>
              <a:rPr lang="en-US" sz="2200" i="1" dirty="0">
                <a:latin typeface="Calibri" panose="020F0502020204030204" pitchFamily="34" charset="0"/>
              </a:rPr>
              <a:t>momentum</a:t>
            </a:r>
            <a:r>
              <a:rPr lang="el-GR" sz="2200" dirty="0">
                <a:latin typeface="Calibri" panose="020F0502020204030204" pitchFamily="34" charset="0"/>
              </a:rPr>
              <a:t>) </a:t>
            </a:r>
            <a:r>
              <a:rPr lang="el-GR" sz="2200" dirty="0"/>
              <a:t>ορίζεται ως το γινόμενο της μάζας του σώματος επί την ταχύτητά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200" dirty="0"/>
              <a:t> του: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ορμή είναι </a:t>
            </a:r>
            <a:r>
              <a:rPr lang="el-GR" sz="2200" b="1" dirty="0"/>
              <a:t>διανυσματικό μέγεθος </a:t>
            </a:r>
            <a:r>
              <a:rPr lang="el-GR" sz="2200" dirty="0"/>
              <a:t>και έχει φορά και διεύθυνση ίδια με αυτή της ταχύτητας.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μονάδα μέτρησης της ορμής στο SI είναι το </a:t>
            </a:r>
            <a:r>
              <a:rPr lang="el-GR" sz="2200" b="1" dirty="0" err="1"/>
              <a:t>kg</a:t>
            </a:r>
            <a:r>
              <a:rPr lang="el-GR" sz="2200" b="1" dirty="0"/>
              <a:t> m/s</a:t>
            </a:r>
            <a:r>
              <a:rPr lang="el-GR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1848" y="2572073"/>
                <a:ext cx="1192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l-GR" sz="24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l-GR" sz="24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l-GR" sz="24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l-GR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48" y="2572073"/>
                <a:ext cx="119295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07904" y="5134302"/>
            <a:ext cx="1944215" cy="1032369"/>
            <a:chOff x="2788069" y="5276951"/>
            <a:chExt cx="1621627" cy="816345"/>
          </a:xfrm>
        </p:grpSpPr>
        <p:grpSp>
          <p:nvGrpSpPr>
            <p:cNvPr id="20" name="Group 19"/>
            <p:cNvGrpSpPr/>
            <p:nvPr/>
          </p:nvGrpSpPr>
          <p:grpSpPr>
            <a:xfrm>
              <a:off x="2788069" y="5435932"/>
              <a:ext cx="1316567" cy="657364"/>
              <a:chOff x="2788069" y="5435932"/>
              <a:chExt cx="1316567" cy="65736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454290" y="5777456"/>
                <a:ext cx="6503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761450" y="572396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</a:t>
                </a:r>
                <a:endParaRPr lang="el-GR" b="1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88069" y="5435932"/>
                <a:ext cx="666220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l-GR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3457524" y="5724112"/>
              <a:ext cx="9521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67365" y="52769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endParaRPr lang="el-G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354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Από τον 2</a:t>
            </a:r>
            <a:r>
              <a:rPr lang="el-GR" sz="2200" baseline="30000" dirty="0"/>
              <a:t>ο</a:t>
            </a:r>
            <a:r>
              <a:rPr lang="el-GR" sz="2200" dirty="0"/>
              <a:t> νόμο του Νεύτωνα, η συνολική δύναμη που ασκείται σε ένα σώμα ισούται με τον ρυθμό μεταβολής της ορμής του</a:t>
            </a:r>
            <a:r>
              <a:rPr lang="en-US" sz="2200" dirty="0"/>
              <a:t> (</a:t>
            </a:r>
            <a:r>
              <a:rPr lang="el-GR" sz="2200" dirty="0"/>
              <a:t>για </a:t>
            </a:r>
            <a:r>
              <a:rPr lang="en-US" sz="2200" dirty="0"/>
              <a:t>m</a:t>
            </a:r>
            <a:r>
              <a:rPr lang="el-GR" sz="2200" dirty="0"/>
              <a:t>=σταθερή</a:t>
            </a:r>
            <a:r>
              <a:rPr lang="en-US" sz="2200" dirty="0"/>
              <a:t>)</a:t>
            </a:r>
            <a:r>
              <a:rPr lang="el-GR" sz="2200" dirty="0"/>
              <a:t>: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παραπάνω εξίσωση εκφράζει το θεώρημα μεταβολής της ορμής.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ορμή ενός συστήματος σωμάτων ορίζεται ως το διανυσματικό άθροισμα των επιμέρους ορμών κάθε σώματος: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4725" y="2780928"/>
                <a:ext cx="2992999" cy="6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𝛂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725" y="2780928"/>
                <a:ext cx="2992999" cy="634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19304" y="5301208"/>
                <a:ext cx="6033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400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l-GR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04" y="5301208"/>
                <a:ext cx="603338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15" t="-129333" b="-20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329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Όταν το διανυσματικό άθροισμα των εξωτερικών δυνάμεων ενός συστήματος ισούται με μηδέν (απομονωμένο σύστημα), η ορμή του συστήματος παραμένει σταθερή.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Για δύο σώματα που αλληλεπιδρούν, από τον 3</a:t>
                </a:r>
                <a:r>
                  <a:rPr lang="el-GR" sz="2200" baseline="30000" dirty="0"/>
                  <a:t>ο</a:t>
                </a:r>
                <a:r>
                  <a:rPr lang="el-GR" sz="2200" dirty="0"/>
                  <a:t> νόμο του Νεύτωνα έχουμε: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d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400" b="1" baseline="-25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el-GR" sz="2400"/>
                      <m:t> =</m:t>
                    </m:r>
                    <m:r>
                      <a:rPr lang="el-GR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d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400" b="1" baseline="-25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dt</m:t>
                        </m:r>
                      </m:den>
                    </m:f>
                  </m:oMath>
                </a14:m>
                <a:endParaRPr lang="el-GR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dirty="0"/>
                  <a:t>H</a:t>
                </a:r>
                <a:r>
                  <a:rPr lang="el-GR" sz="2400" dirty="0"/>
                  <a:t> παραπάνω σχέση εκφράζει την </a:t>
                </a:r>
                <a:r>
                  <a:rPr lang="el-GR" sz="2400" i="1" dirty="0"/>
                  <a:t>αρχή διατήρησης της ορμής </a:t>
                </a:r>
                <a:r>
                  <a:rPr lang="el-GR" sz="2400" dirty="0"/>
                  <a:t>δηλαδή η συνολική ορμή των σωμάτων 1 και 2 παραμένει σταθερή.</a:t>
                </a:r>
                <a:endParaRPr lang="en-US" sz="24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l="-1067" t="-736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Διατήρηση Ορμής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3568" y="4149079"/>
                <a:ext cx="1981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l-GR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l-GR" sz="2400"/>
                      <m:t>→</m:t>
                    </m:r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9079"/>
                <a:ext cx="1981055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08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4156" y="4130180"/>
                <a:ext cx="792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/>
                        <m:t>→</m:t>
                      </m:r>
                    </m:oMath>
                  </m:oMathPara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56" y="4130180"/>
                <a:ext cx="792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16408" y="4113252"/>
                <a:ext cx="431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l-G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m:rPr>
                        <m:nor/>
                      </m:rPr>
                      <a:rPr lang="el-G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(σταθερό διάνυσμα)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08" y="4113252"/>
                <a:ext cx="431445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2" t="-10667" r="-12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48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>
                <a:solidFill>
                  <a:srgbClr val="002060"/>
                </a:solidFill>
              </a:rPr>
              <a:t>Στροφορμή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9081" y="1628800"/>
                <a:ext cx="836981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l-GR" sz="2000" dirty="0">
                    <a:latin typeface="Calibri" panose="020F0502020204030204" pitchFamily="34" charset="0"/>
                  </a:rPr>
                  <a:t>Το διανυσματικό γινόμενο της ορμής, 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l-GR" sz="2000" b="1" i="1" dirty="0">
                    <a:latin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</a:rPr>
                  <a:t>με το διάνυσμα θέσης </a:t>
                </a:r>
                <a:r>
                  <a:rPr lang="en-US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l-GR" sz="2000" b="1" dirty="0">
                    <a:latin typeface="Calibri" panose="020F0502020204030204" pitchFamily="34" charset="0"/>
                  </a:rPr>
                  <a:t>, </a:t>
                </a:r>
                <a:r>
                  <a:rPr lang="el-GR" sz="2000" b="1" i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l-GR" sz="2000" b="1" i="1">
                        <a:latin typeface="Cambria Math"/>
                      </a:rPr>
                      <m:t>×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</a:rPr>
                  <a:t>λέγεται </a:t>
                </a:r>
                <a:r>
                  <a:rPr lang="el-GR" sz="2000" i="1" dirty="0">
                    <a:latin typeface="Calibri" panose="020F0502020204030204" pitchFamily="34" charset="0"/>
                  </a:rPr>
                  <a:t>στροφορμή </a:t>
                </a:r>
                <a:r>
                  <a:rPr lang="el-GR" sz="2000" dirty="0">
                    <a:latin typeface="Calibri" panose="020F0502020204030204" pitchFamily="34" charset="0"/>
                  </a:rPr>
                  <a:t>(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moment of momentum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l-GR" sz="2000" dirty="0">
                    <a:latin typeface="Calibri" panose="020F0502020204030204" pitchFamily="34" charset="0"/>
                  </a:rPr>
                  <a:t> και μεταβάλλεται κατά τη διάρκεια της κίνησης με το χρόνο: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1" y="1628800"/>
                <a:ext cx="8369814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65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240360" cy="6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5085" y="347216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όπου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Calibri" panose="020F0502020204030204" pitchFamily="34" charset="0"/>
              </a:rPr>
              <a:t> είναι η ροπή της δύναμης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Calibri" panose="020F0502020204030204" pitchFamily="34" charset="0"/>
              </a:rPr>
              <a:t> ως προς την αρχή του συστήματος αναφοράς. 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Η παραπάνω σχέση εκφράζει την </a:t>
            </a:r>
            <a:r>
              <a:rPr lang="el-GR" sz="2000" i="1" dirty="0">
                <a:latin typeface="Calibri" panose="020F0502020204030204" pitchFamily="34" charset="0"/>
              </a:rPr>
              <a:t>αρχή μεταβολής της στροφορμής</a:t>
            </a:r>
            <a:r>
              <a:rPr lang="el-GR" sz="2000" dirty="0">
                <a:latin typeface="Calibri" panose="020F0502020204030204" pitchFamily="34" charset="0"/>
              </a:rPr>
              <a:t>. 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latin typeface="Calibri" panose="020F0502020204030204" pitchFamily="34" charset="0"/>
              </a:rPr>
              <a:t>Αν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ή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(κεντρική δύναμη) τότε: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32576"/>
            <a:ext cx="3456384" cy="4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9081" y="6138902"/>
            <a:ext cx="7577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Η σχέση αυτή εκφράζει την </a:t>
            </a:r>
            <a:r>
              <a:rPr lang="el-GR" sz="2000" i="1" dirty="0">
                <a:latin typeface="Calibri" panose="020F0502020204030204" pitchFamily="34" charset="0"/>
              </a:rPr>
              <a:t>αρχή διατήρησης της στροφορμής.</a:t>
            </a:r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5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n-US" sz="2400" dirty="0"/>
                  <a:t>H</a:t>
                </a:r>
                <a:r>
                  <a:rPr lang="el-GR" sz="2400" dirty="0"/>
                  <a:t> ροπή αδρανείας </a:t>
                </a:r>
                <a:r>
                  <a:rPr lang="en-US" sz="2400" dirty="0"/>
                  <a:t>(</a:t>
                </a:r>
                <a:r>
                  <a:rPr lang="en-US" sz="2400" dirty="0">
                    <a:latin typeface="Calibri" panose="020F0502020204030204" pitchFamily="34" charset="0"/>
                  </a:rPr>
                  <a:t>moment of inertia)</a:t>
                </a:r>
                <a:r>
                  <a:rPr lang="el-GR" sz="2400" dirty="0"/>
                  <a:t>, </a:t>
                </a:r>
                <a:r>
                  <a:rPr lang="en-US" sz="2400" dirty="0"/>
                  <a:t>I</a:t>
                </a:r>
                <a:r>
                  <a:rPr lang="el-GR" sz="2400" dirty="0"/>
                  <a:t>, είναι μια οντότητα που χαρακτηρίζει τη διασπορά των σωματίων ενός συστήματος. Για ένα σωμάτιο μάζας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anose="020F0502020204030204" pitchFamily="34" charset="0"/>
                  </a:rPr>
                  <a:t>m</a:t>
                </a:r>
                <a:r>
                  <a:rPr lang="el-GR" sz="2400" dirty="0"/>
                  <a:t> η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anose="020F0502020204030204" pitchFamily="34" charset="0"/>
                  </a:rPr>
                  <a:t>I</a:t>
                </a:r>
                <a:r>
                  <a:rPr lang="el-GR" sz="2400" dirty="0"/>
                  <a:t> ως προς έναν άξονα δίνεται από τη σχέση:</a:t>
                </a:r>
                <a:endParaRPr lang="en-US" sz="2400" dirty="0"/>
              </a:p>
              <a:p>
                <a:pPr marL="0" indent="0"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320040" lvl="1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/>
                  <a:t>όπου </a:t>
                </a:r>
                <a:r>
                  <a:rPr lang="en-US" sz="2400" dirty="0"/>
                  <a:t>r</a:t>
                </a:r>
                <a:r>
                  <a:rPr lang="el-GR" sz="2400" dirty="0"/>
                  <a:t> η μικρότερη απόσταση του σωματίου από τον άξονα.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/>
                  <a:t>Κατ’ αναλογία, για ένα σύστημα</a:t>
                </a:r>
                <a:r>
                  <a:rPr lang="el-GR" sz="2400" dirty="0">
                    <a:latin typeface="Calibri" panose="020F0502020204030204" pitchFamily="34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sz="2400" dirty="0"/>
                  <a:t>-σωματίων έχουμε:</a:t>
                </a:r>
                <a:endParaRPr lang="en-US" sz="24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/>
                  <a:t>Όπ</a:t>
                </a:r>
                <a:r>
                  <a:rPr lang="en-US" sz="2400" dirty="0"/>
                  <a:t>o</a:t>
                </a:r>
                <a:r>
                  <a:rPr lang="el-GR" sz="2400" dirty="0"/>
                  <a:t>υ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sz="2400" dirty="0"/>
                  <a:t> η μάζα και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r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latin typeface="Cambria Math"/>
                      </a:rPr>
                      <m:t>n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/>
                  <a:t>η απόσταση κάθε σωματιδίου από τον άξονα περιστροφής</a:t>
                </a:r>
                <a:r>
                  <a:rPr lang="el-GR" sz="2000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  <a:blipFill rotWithShape="1">
                <a:blip r:embed="rId3"/>
                <a:stretch>
                  <a:fillRect l="-71" t="-982" r="-1138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3536" y="2924944"/>
                <a:ext cx="12282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l-G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36" y="2924944"/>
                <a:ext cx="1228221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571" r="-544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4725143"/>
                <a:ext cx="1678023" cy="87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l-GR" sz="2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l-GR" sz="21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1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1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725143"/>
                <a:ext cx="1678023" cy="8747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9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ροπή αδράνειας στην περιστροφική κίνηση έχει το ρόλο της μάζας στη μεταφορική κίνηση.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φυσική της σημασία: δηλώνει την ικανότητα που έχουν τα σώματα να αντιστέκονται σε μεταβολές της περιστροφικής τους κατάστασης.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Κατ’ αντιστοιχία με την αδράνεια στη μεταφορική  κίνηση, όσο μεγαλύτερη ροπή αδράνειας έχει ένα σώμα, τόσο δυσκολότερα περιστρέφεται.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Η μονάδα μέτρησης της ροπής αδράνειας στο SI είναι το </a:t>
            </a:r>
            <a:r>
              <a:rPr lang="el-GR" sz="2000" b="1" dirty="0" err="1"/>
              <a:t>kg</a:t>
            </a:r>
            <a:r>
              <a:rPr lang="el-GR" sz="2000" b="1" dirty="0"/>
              <a:t> m</a:t>
            </a:r>
            <a:r>
              <a:rPr lang="el-GR" sz="2000" b="1" baseline="30000" dirty="0"/>
              <a:t>2</a:t>
            </a:r>
            <a:r>
              <a:rPr lang="el-GR" sz="20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46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b="1" i="1" dirty="0"/>
                  <a:t>Θεώρημα του </a:t>
                </a:r>
                <a:r>
                  <a:rPr lang="en-US" sz="2400" b="1" i="1" dirty="0"/>
                  <a:t>Steiner</a:t>
                </a:r>
                <a:r>
                  <a:rPr lang="el-GR" sz="2400" b="1" i="1" dirty="0"/>
                  <a:t>: </a:t>
                </a:r>
                <a:endParaRPr lang="en-US" sz="2200" b="1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000" dirty="0"/>
                  <a:t>Έστω Ι η ροπή αδράνειας ενός συστήματος σωματίων ως προς άξονα Ο-ο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l-GR" sz="2000" dirty="0"/>
                  <a:t> η ροπή αδρανείας του ως προς άξονα παράλληλο του Ο-ο και διερχόμενο από το κέντρο μάζας του συστήματος. Αν  </a:t>
                </a:r>
                <a:r>
                  <a:rPr lang="en-US" sz="2000" dirty="0"/>
                  <a:t>b </a:t>
                </a:r>
                <a:r>
                  <a:rPr lang="el-GR" sz="2000" dirty="0"/>
                  <a:t>είναι η απόσταση μεταξύ των δύο αξόνων και </a:t>
                </a:r>
                <a:r>
                  <a:rPr lang="en-US" sz="2000" dirty="0"/>
                  <a:t>m </a:t>
                </a:r>
                <a:r>
                  <a:rPr lang="el-GR" sz="2000" dirty="0"/>
                  <a:t>είναι η μάζα του συστήματος θα έχουμε: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/>
                  <a:t> </a:t>
                </a:r>
                <a:r>
                  <a:rPr lang="el-GR" sz="2000" dirty="0"/>
                  <a:t>πιο απλός τύπος κίνησης στερεού σώματος, εκτός της μεταφοράς, είναι εκείνος κατά τον οποίο το σώμα υποχρεώνεται να περιστραφεί περί έναν άξονα, π.χ. τον </a:t>
                </a:r>
                <a:r>
                  <a:rPr lang="en-US" sz="2000" dirty="0"/>
                  <a:t>z</a:t>
                </a:r>
                <a:r>
                  <a:rPr lang="el-GR" sz="2000" dirty="0"/>
                  <a:t>-άξονα</a:t>
                </a:r>
                <a:r>
                  <a:rPr lang="en-US" sz="2000" dirty="0"/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000" dirty="0"/>
                  <a:t>Η ταχύτητα του </a:t>
                </a:r>
                <a:r>
                  <a:rPr lang="en-US" sz="2000" dirty="0" err="1"/>
                  <a:t>i</a:t>
                </a:r>
                <a:r>
                  <a:rPr lang="el-GR" sz="2000" dirty="0"/>
                  <a:t>-σωματίου είναι: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l="-1067" t="-982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88502"/>
            <a:ext cx="2520280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5628904"/>
            <a:ext cx="9396536" cy="74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79912" y="3861048"/>
                <a:ext cx="16498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Ic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048"/>
                <a:ext cx="1649811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40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11560" y="636216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όπου ω είναι η γωνιακή ταχύτητα περιστροφής.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660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υλικά από τα οποία συντίθενται τα σώματα διακρίνονται: σε </a:t>
            </a:r>
            <a:r>
              <a:rPr lang="el-GR" sz="2200" b="1" dirty="0"/>
              <a:t>στερεά </a:t>
            </a:r>
            <a:r>
              <a:rPr lang="el-GR" sz="2200" dirty="0"/>
              <a:t>(</a:t>
            </a:r>
            <a:r>
              <a:rPr lang="el-GR" sz="2200" i="1" dirty="0" err="1"/>
              <a:t>solids</a:t>
            </a:r>
            <a:r>
              <a:rPr lang="el-GR" sz="2200" dirty="0"/>
              <a:t>) και </a:t>
            </a:r>
            <a:r>
              <a:rPr lang="el-GR" sz="2200" b="1" dirty="0"/>
              <a:t>ρευστά </a:t>
            </a:r>
            <a:r>
              <a:rPr lang="el-GR" sz="2200" dirty="0"/>
              <a:t>(</a:t>
            </a:r>
            <a:r>
              <a:rPr lang="el-GR" sz="2200" i="1" dirty="0" err="1"/>
              <a:t>fluids</a:t>
            </a:r>
            <a:r>
              <a:rPr lang="el-GR" sz="2200" dirty="0"/>
              <a:t>).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στερεά χωρίζονται στα </a:t>
            </a:r>
            <a:r>
              <a:rPr lang="el-GR" sz="2200" b="1" dirty="0"/>
              <a:t>απολύτως στερεά </a:t>
            </a:r>
            <a:r>
              <a:rPr lang="el-GR" sz="2200" dirty="0"/>
              <a:t>(</a:t>
            </a:r>
            <a:r>
              <a:rPr lang="el-GR" sz="2200" i="1" dirty="0" err="1"/>
              <a:t>rigid</a:t>
            </a:r>
            <a:r>
              <a:rPr lang="el-GR" sz="2200" i="1" dirty="0"/>
              <a:t> </a:t>
            </a:r>
            <a:r>
              <a:rPr lang="el-GR" sz="2200" i="1" dirty="0" err="1"/>
              <a:t>bodies</a:t>
            </a:r>
            <a:r>
              <a:rPr lang="el-GR" sz="2200" dirty="0"/>
              <a:t>) και τα </a:t>
            </a:r>
            <a:r>
              <a:rPr lang="el-GR" sz="2200" b="1" dirty="0" err="1"/>
              <a:t>παραμορφώσιμα</a:t>
            </a:r>
            <a:r>
              <a:rPr lang="el-GR" sz="2200" dirty="0"/>
              <a:t> (</a:t>
            </a:r>
            <a:r>
              <a:rPr lang="el-GR" sz="2200" i="1" dirty="0" err="1"/>
              <a:t>deformable</a:t>
            </a:r>
            <a:r>
              <a:rPr lang="el-GR" sz="2200" i="1" dirty="0"/>
              <a:t> </a:t>
            </a:r>
            <a:r>
              <a:rPr lang="el-GR" sz="2200" i="1" dirty="0" err="1"/>
              <a:t>bodies</a:t>
            </a:r>
            <a:r>
              <a:rPr lang="el-GR" sz="2200" dirty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15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Η κινητική  ενέργεια της περιστροφής του σώματος είναι:</a:t>
                </a:r>
                <a:endParaRPr lang="en-US" sz="22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200" dirty="0"/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Η στροφορμή του </a:t>
                </a:r>
                <a:r>
                  <a:rPr lang="en-US" sz="2200" dirty="0" err="1"/>
                  <a:t>i</a:t>
                </a:r>
                <a:r>
                  <a:rPr lang="el-GR" sz="2200" dirty="0"/>
                  <a:t>-σωματίου ως προς  άξονα περιστροφής είναι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l-GR" sz="220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2200" dirty="0"/>
                  <a:t>και η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-συνιστώσα </a:t>
                </a:r>
                <a:r>
                  <a:rPr lang="el-GR" sz="2200" dirty="0"/>
                  <a:t>της είναι:</a:t>
                </a:r>
                <a:endParaRPr lang="en-US" sz="22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2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Η συνολική </a:t>
                </a:r>
                <a:r>
                  <a:rPr lang="en-US" sz="2200" dirty="0"/>
                  <a:t>z</a:t>
                </a:r>
                <a:r>
                  <a:rPr lang="el-GR" sz="2200" dirty="0"/>
                  <a:t>-συνιστώσα της στροφορμής δίνεται από την έκφραση</a:t>
                </a:r>
                <a:r>
                  <a:rPr lang="el-GR" sz="2400" dirty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671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25" y="3450368"/>
            <a:ext cx="3828141" cy="6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1998"/>
            <a:ext cx="4337588" cy="150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752" y="5868012"/>
            <a:ext cx="7908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όπου Μ η συνολική ροπή των εξωτερικών δυνάμεων ως προς τον άξονα περιστροφής.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5538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δυναμική έχει ως αντικείμενο μελέτης την κίνηση των σωμάτων και τη σχέση της με το αίτιο που προκαλεί τη μεταβολή της.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Εξετάζει την κίνηση του υλικού σημείου, συστήματος υλικών σημείων και στερεών σωμάτων με βασικές έννοιες όπως: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Ένας κλάδος της δυναμικής με εφαρμογές στην </a:t>
            </a:r>
            <a:r>
              <a:rPr lang="el-GR" sz="2200" dirty="0" err="1"/>
              <a:t>εμβιομηχανική</a:t>
            </a:r>
            <a:r>
              <a:rPr lang="el-GR" sz="2200" dirty="0"/>
              <a:t> είναι αυτός της </a:t>
            </a:r>
            <a:r>
              <a:rPr lang="el-GR" sz="2200" b="1" dirty="0"/>
              <a:t>κινησιολογίας</a:t>
            </a:r>
            <a:r>
              <a:rPr lang="el-GR" sz="2200" dirty="0"/>
              <a:t> που ασχολείται με τη μελέτη της κίνησης του ανθρωπίνου σώματος.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429000"/>
            <a:ext cx="7666620" cy="25173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ταχύτητα </a:t>
            </a:r>
            <a:r>
              <a:rPr lang="el-GR" dirty="0"/>
              <a:t>(</a:t>
            </a:r>
            <a:r>
              <a:rPr lang="en-US" i="1" dirty="0"/>
              <a:t>velocity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επιτάχυνση </a:t>
            </a:r>
            <a:r>
              <a:rPr lang="el-GR" dirty="0"/>
              <a:t>(</a:t>
            </a:r>
            <a:r>
              <a:rPr lang="en-US" i="1" dirty="0"/>
              <a:t>acceleration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ροπή </a:t>
            </a:r>
            <a:r>
              <a:rPr lang="el-GR" dirty="0"/>
              <a:t>(</a:t>
            </a:r>
            <a:r>
              <a:rPr lang="en-US" i="1" dirty="0"/>
              <a:t>moment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έργο </a:t>
            </a:r>
            <a:r>
              <a:rPr lang="el-GR" dirty="0"/>
              <a:t>(</a:t>
            </a:r>
            <a:r>
              <a:rPr lang="en-US" i="1" dirty="0"/>
              <a:t>work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ενέργεια </a:t>
            </a:r>
            <a:r>
              <a:rPr lang="el-GR" dirty="0"/>
              <a:t>(</a:t>
            </a:r>
            <a:r>
              <a:rPr lang="en-US" i="1" dirty="0"/>
              <a:t>energy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ορμή </a:t>
            </a:r>
            <a:r>
              <a:rPr lang="el-GR" dirty="0"/>
              <a:t>(</a:t>
            </a:r>
            <a:r>
              <a:rPr lang="en-US" i="1" dirty="0"/>
              <a:t>momentum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err="1"/>
              <a:t>στροφορμή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i="1" dirty="0"/>
              <a:t>moment of momentum</a:t>
            </a:r>
            <a:r>
              <a:rPr lang="en-US" dirty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ισχύς </a:t>
            </a:r>
            <a:r>
              <a:rPr lang="el-GR" dirty="0"/>
              <a:t>(</a:t>
            </a:r>
            <a:r>
              <a:rPr lang="en-US" i="1" dirty="0"/>
              <a:t>power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821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κίνηση ενός σώματος διακρίνεται σε: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Μεταφορική ή γραμμική </a:t>
            </a:r>
            <a:r>
              <a:rPr lang="el-GR" sz="2000" dirty="0"/>
              <a:t>(</a:t>
            </a:r>
            <a:r>
              <a:rPr lang="el-GR" sz="2000" i="1" dirty="0" err="1"/>
              <a:t>translational</a:t>
            </a:r>
            <a:r>
              <a:rPr lang="el-GR" sz="2000" i="1" dirty="0"/>
              <a:t> </a:t>
            </a:r>
            <a:r>
              <a:rPr lang="el-GR" sz="2000" i="1" dirty="0" err="1"/>
              <a:t>or</a:t>
            </a:r>
            <a:r>
              <a:rPr lang="el-GR" sz="2000" i="1" dirty="0"/>
              <a:t> </a:t>
            </a:r>
            <a:r>
              <a:rPr lang="el-GR" sz="2000" i="1" dirty="0" err="1"/>
              <a:t>linear</a:t>
            </a:r>
            <a:r>
              <a:rPr lang="el-GR" sz="2000" dirty="0"/>
              <a:t>), όταν όλα τα σημεία του σώματος διανύουν την ίδια απόσταση, στον ίδιο χρόνο και στην ίδια διεύθυνση.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Περιστροφική ή γωνιακή </a:t>
            </a:r>
            <a:r>
              <a:rPr lang="el-GR" sz="2000" dirty="0"/>
              <a:t>(</a:t>
            </a:r>
            <a:r>
              <a:rPr lang="el-GR" sz="2000" i="1" dirty="0" err="1"/>
              <a:t>rotational</a:t>
            </a:r>
            <a:r>
              <a:rPr lang="el-GR" sz="2000" i="1" dirty="0"/>
              <a:t> </a:t>
            </a:r>
            <a:r>
              <a:rPr lang="el-GR" sz="2000" i="1" dirty="0" err="1"/>
              <a:t>or</a:t>
            </a:r>
            <a:r>
              <a:rPr lang="el-GR" sz="2000" i="1" dirty="0"/>
              <a:t> </a:t>
            </a:r>
            <a:r>
              <a:rPr lang="el-GR" sz="2000" i="1" dirty="0" err="1"/>
              <a:t>angular</a:t>
            </a:r>
            <a:r>
              <a:rPr lang="el-GR" sz="2000" dirty="0"/>
              <a:t>), όταν όλα τα σημεία του</a:t>
            </a:r>
            <a:r>
              <a:rPr lang="en-US" sz="2000" dirty="0"/>
              <a:t> </a:t>
            </a:r>
            <a:r>
              <a:rPr lang="el-GR" sz="2000" dirty="0"/>
              <a:t>σώματος κινούνται σε κυκλική τροχιά, διαγράφοντας ίση γωνία στον ίδιο χρόνο.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Γενική </a:t>
            </a:r>
            <a:r>
              <a:rPr lang="el-GR" sz="2000" dirty="0"/>
              <a:t>(</a:t>
            </a:r>
            <a:r>
              <a:rPr lang="el-GR" sz="2000" i="1" dirty="0" err="1"/>
              <a:t>general</a:t>
            </a:r>
            <a:r>
              <a:rPr lang="el-GR" sz="2000" dirty="0"/>
              <a:t>), όταν το σώμα υπόκειται συγχρόνως σε μεταφορική και περιστροφική κίνηση. </a:t>
            </a:r>
          </a:p>
          <a:p>
            <a:pPr marL="388620" indent="-34290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Ένα ελεύθερο σώμα έχει </a:t>
            </a:r>
            <a:r>
              <a:rPr lang="el-GR" sz="2200" b="1" dirty="0"/>
              <a:t>6-βαθμούς ελευθερίας</a:t>
            </a:r>
            <a:r>
              <a:rPr lang="el-GR" sz="2200" dirty="0"/>
              <a:t> κίνησης (</a:t>
            </a:r>
            <a:r>
              <a:rPr lang="el-GR" sz="2200" i="1" dirty="0" err="1"/>
              <a:t>degrees</a:t>
            </a:r>
            <a:r>
              <a:rPr lang="el-GR" sz="2200" i="1" dirty="0"/>
              <a:t> of </a:t>
            </a:r>
            <a:r>
              <a:rPr lang="el-GR" sz="2200" i="1" dirty="0" err="1"/>
              <a:t>freedom</a:t>
            </a:r>
            <a:r>
              <a:rPr lang="el-GR" sz="2200" dirty="0"/>
              <a:t>):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3 μεταφορικές κινήσεις </a:t>
            </a:r>
            <a:r>
              <a:rPr lang="el-GR" sz="2000" dirty="0"/>
              <a:t>στους άξονες συντεταγμένων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3 περιστροφικές κινήσεις </a:t>
            </a:r>
            <a:r>
              <a:rPr lang="el-GR" sz="2000" dirty="0"/>
              <a:t>περί τους τρεις αυτούς άξονες.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7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84784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400" dirty="0"/>
                  <a:t>Για την ευθύγραμμη κίνηση: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</m:den>
                      </m:f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/>
                  <a:t>και</a:t>
                </a:r>
                <a14:m>
                  <m:oMath xmlns:m="http://schemas.openxmlformats.org/officeDocument/2006/math">
                    <m:r>
                      <a:rPr lang="el-GR" sz="1800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de-DE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de-DE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e-DE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vdt</m:t>
                        </m:r>
                      </m:e>
                    </m:nary>
                  </m:oMath>
                </a14:m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limLoc m:val="subSup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</m:oMath>
                </a14:m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limLoc m:val="subSup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</m:oMath>
                </a14:m>
                <a:r>
                  <a:rPr lang="el-GR" sz="2000" dirty="0"/>
                  <a:t>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4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  <a:p>
                <a:pPr algn="just">
                  <a:spcBef>
                    <a:spcPts val="30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84784"/>
                <a:ext cx="8568952" cy="4968552"/>
              </a:xfrm>
              <a:blipFill rotWithShape="1">
                <a:blip r:embed="rId2"/>
                <a:stretch>
                  <a:fillRect l="-1067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332656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Ευθύγραμμη και επίπεδη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5882" y="4389460"/>
                <a:ext cx="8205452" cy="248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SzPct val="60000"/>
                  <a:buFont typeface="Wingdings" pitchFamily="2" charset="2"/>
                  <a:buChar char="q"/>
                </a:pPr>
                <a:r>
                  <a:rPr lang="el-GR" sz="2400" dirty="0"/>
                  <a:t> Αν α=σταθερο και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sz="2400" dirty="0"/>
                  <a:t> </a:t>
                </a:r>
                <a:r>
                  <a:rPr lang="el-GR" sz="2400" dirty="0"/>
                  <a:t>προκύπτει</a:t>
                </a: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l-G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:r>
                  <a:rPr lang="el-GR" sz="2400" dirty="0"/>
                  <a:t>και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  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e-DE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:r>
                  <a:rPr lang="el-GR" sz="2400" dirty="0"/>
                  <a:t>αντίστοιχα.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2" y="4389460"/>
                <a:ext cx="8205452" cy="2487861"/>
              </a:xfrm>
              <a:prstGeom prst="rect">
                <a:avLst/>
              </a:prstGeom>
              <a:blipFill rotWithShape="1">
                <a:blip r:embed="rId3"/>
                <a:stretch>
                  <a:fillRect l="-1114" t="-220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39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/>
                  <a:t>Για κίνηση στο επίπεδο έχουμε: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sz="2400" dirty="0"/>
                  <a:t>-</a:t>
                </a:r>
                <a:r>
                  <a:rPr lang="en-US" sz="2400" dirty="0"/>
                  <a:t> </a:t>
                </a:r>
                <a:r>
                  <a:rPr lang="el-GR" sz="2400" dirty="0"/>
                  <a:t>διεύθυνση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cs typeface="Times New Roman" panose="020206030504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sz="2400" dirty="0"/>
                  <a:t>διεύθυνση: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r>
                  <a:rPr lang="el-GR" sz="2400" dirty="0"/>
                  <a:t>Την ανάλυση που προηγήθηκε μπορούμε να την εφαρμόσουμε σε αθλήματα και καθημερινές δραστηριότητες του ανθρώπου.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  <a:p>
                <a:pPr marL="0" indent="0" algn="just">
                  <a:spcBef>
                    <a:spcPts val="30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l="-1067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332656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Ευθύγραμμη και επίπεδη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04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 dirty="0">
                <a:latin typeface="Calibri" panose="020F0502020204030204" pitchFamily="34" charset="0"/>
              </a:rPr>
              <a:t>H</a:t>
            </a:r>
            <a:r>
              <a:rPr lang="el-GR" sz="2200" dirty="0">
                <a:latin typeface="Calibri" panose="020F0502020204030204" pitchFamily="34" charset="0"/>
              </a:rPr>
              <a:t> μελέτη του αθλήματος αυτού θα βασιστεί στη μελέτη της κίνησης του κέντρου βάρους του αθλητή, θεωρώντας ότι η αντίσταση του αέρα δεν επηρεάζει τα χαρακτηριστικά της κίνησης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</p:txBody>
      </p:sp>
      <p:pic>
        <p:nvPicPr>
          <p:cNvPr id="9" name="Εικόνα 1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0" y="2636912"/>
            <a:ext cx="3431960" cy="1966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Άλμα εις μήκος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498" y="4603660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Έστω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Calibri" panose="020F0502020204030204" pitchFamily="34" charset="0"/>
              </a:rPr>
              <a:t>η ταχύτητα εκτίναξης (</a:t>
            </a:r>
            <a:r>
              <a:rPr lang="en-US" sz="2200" dirty="0">
                <a:latin typeface="Calibri" panose="020F0502020204030204" pitchFamily="34" charset="0"/>
              </a:rPr>
              <a:t>fling</a:t>
            </a:r>
            <a:r>
              <a:rPr lang="el-GR" sz="2200" dirty="0">
                <a:latin typeface="Calibri" panose="020F0502020204030204" pitchFamily="34" charset="0"/>
              </a:rPr>
              <a:t>) του άλτη</a:t>
            </a:r>
            <a:r>
              <a:rPr lang="en-US" sz="2200" dirty="0">
                <a:latin typeface="Calibri" panose="020F050202020403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95739" y="4827898"/>
                <a:ext cx="940193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m:t>x</m:t>
                      </m:r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m:t>t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39" y="4827898"/>
                <a:ext cx="940193" cy="818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6690" y="5451891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και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96810" y="5792924"/>
                <a:ext cx="1538050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l-G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10" y="5792924"/>
                <a:ext cx="1538050" cy="533479"/>
              </a:xfrm>
              <a:prstGeom prst="rect">
                <a:avLst/>
              </a:prstGeom>
              <a:blipFill rotWithShape="1">
                <a:blip r:embed="rId4"/>
                <a:stretch>
                  <a:fillRect r="-357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1498" y="6237312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αντίστοιχα.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63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r>
              <a:rPr lang="el-GR" sz="2400" dirty="0"/>
              <a:t>Για τα σημεία Β και Α έχουμε:</a:t>
            </a:r>
            <a:endParaRPr lang="en-US" sz="24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</p:txBody>
      </p:sp>
      <p:pic>
        <p:nvPicPr>
          <p:cNvPr id="9" name="Εικόνα 1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96" y="2276872"/>
            <a:ext cx="3431960" cy="196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66679" y="5718447"/>
            <a:ext cx="6850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και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3" y="5172913"/>
            <a:ext cx="8946770" cy="4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09" y="4543873"/>
            <a:ext cx="8709569" cy="71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96" y="6004817"/>
            <a:ext cx="9330080" cy="8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Άλμα εις μήκος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53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Αν ο άλτης βρίσκεται στον αέρα </a:t>
            </a:r>
            <a:r>
              <a:rPr lang="el-GR" sz="2200" dirty="0">
                <a:latin typeface="Calibri" panose="020F0502020204030204" pitchFamily="34" charset="0"/>
              </a:rPr>
              <a:t>(</a:t>
            </a:r>
            <a:r>
              <a:rPr lang="en-US" sz="2200" dirty="0">
                <a:latin typeface="Calibri" panose="020F0502020204030204" pitchFamily="34" charset="0"/>
              </a:rPr>
              <a:t>airborne</a:t>
            </a:r>
            <a:r>
              <a:rPr lang="el-GR" sz="2200" dirty="0">
                <a:latin typeface="Calibri" panose="020F0502020204030204" pitchFamily="34" charset="0"/>
              </a:rPr>
              <a:t>) </a:t>
            </a:r>
            <a:r>
              <a:rPr lang="el-GR" sz="2200" dirty="0"/>
              <a:t>για 1 δευτερόλεπτο και έχει στόχο ένα άλμα στα 8.4 </a:t>
            </a:r>
            <a:r>
              <a:rPr lang="en-US" sz="2200" dirty="0"/>
              <a:t>m</a:t>
            </a:r>
            <a:r>
              <a:rPr lang="el-GR" sz="2200" dirty="0"/>
              <a:t>, τότε πρέπει:</a:t>
            </a:r>
            <a:endParaRPr lang="en-US" sz="2200" dirty="0"/>
          </a:p>
          <a:p>
            <a:endParaRPr lang="en-US" sz="24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7" y="2393378"/>
            <a:ext cx="8576278" cy="36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6184" y="3775337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και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36413" y="5661755"/>
            <a:ext cx="8153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Το μεγαλύτερο ύψος από το έδαφος που θα βρεθεί το κέντρο βάρους του αθλητή είναι:</a:t>
            </a:r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" y="6069522"/>
            <a:ext cx="8614522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Άλμα εις μήκος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7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9956"/>
            <a:ext cx="4394690" cy="2715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016" y="1772816"/>
            <a:ext cx="812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Έστω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/>
              <a:t>η αρχική ταχύτητα της σφαίρας. Στο σημείο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/>
              <a:t> </a:t>
            </a:r>
            <a:r>
              <a:rPr lang="el-GR" sz="2400" dirty="0"/>
              <a:t>έχουμε: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30" y="2278312"/>
            <a:ext cx="10148852" cy="68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5016" y="2622599"/>
            <a:ext cx="685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και</a:t>
            </a:r>
          </a:p>
          <a:p>
            <a:endParaRPr lang="el-GR" sz="2400" dirty="0">
              <a:latin typeface="Calibri" panose="020F0502020204030204" pitchFamily="34" charset="0"/>
            </a:endParaRPr>
          </a:p>
          <a:p>
            <a:r>
              <a:rPr lang="el-GR" sz="2400" dirty="0"/>
              <a:t>αντίστοιχα.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53" y="2946400"/>
            <a:ext cx="9547054" cy="8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84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9956"/>
            <a:ext cx="4394690" cy="2715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016" y="1772816"/>
            <a:ext cx="812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Στο σημείο Β έχουμε: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0658" y="2746961"/>
            <a:ext cx="685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και</a:t>
            </a:r>
          </a:p>
          <a:p>
            <a:endParaRPr lang="el-GR" sz="2400" dirty="0">
              <a:latin typeface="Calibri" panose="020F0502020204030204" pitchFamily="34" charset="0"/>
            </a:endParaRPr>
          </a:p>
          <a:p>
            <a:r>
              <a:rPr lang="el-GR" sz="2400" dirty="0"/>
              <a:t>αντίστοιχα.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9" y="3134656"/>
            <a:ext cx="8733131" cy="4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90" y="2234481"/>
            <a:ext cx="9235286" cy="58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56231" y="2351796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31823" y="3147070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ii)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113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μηχανική του στερεού σώματος περιλαμβάνει: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στατική </a:t>
            </a:r>
            <a:r>
              <a:rPr lang="el-GR" sz="2000" dirty="0"/>
              <a:t>(</a:t>
            </a:r>
            <a:r>
              <a:rPr lang="el-GR" sz="2000" i="1" dirty="0" err="1"/>
              <a:t>statics</a:t>
            </a:r>
            <a:r>
              <a:rPr lang="el-GR" sz="2000" dirty="0"/>
              <a:t>), που αναλύει και περιγράφει τις δυνάμεων που τείνουν να προκαλέσουν κίνηση και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δυναμική </a:t>
            </a:r>
            <a:r>
              <a:rPr lang="el-GR" sz="2000" dirty="0"/>
              <a:t>(</a:t>
            </a:r>
            <a:r>
              <a:rPr lang="el-GR" sz="2000" i="1" dirty="0" err="1"/>
              <a:t>dynamics</a:t>
            </a:r>
            <a:r>
              <a:rPr lang="el-GR" sz="2000" dirty="0"/>
              <a:t>) με δύο υποκατηγορίες: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dirty="0"/>
              <a:t>την </a:t>
            </a:r>
            <a:r>
              <a:rPr lang="el-GR" sz="1800" b="1" dirty="0"/>
              <a:t>κινηματική (</a:t>
            </a:r>
            <a:r>
              <a:rPr lang="en-US" sz="1800" i="1" dirty="0"/>
              <a:t>kinematics</a:t>
            </a:r>
            <a:r>
              <a:rPr lang="en-US" sz="1800" b="1" dirty="0"/>
              <a:t>)</a:t>
            </a:r>
            <a:r>
              <a:rPr lang="el-GR" sz="1800" dirty="0"/>
              <a:t>, που περιγράφει τη γεωμετρία της κίνησης στο χρόνο κα</a:t>
            </a:r>
            <a:r>
              <a:rPr lang="el-GR" sz="1800" i="1" dirty="0"/>
              <a:t>ι</a:t>
            </a:r>
          </a:p>
          <a:p>
            <a:pPr lvl="2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i="1" dirty="0"/>
              <a:t>την </a:t>
            </a:r>
            <a:r>
              <a:rPr lang="el-GR" sz="1800" b="1" i="1" dirty="0"/>
              <a:t>κινητική</a:t>
            </a:r>
            <a:r>
              <a:rPr lang="en-US" sz="1800" i="1" dirty="0"/>
              <a:t>(kinetics)</a:t>
            </a:r>
            <a:r>
              <a:rPr lang="el-GR" sz="1800" i="1" dirty="0"/>
              <a:t> που ενσωματώνει στις αναλύσεις της κινηματικής </a:t>
            </a:r>
            <a:r>
              <a:rPr lang="el-GR" sz="1800" dirty="0"/>
              <a:t>τα αποτελέσματα των δυνάμεων και των ροπών που προκαλούν την κίνηση.</a:t>
            </a:r>
          </a:p>
          <a:p>
            <a:pPr marL="43434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Στην πραγματικότητα </a:t>
            </a:r>
            <a:r>
              <a:rPr lang="el-GR" sz="2200" b="1" dirty="0"/>
              <a:t>όλα τα σώματα παραμορφώνονται</a:t>
            </a:r>
            <a:r>
              <a:rPr lang="el-GR" sz="2200" dirty="0"/>
              <a:t> υπό την επίδραση εξωτερικών δυνάμεων.</a:t>
            </a:r>
          </a:p>
          <a:p>
            <a:pPr marL="43434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Σε πολλές περιπτώσεις η παραμόρφωση είναι αμελητέα και τα σώματα θεωρούνται ως απολύτως στερεά, γεγονός που απλουστεύει τη μελέτη της συμπεριφοράς τους.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στερεού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016" y="1772816"/>
                <a:ext cx="8126317" cy="1209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latin typeface="+mj-lt"/>
                  </a:rPr>
                  <a:t>Αν εισάγουμε την (</a:t>
                </a:r>
                <a:r>
                  <a:rPr lang="en-US" sz="2400" dirty="0" err="1">
                    <a:latin typeface="+mj-lt"/>
                  </a:rPr>
                  <a:t>i</a:t>
                </a:r>
                <a:r>
                  <a:rPr lang="el-GR" sz="2400" dirty="0">
                    <a:latin typeface="+mj-lt"/>
                  </a:rPr>
                  <a:t>) στην (</a:t>
                </a:r>
                <a:r>
                  <a:rPr lang="en-US" sz="2400" dirty="0">
                    <a:latin typeface="+mj-lt"/>
                  </a:rPr>
                  <a:t>ii</a:t>
                </a:r>
                <a:r>
                  <a:rPr lang="el-GR" sz="2400" dirty="0">
                    <a:latin typeface="+mj-lt"/>
                  </a:rPr>
                  <a:t>) θα πάρουμε μια έκφραση για 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</a:rPr>
                  <a:t> ως συνάρτηση 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l-GR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</a:rPr>
                  <a:t> και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sz="2400" dirty="0">
                    <a:latin typeface="+mj-lt"/>
                  </a:rPr>
                  <a:t>, δηλαδή:</a:t>
                </a:r>
                <a:endParaRPr lang="en-US" sz="2400" dirty="0">
                  <a:latin typeface="+mj-lt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6" y="1772816"/>
                <a:ext cx="8126317" cy="1209434"/>
              </a:xfrm>
              <a:prstGeom prst="rect">
                <a:avLst/>
              </a:prstGeom>
              <a:blipFill rotWithShape="1">
                <a:blip r:embed="rId2"/>
                <a:stretch>
                  <a:fillRect l="-1125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98572"/>
            <a:ext cx="10828829" cy="36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658" y="3212976"/>
            <a:ext cx="6850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</a:rPr>
              <a:t>ή</a:t>
            </a:r>
          </a:p>
          <a:p>
            <a:endParaRPr lang="el-GR" sz="2400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56" y="3767875"/>
            <a:ext cx="9870901" cy="86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19672" y="4063897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iii)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4192" y="5085184"/>
            <a:ext cx="812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j-lt"/>
              </a:rPr>
              <a:t>Η</a:t>
            </a:r>
            <a:r>
              <a:rPr lang="en-US" sz="2400" dirty="0">
                <a:latin typeface="+mj-lt"/>
              </a:rPr>
              <a:t> (iii)</a:t>
            </a:r>
            <a:r>
              <a:rPr lang="el-GR" sz="2400" dirty="0">
                <a:latin typeface="+mj-lt"/>
              </a:rPr>
              <a:t> μπορεί να αποτελέσει μια βάση μελέτης της τεχνικής της σφαιροβολίας.</a:t>
            </a:r>
            <a:r>
              <a:rPr lang="en-US" sz="2400" dirty="0">
                <a:latin typeface="+mj-lt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883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12961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Περιστροφική ονομάζεται η κίνηση ενός σώματος γύρω από έναν </a:t>
            </a:r>
            <a:r>
              <a:rPr lang="el-GR" sz="2200" b="1" dirty="0"/>
              <a:t>άξονα</a:t>
            </a:r>
            <a:r>
              <a:rPr lang="el-GR" sz="2200" dirty="0"/>
              <a:t>. Κάθε σημείο του σώματος κινείται </a:t>
            </a:r>
            <a:r>
              <a:rPr lang="el-GR" sz="2200" b="1" dirty="0"/>
              <a:t>κυκλικά</a:t>
            </a:r>
            <a:r>
              <a:rPr lang="el-GR" sz="2200" dirty="0"/>
              <a:t> γύρω από τον άξονα.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04" y="2996952"/>
            <a:ext cx="2038064" cy="3376244"/>
          </a:xfrm>
          <a:prstGeom prst="rect">
            <a:avLst/>
          </a:prstGeom>
        </p:spPr>
      </p:pic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251520" y="3001528"/>
            <a:ext cx="6120680" cy="33716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Όλα τα σημεία του σώματος που βρίσκονται πάνω στην ευθεία  που ενώνει ένα σημείο Ρ με τον άξονα περιστροφής Ο διαγράφουν ίση γωνία θ στον ίδιο χρόνο περιστροφής.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μήκος της τροχιάς κάθε σημείου είναι διαφορετικό και εξαρτάται από την απόστασή του από τον άξονα περιστροφής.</a:t>
            </a:r>
            <a:endParaRPr lang="en-US" sz="2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07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Πολικές Συντεταγμένες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περιστροφικές κινήσεις μελετώνται συνήθως στο σύστημα πολικών συντεταγμένων.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51520" y="3191006"/>
            <a:ext cx="8280920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θέση ενός σημείου Ρ στο επίπεδο μπορεί να οριστεί από την πολική απόσταση </a:t>
            </a:r>
            <a:r>
              <a:rPr lang="en-US" sz="2200" dirty="0"/>
              <a:t>r</a:t>
            </a:r>
            <a:r>
              <a:rPr lang="el-GR" sz="2200" dirty="0"/>
              <a:t> και τη γωνία θ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διάνυσμα θέσης </a:t>
            </a:r>
            <a:r>
              <a:rPr lang="en-US" sz="2200" dirty="0"/>
              <a:t> </a:t>
            </a:r>
            <a:r>
              <a:rPr lang="el-GR" sz="2200" dirty="0"/>
              <a:t>του Ρ είναι: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9632" y="4873303"/>
                <a:ext cx="2442848" cy="430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func>
                        <m:func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l-GR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func>
                            <m:funcPr>
                              <m:ctrl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eqArr>
                                <m:eqArrPr>
                                  <m:ctrl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l-G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func>
                        </m:e>
                      </m:func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73303"/>
                <a:ext cx="2442848" cy="430695"/>
              </a:xfrm>
              <a:prstGeom prst="rect">
                <a:avLst/>
              </a:prstGeom>
              <a:blipFill rotWithShape="1"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81" y="3779171"/>
            <a:ext cx="3024336" cy="2386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670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Πολικές Συντεταγμένες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μεταξύ πολικών (</a:t>
            </a:r>
            <a:r>
              <a:rPr lang="el-GR" sz="2200" dirty="0" err="1"/>
              <a:t>r,θ</a:t>
            </a:r>
            <a:r>
              <a:rPr lang="el-GR" sz="2200" dirty="0"/>
              <a:t>) και καρτεσιανών (</a:t>
            </a:r>
            <a:r>
              <a:rPr lang="el-GR" sz="2200" dirty="0" err="1"/>
              <a:t>x,y</a:t>
            </a:r>
            <a:r>
              <a:rPr lang="el-GR" sz="2200" dirty="0"/>
              <a:t>) συντεταγμένων στο επίπεδο δίνεται από τις σχέσεις: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2"/>
              <p:cNvSpPr txBox="1">
                <a:spLocks/>
              </p:cNvSpPr>
              <p:nvPr/>
            </p:nvSpPr>
            <p:spPr>
              <a:xfrm>
                <a:off x="251521" y="4764069"/>
                <a:ext cx="4896543" cy="1329227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8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Τα </a:t>
                </a:r>
                <a:r>
                  <a:rPr lang="el-GR" sz="2200" dirty="0" err="1"/>
                  <a:t>μοναδιαία</a:t>
                </a:r>
                <a:r>
                  <a:rPr lang="el-GR" sz="2200" dirty="0"/>
                  <a:t> 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200" dirty="0"/>
                  <a:t>είναι κάθετα μεταξύ τους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l-GR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/>
                  <a:t>). 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4764069"/>
                <a:ext cx="4896543" cy="1329227"/>
              </a:xfrm>
              <a:prstGeom prst="rect">
                <a:avLst/>
              </a:prstGeom>
              <a:blipFill rotWithShape="1">
                <a:blip r:embed="rId2"/>
                <a:stretch>
                  <a:fillRect t="-2752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9592" y="2935084"/>
                <a:ext cx="3066417" cy="430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,    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 </m:t>
                          </m:r>
                          <m:func>
                            <m:func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eqArr>
                                <m:eqArr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func>
                        </m:e>
                      </m:func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35084"/>
                <a:ext cx="3066417" cy="430695"/>
              </a:xfrm>
              <a:prstGeom prst="rect">
                <a:avLst/>
              </a:prstGeom>
              <a:blipFill rotWithShape="0"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71056" y="3434664"/>
                <a:ext cx="16520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56" y="3434664"/>
                <a:ext cx="165205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9592" y="3903659"/>
                <a:ext cx="1418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l-GR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03659"/>
                <a:ext cx="141897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92" y="3834774"/>
            <a:ext cx="3024336" cy="2386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297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γωνιακή θέση του P στη χρονική στιγμή t ορίζεται από τη γωνιακή μετατόπιση θ(t). Αν r=σταθερό τότε: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dirty="0"/>
              <a:t>όπου s είναι το διάστημα που διανύει το σημείο στο χρόνο t επί της κυκλικής τροχιάς  </a:t>
            </a:r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Γωνιακή ταχύτητα: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Γωνιακή επιτάχυνση: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6622" y="2596842"/>
                <a:ext cx="19787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rθ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22" y="2596842"/>
                <a:ext cx="1978747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113636" r="-27160" b="-18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67844" y="4249225"/>
                <a:ext cx="4860540" cy="65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 (rad/s)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4249225"/>
                <a:ext cx="4860540" cy="651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71413" y="5533446"/>
                <a:ext cx="4307911" cy="65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l-GR" sz="20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l-G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l-GR" sz="20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</a:t>
                </a:r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(rad/s</a:t>
                </a:r>
                <a:r>
                  <a:rPr lang="de-DE" sz="2000" baseline="30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13" y="5533446"/>
                <a:ext cx="4307911" cy="651076"/>
              </a:xfrm>
              <a:prstGeom prst="rect">
                <a:avLst/>
              </a:prstGeom>
              <a:blipFill rotWithShape="1">
                <a:blip r:embed="rId4"/>
                <a:stretch>
                  <a:fillRect r="-7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868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Φυσικές συντεταγμένες: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Σύστημα φυσικών συντεταγμένων καμπύλης σε ένα σημείο </a:t>
            </a:r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l-GR" sz="2000" dirty="0">
                <a:latin typeface="Calibri" panose="020F0502020204030204" pitchFamily="34" charset="0"/>
              </a:rPr>
              <a:t> λέγεται το τρισορθογώνιο (δεξιόστροφο) σύστημα που ορίζεται από τα μοναδιαία διανύσματα </a:t>
            </a:r>
            <a:r>
              <a:rPr lang="en-US" sz="2000" b="1" dirty="0">
                <a:latin typeface="Calibri" panose="020F0502020204030204" pitchFamily="34" charset="0"/>
              </a:rPr>
              <a:t>t </a:t>
            </a:r>
            <a:r>
              <a:rPr lang="el-GR" sz="2000" dirty="0">
                <a:latin typeface="Calibri" panose="020F0502020204030204" pitchFamily="34" charset="0"/>
              </a:rPr>
              <a:t>(εφαπτόμενο),</a:t>
            </a:r>
            <a:r>
              <a:rPr lang="el-GR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n</a:t>
            </a:r>
            <a:r>
              <a:rPr lang="el-GR" sz="2000" dirty="0">
                <a:latin typeface="Calibri" panose="020F0502020204030204" pitchFamily="34" charset="0"/>
              </a:rPr>
              <a:t> (πρώτη κάθετος) και </a:t>
            </a:r>
            <a:r>
              <a:rPr lang="en-US" sz="2000" b="1" dirty="0">
                <a:latin typeface="Calibri" panose="020F0502020204030204" pitchFamily="34" charset="0"/>
              </a:rPr>
              <a:t>b</a:t>
            </a:r>
            <a:r>
              <a:rPr lang="el-GR" sz="2000" dirty="0">
                <a:latin typeface="Calibri" panose="020F0502020204030204" pitchFamily="34" charset="0"/>
              </a:rPr>
              <a:t> (δεύτερη κάθετος):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Εικόνα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20280" cy="24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2954249" cy="8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4057047"/>
                <a:ext cx="5550524" cy="797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/>
                  <a:t>όπου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/>
                  <a:t> </a:t>
                </a:r>
                <a:r>
                  <a:rPr lang="el-GR" sz="2000" dirty="0"/>
                  <a:t>είναι η ακτίνα καμπυλότητας της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/>
                  <a:t> </a:t>
                </a:r>
                <a:r>
                  <a:rPr lang="el-GR" sz="2000" dirty="0"/>
                  <a:t>στο σημείο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l-GR" sz="2000" dirty="0"/>
                  <a:t> η καμπυλότητα.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7047"/>
                <a:ext cx="5550524" cy="797591"/>
              </a:xfrm>
              <a:prstGeom prst="rect">
                <a:avLst/>
              </a:prstGeom>
              <a:blipFill rotWithShape="1">
                <a:blip r:embed="rId4"/>
                <a:stretch>
                  <a:fillRect l="-1098" t="-39231" b="-1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10" y="5096092"/>
                <a:ext cx="494286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Τα δ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ιανύσματα</a:t>
                </a:r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και</a:t>
                </a:r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είναι μεταξύ τους κάθετα:</a:t>
                </a:r>
                <a:endParaRPr lang="en-US" sz="20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0" y="5096092"/>
                <a:ext cx="4942869" cy="800989"/>
              </a:xfrm>
              <a:prstGeom prst="rect">
                <a:avLst/>
              </a:prstGeom>
              <a:blipFill rotWithShape="1">
                <a:blip r:embed="rId5"/>
                <a:stretch>
                  <a:fillRect l="-1233" t="-77099" b="-80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65" y="5801937"/>
            <a:ext cx="2036755" cy="7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73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Στο σύστημα φυσικών συντεταγμένων έχουμε: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και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Εικόνα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933056"/>
            <a:ext cx="2520280" cy="24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84" y="2100918"/>
            <a:ext cx="1444872" cy="4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79" y="3088441"/>
            <a:ext cx="4453634" cy="6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686" y="4324521"/>
                <a:ext cx="5650490" cy="108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Η συνιστώσα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/>
                  <a:t>λέγεται εφαπτομενική επιτάχυνση </a:t>
                </a:r>
                <a:r>
                  <a:rPr lang="de-DE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(tangential acceleration</a:t>
                </a:r>
                <a:r>
                  <a:rPr lang="de-DE" dirty="0"/>
                  <a:t>) </a:t>
                </a:r>
                <a:r>
                  <a:rPr lang="el-GR" dirty="0"/>
                  <a:t>και η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16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l-GR" sz="1600" b="0" i="0" smtClean="0"/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>
                    <a:latin typeface="+mj-lt"/>
                  </a:rPr>
                  <a:t>κεντρομόλος επιτάχυνση </a:t>
                </a:r>
                <a:r>
                  <a:rPr lang="de-DE" dirty="0">
                    <a:latin typeface="Calibri" panose="020F0502020204030204" pitchFamily="34" charset="0"/>
                  </a:rPr>
                  <a:t>(centripetal  acceleration).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86" y="4324521"/>
                <a:ext cx="5650490" cy="1086067"/>
              </a:xfrm>
              <a:prstGeom prst="rect">
                <a:avLst/>
              </a:prstGeom>
              <a:blipFill rotWithShape="1">
                <a:blip r:embed="rId5"/>
                <a:stretch>
                  <a:fillRect l="-971" t="-2793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105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Στην κυκλική κίνηση έχουμε:</a:t>
            </a:r>
            <a:endParaRPr lang="en-US" sz="2000" dirty="0"/>
          </a:p>
          <a:p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746323" cy="24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772" y="4509120"/>
            <a:ext cx="8243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όπου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/>
              <a:t>συμβολίζει την αλλαγή της γωνιακής θέσης του σημείου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000" dirty="0"/>
              <a:t> με το χρόνο και ω είναι η γωνιακή ταχύτητα. Στην περίπτωση της κυκλικής κίνησης έχουμε:</a:t>
            </a:r>
            <a:endParaRPr lang="en-US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61" y="5661248"/>
            <a:ext cx="1758804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24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Υπεύθυνη για την επιτάχυνση της κυκλικής κίνησης είναι η </a:t>
            </a:r>
            <a:r>
              <a:rPr lang="el-GR" sz="2200" b="1" dirty="0"/>
              <a:t>γραμμική επιτάχυνση</a:t>
            </a:r>
            <a:r>
              <a:rPr lang="el-GR" sz="2200" dirty="0"/>
              <a:t> (</a:t>
            </a:r>
            <a:r>
              <a:rPr lang="el-GR" sz="2200" b="1" dirty="0"/>
              <a:t>α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200" dirty="0"/>
              <a:t>),</a:t>
            </a:r>
            <a:r>
              <a:rPr lang="el-GR" sz="2200" b="1" dirty="0"/>
              <a:t> </a:t>
            </a:r>
            <a:r>
              <a:rPr lang="el-GR" sz="2200" dirty="0"/>
              <a:t>που μεταβάλλει τη γραμμική/περιστροφική ταχύτητα.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γραμμική επιτάχυνση εφάπτεται της κυκλικής τροχιάς και έχει φορά: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ίδια με τη φορά της κίνησης όταν το μέτρο της γραμμικής ταχύτητας αυξάνεται,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αντίθετη από τη φορά της κίνησης, όταν το μέτρο της γραμμικής ταχύτητας ελαττώνεται.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3497771" y="4841728"/>
            <a:ext cx="2076450" cy="200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0418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διανυσματικό άθροισμα της γραμμικής και της κεντρομόλου επιτάχυνσης δίνει την συνισταμένη επιτάχυνση σε κάθε σημείο.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Στην περίπτωση της ομοιόμορφης κυκλικής κίνησης (ω=σταθερά):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Όταν η κίνηση δεν είναι ομοιόμορφη: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365760" lvl="1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19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5364088" y="3573016"/>
            <a:ext cx="2730413" cy="25393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6735" y="3068960"/>
                <a:ext cx="2138727" cy="612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rω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(σταθερά)</a:t>
                </a:r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35" y="3068960"/>
                <a:ext cx="2138727" cy="612347"/>
              </a:xfrm>
              <a:prstGeom prst="rect">
                <a:avLst/>
              </a:prstGeom>
              <a:blipFill rotWithShape="1">
                <a:blip r:embed="rId3"/>
                <a:stretch>
                  <a:fillRect r="-2571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8399" y="3681307"/>
                <a:ext cx="807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9" y="3681307"/>
                <a:ext cx="80765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8399" y="4078861"/>
                <a:ext cx="2406877" cy="453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sSup>
                      <m:sSup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(σταθερά)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9" y="4078861"/>
                <a:ext cx="2406877" cy="453779"/>
              </a:xfrm>
              <a:prstGeom prst="rect">
                <a:avLst/>
              </a:prstGeom>
              <a:blipFill rotWithShape="1">
                <a:blip r:embed="rId5"/>
                <a:stretch>
                  <a:fillRect r="-177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2156" y="5912307"/>
            <a:ext cx="470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όπου α συμβολίζει τη γωνιακή επιτάχυνση.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" y="5229200"/>
            <a:ext cx="1784504" cy="4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5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μηχανική του </a:t>
            </a:r>
            <a:r>
              <a:rPr lang="el-GR" sz="2200" dirty="0" err="1"/>
              <a:t>παραμορφώσιμου</a:t>
            </a:r>
            <a:r>
              <a:rPr lang="el-GR" sz="2200" dirty="0"/>
              <a:t> σώματος ασχολείται με τη μελέτη της σχέσης μεταξύ των εξωτερικών δράσεων και των αποτελεσμάτων που αυτές προκαλούν στο εσωτερικό του σώματος και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υποδιαιρείται στη μηχανική: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των ελαστικών (</a:t>
            </a:r>
            <a:r>
              <a:rPr lang="el-GR" sz="2000" i="1" dirty="0" err="1"/>
              <a:t>elastic</a:t>
            </a:r>
            <a:r>
              <a:rPr lang="el-GR" sz="2000" dirty="0"/>
              <a:t>) σωμάτων (οι παραμορφώσεις αίρονται με την άρση των δυνάμεων που τις προκάλεσαν).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των πλαστικών (</a:t>
            </a:r>
            <a:r>
              <a:rPr lang="el-GR" sz="2000" i="1" dirty="0" err="1"/>
              <a:t>plastic</a:t>
            </a:r>
            <a:r>
              <a:rPr lang="el-GR" sz="2000" dirty="0"/>
              <a:t>) σωμάτων (παραμένουν παραμορφώσεις και μετά την άρση των δυνάμεων που τις προκάλεσαν).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των </a:t>
            </a:r>
            <a:r>
              <a:rPr lang="el-GR" sz="2000" dirty="0" err="1"/>
              <a:t>ιξωδοελαστικών</a:t>
            </a:r>
            <a:r>
              <a:rPr lang="el-GR" sz="2000" dirty="0"/>
              <a:t> (</a:t>
            </a:r>
            <a:r>
              <a:rPr lang="el-GR" sz="2000" i="1" dirty="0" err="1"/>
              <a:t>viscoelastic</a:t>
            </a:r>
            <a:r>
              <a:rPr lang="el-GR" sz="2000" dirty="0"/>
              <a:t>) υλικών (εμφανίζουν τόσο ιδιότητες στερεού όσο και ρευστού. Ο όρος </a:t>
            </a:r>
            <a:r>
              <a:rPr lang="el-GR" sz="2000" b="1" dirty="0"/>
              <a:t>ιξώδες</a:t>
            </a:r>
            <a:r>
              <a:rPr lang="el-GR" sz="2000" dirty="0"/>
              <a:t> (</a:t>
            </a:r>
            <a:r>
              <a:rPr lang="el-GR" sz="2000" i="1" dirty="0" err="1"/>
              <a:t>viscosity</a:t>
            </a:r>
            <a:r>
              <a:rPr lang="el-GR" sz="2000" dirty="0"/>
              <a:t>)  περιγράφει την αντίσταση του ρευστού στη ροή).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</a:t>
            </a:r>
            <a:r>
              <a:rPr lang="el-GR" sz="3600" b="1" dirty="0" err="1">
                <a:solidFill>
                  <a:srgbClr val="002060"/>
                </a:solidFill>
              </a:rPr>
              <a:t>παραμορφώσιμου</a:t>
            </a:r>
            <a:r>
              <a:rPr lang="el-GR" sz="36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273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/>
              <a:t>Στον </a:t>
            </a:r>
            <a:r>
              <a:rPr lang="el-GR" sz="2200" dirty="0"/>
              <a:t>π</a:t>
            </a:r>
            <a:r>
              <a:rPr lang="el-GR" sz="2200"/>
              <a:t>ίνακα </a:t>
            </a:r>
            <a:r>
              <a:rPr lang="el-GR" sz="2200" dirty="0"/>
              <a:t>απεικονίζονται οι αναλογίες μεταξύ μεταφορικής και περιστροφικής κίνησης: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Ο ρόλος της </a:t>
            </a:r>
            <a:r>
              <a:rPr lang="el-GR" sz="2000" b="1" dirty="0"/>
              <a:t>μάζας</a:t>
            </a:r>
            <a:r>
              <a:rPr lang="el-GR" sz="2000" dirty="0"/>
              <a:t> στη μεταφορική κίνηση αντικαθίσταται από την </a:t>
            </a:r>
            <a:r>
              <a:rPr lang="el-GR" sz="2000" b="1" dirty="0"/>
              <a:t>ροπή αδράνειας </a:t>
            </a:r>
            <a:r>
              <a:rPr lang="el-GR" sz="2000" dirty="0"/>
              <a:t>στην περιστροφική κίνηση. 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Αναλογία Τύπων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457896"/>
                  </p:ext>
                </p:extLst>
              </p:nvPr>
            </p:nvGraphicFramePr>
            <p:xfrm>
              <a:off x="1940116" y="2489276"/>
              <a:ext cx="5191760" cy="3391615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6079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838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Μεταφορική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Περιστροφική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dv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b="0" dirty="0"/>
                            <a:t>W = F s  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US" sz="1400" b="0" i="0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l-GR" sz="1400" b="0" baseline="300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l-GR" sz="1400" b="0" i="0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="0" dirty="0"/>
                            <a:t> = p2 </a:t>
                          </a:r>
                          <a:r>
                            <a:rPr lang="el-GR" sz="1400" b="0" dirty="0"/>
                            <a:t>-</a:t>
                          </a:r>
                          <a:r>
                            <a:rPr lang="en-US" sz="1400" b="0" dirty="0"/>
                            <a:t> p1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dirty="0"/>
                            <a:t> = L2 </a:t>
                          </a:r>
                          <a:r>
                            <a:rPr lang="el-GR" sz="1400" dirty="0"/>
                            <a:t>- </a:t>
                          </a:r>
                          <a:r>
                            <a:rPr lang="en-US" sz="1400" dirty="0"/>
                            <a:t>L1</a:t>
                          </a:r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457896"/>
                  </p:ext>
                </p:extLst>
              </p:nvPr>
            </p:nvGraphicFramePr>
            <p:xfrm>
              <a:off x="1940116" y="2489276"/>
              <a:ext cx="5191760" cy="3391615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607945"/>
                    <a:gridCol w="2583815"/>
                  </a:tblGrid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Μεταφορική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Περιστροφική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234" t="-76056" r="-99766" b="-7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01179" t="-76056" r="-708" b="-738028"/>
                          </a:stretch>
                        </a:blip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176056" r="-99766" b="-6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176056" r="-708" b="-638028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369811" r="-99766" b="-75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369811" r="-708" b="-754717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461111" r="-99766" b="-6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461111" r="-708" b="-640741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b="0" dirty="0"/>
                            <a:t>W = </a:t>
                          </a:r>
                          <a:r>
                            <a:rPr lang="en-US" sz="1400" b="0" dirty="0" smtClean="0"/>
                            <a:t>F s  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571698" r="-708" b="-552830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671698" r="-99766" b="-45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671698" r="-708" b="-452830"/>
                          </a:stretch>
                        </a:blipFill>
                      </a:tcPr>
                    </a:tc>
                  </a:tr>
                  <a:tr h="4756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524359" r="-99766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524359" r="-708" b="-207692"/>
                          </a:stretch>
                        </a:blip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685915" r="-99766" b="-1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685915" r="-708" b="-1281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44805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Βιβλιογραφία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1556792"/>
            <a:ext cx="86061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  </a:t>
            </a:r>
            <a:endParaRPr lang="el-GR" dirty="0">
              <a:latin typeface="Calibri" pitchFamily="34" charset="0"/>
            </a:endParaRPr>
          </a:p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Christos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Massalas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itchFamily="34" charset="0"/>
              </a:rPr>
              <a:t>Vasiliki</a:t>
            </a:r>
            <a:r>
              <a:rPr lang="en-US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itchFamily="34" charset="0"/>
              </a:rPr>
              <a:t>Potsika</a:t>
            </a:r>
            <a:r>
              <a:rPr lang="en-US" b="1" dirty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Dimitrios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Fotiadis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Εισαγωγή στην </a:t>
            </a:r>
            <a:r>
              <a:rPr lang="el-GR" b="1" dirty="0" err="1">
                <a:latin typeface="Calibri" panose="020F0502020204030204" pitchFamily="34" charset="0"/>
                <a:cs typeface="Calibri" pitchFamily="34" charset="0"/>
              </a:rPr>
              <a:t>Εμβιομηχανική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Εκδόσεις </a:t>
            </a:r>
            <a:r>
              <a:rPr lang="el-GR" b="1" dirty="0" err="1">
                <a:latin typeface="Calibri" panose="020F0502020204030204" pitchFamily="34" charset="0"/>
                <a:cs typeface="Calibri" pitchFamily="34" charset="0"/>
              </a:rPr>
              <a:t>Gutenberg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Αθήνα, 2018</a:t>
            </a:r>
            <a:endParaRPr lang="el-GR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Cowin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S.C., Bone Mechanics, Second Edition, CRC Press: Boca Raton, FL, 2001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Dimitrios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Fotiadis, Vasilios C.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Protopappas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Christos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Massalas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Elasticity, Encyclopedia of Biomedical Engineering,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2006 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Joseph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Bronzino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Biomedical Engineering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HandBook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Second Edition,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 CRC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Press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 Boca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Raton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, LLC, 2000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endParaRPr lang="en-US" b="1" dirty="0">
              <a:latin typeface="Calibri" panose="020F0502020204030204" pitchFamily="34" charset="0"/>
            </a:endParaRPr>
          </a:p>
          <a:p>
            <a:pPr algn="just"/>
            <a:endParaRPr lang="en-US" b="1" kern="0" dirty="0">
              <a:latin typeface="Calibri" panose="020F0502020204030204" pitchFamily="34" charset="0"/>
            </a:endParaRPr>
          </a:p>
          <a:p>
            <a:pPr algn="just">
              <a:buBlip>
                <a:blip r:embed="rId2"/>
              </a:buBlip>
            </a:pP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μηχανική των ρευστών ασχολείται με τη μελέτη της συμπεριφοράς των ρευστών υπό την επίδραση  εξωτερικών δυνάμεων.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αντίθεση με τα στερεά, η συνεχής εφαρμογή δύναμης σε ένα ρευστό σώμα θα προκαλέσει συνεχή παραμόρφωση (ροή, </a:t>
            </a:r>
            <a:r>
              <a:rPr lang="en-US" sz="2200" dirty="0"/>
              <a:t>flow).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ρευστά είναι πρακτικά </a:t>
            </a:r>
            <a:r>
              <a:rPr lang="el-GR" sz="2200" b="1" dirty="0"/>
              <a:t>ασυμπίεστα</a:t>
            </a:r>
            <a:r>
              <a:rPr lang="el-GR" sz="2200" dirty="0"/>
              <a:t> (</a:t>
            </a:r>
            <a:r>
              <a:rPr lang="en-US" sz="2200" i="1" dirty="0"/>
              <a:t>incompressible</a:t>
            </a:r>
            <a:r>
              <a:rPr lang="el-GR" sz="2200" dirty="0"/>
              <a:t>) λόγω των απωθητικών δυνάμεων που ενεργούν μεταξύ των μορίων όταν αυτά αναγκάζονται να πλησιάσουν μεταξύ τους.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πραγματικά ρευστά έχουν </a:t>
            </a:r>
            <a:r>
              <a:rPr lang="el-GR" sz="2200" b="1" dirty="0"/>
              <a:t>ιξώδες</a:t>
            </a:r>
            <a:r>
              <a:rPr lang="el-GR" sz="2200" dirty="0"/>
              <a:t>, δηλαδή την ιδιότητα να ανθίστανται σε </a:t>
            </a:r>
            <a:r>
              <a:rPr lang="el-GR" sz="2200" dirty="0" err="1"/>
              <a:t>διατμητικές</a:t>
            </a:r>
            <a:r>
              <a:rPr lang="el-GR" sz="2200" dirty="0"/>
              <a:t> τάσεις. Τα </a:t>
            </a:r>
            <a:r>
              <a:rPr lang="el-GR" sz="2200" b="1" dirty="0"/>
              <a:t>ιδανικά ρευστά </a:t>
            </a:r>
            <a:r>
              <a:rPr lang="el-GR" sz="2200" dirty="0"/>
              <a:t>έχουν μηδενικό ιξώδες.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ρευστών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6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μηχανική του στερεού σώματος οι βασικές έννοιες είναι: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μάζα,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δύναμη,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τριβή.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μηχανική του </a:t>
            </a:r>
            <a:r>
              <a:rPr lang="el-GR" sz="2200" dirty="0" err="1"/>
              <a:t>παραμορφώσιμου</a:t>
            </a:r>
            <a:r>
              <a:rPr lang="el-GR" sz="2200" dirty="0"/>
              <a:t> σώματος κυριαρχούν οι έννοιες: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τάση,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παραμόρφωση,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ελαστικότητα.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μηχανική των ρευστών οι θεμελιώδεις έννοιες είναι: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πυκνότητα,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πίεση,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ιξώδες.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20350</TotalTime>
  <Words>5087</Words>
  <Application>Microsoft Office PowerPoint</Application>
  <PresentationFormat>Προβολή στην οθόνη (4:3)</PresentationFormat>
  <Paragraphs>556</Paragraphs>
  <Slides>71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ALEXANDRA NIAKOPOULOU</cp:lastModifiedBy>
  <cp:revision>1413</cp:revision>
  <dcterms:created xsi:type="dcterms:W3CDTF">2006-08-16T00:00:00Z</dcterms:created>
  <dcterms:modified xsi:type="dcterms:W3CDTF">2023-09-29T09:46:49Z</dcterms:modified>
</cp:coreProperties>
</file>