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5"/>
  </p:notesMasterIdLst>
  <p:sldIdLst>
    <p:sldId id="259" r:id="rId2"/>
    <p:sldId id="354" r:id="rId3"/>
    <p:sldId id="353" r:id="rId4"/>
    <p:sldId id="520" r:id="rId5"/>
    <p:sldId id="521" r:id="rId6"/>
    <p:sldId id="522" r:id="rId7"/>
    <p:sldId id="573" r:id="rId8"/>
    <p:sldId id="523" r:id="rId9"/>
    <p:sldId id="575" r:id="rId10"/>
    <p:sldId id="576" r:id="rId11"/>
    <p:sldId id="527" r:id="rId12"/>
    <p:sldId id="528" r:id="rId13"/>
    <p:sldId id="530" r:id="rId14"/>
    <p:sldId id="529" r:id="rId15"/>
    <p:sldId id="531" r:id="rId16"/>
    <p:sldId id="532" r:id="rId17"/>
    <p:sldId id="535" r:id="rId18"/>
    <p:sldId id="536" r:id="rId19"/>
    <p:sldId id="534" r:id="rId20"/>
    <p:sldId id="538" r:id="rId21"/>
    <p:sldId id="539" r:id="rId22"/>
    <p:sldId id="533" r:id="rId23"/>
    <p:sldId id="541" r:id="rId24"/>
    <p:sldId id="542" r:id="rId25"/>
    <p:sldId id="525" r:id="rId26"/>
    <p:sldId id="526" r:id="rId27"/>
    <p:sldId id="540" r:id="rId28"/>
    <p:sldId id="545" r:id="rId29"/>
    <p:sldId id="543" r:id="rId30"/>
    <p:sldId id="544" r:id="rId31"/>
    <p:sldId id="546" r:id="rId32"/>
    <p:sldId id="547" r:id="rId33"/>
    <p:sldId id="548" r:id="rId34"/>
    <p:sldId id="549" r:id="rId35"/>
    <p:sldId id="550" r:id="rId36"/>
    <p:sldId id="551" r:id="rId37"/>
    <p:sldId id="552" r:id="rId38"/>
    <p:sldId id="553" r:id="rId39"/>
    <p:sldId id="555" r:id="rId40"/>
    <p:sldId id="554" r:id="rId41"/>
    <p:sldId id="557" r:id="rId42"/>
    <p:sldId id="558" r:id="rId43"/>
    <p:sldId id="559" r:id="rId44"/>
    <p:sldId id="560" r:id="rId45"/>
    <p:sldId id="562" r:id="rId46"/>
    <p:sldId id="577" r:id="rId47"/>
    <p:sldId id="568" r:id="rId48"/>
    <p:sldId id="578" r:id="rId49"/>
    <p:sldId id="579" r:id="rId50"/>
    <p:sldId id="580" r:id="rId51"/>
    <p:sldId id="581" r:id="rId52"/>
    <p:sldId id="582" r:id="rId53"/>
    <p:sldId id="38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E56"/>
    <a:srgbClr val="474F6D"/>
    <a:srgbClr val="CD4C4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2" autoAdjust="0"/>
    <p:restoredTop sz="96756" autoAdjust="0"/>
  </p:normalViewPr>
  <p:slideViewPr>
    <p:cSldViewPr>
      <p:cViewPr varScale="1">
        <p:scale>
          <a:sx n="106" d="100"/>
          <a:sy n="106" d="100"/>
        </p:scale>
        <p:origin x="1740" y="114"/>
      </p:cViewPr>
      <p:guideLst>
        <p:guide orient="horz" pos="2160"/>
        <p:guide pos="2880"/>
      </p:guideLst>
    </p:cSldViewPr>
  </p:slideViewPr>
  <p:outlineViewPr>
    <p:cViewPr>
      <p:scale>
        <a:sx n="33" d="100"/>
        <a:sy n="33" d="100"/>
      </p:scale>
      <p:origin x="48" y="547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E035-42C0-44B7-A092-7CE8089955CB}" type="datetimeFigureOut">
              <a:rPr lang="en-US" smtClean="0"/>
              <a:pPr/>
              <a:t>9/29/2023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E64B-EEB0-46E3-864B-FE1B8AA1B5A7}" type="slidenum">
              <a:rPr lang="en-US" smtClean="0"/>
              <a:pPr/>
              <a:t>‹#›</a:t>
            </a:fld>
            <a:endParaRPr lang="en-US"/>
          </a:p>
        </p:txBody>
      </p:sp>
    </p:spTree>
    <p:extLst>
      <p:ext uri="{BB962C8B-B14F-4D97-AF65-F5344CB8AC3E}">
        <p14:creationId xmlns:p14="http://schemas.microsoft.com/office/powerpoint/2010/main" val="38566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369222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26</a:t>
            </a:fld>
            <a:endParaRPr lang="en-US"/>
          </a:p>
        </p:txBody>
      </p:sp>
    </p:spTree>
    <p:extLst>
      <p:ext uri="{BB962C8B-B14F-4D97-AF65-F5344CB8AC3E}">
        <p14:creationId xmlns:p14="http://schemas.microsoft.com/office/powerpoint/2010/main" val="407265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9/29/2023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9/29/2023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tiadis@cs.uo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otiadis@uoi.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685800"/>
            <a:ext cx="7772400" cy="5181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2"/>
          <p:cNvSpPr txBox="1">
            <a:spLocks/>
          </p:cNvSpPr>
          <p:nvPr/>
        </p:nvSpPr>
        <p:spPr>
          <a:xfrm>
            <a:off x="2362200" y="6172200"/>
            <a:ext cx="6019800" cy="685800"/>
          </a:xfrm>
          <a:prstGeom prst="rect">
            <a:avLst/>
          </a:prstGeom>
        </p:spPr>
        <p:txBody>
          <a:bodyPr vert="horz">
            <a:normAutofit/>
          </a:bodyPr>
          <a:lstStyle/>
          <a:p>
            <a:pPr marL="320040" lvl="0" indent="-320040">
              <a:spcBef>
                <a:spcPts val="700"/>
              </a:spcBef>
              <a:buClr>
                <a:schemeClr val="accent2"/>
              </a:buClr>
              <a:buSzPct val="60000"/>
              <a:defRPr/>
            </a:pPr>
            <a:endParaRPr kumimoji="0" lang="el-GR" sz="2800" b="0" i="0" u="none" strike="noStrike" kern="1200" cap="none" spc="0" normalizeH="0" baseline="0" dirty="0">
              <a:ln>
                <a:noFill/>
              </a:ln>
              <a:solidFill>
                <a:schemeClr val="bg1"/>
              </a:solidFill>
              <a:effectLst/>
              <a:uLnTx/>
              <a:uFillTx/>
              <a:latin typeface="+mn-lt"/>
              <a:ea typeface="+mn-ea"/>
              <a:cs typeface="+mn-cs"/>
            </a:endParaRPr>
          </a:p>
        </p:txBody>
      </p:sp>
      <p:sp>
        <p:nvSpPr>
          <p:cNvPr id="7" name="Content Placeholder 2"/>
          <p:cNvSpPr txBox="1">
            <a:spLocks/>
          </p:cNvSpPr>
          <p:nvPr/>
        </p:nvSpPr>
        <p:spPr>
          <a:xfrm>
            <a:off x="107504" y="1600200"/>
            <a:ext cx="8640960" cy="4267200"/>
          </a:xfrm>
          <a:prstGeom prst="rect">
            <a:avLst/>
          </a:prstGeom>
        </p:spPr>
        <p:txBody>
          <a:bodyPr vert="horz" anchor="ctr">
            <a:normAutofit fontScale="250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16000" b="1" dirty="0">
                <a:solidFill>
                  <a:schemeClr val="bg1"/>
                </a:solidFill>
                <a:latin typeface="Calibri" pitchFamily="34" charset="0"/>
              </a:rPr>
              <a:t>ΣΤΑΤΙΚΗ ΚΑΙ ΑΝΘΡΩΠΙΝΟ ΣΩΜΑ</a:t>
            </a:r>
          </a:p>
          <a:p>
            <a:pPr algn="ctr">
              <a:spcBef>
                <a:spcPts val="700"/>
              </a:spcBef>
              <a:buClr>
                <a:schemeClr val="accent2"/>
              </a:buClr>
              <a:buSzPct val="60000"/>
            </a:pPr>
            <a:endParaRPr lang="en-US" sz="14400" dirty="0">
              <a:solidFill>
                <a:schemeClr val="bg1"/>
              </a:solidFill>
              <a:latin typeface="Calibri" pitchFamily="34" charset="0"/>
            </a:endParaRPr>
          </a:p>
          <a:p>
            <a:pPr algn="ctr">
              <a:spcBef>
                <a:spcPts val="700"/>
              </a:spcBef>
              <a:buClr>
                <a:schemeClr val="accent2"/>
              </a:buClr>
              <a:buSzPct val="60000"/>
            </a:pPr>
            <a:r>
              <a:rPr lang="el-GR" sz="9600" dirty="0">
                <a:solidFill>
                  <a:schemeClr val="bg1"/>
                </a:solidFill>
                <a:latin typeface="Calibri" pitchFamily="34" charset="0"/>
              </a:rPr>
              <a:t>Δημήτριος Ι. Φωτιάδης</a:t>
            </a:r>
          </a:p>
          <a:p>
            <a:pPr algn="ctr">
              <a:spcBef>
                <a:spcPts val="700"/>
              </a:spcBef>
              <a:buClr>
                <a:schemeClr val="accent2"/>
              </a:buClr>
              <a:buSzPct val="60000"/>
            </a:pPr>
            <a:r>
              <a:rPr lang="el-GR" sz="8800" dirty="0">
                <a:solidFill>
                  <a:schemeClr val="bg1"/>
                </a:solidFill>
                <a:latin typeface="Calibri" pitchFamily="34" charset="0"/>
              </a:rPr>
              <a:t>Καθηγητής </a:t>
            </a:r>
            <a:r>
              <a:rPr lang="el-GR" sz="8800" dirty="0" err="1">
                <a:solidFill>
                  <a:schemeClr val="bg1"/>
                </a:solidFill>
                <a:latin typeface="Calibri" pitchFamily="34" charset="0"/>
              </a:rPr>
              <a:t>Βιοϊατρικής</a:t>
            </a:r>
            <a:r>
              <a:rPr lang="el-GR" sz="8800" dirty="0">
                <a:solidFill>
                  <a:schemeClr val="bg1"/>
                </a:solidFill>
                <a:latin typeface="Calibri" pitchFamily="34" charset="0"/>
              </a:rPr>
              <a:t> Τεχνολογίας</a:t>
            </a:r>
          </a:p>
          <a:p>
            <a:pPr algn="ctr">
              <a:spcBef>
                <a:spcPts val="700"/>
              </a:spcBef>
              <a:buClr>
                <a:schemeClr val="accent2"/>
              </a:buClr>
              <a:buSzPct val="60000"/>
            </a:pPr>
            <a:endParaRPr lang="el-GR" sz="8800" dirty="0">
              <a:solidFill>
                <a:schemeClr val="bg1"/>
              </a:solidFill>
              <a:latin typeface="Calibri" pitchFamily="34" charset="0"/>
              <a:hlinkClick r:id="rId3"/>
            </a:endParaRPr>
          </a:p>
          <a:p>
            <a:pPr algn="ctr">
              <a:spcBef>
                <a:spcPts val="700"/>
              </a:spcBef>
              <a:buClr>
                <a:schemeClr val="accent2"/>
              </a:buClr>
              <a:buSzPct val="60000"/>
            </a:pPr>
            <a:r>
              <a:rPr lang="en-US"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fotiadis</a:t>
            </a:r>
            <a:r>
              <a:rPr lang="el-GR"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8800" u="sng" dirty="0" err="1">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uoi</a:t>
            </a:r>
            <a:r>
              <a:rPr lang="el-GR"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gr</a:t>
            </a:r>
            <a:endParaRPr lang="el-GR" sz="9600" dirty="0">
              <a:solidFill>
                <a:schemeClr val="bg1"/>
              </a:solidFill>
              <a:latin typeface="Calibri" pitchFamily="34" charset="0"/>
            </a:endParaRPr>
          </a:p>
          <a:p>
            <a:pPr algn="ctr">
              <a:spcBef>
                <a:spcPts val="700"/>
              </a:spcBef>
              <a:buClr>
                <a:schemeClr val="accent2"/>
              </a:buClr>
              <a:buSzPct val="60000"/>
            </a:pPr>
            <a:endParaRPr lang="el-GR" sz="6000" dirty="0">
              <a:solidFill>
                <a:schemeClr val="bg1"/>
              </a:solidFill>
              <a:latin typeface="Calibri" pitchFamily="34" charset="0"/>
            </a:endParaRPr>
          </a:p>
          <a:p>
            <a:pPr algn="ctr">
              <a:spcBef>
                <a:spcPts val="700"/>
              </a:spcBef>
              <a:buClr>
                <a:schemeClr val="accent2"/>
              </a:buClr>
              <a:buSzPct val="60000"/>
            </a:pPr>
            <a:endParaRPr lang="en-US" sz="6000" dirty="0">
              <a:solidFill>
                <a:schemeClr val="bg1"/>
              </a:solidFill>
              <a:latin typeface="Calibri" pitchFamily="34" charset="0"/>
            </a:endParaRPr>
          </a:p>
          <a:p>
            <a:pPr algn="ctr">
              <a:spcBef>
                <a:spcPts val="700"/>
              </a:spcBef>
              <a:buClr>
                <a:schemeClr val="accent2"/>
              </a:buClr>
              <a:buSzPct val="60000"/>
            </a:pPr>
            <a:r>
              <a:rPr lang="el-GR" sz="9600" dirty="0">
                <a:solidFill>
                  <a:schemeClr val="bg1"/>
                </a:solidFill>
                <a:latin typeface="Calibri" pitchFamily="34" charset="0"/>
              </a:rPr>
              <a:t>Πανεπιστήμιο Ιωαννίνων</a:t>
            </a:r>
          </a:p>
          <a:p>
            <a:pPr algn="ctr">
              <a:spcBef>
                <a:spcPts val="700"/>
              </a:spcBef>
              <a:buClr>
                <a:schemeClr val="accent2"/>
              </a:buClr>
              <a:buSzPct val="60000"/>
            </a:pPr>
            <a:r>
              <a:rPr lang="el-GR" sz="9600" dirty="0">
                <a:solidFill>
                  <a:schemeClr val="bg1"/>
                </a:solidFill>
                <a:latin typeface="Calibri" pitchFamily="34" charset="0"/>
              </a:rPr>
              <a:t> Τμήμα Μηχανικών Επιστήμης Υλικών</a:t>
            </a:r>
            <a:endParaRPr lang="en-US" sz="960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Ελεύθερο Σώμα</a:t>
            </a:r>
            <a:endParaRPr lang="en-US" sz="3600" b="1" dirty="0">
              <a:solidFill>
                <a:srgbClr val="00206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79" y="1772815"/>
            <a:ext cx="8555474" cy="20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9029" y="3789040"/>
            <a:ext cx="8017427" cy="1107996"/>
          </a:xfrm>
          <a:prstGeom prst="rect">
            <a:avLst/>
          </a:prstGeom>
        </p:spPr>
        <p:txBody>
          <a:bodyPr wrap="square">
            <a:spAutoFit/>
          </a:bodyPr>
          <a:lstStyle/>
          <a:p>
            <a:pPr algn="just"/>
            <a:r>
              <a:rPr lang="el-GR" sz="2200" dirty="0"/>
              <a:t>Τα αποτελέσματα της προηγούμενης ανάλυσης μπορούν να ελεγχθούν, γιατί πρέπει να ικανοποιούν τη συνθήκη ισορροπίας στην </a:t>
            </a:r>
            <a:r>
              <a:rPr lang="en-US" sz="2200" dirty="0">
                <a:latin typeface="Times New Roman" panose="02020603050405020304" pitchFamily="18" charset="0"/>
                <a:cs typeface="Times New Roman" panose="02020603050405020304" pitchFamily="18" charset="0"/>
              </a:rPr>
              <a:t>y</a:t>
            </a:r>
            <a:r>
              <a:rPr lang="el-GR" sz="2200" dirty="0">
                <a:latin typeface="Times New Roman" panose="02020603050405020304" pitchFamily="18" charset="0"/>
                <a:cs typeface="Times New Roman" panose="02020603050405020304" pitchFamily="18" charset="0"/>
              </a:rPr>
              <a:t>- </a:t>
            </a:r>
            <a:r>
              <a:rPr lang="el-GR" sz="2200" dirty="0"/>
              <a:t>διεύθυνση, δηλαδή:</a:t>
            </a:r>
            <a:endParaRPr lang="en-US" sz="22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78" y="5229200"/>
            <a:ext cx="8885943" cy="63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4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Το </a:t>
            </a:r>
            <a:r>
              <a:rPr lang="el-GR" sz="2200" b="1" dirty="0"/>
              <a:t>κέντρο βάρους </a:t>
            </a:r>
            <a:r>
              <a:rPr lang="el-GR" sz="2200" dirty="0"/>
              <a:t>(</a:t>
            </a:r>
            <a:r>
              <a:rPr lang="el-GR" sz="2200" b="1" dirty="0"/>
              <a:t>Κ.Β.</a:t>
            </a:r>
            <a:r>
              <a:rPr lang="el-GR" sz="2200" dirty="0"/>
              <a:t>)</a:t>
            </a:r>
            <a:r>
              <a:rPr lang="el-GR" sz="2200" b="1" dirty="0"/>
              <a:t> </a:t>
            </a:r>
            <a:r>
              <a:rPr lang="el-GR" sz="2200" dirty="0"/>
              <a:t>ενός αντικειμένου είναι το σημείο από το οποίο περνάει ένα κατακόρυφο επίπεδο που κόβει τα σώμα σε δύο μέρη με ίσα βάρη. </a:t>
            </a:r>
          </a:p>
          <a:p>
            <a:pPr algn="just">
              <a:spcBef>
                <a:spcPts val="0"/>
              </a:spcBef>
              <a:spcAft>
                <a:spcPts val="2400"/>
              </a:spcAft>
              <a:buClr>
                <a:schemeClr val="tx2">
                  <a:lumMod val="75000"/>
                </a:schemeClr>
              </a:buClr>
              <a:buFont typeface="Wingdings" pitchFamily="2" charset="2"/>
              <a:buChar char="q"/>
            </a:pPr>
            <a:r>
              <a:rPr lang="el-GR" sz="2200" dirty="0"/>
              <a:t>Στα </a:t>
            </a:r>
            <a:r>
              <a:rPr lang="el-GR" sz="2200" b="1" dirty="0"/>
              <a:t>συμμετρικά αντικείμενα </a:t>
            </a:r>
            <a:r>
              <a:rPr lang="el-GR" sz="2200" dirty="0"/>
              <a:t>που έχουν ομοιόμορφη σύνθεση το κέντρο βάρους τους συμπίπτει με το κέντρο συμμετρίας τους.</a:t>
            </a:r>
          </a:p>
          <a:p>
            <a:pPr algn="just">
              <a:spcBef>
                <a:spcPts val="0"/>
              </a:spcBef>
              <a:spcAft>
                <a:spcPts val="2400"/>
              </a:spcAft>
              <a:buClr>
                <a:schemeClr val="tx2">
                  <a:lumMod val="75000"/>
                </a:schemeClr>
              </a:buClr>
              <a:buFont typeface="Wingdings" pitchFamily="2" charset="2"/>
              <a:buChar char="q"/>
            </a:pPr>
            <a:r>
              <a:rPr lang="el-GR" sz="2200" dirty="0"/>
              <a:t>Η θέση του κέντρου βάρους σε ένα ομογενές σώμα με σταθερή μάζα και σταθερό σχήμα είναι </a:t>
            </a:r>
            <a:r>
              <a:rPr lang="el-GR" sz="2200" b="1" dirty="0"/>
              <a:t>αμετάθετη</a:t>
            </a:r>
            <a:r>
              <a:rPr lang="el-GR" sz="2200" dirty="0"/>
              <a:t> όπως και να μετακινηθεί.</a:t>
            </a:r>
          </a:p>
          <a:p>
            <a:pPr algn="just">
              <a:spcBef>
                <a:spcPts val="0"/>
              </a:spcBef>
              <a:spcAft>
                <a:spcPts val="2400"/>
              </a:spcAft>
              <a:buClr>
                <a:schemeClr val="tx2">
                  <a:lumMod val="75000"/>
                </a:schemeClr>
              </a:buClr>
              <a:buFont typeface="Wingdings" pitchFamily="2" charset="2"/>
              <a:buChar char="q"/>
            </a:pPr>
            <a:r>
              <a:rPr lang="el-GR" sz="2200" dirty="0"/>
              <a:t>Ο υπολογισμός του Κ.Β. ενός συστήματος μπορεί να γίνει τόσο γραφικά (για επίπεδα συστήματα), όσο και αναλυτικά.</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Κέντρο Βάρους</a:t>
            </a:r>
            <a:endParaRPr lang="en-US" sz="3600" b="1" dirty="0">
              <a:solidFill>
                <a:srgbClr val="002060"/>
              </a:solidFill>
            </a:endParaRPr>
          </a:p>
        </p:txBody>
      </p:sp>
    </p:spTree>
    <p:extLst>
      <p:ext uri="{BB962C8B-B14F-4D97-AF65-F5344CB8AC3E}">
        <p14:creationId xmlns:p14="http://schemas.microsoft.com/office/powerpoint/2010/main" val="11659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Στα ομοιογενή σώματα το κέντρο βάρους εξαρτάται από το γεωμετρικό τους σχήμα.</a:t>
            </a:r>
          </a:p>
          <a:p>
            <a:pPr algn="just">
              <a:spcBef>
                <a:spcPts val="0"/>
              </a:spcBef>
              <a:spcAft>
                <a:spcPts val="600"/>
              </a:spcAft>
              <a:buClr>
                <a:schemeClr val="tx2">
                  <a:lumMod val="75000"/>
                </a:schemeClr>
              </a:buClr>
              <a:buFont typeface="Wingdings" pitchFamily="2" charset="2"/>
              <a:buChar char="q"/>
            </a:pPr>
            <a:r>
              <a:rPr lang="el-GR" sz="2200" dirty="0"/>
              <a:t>Για παράδειγμα, σε ορισμένα βασικά γεωμετρικά σχήματα το Κ.Β. υπολογίζεται γραφικά ως:</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 γεωμετρικό κέντρο μιας σφαίρας,</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 κέντρο ενός κύκλου,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 σημείο τομής των τριών διαμέσων ενός τριγώνου,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 σημείο τομής των διαγώνιών σε ένα παραλληλόγραμμο.</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Κέντρο Βάρους</a:t>
            </a:r>
            <a:endParaRPr lang="en-US" sz="3600" b="1" dirty="0">
              <a:solidFill>
                <a:srgbClr val="002060"/>
              </a:solidFill>
            </a:endParaRPr>
          </a:p>
        </p:txBody>
      </p:sp>
    </p:spTree>
    <p:extLst>
      <p:ext uri="{BB962C8B-B14F-4D97-AF65-F5344CB8AC3E}">
        <p14:creationId xmlns:p14="http://schemas.microsoft.com/office/powerpoint/2010/main" val="275121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Για σώματα με ακανόνιστο γεωμετρικό σχήμα, το σύστημα χωρίζεται σε μέρη των οποίων μπορούμε να βρούμε τα Κ.Β. </a:t>
                </a:r>
              </a:p>
              <a:p>
                <a:pPr algn="just">
                  <a:spcBef>
                    <a:spcPts val="0"/>
                  </a:spcBef>
                  <a:spcAft>
                    <a:spcPts val="3000"/>
                  </a:spcAft>
                  <a:buClr>
                    <a:schemeClr val="tx2">
                      <a:lumMod val="75000"/>
                    </a:schemeClr>
                  </a:buClr>
                  <a:buFont typeface="Wingdings" pitchFamily="2" charset="2"/>
                  <a:buChar char="q"/>
                </a:pPr>
                <a:r>
                  <a:rPr lang="el-GR" sz="2200" dirty="0"/>
                  <a:t>Στα κέντρα βάρους των μερών εφαρμόζουμε προς την ίδια κατεύθυνση δυνάμεις όσες το βάρος του κάθε μέρους. </a:t>
                </a:r>
              </a:p>
              <a:p>
                <a:pPr algn="just">
                  <a:spcBef>
                    <a:spcPts val="0"/>
                  </a:spcBef>
                  <a:spcAft>
                    <a:spcPts val="3000"/>
                  </a:spcAft>
                  <a:buClr>
                    <a:schemeClr val="tx2">
                      <a:lumMod val="75000"/>
                    </a:schemeClr>
                  </a:buClr>
                  <a:buFont typeface="Wingdings" pitchFamily="2" charset="2"/>
                  <a:buChar char="q"/>
                </a:pPr>
                <a:r>
                  <a:rPr lang="el-GR" sz="2200" dirty="0"/>
                  <a:t>Προσδιορίζουμε τη συνισταμένη τους για δύο τυχαίες διευθύνσεις και το σημείο τομής τους είναι το Κ.Β. του συστήματος.</a:t>
                </a:r>
              </a:p>
              <a:p>
                <a:pPr algn="just">
                  <a:spcBef>
                    <a:spcPts val="0"/>
                  </a:spcBef>
                  <a:spcAft>
                    <a:spcPts val="3000"/>
                  </a:spcAft>
                  <a:buClr>
                    <a:schemeClr val="tx2">
                      <a:lumMod val="75000"/>
                    </a:schemeClr>
                  </a:buClr>
                  <a:buFont typeface="Wingdings" pitchFamily="2" charset="2"/>
                  <a:buChar char="q"/>
                </a:pPr>
                <a:r>
                  <a:rPr lang="el-GR" sz="2200" i="1" dirty="0"/>
                  <a:t>Αναλυτικά: </a:t>
                </a:r>
                <a:r>
                  <a:rPr lang="el-GR" sz="2200" dirty="0"/>
                  <a:t>Το βάρος του συστήματος είναι:</a:t>
                </a:r>
                <a:endParaRPr lang="en-US" sz="2200" dirty="0"/>
              </a:p>
              <a:p>
                <a:pPr marL="0" indent="0" algn="just">
                  <a:spcBef>
                    <a:spcPts val="0"/>
                  </a:spcBef>
                  <a:spcAft>
                    <a:spcPts val="3000"/>
                  </a:spcAft>
                  <a:buClr>
                    <a:schemeClr val="tx2">
                      <a:lumMod val="75000"/>
                    </a:schemeClr>
                  </a:buClr>
                  <a:buNone/>
                </a:pPr>
                <a14:m>
                  <m:oMath xmlns:m="http://schemas.openxmlformats.org/officeDocument/2006/math">
                    <m:r>
                      <m:rPr>
                        <m:nor/>
                      </m:rPr>
                      <a:rPr lang="en-US" sz="2000" b="0" i="0" smtClean="0">
                        <a:latin typeface="Times New Roman" panose="02020603050405020304" pitchFamily="18" charset="0"/>
                        <a:cs typeface="Times New Roman" panose="02020603050405020304" pitchFamily="18" charset="0"/>
                      </a:rPr>
                      <m:t>                                                    </m:t>
                    </m:r>
                    <m:r>
                      <m:rPr>
                        <m:nor/>
                      </m:rPr>
                      <a:rPr lang="el-GR" sz="2000">
                        <a:latin typeface="Times New Roman" panose="02020603050405020304" pitchFamily="18" charset="0"/>
                        <a:cs typeface="Times New Roman" panose="02020603050405020304" pitchFamily="18" charset="0"/>
                      </a:rPr>
                      <m:t>W</m:t>
                    </m:r>
                    <m:r>
                      <m:rPr>
                        <m:nor/>
                      </m:rPr>
                      <a:rPr lang="el-GR" sz="2000">
                        <a:latin typeface="Times New Roman" panose="02020603050405020304" pitchFamily="18" charset="0"/>
                        <a:cs typeface="Times New Roman" panose="02020603050405020304" pitchFamily="18" charset="0"/>
                      </a:rPr>
                      <m:t>=</m:t>
                    </m:r>
                    <m:nary>
                      <m:naryPr>
                        <m:chr m:val="∑"/>
                        <m:limLoc m:val="undOvr"/>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m:rPr>
                                <m:nor/>
                              </m:rPr>
                              <a:rPr lang="el-GR" sz="2000">
                                <a:latin typeface="Times New Roman" panose="02020603050405020304" pitchFamily="18" charset="0"/>
                                <a:cs typeface="Times New Roman" panose="02020603050405020304" pitchFamily="18" charset="0"/>
                              </a:rPr>
                              <m:t>W</m:t>
                            </m:r>
                          </m:e>
                          <m:sub>
                            <m:r>
                              <m:rPr>
                                <m:nor/>
                              </m:rPr>
                              <a:rPr lang="el-GR" sz="2000">
                                <a:latin typeface="Times New Roman" panose="02020603050405020304" pitchFamily="18" charset="0"/>
                                <a:cs typeface="Times New Roman" panose="02020603050405020304" pitchFamily="18" charset="0"/>
                              </a:rPr>
                              <m:t>i</m:t>
                            </m:r>
                          </m:sub>
                        </m:sSub>
                      </m:e>
                    </m:nary>
                  </m:oMath>
                </a14:m>
                <a:r>
                  <a:rPr lang="el-GR"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=1,2,3,…</a:t>
                </a:r>
                <a:endParaRPr lang="el-GR" sz="2000" dirty="0">
                  <a:latin typeface="Times New Roman" panose="02020603050405020304" pitchFamily="18" charset="0"/>
                  <a:cs typeface="Times New Roman" panose="02020603050405020304"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736" r="-996" b="-859"/>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Κέντρο Βάρους</a:t>
            </a:r>
            <a:endParaRPr lang="en-US" sz="3600" b="1" dirty="0">
              <a:solidFill>
                <a:srgbClr val="002060"/>
              </a:solidFill>
            </a:endParaRPr>
          </a:p>
        </p:txBody>
      </p:sp>
    </p:spTree>
    <p:extLst>
      <p:ext uri="{BB962C8B-B14F-4D97-AF65-F5344CB8AC3E}">
        <p14:creationId xmlns:p14="http://schemas.microsoft.com/office/powerpoint/2010/main" val="182744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Το άθροισμα των ροπών των βαρών των μερών του ως προς ένα σημείο πρέπει να είναι ίσο με τη ροπή του βάρους του συστήματος συγκεντρωμένο στο Κ.Β ως προς το σημείο αυτό.</a:t>
            </a:r>
          </a:p>
          <a:p>
            <a:pPr algn="just">
              <a:spcBef>
                <a:spcPts val="0"/>
              </a:spcBef>
              <a:spcAft>
                <a:spcPts val="2400"/>
              </a:spcAft>
              <a:buClr>
                <a:schemeClr val="tx2">
                  <a:lumMod val="75000"/>
                </a:schemeClr>
              </a:buClr>
              <a:buFont typeface="Wingdings" pitchFamily="2" charset="2"/>
              <a:buChar char="q"/>
            </a:pPr>
            <a:r>
              <a:rPr lang="el-GR" sz="2200" dirty="0"/>
              <a:t>Επιλέγοντας την αρχή του συστήματος συντεταγμένων τότε:</a:t>
            </a:r>
            <a:endParaRPr lang="en-US" sz="2200" dirty="0"/>
          </a:p>
          <a:p>
            <a:pPr algn="just">
              <a:spcBef>
                <a:spcPts val="0"/>
              </a:spcBef>
              <a:spcAft>
                <a:spcPts val="2400"/>
              </a:spcAft>
              <a:buClr>
                <a:schemeClr val="tx2">
                  <a:lumMod val="75000"/>
                </a:schemeClr>
              </a:buClr>
              <a:buFont typeface="Wingdings" pitchFamily="2" charset="2"/>
              <a:buChar char="q"/>
            </a:pPr>
            <a:endParaRPr lang="en-US" sz="2200" dirty="0"/>
          </a:p>
          <a:p>
            <a:pPr algn="just">
              <a:spcBef>
                <a:spcPts val="0"/>
              </a:spcBef>
              <a:spcAft>
                <a:spcPts val="2400"/>
              </a:spcAft>
              <a:buClr>
                <a:schemeClr val="tx2">
                  <a:lumMod val="75000"/>
                </a:schemeClr>
              </a:buClr>
              <a:buFont typeface="Wingdings" pitchFamily="2" charset="2"/>
              <a:buChar char="q"/>
            </a:pPr>
            <a:endParaRPr lang="en-US" sz="2200" dirty="0"/>
          </a:p>
          <a:p>
            <a:pPr algn="just">
              <a:spcBef>
                <a:spcPts val="0"/>
              </a:spcBef>
              <a:spcAft>
                <a:spcPts val="2400"/>
              </a:spcAft>
              <a:buClr>
                <a:schemeClr val="tx2">
                  <a:lumMod val="75000"/>
                </a:schemeClr>
              </a:buClr>
              <a:buFont typeface="Wingdings" pitchFamily="2" charset="2"/>
              <a:buChar char="q"/>
            </a:pPr>
            <a:r>
              <a:rPr lang="en-US" sz="2200" dirty="0"/>
              <a:t>O</a:t>
            </a:r>
            <a:r>
              <a:rPr lang="el-GR" sz="2200" dirty="0"/>
              <a:t>ι συντεταγμένες του κέντρου βάρους είναι:</a:t>
            </a:r>
          </a:p>
          <a:p>
            <a:pPr algn="just">
              <a:spcBef>
                <a:spcPts val="0"/>
              </a:spcBef>
              <a:spcAft>
                <a:spcPts val="30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Κέντρο Βάρους</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4" name="Rectangle 3"/>
              <p:cNvSpPr/>
              <p:nvPr/>
            </p:nvSpPr>
            <p:spPr>
              <a:xfrm>
                <a:off x="4932040" y="3712964"/>
                <a:ext cx="1884234" cy="726994"/>
              </a:xfrm>
              <a:prstGeom prst="rect">
                <a:avLst/>
              </a:prstGeom>
            </p:spPr>
            <p:txBody>
              <a:bodyPr wrap="none">
                <a:spAutoFit/>
              </a:bodyPr>
              <a:lstStyle/>
              <a:p>
                <a:pPr algn="ctr">
                  <a:lnSpc>
                    <a:spcPct val="200000"/>
                  </a:lnSpc>
                  <a:spcAft>
                    <a:spcPts val="600"/>
                  </a:spcAft>
                </a:pPr>
                <a14:m>
                  <m:oMath xmlns:m="http://schemas.openxmlformats.org/officeDocument/2006/math">
                    <m:r>
                      <m:rPr>
                        <m:nor/>
                      </m:rPr>
                      <a:rPr lang="en-US" sz="2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W</m:t>
                    </m:r>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e>
                      <m:sub>
                        <m:r>
                          <m:rPr>
                            <m:sty m:val="p"/>
                          </m:rP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ΚΒ</m:t>
                        </m:r>
                      </m:sub>
                    </m:sSub>
                  </m:oMath>
                </a14:m>
                <a:r>
                  <a:rPr lang="en-US" sz="2000"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nary>
                      <m:naryPr>
                        <m:chr m:val="∑"/>
                        <m:limLoc m:val="undOvr"/>
                        <m:subHide m:val="on"/>
                        <m:supHide m:val="on"/>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up/>
                      <m:e>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e>
                          <m:sub>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e>
                    </m:nary>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W</m:t>
                        </m:r>
                      </m:e>
                      <m:sub>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oMath>
                </a14:m>
                <a:endParaRPr lang="el-GR" sz="20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932040" y="3712964"/>
                <a:ext cx="1884234" cy="726994"/>
              </a:xfrm>
              <a:prstGeom prst="rect">
                <a:avLst/>
              </a:prstGeom>
              <a:blipFill rotWithShape="1">
                <a:blip r:embed="rId2"/>
                <a:stretch>
                  <a:fillRect t="-36134" r="-13916" b="-8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64558" y="3712964"/>
                <a:ext cx="2046522" cy="640688"/>
              </a:xfrm>
              <a:prstGeom prst="rect">
                <a:avLst/>
              </a:prstGeom>
            </p:spPr>
            <p:txBody>
              <a:bodyPr wrap="none">
                <a:spAutoFit/>
              </a:bodyPr>
              <a:lstStyle/>
              <a:p>
                <a:pPr algn="ctr">
                  <a:lnSpc>
                    <a:spcPct val="200000"/>
                  </a:lnSpc>
                  <a:spcAft>
                    <a:spcPts val="600"/>
                  </a:spcAft>
                </a:pPr>
                <a14:m>
                  <m:oMath xmlns:m="http://schemas.openxmlformats.org/officeDocument/2006/math">
                    <m:r>
                      <m:rPr>
                        <m:nor/>
                      </m:rPr>
                      <a:rPr lang="en-US" sz="2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W</m:t>
                    </m:r>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e>
                      <m:sub>
                        <m:r>
                          <m:rPr>
                            <m:sty m:val="p"/>
                          </m:rP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ΚΒ</m:t>
                        </m:r>
                      </m:sub>
                    </m:sSub>
                  </m:oMath>
                </a14:m>
                <a:r>
                  <a:rPr lang="en-US" sz="2000"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nary>
                      <m:naryPr>
                        <m:chr m:val="∑"/>
                        <m:limLoc m:val="undOvr"/>
                        <m:subHide m:val="on"/>
                        <m:supHide m:val="on"/>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up/>
                      <m:e>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e>
                          <m:sub>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e>
                    </m:nary>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W</m:t>
                        </m:r>
                      </m:e>
                      <m:sub>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endParaRPr lang="el-GR" sz="20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64558" y="3712964"/>
                <a:ext cx="2046522" cy="640688"/>
              </a:xfrm>
              <a:prstGeom prst="rect">
                <a:avLst/>
              </a:prstGeom>
              <a:blipFill rotWithShape="1">
                <a:blip r:embed="rId3"/>
                <a:stretch>
                  <a:fillRect t="-40952" r="-4776" b="-1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07924" y="5733255"/>
                <a:ext cx="3808350" cy="628377"/>
              </a:xfrm>
              <a:prstGeom prst="rect">
                <a:avLst/>
              </a:prstGeom>
            </p:spPr>
            <p:txBody>
              <a:bodyPr wrap="none">
                <a:spAutoFit/>
              </a:bodyPr>
              <a:lstStyle/>
              <a:p>
                <a14:m>
                  <m:oMath xmlns:m="http://schemas.openxmlformats.org/officeDocument/2006/math">
                    <m:r>
                      <m:rPr>
                        <m:sty m:val="p"/>
                      </m:rPr>
                      <a:rPr lang="en-US" sz="2000" smtClean="0">
                        <a:solidFill>
                          <a:srgbClr val="000000"/>
                        </a:solidFill>
                        <a:latin typeface="Cambria Math" panose="02040503050406030204" pitchFamily="18" charset="0"/>
                        <a:ea typeface="Cambria Math" panose="02040503050406030204" pitchFamily="18" charset="0"/>
                      </a:rPr>
                      <m:t>x</m:t>
                    </m:r>
                    <m:r>
                      <m:rPr>
                        <m:sty m:val="p"/>
                      </m:rPr>
                      <a:rPr lang="en-US" sz="2000" baseline="-25000">
                        <a:solidFill>
                          <a:srgbClr val="000000"/>
                        </a:solidFill>
                        <a:latin typeface="Cambria Math" panose="02040503050406030204" pitchFamily="18" charset="0"/>
                        <a:ea typeface="Cambria Math" panose="02040503050406030204" pitchFamily="18" charset="0"/>
                      </a:rPr>
                      <m:t>KB</m:t>
                    </m:r>
                    <m:r>
                      <m:rPr>
                        <m:nor/>
                      </m:rPr>
                      <a:rPr lang="en-US" sz="2000">
                        <a:solidFill>
                          <a:srgbClr val="000000"/>
                        </a:solidFill>
                        <a:effectLst/>
                        <a:latin typeface="Cambria Math" panose="02040503050406030204" pitchFamily="18" charset="0"/>
                        <a:ea typeface="Cambria Math" panose="02040503050406030204" pitchFamily="18" charset="0"/>
                      </a:rPr>
                      <m:t>=</m:t>
                    </m:r>
                  </m:oMath>
                </a14:m>
                <a:r>
                  <a:rPr lang="en-US" sz="20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limLoc m:val="undOvr"/>
                            <m:subHide m:val="on"/>
                            <m:supHide m:val="on"/>
                            <m:ctrlPr>
                              <a:rPr lang="el-GR" sz="2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up/>
                          <m:e>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rPr>
                                  <m:t>x</m:t>
                                </m:r>
                              </m:e>
                              <m:sub>
                                <m:r>
                                  <m:rPr>
                                    <m:nor/>
                                  </m:rPr>
                                  <a:rPr lang="en-US" sz="2000">
                                    <a:solidFill>
                                      <a:srgbClr val="000000"/>
                                    </a:solidFill>
                                    <a:effectLst/>
                                    <a:latin typeface="Cambria Math" panose="02040503050406030204" pitchFamily="18" charset="0"/>
                                    <a:ea typeface="Cambria Math" panose="02040503050406030204" pitchFamily="18" charset="0"/>
                                  </a:rPr>
                                  <m:t>i</m:t>
                                </m:r>
                              </m:sub>
                            </m:sSub>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rPr>
                                  <m:t>W</m:t>
                                </m:r>
                              </m:e>
                              <m:sub>
                                <m:r>
                                  <m:rPr>
                                    <m:nor/>
                                  </m:rPr>
                                  <a:rPr lang="en-US" sz="2000">
                                    <a:solidFill>
                                      <a:srgbClr val="000000"/>
                                    </a:solidFill>
                                    <a:effectLst/>
                                    <a:latin typeface="Cambria Math" panose="02040503050406030204" pitchFamily="18" charset="0"/>
                                    <a:ea typeface="Cambria Math" panose="02040503050406030204" pitchFamily="18" charset="0"/>
                                  </a:rPr>
                                  <m:t>i</m:t>
                                </m:r>
                              </m:sub>
                            </m:sSub>
                          </m:e>
                        </m:nary>
                      </m:num>
                      <m:den>
                        <m:r>
                          <m:rPr>
                            <m:nor/>
                          </m:rPr>
                          <a:rPr lang="en-US" sz="2000">
                            <a:solidFill>
                              <a:srgbClr val="000000"/>
                            </a:solidFill>
                            <a:effectLst/>
                            <a:latin typeface="Cambria Math" panose="02040503050406030204" pitchFamily="18" charset="0"/>
                            <a:ea typeface="Cambria Math" panose="02040503050406030204" pitchFamily="18" charset="0"/>
                          </a:rPr>
                          <m:t>W</m:t>
                        </m:r>
                      </m:den>
                    </m:f>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00"/>
                    </a:solidFill>
                    <a:effectLst/>
                    <a:latin typeface="Cambria Math" panose="02040503050406030204" pitchFamily="18" charset="0"/>
                    <a:ea typeface="Cambria Math" panose="02040503050406030204" pitchFamily="18" charset="0"/>
                  </a:rPr>
                  <a:t>  </a:t>
                </a:r>
                <a:r>
                  <a:rPr lang="el-GR" sz="2000" dirty="0">
                    <a:solidFill>
                      <a:srgbClr val="000000"/>
                    </a:solidFill>
                    <a:effectLst/>
                    <a:latin typeface="Cambria Math" panose="02040503050406030204" pitchFamily="18" charset="0"/>
                    <a:ea typeface="Cambria Math" panose="02040503050406030204" pitchFamily="18" charset="0"/>
                  </a:rPr>
                  <a:t>  και </a:t>
                </a:r>
                <a:r>
                  <a:rPr lang="en-US" sz="2000" dirty="0">
                    <a:solidFill>
                      <a:srgbClr val="000000"/>
                    </a:solidFill>
                    <a:effectLst/>
                    <a:latin typeface="Cambria Math" panose="02040503050406030204" pitchFamily="18" charset="0"/>
                    <a:ea typeface="Cambria Math" panose="02040503050406030204" pitchFamily="18" charset="0"/>
                  </a:rPr>
                  <a:t>   </a:t>
                </a:r>
                <a:r>
                  <a:rPr lang="el-GR" sz="2000" dirty="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m:rPr>
                        <m:sty m:val="p"/>
                      </m:rPr>
                      <a:rPr lang="en-US" sz="2000" b="0" i="0" smtClean="0">
                        <a:solidFill>
                          <a:srgbClr val="000000"/>
                        </a:solidFill>
                        <a:effectLst/>
                        <a:latin typeface="Cambria Math" panose="02040503050406030204" pitchFamily="18" charset="0"/>
                        <a:ea typeface="Cambria Math" panose="02040503050406030204" pitchFamily="18" charset="0"/>
                      </a:rPr>
                      <m:t>y</m:t>
                    </m:r>
                    <m:r>
                      <m:rPr>
                        <m:sty m:val="p"/>
                      </m:rPr>
                      <a:rPr lang="en-US" sz="2000" b="0" i="0" baseline="-25000" smtClean="0">
                        <a:solidFill>
                          <a:srgbClr val="000000"/>
                        </a:solidFill>
                        <a:effectLst/>
                        <a:latin typeface="Cambria Math" panose="02040503050406030204" pitchFamily="18" charset="0"/>
                        <a:ea typeface="Cambria Math" panose="02040503050406030204" pitchFamily="18" charset="0"/>
                      </a:rPr>
                      <m:t>KB</m:t>
                    </m:r>
                    <m:r>
                      <m:rPr>
                        <m:nor/>
                      </m:rPr>
                      <a:rPr lang="en-US" sz="2000">
                        <a:solidFill>
                          <a:srgbClr val="000000"/>
                        </a:solidFill>
                        <a:effectLst/>
                        <a:latin typeface="Cambria Math" panose="02040503050406030204" pitchFamily="18" charset="0"/>
                        <a:ea typeface="Cambria Math" panose="02040503050406030204" pitchFamily="18" charset="0"/>
                      </a:rPr>
                      <m:t>=</m:t>
                    </m:r>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limLoc m:val="undOvr"/>
                            <m:subHide m:val="on"/>
                            <m:supHide m:val="on"/>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up/>
                          <m:e>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rPr>
                                  <m:t>y</m:t>
                                </m:r>
                              </m:e>
                              <m:sub>
                                <m:r>
                                  <m:rPr>
                                    <m:nor/>
                                  </m:rPr>
                                  <a:rPr lang="en-US" sz="2000">
                                    <a:solidFill>
                                      <a:srgbClr val="000000"/>
                                    </a:solidFill>
                                    <a:effectLst/>
                                    <a:latin typeface="Cambria Math" panose="02040503050406030204" pitchFamily="18" charset="0"/>
                                    <a:ea typeface="Cambria Math" panose="02040503050406030204" pitchFamily="18" charset="0"/>
                                  </a:rPr>
                                  <m:t>i</m:t>
                                </m:r>
                              </m:sub>
                            </m:sSub>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rPr>
                                  <m:t>W</m:t>
                                </m:r>
                              </m:e>
                              <m:sub>
                                <m:r>
                                  <m:rPr>
                                    <m:nor/>
                                  </m:rPr>
                                  <a:rPr lang="en-US" sz="2000">
                                    <a:solidFill>
                                      <a:srgbClr val="000000"/>
                                    </a:solidFill>
                                    <a:effectLst/>
                                    <a:latin typeface="Cambria Math" panose="02040503050406030204" pitchFamily="18" charset="0"/>
                                    <a:ea typeface="Cambria Math" panose="02040503050406030204" pitchFamily="18" charset="0"/>
                                  </a:rPr>
                                  <m:t>i</m:t>
                                </m:r>
                              </m:sub>
                            </m:sSub>
                          </m:e>
                        </m:nary>
                      </m:num>
                      <m:den>
                        <m:r>
                          <m:rPr>
                            <m:nor/>
                          </m:rPr>
                          <a:rPr lang="en-US" sz="2000">
                            <a:solidFill>
                              <a:srgbClr val="000000"/>
                            </a:solidFill>
                            <a:effectLst/>
                            <a:latin typeface="Cambria Math" panose="02040503050406030204" pitchFamily="18" charset="0"/>
                            <a:ea typeface="Cambria Math" panose="02040503050406030204" pitchFamily="18" charset="0"/>
                          </a:rPr>
                          <m:t>W</m:t>
                        </m:r>
                      </m:den>
                    </m:f>
                  </m:oMath>
                </a14:m>
                <a:endParaRPr lang="el-GR" sz="20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07924" y="5733255"/>
                <a:ext cx="3808350" cy="628377"/>
              </a:xfrm>
              <a:prstGeom prst="rect">
                <a:avLst/>
              </a:prstGeom>
              <a:blipFill rotWithShape="1">
                <a:blip r:embed="rId4"/>
                <a:stretch>
                  <a:fillRect b="-3846"/>
                </a:stretch>
              </a:blipFill>
            </p:spPr>
            <p:txBody>
              <a:bodyPr/>
              <a:lstStyle/>
              <a:p>
                <a:r>
                  <a:rPr lang="en-US">
                    <a:noFill/>
                  </a:rPr>
                  <a:t> </a:t>
                </a:r>
              </a:p>
            </p:txBody>
          </p:sp>
        </mc:Fallback>
      </mc:AlternateContent>
    </p:spTree>
    <p:extLst>
      <p:ext uri="{BB962C8B-B14F-4D97-AF65-F5344CB8AC3E}">
        <p14:creationId xmlns:p14="http://schemas.microsoft.com/office/powerpoint/2010/main" val="30862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Το κέντρο μάζας ενός σώματος είναι το σημείο στο οποίο θεωρείται ότι η συνολική μάζα του σώματος είναι συγκεντρωμένη. </a:t>
            </a:r>
          </a:p>
          <a:p>
            <a:pPr algn="just">
              <a:spcBef>
                <a:spcPts val="0"/>
              </a:spcBef>
              <a:spcAft>
                <a:spcPts val="3000"/>
              </a:spcAft>
              <a:buClr>
                <a:schemeClr val="tx2">
                  <a:lumMod val="75000"/>
                </a:schemeClr>
              </a:buClr>
              <a:buFont typeface="Wingdings" pitchFamily="2" charset="2"/>
              <a:buChar char="q"/>
            </a:pPr>
            <a:r>
              <a:rPr lang="el-GR" sz="2200" dirty="0"/>
              <a:t>Το κέντρο μάζας αποτελεί συνάρτηση της θέσης κάθε μέρους  που απαρτίζει το σώμα. </a:t>
            </a:r>
          </a:p>
          <a:p>
            <a:pPr algn="just">
              <a:spcBef>
                <a:spcPts val="0"/>
              </a:spcBef>
              <a:spcAft>
                <a:spcPts val="3000"/>
              </a:spcAft>
              <a:buClr>
                <a:schemeClr val="tx2">
                  <a:lumMod val="75000"/>
                </a:schemeClr>
              </a:buClr>
              <a:buFont typeface="Wingdings" pitchFamily="2" charset="2"/>
              <a:buChar char="q"/>
            </a:pPr>
            <a:r>
              <a:rPr lang="el-GR" sz="2200" dirty="0"/>
              <a:t>Σε στερεά σώματα η θέση του κέντρου μάζας είναι σταθερή σε σχέση με το σώμα, αλλά όχι αναγκαία πάνω σε αυτό. </a:t>
            </a:r>
          </a:p>
          <a:p>
            <a:pPr algn="just">
              <a:spcBef>
                <a:spcPts val="0"/>
              </a:spcBef>
              <a:spcAft>
                <a:spcPts val="3000"/>
              </a:spcAft>
              <a:buClr>
                <a:schemeClr val="tx2">
                  <a:lumMod val="75000"/>
                </a:schemeClr>
              </a:buClr>
              <a:buFont typeface="Wingdings" pitchFamily="2" charset="2"/>
              <a:buChar char="q"/>
            </a:pPr>
            <a:r>
              <a:rPr lang="el-GR" sz="2200" b="1" dirty="0"/>
              <a:t>Στην περίπτωση ενός ομοιογενούς </a:t>
            </a:r>
            <a:r>
              <a:rPr lang="el-GR" sz="2200" b="1" dirty="0" err="1"/>
              <a:t>βαρυτικού</a:t>
            </a:r>
            <a:r>
              <a:rPr lang="el-GR" sz="2200" b="1" dirty="0"/>
              <a:t> πεδίου, το κέντρο μάζας και το κέντρο βάρους συμπίπτουν</a:t>
            </a:r>
            <a:r>
              <a:rPr lang="el-GR" sz="2200" dirty="0"/>
              <a:t>.</a:t>
            </a:r>
          </a:p>
          <a:p>
            <a:pPr algn="just">
              <a:spcBef>
                <a:spcPts val="0"/>
              </a:spcBef>
              <a:spcAft>
                <a:spcPts val="30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Κέντρο Μάζας</a:t>
            </a:r>
            <a:endParaRPr lang="en-US" sz="3600" b="1" dirty="0">
              <a:solidFill>
                <a:srgbClr val="002060"/>
              </a:solidFill>
            </a:endParaRPr>
          </a:p>
        </p:txBody>
      </p:sp>
    </p:spTree>
    <p:extLst>
      <p:ext uri="{BB962C8B-B14F-4D97-AF65-F5344CB8AC3E}">
        <p14:creationId xmlns:p14="http://schemas.microsoft.com/office/powerpoint/2010/main" val="286708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Στην περίπτωση στερεών και εύκαμπτων αντικειμένων, όπως και το ανθρώπινο σώμα, το σημείο του κέντρου μάζας μετατοπίζεται ανάλογα με τη στάση του σώματος.</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1200"/>
              </a:spcBef>
              <a:spcAft>
                <a:spcPts val="3000"/>
              </a:spcAft>
              <a:buClr>
                <a:schemeClr val="tx2">
                  <a:lumMod val="75000"/>
                </a:schemeClr>
              </a:buClr>
              <a:buFont typeface="Wingdings" pitchFamily="2" charset="2"/>
              <a:buChar char="q"/>
            </a:pPr>
            <a:r>
              <a:rPr lang="el-GR" sz="2200" dirty="0"/>
              <a:t>Η ευκαμψία του ανθρώπινου σώματος οφείλεται στις αρθρώσεις του σκελετικού συστήματος (</a:t>
            </a:r>
            <a:r>
              <a:rPr lang="el-GR" sz="2200" i="1" dirty="0" err="1"/>
              <a:t>joints</a:t>
            </a:r>
            <a:r>
              <a:rPr lang="el-GR" sz="2200" dirty="0"/>
              <a:t>), που παρέχουν κινητικότητα και κάποιο βαθμό ευστάθειας.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Κέντρο Μάζας</a:t>
            </a:r>
            <a:endParaRPr lang="en-US" sz="3600" b="1" dirty="0">
              <a:solidFill>
                <a:srgbClr val="002060"/>
              </a:solidFill>
            </a:endParaRPr>
          </a:p>
        </p:txBody>
      </p:sp>
      <p:grpSp>
        <p:nvGrpSpPr>
          <p:cNvPr id="6" name="Group 5"/>
          <p:cNvGrpSpPr/>
          <p:nvPr/>
        </p:nvGrpSpPr>
        <p:grpSpPr>
          <a:xfrm>
            <a:off x="3465939" y="2875715"/>
            <a:ext cx="2762245" cy="2209466"/>
            <a:chOff x="6378828" y="4149080"/>
            <a:chExt cx="2254195" cy="167847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8828" y="4163696"/>
              <a:ext cx="2215303" cy="1663854"/>
            </a:xfrm>
            <a:prstGeom prst="rect">
              <a:avLst/>
            </a:prstGeom>
          </p:spPr>
        </p:pic>
        <p:sp>
          <p:nvSpPr>
            <p:cNvPr id="4" name="Rectangle 3"/>
            <p:cNvSpPr/>
            <p:nvPr/>
          </p:nvSpPr>
          <p:spPr>
            <a:xfrm>
              <a:off x="7696919" y="4149080"/>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69416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Το υψηλό επίπεδο κινητικότητας από τις αρθρώσεις του ανθρώπινου σώματος επιτυγχάνεται εις βάρος της ευστάθειας και ευπάθειας σε τραυματισμούς, π.χ. εξαρθρώσεις. </a:t>
            </a:r>
          </a:p>
          <a:p>
            <a:pPr algn="just">
              <a:spcBef>
                <a:spcPts val="0"/>
              </a:spcBef>
              <a:spcAft>
                <a:spcPts val="2400"/>
              </a:spcAft>
              <a:buClr>
                <a:schemeClr val="tx2">
                  <a:lumMod val="75000"/>
                </a:schemeClr>
              </a:buClr>
              <a:buFont typeface="Wingdings" pitchFamily="2" charset="2"/>
              <a:buChar char="q"/>
            </a:pPr>
            <a:r>
              <a:rPr lang="el-GR" sz="2200" dirty="0"/>
              <a:t>Μεγάλη ευστάθεια εμφανίζεται σε αρθρώσεις που δεν επιτρέπουν μεγάλες σχετικές κινήσεις μεταξύ των οστών που συνιστούν την άρθρωση, όπως στα οστά του κρανίου.</a:t>
            </a:r>
          </a:p>
          <a:p>
            <a:pPr algn="just">
              <a:spcBef>
                <a:spcPts val="0"/>
              </a:spcBef>
              <a:spcAft>
                <a:spcPts val="2400"/>
              </a:spcAft>
              <a:buClr>
                <a:schemeClr val="tx2">
                  <a:lumMod val="75000"/>
                </a:schemeClr>
              </a:buClr>
              <a:buFont typeface="Wingdings" pitchFamily="2" charset="2"/>
              <a:buChar char="q"/>
            </a:pPr>
            <a:r>
              <a:rPr lang="el-GR" sz="2200" dirty="0"/>
              <a:t>Η κίνηση του σώματος είναι αποτέλεσμα των δυνάμεων που οφείλονται στους σκελετικούς μύες που μετατρέπουν χημική ενέργεια σε μηχανικό έργο.</a:t>
            </a:r>
          </a:p>
          <a:p>
            <a:pPr algn="just">
              <a:spcBef>
                <a:spcPts val="0"/>
              </a:spcBef>
              <a:spcAft>
                <a:spcPts val="2400"/>
              </a:spcAft>
              <a:buClr>
                <a:schemeClr val="tx2">
                  <a:lumMod val="75000"/>
                </a:schemeClr>
              </a:buClr>
              <a:buFont typeface="Wingdings" pitchFamily="2" charset="2"/>
              <a:buChar char="q"/>
            </a:pPr>
            <a:r>
              <a:rPr lang="el-GR" sz="2200" dirty="0"/>
              <a:t>Οι αρχές της στατικής εφαρμόζονται και για την κατανόηση λειτουργιών του ανθρωπίνου σώματος.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Κέντρο Μάζας</a:t>
            </a:r>
            <a:endParaRPr lang="en-US" sz="3600" b="1" dirty="0">
              <a:solidFill>
                <a:srgbClr val="002060"/>
              </a:solidFill>
            </a:endParaRPr>
          </a:p>
        </p:txBody>
      </p:sp>
    </p:spTree>
    <p:extLst>
      <p:ext uri="{BB962C8B-B14F-4D97-AF65-F5344CB8AC3E}">
        <p14:creationId xmlns:p14="http://schemas.microsoft.com/office/powerpoint/2010/main" val="7692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a:t>
            </a:r>
            <a:r>
              <a:rPr lang="el-GR" sz="2200" dirty="0" err="1"/>
              <a:t>γραμμοσκιασμένη</a:t>
            </a:r>
            <a:r>
              <a:rPr lang="el-GR" sz="2200" dirty="0"/>
              <a:t> επιφάνεια μεταξύ των επιφανειών στήριξης (πέλματα ποδιών) ονομάζεται βάση στήριξης: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Ισορροπία στο ανθρώπινο σώμα</a:t>
            </a:r>
            <a:endParaRPr lang="en-US" sz="3600" b="1" dirty="0">
              <a:solidFill>
                <a:srgbClr val="002060"/>
              </a:solidFill>
            </a:endParaRPr>
          </a:p>
        </p:txBody>
      </p:sp>
      <p:pic>
        <p:nvPicPr>
          <p:cNvPr id="19" name="Picture 18"/>
          <p:cNvPicPr>
            <a:picLocks noChangeAspect="1"/>
          </p:cNvPicPr>
          <p:nvPr/>
        </p:nvPicPr>
        <p:blipFill rotWithShape="1">
          <a:blip r:embed="rId2"/>
          <a:srcRect l="62434" t="44047" r="4435" b="25863"/>
          <a:stretch/>
        </p:blipFill>
        <p:spPr>
          <a:xfrm>
            <a:off x="2932031" y="2762569"/>
            <a:ext cx="1526867" cy="1110449"/>
          </a:xfrm>
          <a:prstGeom prst="rect">
            <a:avLst/>
          </a:prstGeom>
        </p:spPr>
      </p:pic>
      <p:sp>
        <p:nvSpPr>
          <p:cNvPr id="20" name="Rectangle 19"/>
          <p:cNvSpPr/>
          <p:nvPr/>
        </p:nvSpPr>
        <p:spPr>
          <a:xfrm>
            <a:off x="2789251" y="3877033"/>
            <a:ext cx="1156407" cy="307777"/>
          </a:xfrm>
          <a:prstGeom prst="rect">
            <a:avLst/>
          </a:prstGeom>
        </p:spPr>
        <p:txBody>
          <a:bodyPr wrap="none">
            <a:spAutoFit/>
          </a:bodyPr>
          <a:lstStyle/>
          <a:p>
            <a:r>
              <a:rPr lang="el-GR" sz="1400" dirty="0"/>
              <a:t>κέντρο μάζας</a:t>
            </a:r>
          </a:p>
        </p:txBody>
      </p:sp>
      <p:grpSp>
        <p:nvGrpSpPr>
          <p:cNvPr id="10" name="Group 9"/>
          <p:cNvGrpSpPr/>
          <p:nvPr/>
        </p:nvGrpSpPr>
        <p:grpSpPr>
          <a:xfrm>
            <a:off x="5717438" y="3615698"/>
            <a:ext cx="3374534" cy="2880699"/>
            <a:chOff x="3444663" y="4905200"/>
            <a:chExt cx="2332832" cy="1822424"/>
          </a:xfrm>
        </p:grpSpPr>
        <p:grpSp>
          <p:nvGrpSpPr>
            <p:cNvPr id="17" name="Group 16"/>
            <p:cNvGrpSpPr/>
            <p:nvPr/>
          </p:nvGrpSpPr>
          <p:grpSpPr>
            <a:xfrm>
              <a:off x="3444663" y="4905200"/>
              <a:ext cx="2332832" cy="1822424"/>
              <a:chOff x="3369579" y="3068961"/>
              <a:chExt cx="2332832" cy="1822424"/>
            </a:xfrm>
          </p:grpSpPr>
          <p:grpSp>
            <p:nvGrpSpPr>
              <p:cNvPr id="6" name="Group 5"/>
              <p:cNvGrpSpPr/>
              <p:nvPr/>
            </p:nvGrpSpPr>
            <p:grpSpPr>
              <a:xfrm>
                <a:off x="3369579" y="3068961"/>
                <a:ext cx="2332832" cy="1750479"/>
                <a:chOff x="6300191" y="4077073"/>
                <a:chExt cx="2332832" cy="1750479"/>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1" y="4077073"/>
                  <a:ext cx="2330638" cy="1750479"/>
                </a:xfrm>
                <a:prstGeom prst="rect">
                  <a:avLst/>
                </a:prstGeom>
              </p:spPr>
            </p:pic>
            <p:sp>
              <p:nvSpPr>
                <p:cNvPr id="4" name="Rectangle 3"/>
                <p:cNvSpPr/>
                <p:nvPr/>
              </p:nvSpPr>
              <p:spPr>
                <a:xfrm>
                  <a:off x="7696919" y="4149080"/>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Rectangle 6"/>
              <p:cNvSpPr/>
              <p:nvPr/>
            </p:nvSpPr>
            <p:spPr>
              <a:xfrm>
                <a:off x="3620021" y="4819377"/>
                <a:ext cx="216024" cy="72008"/>
              </a:xfrm>
              <a:prstGeom prst="rect">
                <a:avLst/>
              </a:prstGeom>
              <a:pattFill prst="pct5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4108711" y="4819377"/>
                <a:ext cx="216024" cy="72008"/>
              </a:xfrm>
              <a:prstGeom prst="rect">
                <a:avLst/>
              </a:prstGeom>
              <a:pattFill prst="pct5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856857" y="4819377"/>
                <a:ext cx="216024" cy="72008"/>
              </a:xfrm>
              <a:prstGeom prst="rect">
                <a:avLst/>
              </a:prstGeom>
              <a:pattFill prst="pct5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Straight Connector 10"/>
              <p:cNvCxnSpPr/>
              <p:nvPr/>
            </p:nvCxnSpPr>
            <p:spPr>
              <a:xfrm flipV="1">
                <a:off x="3836045" y="3944961"/>
                <a:ext cx="0" cy="942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619229" y="3944960"/>
                <a:ext cx="0" cy="942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25023" y="3947343"/>
                <a:ext cx="0" cy="942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08207" y="3947342"/>
                <a:ext cx="0" cy="942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076056" y="3944962"/>
                <a:ext cx="0" cy="942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859240" y="3944961"/>
                <a:ext cx="0" cy="94296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3773562" y="5885217"/>
              <a:ext cx="0" cy="7793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274443" y="5805771"/>
              <a:ext cx="0" cy="8572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072881" y="5994183"/>
              <a:ext cx="0" cy="64405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4" name="Θέση περιεχομένου 2"/>
          <p:cNvSpPr txBox="1">
            <a:spLocks/>
          </p:cNvSpPr>
          <p:nvPr/>
        </p:nvSpPr>
        <p:spPr>
          <a:xfrm>
            <a:off x="247448" y="4644266"/>
            <a:ext cx="5083607" cy="1693193"/>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2400"/>
              </a:spcAft>
              <a:buClr>
                <a:schemeClr val="tx2">
                  <a:lumMod val="75000"/>
                </a:schemeClr>
              </a:buClr>
              <a:buFont typeface="Wingdings" pitchFamily="2" charset="2"/>
              <a:buChar char="q"/>
            </a:pPr>
            <a:r>
              <a:rPr lang="el-GR" sz="2200" dirty="0"/>
              <a:t>Όσο το σημείο του κέντρου μάζας βρίσκεται εντός της βάσης στήριξης  το ανθρώπινο σώμα ισορροπεί.</a:t>
            </a:r>
          </a:p>
        </p:txBody>
      </p:sp>
    </p:spTree>
    <p:extLst>
      <p:ext uri="{BB962C8B-B14F-4D97-AF65-F5344CB8AC3E}">
        <p14:creationId xmlns:p14="http://schemas.microsoft.com/office/powerpoint/2010/main" val="422566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Όταν το κέντρο μάζας βρεθεί εκτός της βάσης στήριξης η ισορροπία του ανθρώπινου σώματος διαταράσσεται: </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Αν το άτομο δεν είναι σε θέση να επαναφέρει το βάρος του εντός της βάσης στήριξης θα επακολουθήσει πτώση.</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Ισορροπία στο ανθρώπινο σώμα</a:t>
            </a:r>
            <a:endParaRPr lang="en-US" sz="3600" b="1" dirty="0">
              <a:solidFill>
                <a:srgbClr val="002060"/>
              </a:solidFill>
            </a:endParaRPr>
          </a:p>
        </p:txBody>
      </p:sp>
      <p:grpSp>
        <p:nvGrpSpPr>
          <p:cNvPr id="29" name="Group 28"/>
          <p:cNvGrpSpPr/>
          <p:nvPr/>
        </p:nvGrpSpPr>
        <p:grpSpPr>
          <a:xfrm>
            <a:off x="1345648" y="2639318"/>
            <a:ext cx="6530863" cy="3021930"/>
            <a:chOff x="1497521" y="3501008"/>
            <a:chExt cx="6530863" cy="3021930"/>
          </a:xfrm>
        </p:grpSpPr>
        <p:grpSp>
          <p:nvGrpSpPr>
            <p:cNvPr id="26" name="Group 25"/>
            <p:cNvGrpSpPr/>
            <p:nvPr/>
          </p:nvGrpSpPr>
          <p:grpSpPr>
            <a:xfrm>
              <a:off x="1497521" y="3501008"/>
              <a:ext cx="6076950" cy="3021930"/>
              <a:chOff x="1331640" y="3754019"/>
              <a:chExt cx="6076950" cy="3021930"/>
            </a:xfrm>
          </p:grpSpPr>
          <p:pic>
            <p:nvPicPr>
              <p:cNvPr id="21" name="Picture 20"/>
              <p:cNvPicPr>
                <a:picLocks noChangeAspect="1"/>
              </p:cNvPicPr>
              <p:nvPr/>
            </p:nvPicPr>
            <p:blipFill rotWithShape="1">
              <a:blip r:embed="rId2">
                <a:grayscl/>
                <a:extLst>
                  <a:ext uri="{28A0092B-C50C-407E-A947-70E740481C1C}">
                    <a14:useLocalDpi xmlns:a14="http://schemas.microsoft.com/office/drawing/2010/main" val="0"/>
                  </a:ext>
                </a:extLst>
              </a:blip>
              <a:srcRect b="11626"/>
              <a:stretch/>
            </p:blipFill>
            <p:spPr>
              <a:xfrm>
                <a:off x="1331640" y="3754019"/>
                <a:ext cx="6076950" cy="3021930"/>
              </a:xfrm>
              <a:prstGeom prst="rect">
                <a:avLst/>
              </a:prstGeom>
            </p:spPr>
          </p:pic>
          <p:sp>
            <p:nvSpPr>
              <p:cNvPr id="22" name="Rectangle 21"/>
              <p:cNvSpPr/>
              <p:nvPr/>
            </p:nvSpPr>
            <p:spPr>
              <a:xfrm>
                <a:off x="1663105" y="6591006"/>
                <a:ext cx="1224136" cy="131984"/>
              </a:xfrm>
              <a:prstGeom prst="rect">
                <a:avLst/>
              </a:prstGeom>
              <a:pattFill prst="pct5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a:off x="3421634" y="6578037"/>
                <a:ext cx="1011683" cy="131984"/>
              </a:xfrm>
              <a:prstGeom prst="rect">
                <a:avLst/>
              </a:prstGeom>
              <a:pattFill prst="pct5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5516001" y="6601944"/>
                <a:ext cx="836102" cy="131984"/>
              </a:xfrm>
              <a:prstGeom prst="rect">
                <a:avLst/>
              </a:prstGeom>
              <a:pattFill prst="pct5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0" name="Rectangle 19"/>
            <p:cNvSpPr/>
            <p:nvPr/>
          </p:nvSpPr>
          <p:spPr>
            <a:xfrm>
              <a:off x="6942365" y="4867609"/>
              <a:ext cx="659476" cy="461665"/>
            </a:xfrm>
            <a:prstGeom prst="rect">
              <a:avLst/>
            </a:prstGeom>
            <a:solidFill>
              <a:schemeClr val="bg1"/>
            </a:solidFill>
          </p:spPr>
          <p:txBody>
            <a:bodyPr wrap="none">
              <a:spAutoFit/>
            </a:bodyPr>
            <a:lstStyle/>
            <a:p>
              <a:pPr algn="ctr"/>
              <a:r>
                <a:rPr lang="el-GR" sz="1200" dirty="0"/>
                <a:t>Κέντρο </a:t>
              </a:r>
            </a:p>
            <a:p>
              <a:pPr algn="ctr"/>
              <a:r>
                <a:rPr lang="el-GR" sz="1200" dirty="0"/>
                <a:t>Μάζας</a:t>
              </a:r>
            </a:p>
          </p:txBody>
        </p:sp>
        <p:sp>
          <p:nvSpPr>
            <p:cNvPr id="27" name="Rectangle 26"/>
            <p:cNvSpPr/>
            <p:nvPr/>
          </p:nvSpPr>
          <p:spPr>
            <a:xfrm>
              <a:off x="6865076" y="5364130"/>
              <a:ext cx="792589" cy="461665"/>
            </a:xfrm>
            <a:prstGeom prst="rect">
              <a:avLst/>
            </a:prstGeom>
            <a:solidFill>
              <a:schemeClr val="bg1"/>
            </a:solidFill>
          </p:spPr>
          <p:txBody>
            <a:bodyPr wrap="none">
              <a:spAutoFit/>
            </a:bodyPr>
            <a:lstStyle/>
            <a:p>
              <a:pPr algn="ctr"/>
              <a:r>
                <a:rPr lang="el-GR" sz="1200" dirty="0"/>
                <a:t>Προβολή </a:t>
              </a:r>
            </a:p>
            <a:p>
              <a:pPr algn="ctr"/>
              <a:r>
                <a:rPr lang="el-GR" sz="1200" dirty="0"/>
                <a:t>βάρους</a:t>
              </a:r>
            </a:p>
          </p:txBody>
        </p:sp>
        <p:sp>
          <p:nvSpPr>
            <p:cNvPr id="28" name="Rectangle 27"/>
            <p:cNvSpPr/>
            <p:nvPr/>
          </p:nvSpPr>
          <p:spPr>
            <a:xfrm>
              <a:off x="6931649" y="6245939"/>
              <a:ext cx="1096735" cy="276999"/>
            </a:xfrm>
            <a:prstGeom prst="rect">
              <a:avLst/>
            </a:prstGeom>
            <a:solidFill>
              <a:schemeClr val="bg1"/>
            </a:solidFill>
          </p:spPr>
          <p:txBody>
            <a:bodyPr wrap="square">
              <a:spAutoFit/>
            </a:bodyPr>
            <a:lstStyle/>
            <a:p>
              <a:pPr algn="ctr"/>
              <a:r>
                <a:rPr lang="el-GR" sz="1200" dirty="0"/>
                <a:t>Βάση στήριξης</a:t>
              </a:r>
            </a:p>
          </p:txBody>
        </p:sp>
      </p:grpSp>
    </p:spTree>
    <p:extLst>
      <p:ext uri="{BB962C8B-B14F-4D97-AF65-F5344CB8AC3E}">
        <p14:creationId xmlns:p14="http://schemas.microsoft.com/office/powerpoint/2010/main" val="35256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395536" y="1885528"/>
            <a:ext cx="8287072" cy="4495800"/>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800" dirty="0"/>
              <a:t>Εισαγωγή στη Στατική</a:t>
            </a:r>
          </a:p>
          <a:p>
            <a:pPr algn="just">
              <a:spcBef>
                <a:spcPts val="0"/>
              </a:spcBef>
              <a:spcAft>
                <a:spcPts val="1800"/>
              </a:spcAft>
              <a:buClr>
                <a:schemeClr val="tx2">
                  <a:lumMod val="75000"/>
                </a:schemeClr>
              </a:buClr>
              <a:buFont typeface="Wingdings" pitchFamily="2" charset="2"/>
              <a:buChar char="q"/>
            </a:pPr>
            <a:r>
              <a:rPr lang="el-GR" sz="2800" dirty="0"/>
              <a:t>Ελεύθερο σώμα και Μηχανικό ανάλογο</a:t>
            </a:r>
          </a:p>
          <a:p>
            <a:pPr algn="just">
              <a:spcBef>
                <a:spcPts val="0"/>
              </a:spcBef>
              <a:spcAft>
                <a:spcPts val="1800"/>
              </a:spcAft>
              <a:buClr>
                <a:schemeClr val="tx2">
                  <a:lumMod val="75000"/>
                </a:schemeClr>
              </a:buClr>
              <a:buFont typeface="Wingdings" pitchFamily="2" charset="2"/>
              <a:buChar char="q"/>
            </a:pPr>
            <a:r>
              <a:rPr lang="el-GR" sz="2800" dirty="0"/>
              <a:t>Κέντρο βάρους/μάζας</a:t>
            </a:r>
          </a:p>
          <a:p>
            <a:pPr algn="just">
              <a:spcBef>
                <a:spcPts val="0"/>
              </a:spcBef>
              <a:spcAft>
                <a:spcPts val="600"/>
              </a:spcAft>
              <a:buClr>
                <a:schemeClr val="tx2">
                  <a:lumMod val="75000"/>
                </a:schemeClr>
              </a:buClr>
              <a:buFont typeface="Wingdings" pitchFamily="2" charset="2"/>
              <a:buChar char="q"/>
            </a:pPr>
            <a:r>
              <a:rPr lang="el-GR" sz="2800" dirty="0"/>
              <a:t>Στατική και  ανθρώπινο σώμα:</a:t>
            </a:r>
          </a:p>
          <a:p>
            <a:pPr lvl="1" algn="just">
              <a:spcBef>
                <a:spcPts val="0"/>
              </a:spcBef>
              <a:spcAft>
                <a:spcPts val="600"/>
              </a:spcAft>
              <a:buClr>
                <a:schemeClr val="tx2">
                  <a:lumMod val="75000"/>
                </a:schemeClr>
              </a:buClr>
              <a:buFont typeface="Wingdings" panose="05000000000000000000" pitchFamily="2" charset="2"/>
              <a:buChar char="§"/>
            </a:pPr>
            <a:r>
              <a:rPr lang="el-GR" sz="2400" dirty="0"/>
              <a:t>Άρθρωση αγκώνα</a:t>
            </a:r>
          </a:p>
          <a:p>
            <a:pPr lvl="1" algn="just">
              <a:spcBef>
                <a:spcPts val="0"/>
              </a:spcBef>
              <a:spcAft>
                <a:spcPts val="600"/>
              </a:spcAft>
              <a:buClr>
                <a:schemeClr val="tx2">
                  <a:lumMod val="75000"/>
                </a:schemeClr>
              </a:buClr>
              <a:buFont typeface="Wingdings" panose="05000000000000000000" pitchFamily="2" charset="2"/>
              <a:buChar char="§"/>
            </a:pPr>
            <a:r>
              <a:rPr lang="el-GR" sz="2400" dirty="0"/>
              <a:t>Άρθρωση ώμου</a:t>
            </a:r>
          </a:p>
          <a:p>
            <a:pPr lvl="1" algn="just">
              <a:spcBef>
                <a:spcPts val="0"/>
              </a:spcBef>
              <a:spcAft>
                <a:spcPts val="600"/>
              </a:spcAft>
              <a:buClr>
                <a:schemeClr val="tx2">
                  <a:lumMod val="75000"/>
                </a:schemeClr>
              </a:buClr>
              <a:buFont typeface="Wingdings" panose="05000000000000000000" pitchFamily="2" charset="2"/>
              <a:buChar char="§"/>
            </a:pPr>
            <a:r>
              <a:rPr lang="el-GR" sz="2400" dirty="0"/>
              <a:t>Άρθρωση γόνατος</a:t>
            </a:r>
          </a:p>
        </p:txBody>
      </p:sp>
      <p:sp>
        <p:nvSpPr>
          <p:cNvPr id="7" name="Content Placeholder 2"/>
          <p:cNvSpPr txBox="1">
            <a:spLocks/>
          </p:cNvSpPr>
          <p:nvPr/>
        </p:nvSpPr>
        <p:spPr>
          <a:xfrm>
            <a:off x="83820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Θεματικές ενότητες</a:t>
            </a:r>
            <a:endParaRPr lang="en-US" sz="3600" b="1" dirty="0">
              <a:solidFill>
                <a:srgbClr val="002060"/>
              </a:solidFill>
            </a:endParaRPr>
          </a:p>
        </p:txBody>
      </p:sp>
    </p:spTree>
    <p:extLst>
      <p:ext uri="{BB962C8B-B14F-4D97-AF65-F5344CB8AC3E}">
        <p14:creationId xmlns:p14="http://schemas.microsoft.com/office/powerpoint/2010/main" val="206003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Η ισορροπία του ανθρώπινου σώματος μπορεί να βελτιωθεί μέσω:</a:t>
            </a:r>
          </a:p>
          <a:p>
            <a:pPr lvl="1" algn="just">
              <a:spcBef>
                <a:spcPts val="0"/>
              </a:spcBef>
              <a:spcAft>
                <a:spcPts val="1200"/>
              </a:spcAft>
              <a:buClr>
                <a:schemeClr val="tx2">
                  <a:lumMod val="75000"/>
                </a:schemeClr>
              </a:buClr>
              <a:buFont typeface="Wingdings" panose="05000000000000000000" pitchFamily="2" charset="2"/>
              <a:buChar char="§"/>
            </a:pPr>
            <a:r>
              <a:rPr lang="el-GR" sz="2000" dirty="0"/>
              <a:t>της αύξησης της επιφάνειας της βάσης στήριξης</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της μείωσης της απόστασης του κέντρου μάζας από το έδαφος.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Ισορροπία στο ανθρώπινο σώμα</a:t>
            </a:r>
            <a:endParaRPr lang="en-US" sz="3600" b="1" dirty="0">
              <a:solidFill>
                <a:srgbClr val="002060"/>
              </a:solidFill>
            </a:endParaRPr>
          </a:p>
        </p:txBody>
      </p:sp>
      <p:sp>
        <p:nvSpPr>
          <p:cNvPr id="10" name="Rectangle 9"/>
          <p:cNvSpPr/>
          <p:nvPr/>
        </p:nvSpPr>
        <p:spPr>
          <a:xfrm>
            <a:off x="2195736" y="6500058"/>
            <a:ext cx="6921549" cy="338554"/>
          </a:xfrm>
          <a:prstGeom prst="rect">
            <a:avLst/>
          </a:prstGeom>
        </p:spPr>
        <p:txBody>
          <a:bodyPr wrap="square">
            <a:spAutoFit/>
          </a:bodyPr>
          <a:lstStyle/>
          <a:p>
            <a:pPr algn="r"/>
            <a:r>
              <a:rPr lang="el-GR" sz="800" dirty="0"/>
              <a:t>https://accessphysiotherapy.mhmedical.com/Content.aspx?bookId=965&amp;sectionId=53599854</a:t>
            </a:r>
          </a:p>
          <a:p>
            <a:pPr algn="r"/>
            <a:r>
              <a:rPr lang="en-US" sz="800" dirty="0"/>
              <a:t>https://philschatz.com/physics-book/contents/m42172.html</a:t>
            </a:r>
            <a:endParaRPr lang="el-GR" sz="800"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573016"/>
            <a:ext cx="3553063" cy="2304256"/>
          </a:xfrm>
          <a:prstGeom prst="rect">
            <a:avLst/>
          </a:prstGeom>
        </p:spPr>
      </p:pic>
      <p:sp>
        <p:nvSpPr>
          <p:cNvPr id="21" name="Rectangle 20"/>
          <p:cNvSpPr/>
          <p:nvPr/>
        </p:nvSpPr>
        <p:spPr>
          <a:xfrm>
            <a:off x="1387528" y="6001543"/>
            <a:ext cx="2001125" cy="307777"/>
          </a:xfrm>
          <a:prstGeom prst="rect">
            <a:avLst/>
          </a:prstGeom>
        </p:spPr>
        <p:txBody>
          <a:bodyPr wrap="none">
            <a:spAutoFit/>
          </a:bodyPr>
          <a:lstStyle/>
          <a:p>
            <a:r>
              <a:rPr lang="el-GR" sz="1400" dirty="0"/>
              <a:t>Αύξησης βάσης στήριξης</a:t>
            </a:r>
          </a:p>
        </p:txBody>
      </p:sp>
      <p:sp>
        <p:nvSpPr>
          <p:cNvPr id="23" name="Rectangle 22"/>
          <p:cNvSpPr/>
          <p:nvPr/>
        </p:nvSpPr>
        <p:spPr>
          <a:xfrm>
            <a:off x="5433755" y="5818038"/>
            <a:ext cx="3020911" cy="523220"/>
          </a:xfrm>
          <a:prstGeom prst="rect">
            <a:avLst/>
          </a:prstGeom>
        </p:spPr>
        <p:txBody>
          <a:bodyPr wrap="square">
            <a:spAutoFit/>
          </a:bodyPr>
          <a:lstStyle/>
          <a:p>
            <a:pPr algn="ctr"/>
            <a:r>
              <a:rPr lang="el-GR" sz="1400" dirty="0"/>
              <a:t>Μείωσης απόστασης κέντρου μάζας από το έδαφος</a:t>
            </a:r>
          </a:p>
        </p:txBody>
      </p:sp>
      <p:grpSp>
        <p:nvGrpSpPr>
          <p:cNvPr id="27" name="Group 26"/>
          <p:cNvGrpSpPr/>
          <p:nvPr/>
        </p:nvGrpSpPr>
        <p:grpSpPr>
          <a:xfrm>
            <a:off x="5096178" y="3645024"/>
            <a:ext cx="4017262" cy="1872208"/>
            <a:chOff x="5096178" y="3573016"/>
            <a:chExt cx="4017262" cy="1872208"/>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6715"/>
            <a:stretch/>
          </p:blipFill>
          <p:spPr>
            <a:xfrm>
              <a:off x="5096178" y="3573016"/>
              <a:ext cx="3696066" cy="1872208"/>
            </a:xfrm>
            <a:prstGeom prst="rect">
              <a:avLst/>
            </a:prstGeom>
          </p:spPr>
        </p:pic>
        <p:sp>
          <p:nvSpPr>
            <p:cNvPr id="24" name="Rectangle 23"/>
            <p:cNvSpPr/>
            <p:nvPr/>
          </p:nvSpPr>
          <p:spPr>
            <a:xfrm>
              <a:off x="5096178" y="3848405"/>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6372200" y="4263479"/>
              <a:ext cx="792088" cy="461665"/>
            </a:xfrm>
            <a:prstGeom prst="rect">
              <a:avLst/>
            </a:prstGeom>
            <a:solidFill>
              <a:schemeClr val="bg1"/>
            </a:solidFill>
          </p:spPr>
          <p:txBody>
            <a:bodyPr wrap="square">
              <a:spAutoFit/>
            </a:bodyPr>
            <a:lstStyle/>
            <a:p>
              <a:pPr algn="ctr"/>
              <a:r>
                <a:rPr lang="el-GR" sz="1200" dirty="0"/>
                <a:t>Βάση </a:t>
              </a:r>
            </a:p>
            <a:p>
              <a:pPr algn="ctr"/>
              <a:r>
                <a:rPr lang="el-GR" sz="1200" dirty="0"/>
                <a:t>στήριξης</a:t>
              </a:r>
            </a:p>
          </p:txBody>
        </p:sp>
        <p:sp>
          <p:nvSpPr>
            <p:cNvPr id="26" name="Rectangle 25"/>
            <p:cNvSpPr/>
            <p:nvPr/>
          </p:nvSpPr>
          <p:spPr>
            <a:xfrm>
              <a:off x="8321352" y="4405395"/>
              <a:ext cx="792088" cy="461665"/>
            </a:xfrm>
            <a:prstGeom prst="rect">
              <a:avLst/>
            </a:prstGeom>
            <a:solidFill>
              <a:schemeClr val="bg1"/>
            </a:solidFill>
          </p:spPr>
          <p:txBody>
            <a:bodyPr wrap="square">
              <a:spAutoFit/>
            </a:bodyPr>
            <a:lstStyle/>
            <a:p>
              <a:pPr algn="ctr"/>
              <a:r>
                <a:rPr lang="el-GR" sz="1200" dirty="0"/>
                <a:t>Βάση </a:t>
              </a:r>
            </a:p>
            <a:p>
              <a:pPr algn="ctr"/>
              <a:r>
                <a:rPr lang="el-GR" sz="1200" dirty="0"/>
                <a:t>στήριξης</a:t>
              </a:r>
            </a:p>
          </p:txBody>
        </p:sp>
      </p:grpSp>
    </p:spTree>
    <p:extLst>
      <p:ext uri="{BB962C8B-B14F-4D97-AF65-F5344CB8AC3E}">
        <p14:creationId xmlns:p14="http://schemas.microsoft.com/office/powerpoint/2010/main" val="63839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Εφόσον το σώμα βρίσκεται σε ισορροπία, αν θεωρήσουμε το βάρος </a:t>
            </a:r>
            <a:r>
              <a:rPr lang="en-US" sz="2200" dirty="0"/>
              <a:t>W</a:t>
            </a:r>
            <a:r>
              <a:rPr lang="el-GR" sz="2200" dirty="0"/>
              <a:t>=700 Ν και την απόσταση μεταξύ των πελμάτων </a:t>
            </a:r>
            <a:r>
              <a:rPr lang="en-US" sz="2200" dirty="0"/>
              <a:t>d</a:t>
            </a:r>
            <a:r>
              <a:rPr lang="el-GR" sz="2200" dirty="0"/>
              <a:t>= 30 </a:t>
            </a:r>
            <a:r>
              <a:rPr lang="en-US" sz="2200" dirty="0"/>
              <a:t>cm</a:t>
            </a:r>
            <a:r>
              <a:rPr lang="el-GR" sz="2200" dirty="0"/>
              <a:t>, τότε:</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Ισορροπία στο ανθρώπινο σώμα</a:t>
            </a:r>
            <a:endParaRPr lang="en-US" sz="3600" b="1" dirty="0">
              <a:solidFill>
                <a:srgbClr val="002060"/>
              </a:solidFill>
            </a:endParaRPr>
          </a:p>
        </p:txBody>
      </p:sp>
      <p:sp>
        <p:nvSpPr>
          <p:cNvPr id="10" name="Rectangle 9"/>
          <p:cNvSpPr/>
          <p:nvPr/>
        </p:nvSpPr>
        <p:spPr>
          <a:xfrm>
            <a:off x="3068613" y="6567155"/>
            <a:ext cx="6048672" cy="215444"/>
          </a:xfrm>
          <a:prstGeom prst="rect">
            <a:avLst/>
          </a:prstGeom>
        </p:spPr>
        <p:txBody>
          <a:bodyPr wrap="square">
            <a:spAutoFit/>
          </a:bodyPr>
          <a:lstStyle/>
          <a:p>
            <a:pPr algn="r"/>
            <a:r>
              <a:rPr lang="en-US" sz="800" dirty="0"/>
              <a:t>https://philschatz.com/physics-book/contents/m42172.html</a:t>
            </a:r>
            <a:endParaRPr lang="el-GR" sz="800" dirty="0"/>
          </a:p>
        </p:txBody>
      </p:sp>
      <p:grpSp>
        <p:nvGrpSpPr>
          <p:cNvPr id="27" name="Group 26"/>
          <p:cNvGrpSpPr/>
          <p:nvPr/>
        </p:nvGrpSpPr>
        <p:grpSpPr>
          <a:xfrm>
            <a:off x="7075890" y="3330905"/>
            <a:ext cx="2068110" cy="1872208"/>
            <a:chOff x="5096178" y="3573016"/>
            <a:chExt cx="2068110" cy="1872208"/>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r="49890" b="6715"/>
            <a:stretch/>
          </p:blipFill>
          <p:spPr>
            <a:xfrm>
              <a:off x="5096178" y="3573016"/>
              <a:ext cx="1852086" cy="1872208"/>
            </a:xfrm>
            <a:prstGeom prst="rect">
              <a:avLst/>
            </a:prstGeom>
          </p:spPr>
        </p:pic>
        <p:sp>
          <p:nvSpPr>
            <p:cNvPr id="24" name="Rectangle 23"/>
            <p:cNvSpPr/>
            <p:nvPr/>
          </p:nvSpPr>
          <p:spPr>
            <a:xfrm>
              <a:off x="5096178" y="3848405"/>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6372200" y="4263479"/>
              <a:ext cx="792088" cy="461665"/>
            </a:xfrm>
            <a:prstGeom prst="rect">
              <a:avLst/>
            </a:prstGeom>
            <a:solidFill>
              <a:schemeClr val="bg1"/>
            </a:solidFill>
          </p:spPr>
          <p:txBody>
            <a:bodyPr wrap="square">
              <a:spAutoFit/>
            </a:bodyPr>
            <a:lstStyle/>
            <a:p>
              <a:pPr algn="ctr"/>
              <a:r>
                <a:rPr lang="el-GR" sz="1200" dirty="0"/>
                <a:t>Βάση </a:t>
              </a:r>
            </a:p>
            <a:p>
              <a:pPr algn="ctr"/>
              <a:r>
                <a:rPr lang="el-GR" sz="1200" dirty="0"/>
                <a:t>στήριξης</a:t>
              </a:r>
            </a:p>
          </p:txBody>
        </p:sp>
      </p:grpSp>
      <mc:AlternateContent xmlns:mc="http://schemas.openxmlformats.org/markup-compatibility/2006" xmlns:a14="http://schemas.microsoft.com/office/drawing/2010/main">
        <mc:Choice Requires="a14">
          <p:sp>
            <p:nvSpPr>
              <p:cNvPr id="13" name="Rectangle 12"/>
              <p:cNvSpPr/>
              <p:nvPr/>
            </p:nvSpPr>
            <p:spPr>
              <a:xfrm>
                <a:off x="814278" y="2916669"/>
                <a:ext cx="1625958" cy="612347"/>
              </a:xfrm>
              <a:prstGeom prst="rect">
                <a:avLst/>
              </a:prstGeom>
            </p:spPr>
            <p:txBody>
              <a:bodyPr wrap="none">
                <a:spAutoFit/>
              </a:bodyPr>
              <a:lstStyle/>
              <a:p>
                <a:pPr algn="ctr">
                  <a:lnSpc>
                    <a:spcPct val="200000"/>
                  </a:lnSpc>
                  <a:spcAft>
                    <a:spcPts val="600"/>
                  </a:spcAft>
                </a:pPr>
                <a14:m>
                  <m:oMath xmlns:m="http://schemas.openxmlformats.org/officeDocument/2006/math">
                    <m:r>
                      <m:rPr>
                        <m:nor/>
                      </m:rPr>
                      <a:rPr lang="en-US" sz="2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W</m:t>
                    </m:r>
                  </m:oMath>
                </a14:m>
                <a:r>
                  <a:rPr lang="en-US" sz="2000"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N</m:t>
                    </m:r>
                    <m:r>
                      <a:rPr lang="en-US" sz="2000" b="0" i="0" baseline="-250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r>
                      <a:rPr lang="en-US"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N</m:t>
                    </m:r>
                    <m:r>
                      <a:rPr lang="en-US" sz="2000" b="0" i="0" baseline="-250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endParaRPr lang="el-GR" sz="20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814278" y="2916669"/>
                <a:ext cx="1625958" cy="612347"/>
              </a:xfrm>
              <a:prstGeom prst="rect">
                <a:avLst/>
              </a:prstGeom>
              <a:blipFill rotWithShape="0">
                <a:blip r:embed="rId3"/>
                <a:stretch>
                  <a:fillRect b="-990"/>
                </a:stretch>
              </a:blipFill>
            </p:spPr>
            <p:txBody>
              <a:bodyPr/>
              <a:lstStyle/>
              <a:p>
                <a:r>
                  <a:rPr lang="el-GR">
                    <a:noFill/>
                  </a:rPr>
                  <a:t> </a:t>
                </a:r>
              </a:p>
            </p:txBody>
          </p:sp>
        </mc:Fallback>
      </mc:AlternateContent>
      <p:sp>
        <p:nvSpPr>
          <p:cNvPr id="2" name="Rectangle 1"/>
          <p:cNvSpPr/>
          <p:nvPr/>
        </p:nvSpPr>
        <p:spPr>
          <a:xfrm>
            <a:off x="3002994" y="3146239"/>
            <a:ext cx="3634969" cy="369332"/>
          </a:xfrm>
          <a:prstGeom prst="rect">
            <a:avLst/>
          </a:prstGeom>
        </p:spPr>
        <p:txBody>
          <a:bodyPr wrap="none">
            <a:spAutoFit/>
          </a:bodyPr>
          <a:lstStyle/>
          <a:p>
            <a:r>
              <a:rPr lang="el-GR" dirty="0"/>
              <a:t>(ισορροπία</a:t>
            </a:r>
            <a:r>
              <a:rPr lang="en-US" dirty="0"/>
              <a:t> </a:t>
            </a:r>
            <a:r>
              <a:rPr lang="el-GR" dirty="0"/>
              <a:t>δυνάμεων στον άξονα Ζ)</a:t>
            </a:r>
          </a:p>
        </p:txBody>
      </p:sp>
      <mc:AlternateContent xmlns:mc="http://schemas.openxmlformats.org/markup-compatibility/2006" xmlns:a14="http://schemas.microsoft.com/office/drawing/2010/main">
        <mc:Choice Requires="a14">
          <p:sp>
            <p:nvSpPr>
              <p:cNvPr id="4" name="Rectangle 3"/>
              <p:cNvSpPr/>
              <p:nvPr/>
            </p:nvSpPr>
            <p:spPr>
              <a:xfrm>
                <a:off x="782385" y="3859261"/>
                <a:ext cx="3607764" cy="588431"/>
              </a:xfrm>
              <a:prstGeom prst="rect">
                <a:avLst/>
              </a:prstGeom>
            </p:spPr>
            <p:txBody>
              <a:bodyPr wrap="square">
                <a:spAutoFit/>
              </a:bodyPr>
              <a:lstStyle/>
              <a:p>
                <a14:m>
                  <m:oMath xmlns:m="http://schemas.openxmlformats.org/officeDocument/2006/math">
                    <m:nary>
                      <m:naryPr>
                        <m:chr m:val="∑"/>
                        <m:limLoc m:val="undOvr"/>
                        <m:subHide m:val="on"/>
                        <m:supHide m:val="on"/>
                        <m:ctrlPr>
                          <a:rPr lang="el-GR"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sup/>
                      <m:e>
                        <m:sSub>
                          <m:sSub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latin typeface="Cambria Math" panose="02040503050406030204" pitchFamily="18" charset="0"/>
                                <a:ea typeface="Cambria Math" panose="02040503050406030204" pitchFamily="18" charset="0"/>
                              </a:rPr>
                              <m:t>M</m:t>
                            </m:r>
                          </m:e>
                          <m:sub>
                            <m:r>
                              <a:rPr lang="el-GR" sz="2000" b="0" i="0" smtClean="0">
                                <a:solidFill>
                                  <a:srgbClr val="000000"/>
                                </a:solidFill>
                                <a:latin typeface="Cambria Math" panose="02040503050406030204" pitchFamily="18" charset="0"/>
                                <a:ea typeface="Cambria Math" panose="02040503050406030204" pitchFamily="18" charset="0"/>
                              </a:rPr>
                              <m:t>1</m:t>
                            </m:r>
                          </m:sub>
                        </m:sSub>
                        <m:r>
                          <a:rPr lang="el-GR" sz="2000">
                            <a:solidFill>
                              <a:srgbClr val="000000"/>
                            </a:solidFill>
                            <a:latin typeface="Cambria Math" panose="02040503050406030204" pitchFamily="18" charset="0"/>
                            <a:ea typeface="Cambria Math" panose="02040503050406030204" pitchFamily="18" charset="0"/>
                          </a:rPr>
                          <m:t> </m:t>
                        </m:r>
                      </m:e>
                    </m:nary>
                  </m:oMath>
                </a14:m>
                <a:r>
                  <a:rPr lang="en-US" sz="2000" dirty="0">
                    <a:solidFill>
                      <a:srgbClr val="000000"/>
                    </a:solidFill>
                    <a:latin typeface="Cambria Math" panose="02040503050406030204" pitchFamily="18" charset="0"/>
                    <a:ea typeface="Cambria Math" panose="02040503050406030204" pitchFamily="18" charset="0"/>
                  </a:rPr>
                  <a:t>= 0</a:t>
                </a:r>
                <a14:m>
                  <m:oMath xmlns:m="http://schemas.openxmlformats.org/officeDocument/2006/math">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groupChr>
                      <m:groupChrPr>
                        <m:chr m:val="⇒"/>
                        <m:pos m:val="top"/>
                        <m:ctrlPr>
                          <a:rPr lang="en-US"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groupChrPr>
                      <m:e/>
                    </m:groupChr>
                    <m: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m:rPr>
                        <m:nor/>
                      </m:rPr>
                      <a:rPr lang="en-US" sz="2000">
                        <a:solidFill>
                          <a:srgbClr val="000000"/>
                        </a:solidFill>
                        <a:latin typeface="Cambria Math" panose="02040503050406030204" pitchFamily="18" charset="0"/>
                        <a:ea typeface="Cambria Math" panose="02040503050406030204" pitchFamily="18" charset="0"/>
                      </a:rPr>
                      <m:t>W</m:t>
                    </m:r>
                    <m:f>
                      <m:f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2000" b="0" i="0" smtClean="0">
                            <a:solidFill>
                              <a:srgbClr val="000000"/>
                            </a:solidFill>
                            <a:latin typeface="Cambria Math" panose="02040503050406030204" pitchFamily="18" charset="0"/>
                            <a:ea typeface="Cambria Math" panose="02040503050406030204" pitchFamily="18" charset="0"/>
                          </a:rPr>
                          <m:t>d</m:t>
                        </m:r>
                      </m:num>
                      <m:den>
                        <m:r>
                          <m:rPr>
                            <m:nor/>
                          </m:rPr>
                          <a:rPr lang="en-US" sz="2000">
                            <a:solidFill>
                              <a:srgbClr val="000000"/>
                            </a:solidFill>
                            <a:latin typeface="Cambria Math" panose="02040503050406030204" pitchFamily="18" charset="0"/>
                            <a:ea typeface="Cambria Math" panose="02040503050406030204" pitchFamily="18" charset="0"/>
                          </a:rPr>
                          <m:t>2</m:t>
                        </m:r>
                      </m:den>
                    </m:f>
                    <m:r>
                      <a:rPr lang="en-US" sz="2000" b="0" i="1" smtClean="0">
                        <a:solidFill>
                          <a:srgbClr val="000000"/>
                        </a:solidFill>
                        <a:latin typeface="Cambria Math" panose="02040503050406030204" pitchFamily="18" charset="0"/>
                        <a:ea typeface="Cambria Math" panose="02040503050406030204" pitchFamily="18" charset="0"/>
                      </a:rPr>
                      <m:t>−</m:t>
                    </m:r>
                    <m:sSub>
                      <m:sSubPr>
                        <m:ctrlPr>
                          <a:rPr lang="el-GR" sz="2000" i="1">
                            <a:latin typeface="Cambria Math" panose="02040503050406030204" pitchFamily="18" charset="0"/>
                            <a:ea typeface="Cambria Math" panose="02040503050406030204" pitchFamily="18" charset="0"/>
                          </a:rPr>
                        </m:ctrlPr>
                      </m:sSubPr>
                      <m:e>
                        <m:r>
                          <m:rPr>
                            <m:nor/>
                          </m:rPr>
                          <a:rPr lang="en-US" sz="2000" b="0" i="0" smtClean="0">
                            <a:latin typeface="Cambria Math" panose="02040503050406030204" pitchFamily="18" charset="0"/>
                            <a:ea typeface="Cambria Math" panose="02040503050406030204" pitchFamily="18" charset="0"/>
                          </a:rPr>
                          <m:t>N</m:t>
                        </m:r>
                      </m:e>
                      <m:sub>
                        <m:r>
                          <a:rPr lang="en-US" sz="2000" b="0" i="1" smtClean="0">
                            <a:latin typeface="Cambria Math" panose="02040503050406030204" pitchFamily="18" charset="0"/>
                            <a:ea typeface="Cambria Math" panose="02040503050406030204" pitchFamily="18" charset="0"/>
                          </a:rPr>
                          <m:t>2</m:t>
                        </m:r>
                        <m:r>
                          <m:rPr>
                            <m:nor/>
                          </m:rPr>
                          <a:rPr lang="el-GR" sz="2000">
                            <a:latin typeface="Cambria Math" panose="02040503050406030204" pitchFamily="18" charset="0"/>
                            <a:ea typeface="Cambria Math" panose="02040503050406030204" pitchFamily="18" charset="0"/>
                          </a:rPr>
                          <m:t> </m:t>
                        </m:r>
                      </m:sub>
                    </m:sSub>
                    <m:r>
                      <m:rPr>
                        <m:nor/>
                      </m:rPr>
                      <a:rPr lang="en-US" sz="2000" b="0" i="0" smtClean="0">
                        <a:latin typeface="Cambria Math" panose="02040503050406030204" pitchFamily="18" charset="0"/>
                        <a:ea typeface="Cambria Math" panose="02040503050406030204" pitchFamily="18" charset="0"/>
                      </a:rPr>
                      <m:t>d</m:t>
                    </m:r>
                    <m:r>
                      <a:rPr lang="el-GR" sz="2000" smtClean="0">
                        <a:latin typeface="Cambria Math" panose="02040503050406030204" pitchFamily="18" charset="0"/>
                        <a:ea typeface="Cambria Math" panose="02040503050406030204" pitchFamily="18" charset="0"/>
                      </a:rPr>
                      <m:t>=</m:t>
                    </m:r>
                    <m:r>
                      <a:rPr lang="el-GR" sz="2000">
                        <a:latin typeface="Cambria Math" panose="02040503050406030204" pitchFamily="18" charset="0"/>
                        <a:ea typeface="Cambria Math" panose="02040503050406030204" pitchFamily="18" charset="0"/>
                      </a:rPr>
                      <m:t>0</m:t>
                    </m:r>
                  </m:oMath>
                </a14:m>
                <a:endParaRPr lang="el-GR" sz="20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82385" y="3859261"/>
                <a:ext cx="3607764" cy="588431"/>
              </a:xfrm>
              <a:prstGeom prst="rect">
                <a:avLst/>
              </a:prstGeom>
              <a:blipFill rotWithShape="0">
                <a:blip r:embed="rId4"/>
                <a:stretch>
                  <a:fillRect b="-206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14278" y="4711770"/>
                <a:ext cx="3740968" cy="588431"/>
              </a:xfrm>
              <a:prstGeom prst="rect">
                <a:avLst/>
              </a:prstGeom>
            </p:spPr>
            <p:txBody>
              <a:bodyPr wrap="square">
                <a:spAutoFit/>
              </a:bodyPr>
              <a:lstStyle/>
              <a:p>
                <a14:m>
                  <m:oMath xmlns:m="http://schemas.openxmlformats.org/officeDocument/2006/math">
                    <m:nary>
                      <m:naryPr>
                        <m:chr m:val="∑"/>
                        <m:limLoc m:val="undOvr"/>
                        <m:subHide m:val="on"/>
                        <m:supHide m:val="on"/>
                        <m:ctrlPr>
                          <a:rPr lang="el-GR"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sup/>
                      <m:e>
                        <m:sSub>
                          <m:sSub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latin typeface="Cambria Math" panose="02040503050406030204" pitchFamily="18" charset="0"/>
                                <a:ea typeface="Cambria Math" panose="02040503050406030204" pitchFamily="18" charset="0"/>
                              </a:rPr>
                              <m:t>M</m:t>
                            </m:r>
                          </m:e>
                          <m:sub>
                            <m:r>
                              <a:rPr lang="en-US" sz="2000" b="0" i="1" smtClean="0">
                                <a:solidFill>
                                  <a:srgbClr val="000000"/>
                                </a:solidFill>
                                <a:latin typeface="Cambria Math" panose="02040503050406030204" pitchFamily="18" charset="0"/>
                                <a:ea typeface="Cambria Math" panose="02040503050406030204" pitchFamily="18" charset="0"/>
                              </a:rPr>
                              <m:t>2</m:t>
                            </m:r>
                          </m:sub>
                        </m:sSub>
                        <m:r>
                          <a:rPr lang="el-GR" sz="2000">
                            <a:solidFill>
                              <a:srgbClr val="000000"/>
                            </a:solidFill>
                            <a:latin typeface="Cambria Math" panose="02040503050406030204" pitchFamily="18" charset="0"/>
                            <a:ea typeface="Cambria Math" panose="02040503050406030204" pitchFamily="18" charset="0"/>
                          </a:rPr>
                          <m:t> </m:t>
                        </m:r>
                      </m:e>
                    </m:nary>
                  </m:oMath>
                </a14:m>
                <a:r>
                  <a:rPr lang="en-US" sz="2000" dirty="0">
                    <a:solidFill>
                      <a:srgbClr val="000000"/>
                    </a:solidFill>
                    <a:latin typeface="Cambria Math" panose="02040503050406030204" pitchFamily="18" charset="0"/>
                    <a:ea typeface="Cambria Math" panose="02040503050406030204" pitchFamily="18" charset="0"/>
                  </a:rPr>
                  <a:t>= 0</a:t>
                </a:r>
                <a14:m>
                  <m:oMath xmlns:m="http://schemas.openxmlformats.org/officeDocument/2006/math">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groupChr>
                      <m:groupChrPr>
                        <m:chr m:val="⇒"/>
                        <m:pos m:val="top"/>
                        <m:ctrlPr>
                          <a:rPr lang="en-US"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groupChrPr>
                      <m:e/>
                    </m:groupChr>
                    <m: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m:rPr>
                        <m:nor/>
                      </m:rPr>
                      <a:rPr lang="en-US" sz="2000">
                        <a:solidFill>
                          <a:srgbClr val="000000"/>
                        </a:solidFill>
                        <a:latin typeface="Cambria Math" panose="02040503050406030204" pitchFamily="18" charset="0"/>
                        <a:ea typeface="Cambria Math" panose="02040503050406030204" pitchFamily="18" charset="0"/>
                      </a:rPr>
                      <m:t>W</m:t>
                    </m:r>
                    <m:f>
                      <m:f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2000" b="0" i="0" smtClean="0">
                            <a:solidFill>
                              <a:srgbClr val="000000"/>
                            </a:solidFill>
                            <a:latin typeface="Cambria Math" panose="02040503050406030204" pitchFamily="18" charset="0"/>
                            <a:ea typeface="Cambria Math" panose="02040503050406030204" pitchFamily="18" charset="0"/>
                          </a:rPr>
                          <m:t>d</m:t>
                        </m:r>
                      </m:num>
                      <m:den>
                        <m:r>
                          <m:rPr>
                            <m:nor/>
                          </m:rPr>
                          <a:rPr lang="en-US" sz="2000">
                            <a:solidFill>
                              <a:srgbClr val="000000"/>
                            </a:solidFill>
                            <a:latin typeface="Cambria Math" panose="02040503050406030204" pitchFamily="18" charset="0"/>
                            <a:ea typeface="Cambria Math" panose="02040503050406030204" pitchFamily="18" charset="0"/>
                          </a:rPr>
                          <m:t>2</m:t>
                        </m:r>
                      </m:den>
                    </m:f>
                    <m:r>
                      <a:rPr lang="en-US" sz="2000" b="0" i="1" smtClean="0">
                        <a:solidFill>
                          <a:srgbClr val="000000"/>
                        </a:solidFill>
                        <a:latin typeface="Cambria Math" panose="02040503050406030204" pitchFamily="18" charset="0"/>
                        <a:ea typeface="Cambria Math" panose="02040503050406030204" pitchFamily="18" charset="0"/>
                      </a:rPr>
                      <m:t>−</m:t>
                    </m:r>
                    <m:sSub>
                      <m:sSubPr>
                        <m:ctrlPr>
                          <a:rPr lang="el-GR" sz="2000" i="1">
                            <a:latin typeface="Cambria Math" panose="02040503050406030204" pitchFamily="18" charset="0"/>
                            <a:ea typeface="Cambria Math" panose="02040503050406030204" pitchFamily="18" charset="0"/>
                          </a:rPr>
                        </m:ctrlPr>
                      </m:sSubPr>
                      <m:e>
                        <m:r>
                          <m:rPr>
                            <m:nor/>
                          </m:rPr>
                          <a:rPr lang="en-US" sz="2000" b="0" i="0" smtClean="0">
                            <a:latin typeface="Cambria Math" panose="02040503050406030204" pitchFamily="18" charset="0"/>
                            <a:ea typeface="Cambria Math" panose="02040503050406030204" pitchFamily="18" charset="0"/>
                          </a:rPr>
                          <m:t>N</m:t>
                        </m:r>
                      </m:e>
                      <m:sub>
                        <m:r>
                          <a:rPr lang="en-US" sz="2000" b="0" i="1" smtClean="0">
                            <a:latin typeface="Cambria Math" panose="02040503050406030204" pitchFamily="18" charset="0"/>
                            <a:ea typeface="Cambria Math" panose="02040503050406030204" pitchFamily="18" charset="0"/>
                          </a:rPr>
                          <m:t>1</m:t>
                        </m:r>
                        <m:r>
                          <m:rPr>
                            <m:nor/>
                          </m:rPr>
                          <a:rPr lang="el-GR" sz="2000">
                            <a:latin typeface="Cambria Math" panose="02040503050406030204" pitchFamily="18" charset="0"/>
                            <a:ea typeface="Cambria Math" panose="02040503050406030204" pitchFamily="18" charset="0"/>
                          </a:rPr>
                          <m:t> </m:t>
                        </m:r>
                      </m:sub>
                    </m:sSub>
                    <m:r>
                      <m:rPr>
                        <m:nor/>
                      </m:rPr>
                      <a:rPr lang="en-US" sz="2000" b="0" i="0" smtClean="0">
                        <a:latin typeface="Cambria Math" panose="02040503050406030204" pitchFamily="18" charset="0"/>
                        <a:ea typeface="Cambria Math" panose="02040503050406030204" pitchFamily="18" charset="0"/>
                      </a:rPr>
                      <m:t>d</m:t>
                    </m:r>
                    <m:r>
                      <a:rPr lang="el-GR" sz="2000" smtClean="0">
                        <a:latin typeface="Cambria Math" panose="02040503050406030204" pitchFamily="18" charset="0"/>
                        <a:ea typeface="Cambria Math" panose="02040503050406030204" pitchFamily="18" charset="0"/>
                      </a:rPr>
                      <m:t>=</m:t>
                    </m:r>
                    <m:r>
                      <a:rPr lang="el-GR" sz="2000">
                        <a:latin typeface="Cambria Math" panose="02040503050406030204" pitchFamily="18" charset="0"/>
                        <a:ea typeface="Cambria Math" panose="02040503050406030204" pitchFamily="18" charset="0"/>
                      </a:rPr>
                      <m:t>0</m:t>
                    </m:r>
                  </m:oMath>
                </a14:m>
                <a:endParaRPr lang="el-GR" sz="2000" dirty="0">
                  <a:latin typeface="Cambria Math" panose="02040503050406030204" pitchFamily="18" charset="0"/>
                  <a:ea typeface="Cambria Math" panose="020405030504060302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14278" y="4711770"/>
                <a:ext cx="3740968" cy="588431"/>
              </a:xfrm>
              <a:prstGeom prst="rect">
                <a:avLst/>
              </a:prstGeom>
              <a:blipFill rotWithShape="0">
                <a:blip r:embed="rId5"/>
                <a:stretch>
                  <a:fillRect b="-3125"/>
                </a:stretch>
              </a:blipFill>
            </p:spPr>
            <p:txBody>
              <a:bodyPr/>
              <a:lstStyle/>
              <a:p>
                <a:r>
                  <a:rPr lang="el-GR">
                    <a:noFill/>
                  </a:rPr>
                  <a:t> </a:t>
                </a:r>
              </a:p>
            </p:txBody>
          </p:sp>
        </mc:Fallback>
      </mc:AlternateContent>
      <p:sp>
        <p:nvSpPr>
          <p:cNvPr id="19" name="Rectangle 18"/>
          <p:cNvSpPr/>
          <p:nvPr/>
        </p:nvSpPr>
        <p:spPr>
          <a:xfrm>
            <a:off x="4438980" y="4242663"/>
            <a:ext cx="2255313" cy="646331"/>
          </a:xfrm>
          <a:prstGeom prst="rect">
            <a:avLst/>
          </a:prstGeom>
        </p:spPr>
        <p:txBody>
          <a:bodyPr wrap="square">
            <a:spAutoFit/>
          </a:bodyPr>
          <a:lstStyle/>
          <a:p>
            <a:r>
              <a:rPr lang="el-GR" dirty="0"/>
              <a:t>(ισορροπία</a:t>
            </a:r>
            <a:r>
              <a:rPr lang="en-US" dirty="0"/>
              <a:t> </a:t>
            </a:r>
            <a:r>
              <a:rPr lang="el-GR" dirty="0"/>
              <a:t>ροπών στα σημεία στήριξης)</a:t>
            </a:r>
          </a:p>
        </p:txBody>
      </p:sp>
      <mc:AlternateContent xmlns:mc="http://schemas.openxmlformats.org/markup-compatibility/2006" xmlns:a14="http://schemas.microsoft.com/office/drawing/2010/main">
        <mc:Choice Requires="a14">
          <p:sp>
            <p:nvSpPr>
              <p:cNvPr id="20" name="Rectangle 19"/>
              <p:cNvSpPr/>
              <p:nvPr/>
            </p:nvSpPr>
            <p:spPr>
              <a:xfrm>
                <a:off x="801318" y="5630446"/>
                <a:ext cx="4130722" cy="580159"/>
              </a:xfrm>
              <a:prstGeom prst="rect">
                <a:avLst/>
              </a:prstGeom>
            </p:spPr>
            <p:txBody>
              <a:bodyPr wrap="square">
                <a:spAutoFit/>
              </a:bodyPr>
              <a:lstStyle/>
              <a:p>
                <a:r>
                  <a:rPr lang="el-GR" sz="2000" dirty="0">
                    <a:solidFill>
                      <a:srgbClr val="000000"/>
                    </a:solidFill>
                    <a:latin typeface="Cambria Math" panose="02040503050406030204" pitchFamily="18" charset="0"/>
                    <a:ea typeface="Cambria Math" panose="02040503050406030204" pitchFamily="18" charset="0"/>
                  </a:rPr>
                  <a:t>Άρα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m:rPr>
                            <m:nor/>
                          </m:rPr>
                          <a:rPr lang="en-US" sz="2000" b="0" smtClean="0">
                            <a:latin typeface="Cambria Math" panose="02040503050406030204" pitchFamily="18" charset="0"/>
                            <a:ea typeface="Cambria Math" panose="02040503050406030204" pitchFamily="18" charset="0"/>
                          </a:rPr>
                          <m:t>N</m:t>
                        </m:r>
                      </m:e>
                      <m:sub>
                        <m:r>
                          <a:rPr lang="en-US" sz="2000" b="0" i="0" smtClean="0">
                            <a:latin typeface="Cambria Math" panose="02040503050406030204" pitchFamily="18" charset="0"/>
                            <a:ea typeface="Cambria Math" panose="02040503050406030204" pitchFamily="18" charset="0"/>
                          </a:rPr>
                          <m:t>1</m:t>
                        </m:r>
                      </m:sub>
                    </m:sSub>
                    <m:r>
                      <a:rPr lang="el-GR" sz="2000" i="0" smtClean="0">
                        <a:latin typeface="Cambria Math" panose="02040503050406030204" pitchFamily="18" charset="0"/>
                        <a:ea typeface="Cambria Math" panose="02040503050406030204" pitchFamily="18" charset="0"/>
                      </a:rPr>
                      <m:t>=</m:t>
                    </m:r>
                    <m:sSub>
                      <m:sSubPr>
                        <m:ctrlPr>
                          <a:rPr lang="el-GR" sz="2000" i="1">
                            <a:latin typeface="Cambria Math" panose="02040503050406030204" pitchFamily="18" charset="0"/>
                            <a:ea typeface="Cambria Math" panose="02040503050406030204" pitchFamily="18" charset="0"/>
                          </a:rPr>
                        </m:ctrlPr>
                      </m:sSubPr>
                      <m:e>
                        <m:r>
                          <m:rPr>
                            <m:nor/>
                          </m:rPr>
                          <a:rPr lang="en-US" sz="2000">
                            <a:latin typeface="Cambria Math" panose="02040503050406030204" pitchFamily="18" charset="0"/>
                            <a:ea typeface="Cambria Math" panose="02040503050406030204" pitchFamily="18" charset="0"/>
                          </a:rPr>
                          <m:t>N</m:t>
                        </m:r>
                      </m:e>
                      <m:sub>
                        <m:r>
                          <a:rPr lang="en-US" sz="2000" b="0" i="0" smtClean="0">
                            <a:latin typeface="Cambria Math" panose="02040503050406030204" pitchFamily="18" charset="0"/>
                            <a:ea typeface="Cambria Math" panose="02040503050406030204" pitchFamily="18" charset="0"/>
                          </a:rPr>
                          <m:t>2</m:t>
                        </m:r>
                        <m:r>
                          <m:rPr>
                            <m:nor/>
                          </m:rPr>
                          <a:rPr lang="el-GR" sz="2000">
                            <a:latin typeface="Cambria Math" panose="02040503050406030204" pitchFamily="18" charset="0"/>
                            <a:ea typeface="Cambria Math" panose="02040503050406030204" pitchFamily="18" charset="0"/>
                          </a:rPr>
                          <m:t> </m:t>
                        </m:r>
                      </m:sub>
                    </m:sSub>
                    <m:r>
                      <a:rPr lang="el-GR" sz="2000" b="0" i="0"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 </m:t>
                    </m:r>
                    <m:f>
                      <m:f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2000" b="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W</m:t>
                        </m:r>
                      </m:num>
                      <m:den>
                        <m:r>
                          <m:rPr>
                            <m:nor/>
                          </m:rPr>
                          <a:rPr lang="en-US" sz="2000">
                            <a:solidFill>
                              <a:srgbClr val="000000"/>
                            </a:solidFill>
                            <a:latin typeface="Cambria Math" panose="02040503050406030204" pitchFamily="18" charset="0"/>
                            <a:ea typeface="Cambria Math" panose="02040503050406030204" pitchFamily="18" charset="0"/>
                          </a:rPr>
                          <m:t>2</m:t>
                        </m:r>
                      </m:den>
                    </m:f>
                    <m:r>
                      <a:rPr lang="en-US" sz="2000" b="0" i="0" smtClean="0">
                        <a:solidFill>
                          <a:srgbClr val="000000"/>
                        </a:solidFill>
                        <a:latin typeface="Cambria Math" panose="02040503050406030204" pitchFamily="18" charset="0"/>
                        <a:ea typeface="Cambria Math" panose="02040503050406030204" pitchFamily="18" charset="0"/>
                      </a:rPr>
                      <m:t> =</m:t>
                    </m:r>
                    <m:r>
                      <a:rPr lang="el-GR" sz="2000" b="0" i="0" smtClean="0">
                        <a:solidFill>
                          <a:srgbClr val="000000"/>
                        </a:solidFill>
                        <a:latin typeface="Cambria Math" panose="02040503050406030204" pitchFamily="18" charset="0"/>
                        <a:ea typeface="Cambria Math" panose="02040503050406030204" pitchFamily="18" charset="0"/>
                      </a:rPr>
                      <m:t>3</m:t>
                    </m:r>
                    <m:r>
                      <a:rPr lang="en-US" sz="2000" b="0" i="0" smtClean="0">
                        <a:solidFill>
                          <a:srgbClr val="000000"/>
                        </a:solidFill>
                        <a:latin typeface="Cambria Math" panose="02040503050406030204" pitchFamily="18" charset="0"/>
                        <a:ea typeface="Cambria Math" panose="02040503050406030204" pitchFamily="18" charset="0"/>
                      </a:rPr>
                      <m:t>50 </m:t>
                    </m:r>
                    <m:r>
                      <m:rPr>
                        <m:sty m:val="p"/>
                      </m:rPr>
                      <a:rPr lang="en-US" sz="2000" b="0" i="0" smtClean="0">
                        <a:solidFill>
                          <a:srgbClr val="000000"/>
                        </a:solidFill>
                        <a:latin typeface="Cambria Math" panose="02040503050406030204" pitchFamily="18" charset="0"/>
                        <a:ea typeface="Cambria Math" panose="02040503050406030204" pitchFamily="18" charset="0"/>
                      </a:rPr>
                      <m:t>N</m:t>
                    </m:r>
                  </m:oMath>
                </a14:m>
                <a:endParaRPr lang="el-GR" sz="2000" dirty="0">
                  <a:latin typeface="Cambria Math" panose="02040503050406030204" pitchFamily="18" charset="0"/>
                  <a:ea typeface="Cambria Math" panose="020405030504060302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01318" y="5630446"/>
                <a:ext cx="4130722" cy="580159"/>
              </a:xfrm>
              <a:prstGeom prst="rect">
                <a:avLst/>
              </a:prstGeom>
              <a:blipFill rotWithShape="0">
                <a:blip r:embed="rId6"/>
                <a:stretch>
                  <a:fillRect l="-1475" b="-5263"/>
                </a:stretch>
              </a:blipFill>
            </p:spPr>
            <p:txBody>
              <a:bodyPr/>
              <a:lstStyle/>
              <a:p>
                <a:r>
                  <a:rPr lang="el-GR">
                    <a:noFill/>
                  </a:rPr>
                  <a:t> </a:t>
                </a:r>
              </a:p>
            </p:txBody>
          </p:sp>
        </mc:Fallback>
      </mc:AlternateContent>
    </p:spTree>
    <p:extLst>
      <p:ext uri="{BB962C8B-B14F-4D97-AF65-F5344CB8AC3E}">
        <p14:creationId xmlns:p14="http://schemas.microsoft.com/office/powerpoint/2010/main" val="254412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3528" y="1772816"/>
            <a:ext cx="8496944"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Οι δυνάμεις που ασκούνται στο ανθρώπινο σώμα διακρίνονται σε: </a:t>
            </a:r>
          </a:p>
          <a:p>
            <a:pPr lvl="1" algn="just">
              <a:spcBef>
                <a:spcPts val="0"/>
              </a:spcBef>
              <a:spcAft>
                <a:spcPts val="1200"/>
              </a:spcAft>
              <a:buClr>
                <a:schemeClr val="tx2">
                  <a:lumMod val="75000"/>
                </a:schemeClr>
              </a:buClr>
              <a:buFont typeface="Wingdings" panose="05000000000000000000" pitchFamily="2" charset="2"/>
              <a:buChar char="§"/>
            </a:pPr>
            <a:r>
              <a:rPr lang="el-GR" sz="2000" b="1" dirty="0"/>
              <a:t>Εσωτερικές</a:t>
            </a:r>
            <a:r>
              <a:rPr lang="el-GR" sz="2000" dirty="0"/>
              <a:t>,  δυνάμεις που συνδέονται με τους μύες, τους συνδέσμους, τους τένοντες και τις αρθρώσεις.</a:t>
            </a:r>
          </a:p>
          <a:p>
            <a:pPr lvl="1" algn="just">
              <a:spcBef>
                <a:spcPts val="0"/>
              </a:spcBef>
              <a:spcAft>
                <a:spcPts val="3000"/>
              </a:spcAft>
              <a:buClr>
                <a:schemeClr val="tx2">
                  <a:lumMod val="75000"/>
                </a:schemeClr>
              </a:buClr>
              <a:buFont typeface="Wingdings" panose="05000000000000000000" pitchFamily="2" charset="2"/>
              <a:buChar char="§"/>
            </a:pPr>
            <a:r>
              <a:rPr lang="el-GR" sz="2000" b="1" dirty="0"/>
              <a:t>Εξωτερικές</a:t>
            </a:r>
            <a:r>
              <a:rPr lang="el-GR" sz="2000" dirty="0"/>
              <a:t>, δυνάμεις που εφαρμόζονται ως αποτέλεσμα  της επιτάχυνσης της βαρύτητας στο σώμα ή τμήματά του, οι μηχανικές επιβαλλόμενες δυνάμεις κατά την άσκηση και οι δυνάμεις που επιβάλλονται στο σώμα από προσθέσεις και όργανα.</a:t>
            </a:r>
          </a:p>
          <a:p>
            <a:pPr algn="just">
              <a:spcBef>
                <a:spcPts val="0"/>
              </a:spcBef>
              <a:spcAft>
                <a:spcPts val="2400"/>
              </a:spcAft>
              <a:buClr>
                <a:schemeClr val="tx2">
                  <a:lumMod val="75000"/>
                </a:schemeClr>
              </a:buClr>
              <a:buFont typeface="Wingdings" pitchFamily="2" charset="2"/>
              <a:buChar char="q"/>
            </a:pPr>
            <a:r>
              <a:rPr lang="el-GR" sz="2200" dirty="0"/>
              <a:t>Οι άγνωστοι στα προβλήματα στατικής στο ανθρώπινο σώμα είναι οι </a:t>
            </a:r>
            <a:r>
              <a:rPr lang="el-GR" sz="2200" b="1" dirty="0"/>
              <a:t>αντιδράσεις των αρθρώσεων </a:t>
            </a:r>
            <a:r>
              <a:rPr lang="el-GR" sz="2200" dirty="0"/>
              <a:t>και οι </a:t>
            </a:r>
            <a:r>
              <a:rPr lang="el-GR" sz="2200" b="1" dirty="0"/>
              <a:t>δυνάμεις εφελκυσμού των μυών</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Η στατική ανάλυση προϋποθέτει τη γνώση των γεωμετρικών χαρακτηριστικών των μυών, των βαρών των μελών του σώματος και του ανατομικού άξονα περιστροφής της άρθρωσης.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στο ανθρώπινο σώμα</a:t>
            </a:r>
            <a:endParaRPr lang="en-US" sz="3600" b="1" dirty="0">
              <a:solidFill>
                <a:srgbClr val="002060"/>
              </a:solidFill>
            </a:endParaRPr>
          </a:p>
        </p:txBody>
      </p:sp>
    </p:spTree>
    <p:extLst>
      <p:ext uri="{BB962C8B-B14F-4D97-AF65-F5344CB8AC3E}">
        <p14:creationId xmlns:p14="http://schemas.microsoft.com/office/powerpoint/2010/main" val="174111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ανάλυση ενός προβλήματος στατικής του ανθρωπίνου σώματος είναι αρκετά περίπλοκη.</a:t>
            </a:r>
          </a:p>
          <a:p>
            <a:pPr algn="just">
              <a:spcBef>
                <a:spcPts val="0"/>
              </a:spcBef>
              <a:spcAft>
                <a:spcPts val="2400"/>
              </a:spcAft>
              <a:buClr>
                <a:schemeClr val="tx2">
                  <a:lumMod val="75000"/>
                </a:schemeClr>
              </a:buClr>
              <a:buFont typeface="Wingdings" pitchFamily="2" charset="2"/>
              <a:buChar char="q"/>
            </a:pPr>
            <a:r>
              <a:rPr lang="el-GR" sz="2200" dirty="0"/>
              <a:t>Για να αναχθεί σε ένα ισοστατικό πρόβλημα και να μπορούν να εφαρμοστούν οι εξισώσεις ισορροπίας λαμβάνεται υπόψη στις αναλύσεις που θα ακολουθήσουν μόνο το σύνολο των μυών που είναι η κύρια πηγή ελέγχου των αρθρώσεων.</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στο ανθρώπινο σώμα</a:t>
            </a:r>
            <a:endParaRPr lang="en-US" sz="3600" b="1" dirty="0">
              <a:solidFill>
                <a:srgbClr val="002060"/>
              </a:solidFill>
            </a:endParaRPr>
          </a:p>
        </p:txBody>
      </p:sp>
    </p:spTree>
    <p:extLst>
      <p:ext uri="{BB962C8B-B14F-4D97-AF65-F5344CB8AC3E}">
        <p14:creationId xmlns:p14="http://schemas.microsoft.com/office/powerpoint/2010/main" val="1769132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Λόγω της πολυπλοκότητας των αρθρώσεων κρίνεται απαραίτητη η απλούστευση του συστήματος μιας άρθρωσης με βάσει τις ακόλουθες παραδοχές:</a:t>
            </a:r>
          </a:p>
          <a:p>
            <a:pPr marL="594360" lvl="2" indent="0" algn="just">
              <a:spcBef>
                <a:spcPts val="0"/>
              </a:spcBef>
              <a:spcAft>
                <a:spcPts val="1200"/>
              </a:spcAft>
              <a:buClr>
                <a:schemeClr val="tx2">
                  <a:lumMod val="75000"/>
                </a:schemeClr>
              </a:buClr>
              <a:buNone/>
            </a:pPr>
            <a:r>
              <a:rPr lang="el-GR" sz="2000" dirty="0"/>
              <a:t>α.  Οι ανατομικοί άξονες περιστροφής των αρθρώσεων είναι γνωστοί.</a:t>
            </a:r>
          </a:p>
          <a:p>
            <a:pPr marL="594360" lvl="2" indent="0" algn="just">
              <a:spcBef>
                <a:spcPts val="0"/>
              </a:spcBef>
              <a:spcAft>
                <a:spcPts val="1200"/>
              </a:spcAft>
              <a:buClr>
                <a:schemeClr val="tx2">
                  <a:lumMod val="75000"/>
                </a:schemeClr>
              </a:buClr>
              <a:buNone/>
            </a:pPr>
            <a:r>
              <a:rPr lang="el-GR" sz="2000" dirty="0"/>
              <a:t>β.  Η γεωμετρία των μυών είναι γνωστή.</a:t>
            </a:r>
          </a:p>
          <a:p>
            <a:pPr marL="594360" lvl="2" indent="0" algn="just">
              <a:spcBef>
                <a:spcPts val="0"/>
              </a:spcBef>
              <a:spcAft>
                <a:spcPts val="1200"/>
              </a:spcAft>
              <a:buClr>
                <a:schemeClr val="tx2">
                  <a:lumMod val="75000"/>
                </a:schemeClr>
              </a:buClr>
              <a:buNone/>
            </a:pPr>
            <a:r>
              <a:rPr lang="el-GR" sz="2000" dirty="0"/>
              <a:t>γ.  Τα κέντρα βάρους είναι γνωστά.</a:t>
            </a:r>
          </a:p>
          <a:p>
            <a:pPr marL="594360" lvl="2" indent="0" algn="just">
              <a:spcBef>
                <a:spcPts val="0"/>
              </a:spcBef>
              <a:spcAft>
                <a:spcPts val="1200"/>
              </a:spcAft>
              <a:buClr>
                <a:schemeClr val="tx2">
                  <a:lumMod val="75000"/>
                </a:schemeClr>
              </a:buClr>
              <a:buNone/>
            </a:pPr>
            <a:r>
              <a:rPr lang="el-GR" sz="2000" dirty="0"/>
              <a:t>δ.  Η τριβή των αρθρώσεων είναι αμελητέα.</a:t>
            </a:r>
          </a:p>
          <a:p>
            <a:pPr marL="594360" lvl="2" indent="0" algn="just">
              <a:spcBef>
                <a:spcPts val="0"/>
              </a:spcBef>
              <a:spcAft>
                <a:spcPts val="1200"/>
              </a:spcAft>
              <a:buClr>
                <a:schemeClr val="tx2">
                  <a:lumMod val="75000"/>
                </a:schemeClr>
              </a:buClr>
              <a:buNone/>
            </a:pPr>
            <a:r>
              <a:rPr lang="el-GR" sz="2000" dirty="0"/>
              <a:t>ε.  Η δυναμική άποψη των προβλημάτων παραλείπεται.</a:t>
            </a:r>
          </a:p>
          <a:p>
            <a:pPr marL="594360" lvl="2" indent="0" algn="just">
              <a:spcBef>
                <a:spcPts val="0"/>
              </a:spcBef>
              <a:spcAft>
                <a:spcPts val="1200"/>
              </a:spcAft>
              <a:buClr>
                <a:schemeClr val="tx2">
                  <a:lumMod val="75000"/>
                </a:schemeClr>
              </a:buClr>
              <a:buNone/>
            </a:pPr>
            <a:r>
              <a:rPr lang="el-GR" sz="2000" dirty="0" err="1"/>
              <a:t>στ</a:t>
            </a:r>
            <a:r>
              <a:rPr lang="el-GR" sz="2000" dirty="0"/>
              <a:t>. Η γεωμετρία των προβλημάτων είναι δισδιάστατη.</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στο ανθρώπινο σώμα</a:t>
            </a:r>
            <a:endParaRPr lang="en-US" sz="3600" b="1" dirty="0">
              <a:solidFill>
                <a:srgbClr val="002060"/>
              </a:solidFill>
            </a:endParaRPr>
          </a:p>
        </p:txBody>
      </p:sp>
    </p:spTree>
    <p:extLst>
      <p:ext uri="{BB962C8B-B14F-4D97-AF65-F5344CB8AC3E}">
        <p14:creationId xmlns:p14="http://schemas.microsoft.com/office/powerpoint/2010/main" val="4281777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στατική ανάλυση και οι εξισώσεις ισορροπίας της μηχανικής μπορούν να χρησιμοποιηθούν και για να αναλυθούν πρακτικά προβλήματα εμβιομηχανικής. </a:t>
            </a:r>
          </a:p>
          <a:p>
            <a:pPr algn="just">
              <a:spcBef>
                <a:spcPts val="0"/>
              </a:spcBef>
              <a:spcAft>
                <a:spcPts val="3000"/>
              </a:spcAft>
              <a:buClr>
                <a:schemeClr val="tx2">
                  <a:lumMod val="75000"/>
                </a:schemeClr>
              </a:buClr>
              <a:buFont typeface="Wingdings" pitchFamily="2" charset="2"/>
              <a:buChar char="q"/>
            </a:pPr>
            <a:r>
              <a:rPr lang="el-GR" sz="2200" dirty="0"/>
              <a:t>Για την απλούστευση των προβλημάτων εμβιομηχανικής (π.χ. στο ανθρώπινο σώμα), είναι απαραίτητο να επινοήσουμε το </a:t>
            </a:r>
            <a:r>
              <a:rPr lang="el-GR" sz="2200" b="1" dirty="0"/>
              <a:t>μηχανικό ανάλογο</a:t>
            </a:r>
            <a:r>
              <a:rPr lang="el-GR" sz="2200" dirty="0"/>
              <a:t> του κάθε συστήματος.</a:t>
            </a:r>
          </a:p>
          <a:p>
            <a:pPr algn="just">
              <a:spcBef>
                <a:spcPts val="0"/>
              </a:spcBef>
              <a:spcAft>
                <a:spcPts val="3000"/>
              </a:spcAft>
              <a:buClr>
                <a:schemeClr val="tx2">
                  <a:lumMod val="75000"/>
                </a:schemeClr>
              </a:buClr>
              <a:buFont typeface="Wingdings" pitchFamily="2" charset="2"/>
              <a:buChar char="q"/>
            </a:pPr>
            <a:r>
              <a:rPr lang="el-GR" sz="2200" dirty="0"/>
              <a:t>Στη συνέχεια εφαρμόζονται στο διάγραμμα ελευθέρου σώματος οι εξισώσεις ισορροπίας, για να προσδιοριστούν οι άγνωστες αντιδράσεις που καταπονούν το υπό μελέτη σύστημα.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Μηχανικό ανάλογο</a:t>
            </a:r>
            <a:endParaRPr lang="en-US" sz="3600" b="1" dirty="0">
              <a:solidFill>
                <a:srgbClr val="002060"/>
              </a:solidFill>
            </a:endParaRPr>
          </a:p>
        </p:txBody>
      </p:sp>
    </p:spTree>
    <p:extLst>
      <p:ext uri="{BB962C8B-B14F-4D97-AF65-F5344CB8AC3E}">
        <p14:creationId xmlns:p14="http://schemas.microsoft.com/office/powerpoint/2010/main" val="155590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Παραδείγματα μηχανικών ανάλογων για </a:t>
            </a:r>
            <a:r>
              <a:rPr lang="el-GR" sz="2200" dirty="0" err="1"/>
              <a:t>διδιάστατα</a:t>
            </a:r>
            <a:r>
              <a:rPr lang="el-GR" sz="2200" dirty="0"/>
              <a:t> προβλήματα: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Μηχανικό ανάλογο</a:t>
            </a:r>
            <a:endParaRPr lang="en-US" sz="3600" b="1" dirty="0">
              <a:solidFill>
                <a:srgbClr val="002060"/>
              </a:solidFill>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b="34766"/>
          <a:stretch/>
        </p:blipFill>
        <p:spPr bwMode="auto">
          <a:xfrm>
            <a:off x="510096" y="2955327"/>
            <a:ext cx="4025900" cy="3107586"/>
          </a:xfrm>
          <a:prstGeom prst="rect">
            <a:avLst/>
          </a:prstGeom>
          <a:noFill/>
          <a:ln>
            <a:noFill/>
          </a:ln>
        </p:spPr>
      </p:pic>
      <p:pic>
        <p:nvPicPr>
          <p:cNvPr id="6" name="Picture 5"/>
          <p:cNvPicPr/>
          <p:nvPr/>
        </p:nvPicPr>
        <p:blipFill rotWithShape="1">
          <a:blip r:embed="rId3">
            <a:extLst>
              <a:ext uri="{28A0092B-C50C-407E-A947-70E740481C1C}">
                <a14:useLocalDpi xmlns:a14="http://schemas.microsoft.com/office/drawing/2010/main" val="0"/>
              </a:ext>
            </a:extLst>
          </a:blip>
          <a:srcRect t="74067"/>
          <a:stretch/>
        </p:blipFill>
        <p:spPr bwMode="auto">
          <a:xfrm>
            <a:off x="4823116" y="4005064"/>
            <a:ext cx="4025900" cy="1235378"/>
          </a:xfrm>
          <a:prstGeom prst="rect">
            <a:avLst/>
          </a:prstGeom>
          <a:noFill/>
          <a:ln>
            <a:noFill/>
          </a:ln>
        </p:spPr>
      </p:pic>
    </p:spTree>
    <p:extLst>
      <p:ext uri="{BB962C8B-B14F-4D97-AF65-F5344CB8AC3E}">
        <p14:creationId xmlns:p14="http://schemas.microsoft.com/office/powerpoint/2010/main" val="2158428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Η λειτουργία μιας άρθρωσης εξαρτάται από παράγοντες όπως:</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 τρόπος που αρθρώνονται οι επιφάνειες.</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Οι ιδιότητες των θυλάκων.</a:t>
            </a:r>
          </a:p>
          <a:p>
            <a:pPr lvl="1" algn="just">
              <a:spcBef>
                <a:spcPts val="0"/>
              </a:spcBef>
              <a:spcAft>
                <a:spcPts val="1200"/>
              </a:spcAft>
              <a:buClr>
                <a:schemeClr val="tx2">
                  <a:lumMod val="75000"/>
                </a:schemeClr>
              </a:buClr>
              <a:buFont typeface="Wingdings" panose="05000000000000000000" pitchFamily="2" charset="2"/>
              <a:buChar char="§"/>
            </a:pPr>
            <a:r>
              <a:rPr lang="el-GR" sz="2000" dirty="0"/>
              <a:t>Η δομή και το μήκος των συνδέσμων γύρω από την άρθρωση.</a:t>
            </a:r>
          </a:p>
          <a:p>
            <a:pPr lvl="1" algn="just">
              <a:spcBef>
                <a:spcPts val="0"/>
              </a:spcBef>
              <a:spcAft>
                <a:spcPts val="3000"/>
              </a:spcAft>
              <a:buClr>
                <a:schemeClr val="tx2">
                  <a:lumMod val="75000"/>
                </a:schemeClr>
              </a:buClr>
              <a:buFont typeface="Wingdings" panose="05000000000000000000" pitchFamily="2" charset="2"/>
              <a:buChar char="§"/>
            </a:pPr>
            <a:r>
              <a:rPr lang="el-GR" sz="2000" dirty="0"/>
              <a:t>Ο αριθμός και ο προσανατολισμός των μυών που συνέρχονται στην άρθρωση.</a:t>
            </a:r>
          </a:p>
          <a:p>
            <a:pPr marL="388620" indent="-342900" algn="just">
              <a:spcBef>
                <a:spcPts val="0"/>
              </a:spcBef>
              <a:spcAft>
                <a:spcPts val="1200"/>
              </a:spcAft>
              <a:buClr>
                <a:schemeClr val="tx2">
                  <a:lumMod val="75000"/>
                </a:schemeClr>
              </a:buClr>
              <a:buFont typeface="Wingdings" panose="05000000000000000000" pitchFamily="2" charset="2"/>
              <a:buChar char="q"/>
            </a:pPr>
            <a:r>
              <a:rPr lang="el-GR" sz="2200" dirty="0"/>
              <a:t>Η ανάλυση της στατικής συμπεριφοράς των αρθρώσεων αποτελεί μια από τις σημαντικότερες εφαρμογές της στατικής στην </a:t>
            </a:r>
            <a:r>
              <a:rPr lang="el-GR" sz="2200" dirty="0" err="1"/>
              <a:t>εμβιομηχανική</a:t>
            </a:r>
            <a:r>
              <a:rPr lang="el-GR" sz="22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Αρθρώσεις</a:t>
            </a:r>
            <a:endParaRPr lang="en-US" sz="3600" b="1" dirty="0">
              <a:solidFill>
                <a:srgbClr val="002060"/>
              </a:solidFill>
            </a:endParaRPr>
          </a:p>
        </p:txBody>
      </p:sp>
    </p:spTree>
    <p:extLst>
      <p:ext uri="{BB962C8B-B14F-4D97-AF65-F5344CB8AC3E}">
        <p14:creationId xmlns:p14="http://schemas.microsoft.com/office/powerpoint/2010/main" val="77532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Οι αρθρώσεις του σκελετικού συστήματος μπορούν να ταξινομηθούν ανάλογα με τη δομή και τη λειτουργία σε:</a:t>
            </a:r>
          </a:p>
          <a:p>
            <a:pPr lvl="1" algn="just">
              <a:spcBef>
                <a:spcPts val="0"/>
              </a:spcBef>
              <a:spcAft>
                <a:spcPts val="1200"/>
              </a:spcAft>
              <a:buClr>
                <a:schemeClr val="tx2">
                  <a:lumMod val="75000"/>
                </a:schemeClr>
              </a:buClr>
              <a:buFont typeface="Wingdings" panose="05000000000000000000" pitchFamily="2" charset="2"/>
              <a:buChar char="§"/>
            </a:pPr>
            <a:r>
              <a:rPr lang="el-GR" sz="2000" b="1" dirty="0" err="1"/>
              <a:t>Συναρθρικές</a:t>
            </a:r>
            <a:r>
              <a:rPr lang="el-GR" sz="2000" dirty="0"/>
              <a:t> (</a:t>
            </a:r>
            <a:r>
              <a:rPr lang="el-GR" sz="2000" i="1" dirty="0"/>
              <a:t>synarthrodial </a:t>
            </a:r>
            <a:r>
              <a:rPr lang="el-GR" sz="2000" i="1" dirty="0" err="1"/>
              <a:t>joints</a:t>
            </a:r>
            <a:r>
              <a:rPr lang="el-GR" sz="2000" dirty="0"/>
              <a:t>), αρθρώσεις που δεν επιτρέπουν σχετική κίνηση των οστών που τις σχηματίζουν.</a:t>
            </a:r>
          </a:p>
          <a:p>
            <a:pPr lvl="1" algn="just">
              <a:spcBef>
                <a:spcPts val="0"/>
              </a:spcBef>
              <a:spcAft>
                <a:spcPts val="1200"/>
              </a:spcAft>
              <a:buClr>
                <a:schemeClr val="tx2">
                  <a:lumMod val="75000"/>
                </a:schemeClr>
              </a:buClr>
              <a:buFont typeface="Wingdings" panose="05000000000000000000" pitchFamily="2" charset="2"/>
              <a:buChar char="§"/>
            </a:pPr>
            <a:r>
              <a:rPr lang="el-GR" sz="2000" b="1" dirty="0" err="1"/>
              <a:t>Αμφιαρθρικές</a:t>
            </a:r>
            <a:r>
              <a:rPr lang="el-GR" sz="2000" b="1" dirty="0"/>
              <a:t> </a:t>
            </a:r>
            <a:r>
              <a:rPr lang="el-GR" sz="2000" dirty="0"/>
              <a:t>(</a:t>
            </a:r>
            <a:r>
              <a:rPr lang="el-GR" sz="2000" i="1" dirty="0" err="1"/>
              <a:t>amphiarthrodial</a:t>
            </a:r>
            <a:r>
              <a:rPr lang="el-GR" sz="2000" i="1" dirty="0"/>
              <a:t> </a:t>
            </a:r>
            <a:r>
              <a:rPr lang="el-GR" sz="2000" i="1" dirty="0" err="1"/>
              <a:t>joints</a:t>
            </a:r>
            <a:r>
              <a:rPr lang="el-GR" sz="2000" dirty="0"/>
              <a:t>), αρθρώσεις που επιτρέπουν ελαφρές σχετικές κινήσεις.</a:t>
            </a:r>
          </a:p>
          <a:p>
            <a:pPr lvl="1" algn="just">
              <a:spcBef>
                <a:spcPts val="0"/>
              </a:spcBef>
              <a:spcAft>
                <a:spcPts val="600"/>
              </a:spcAft>
              <a:buClr>
                <a:schemeClr val="tx2">
                  <a:lumMod val="75000"/>
                </a:schemeClr>
              </a:buClr>
              <a:buFont typeface="Wingdings" panose="05000000000000000000" pitchFamily="2" charset="2"/>
              <a:buChar char="§"/>
            </a:pPr>
            <a:r>
              <a:rPr lang="el-GR" sz="2000" b="1" dirty="0" err="1"/>
              <a:t>Διαρθρικές</a:t>
            </a:r>
            <a:r>
              <a:rPr lang="el-GR" sz="2000" b="1" dirty="0"/>
              <a:t> </a:t>
            </a:r>
            <a:r>
              <a:rPr lang="el-GR" sz="2000" dirty="0"/>
              <a:t>(</a:t>
            </a:r>
            <a:r>
              <a:rPr lang="el-GR" sz="2000" i="1" dirty="0" err="1"/>
              <a:t>diarthrodial</a:t>
            </a:r>
            <a:r>
              <a:rPr lang="el-GR" sz="2000" i="1" dirty="0"/>
              <a:t> </a:t>
            </a:r>
            <a:r>
              <a:rPr lang="el-GR" sz="2000" i="1" dirty="0" err="1"/>
              <a:t>joints</a:t>
            </a:r>
            <a:r>
              <a:rPr lang="el-GR" sz="2000" dirty="0"/>
              <a:t>), αρθρώσεις που επιτρέπουν μεταβαλλόμενο βαθμό σχετικής κίνησης και έχουν:</a:t>
            </a:r>
          </a:p>
          <a:p>
            <a:pPr lvl="2" algn="just">
              <a:spcBef>
                <a:spcPts val="0"/>
              </a:spcBef>
              <a:spcAft>
                <a:spcPts val="600"/>
              </a:spcAft>
              <a:buClr>
                <a:schemeClr val="tx2">
                  <a:lumMod val="75000"/>
                </a:schemeClr>
              </a:buClr>
              <a:buFont typeface="Wingdings" panose="05000000000000000000" pitchFamily="2" charset="2"/>
              <a:buChar char="§"/>
            </a:pPr>
            <a:r>
              <a:rPr lang="el-GR" sz="1800" dirty="0"/>
              <a:t>αρθρικές κοιλότητες, </a:t>
            </a:r>
          </a:p>
          <a:p>
            <a:pPr lvl="2" algn="just">
              <a:spcBef>
                <a:spcPts val="0"/>
              </a:spcBef>
              <a:spcAft>
                <a:spcPts val="600"/>
              </a:spcAft>
              <a:buClr>
                <a:schemeClr val="tx2">
                  <a:lumMod val="75000"/>
                </a:schemeClr>
              </a:buClr>
              <a:buFont typeface="Wingdings" panose="05000000000000000000" pitchFamily="2" charset="2"/>
              <a:buChar char="§"/>
            </a:pPr>
            <a:r>
              <a:rPr lang="el-GR" sz="1800" dirty="0"/>
              <a:t>συνδεσμικούς θύλακες,</a:t>
            </a:r>
          </a:p>
          <a:p>
            <a:pPr lvl="2" algn="just">
              <a:spcBef>
                <a:spcPts val="0"/>
              </a:spcBef>
              <a:spcAft>
                <a:spcPts val="600"/>
              </a:spcAft>
              <a:buClr>
                <a:schemeClr val="tx2">
                  <a:lumMod val="75000"/>
                </a:schemeClr>
              </a:buClr>
              <a:buFont typeface="Wingdings" panose="05000000000000000000" pitchFamily="2" charset="2"/>
              <a:buChar char="§"/>
            </a:pPr>
            <a:r>
              <a:rPr lang="el-GR" sz="1800" dirty="0"/>
              <a:t> αρθρικές μεμβράνες, και</a:t>
            </a:r>
          </a:p>
          <a:p>
            <a:pPr lvl="2" algn="just">
              <a:spcBef>
                <a:spcPts val="0"/>
              </a:spcBef>
              <a:spcAft>
                <a:spcPts val="600"/>
              </a:spcAft>
              <a:buClr>
                <a:schemeClr val="tx2">
                  <a:lumMod val="75000"/>
                </a:schemeClr>
              </a:buClr>
              <a:buFont typeface="Wingdings" panose="05000000000000000000" pitchFamily="2" charset="2"/>
              <a:buChar char="§"/>
            </a:pPr>
            <a:r>
              <a:rPr lang="el-GR" sz="1800" dirty="0"/>
              <a:t> αρθρικό υγρό.</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Αρθρώσεις</a:t>
            </a:r>
            <a:endParaRPr lang="en-US" sz="3600" b="1" dirty="0">
              <a:solidFill>
                <a:srgbClr val="002060"/>
              </a:solidFill>
            </a:endParaRPr>
          </a:p>
        </p:txBody>
      </p:sp>
    </p:spTree>
    <p:extLst>
      <p:ext uri="{BB962C8B-B14F-4D97-AF65-F5344CB8AC3E}">
        <p14:creationId xmlns:p14="http://schemas.microsoft.com/office/powerpoint/2010/main" val="36580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a:t>
            </a:r>
            <a:r>
              <a:rPr lang="el-GR" sz="2200" b="1" dirty="0"/>
              <a:t>αρθρική μεμβράνη </a:t>
            </a:r>
            <a:r>
              <a:rPr lang="el-GR" sz="2200" dirty="0"/>
              <a:t>κρατάει μαζί τα οστά που αρθρώνονται, είναι η εσωτερική φόδρα που περικλείει το αρθρικό υγρό. </a:t>
            </a:r>
          </a:p>
          <a:p>
            <a:pPr algn="just">
              <a:spcBef>
                <a:spcPts val="0"/>
              </a:spcBef>
              <a:spcAft>
                <a:spcPts val="3000"/>
              </a:spcAft>
              <a:buClr>
                <a:schemeClr val="tx2">
                  <a:lumMod val="75000"/>
                </a:schemeClr>
              </a:buClr>
              <a:buFont typeface="Wingdings" pitchFamily="2" charset="2"/>
              <a:buChar char="q"/>
            </a:pPr>
            <a:r>
              <a:rPr lang="el-GR" sz="2200" dirty="0"/>
              <a:t>Το </a:t>
            </a:r>
            <a:r>
              <a:rPr lang="el-GR" sz="2200" b="1" dirty="0"/>
              <a:t>αρθρικό υγρό </a:t>
            </a:r>
            <a:r>
              <a:rPr lang="el-GR" sz="2200" dirty="0"/>
              <a:t>είναι ιξώδες και ενεργεί ως λιπαντικό που μειώνει την τριβή μεταξύ των οστών της άρθρωσης. </a:t>
            </a:r>
          </a:p>
          <a:p>
            <a:pPr algn="just">
              <a:spcBef>
                <a:spcPts val="0"/>
              </a:spcBef>
              <a:spcAft>
                <a:spcPts val="3000"/>
              </a:spcAft>
              <a:buClr>
                <a:schemeClr val="tx2">
                  <a:lumMod val="75000"/>
                </a:schemeClr>
              </a:buClr>
              <a:buFont typeface="Wingdings" pitchFamily="2" charset="2"/>
              <a:buChar char="q"/>
            </a:pPr>
            <a:r>
              <a:rPr lang="el-GR" sz="2200" dirty="0"/>
              <a:t>Ο </a:t>
            </a:r>
            <a:r>
              <a:rPr lang="el-GR" sz="2200" b="1" dirty="0"/>
              <a:t>αρθρικός χόνδρος </a:t>
            </a:r>
            <a:r>
              <a:rPr lang="el-GR" sz="2200" dirty="0"/>
              <a:t>αυξάνει την κατανομή του φορτίου στις αρθρώσεις και παρέχει επιφάνεια αντίστασης που απορροφάει τους  κραδασμούς.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Αρθρώσεις</a:t>
            </a:r>
            <a:endParaRPr lang="en-US" sz="3600" b="1" dirty="0">
              <a:solidFill>
                <a:srgbClr val="002060"/>
              </a:solidFill>
            </a:endParaRPr>
          </a:p>
        </p:txBody>
      </p:sp>
    </p:spTree>
    <p:extLst>
      <p:ext uri="{BB962C8B-B14F-4D97-AF65-F5344CB8AC3E}">
        <p14:creationId xmlns:p14="http://schemas.microsoft.com/office/powerpoint/2010/main" val="397774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916832"/>
            <a:ext cx="8568952" cy="4392488"/>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στατική ασχολείται με τα απολύτως στερεά σώματα σε κατάσταση ισορροπίας, δηλαδή σώματα που βρίσκονται σε ηρεμία ή κινούνται με σταθερή ταχύτητα. </a:t>
            </a:r>
          </a:p>
          <a:p>
            <a:pPr algn="just">
              <a:spcBef>
                <a:spcPts val="0"/>
              </a:spcBef>
              <a:spcAft>
                <a:spcPts val="2400"/>
              </a:spcAft>
              <a:buClr>
                <a:schemeClr val="tx2">
                  <a:lumMod val="75000"/>
                </a:schemeClr>
              </a:buClr>
              <a:buFont typeface="Wingdings" pitchFamily="2" charset="2"/>
              <a:buChar char="q"/>
            </a:pPr>
            <a:r>
              <a:rPr lang="el-GR" sz="2200" dirty="0"/>
              <a:t>Επίσης η στατική περιλαμβάνει και  τη μελέτη της παραμόρφωσης και την αντοχή των υλικών.</a:t>
            </a:r>
          </a:p>
          <a:p>
            <a:pPr algn="just">
              <a:spcBef>
                <a:spcPts val="0"/>
              </a:spcBef>
              <a:spcAft>
                <a:spcPts val="2400"/>
              </a:spcAft>
              <a:buClr>
                <a:schemeClr val="tx2">
                  <a:lumMod val="75000"/>
                </a:schemeClr>
              </a:buClr>
              <a:buFont typeface="Wingdings" pitchFamily="2" charset="2"/>
              <a:buChar char="q"/>
            </a:pPr>
            <a:r>
              <a:rPr lang="el-GR" sz="2200" dirty="0"/>
              <a:t>Πολλά προβλήματα </a:t>
            </a:r>
            <a:r>
              <a:rPr lang="el-GR" sz="2200" dirty="0" err="1"/>
              <a:t>εμβιομηχανικής</a:t>
            </a:r>
            <a:r>
              <a:rPr lang="el-GR" sz="2200" dirty="0"/>
              <a:t> μπορούν να μελετηθούν με τη θεώρηση μόνο των δυνάμεων και των ροπών που ενεργούν σε ένα σώμα.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a:t>
            </a:r>
            <a:endParaRPr lang="en-US" sz="3600" b="1" dirty="0">
              <a:solidFill>
                <a:srgbClr val="002060"/>
              </a:solidFill>
            </a:endParaRPr>
          </a:p>
        </p:txBody>
      </p:sp>
    </p:spTree>
    <p:extLst>
      <p:ext uri="{BB962C8B-B14F-4D97-AF65-F5344CB8AC3E}">
        <p14:creationId xmlns:p14="http://schemas.microsoft.com/office/powerpoint/2010/main" val="2454061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Η άρθρωση του αγκώνα συντίθεται από τρεις επιμέρους αρθρώσεις:</a:t>
            </a:r>
          </a:p>
          <a:p>
            <a:pPr lvl="1" algn="just">
              <a:spcBef>
                <a:spcPts val="0"/>
              </a:spcBef>
              <a:spcAft>
                <a:spcPts val="1200"/>
              </a:spcAft>
              <a:buClr>
                <a:schemeClr val="tx2">
                  <a:lumMod val="75000"/>
                </a:schemeClr>
              </a:buClr>
              <a:buFont typeface="Wingdings" panose="05000000000000000000" pitchFamily="2" charset="2"/>
              <a:buChar char="§"/>
            </a:pPr>
            <a:r>
              <a:rPr lang="el-GR" sz="1900" dirty="0" err="1"/>
              <a:t>Βραχιωλένια</a:t>
            </a:r>
            <a:r>
              <a:rPr lang="el-GR" sz="1900" dirty="0"/>
              <a:t> διάρθρωση, σχηματίζεται μεταξύ </a:t>
            </a:r>
            <a:r>
              <a:rPr lang="el-GR" sz="1900" dirty="0" err="1"/>
              <a:t>βραχιονίου</a:t>
            </a:r>
            <a:r>
              <a:rPr lang="el-GR" sz="1900" dirty="0"/>
              <a:t> και ωλένης.</a:t>
            </a:r>
          </a:p>
          <a:p>
            <a:pPr lvl="1" algn="just">
              <a:spcBef>
                <a:spcPts val="0"/>
              </a:spcBef>
              <a:spcAft>
                <a:spcPts val="1200"/>
              </a:spcAft>
              <a:buClr>
                <a:schemeClr val="tx2">
                  <a:lumMod val="75000"/>
                </a:schemeClr>
              </a:buClr>
              <a:buFont typeface="Wingdings" panose="05000000000000000000" pitchFamily="2" charset="2"/>
              <a:buChar char="§"/>
            </a:pPr>
            <a:r>
              <a:rPr lang="el-GR" sz="1900" dirty="0" err="1"/>
              <a:t>Βραχιονοκερκιδική</a:t>
            </a:r>
            <a:r>
              <a:rPr lang="el-GR" sz="1900" dirty="0"/>
              <a:t> διάρθρωση, σχηματίζεται μεταξύ </a:t>
            </a:r>
            <a:r>
              <a:rPr lang="el-GR" sz="1900" dirty="0" err="1"/>
              <a:t>βραχιονίου</a:t>
            </a:r>
            <a:r>
              <a:rPr lang="el-GR" sz="1900" dirty="0"/>
              <a:t> και κερκίδας.</a:t>
            </a:r>
          </a:p>
          <a:p>
            <a:pPr lvl="1" algn="just">
              <a:spcBef>
                <a:spcPts val="0"/>
              </a:spcBef>
              <a:spcAft>
                <a:spcPts val="1200"/>
              </a:spcAft>
              <a:buClr>
                <a:schemeClr val="tx2">
                  <a:lumMod val="75000"/>
                </a:schemeClr>
              </a:buClr>
              <a:buFont typeface="Wingdings" panose="05000000000000000000" pitchFamily="2" charset="2"/>
              <a:buChar char="§"/>
            </a:pPr>
            <a:r>
              <a:rPr lang="el-GR" sz="1900" dirty="0"/>
              <a:t>Η κεντρική (άνω) και η κάτω </a:t>
            </a:r>
            <a:r>
              <a:rPr lang="el-GR" sz="1900" dirty="0" err="1"/>
              <a:t>κερκιδωλενική</a:t>
            </a:r>
            <a:r>
              <a:rPr lang="el-GR" sz="1900" dirty="0"/>
              <a:t> διάρθρωση, σχηματίζεται μεταξύ κερκίδας και ωλένης.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αγκώνα</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944193"/>
            <a:ext cx="4672330" cy="2797175"/>
          </a:xfrm>
          <a:prstGeom prst="rect">
            <a:avLst/>
          </a:prstGeom>
          <a:noFill/>
          <a:ln>
            <a:noFill/>
          </a:ln>
        </p:spPr>
      </p:pic>
    </p:spTree>
    <p:extLst>
      <p:ext uri="{BB962C8B-B14F-4D97-AF65-F5344CB8AC3E}">
        <p14:creationId xmlns:p14="http://schemas.microsoft.com/office/powerpoint/2010/main" val="568942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Στην άρθρωση του αγκώνα συνδέονται τρεις επιμέρους μύες που ρυθμίζουν την κίνησή της: </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 δικέφαλος (</a:t>
            </a:r>
            <a:r>
              <a:rPr lang="el-GR" sz="2000" i="1" dirty="0" err="1"/>
              <a:t>biceps</a:t>
            </a:r>
            <a:r>
              <a:rPr lang="el-GR" sz="2000" dirty="0"/>
              <a:t>), </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 </a:t>
            </a:r>
            <a:r>
              <a:rPr lang="el-GR" sz="2000" dirty="0" err="1"/>
              <a:t>βραχιόνιος</a:t>
            </a:r>
            <a:r>
              <a:rPr lang="el-GR" sz="2000" dirty="0"/>
              <a:t> (</a:t>
            </a:r>
            <a:r>
              <a:rPr lang="el-GR" sz="2000" i="1" dirty="0" err="1"/>
              <a:t>brachialis</a:t>
            </a:r>
            <a:r>
              <a:rPr lang="el-GR" sz="2000" dirty="0"/>
              <a:t>), και</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 τρικέφαλος (</a:t>
            </a:r>
            <a:r>
              <a:rPr lang="el-GR" sz="2000" i="1" dirty="0" err="1"/>
              <a:t>triceps</a:t>
            </a:r>
            <a:r>
              <a:rPr lang="el-GR" sz="20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αγκώνα</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831" y="3944193"/>
            <a:ext cx="4672330" cy="2797175"/>
          </a:xfrm>
          <a:prstGeom prst="rect">
            <a:avLst/>
          </a:prstGeom>
          <a:noFill/>
          <a:ln>
            <a:noFill/>
          </a:ln>
        </p:spPr>
      </p:pic>
    </p:spTree>
    <p:extLst>
      <p:ext uri="{BB962C8B-B14F-4D97-AF65-F5344CB8AC3E}">
        <p14:creationId xmlns:p14="http://schemas.microsoft.com/office/powerpoint/2010/main" val="306041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Με βάση το σχήμα, τα σημαντικά στοιχεία για τη στατική ανάλυση της άρθρωσης είναι: </a:t>
            </a:r>
          </a:p>
          <a:p>
            <a:pPr lvl="1" algn="just">
              <a:spcBef>
                <a:spcPts val="0"/>
              </a:spcBef>
              <a:spcAft>
                <a:spcPts val="1200"/>
              </a:spcAft>
              <a:buClr>
                <a:schemeClr val="tx2">
                  <a:lumMod val="75000"/>
                </a:schemeClr>
              </a:buClr>
              <a:buFont typeface="Wingdings" panose="05000000000000000000" pitchFamily="2" charset="2"/>
              <a:buChar char="§"/>
            </a:pPr>
            <a:r>
              <a:rPr lang="el-GR" sz="2000" dirty="0"/>
              <a:t>το κέντρο βάρους του πήχη,</a:t>
            </a:r>
          </a:p>
          <a:p>
            <a:pPr lvl="1" algn="just">
              <a:spcBef>
                <a:spcPts val="0"/>
              </a:spcBef>
              <a:spcAft>
                <a:spcPts val="1200"/>
              </a:spcAft>
              <a:buClr>
                <a:schemeClr val="tx2">
                  <a:lumMod val="75000"/>
                </a:schemeClr>
              </a:buClr>
              <a:buFont typeface="Wingdings" panose="05000000000000000000" pitchFamily="2" charset="2"/>
              <a:buChar char="§"/>
            </a:pPr>
            <a:r>
              <a:rPr lang="el-GR" sz="2000" dirty="0"/>
              <a:t>το σημείο προσκόλλησης του τένοντα στα οστά,</a:t>
            </a:r>
          </a:p>
          <a:p>
            <a:pPr lvl="1" algn="just">
              <a:spcBef>
                <a:spcPts val="0"/>
              </a:spcBef>
              <a:spcAft>
                <a:spcPts val="1200"/>
              </a:spcAft>
              <a:buClr>
                <a:schemeClr val="tx2">
                  <a:lumMod val="75000"/>
                </a:schemeClr>
              </a:buClr>
              <a:buFont typeface="Wingdings" panose="05000000000000000000" pitchFamily="2" charset="2"/>
              <a:buChar char="§"/>
            </a:pPr>
            <a:r>
              <a:rPr lang="el-GR" sz="2000" dirty="0"/>
              <a:t>το σημείο επαφής των οστών του αγκώνα (</a:t>
            </a:r>
            <a:r>
              <a:rPr lang="en-US" sz="2000" dirty="0"/>
              <a:t>j</a:t>
            </a:r>
            <a:r>
              <a:rPr lang="el-GR" sz="2000" dirty="0"/>
              <a:t>),</a:t>
            </a:r>
          </a:p>
          <a:p>
            <a:pPr lvl="1" algn="just">
              <a:spcBef>
                <a:spcPts val="0"/>
              </a:spcBef>
              <a:spcAft>
                <a:spcPts val="1200"/>
              </a:spcAft>
              <a:buClr>
                <a:schemeClr val="tx2">
                  <a:lumMod val="75000"/>
                </a:schemeClr>
              </a:buClr>
              <a:buFont typeface="Wingdings" panose="05000000000000000000" pitchFamily="2" charset="2"/>
              <a:buChar char="§"/>
            </a:pPr>
            <a:r>
              <a:rPr lang="el-GR" sz="2000" dirty="0"/>
              <a:t>το σημείο έλξης των μυών</a:t>
            </a:r>
            <a:r>
              <a:rPr lang="en-US" sz="2000" dirty="0"/>
              <a:t> (m)</a:t>
            </a:r>
            <a:r>
              <a:rPr lang="el-GR" sz="2000" dirty="0"/>
              <a:t>, και</a:t>
            </a:r>
          </a:p>
          <a:p>
            <a:pPr lvl="1" algn="just">
              <a:spcBef>
                <a:spcPts val="0"/>
              </a:spcBef>
              <a:spcAft>
                <a:spcPts val="1200"/>
              </a:spcAft>
              <a:buClr>
                <a:schemeClr val="tx2">
                  <a:lumMod val="75000"/>
                </a:schemeClr>
              </a:buClr>
              <a:buFont typeface="Wingdings" panose="05000000000000000000" pitchFamily="2" charset="2"/>
              <a:buChar char="§"/>
            </a:pPr>
            <a:r>
              <a:rPr lang="el-GR" sz="2000" dirty="0"/>
              <a:t>η γωνία (θ) του πήχη με την κάθετο.</a:t>
            </a:r>
            <a:endParaRPr lang="el-GR" sz="18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άρθρωσης αγκώνα</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293096"/>
            <a:ext cx="4067944" cy="2448272"/>
          </a:xfrm>
          <a:prstGeom prst="rect">
            <a:avLst/>
          </a:prstGeom>
          <a:noFill/>
          <a:ln>
            <a:noFill/>
          </a:ln>
        </p:spPr>
      </p:pic>
    </p:spTree>
    <p:extLst>
      <p:ext uri="{BB962C8B-B14F-4D97-AF65-F5344CB8AC3E}">
        <p14:creationId xmlns:p14="http://schemas.microsoft.com/office/powerpoint/2010/main" val="350983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Για την περίπτωση ορθής γωνίας αγκώνα άρθρωσης (θ=90°), οι δυνάμεις που εφαρμόζονται είναι:</a:t>
                </a:r>
              </a:p>
              <a:p>
                <a:pPr lvl="1" algn="just">
                  <a:spcBef>
                    <a:spcPts val="0"/>
                  </a:spcBef>
                  <a:spcAft>
                    <a:spcPts val="1200"/>
                  </a:spcAft>
                  <a:buClr>
                    <a:schemeClr val="tx2">
                      <a:lumMod val="75000"/>
                    </a:schemeClr>
                  </a:buClr>
                  <a:buFont typeface="Wingdings" panose="05000000000000000000" pitchFamily="2" charset="2"/>
                  <a:buChar char="§"/>
                </a:pPr>
                <a:r>
                  <a:rPr lang="el-GR" sz="2000" dirty="0"/>
                  <a:t>η δύναμη των μυών (</a:t>
                </a:r>
                <a14:m>
                  <m:oMath xmlns:m="http://schemas.openxmlformats.org/officeDocument/2006/math">
                    <m:sSub>
                      <m:sSubPr>
                        <m:ctrlPr>
                          <a:rPr lang="el-GR" sz="2000" b="1" i="1">
                            <a:latin typeface="Cambria Math" panose="02040503050406030204" pitchFamily="18" charset="0"/>
                          </a:rPr>
                        </m:ctrlPr>
                      </m:sSubPr>
                      <m:e>
                        <m:r>
                          <m:rPr>
                            <m:nor/>
                          </m:rPr>
                          <a:rPr lang="en-US" sz="2000" b="1"/>
                          <m:t>F</m:t>
                        </m:r>
                      </m:e>
                      <m:sub>
                        <m:r>
                          <m:rPr>
                            <m:nor/>
                          </m:rPr>
                          <a:rPr lang="el-GR" sz="2000" b="1"/>
                          <m:t>m</m:t>
                        </m:r>
                      </m:sub>
                    </m:sSub>
                  </m:oMath>
                </a14:m>
                <a:r>
                  <a:rPr lang="el-GR" sz="2000" dirty="0"/>
                  <a:t>), που είναι δύναμη εφελκυσμού και έχει κατακόρυφη διεύθυνση, </a:t>
                </a:r>
              </a:p>
              <a:p>
                <a:pPr lvl="1" algn="just">
                  <a:spcBef>
                    <a:spcPts val="0"/>
                  </a:spcBef>
                  <a:spcAft>
                    <a:spcPts val="1200"/>
                  </a:spcAft>
                  <a:buClr>
                    <a:schemeClr val="tx2">
                      <a:lumMod val="75000"/>
                    </a:schemeClr>
                  </a:buClr>
                  <a:buFont typeface="Wingdings" panose="05000000000000000000" pitchFamily="2" charset="2"/>
                  <a:buChar char="§"/>
                </a:pPr>
                <a:r>
                  <a:rPr lang="el-GR" sz="2000" dirty="0"/>
                  <a:t>το βάρος του πήχη (</a:t>
                </a:r>
                <a:r>
                  <a:rPr lang="en-US" sz="2000" b="1" dirty="0"/>
                  <a:t>W</a:t>
                </a:r>
                <a:r>
                  <a:rPr lang="el-GR" sz="2000" dirty="0"/>
                  <a:t>),</a:t>
                </a:r>
              </a:p>
              <a:p>
                <a:pPr lvl="1" algn="just">
                  <a:spcBef>
                    <a:spcPts val="0"/>
                  </a:spcBef>
                  <a:spcAft>
                    <a:spcPts val="1200"/>
                  </a:spcAft>
                  <a:buClr>
                    <a:schemeClr val="tx2">
                      <a:lumMod val="75000"/>
                    </a:schemeClr>
                  </a:buClr>
                  <a:buFont typeface="Wingdings" panose="05000000000000000000" pitchFamily="2" charset="2"/>
                  <a:buChar char="§"/>
                </a:pPr>
                <a:r>
                  <a:rPr lang="el-GR" sz="2000" dirty="0"/>
                  <a:t>η αντίδραση του αγκώνα, </a:t>
                </a:r>
                <a:r>
                  <a:rPr lang="en-US" sz="2000" dirty="0"/>
                  <a:t>(</a:t>
                </a:r>
                <a14:m>
                  <m:oMath xmlns:m="http://schemas.openxmlformats.org/officeDocument/2006/math">
                    <m:sSub>
                      <m:sSubPr>
                        <m:ctrlPr>
                          <a:rPr lang="el-GR" sz="2000" b="1" i="1">
                            <a:latin typeface="Cambria Math" panose="02040503050406030204" pitchFamily="18" charset="0"/>
                          </a:rPr>
                        </m:ctrlPr>
                      </m:sSubPr>
                      <m:e>
                        <m:r>
                          <m:rPr>
                            <m:nor/>
                          </m:rPr>
                          <a:rPr lang="el-GR" sz="2000" b="1"/>
                          <m:t>F</m:t>
                        </m:r>
                      </m:e>
                      <m:sub>
                        <m:r>
                          <a:rPr lang="en-US" sz="2000" b="1" i="1" smtClean="0">
                            <a:latin typeface="Cambria Math" panose="02040503050406030204" pitchFamily="18" charset="0"/>
                          </a:rPr>
                          <m:t>𝒋</m:t>
                        </m:r>
                      </m:sub>
                    </m:sSub>
                  </m:oMath>
                </a14:m>
                <a:r>
                  <a:rPr lang="en-US" sz="2000" dirty="0"/>
                  <a:t>)</a:t>
                </a:r>
                <a:r>
                  <a:rPr lang="el-GR" sz="2000" dirty="0"/>
                  <a:t>, που έχει κατακόρυφη διεύθυνση.</a:t>
                </a:r>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0">
                <a:blip r:embed="rId2"/>
                <a:stretch>
                  <a:fillRect l="-71" t="-859" r="-925"/>
                </a:stretch>
              </a:blipFill>
            </p:spPr>
            <p:txBody>
              <a:bodyPr/>
              <a:lstStyle/>
              <a:p>
                <a:r>
                  <a:rPr lang="el-GR">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άρθρωσης αγκώνα</a:t>
            </a:r>
            <a:endParaRPr lang="en-US" sz="3600" b="1" dirty="0">
              <a:solidFill>
                <a:srgbClr val="00206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046" y="4421713"/>
            <a:ext cx="3263900" cy="2319655"/>
          </a:xfrm>
          <a:prstGeom prst="rect">
            <a:avLst/>
          </a:prstGeom>
          <a:noFill/>
          <a:ln>
            <a:noFill/>
          </a:ln>
        </p:spPr>
      </p:pic>
    </p:spTree>
    <p:extLst>
      <p:ext uri="{BB962C8B-B14F-4D97-AF65-F5344CB8AC3E}">
        <p14:creationId xmlns:p14="http://schemas.microsoft.com/office/powerpoint/2010/main" val="1318301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Για την στατική ανάλυση το σύστημα της άρθρωσης θεωρείται ελεύθερο σώμα και οι δυνάμεις πρέπει να βρίσκονται σε ισορροπία.</a:t>
            </a:r>
          </a:p>
          <a:p>
            <a:pPr algn="just">
              <a:spcBef>
                <a:spcPts val="0"/>
              </a:spcBef>
              <a:spcAft>
                <a:spcPts val="1200"/>
              </a:spcAft>
              <a:buClr>
                <a:schemeClr val="tx2">
                  <a:lumMod val="75000"/>
                </a:schemeClr>
              </a:buClr>
              <a:buFont typeface="Wingdings" pitchFamily="2" charset="2"/>
              <a:buChar char="q"/>
            </a:pPr>
            <a:r>
              <a:rPr lang="el-GR" sz="2200" dirty="0"/>
              <a:t>Εφαρμόζοντας τις εξισώσεις ισορροπίας για θ=90°:</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άρθρωσης αγκώνα</a:t>
            </a:r>
            <a:endParaRPr lang="en-US" sz="3600" b="1" dirty="0">
              <a:solidFill>
                <a:srgbClr val="00206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869160"/>
            <a:ext cx="2964098" cy="1872208"/>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18642" y="3140968"/>
                <a:ext cx="2145780" cy="837922"/>
              </a:xfrm>
              <a:prstGeom prst="rect">
                <a:avLst/>
              </a:prstGeom>
            </p:spPr>
            <p:txBody>
              <a:bodyPr wrap="none">
                <a:spAutoFit/>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l-GR"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F</m:t>
                          </m:r>
                        </m:e>
                        <m:sub>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m:t>
                          </m:r>
                        </m:sub>
                      </m:sSub>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W</m:t>
                      </m:r>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F</m:t>
                          </m:r>
                        </m:e>
                        <m:sub>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j</m:t>
                          </m:r>
                        </m:sub>
                      </m:sSub>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el-GR"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8642" y="3140968"/>
                <a:ext cx="2145780" cy="837922"/>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76624" y="4162745"/>
                <a:ext cx="3634456" cy="490391"/>
              </a:xfrm>
              <a:prstGeom prst="rect">
                <a:avLst/>
              </a:prstGeom>
            </p:spPr>
            <p:txBody>
              <a:bodyPr wrap="none">
                <a:spAutoFit/>
              </a:bodyPr>
              <a:lstStyle/>
              <a:p>
                <a14:m>
                  <m:oMath xmlns:m="http://schemas.openxmlformats.org/officeDocument/2006/math">
                    <m:nary>
                      <m:naryPr>
                        <m:chr m:val="∑"/>
                        <m:limLoc m:val="undOvr"/>
                        <m:subHide m:val="on"/>
                        <m:supHide m:val="on"/>
                        <m:ctrlPr>
                          <a:rPr lang="el-GR"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sup/>
                      <m:e>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000">
                                <a:solidFill>
                                  <a:srgbClr val="000000"/>
                                </a:solidFill>
                                <a:effectLst/>
                                <a:latin typeface="Cambria Math" panose="02040503050406030204" pitchFamily="18" charset="0"/>
                                <a:ea typeface="Cambria Math" panose="02040503050406030204" pitchFamily="18" charset="0"/>
                              </a:rPr>
                              <m:t>Μ</m:t>
                            </m:r>
                          </m:e>
                          <m:sub>
                            <m:r>
                              <m:rPr>
                                <m:nor/>
                              </m:rPr>
                              <a:rPr lang="el-GR" sz="2000">
                                <a:solidFill>
                                  <a:srgbClr val="000000"/>
                                </a:solidFill>
                                <a:effectLst/>
                                <a:latin typeface="Cambria Math" panose="02040503050406030204" pitchFamily="18" charset="0"/>
                                <a:ea typeface="Cambria Math" panose="02040503050406030204" pitchFamily="18" charset="0"/>
                              </a:rPr>
                              <m:t>j</m:t>
                            </m:r>
                          </m:sub>
                        </m:sSub>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 </m:t>
                        </m:r>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groupChr>
                          <m:groupChrPr>
                            <m:chr m:val="⇒"/>
                            <m:pos m:val="top"/>
                            <m:ctrlPr>
                              <a:rPr lang="el-GR" sz="20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groupChrPr>
                          <m:e/>
                        </m:groupChr>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000">
                            <a:latin typeface="Cambria Math" panose="02040503050406030204" pitchFamily="18" charset="0"/>
                            <a:ea typeface="Cambria Math" panose="02040503050406030204" pitchFamily="18" charset="0"/>
                          </a:rPr>
                          <m:t>W</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b</m:t>
                        </m:r>
                        <m:r>
                          <a:rPr lang="el-GR" sz="2000" i="0">
                            <a:latin typeface="Cambria Math" panose="02040503050406030204" pitchFamily="18" charset="0"/>
                            <a:ea typeface="Cambria Math" panose="02040503050406030204" pitchFamily="18" charset="0"/>
                          </a:rPr>
                          <m:t>−</m:t>
                        </m:r>
                        <m:sSub>
                          <m:sSubPr>
                            <m:ctrlPr>
                              <a:rPr lang="el-GR" sz="2000" i="1">
                                <a:latin typeface="Cambria Math" panose="02040503050406030204" pitchFamily="18" charset="0"/>
                                <a:ea typeface="Cambria Math" panose="02040503050406030204" pitchFamily="18" charset="0"/>
                              </a:rPr>
                            </m:ctrlPr>
                          </m:sSubPr>
                          <m:e>
                            <m:r>
                              <m:rPr>
                                <m:nor/>
                              </m:rPr>
                              <a:rPr lang="en-US" sz="2000">
                                <a:latin typeface="Cambria Math" panose="02040503050406030204" pitchFamily="18" charset="0"/>
                                <a:ea typeface="Cambria Math" panose="02040503050406030204" pitchFamily="18" charset="0"/>
                              </a:rPr>
                              <m:t>F</m:t>
                            </m:r>
                          </m:e>
                          <m:sub>
                            <m:r>
                              <m:rPr>
                                <m:nor/>
                              </m:rPr>
                              <a:rPr lang="en-US" sz="2000">
                                <a:latin typeface="Cambria Math" panose="02040503050406030204" pitchFamily="18" charset="0"/>
                                <a:ea typeface="Cambria Math" panose="02040503050406030204" pitchFamily="18" charset="0"/>
                              </a:rPr>
                              <m:t>m</m:t>
                            </m:r>
                          </m:sub>
                        </m:sSub>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a</m:t>
                        </m:r>
                        <m:r>
                          <a:rPr lang="el-GR" sz="2000" b="0" i="0" smtClean="0">
                            <a:latin typeface="Cambria Math" panose="02040503050406030204" pitchFamily="18" charset="0"/>
                            <a:ea typeface="Cambria Math" panose="02040503050406030204" pitchFamily="18" charset="0"/>
                          </a:rPr>
                          <m:t>=0</m:t>
                        </m:r>
                      </m:e>
                    </m:nary>
                  </m:oMath>
                </a14:m>
                <a:r>
                  <a:rPr lang="el-GR" sz="2000" dirty="0">
                    <a:solidFill>
                      <a:srgbClr val="000000"/>
                    </a:solidFill>
                    <a:effectLst/>
                    <a:latin typeface="Cambria Math" panose="02040503050406030204" pitchFamily="18" charset="0"/>
                    <a:ea typeface="Cambria Math" panose="02040503050406030204" pitchFamily="18" charset="0"/>
                  </a:rPr>
                  <a:t> </a:t>
                </a:r>
                <a:endParaRPr lang="el-GR" sz="20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76624" y="4162745"/>
                <a:ext cx="3634456" cy="490391"/>
              </a:xfrm>
              <a:prstGeom prst="rect">
                <a:avLst/>
              </a:prstGeom>
              <a:blipFill rotWithShape="0">
                <a:blip r:embed="rId4"/>
                <a:stretch>
                  <a:fillRect l="-10235" t="-100000" b="-133750"/>
                </a:stretch>
              </a:blipFill>
            </p:spPr>
            <p:txBody>
              <a:bodyPr/>
              <a:lstStyle/>
              <a:p>
                <a:r>
                  <a:rPr lang="el-GR">
                    <a:noFill/>
                  </a:rPr>
                  <a:t> </a:t>
                </a:r>
              </a:p>
            </p:txBody>
          </p:sp>
        </mc:Fallback>
      </mc:AlternateContent>
    </p:spTree>
    <p:extLst>
      <p:ext uri="{BB962C8B-B14F-4D97-AF65-F5344CB8AC3E}">
        <p14:creationId xmlns:p14="http://schemas.microsoft.com/office/powerpoint/2010/main" val="4229017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Από τις παραπάνω εξισώσεις μπορούμε να υπολογίσουμε τα μέτρα των δυνάμεων</a:t>
                </a:r>
                <a:r>
                  <a:rPr lang="en-US" sz="2200" dirty="0"/>
                  <a:t> </a:t>
                </a:r>
                <a14:m>
                  <m:oMath xmlns:m="http://schemas.openxmlformats.org/officeDocument/2006/math">
                    <m:sSub>
                      <m:sSubPr>
                        <m:ctrlPr>
                          <a:rPr lang="el-GR" sz="2200" b="1" i="1">
                            <a:latin typeface="Cambria Math" panose="02040503050406030204" pitchFamily="18" charset="0"/>
                          </a:rPr>
                        </m:ctrlPr>
                      </m:sSubPr>
                      <m:e>
                        <m:r>
                          <m:rPr>
                            <m:nor/>
                          </m:rPr>
                          <a:rPr lang="en-US" sz="2200" b="1"/>
                          <m:t>F</m:t>
                        </m:r>
                      </m:e>
                      <m:sub>
                        <m:r>
                          <m:rPr>
                            <m:nor/>
                          </m:rPr>
                          <a:rPr lang="el-GR" sz="2200" b="1"/>
                          <m:t>m</m:t>
                        </m:r>
                      </m:sub>
                    </m:sSub>
                  </m:oMath>
                </a14:m>
                <a:r>
                  <a:rPr lang="en-US" sz="2200" dirty="0"/>
                  <a:t> </a:t>
                </a:r>
                <a:r>
                  <a:rPr lang="el-GR" sz="2200" dirty="0"/>
                  <a:t>και </a:t>
                </a:r>
                <a14:m>
                  <m:oMath xmlns:m="http://schemas.openxmlformats.org/officeDocument/2006/math">
                    <m:sSub>
                      <m:sSubPr>
                        <m:ctrlPr>
                          <a:rPr lang="el-GR" sz="2200" b="1" i="1">
                            <a:latin typeface="Cambria Math" panose="02040503050406030204" pitchFamily="18" charset="0"/>
                          </a:rPr>
                        </m:ctrlPr>
                      </m:sSubPr>
                      <m:e>
                        <m:r>
                          <m:rPr>
                            <m:nor/>
                          </m:rPr>
                          <a:rPr lang="el-GR" sz="2200" b="1"/>
                          <m:t>F</m:t>
                        </m:r>
                      </m:e>
                      <m:sub>
                        <m:r>
                          <m:rPr>
                            <m:nor/>
                          </m:rPr>
                          <a:rPr lang="el-GR" sz="2200" b="1"/>
                          <m:t>j</m:t>
                        </m:r>
                      </m:sub>
                    </m:sSub>
                  </m:oMath>
                </a14:m>
                <a:r>
                  <a:rPr lang="el-GR" sz="2200" dirty="0"/>
                  <a:t> ως εξής:</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Για παράδειγμα, αν b=16 </a:t>
                </a:r>
                <a:r>
                  <a:rPr lang="el-GR" sz="2200" dirty="0" err="1"/>
                  <a:t>cm</a:t>
                </a:r>
                <a:r>
                  <a:rPr lang="el-GR" sz="2200" dirty="0"/>
                  <a:t>, α=4 </a:t>
                </a:r>
                <a:r>
                  <a:rPr lang="el-GR" sz="2200" dirty="0" err="1"/>
                  <a:t>cm</a:t>
                </a:r>
                <a:r>
                  <a:rPr lang="el-GR" sz="2200" dirty="0"/>
                  <a:t>, W=10 Ν και θ=90°, τότε: </a:t>
                </a:r>
              </a:p>
              <a:p>
                <a:pPr marL="0" indent="0" algn="just">
                  <a:spcBef>
                    <a:spcPts val="0"/>
                  </a:spcBef>
                  <a:spcAft>
                    <a:spcPts val="2400"/>
                  </a:spcAft>
                  <a:buClr>
                    <a:schemeClr val="tx2">
                      <a:lumMod val="75000"/>
                    </a:schemeClr>
                  </a:buClr>
                  <a:buNone/>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0">
                <a:blip r:embed="rId2"/>
                <a:stretch>
                  <a:fillRect l="-71" t="-859" r="-925"/>
                </a:stretch>
              </a:blipFill>
            </p:spPr>
            <p:txBody>
              <a:bodyPr/>
              <a:lstStyle/>
              <a:p>
                <a:r>
                  <a:rPr lang="el-GR">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άρθρωσης αγκώνα</a:t>
            </a:r>
            <a:endParaRPr lang="en-US" sz="3600" b="1" dirty="0">
              <a:solidFill>
                <a:srgbClr val="00206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869160"/>
            <a:ext cx="2964098" cy="1872208"/>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2677153" y="2730505"/>
                <a:ext cx="3721916" cy="590483"/>
              </a:xfrm>
              <a:prstGeom prst="rect">
                <a:avLst/>
              </a:prstGeom>
            </p:spPr>
            <p:txBody>
              <a:bodyPr wrap="none">
                <a:spAutoFit/>
              </a:bodyPr>
              <a:lstStyle/>
              <a:p>
                <a14:m>
                  <m:oMath xmlns:m="http://schemas.openxmlformats.org/officeDocument/2006/math">
                    <m:sSub>
                      <m:sSubPr>
                        <m:ctrlPr>
                          <a:rPr lang="el-GR"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rPr>
                          <m:t>F</m:t>
                        </m:r>
                      </m:e>
                      <m:sub>
                        <m:r>
                          <m:rPr>
                            <m:nor/>
                          </m:rPr>
                          <a:rPr lang="el-GR" sz="2000">
                            <a:solidFill>
                              <a:srgbClr val="000000"/>
                            </a:solidFill>
                            <a:effectLst/>
                            <a:latin typeface="Cambria Math" panose="02040503050406030204" pitchFamily="18" charset="0"/>
                            <a:ea typeface="Cambria Math" panose="02040503050406030204" pitchFamily="18" charset="0"/>
                          </a:rPr>
                          <m:t>m</m:t>
                        </m:r>
                        <m:r>
                          <m:rPr>
                            <m:nor/>
                          </m:rPr>
                          <a:rPr lang="el-GR" sz="2000">
                            <a:solidFill>
                              <a:srgbClr val="000000"/>
                            </a:solidFill>
                            <a:effectLst/>
                            <a:latin typeface="Cambria Math" panose="02040503050406030204" pitchFamily="18" charset="0"/>
                            <a:ea typeface="Cambria Math" panose="02040503050406030204" pitchFamily="18" charset="0"/>
                          </a:rPr>
                          <m:t> </m:t>
                        </m:r>
                      </m:sub>
                    </m:sSub>
                    <m:r>
                      <m:rPr>
                        <m:nor/>
                      </m:rPr>
                      <a:rPr lang="el-GR" sz="2000">
                        <a:solidFill>
                          <a:srgbClr val="000000"/>
                        </a:solidFill>
                        <a:effectLst/>
                        <a:latin typeface="Cambria Math" panose="02040503050406030204" pitchFamily="18" charset="0"/>
                        <a:ea typeface="Cambria Math" panose="02040503050406030204" pitchFamily="18" charset="0"/>
                      </a:rPr>
                      <m:t>=</m:t>
                    </m:r>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2000">
                            <a:solidFill>
                              <a:srgbClr val="000000"/>
                            </a:solidFill>
                            <a:latin typeface="Cambria Math" panose="02040503050406030204" pitchFamily="18" charset="0"/>
                            <a:ea typeface="Cambria Math" panose="02040503050406030204" pitchFamily="18" charset="0"/>
                          </a:rPr>
                          <m:t>W</m:t>
                        </m:r>
                        <m:r>
                          <m:rPr>
                            <m:nor/>
                          </m:rPr>
                          <a:rPr lang="el-GR" sz="2000" b="0" i="0" smtClean="0">
                            <a:solidFill>
                              <a:srgbClr val="000000"/>
                            </a:solidFill>
                            <a:latin typeface="Cambria Math" panose="02040503050406030204" pitchFamily="18" charset="0"/>
                            <a:ea typeface="Cambria Math" panose="02040503050406030204" pitchFamily="18" charset="0"/>
                          </a:rPr>
                          <m:t> </m:t>
                        </m:r>
                        <m:r>
                          <m:rPr>
                            <m:nor/>
                          </m:rPr>
                          <a:rPr lang="en-US" sz="2000">
                            <a:solidFill>
                              <a:srgbClr val="000000"/>
                            </a:solidFill>
                            <a:latin typeface="Cambria Math" panose="02040503050406030204" pitchFamily="18" charset="0"/>
                            <a:ea typeface="Cambria Math" panose="02040503050406030204" pitchFamily="18" charset="0"/>
                          </a:rPr>
                          <m:t>b</m:t>
                        </m:r>
                      </m:num>
                      <m:den>
                        <m:r>
                          <m:rPr>
                            <m:nor/>
                          </m:rPr>
                          <a:rPr lang="el-GR" sz="2000">
                            <a:solidFill>
                              <a:srgbClr val="000000"/>
                            </a:solidFill>
                            <a:latin typeface="Cambria Math" panose="02040503050406030204" pitchFamily="18" charset="0"/>
                            <a:ea typeface="Cambria Math" panose="02040503050406030204" pitchFamily="18" charset="0"/>
                          </a:rPr>
                          <m:t>α</m:t>
                        </m:r>
                      </m:den>
                    </m:f>
                  </m:oMath>
                </a14:m>
                <a:r>
                  <a:rPr lang="el-GR" sz="2000" dirty="0">
                    <a:solidFill>
                      <a:srgbClr val="000000"/>
                    </a:solidFill>
                    <a:effectLst/>
                    <a:latin typeface="Cambria Math" panose="02040503050406030204" pitchFamily="18" charset="0"/>
                    <a:ea typeface="Cambria Math" panose="02040503050406030204" pitchFamily="18" charset="0"/>
                  </a:rPr>
                  <a:t>,    και     </a:t>
                </a:r>
                <a14:m>
                  <m:oMath xmlns:m="http://schemas.openxmlformats.org/officeDocument/2006/math">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000">
                            <a:solidFill>
                              <a:srgbClr val="000000"/>
                            </a:solidFill>
                            <a:effectLst/>
                            <a:latin typeface="Cambria Math" panose="02040503050406030204" pitchFamily="18" charset="0"/>
                            <a:ea typeface="Cambria Math" panose="02040503050406030204" pitchFamily="18" charset="0"/>
                          </a:rPr>
                          <m:t>F</m:t>
                        </m:r>
                      </m:e>
                      <m:sub>
                        <m:r>
                          <m:rPr>
                            <m:nor/>
                          </m:rPr>
                          <a:rPr lang="el-GR" sz="2000">
                            <a:solidFill>
                              <a:srgbClr val="000000"/>
                            </a:solidFill>
                            <a:effectLst/>
                            <a:latin typeface="Cambria Math" panose="02040503050406030204" pitchFamily="18" charset="0"/>
                            <a:ea typeface="Cambria Math" panose="02040503050406030204" pitchFamily="18" charset="0"/>
                          </a:rPr>
                          <m:t>j</m:t>
                        </m:r>
                      </m:sub>
                    </m:sSub>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l-GR" sz="2000">
                        <a:solidFill>
                          <a:srgbClr val="000000"/>
                        </a:solidFill>
                        <a:effectLst/>
                        <a:latin typeface="Cambria Math" panose="02040503050406030204" pitchFamily="18" charset="0"/>
                        <a:ea typeface="Cambria Math" panose="02040503050406030204" pitchFamily="18" charset="0"/>
                      </a:rPr>
                      <m:t>=</m:t>
                    </m:r>
                    <m:r>
                      <m:rPr>
                        <m:nor/>
                      </m:rPr>
                      <a:rPr lang="el-GR" sz="2000" b="0" i="0" smtClean="0">
                        <a:solidFill>
                          <a:srgbClr val="000000"/>
                        </a:solidFill>
                        <a:effectLst/>
                        <a:latin typeface="Cambria Math" panose="02040503050406030204" pitchFamily="18" charset="0"/>
                        <a:ea typeface="Cambria Math" panose="02040503050406030204" pitchFamily="18" charset="0"/>
                      </a:rPr>
                      <m:t> </m:t>
                    </m:r>
                    <m:sSub>
                      <m:sSub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latin typeface="Cambria Math" panose="02040503050406030204" pitchFamily="18" charset="0"/>
                            <a:ea typeface="Cambria Math" panose="02040503050406030204" pitchFamily="18" charset="0"/>
                          </a:rPr>
                          <m:t>F</m:t>
                        </m:r>
                      </m:e>
                      <m:sub>
                        <m:r>
                          <m:rPr>
                            <m:nor/>
                          </m:rPr>
                          <a:rPr lang="el-GR" sz="2000">
                            <a:solidFill>
                              <a:srgbClr val="000000"/>
                            </a:solidFill>
                            <a:latin typeface="Cambria Math" panose="02040503050406030204" pitchFamily="18" charset="0"/>
                            <a:ea typeface="Cambria Math" panose="02040503050406030204" pitchFamily="18" charset="0"/>
                          </a:rPr>
                          <m:t>m</m:t>
                        </m:r>
                      </m:sub>
                    </m:sSub>
                    <m:r>
                      <a:rPr lang="el-GR" sz="2000" b="0" i="1" smtClean="0">
                        <a:solidFill>
                          <a:srgbClr val="000000"/>
                        </a:solidFill>
                        <a:latin typeface="Cambria Math" panose="02040503050406030204" pitchFamily="18" charset="0"/>
                        <a:ea typeface="Cambria Math" panose="02040503050406030204" pitchFamily="18" charset="0"/>
                      </a:rPr>
                      <m:t>−</m:t>
                    </m:r>
                    <m:r>
                      <m:rPr>
                        <m:nor/>
                      </m:rPr>
                      <a:rPr lang="en-US" sz="2000">
                        <a:solidFill>
                          <a:srgbClr val="000000"/>
                        </a:solidFill>
                        <a:latin typeface="Cambria Math" panose="02040503050406030204" pitchFamily="18" charset="0"/>
                        <a:ea typeface="Cambria Math" panose="02040503050406030204" pitchFamily="18" charset="0"/>
                      </a:rPr>
                      <m:t>W</m:t>
                    </m:r>
                  </m:oMath>
                </a14:m>
                <a:endParaRPr lang="el-GR" sz="20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77153" y="2730505"/>
                <a:ext cx="3721916" cy="590483"/>
              </a:xfrm>
              <a:prstGeom prst="rect">
                <a:avLst/>
              </a:prstGeom>
              <a:blipFill rotWithShape="0">
                <a:blip r:embed="rId4"/>
                <a:stretch>
                  <a:fillRect b="-515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24880" y="4048292"/>
                <a:ext cx="3268972" cy="590483"/>
              </a:xfrm>
              <a:prstGeom prst="rect">
                <a:avLst/>
              </a:prstGeom>
            </p:spPr>
            <p:txBody>
              <a:bodyPr wrap="none">
                <a:spAutoFit/>
              </a:bodyPr>
              <a:lstStyle/>
              <a:p>
                <a14:m>
                  <m:oMath xmlns:m="http://schemas.openxmlformats.org/officeDocument/2006/math">
                    <m:sSub>
                      <m:sSubPr>
                        <m:ctrlPr>
                          <a:rPr lang="el-GR"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2000">
                            <a:solidFill>
                              <a:srgbClr val="000000"/>
                            </a:solidFill>
                            <a:effectLst/>
                            <a:latin typeface="Cambria Math" panose="02040503050406030204" pitchFamily="18" charset="0"/>
                            <a:ea typeface="Cambria Math" panose="02040503050406030204" pitchFamily="18" charset="0"/>
                          </a:rPr>
                          <m:t>F</m:t>
                        </m:r>
                      </m:e>
                      <m:sub>
                        <m:r>
                          <m:rPr>
                            <m:nor/>
                          </m:rPr>
                          <a:rPr lang="el-GR" sz="2000">
                            <a:solidFill>
                              <a:srgbClr val="000000"/>
                            </a:solidFill>
                            <a:effectLst/>
                            <a:latin typeface="Cambria Math" panose="02040503050406030204" pitchFamily="18" charset="0"/>
                            <a:ea typeface="Cambria Math" panose="02040503050406030204" pitchFamily="18" charset="0"/>
                          </a:rPr>
                          <m:t>m</m:t>
                        </m:r>
                        <m:r>
                          <m:rPr>
                            <m:nor/>
                          </m:rPr>
                          <a:rPr lang="el-GR" sz="2000">
                            <a:solidFill>
                              <a:srgbClr val="000000"/>
                            </a:solidFill>
                            <a:effectLst/>
                            <a:latin typeface="Cambria Math" panose="02040503050406030204" pitchFamily="18" charset="0"/>
                            <a:ea typeface="Cambria Math" panose="02040503050406030204" pitchFamily="18" charset="0"/>
                          </a:rPr>
                          <m:t> </m:t>
                        </m:r>
                      </m:sub>
                    </m:sSub>
                    <m:r>
                      <m:rPr>
                        <m:nor/>
                      </m:rPr>
                      <a:rPr lang="el-GR" sz="2000">
                        <a:solidFill>
                          <a:srgbClr val="000000"/>
                        </a:solidFill>
                        <a:effectLst/>
                        <a:latin typeface="Cambria Math" panose="02040503050406030204" pitchFamily="18" charset="0"/>
                        <a:ea typeface="Cambria Math" panose="02040503050406030204" pitchFamily="18" charset="0"/>
                      </a:rPr>
                      <m:t>=</m:t>
                    </m:r>
                    <m:r>
                      <m:rPr>
                        <m:nor/>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2000">
                            <a:solidFill>
                              <a:srgbClr val="000000"/>
                            </a:solidFill>
                            <a:latin typeface="Cambria Math" panose="02040503050406030204" pitchFamily="18" charset="0"/>
                            <a:ea typeface="Cambria Math" panose="02040503050406030204" pitchFamily="18" charset="0"/>
                          </a:rPr>
                          <m:t>W</m:t>
                        </m:r>
                        <m:r>
                          <m:rPr>
                            <m:nor/>
                          </m:rPr>
                          <a:rPr lang="el-GR" sz="2000" b="0" i="0" smtClean="0">
                            <a:solidFill>
                              <a:srgbClr val="000000"/>
                            </a:solidFill>
                            <a:latin typeface="Cambria Math" panose="02040503050406030204" pitchFamily="18" charset="0"/>
                            <a:ea typeface="Cambria Math" panose="02040503050406030204" pitchFamily="18" charset="0"/>
                          </a:rPr>
                          <m:t> </m:t>
                        </m:r>
                        <m:r>
                          <m:rPr>
                            <m:nor/>
                          </m:rPr>
                          <a:rPr lang="en-US" sz="2000">
                            <a:solidFill>
                              <a:srgbClr val="000000"/>
                            </a:solidFill>
                            <a:latin typeface="Cambria Math" panose="02040503050406030204" pitchFamily="18" charset="0"/>
                            <a:ea typeface="Cambria Math" panose="02040503050406030204" pitchFamily="18" charset="0"/>
                          </a:rPr>
                          <m:t>b</m:t>
                        </m:r>
                      </m:num>
                      <m:den>
                        <m:r>
                          <m:rPr>
                            <m:nor/>
                          </m:rPr>
                          <a:rPr lang="el-GR" sz="2000">
                            <a:solidFill>
                              <a:srgbClr val="000000"/>
                            </a:solidFill>
                            <a:latin typeface="Cambria Math" panose="02040503050406030204" pitchFamily="18" charset="0"/>
                            <a:ea typeface="Cambria Math" panose="02040503050406030204" pitchFamily="18" charset="0"/>
                          </a:rPr>
                          <m:t>α</m:t>
                        </m:r>
                      </m:den>
                    </m:f>
                    <m:r>
                      <a:rPr lang="el-GR" sz="20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l-GR" sz="20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10</m:t>
                        </m:r>
                        <m:r>
                          <a:rPr lang="el-GR"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l-GR" sz="20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16</m:t>
                        </m:r>
                      </m:num>
                      <m:den>
                        <m:r>
                          <m:rPr>
                            <m:nor/>
                          </m:rPr>
                          <a:rPr lang="el-GR" sz="2000" b="0" i="0" smtClean="0">
                            <a:solidFill>
                              <a:srgbClr val="000000"/>
                            </a:solidFill>
                            <a:latin typeface="Cambria Math" panose="02040503050406030204" pitchFamily="18" charset="0"/>
                            <a:ea typeface="Cambria Math" panose="02040503050406030204" pitchFamily="18" charset="0"/>
                          </a:rPr>
                          <m:t>4</m:t>
                        </m:r>
                      </m:den>
                    </m:f>
                    <m:r>
                      <a:rPr lang="el-GR" sz="2000" b="0" i="1" smtClean="0">
                        <a:solidFill>
                          <a:srgbClr val="000000"/>
                        </a:solidFill>
                        <a:latin typeface="Cambria Math" panose="02040503050406030204" pitchFamily="18" charset="0"/>
                        <a:ea typeface="Cambria Math" panose="02040503050406030204" pitchFamily="18" charset="0"/>
                      </a:rPr>
                      <m:t>=40</m:t>
                    </m:r>
                    <m:r>
                      <a:rPr lang="el-GR" sz="2000" b="0" i="0" smtClean="0">
                        <a:solidFill>
                          <a:srgbClr val="000000"/>
                        </a:solidFill>
                        <a:latin typeface="Cambria Math" panose="02040503050406030204" pitchFamily="18" charset="0"/>
                        <a:ea typeface="Cambria Math" panose="02040503050406030204" pitchFamily="18" charset="0"/>
                      </a:rPr>
                      <m:t> </m:t>
                    </m:r>
                    <m:r>
                      <m:rPr>
                        <m:sty m:val="p"/>
                      </m:rPr>
                      <a:rPr lang="el-GR" sz="2000" b="0" i="0" smtClean="0">
                        <a:solidFill>
                          <a:srgbClr val="000000"/>
                        </a:solidFill>
                        <a:latin typeface="Cambria Math" panose="02040503050406030204" pitchFamily="18" charset="0"/>
                        <a:ea typeface="Cambria Math" panose="02040503050406030204" pitchFamily="18" charset="0"/>
                      </a:rPr>
                      <m:t>Ν</m:t>
                    </m:r>
                  </m:oMath>
                </a14:m>
                <a:r>
                  <a:rPr lang="el-GR" sz="2000" dirty="0">
                    <a:latin typeface="Cambria Math" panose="02040503050406030204" pitchFamily="18" charset="0"/>
                    <a:ea typeface="Cambria Math" panose="02040503050406030204"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724880" y="4048292"/>
                <a:ext cx="3268972" cy="590483"/>
              </a:xfrm>
              <a:prstGeom prst="rect">
                <a:avLst/>
              </a:prstGeom>
              <a:blipFill rotWithShape="0">
                <a:blip r:embed="rId5"/>
                <a:stretch>
                  <a:fillRect r="-933" b="-515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85897" y="4110969"/>
                <a:ext cx="3668633" cy="465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000">
                              <a:solidFill>
                                <a:srgbClr val="000000"/>
                              </a:solidFill>
                              <a:latin typeface="Cambria Math" panose="02040503050406030204" pitchFamily="18" charset="0"/>
                              <a:ea typeface="Cambria Math" panose="02040503050406030204" pitchFamily="18" charset="0"/>
                            </a:rPr>
                            <m:t>F</m:t>
                          </m:r>
                        </m:e>
                        <m:sub>
                          <m:r>
                            <m:rPr>
                              <m:nor/>
                            </m:rPr>
                            <a:rPr lang="el-GR" sz="2000">
                              <a:solidFill>
                                <a:srgbClr val="000000"/>
                              </a:solidFill>
                              <a:latin typeface="Cambria Math" panose="02040503050406030204" pitchFamily="18" charset="0"/>
                              <a:ea typeface="Cambria Math" panose="02040503050406030204" pitchFamily="18" charset="0"/>
                            </a:rPr>
                            <m:t>j</m:t>
                          </m:r>
                        </m:sub>
                      </m:sSub>
                      <m:r>
                        <m:rPr>
                          <m:nor/>
                        </m:rP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l-GR" sz="2000">
                          <a:solidFill>
                            <a:srgbClr val="000000"/>
                          </a:solidFill>
                          <a:latin typeface="Cambria Math" panose="02040503050406030204" pitchFamily="18" charset="0"/>
                          <a:ea typeface="Cambria Math" panose="02040503050406030204" pitchFamily="18" charset="0"/>
                        </a:rPr>
                        <m:t>=</m:t>
                      </m:r>
                      <m:sSub>
                        <m:sSub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000">
                              <a:solidFill>
                                <a:srgbClr val="000000"/>
                              </a:solidFill>
                              <a:latin typeface="Cambria Math" panose="02040503050406030204" pitchFamily="18" charset="0"/>
                              <a:ea typeface="Cambria Math" panose="02040503050406030204" pitchFamily="18" charset="0"/>
                            </a:rPr>
                            <m:t>F</m:t>
                          </m:r>
                        </m:e>
                        <m:sub>
                          <m:r>
                            <m:rPr>
                              <m:nor/>
                            </m:rPr>
                            <a:rPr lang="el-GR" sz="2000">
                              <a:solidFill>
                                <a:srgbClr val="000000"/>
                              </a:solidFill>
                              <a:latin typeface="Cambria Math" panose="02040503050406030204" pitchFamily="18" charset="0"/>
                              <a:ea typeface="Cambria Math" panose="02040503050406030204" pitchFamily="18" charset="0"/>
                            </a:rPr>
                            <m:t>m</m:t>
                          </m:r>
                        </m:sub>
                      </m:sSub>
                      <m:r>
                        <a:rPr lang="el-GR" sz="2000" i="1">
                          <a:solidFill>
                            <a:srgbClr val="000000"/>
                          </a:solidFill>
                          <a:latin typeface="Cambria Math" panose="02040503050406030204" pitchFamily="18" charset="0"/>
                          <a:ea typeface="Cambria Math" panose="02040503050406030204" pitchFamily="18" charset="0"/>
                        </a:rPr>
                        <m:t>−</m:t>
                      </m:r>
                      <m:r>
                        <m:rPr>
                          <m:nor/>
                        </m:rPr>
                        <a:rPr lang="en-US" sz="2000">
                          <a:solidFill>
                            <a:srgbClr val="000000"/>
                          </a:solidFill>
                          <a:latin typeface="Cambria Math" panose="02040503050406030204" pitchFamily="18" charset="0"/>
                          <a:ea typeface="Cambria Math" panose="02040503050406030204" pitchFamily="18" charset="0"/>
                        </a:rPr>
                        <m:t>W</m:t>
                      </m:r>
                      <m:r>
                        <m:rPr>
                          <m:nor/>
                        </m:rPr>
                        <a:rPr lang="el-GR" sz="2000">
                          <a:solidFill>
                            <a:srgbClr val="000000"/>
                          </a:solidFill>
                          <a:latin typeface="Cambria Math" panose="02040503050406030204" pitchFamily="18" charset="0"/>
                          <a:ea typeface="Cambria Math" panose="02040503050406030204" pitchFamily="18" charset="0"/>
                        </a:rPr>
                        <m:t> = 40 − 10 = 30 </m:t>
                      </m:r>
                      <m:r>
                        <m:rPr>
                          <m:nor/>
                        </m:rPr>
                        <a:rPr lang="el-GR" sz="2000">
                          <a:solidFill>
                            <a:srgbClr val="000000"/>
                          </a:solidFill>
                          <a:latin typeface="Cambria Math" panose="02040503050406030204" pitchFamily="18" charset="0"/>
                          <a:ea typeface="Cambria Math" panose="02040503050406030204" pitchFamily="18" charset="0"/>
                        </a:rPr>
                        <m:t>Ν</m:t>
                      </m:r>
                    </m:oMath>
                  </m:oMathPara>
                </a14:m>
                <a:endParaRPr lang="el-GR" sz="2000" dirty="0"/>
              </a:p>
            </p:txBody>
          </p:sp>
        </mc:Choice>
        <mc:Fallback xmlns="">
          <p:sp>
            <p:nvSpPr>
              <p:cNvPr id="10" name="Rectangle 9"/>
              <p:cNvSpPr>
                <a:spLocks noRot="1" noChangeAspect="1" noMove="1" noResize="1" noEditPoints="1" noAdjustHandles="1" noChangeArrowheads="1" noChangeShapeType="1" noTextEdit="1"/>
              </p:cNvSpPr>
              <p:nvPr/>
            </p:nvSpPr>
            <p:spPr>
              <a:xfrm>
                <a:off x="4685897" y="4110969"/>
                <a:ext cx="3668633" cy="465127"/>
              </a:xfrm>
              <a:prstGeom prst="rect">
                <a:avLst/>
              </a:prstGeom>
              <a:blipFill rotWithShape="0">
                <a:blip r:embed="rId6"/>
                <a:stretch>
                  <a:fillRect b="-12987"/>
                </a:stretch>
              </a:blipFill>
            </p:spPr>
            <p:txBody>
              <a:bodyPr/>
              <a:lstStyle/>
              <a:p>
                <a:r>
                  <a:rPr lang="el-GR">
                    <a:noFill/>
                  </a:rPr>
                  <a:t> </a:t>
                </a:r>
              </a:p>
            </p:txBody>
          </p:sp>
        </mc:Fallback>
      </mc:AlternateContent>
    </p:spTree>
    <p:extLst>
      <p:ext uri="{BB962C8B-B14F-4D97-AF65-F5344CB8AC3E}">
        <p14:creationId xmlns:p14="http://schemas.microsoft.com/office/powerpoint/2010/main" val="1179356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Για οποιαδήποτε άλλη γωνία άρθρωσης (θ≠90°), οι διευθύνσεις των δυνάμεων</a:t>
                </a:r>
                <a:r>
                  <a:rPr lang="en-US" sz="2200" dirty="0"/>
                  <a:t> </a:t>
                </a:r>
                <a14:m>
                  <m:oMath xmlns:m="http://schemas.openxmlformats.org/officeDocument/2006/math">
                    <m:sSub>
                      <m:sSubPr>
                        <m:ctrlPr>
                          <a:rPr lang="el-GR" sz="2200" b="1" i="1">
                            <a:latin typeface="Cambria Math" panose="02040503050406030204" pitchFamily="18" charset="0"/>
                          </a:rPr>
                        </m:ctrlPr>
                      </m:sSubPr>
                      <m:e>
                        <m:r>
                          <m:rPr>
                            <m:nor/>
                          </m:rPr>
                          <a:rPr lang="en-US" sz="2200" b="1"/>
                          <m:t>F</m:t>
                        </m:r>
                      </m:e>
                      <m:sub>
                        <m:r>
                          <m:rPr>
                            <m:nor/>
                          </m:rPr>
                          <a:rPr lang="el-GR" sz="2200" b="1"/>
                          <m:t>m</m:t>
                        </m:r>
                      </m:sub>
                    </m:sSub>
                  </m:oMath>
                </a14:m>
                <a:r>
                  <a:rPr lang="en-US" sz="2200" dirty="0"/>
                  <a:t> </a:t>
                </a:r>
                <a:r>
                  <a:rPr lang="el-GR" sz="2200" dirty="0"/>
                  <a:t>και </a:t>
                </a:r>
                <a14:m>
                  <m:oMath xmlns:m="http://schemas.openxmlformats.org/officeDocument/2006/math">
                    <m:sSub>
                      <m:sSubPr>
                        <m:ctrlPr>
                          <a:rPr lang="el-GR" sz="2200" b="1" i="1">
                            <a:latin typeface="Cambria Math" panose="02040503050406030204" pitchFamily="18" charset="0"/>
                          </a:rPr>
                        </m:ctrlPr>
                      </m:sSubPr>
                      <m:e>
                        <m:r>
                          <m:rPr>
                            <m:nor/>
                          </m:rPr>
                          <a:rPr lang="el-GR" sz="2200" b="1"/>
                          <m:t>F</m:t>
                        </m:r>
                      </m:e>
                      <m:sub>
                        <m:r>
                          <m:rPr>
                            <m:nor/>
                          </m:rPr>
                          <a:rPr lang="el-GR" sz="2200" b="1"/>
                          <m:t>j</m:t>
                        </m:r>
                      </m:sub>
                    </m:sSub>
                  </m:oMath>
                </a14:m>
                <a:r>
                  <a:rPr lang="el-GR" sz="2200" dirty="0"/>
                  <a:t> που εφαρμόζονται είναι:</a:t>
                </a:r>
              </a:p>
              <a:p>
                <a:pPr algn="just">
                  <a:spcBef>
                    <a:spcPts val="0"/>
                  </a:spcBef>
                  <a:spcAft>
                    <a:spcPts val="2400"/>
                  </a:spcAft>
                  <a:buClr>
                    <a:schemeClr val="tx2">
                      <a:lumMod val="75000"/>
                    </a:schemeClr>
                  </a:buClr>
                  <a:buFont typeface="Wingdings" pitchFamily="2" charset="2"/>
                  <a:buChar char="q"/>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0">
                <a:blip r:embed="rId2"/>
                <a:stretch>
                  <a:fillRect l="-71" t="-859" r="-925"/>
                </a:stretch>
              </a:blipFill>
            </p:spPr>
            <p:txBody>
              <a:bodyPr/>
              <a:lstStyle/>
              <a:p>
                <a:r>
                  <a:rPr lang="el-GR">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άρθρωσης αγκώνα</a:t>
            </a:r>
            <a:endParaRPr lang="en-US" sz="3600" b="1" dirty="0">
              <a:solidFill>
                <a:srgbClr val="002060"/>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727" y="3068960"/>
            <a:ext cx="2846705" cy="2686685"/>
          </a:xfrm>
          <a:prstGeom prst="rect">
            <a:avLst/>
          </a:prstGeom>
          <a:noFill/>
          <a:ln>
            <a:noFill/>
          </a:ln>
        </p:spPr>
      </p:pic>
    </p:spTree>
    <p:extLst>
      <p:ext uri="{BB962C8B-B14F-4D97-AF65-F5344CB8AC3E}">
        <p14:creationId xmlns:p14="http://schemas.microsoft.com/office/powerpoint/2010/main" val="1007680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a:t>
            </a:r>
            <a:r>
              <a:rPr lang="el-GR" sz="2200" b="1" dirty="0"/>
              <a:t>άρθρωση του ώμου </a:t>
            </a:r>
            <a:r>
              <a:rPr lang="el-GR" sz="2200" dirty="0"/>
              <a:t>(</a:t>
            </a:r>
            <a:r>
              <a:rPr lang="el-GR" sz="2200" i="1" dirty="0" err="1"/>
              <a:t>γληνοβραχιόνιος</a:t>
            </a:r>
            <a:r>
              <a:rPr lang="el-GR" sz="2200" i="1" dirty="0"/>
              <a:t> άρθρωση</a:t>
            </a:r>
            <a:r>
              <a:rPr lang="el-GR" sz="2200" dirty="0"/>
              <a:t>)</a:t>
            </a:r>
            <a:r>
              <a:rPr lang="en-US" sz="2200" dirty="0"/>
              <a:t> </a:t>
            </a:r>
            <a:r>
              <a:rPr lang="el-GR" sz="2200" dirty="0"/>
              <a:t>αποτελείται από τη σύζευξη των οστών της ημισφαιρικής </a:t>
            </a:r>
            <a:r>
              <a:rPr lang="el-GR" sz="2200" dirty="0" err="1"/>
              <a:t>βραχιόνιας</a:t>
            </a:r>
            <a:r>
              <a:rPr lang="el-GR" sz="2200" dirty="0"/>
              <a:t> κεφαλής και του αβαθούς  κοιλώματος του </a:t>
            </a:r>
            <a:r>
              <a:rPr lang="el-GR" sz="2200" dirty="0" err="1"/>
              <a:t>γληνοειδούς</a:t>
            </a:r>
            <a:r>
              <a:rPr lang="el-GR" sz="2200" dirty="0"/>
              <a:t> </a:t>
            </a:r>
            <a:r>
              <a:rPr lang="el-GR" sz="2200" dirty="0" err="1"/>
              <a:t>βοθρίου</a:t>
            </a:r>
            <a:r>
              <a:rPr lang="el-GR" sz="2200" dirty="0"/>
              <a:t> της ωμοπλάτης.</a:t>
            </a:r>
          </a:p>
          <a:p>
            <a:pPr algn="just">
              <a:spcBef>
                <a:spcPts val="0"/>
              </a:spcBef>
              <a:spcAft>
                <a:spcPts val="2400"/>
              </a:spcAft>
              <a:buClr>
                <a:schemeClr val="tx2">
                  <a:lumMod val="75000"/>
                </a:schemeClr>
              </a:buClr>
              <a:buFont typeface="Wingdings" pitchFamily="2" charset="2"/>
              <a:buChar char="q"/>
            </a:pPr>
            <a:r>
              <a:rPr lang="el-GR" sz="2200" dirty="0"/>
              <a:t>Η </a:t>
            </a:r>
            <a:r>
              <a:rPr lang="el-GR" sz="2200" b="1" dirty="0"/>
              <a:t>σφαιροειδής δομή </a:t>
            </a:r>
            <a:r>
              <a:rPr lang="el-GR" sz="2200" dirty="0"/>
              <a:t>δίνει μεγάλη ελευθερία κίνησης στην κεφαλή του βραχίονα και στα τρία επίπεδα συντεταγμένων, αυξάνοντας όμως την αστάθεια της άρθρωσης και τον κίνδυνο τραυματισμών. </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ώμου</a:t>
            </a:r>
          </a:p>
        </p:txBody>
      </p:sp>
      <p:pic>
        <p:nvPicPr>
          <p:cNvPr id="6" name="Εικόνα 1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7246" y="4509120"/>
            <a:ext cx="2857500" cy="2329180"/>
          </a:xfrm>
          <a:prstGeom prst="rect">
            <a:avLst/>
          </a:prstGeom>
          <a:noFill/>
          <a:ln>
            <a:noFill/>
          </a:ln>
        </p:spPr>
      </p:pic>
    </p:spTree>
    <p:extLst>
      <p:ext uri="{BB962C8B-B14F-4D97-AF65-F5344CB8AC3E}">
        <p14:creationId xmlns:p14="http://schemas.microsoft.com/office/powerpoint/2010/main" val="216976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Το σύμπλεγμα της άρθρωσης του ώμου απαρτίζεται από δύο ακόμα αρθρώσεις: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την </a:t>
            </a:r>
            <a:r>
              <a:rPr lang="el-GR" sz="2000" dirty="0" err="1"/>
              <a:t>ακρωμιοκλειδική</a:t>
            </a:r>
            <a:r>
              <a:rPr lang="el-GR" sz="2000" dirty="0"/>
              <a:t> άρθρωση, μεταξύ κλείδας και ακρωμίου της ωμοπλάτης,</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την </a:t>
            </a:r>
            <a:r>
              <a:rPr lang="el-GR" sz="2000" dirty="0" err="1"/>
              <a:t>θωρακοωμοπλατιαία</a:t>
            </a:r>
            <a:r>
              <a:rPr lang="el-GR" sz="2000" dirty="0"/>
              <a:t> άρθρωση, μεταξύ της πτέρυγας της ωμοπλάτης και του θωρακικού τοιχώματος. </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Για να εκτελεστεί όλο το εύρος κίνησης της άρθρωσης του ώμου θα πρέπει να λειτουργούν χωρίς προβλήματα και οι δυο παραπάνω αρθρώσεις, γι’ αυτό και εξετάζονται μαζί με τον ώμο.</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ώμου</a:t>
            </a:r>
          </a:p>
        </p:txBody>
      </p:sp>
    </p:spTree>
    <p:extLst>
      <p:ext uri="{BB962C8B-B14F-4D97-AF65-F5344CB8AC3E}">
        <p14:creationId xmlns:p14="http://schemas.microsoft.com/office/powerpoint/2010/main" val="1092615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Δύο πολύ σημαντικά τμήματα στο σύμπλεγμα της άρθρωση του ώμου είναι επίσης:</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 </a:t>
            </a:r>
            <a:r>
              <a:rPr lang="el-GR" sz="2000" b="1" dirty="0" err="1"/>
              <a:t>επιχείλιος</a:t>
            </a:r>
            <a:r>
              <a:rPr lang="el-GR" sz="2000" b="1" dirty="0"/>
              <a:t> χόνδρος</a:t>
            </a:r>
            <a:r>
              <a:rPr lang="el-GR" sz="2000" dirty="0"/>
              <a:t>, </a:t>
            </a:r>
            <a:r>
              <a:rPr lang="el-GR" sz="2000" dirty="0" err="1"/>
              <a:t>ινοχόνδρινος</a:t>
            </a:r>
            <a:r>
              <a:rPr lang="el-GR" sz="2000" dirty="0"/>
              <a:t> δίσκος που περιβάλλει την </a:t>
            </a:r>
            <a:r>
              <a:rPr lang="el-GR" sz="2000" dirty="0" err="1"/>
              <a:t>ωμογλήνη</a:t>
            </a:r>
            <a:r>
              <a:rPr lang="el-GR" sz="2000" dirty="0"/>
              <a:t> και με αυτόν τον τρόπο βαθαίνει την ελαφρώς </a:t>
            </a:r>
            <a:r>
              <a:rPr lang="el-GR" sz="2000" dirty="0" err="1"/>
              <a:t>υπόκοιλη</a:t>
            </a:r>
            <a:r>
              <a:rPr lang="el-GR" sz="2000" dirty="0"/>
              <a:t> επιφάνεια της </a:t>
            </a:r>
            <a:r>
              <a:rPr lang="el-GR" sz="2000" dirty="0" err="1"/>
              <a:t>ωμογλήνης</a:t>
            </a:r>
            <a:r>
              <a:rPr lang="el-GR" sz="2000" dirty="0"/>
              <a:t>, και</a:t>
            </a:r>
          </a:p>
          <a:p>
            <a:pPr lvl="1" algn="just">
              <a:spcBef>
                <a:spcPts val="0"/>
              </a:spcBef>
              <a:spcAft>
                <a:spcPts val="3000"/>
              </a:spcAft>
              <a:buClr>
                <a:schemeClr val="tx2">
                  <a:lumMod val="75000"/>
                </a:schemeClr>
              </a:buClr>
              <a:buFont typeface="Wingdings" panose="05000000000000000000" pitchFamily="2" charset="2"/>
              <a:buChar char="§"/>
            </a:pPr>
            <a:r>
              <a:rPr lang="el-GR" sz="2000" dirty="0"/>
              <a:t>ο</a:t>
            </a:r>
            <a:r>
              <a:rPr lang="el-GR" sz="2000" b="1" dirty="0"/>
              <a:t> θύλακος,</a:t>
            </a:r>
            <a:r>
              <a:rPr lang="el-GR" sz="2000" dirty="0"/>
              <a:t> το ινώδες περίβλημα της άρθρωσης του ώμου. Είναι διπλάσιος σε μέγεθος από την κεφαλή του </a:t>
            </a:r>
            <a:r>
              <a:rPr lang="el-GR" sz="2000" dirty="0" err="1"/>
              <a:t>βραχιόνιου</a:t>
            </a:r>
            <a:r>
              <a:rPr lang="el-GR" sz="2000" dirty="0"/>
              <a:t> και επιτρέπει την απομάκρυνσή της από την </a:t>
            </a:r>
            <a:r>
              <a:rPr lang="el-GR" sz="2000" dirty="0" err="1"/>
              <a:t>ωμογλήνη</a:t>
            </a:r>
            <a:r>
              <a:rPr lang="el-GR" sz="2000" dirty="0"/>
              <a:t> μέχρι και 2 </a:t>
            </a:r>
            <a:r>
              <a:rPr lang="en-US" sz="2000" dirty="0"/>
              <a:t>cm</a:t>
            </a:r>
            <a:r>
              <a:rPr lang="el-GR" sz="2000" dirty="0"/>
              <a:t>, συμβάλλοντας στο εύρος κίνησης του ώμου.</a:t>
            </a:r>
          </a:p>
          <a:p>
            <a:pPr algn="just">
              <a:spcBef>
                <a:spcPts val="0"/>
              </a:spcBef>
              <a:spcAft>
                <a:spcPts val="600"/>
              </a:spcAft>
              <a:buClr>
                <a:schemeClr val="tx2">
                  <a:lumMod val="75000"/>
                </a:schemeClr>
              </a:buClr>
              <a:buFont typeface="Wingdings" pitchFamily="2" charset="2"/>
              <a:buChar char="q"/>
            </a:pPr>
            <a:r>
              <a:rPr lang="el-GR" sz="2200" dirty="0"/>
              <a:t>Ο </a:t>
            </a:r>
            <a:r>
              <a:rPr lang="el-GR" sz="2200" dirty="0" err="1"/>
              <a:t>επιχείλιος</a:t>
            </a:r>
            <a:r>
              <a:rPr lang="el-GR" sz="2200" dirty="0"/>
              <a:t> χόνδρος και ο θύλακος επιτρέπουν στον ώμο να διαθέτει το μεγαλύτερο βαθμό ελευθερίας κινήσεων από κάθε άλλη άρθρωση στο ανθρώπινο σώμα.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ώμου</a:t>
            </a:r>
          </a:p>
        </p:txBody>
      </p:sp>
    </p:spTree>
    <p:extLst>
      <p:ext uri="{BB962C8B-B14F-4D97-AF65-F5344CB8AC3E}">
        <p14:creationId xmlns:p14="http://schemas.microsoft.com/office/powerpoint/2010/main" val="207846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Ο χαρακτηρισμός των αιτίων που καταπονούν ένα σύστημα γίνεται με τους όρους: </a:t>
            </a:r>
          </a:p>
          <a:p>
            <a:pPr lvl="1" algn="just">
              <a:spcBef>
                <a:spcPts val="0"/>
              </a:spcBef>
              <a:spcAft>
                <a:spcPts val="600"/>
              </a:spcAft>
              <a:buClr>
                <a:schemeClr val="tx2">
                  <a:lumMod val="75000"/>
                </a:schemeClr>
              </a:buClr>
              <a:buFont typeface="Wingdings" panose="05000000000000000000" pitchFamily="2" charset="2"/>
              <a:buChar char="§"/>
            </a:pPr>
            <a:r>
              <a:rPr lang="el-GR" sz="2000" b="1" dirty="0"/>
              <a:t>επιβαλλόμενα αίτια</a:t>
            </a:r>
            <a:r>
              <a:rPr lang="el-GR" sz="2000" dirty="0"/>
              <a:t>,</a:t>
            </a:r>
            <a:r>
              <a:rPr lang="el-GR" sz="2000" b="1" dirty="0"/>
              <a:t> </a:t>
            </a:r>
          </a:p>
          <a:p>
            <a:pPr lvl="1" algn="just">
              <a:spcBef>
                <a:spcPts val="0"/>
              </a:spcBef>
              <a:spcAft>
                <a:spcPts val="3000"/>
              </a:spcAft>
              <a:buClr>
                <a:schemeClr val="tx2">
                  <a:lumMod val="75000"/>
                </a:schemeClr>
              </a:buClr>
              <a:buFont typeface="Wingdings" panose="05000000000000000000" pitchFamily="2" charset="2"/>
              <a:buChar char="§"/>
            </a:pPr>
            <a:r>
              <a:rPr lang="el-GR" sz="2000" b="1" dirty="0"/>
              <a:t>προκαλούμενες αντιδράσεις</a:t>
            </a:r>
            <a:r>
              <a:rPr lang="el-GR" sz="2000" dirty="0"/>
              <a:t>.</a:t>
            </a:r>
          </a:p>
          <a:p>
            <a:pPr algn="just">
              <a:spcBef>
                <a:spcPts val="0"/>
              </a:spcBef>
              <a:spcAft>
                <a:spcPts val="2400"/>
              </a:spcAft>
              <a:buClr>
                <a:schemeClr val="tx2">
                  <a:lumMod val="75000"/>
                </a:schemeClr>
              </a:buClr>
              <a:buFont typeface="Wingdings" pitchFamily="2" charset="2"/>
              <a:buChar char="q"/>
            </a:pPr>
            <a:r>
              <a:rPr lang="el-GR" sz="2200" dirty="0"/>
              <a:t>Οι προκαλούμενες αντιδράσεις είναι άγνωστες και πρέπει να προσδιοριστούν από τις εξισώσεις ισορροπίας (ισοστατικά συστήματα, </a:t>
            </a:r>
            <a:r>
              <a:rPr lang="en-US" sz="2200" dirty="0"/>
              <a:t>statically determinate</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Αν ο προσδιορισμός των αντιδράσεων απαιτεί πρόσθετες πληροφορίες από  τις ιδιότητες των υλικών των συνιστωσών του συστήματος τα συστήματα ονομάζονται </a:t>
            </a:r>
            <a:r>
              <a:rPr lang="el-GR" sz="2200" b="1" dirty="0"/>
              <a:t>υπερστατικά</a:t>
            </a:r>
            <a:r>
              <a:rPr lang="el-GR" sz="2200" dirty="0"/>
              <a:t> (</a:t>
            </a:r>
            <a:r>
              <a:rPr lang="en-US" sz="2200" dirty="0"/>
              <a:t>statically </a:t>
            </a:r>
            <a:r>
              <a:rPr lang="en-US" sz="2200"/>
              <a:t>indeterminate).</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a:t>
            </a:r>
            <a:endParaRPr lang="en-US" sz="3600" b="1" dirty="0">
              <a:solidFill>
                <a:srgbClr val="002060"/>
              </a:solidFill>
            </a:endParaRPr>
          </a:p>
        </p:txBody>
      </p:sp>
    </p:spTree>
    <p:extLst>
      <p:ext uri="{BB962C8B-B14F-4D97-AF65-F5344CB8AC3E}">
        <p14:creationId xmlns:p14="http://schemas.microsoft.com/office/powerpoint/2010/main" val="2119419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Σημαντικό ρόλο στην ευστάθεια της άρθρωσης παίζουν οι ισχυροί σύνδεσμοι, μύες και τένοντες που την περιβάλλουν.</a:t>
            </a:r>
          </a:p>
          <a:p>
            <a:pPr marL="0" indent="0" algn="just">
              <a:spcBef>
                <a:spcPts val="0"/>
              </a:spcBef>
              <a:spcAft>
                <a:spcPts val="1200"/>
              </a:spcAft>
              <a:buClr>
                <a:schemeClr val="tx2">
                  <a:lumMod val="75000"/>
                </a:schemeClr>
              </a:buClr>
              <a:buNone/>
            </a:pPr>
            <a:r>
              <a:rPr lang="el-GR" sz="2200" b="1" dirty="0"/>
              <a:t>Σύνδεσμοι</a:t>
            </a:r>
            <a:endParaRPr lang="el-GR" sz="2200" dirty="0"/>
          </a:p>
          <a:p>
            <a:pPr lvl="1" algn="just">
              <a:spcBef>
                <a:spcPts val="0"/>
              </a:spcBef>
              <a:spcAft>
                <a:spcPts val="1200"/>
              </a:spcAft>
              <a:buClr>
                <a:schemeClr val="tx2">
                  <a:lumMod val="75000"/>
                </a:schemeClr>
              </a:buClr>
              <a:buFont typeface="Wingdings" panose="05000000000000000000" pitchFamily="2" charset="2"/>
              <a:buChar char="§"/>
            </a:pPr>
            <a:r>
              <a:rPr lang="el-GR" sz="2000" dirty="0"/>
              <a:t>Οι πρόσθιοι </a:t>
            </a:r>
            <a:r>
              <a:rPr lang="el-GR" sz="2000" dirty="0" err="1"/>
              <a:t>γληνοβραχιόνιοι</a:t>
            </a:r>
            <a:r>
              <a:rPr lang="el-GR" sz="2000" dirty="0"/>
              <a:t> σύνδεσμοι: μικροί αλλά ισχυροί σύνδεσμοι που συνεισφέρουν στην πρόσθια σταθερότητα του ώμου.</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Οι </a:t>
            </a:r>
            <a:r>
              <a:rPr lang="el-GR" sz="2000" dirty="0" err="1"/>
              <a:t>κορακοκλειδικοί</a:t>
            </a:r>
            <a:r>
              <a:rPr lang="el-GR" sz="2000" dirty="0"/>
              <a:t> σύνδεσμοι: είναι δύο σύνδεσμοι, ο κωνοειδής και ο τραπεζοειδής που συγκρατούν ισχυρά την ωμοπλάτη με την κλείδα.</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 </a:t>
            </a:r>
            <a:r>
              <a:rPr lang="el-GR" sz="2000" dirty="0" err="1"/>
              <a:t>κορακοακρωμιακός</a:t>
            </a:r>
            <a:r>
              <a:rPr lang="el-GR" sz="2000" dirty="0"/>
              <a:t> σύνδεσμος: είναι ένας ισχυρός σύνδεσμος που συνδέει δύο οστικές προεξοχές της ωμοπλάτης: το ακρώμιο και την κορακοειδή απόφυση.</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ώμου</a:t>
            </a:r>
          </a:p>
        </p:txBody>
      </p:sp>
    </p:spTree>
    <p:extLst>
      <p:ext uri="{BB962C8B-B14F-4D97-AF65-F5344CB8AC3E}">
        <p14:creationId xmlns:p14="http://schemas.microsoft.com/office/powerpoint/2010/main" val="2148248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Σημαντικό ρόλο στην ευστάθεια της άρθρωσης παίζουν οι ισχυροί σύνδεσμοι, μύες και τένοντες που την περιβάλλουν.</a:t>
            </a:r>
          </a:p>
          <a:p>
            <a:pPr marL="0" indent="0" algn="just">
              <a:spcBef>
                <a:spcPts val="0"/>
              </a:spcBef>
              <a:spcAft>
                <a:spcPts val="1200"/>
              </a:spcAft>
              <a:buClr>
                <a:schemeClr val="tx2">
                  <a:lumMod val="75000"/>
                </a:schemeClr>
              </a:buClr>
              <a:buNone/>
            </a:pPr>
            <a:r>
              <a:rPr lang="el-GR" sz="2200" b="1" dirty="0"/>
              <a:t>Τένοντες-Μύες</a:t>
            </a:r>
            <a:endParaRPr lang="el-GR" sz="2200" dirty="0"/>
          </a:p>
          <a:p>
            <a:pPr lvl="1" algn="just">
              <a:spcBef>
                <a:spcPts val="0"/>
              </a:spcBef>
              <a:spcAft>
                <a:spcPts val="1200"/>
              </a:spcAft>
              <a:buClr>
                <a:schemeClr val="tx2">
                  <a:lumMod val="75000"/>
                </a:schemeClr>
              </a:buClr>
              <a:buFont typeface="Wingdings" panose="05000000000000000000" pitchFamily="2" charset="2"/>
              <a:buChar char="§"/>
            </a:pPr>
            <a:r>
              <a:rPr lang="el-GR" sz="2000" dirty="0"/>
              <a:t>Της μακράς κεφαλής του δικεφάλου: ισχυρός τένοντας μέσα στην άρθρωση του ώμου και είναι ένας από τους δύο τένοντες του </a:t>
            </a:r>
            <a:r>
              <a:rPr lang="el-GR" sz="2000" dirty="0" err="1"/>
              <a:t>βραχιονίου</a:t>
            </a:r>
            <a:r>
              <a:rPr lang="el-GR" sz="2000" dirty="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Του </a:t>
            </a:r>
            <a:r>
              <a:rPr lang="el-GR" sz="2000" dirty="0" err="1"/>
              <a:t>υπερακανθίου</a:t>
            </a:r>
            <a:r>
              <a:rPr lang="el-GR" sz="2000" dirty="0"/>
              <a:t>, </a:t>
            </a:r>
            <a:r>
              <a:rPr lang="el-GR" sz="2000" dirty="0" err="1"/>
              <a:t>υπακανθίου</a:t>
            </a:r>
            <a:r>
              <a:rPr lang="el-GR" sz="2000" dirty="0"/>
              <a:t>, </a:t>
            </a:r>
            <a:r>
              <a:rPr lang="el-GR" sz="2000" dirty="0" err="1"/>
              <a:t>τποπλατίου</a:t>
            </a:r>
            <a:r>
              <a:rPr lang="el-GR" sz="2000" dirty="0"/>
              <a:t> και ελάσσονος </a:t>
            </a:r>
            <a:r>
              <a:rPr lang="el-GR" sz="2000" dirty="0" err="1"/>
              <a:t>στρογγύλου</a:t>
            </a:r>
            <a:r>
              <a:rPr lang="el-GR" sz="2000" dirty="0"/>
              <a:t>: οι τέσσερις αυτοί τένοντες προέχονται από τους ομώνυμους μύες και περιβάλλουν σαν καλύπτρα την κεφαλή του </a:t>
            </a:r>
            <a:r>
              <a:rPr lang="el-GR" sz="2000" dirty="0" err="1"/>
              <a:t>βραχιονίου</a:t>
            </a:r>
            <a:r>
              <a:rPr lang="el-GR" sz="2000" dirty="0"/>
              <a:t>, όπου και καταφύονται. </a:t>
            </a:r>
          </a:p>
          <a:p>
            <a:pPr lvl="2" algn="just">
              <a:spcBef>
                <a:spcPts val="0"/>
              </a:spcBef>
              <a:spcAft>
                <a:spcPts val="1200"/>
              </a:spcAft>
              <a:buClr>
                <a:schemeClr val="tx2">
                  <a:lumMod val="75000"/>
                </a:schemeClr>
              </a:buClr>
              <a:buFont typeface="Arial" panose="020B0604020202020204" pitchFamily="34" charset="0"/>
              <a:buChar char="•"/>
            </a:pPr>
            <a:r>
              <a:rPr lang="el-GR" sz="1800" dirty="0"/>
              <a:t>Στην πραγματικότητα είναι δύσκολος ο διαχωρισμός των τεσσάρων σε διακριτές οντότητες αφού συνενώνονται για να σχηματίσουν το στροφικό πέταλο.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ώμου</a:t>
            </a:r>
          </a:p>
        </p:txBody>
      </p:sp>
    </p:spTree>
    <p:extLst>
      <p:ext uri="{BB962C8B-B14F-4D97-AF65-F5344CB8AC3E}">
        <p14:creationId xmlns:p14="http://schemas.microsoft.com/office/powerpoint/2010/main" val="3025139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Σημαντικό ρόλο στην ευστάθεια της άρθρωσης παίζουν οι ισχυροί σύνδεσμοι, μύες και τένοντες που την περιβάλλουν.</a:t>
            </a:r>
          </a:p>
          <a:p>
            <a:pPr marL="0" indent="0" algn="just">
              <a:spcBef>
                <a:spcPts val="0"/>
              </a:spcBef>
              <a:spcAft>
                <a:spcPts val="1200"/>
              </a:spcAft>
              <a:buClr>
                <a:schemeClr val="tx2">
                  <a:lumMod val="75000"/>
                </a:schemeClr>
              </a:buClr>
              <a:buNone/>
            </a:pPr>
            <a:r>
              <a:rPr lang="el-GR" sz="2200" b="1" dirty="0"/>
              <a:t>Τένοντες-Μύες</a:t>
            </a:r>
            <a:endParaRPr lang="el-GR" sz="2200" dirty="0"/>
          </a:p>
          <a:p>
            <a:pPr lvl="1" algn="just">
              <a:spcBef>
                <a:spcPts val="0"/>
              </a:spcBef>
              <a:spcAft>
                <a:spcPts val="600"/>
              </a:spcAft>
              <a:buClr>
                <a:schemeClr val="tx2">
                  <a:lumMod val="75000"/>
                </a:schemeClr>
              </a:buClr>
              <a:buFont typeface="Wingdings" panose="05000000000000000000" pitchFamily="2" charset="2"/>
              <a:buChar char="§"/>
            </a:pPr>
            <a:r>
              <a:rPr lang="el-GR" sz="2000" dirty="0"/>
              <a:t>Ο δελτοειδής μυς: ένας από τους μεγαλύτερους μυς του σώματος που καλύπτει πλήρως τον ώμο. Με την ενεργοποίηση των διαφόρων μοιρών του είναι δυνατή και η κίνηση του βραχίονα.</a:t>
            </a:r>
          </a:p>
          <a:p>
            <a:pPr lvl="2" algn="just">
              <a:spcBef>
                <a:spcPts val="0"/>
              </a:spcBef>
              <a:spcAft>
                <a:spcPts val="1200"/>
              </a:spcAft>
              <a:buClr>
                <a:schemeClr val="tx2">
                  <a:lumMod val="75000"/>
                </a:schemeClr>
              </a:buClr>
              <a:buFont typeface="Wingdings" panose="05000000000000000000" pitchFamily="2" charset="2"/>
              <a:buChar char="§"/>
            </a:pPr>
            <a:r>
              <a:rPr lang="el-GR" sz="1800" dirty="0"/>
              <a:t>Για να έχει μέγιστο αποτέλεσμα η λειτουργία του, απαιτείται συνεργασία του δελτοειδούς μυός με όλους τους επιμέρους μύες και τένοντες του στροφικού πετάλου που </a:t>
            </a:r>
            <a:r>
              <a:rPr lang="el-GR" sz="1800" dirty="0" err="1"/>
              <a:t>περιγράφηκαν</a:t>
            </a:r>
            <a:r>
              <a:rPr lang="el-GR" sz="1800" dirty="0"/>
              <a:t> παραπάνω.</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ώμου</a:t>
            </a:r>
          </a:p>
        </p:txBody>
      </p:sp>
    </p:spTree>
    <p:extLst>
      <p:ext uri="{BB962C8B-B14F-4D97-AF65-F5344CB8AC3E}">
        <p14:creationId xmlns:p14="http://schemas.microsoft.com/office/powerpoint/2010/main" val="647780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869160"/>
            <a:ext cx="3960440" cy="1968872"/>
          </a:xfrm>
          <a:prstGeom prst="rect">
            <a:avLst/>
          </a:prstGeom>
          <a:noFill/>
          <a:ln>
            <a:noFill/>
          </a:ln>
        </p:spPr>
      </p:pic>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326604"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cs typeface="Times New Roman" panose="02020603050405020304" pitchFamily="18" charset="0"/>
                  </a:rPr>
                  <a:t>Το μηχανικό ανάλογο του ώμου, λόγω της πολυπλοκότητας, απαιτεί διαδοχικές προσεγγίσεις και ελέγχους με βάση πειραματικά δεδομένα. </a:t>
                </a:r>
              </a:p>
              <a:p>
                <a:pPr algn="just">
                  <a:spcBef>
                    <a:spcPts val="0"/>
                  </a:spcBef>
                  <a:spcAft>
                    <a:spcPts val="2400"/>
                  </a:spcAft>
                  <a:buClr>
                    <a:schemeClr val="tx2">
                      <a:lumMod val="75000"/>
                    </a:schemeClr>
                  </a:buClr>
                  <a:buFont typeface="Wingdings" pitchFamily="2" charset="2"/>
                  <a:buChar char="q"/>
                </a:pPr>
                <a:r>
                  <a:rPr lang="el-GR" sz="2200" dirty="0">
                    <a:cs typeface="Times New Roman" panose="02020603050405020304" pitchFamily="18" charset="0"/>
                  </a:rPr>
                  <a:t>Θα θεωρήσουμε ότι ένα άτομο έχει τεταμένο στην οριζόντια θέση τον ένα βραχίονα και κρατάει στο χέρι του ένα βάρος </a:t>
                </a:r>
                <a:r>
                  <a:rPr lang="el-GR" sz="22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l-GR" sz="2200" b="1" i="1">
                            <a:latin typeface="Cambria Math" panose="02040503050406030204" pitchFamily="18" charset="0"/>
                          </a:rPr>
                        </m:ctrlPr>
                      </m:sSubPr>
                      <m:e>
                        <m:r>
                          <m:rPr>
                            <m:nor/>
                          </m:rPr>
                          <a:rPr lang="el-GR" sz="2200" b="1">
                            <a:latin typeface="Times New Roman" panose="02020603050405020304" pitchFamily="18" charset="0"/>
                            <a:cs typeface="Times New Roman" panose="02020603050405020304" pitchFamily="18" charset="0"/>
                          </a:rPr>
                          <m:t>W</m:t>
                        </m:r>
                      </m:e>
                      <m:sub>
                        <m:r>
                          <a:rPr lang="el-GR" sz="2200" b="1" i="0" smtClean="0">
                            <a:latin typeface="Cambria Math" panose="02040503050406030204" pitchFamily="18" charset="0"/>
                          </a:rPr>
                          <m:t>𝟏</m:t>
                        </m:r>
                      </m:sub>
                    </m:sSub>
                  </m:oMath>
                </a14:m>
                <a:r>
                  <a:rPr lang="el-GR" sz="2200" dirty="0">
                    <a:latin typeface="Times New Roman" panose="02020603050405020304" pitchFamily="18" charset="0"/>
                    <a:cs typeface="Times New Roman" panose="02020603050405020304" pitchFamily="18" charset="0"/>
                  </a:rPr>
                  <a:t>). </a:t>
                </a:r>
              </a:p>
              <a:p>
                <a:pPr algn="just">
                  <a:spcBef>
                    <a:spcPts val="0"/>
                  </a:spcBef>
                  <a:spcAft>
                    <a:spcPts val="2400"/>
                  </a:spcAft>
                  <a:buClr>
                    <a:schemeClr val="tx2">
                      <a:lumMod val="75000"/>
                    </a:schemeClr>
                  </a:buClr>
                  <a:buFont typeface="Wingdings" pitchFamily="2" charset="2"/>
                  <a:buChar char="q"/>
                </a:pPr>
                <a:r>
                  <a:rPr lang="el-GR" sz="2200" dirty="0">
                    <a:cs typeface="Times New Roman" panose="02020603050405020304" pitchFamily="18" charset="0"/>
                  </a:rPr>
                  <a:t>Οι άλλες δυνάμεις που ασκούνται στο βραχίονα είναι το ίδιο βάρος </a:t>
                </a:r>
                <a:r>
                  <a:rPr lang="el-GR" sz="2200"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W</a:t>
                </a:r>
                <a:r>
                  <a:rPr lang="el-GR" sz="2200" dirty="0">
                    <a:latin typeface="Times New Roman" panose="02020603050405020304" pitchFamily="18" charset="0"/>
                    <a:cs typeface="Times New Roman" panose="02020603050405020304" pitchFamily="18" charset="0"/>
                  </a:rPr>
                  <a:t>)</a:t>
                </a:r>
                <a:r>
                  <a:rPr lang="el-GR" sz="2200" dirty="0">
                    <a:cs typeface="Times New Roman" panose="02020603050405020304" pitchFamily="18" charset="0"/>
                  </a:rPr>
                  <a:t>,</a:t>
                </a:r>
                <a:r>
                  <a:rPr lang="el-GR" sz="2200" i="1" dirty="0">
                    <a:cs typeface="Times New Roman" panose="02020603050405020304" pitchFamily="18" charset="0"/>
                  </a:rPr>
                  <a:t> </a:t>
                </a:r>
                <a:r>
                  <a:rPr lang="el-GR" sz="2200" dirty="0">
                    <a:cs typeface="Times New Roman" panose="02020603050405020304" pitchFamily="18" charset="0"/>
                  </a:rPr>
                  <a:t>η αντίδραση του δελτοειδούς μυός </a:t>
                </a:r>
                <a:r>
                  <a:rPr lang="el-GR" sz="2400" dirty="0">
                    <a:cs typeface="Times New Roman" panose="02020603050405020304" pitchFamily="18" charset="0"/>
                  </a:rPr>
                  <a:t>(</a:t>
                </a:r>
                <a:r>
                  <a:rPr lang="en-US" sz="2400" dirty="0">
                    <a:cs typeface="Times New Roman" panose="02020603050405020304" pitchFamily="18" charset="0"/>
                  </a:rPr>
                  <a:t>deltoid muscle</a:t>
                </a:r>
                <a:r>
                  <a:rPr lang="el-GR" sz="2400" dirty="0">
                    <a:cs typeface="Times New Roman" panose="02020603050405020304" pitchFamily="18" charset="0"/>
                  </a:rPr>
                  <a:t>)</a:t>
                </a:r>
                <a:r>
                  <a:rPr lang="el-GR" sz="2200" dirty="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l-GR" sz="2200" b="1" i="1">
                            <a:latin typeface="Cambria Math" panose="02040503050406030204" pitchFamily="18" charset="0"/>
                          </a:rPr>
                        </m:ctrlPr>
                      </m:sSubPr>
                      <m:e>
                        <m:r>
                          <m:rPr>
                            <m:nor/>
                          </m:rPr>
                          <a:rPr lang="en-US" sz="2200" b="1">
                            <a:latin typeface="Times New Roman" panose="02020603050405020304" pitchFamily="18" charset="0"/>
                            <a:cs typeface="Times New Roman" panose="02020603050405020304" pitchFamily="18" charset="0"/>
                          </a:rPr>
                          <m:t>F</m:t>
                        </m:r>
                      </m:e>
                      <m:sub>
                        <m:r>
                          <a:rPr lang="en-US" sz="2200" b="1" i="0" smtClean="0">
                            <a:latin typeface="Cambria Math" panose="02040503050406030204" pitchFamily="18" charset="0"/>
                          </a:rPr>
                          <m:t>𝐦</m:t>
                        </m:r>
                      </m:sub>
                    </m:sSub>
                  </m:oMath>
                </a14:m>
                <a:r>
                  <a:rPr lang="el-GR" sz="2200" dirty="0">
                    <a:latin typeface="Times New Roman" panose="02020603050405020304" pitchFamily="18" charset="0"/>
                    <a:cs typeface="Times New Roman" panose="02020603050405020304" pitchFamily="18" charset="0"/>
                  </a:rPr>
                  <a:t>) </a:t>
                </a:r>
                <a:r>
                  <a:rPr lang="el-GR" sz="2200" dirty="0">
                    <a:cs typeface="Times New Roman" panose="02020603050405020304" pitchFamily="18" charset="0"/>
                  </a:rPr>
                  <a:t>και η αντίδραση της άρθρωση</a:t>
                </a:r>
                <a:r>
                  <a:rPr lang="el-GR" sz="2200" dirty="0">
                    <a:latin typeface="Times New Roman" panose="02020603050405020304" pitchFamily="18" charset="0"/>
                    <a:cs typeface="Times New Roman" panose="02020603050405020304" pitchFamily="18" charset="0"/>
                  </a:rPr>
                  <a:t>ς του ώμου (</a:t>
                </a:r>
                <a14:m>
                  <m:oMath xmlns:m="http://schemas.openxmlformats.org/officeDocument/2006/math">
                    <m:sSub>
                      <m:sSubPr>
                        <m:ctrlPr>
                          <a:rPr lang="el-GR" sz="2200" b="1" i="1">
                            <a:latin typeface="Cambria Math" panose="02040503050406030204" pitchFamily="18" charset="0"/>
                          </a:rPr>
                        </m:ctrlPr>
                      </m:sSubPr>
                      <m:e>
                        <m:r>
                          <m:rPr>
                            <m:nor/>
                          </m:rPr>
                          <a:rPr lang="el-GR" sz="2200" b="1">
                            <a:latin typeface="Times New Roman" panose="02020603050405020304" pitchFamily="18" charset="0"/>
                            <a:cs typeface="Times New Roman" panose="02020603050405020304" pitchFamily="18" charset="0"/>
                          </a:rPr>
                          <m:t>F</m:t>
                        </m:r>
                      </m:e>
                      <m:sub>
                        <m:r>
                          <a:rPr lang="en-US" sz="2200" b="1" i="0" smtClean="0">
                            <a:latin typeface="Cambria Math" panose="02040503050406030204" pitchFamily="18" charset="0"/>
                          </a:rPr>
                          <m:t>𝐣</m:t>
                        </m:r>
                      </m:sub>
                    </m:sSub>
                  </m:oMath>
                </a14:m>
                <a:r>
                  <a:rPr lang="el-GR" sz="2200" dirty="0">
                    <a:latin typeface="Times New Roman" panose="02020603050405020304" pitchFamily="18" charset="0"/>
                    <a:cs typeface="Times New Roman" panose="02020603050405020304" pitchFamily="18" charset="0"/>
                  </a:rPr>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326604" y="1628800"/>
                <a:ext cx="8568952" cy="4968552"/>
              </a:xfrm>
              <a:blipFill rotWithShape="1">
                <a:blip r:embed="rId3"/>
                <a:stretch>
                  <a:fillRect l="-71"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άρθρωσης ώμου</a:t>
            </a:r>
          </a:p>
        </p:txBody>
      </p:sp>
    </p:spTree>
    <p:extLst>
      <p:ext uri="{BB962C8B-B14F-4D97-AF65-F5344CB8AC3E}">
        <p14:creationId xmlns:p14="http://schemas.microsoft.com/office/powerpoint/2010/main" val="409874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64840" y="1754702"/>
            <a:ext cx="8892480" cy="4968552"/>
          </a:xfrm>
        </p:spPr>
        <p:txBody>
          <a:bodyPr>
            <a:noAutofit/>
          </a:bodyPr>
          <a:lstStyle/>
          <a:p>
            <a:r>
              <a:rPr lang="el-GR" sz="2100" dirty="0"/>
              <a:t>Το στατικό πρόβλημα ανάγεται στον προσδιορισμό των μέτρων των άγνωστων αντιδράσεων. Αν εφαρμόσουμε τις εξισώσεις ισορροπίας έχουμε: </a:t>
            </a:r>
            <a:endParaRPr lang="en-US" sz="21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 άρθρωσης ώμου</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95558"/>
            <a:ext cx="7416824" cy="418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Rectangle 16"/>
              <p:cNvSpPr/>
              <p:nvPr/>
            </p:nvSpPr>
            <p:spPr>
              <a:xfrm>
                <a:off x="5292080" y="3145036"/>
                <a:ext cx="3600400" cy="3256789"/>
              </a:xfrm>
              <a:prstGeom prst="rect">
                <a:avLst/>
              </a:prstGeom>
              <a:solidFill>
                <a:schemeClr val="accent1">
                  <a:lumMod val="20000"/>
                  <a:lumOff val="80000"/>
                </a:schemeClr>
              </a:solidFill>
            </p:spPr>
            <p:txBody>
              <a:bodyPr wrap="square">
                <a:spAutoFit/>
              </a:bodyPr>
              <a:lstStyle/>
              <a:p>
                <a:pPr algn="just"/>
                <a:r>
                  <a:rPr lang="el-GR" sz="2000" i="1" dirty="0"/>
                  <a:t>Παρατήρηση</a:t>
                </a:r>
                <a:r>
                  <a:rPr lang="el-GR" sz="2000" dirty="0"/>
                  <a:t>: </a:t>
                </a:r>
              </a:p>
              <a:p>
                <a:pPr algn="just"/>
                <a:r>
                  <a:rPr lang="el-GR" sz="2000" dirty="0"/>
                  <a:t>Η οριζόντια συνιστώσα της μυϊκής αντίδρασης είναι η συνιστώσα ευστάθειας και είναι </a:t>
                </a:r>
                <a14:m>
                  <m:oMath xmlns:m="http://schemas.openxmlformats.org/officeDocument/2006/math">
                    <m:sSub>
                      <m:sSubPr>
                        <m:ctrlPr>
                          <a:rPr lang="en-US" sz="2000" i="1">
                            <a:latin typeface="Cambria Math" panose="02040503050406030204" pitchFamily="18" charset="0"/>
                          </a:rPr>
                        </m:ctrlPr>
                      </m:sSubPr>
                      <m:e>
                        <m:r>
                          <m:rPr>
                            <m:nor/>
                          </m:rPr>
                          <a:rPr lang="el-GR"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F</m:t>
                        </m:r>
                      </m:e>
                      <m:sub>
                        <m:r>
                          <m:rPr>
                            <m:nor/>
                          </m:rPr>
                          <a:rPr lang="el-GR" sz="2000">
                            <a:latin typeface="Times New Roman" panose="02020603050405020304" pitchFamily="18" charset="0"/>
                            <a:cs typeface="Times New Roman" panose="02020603050405020304" pitchFamily="18" charset="0"/>
                          </a:rPr>
                          <m:t>mx</m:t>
                        </m:r>
                      </m:sub>
                    </m:sSub>
                    <m:r>
                      <m:rPr>
                        <m:nor/>
                      </m:rPr>
                      <a:rPr lang="el-GR" sz="2000">
                        <a:latin typeface="Times New Roman" panose="02020603050405020304" pitchFamily="18" charset="0"/>
                        <a:cs typeface="Times New Roman" panose="02020603050405020304" pitchFamily="18" charset="0"/>
                      </a:rPr>
                      <m:t>| ≫ </m:t>
                    </m:r>
                    <m:sSub>
                      <m:sSubPr>
                        <m:ctrlPr>
                          <a:rPr lang="en-US" sz="2000" i="1">
                            <a:latin typeface="Cambria Math" panose="02040503050406030204" pitchFamily="18" charset="0"/>
                          </a:rPr>
                        </m:ctrlPr>
                      </m:sSubPr>
                      <m:e>
                        <m:r>
                          <m:rPr>
                            <m:nor/>
                          </m:rPr>
                          <a:rPr lang="el-GR" sz="2000">
                            <a:latin typeface="Times New Roman" panose="02020603050405020304" pitchFamily="18" charset="0"/>
                            <a:cs typeface="Times New Roman" panose="02020603050405020304" pitchFamily="18" charset="0"/>
                          </a:rPr>
                          <m:t>|</m:t>
                        </m:r>
                        <m:r>
                          <m:rPr>
                            <m:nor/>
                          </m:rPr>
                          <a:rPr lang="el-GR" sz="2000">
                            <a:latin typeface="Times New Roman" panose="02020603050405020304" pitchFamily="18" charset="0"/>
                            <a:cs typeface="Times New Roman" panose="02020603050405020304" pitchFamily="18" charset="0"/>
                          </a:rPr>
                          <m:t>F</m:t>
                        </m:r>
                      </m:e>
                      <m:sub>
                        <m:r>
                          <m:rPr>
                            <m:nor/>
                          </m:rPr>
                          <a:rPr lang="el-GR" sz="2000">
                            <a:latin typeface="Times New Roman" panose="02020603050405020304" pitchFamily="18" charset="0"/>
                            <a:cs typeface="Times New Roman" panose="02020603050405020304" pitchFamily="18" charset="0"/>
                          </a:rPr>
                          <m:t>my</m:t>
                        </m:r>
                      </m:sub>
                    </m:sSub>
                    <m:r>
                      <m:rPr>
                        <m:nor/>
                      </m:rPr>
                      <a:rPr lang="el-GR" sz="2000">
                        <a:latin typeface="Times New Roman" panose="02020603050405020304" pitchFamily="18" charset="0"/>
                        <a:cs typeface="Times New Roman" panose="02020603050405020304" pitchFamily="18" charset="0"/>
                      </a:rPr>
                      <m:t>|</m:t>
                    </m:r>
                  </m:oMath>
                </a14:m>
                <a:r>
                  <a:rPr lang="el-GR" sz="2000" dirty="0"/>
                  <a:t>. Το γεγονός αυτό σημαίνει ότι η οριζόντια θέση του βραχίονα είναι ασταθής ή για να είναι ευσταθής οι μύες πρέπει να ασκούν μεγάλη ελκτική δύναμη.</a:t>
                </a:r>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5292080" y="3145036"/>
                <a:ext cx="3600400" cy="3256789"/>
              </a:xfrm>
              <a:prstGeom prst="rect">
                <a:avLst/>
              </a:prstGeom>
              <a:blipFill rotWithShape="1">
                <a:blip r:embed="rId3"/>
                <a:stretch>
                  <a:fillRect l="-1692" t="-936" r="-1692" b="-2434"/>
                </a:stretch>
              </a:blipFill>
            </p:spPr>
            <p:txBody>
              <a:bodyPr/>
              <a:lstStyle/>
              <a:p>
                <a:r>
                  <a:rPr lang="en-US">
                    <a:noFill/>
                  </a:rPr>
                  <a:t> </a:t>
                </a:r>
              </a:p>
            </p:txBody>
          </p:sp>
        </mc:Fallback>
      </mc:AlternateContent>
    </p:spTree>
    <p:extLst>
      <p:ext uri="{BB962C8B-B14F-4D97-AF65-F5344CB8AC3E}">
        <p14:creationId xmlns:p14="http://schemas.microsoft.com/office/powerpoint/2010/main" val="4009346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γόνατος</a:t>
            </a:r>
          </a:p>
        </p:txBody>
      </p:sp>
      <p:sp>
        <p:nvSpPr>
          <p:cNvPr id="2" name="Θέση περιεχομένου 1"/>
          <p:cNvSpPr>
            <a:spLocks noGrp="1"/>
          </p:cNvSpPr>
          <p:nvPr>
            <p:ph sz="quarter" idx="1"/>
          </p:nvPr>
        </p:nvSpPr>
        <p:spPr/>
        <p:txBody>
          <a:bodyPr/>
          <a:lstStyle/>
          <a:p>
            <a:r>
              <a:rPr lang="el-GR" sz="2200" dirty="0"/>
              <a:t>Η άρθρωση του γόνατος </a:t>
            </a:r>
            <a:r>
              <a:rPr lang="el-GR" sz="2200" i="1" dirty="0"/>
              <a:t>(</a:t>
            </a:r>
            <a:r>
              <a:rPr lang="en-US" sz="2200" i="1" dirty="0"/>
              <a:t>knee</a:t>
            </a:r>
            <a:r>
              <a:rPr lang="el-GR" sz="2200" i="1" dirty="0"/>
              <a:t>) </a:t>
            </a:r>
            <a:r>
              <a:rPr lang="el-GR" sz="2200" dirty="0"/>
              <a:t>προορίζεται να φέρει μεγάλα φορτία και για το λόγο αυτό είναι τρωτή σε τραυματισμούς. </a:t>
            </a:r>
            <a:endParaRPr lang="en-US" sz="2200" dirty="0"/>
          </a:p>
          <a:p>
            <a:r>
              <a:rPr lang="el-GR" sz="2200" dirty="0"/>
              <a:t>Το γόνατο έχει δομή δύο αρθρώσεων η μια των οποίων (επιγονατιδομηριαία-</a:t>
            </a:r>
            <a:r>
              <a:rPr lang="en-US" sz="2200" dirty="0"/>
              <a:t>patellofemoral joint</a:t>
            </a:r>
            <a:r>
              <a:rPr lang="el-GR" sz="2200" dirty="0"/>
              <a:t>) απεικονίζεται στο παρακάτω σχήμα και απαρτίζεται από την συνάρθρωση μεταξύ της επιγονατίδας (</a:t>
            </a:r>
            <a:r>
              <a:rPr lang="en-US" sz="2200" dirty="0"/>
              <a:t>patella</a:t>
            </a:r>
            <a:r>
              <a:rPr lang="el-GR" sz="2200" dirty="0"/>
              <a:t>) και του πρόσθιου των μηριαίων κονδύλων.</a:t>
            </a:r>
            <a:endParaRPr lang="en-US" sz="2200" dirty="0"/>
          </a:p>
          <a:p>
            <a:endParaRPr lang="el-GR" dirty="0"/>
          </a:p>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711" y="4077072"/>
            <a:ext cx="4237159" cy="261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01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γόνατος</a:t>
            </a:r>
          </a:p>
        </p:txBody>
      </p:sp>
      <p:sp>
        <p:nvSpPr>
          <p:cNvPr id="2" name="Θέση περιεχομένου 1"/>
          <p:cNvSpPr>
            <a:spLocks noGrp="1"/>
          </p:cNvSpPr>
          <p:nvPr>
            <p:ph sz="quarter" idx="1"/>
          </p:nvPr>
        </p:nvSpPr>
        <p:spPr/>
        <p:txBody>
          <a:bodyPr/>
          <a:lstStyle/>
          <a:p>
            <a:r>
              <a:rPr lang="el-GR" sz="2200" dirty="0"/>
              <a:t>Η άρθρωση του γόνατος </a:t>
            </a:r>
            <a:r>
              <a:rPr lang="el-GR" sz="2200" i="1" dirty="0"/>
              <a:t>(</a:t>
            </a:r>
            <a:r>
              <a:rPr lang="en-US" sz="2200" i="1" dirty="0"/>
              <a:t>knee</a:t>
            </a:r>
            <a:r>
              <a:rPr lang="el-GR" sz="2200" i="1" dirty="0"/>
              <a:t>) </a:t>
            </a:r>
            <a:r>
              <a:rPr lang="el-GR" sz="2200" dirty="0"/>
              <a:t>προορίζεται να φέρει μεγάλα φορτία και για το λόγο αυτό είναι τρωτή σε τραυματισμούς. </a:t>
            </a:r>
            <a:endParaRPr lang="en-US" sz="2200" dirty="0"/>
          </a:p>
          <a:p>
            <a:r>
              <a:rPr lang="el-GR" sz="2200" dirty="0"/>
              <a:t>Το γόνατο έχει δομή δύο αρθρώσεων η μια των οποίων (επιγονατιδομηριαία-</a:t>
            </a:r>
            <a:r>
              <a:rPr lang="en-US" sz="2200" dirty="0"/>
              <a:t>patellofemoral joint</a:t>
            </a:r>
            <a:r>
              <a:rPr lang="el-GR" sz="2200" dirty="0"/>
              <a:t>) απεικονίζεται στο παρακάτω σχήμα και απαρτίζεται από την συνάρθρωση μεταξύ της επιγονατίδας (</a:t>
            </a:r>
            <a:r>
              <a:rPr lang="en-US" sz="2200" dirty="0"/>
              <a:t>patella</a:t>
            </a:r>
            <a:r>
              <a:rPr lang="el-GR" sz="2200" dirty="0"/>
              <a:t>) και του πρόσθιου των μηριαίων κονδύλων.</a:t>
            </a:r>
            <a:endParaRPr lang="en-US" sz="2200" dirty="0"/>
          </a:p>
          <a:p>
            <a:endParaRPr lang="el-GR" dirty="0"/>
          </a:p>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711" y="4077072"/>
            <a:ext cx="4237159" cy="261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925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6604"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επιγονατίδα είναι ένα οστό που «επιπλέει» και κρατιέται στη θέση του από τον τένοντα του τετρακέφαλου και τον επιγονατιδικό τένοντα. </a:t>
            </a:r>
          </a:p>
          <a:p>
            <a:pPr algn="just">
              <a:spcBef>
                <a:spcPts val="0"/>
              </a:spcBef>
              <a:spcAft>
                <a:spcPts val="3000"/>
              </a:spcAft>
              <a:buClr>
                <a:schemeClr val="tx2">
                  <a:lumMod val="75000"/>
                </a:schemeClr>
              </a:buClr>
              <a:buFont typeface="Wingdings" pitchFamily="2" charset="2"/>
              <a:buChar char="q"/>
            </a:pPr>
            <a:r>
              <a:rPr lang="en-US" sz="2200" dirty="0"/>
              <a:t>H</a:t>
            </a:r>
            <a:r>
              <a:rPr lang="el-GR" sz="2200" dirty="0"/>
              <a:t> άλλη άρθρωση (μηροκνημιαία-</a:t>
            </a:r>
            <a:r>
              <a:rPr lang="en-US" sz="2200" dirty="0"/>
              <a:t>tibiofemoral joint</a:t>
            </a:r>
            <a:r>
              <a:rPr lang="el-GR" sz="2200" dirty="0"/>
              <a:t>) έχει δύο συναρθρώσεις μεταξύ των μέσων και παράπλευρων κονδύλων του μηρού και της κνήμης. </a:t>
            </a:r>
          </a:p>
          <a:p>
            <a:pPr algn="just">
              <a:spcBef>
                <a:spcPts val="0"/>
              </a:spcBef>
              <a:spcAft>
                <a:spcPts val="3000"/>
              </a:spcAft>
              <a:buClr>
                <a:schemeClr val="tx2">
                  <a:lumMod val="75000"/>
                </a:schemeClr>
              </a:buClr>
              <a:buFont typeface="Wingdings" pitchFamily="2" charset="2"/>
              <a:buChar char="q"/>
            </a:pPr>
            <a:r>
              <a:rPr lang="el-GR" sz="2200" dirty="0"/>
              <a:t>Οι συναρθρώσεις αυτές χωρίζονται από στοιβάδες χόνδρου που λέγονται μηνίσκοι (</a:t>
            </a:r>
            <a:r>
              <a:rPr lang="en-US" sz="2200" dirty="0"/>
              <a:t>menisci</a:t>
            </a:r>
            <a:r>
              <a:rPr lang="el-GR" sz="2200" dirty="0"/>
              <a:t>) και οι οποίοι αποκλείουν την οστό-με-οστό επαφή και λειτουργούν ως απορροφητές δονήσεων. </a:t>
            </a:r>
          </a:p>
          <a:p>
            <a:pPr algn="just">
              <a:spcBef>
                <a:spcPts val="0"/>
              </a:spcBef>
              <a:spcAft>
                <a:spcPts val="3000"/>
              </a:spcAft>
              <a:buClr>
                <a:schemeClr val="tx2">
                  <a:lumMod val="75000"/>
                </a:schemeClr>
              </a:buClr>
              <a:buFont typeface="Wingdings" pitchFamily="2" charset="2"/>
              <a:buChar char="q"/>
            </a:pPr>
            <a:r>
              <a:rPr lang="el-GR" sz="2200" dirty="0"/>
              <a:t>Κάθε γόνατο έχει δύο μηνίσκους τον έσω (medial </a:t>
            </a:r>
            <a:r>
              <a:rPr lang="en-US" sz="2200" dirty="0"/>
              <a:t>m</a:t>
            </a:r>
            <a:r>
              <a:rPr lang="el-GR" sz="2200" dirty="0"/>
              <a:t>eniscus) και τον έξω μηνίσκο (</a:t>
            </a:r>
            <a:r>
              <a:rPr lang="en-US" sz="2200" dirty="0"/>
              <a:t>l</a:t>
            </a:r>
            <a:r>
              <a:rPr lang="el-GR" sz="2200" dirty="0"/>
              <a:t>ateral </a:t>
            </a:r>
            <a:r>
              <a:rPr lang="en-US" sz="2200" dirty="0"/>
              <a:t>m</a:t>
            </a:r>
            <a:r>
              <a:rPr lang="el-GR" sz="2200" dirty="0"/>
              <a:t>eniscus).</a:t>
            </a:r>
            <a:endParaRPr lang="en-US" sz="2200" dirty="0"/>
          </a:p>
          <a:p>
            <a:pPr algn="just">
              <a:spcBef>
                <a:spcPts val="0"/>
              </a:spcBef>
              <a:spcAft>
                <a:spcPts val="30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γόνατος</a:t>
            </a:r>
          </a:p>
        </p:txBody>
      </p:sp>
    </p:spTree>
    <p:extLst>
      <p:ext uri="{BB962C8B-B14F-4D97-AF65-F5344CB8AC3E}">
        <p14:creationId xmlns:p14="http://schemas.microsoft.com/office/powerpoint/2010/main" val="330800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88840"/>
            <a:ext cx="4176464" cy="3987428"/>
          </a:xfrm>
          <a:prstGeom prst="rect">
            <a:avLst/>
          </a:prstGeom>
          <a:noFill/>
          <a:ln>
            <a:noFill/>
          </a:ln>
        </p:spPr>
      </p:pic>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150044" y="1561468"/>
                <a:ext cx="460851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μύες που περιβάλλουν το γόνατο το προστατεύουν και μαζί εξασφαλίζουν εσωτερικές δυνάμεις για κίνηση ή έλεγχο της κίνησης.</a:t>
                </a:r>
                <a:endParaRPr lang="en-US" sz="2200" dirty="0"/>
              </a:p>
              <a:p>
                <a:pPr algn="just">
                  <a:spcBef>
                    <a:spcPts val="0"/>
                  </a:spcBef>
                  <a:spcAft>
                    <a:spcPts val="3000"/>
                  </a:spcAft>
                  <a:buClr>
                    <a:schemeClr val="tx2">
                      <a:lumMod val="75000"/>
                    </a:schemeClr>
                  </a:buClr>
                  <a:buFont typeface="Wingdings" pitchFamily="2" charset="2"/>
                  <a:buChar char="q"/>
                </a:pPr>
                <a:r>
                  <a:rPr lang="en-US" sz="2200" dirty="0">
                    <a:latin typeface="Calibri" panose="020F0502020204030204" pitchFamily="34" charset="0"/>
                  </a:rPr>
                  <a:t>A</a:t>
                </a:r>
                <a:r>
                  <a:rPr lang="el-GR" sz="2200" dirty="0">
                    <a:latin typeface="Calibri" panose="020F0502020204030204" pitchFamily="34" charset="0"/>
                  </a:rPr>
                  <a:t>ς </a:t>
                </a:r>
                <a:r>
                  <a:rPr lang="el-GR" sz="2200" dirty="0"/>
                  <a:t>εξετάσουμε την καταπόνηση των συνιστωσών του γόνατος κατά την άσκηση ενδυνάμωσης των μυών του τετρακέφαλου με βάρος </a:t>
                </a:r>
                <a:r>
                  <a:rPr lang="en-US" sz="2200" b="1" dirty="0">
                    <a:latin typeface="Times New Roman" panose="02020603050405020304" pitchFamily="18" charset="0"/>
                    <a:cs typeface="Times New Roman" panose="02020603050405020304" pitchFamily="18" charset="0"/>
                  </a:rPr>
                  <a:t>W</a:t>
                </a:r>
                <a:r>
                  <a:rPr lang="en-US" sz="2200" b="1" baseline="-25000" dirty="0">
                    <a:latin typeface="Times New Roman" panose="02020603050405020304" pitchFamily="18" charset="0"/>
                    <a:cs typeface="Times New Roman" panose="02020603050405020304" pitchFamily="18" charset="0"/>
                  </a:rPr>
                  <a:t>0</a:t>
                </a:r>
                <a14:m>
                  <m:oMath xmlns:m="http://schemas.openxmlformats.org/officeDocument/2006/math">
                    <m:r>
                      <a:rPr lang="el-GR" sz="2200" i="1">
                        <a:latin typeface="Cambria Math" panose="02040503050406030204" pitchFamily="18" charset="0"/>
                      </a:rPr>
                      <m:t>.</m:t>
                    </m:r>
                  </m:oMath>
                </a14:m>
                <a:r>
                  <a:rPr lang="el-GR" sz="2200" dirty="0">
                    <a:latin typeface="Times New Roman" panose="02020603050405020304" pitchFamily="18" charset="0"/>
                    <a:cs typeface="Times New Roman" panose="02020603050405020304" pitchFamily="18" charset="0"/>
                  </a:rPr>
                  <a:t> </a:t>
                </a:r>
              </a:p>
              <a:p>
                <a:pPr algn="just">
                  <a:spcBef>
                    <a:spcPts val="0"/>
                  </a:spcBef>
                  <a:spcAft>
                    <a:spcPts val="3000"/>
                  </a:spcAft>
                  <a:buClr>
                    <a:schemeClr val="tx2">
                      <a:lumMod val="75000"/>
                    </a:schemeClr>
                  </a:buClr>
                  <a:buFont typeface="Wingdings" pitchFamily="2" charset="2"/>
                  <a:buChar char="q"/>
                </a:pPr>
                <a:r>
                  <a:rPr lang="el-GR" sz="2200" dirty="0">
                    <a:latin typeface="Times New Roman" panose="02020603050405020304" pitchFamily="18" charset="0"/>
                    <a:cs typeface="Times New Roman" panose="02020603050405020304" pitchFamily="18" charset="0"/>
                  </a:rPr>
                  <a:t>Ο</a:t>
                </a:r>
                <a:r>
                  <a:rPr lang="el-GR" sz="2200" dirty="0"/>
                  <a:t>ι δυνάμεις που ασκούνται και το μηχανικό ανάλογο της κνήμης φαίνονται στο διπλανό σχήμα:</a:t>
                </a:r>
              </a:p>
              <a:p>
                <a:pPr algn="just">
                  <a:spcBef>
                    <a:spcPts val="0"/>
                  </a:spcBef>
                  <a:spcAft>
                    <a:spcPts val="3000"/>
                  </a:spcAft>
                  <a:buClr>
                    <a:schemeClr val="tx2">
                      <a:lumMod val="75000"/>
                    </a:schemeClr>
                  </a:buClr>
                  <a:buFont typeface="Wingdings" pitchFamily="2" charset="2"/>
                  <a:buChar char="q"/>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150044" y="1561468"/>
                <a:ext cx="4608512" cy="4968552"/>
              </a:xfrm>
              <a:blipFill rotWithShape="1">
                <a:blip r:embed="rId3"/>
                <a:stretch>
                  <a:fillRect l="-132" t="-736" r="-1720"/>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γόνατος</a:t>
            </a:r>
          </a:p>
        </p:txBody>
      </p:sp>
    </p:spTree>
    <p:extLst>
      <p:ext uri="{BB962C8B-B14F-4D97-AF65-F5344CB8AC3E}">
        <p14:creationId xmlns:p14="http://schemas.microsoft.com/office/powerpoint/2010/main" val="568018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6604" y="1700808"/>
            <a:ext cx="8568952" cy="1008112"/>
          </a:xfrm>
        </p:spPr>
        <p:txBody>
          <a:bodyPr>
            <a:noAutofit/>
          </a:bodyPr>
          <a:lstStyle/>
          <a:p>
            <a:r>
              <a:rPr lang="el-GR" sz="2200" dirty="0"/>
              <a:t>Αν εφαρμόσουμε τις εξισώσεις ισορροπίας για τον προσδιορισμό των μέτρων των άγνωστων αντιδράσεων έχουμε</a:t>
            </a:r>
            <a:r>
              <a:rPr lang="el-GR" sz="2400" dirty="0"/>
              <a:t>:</a:t>
            </a:r>
          </a:p>
          <a:p>
            <a:endParaRPr lang="en-US" sz="2400" dirty="0"/>
          </a:p>
          <a:p>
            <a:pPr marL="0" indent="0" algn="just">
              <a:spcBef>
                <a:spcPts val="0"/>
              </a:spcBef>
              <a:spcAft>
                <a:spcPts val="3000"/>
              </a:spcAft>
              <a:buClr>
                <a:schemeClr val="tx2">
                  <a:lumMod val="75000"/>
                </a:schemeClr>
              </a:buClr>
              <a:buNone/>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γόνατος</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43" y="2700040"/>
            <a:ext cx="7312945" cy="39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70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916832"/>
            <a:ext cx="8568952" cy="3744416"/>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400" dirty="0"/>
              <a:t>Στη μηχανική το βασικό στατικό σύστημα  είναι η δοκός (</a:t>
            </a:r>
            <a:r>
              <a:rPr lang="en-US" sz="2400" dirty="0"/>
              <a:t>beam)</a:t>
            </a:r>
            <a:r>
              <a:rPr lang="el-GR" sz="2400" dirty="0"/>
              <a:t> που συνδέεται με άλλα στοιχεία ή στηρίζεται σε κυλίσεις,  αρθρώσεις, πακτώσεις...</a:t>
            </a:r>
          </a:p>
          <a:p>
            <a:pPr algn="just">
              <a:spcBef>
                <a:spcPts val="0"/>
              </a:spcBef>
              <a:spcAft>
                <a:spcPts val="1200"/>
              </a:spcAft>
              <a:buClr>
                <a:schemeClr val="tx2">
                  <a:lumMod val="75000"/>
                </a:schemeClr>
              </a:buClr>
              <a:buFont typeface="Wingdings" pitchFamily="2" charset="2"/>
              <a:buChar char="q"/>
            </a:pPr>
            <a:r>
              <a:rPr lang="el-GR" sz="2400" dirty="0"/>
              <a:t>Η στατική ανάλυση ενός συστήματος προϋποθέτει ότι το σύστημα βρίσκεται σε ισορροπία και άρα:</a:t>
            </a:r>
          </a:p>
          <a:p>
            <a:pPr lvl="1" algn="just">
              <a:spcBef>
                <a:spcPts val="0"/>
              </a:spcBef>
              <a:spcAft>
                <a:spcPts val="1200"/>
              </a:spcAft>
              <a:buClr>
                <a:schemeClr val="tx2">
                  <a:lumMod val="75000"/>
                </a:schemeClr>
              </a:buClr>
              <a:buFont typeface="Wingdings" panose="05000000000000000000" pitchFamily="2" charset="2"/>
              <a:buChar char="§"/>
            </a:pPr>
            <a:r>
              <a:rPr lang="el-GR" sz="2400" dirty="0"/>
              <a:t>η  </a:t>
            </a:r>
            <a:r>
              <a:rPr lang="el-GR" sz="2400" b="1" dirty="0"/>
              <a:t>συνισταμένη των δυνάμεων </a:t>
            </a:r>
            <a:r>
              <a:rPr lang="el-GR" sz="2400" dirty="0"/>
              <a:t>ισούται με μηδέν,</a:t>
            </a:r>
          </a:p>
          <a:p>
            <a:pPr lvl="1" algn="just">
              <a:spcBef>
                <a:spcPts val="0"/>
              </a:spcBef>
              <a:spcAft>
                <a:spcPts val="3000"/>
              </a:spcAft>
              <a:buClr>
                <a:schemeClr val="tx2">
                  <a:lumMod val="75000"/>
                </a:schemeClr>
              </a:buClr>
              <a:buFont typeface="Wingdings" panose="05000000000000000000" pitchFamily="2" charset="2"/>
              <a:buChar char="§"/>
            </a:pPr>
            <a:r>
              <a:rPr lang="el-GR" sz="2400" dirty="0"/>
              <a:t>η  </a:t>
            </a:r>
            <a:r>
              <a:rPr lang="el-GR" sz="2400" b="1" dirty="0"/>
              <a:t>συνισταμένη των ροπών </a:t>
            </a:r>
            <a:r>
              <a:rPr lang="el-GR" sz="2400" dirty="0"/>
              <a:t>ισούται με μηδέν.</a:t>
            </a:r>
          </a:p>
          <a:p>
            <a:pPr marL="388620" indent="-342900" algn="just">
              <a:spcBef>
                <a:spcPts val="0"/>
              </a:spcBef>
              <a:spcAft>
                <a:spcPts val="3000"/>
              </a:spcAft>
              <a:buClr>
                <a:schemeClr val="tx2">
                  <a:lumMod val="75000"/>
                </a:schemeClr>
              </a:buClr>
              <a:buFont typeface="Wingdings" panose="05000000000000000000"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Στατική</a:t>
            </a:r>
            <a:endParaRPr lang="en-US" sz="3600" b="1" dirty="0">
              <a:solidFill>
                <a:srgbClr val="002060"/>
              </a:solidFill>
            </a:endParaRPr>
          </a:p>
        </p:txBody>
      </p:sp>
    </p:spTree>
    <p:extLst>
      <p:ext uri="{BB962C8B-B14F-4D97-AF65-F5344CB8AC3E}">
        <p14:creationId xmlns:p14="http://schemas.microsoft.com/office/powerpoint/2010/main" val="3257138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γόνατος</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80" y="1700808"/>
            <a:ext cx="926990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563446" y="3212975"/>
                <a:ext cx="8095267" cy="2769028"/>
              </a:xfrm>
              <a:prstGeom prst="rect">
                <a:avLst/>
              </a:prstGeom>
            </p:spPr>
            <p:txBody>
              <a:bodyPr wrap="square">
                <a:spAutoFit/>
              </a:bodyPr>
              <a:lstStyle/>
              <a:p>
                <a:r>
                  <a:rPr lang="en-US" sz="2100" dirty="0">
                    <a:latin typeface="Calibri" panose="020F0502020204030204" pitchFamily="34" charset="0"/>
                  </a:rPr>
                  <a:t>H</a:t>
                </a:r>
                <a:r>
                  <a:rPr lang="el-GR" sz="2100" dirty="0">
                    <a:latin typeface="Calibri" panose="020F0502020204030204" pitchFamily="34" charset="0"/>
                  </a:rPr>
                  <a:t> κυρίαρχη λειτουργία της συνιστώσας </a:t>
                </a:r>
                <a14:m>
                  <m:oMath xmlns:m="http://schemas.openxmlformats.org/officeDocument/2006/math">
                    <m:sSub>
                      <m:sSubPr>
                        <m:ctrlPr>
                          <a:rPr lang="en-US" sz="2100" i="1">
                            <a:latin typeface="Cambria Math" panose="02040503050406030204" pitchFamily="18" charset="0"/>
                          </a:rPr>
                        </m:ctrlPr>
                      </m:sSubPr>
                      <m:e>
                        <m:r>
                          <m:rPr>
                            <m:nor/>
                          </m:rPr>
                          <a:rPr lang="en-US" sz="2100">
                            <a:latin typeface="Times New Roman" panose="02020603050405020304" pitchFamily="18" charset="0"/>
                            <a:cs typeface="Times New Roman" panose="02020603050405020304" pitchFamily="18" charset="0"/>
                          </a:rPr>
                          <m:t>F</m:t>
                        </m:r>
                      </m:e>
                      <m:sub>
                        <m:r>
                          <m:rPr>
                            <m:nor/>
                          </m:rPr>
                          <a:rPr lang="en-US" sz="2100">
                            <a:latin typeface="Times New Roman" panose="02020603050405020304" pitchFamily="18" charset="0"/>
                            <a:cs typeface="Times New Roman" panose="02020603050405020304" pitchFamily="18" charset="0"/>
                          </a:rPr>
                          <m:t>My</m:t>
                        </m:r>
                      </m:sub>
                    </m:sSub>
                  </m:oMath>
                </a14:m>
                <a:r>
                  <a:rPr lang="el-GR" sz="2100" dirty="0">
                    <a:latin typeface="Calibri" panose="020F0502020204030204" pitchFamily="34" charset="0"/>
                  </a:rPr>
                  <a:t> της δύναμης του τετρακέφαλου είναι η περιστροφή της κνήμης γύρω από την άρθρωση του γόνατος, ενώ η συνιστώσα </a:t>
                </a:r>
                <a14:m>
                  <m:oMath xmlns:m="http://schemas.openxmlformats.org/officeDocument/2006/math">
                    <m:sSub>
                      <m:sSubPr>
                        <m:ctrlPr>
                          <a:rPr lang="en-US" sz="2100" i="1">
                            <a:latin typeface="Cambria Math" panose="02040503050406030204" pitchFamily="18" charset="0"/>
                          </a:rPr>
                        </m:ctrlPr>
                      </m:sSubPr>
                      <m:e>
                        <m:r>
                          <m:rPr>
                            <m:nor/>
                          </m:rPr>
                          <a:rPr lang="en-US" sz="2100">
                            <a:latin typeface="Times New Roman" panose="02020603050405020304" pitchFamily="18" charset="0"/>
                            <a:cs typeface="Times New Roman" panose="02020603050405020304" pitchFamily="18" charset="0"/>
                          </a:rPr>
                          <m:t>F</m:t>
                        </m:r>
                      </m:e>
                      <m:sub>
                        <m:r>
                          <m:rPr>
                            <m:nor/>
                          </m:rPr>
                          <a:rPr lang="el-GR" sz="2100">
                            <a:latin typeface="Times New Roman" panose="02020603050405020304" pitchFamily="18" charset="0"/>
                            <a:cs typeface="Times New Roman" panose="02020603050405020304" pitchFamily="18" charset="0"/>
                          </a:rPr>
                          <m:t>Mx</m:t>
                        </m:r>
                      </m:sub>
                    </m:sSub>
                  </m:oMath>
                </a14:m>
                <a:r>
                  <a:rPr lang="el-GR" sz="2100" dirty="0">
                    <a:latin typeface="Times New Roman" panose="02020603050405020304" pitchFamily="18" charset="0"/>
                    <a:cs typeface="Times New Roman" panose="02020603050405020304" pitchFamily="18" charset="0"/>
                  </a:rPr>
                  <a:t> </a:t>
                </a:r>
                <a:r>
                  <a:rPr lang="el-GR" sz="2100" dirty="0">
                    <a:latin typeface="Calibri" panose="020F0502020204030204" pitchFamily="34" charset="0"/>
                  </a:rPr>
                  <a:t>τείνει να μετατοπίσει την κνήμη στη διεύθυνση του άξονά της. </a:t>
                </a:r>
              </a:p>
              <a:p>
                <a:endParaRPr lang="el-GR" sz="2100" dirty="0">
                  <a:latin typeface="Calibri" panose="020F0502020204030204" pitchFamily="34" charset="0"/>
                </a:endParaRPr>
              </a:p>
              <a:p>
                <a:r>
                  <a:rPr lang="el-GR" sz="2100" dirty="0">
                    <a:latin typeface="Calibri" panose="020F0502020204030204" pitchFamily="34" charset="0"/>
                  </a:rPr>
                  <a:t>Από το προηγούμενο σχήμα οδηγούμαστε στο συμπέρασμα ότι η βασική λειτουργία της επιγονατίδας είναι η αύξηση του μοχλοβραχίονα της </a:t>
                </a:r>
                <a14:m>
                  <m:oMath xmlns:m="http://schemas.openxmlformats.org/officeDocument/2006/math">
                    <m:sSub>
                      <m:sSubPr>
                        <m:ctrlPr>
                          <a:rPr lang="en-US" sz="2100" i="1">
                            <a:latin typeface="Cambria Math" panose="02040503050406030204" pitchFamily="18" charset="0"/>
                          </a:rPr>
                        </m:ctrlPr>
                      </m:sSubPr>
                      <m:e>
                        <m:r>
                          <m:rPr>
                            <m:nor/>
                          </m:rPr>
                          <a:rPr lang="en-US" sz="2100">
                            <a:latin typeface="Times New Roman" panose="02020603050405020304" pitchFamily="18" charset="0"/>
                            <a:cs typeface="Times New Roman" panose="02020603050405020304" pitchFamily="18" charset="0"/>
                          </a:rPr>
                          <m:t>F</m:t>
                        </m:r>
                      </m:e>
                      <m:sub>
                        <m:r>
                          <m:rPr>
                            <m:nor/>
                          </m:rPr>
                          <a:rPr lang="el-GR" sz="2100">
                            <a:latin typeface="Times New Roman" panose="02020603050405020304" pitchFamily="18" charset="0"/>
                            <a:cs typeface="Times New Roman" panose="02020603050405020304" pitchFamily="18" charset="0"/>
                          </a:rPr>
                          <m:t>M</m:t>
                        </m:r>
                      </m:sub>
                    </m:sSub>
                  </m:oMath>
                </a14:m>
                <a:r>
                  <a:rPr lang="el-GR" sz="2100" dirty="0">
                    <a:latin typeface="Calibri" panose="020F0502020204030204" pitchFamily="34" charset="0"/>
                  </a:rPr>
                  <a:t> ως προς το κέντρο της άρθρωσης Ο και συνεπώς της γωνίας θ.</a:t>
                </a:r>
                <a:endParaRPr lang="en-US" sz="2100" dirty="0">
                  <a:latin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63446" y="3212975"/>
                <a:ext cx="8095267" cy="2769028"/>
              </a:xfrm>
              <a:prstGeom prst="rect">
                <a:avLst/>
              </a:prstGeom>
              <a:blipFill rotWithShape="1">
                <a:blip r:embed="rId3"/>
                <a:stretch>
                  <a:fillRect l="-828" t="-1101" r="-301" b="-3084"/>
                </a:stretch>
              </a:blipFill>
            </p:spPr>
            <p:txBody>
              <a:bodyPr/>
              <a:lstStyle/>
              <a:p>
                <a:r>
                  <a:rPr lang="en-US">
                    <a:noFill/>
                  </a:rPr>
                  <a:t> </a:t>
                </a:r>
              </a:p>
            </p:txBody>
          </p:sp>
        </mc:Fallback>
      </mc:AlternateContent>
    </p:spTree>
    <p:extLst>
      <p:ext uri="{BB962C8B-B14F-4D97-AF65-F5344CB8AC3E}">
        <p14:creationId xmlns:p14="http://schemas.microsoft.com/office/powerpoint/2010/main" val="3030730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12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2162" y="2492896"/>
            <a:ext cx="3755591" cy="3744416"/>
          </a:xfrm>
          <a:prstGeom prst="rect">
            <a:avLst/>
          </a:prstGeom>
          <a:noFill/>
          <a:ln>
            <a:noFill/>
          </a:ln>
        </p:spPr>
      </p:pic>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γόνατος</a:t>
            </a:r>
          </a:p>
        </p:txBody>
      </p:sp>
      <p:sp>
        <p:nvSpPr>
          <p:cNvPr id="4" name="Rectangle 3"/>
          <p:cNvSpPr/>
          <p:nvPr/>
        </p:nvSpPr>
        <p:spPr>
          <a:xfrm>
            <a:off x="395536" y="1699816"/>
            <a:ext cx="4656627" cy="5463034"/>
          </a:xfrm>
          <a:prstGeom prst="rect">
            <a:avLst/>
          </a:prstGeom>
        </p:spPr>
        <p:txBody>
          <a:bodyPr wrap="square">
            <a:spAutoFit/>
          </a:bodyPr>
          <a:lstStyle/>
          <a:p>
            <a:r>
              <a:rPr lang="el-GR" sz="2100" b="1" dirty="0">
                <a:latin typeface="Calibri" panose="020F0502020204030204" pitchFamily="34" charset="0"/>
              </a:rPr>
              <a:t>Σχόλιο</a:t>
            </a:r>
          </a:p>
          <a:p>
            <a:endParaRPr lang="el-GR" sz="2100" b="1" dirty="0">
              <a:latin typeface="Calibri" panose="020F0502020204030204" pitchFamily="34" charset="0"/>
            </a:endParaRPr>
          </a:p>
          <a:p>
            <a:pPr marL="342900" indent="-342900">
              <a:buSzPct val="70000"/>
              <a:buFont typeface="Wingdings" panose="05000000000000000000" pitchFamily="2" charset="2"/>
              <a:buChar char="q"/>
            </a:pPr>
            <a:r>
              <a:rPr lang="el-GR" sz="2200" dirty="0"/>
              <a:t>Η  στατική ανάλυση της λειτουργίας της σπονδυλικής στήλης (</a:t>
            </a:r>
            <a:r>
              <a:rPr lang="en-US" sz="2200" dirty="0"/>
              <a:t>spinal column</a:t>
            </a:r>
            <a:r>
              <a:rPr lang="el-GR" sz="2200" dirty="0"/>
              <a:t>), του ισχίου (</a:t>
            </a:r>
            <a:r>
              <a:rPr lang="en-US" sz="2200" dirty="0"/>
              <a:t>hip</a:t>
            </a:r>
            <a:r>
              <a:rPr lang="el-GR" sz="2200" dirty="0"/>
              <a:t>), του αστράγαλου (</a:t>
            </a:r>
            <a:r>
              <a:rPr lang="en-US" sz="2200" dirty="0"/>
              <a:t>ankle</a:t>
            </a:r>
            <a:r>
              <a:rPr lang="el-GR" sz="2200" dirty="0"/>
              <a:t>),...είναι ανάλογη αυτών που προηγήθηκαν, στο πλαίσιο των απλουστεύσεων των ισοστατικών συστημάτων.</a:t>
            </a:r>
          </a:p>
          <a:p>
            <a:pPr marL="342900" indent="-342900">
              <a:buSzPct val="70000"/>
              <a:buFont typeface="Wingdings" panose="05000000000000000000" pitchFamily="2" charset="2"/>
              <a:buChar char="q"/>
            </a:pPr>
            <a:endParaRPr lang="el-GR" sz="2200" dirty="0"/>
          </a:p>
          <a:p>
            <a:pPr marL="342900" indent="-342900">
              <a:buSzPct val="70000"/>
              <a:buFont typeface="Wingdings" panose="05000000000000000000" pitchFamily="2" charset="2"/>
              <a:buChar char="q"/>
            </a:pPr>
            <a:r>
              <a:rPr lang="el-GR" sz="2200" dirty="0"/>
              <a:t>Στο διπλανό σχήμα απεικονίζονται οι δυνάμεις που ασκούνται στο κάτω άκρο του σώματος (α) και στον αστράγαλο (β).</a:t>
            </a:r>
            <a:endParaRPr lang="en-US" sz="2200" dirty="0"/>
          </a:p>
          <a:p>
            <a:pPr marL="342900" indent="-342900">
              <a:buSzPct val="70000"/>
              <a:buFont typeface="Wingdings" panose="05000000000000000000" pitchFamily="2" charset="2"/>
              <a:buChar char="q"/>
            </a:pPr>
            <a:endParaRPr lang="en-US" sz="2200" dirty="0"/>
          </a:p>
          <a:p>
            <a:endParaRPr lang="en-US" sz="2100" b="1" dirty="0">
              <a:latin typeface="Calibri" panose="020F0502020204030204" pitchFamily="34" charset="0"/>
            </a:endParaRPr>
          </a:p>
        </p:txBody>
      </p:sp>
    </p:spTree>
    <p:extLst>
      <p:ext uri="{BB962C8B-B14F-4D97-AF65-F5344CB8AC3E}">
        <p14:creationId xmlns:p14="http://schemas.microsoft.com/office/powerpoint/2010/main" val="665900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12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9325" y="2042438"/>
            <a:ext cx="3755591" cy="3744416"/>
          </a:xfrm>
          <a:prstGeom prst="rect">
            <a:avLst/>
          </a:prstGeom>
          <a:noFill/>
          <a:ln>
            <a:noFill/>
          </a:ln>
        </p:spPr>
      </p:pic>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Ανατομία άρθρωσης γόνατος</a:t>
            </a:r>
          </a:p>
        </p:txBody>
      </p:sp>
      <p:sp>
        <p:nvSpPr>
          <p:cNvPr id="4" name="Rectangle 3"/>
          <p:cNvSpPr/>
          <p:nvPr/>
        </p:nvSpPr>
        <p:spPr>
          <a:xfrm>
            <a:off x="395536" y="1699816"/>
            <a:ext cx="4656627" cy="754053"/>
          </a:xfrm>
          <a:prstGeom prst="rect">
            <a:avLst/>
          </a:prstGeom>
        </p:spPr>
        <p:txBody>
          <a:bodyPr wrap="square">
            <a:spAutoFit/>
          </a:bodyPr>
          <a:lstStyle/>
          <a:p>
            <a:endParaRPr lang="en-US" sz="2200" dirty="0"/>
          </a:p>
          <a:p>
            <a:endParaRPr lang="en-US" sz="2100" b="1" dirty="0">
              <a:latin typeface="Calibri" panose="020F0502020204030204" pitchFamily="34" charset="0"/>
            </a:endParaRPr>
          </a:p>
        </p:txBody>
      </p:sp>
      <p:sp>
        <p:nvSpPr>
          <p:cNvPr id="2" name="Rectangle 1"/>
          <p:cNvSpPr/>
          <p:nvPr/>
        </p:nvSpPr>
        <p:spPr>
          <a:xfrm>
            <a:off x="362608" y="2193041"/>
            <a:ext cx="4248472" cy="3477490"/>
          </a:xfrm>
          <a:prstGeom prst="rect">
            <a:avLst/>
          </a:prstGeom>
        </p:spPr>
        <p:txBody>
          <a:bodyPr wrap="square">
            <a:spAutoFit/>
          </a:bodyPr>
          <a:lstStyle/>
          <a:p>
            <a:pPr algn="just"/>
            <a:r>
              <a:rPr lang="el-GR" sz="2200" dirty="0"/>
              <a:t>Οι δυνάμεις  που συμβάλλουν στην κατάσταση ισορροπίας του κάθε συστήματος είναι οι </a:t>
            </a:r>
            <a:r>
              <a:rPr lang="en-US" sz="2200" b="1" dirty="0">
                <a:latin typeface="Times New Roman" panose="02020603050405020304" pitchFamily="18" charset="0"/>
                <a:cs typeface="Times New Roman" panose="02020603050405020304" pitchFamily="18" charset="0"/>
              </a:rPr>
              <a:t>F</a:t>
            </a:r>
            <a:r>
              <a:rPr lang="en-US" sz="2200" b="1" baseline="-25000"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F</a:t>
            </a:r>
            <a:r>
              <a:rPr lang="en-US" sz="2200" b="1" baseline="-25000" dirty="0">
                <a:latin typeface="Times New Roman" panose="02020603050405020304" pitchFamily="18" charset="0"/>
                <a:cs typeface="Times New Roman" panose="02020603050405020304" pitchFamily="18" charset="0"/>
              </a:rPr>
              <a:t>j</a:t>
            </a:r>
            <a:r>
              <a:rPr lang="en-US" sz="2200" b="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W</a:t>
            </a:r>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και </a:t>
            </a:r>
            <a:r>
              <a:rPr lang="en-US" sz="2200" b="1" dirty="0">
                <a:latin typeface="Times New Roman" panose="02020603050405020304" pitchFamily="18" charset="0"/>
                <a:cs typeface="Times New Roman" panose="02020603050405020304" pitchFamily="18" charset="0"/>
              </a:rPr>
              <a:t>W</a:t>
            </a:r>
            <a:r>
              <a:rPr lang="en-US" sz="2200" b="1" baseline="-25000" dirty="0">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=0,1, </a:t>
            </a:r>
            <a:r>
              <a:rPr lang="el-GR" sz="2200" dirty="0"/>
              <a:t>η δύναμη που ασκείται από τους μύες, η αντίδραση της άρθρωσης, το βάρος του σώματος, το επιβαλλόμενο βάρος και το βάρος του εξεταζόμενου συστήματος, αντίστοιχα.</a:t>
            </a:r>
            <a:endParaRPr lang="en-US" sz="2200" dirty="0"/>
          </a:p>
          <a:p>
            <a:endParaRPr lang="en-US" dirty="0"/>
          </a:p>
        </p:txBody>
      </p:sp>
    </p:spTree>
    <p:extLst>
      <p:ext uri="{BB962C8B-B14F-4D97-AF65-F5344CB8AC3E}">
        <p14:creationId xmlns:p14="http://schemas.microsoft.com/office/powerpoint/2010/main" val="805866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4000" b="1" dirty="0">
                <a:solidFill>
                  <a:srgbClr val="002060"/>
                </a:solidFill>
              </a:rPr>
              <a:t>Βιβλιογραφία</a:t>
            </a:r>
            <a:endParaRPr lang="en-US" sz="4000" b="1" dirty="0">
              <a:solidFill>
                <a:srgbClr val="002060"/>
              </a:solidFill>
            </a:endParaRPr>
          </a:p>
        </p:txBody>
      </p:sp>
      <p:sp>
        <p:nvSpPr>
          <p:cNvPr id="5" name="4 - Ορθογώνιο"/>
          <p:cNvSpPr/>
          <p:nvPr/>
        </p:nvSpPr>
        <p:spPr>
          <a:xfrm>
            <a:off x="251520" y="1700808"/>
            <a:ext cx="8568952" cy="5062924"/>
          </a:xfrm>
          <a:prstGeom prst="rect">
            <a:avLst/>
          </a:prstGeom>
        </p:spPr>
        <p:txBody>
          <a:bodyPr wrap="square">
            <a:spAutoFit/>
          </a:bodyPr>
          <a:lstStyle/>
          <a:p>
            <a:pPr algn="just">
              <a:spcAft>
                <a:spcPts val="600"/>
              </a:spcAft>
              <a:buSzPct val="70000"/>
              <a:buBlip>
                <a:blip r:embed="rId2"/>
              </a:buBlip>
            </a:pPr>
            <a:r>
              <a:rPr lang="el-GR" b="1" dirty="0">
                <a:cs typeface="Calibri" pitchFamily="34" charset="0"/>
              </a:rPr>
              <a:t> Χ. </a:t>
            </a:r>
            <a:r>
              <a:rPr lang="el-GR" b="1" dirty="0" err="1">
                <a:cs typeface="Calibri" pitchFamily="34" charset="0"/>
              </a:rPr>
              <a:t>Μασσαλάς</a:t>
            </a:r>
            <a:r>
              <a:rPr lang="el-GR" b="1" dirty="0">
                <a:cs typeface="Calibri" pitchFamily="34" charset="0"/>
              </a:rPr>
              <a:t>, Β. </a:t>
            </a:r>
            <a:r>
              <a:rPr lang="el-GR" b="1" dirty="0" err="1">
                <a:cs typeface="Calibri" pitchFamily="34" charset="0"/>
              </a:rPr>
              <a:t>Ποτσίκα</a:t>
            </a:r>
            <a:r>
              <a:rPr lang="el-GR" b="1" dirty="0">
                <a:cs typeface="Calibri" pitchFamily="34" charset="0"/>
              </a:rPr>
              <a:t>, Δ. Φωτιάδης, Εισαγωγή στην </a:t>
            </a:r>
            <a:r>
              <a:rPr lang="el-GR" b="1" dirty="0" err="1">
                <a:cs typeface="Calibri" pitchFamily="34" charset="0"/>
              </a:rPr>
              <a:t>Εμβιομηχανική</a:t>
            </a:r>
            <a:r>
              <a:rPr lang="el-GR" b="1" dirty="0">
                <a:cs typeface="Calibri" pitchFamily="34" charset="0"/>
              </a:rPr>
              <a:t>, Εκδόσεις </a:t>
            </a:r>
            <a:r>
              <a:rPr lang="el-GR" b="1" dirty="0" err="1">
                <a:cs typeface="Calibri" pitchFamily="34" charset="0"/>
              </a:rPr>
              <a:t>Gutenberg</a:t>
            </a:r>
            <a:r>
              <a:rPr lang="el-GR" b="1" dirty="0">
                <a:cs typeface="Calibri" pitchFamily="34" charset="0"/>
              </a:rPr>
              <a:t>, Αθήνα 2018. </a:t>
            </a:r>
          </a:p>
          <a:p>
            <a:pPr algn="just">
              <a:spcAft>
                <a:spcPts val="600"/>
              </a:spcAft>
              <a:buSzPct val="70000"/>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Coswami</a:t>
            </a:r>
            <a:r>
              <a:rPr lang="en-US" b="1" dirty="0">
                <a:latin typeface="Calibri" pitchFamily="34" charset="0"/>
                <a:cs typeface="Calibri" pitchFamily="34" charset="0"/>
              </a:rPr>
              <a:t> T. “Human Musculoskeletal Biomechanics”. </a:t>
            </a:r>
            <a:r>
              <a:rPr lang="en-US" b="1" dirty="0" err="1">
                <a:latin typeface="Calibri" pitchFamily="34" charset="0"/>
                <a:cs typeface="Calibri" pitchFamily="34" charset="0"/>
              </a:rPr>
              <a:t>Interhweb</a:t>
            </a:r>
            <a:r>
              <a:rPr lang="en-US" b="1" dirty="0">
                <a:latin typeface="Calibri" pitchFamily="34" charset="0"/>
                <a:cs typeface="Calibri" pitchFamily="34" charset="0"/>
              </a:rPr>
              <a:t>. Org, 2011.</a:t>
            </a:r>
          </a:p>
          <a:p>
            <a:pPr algn="just">
              <a:spcAft>
                <a:spcPts val="6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Fung Y.C. “Biomechanics-mathematical properties of living tissues”. Springer-</a:t>
            </a:r>
            <a:r>
              <a:rPr lang="en-US" b="1" dirty="0" err="1">
                <a:latin typeface="Calibri" pitchFamily="34" charset="0"/>
                <a:cs typeface="Calibri" pitchFamily="34" charset="0"/>
              </a:rPr>
              <a:t>Verlag</a:t>
            </a:r>
            <a:r>
              <a:rPr lang="en-US" b="1" dirty="0">
                <a:latin typeface="Calibri" pitchFamily="34" charset="0"/>
                <a:cs typeface="Calibri" pitchFamily="34" charset="0"/>
              </a:rPr>
              <a:t>, 1993.</a:t>
            </a:r>
          </a:p>
          <a:p>
            <a:pPr algn="just">
              <a:spcAft>
                <a:spcPts val="6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Gordon J.E. “Structures-or why things don’t fall down”. Penguin Books, 1991.</a:t>
            </a:r>
          </a:p>
          <a:p>
            <a:pPr algn="just">
              <a:spcAft>
                <a:spcPts val="6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Knudson D. “Fundamentals of Biomechanics”. Springer, 2007.</a:t>
            </a:r>
          </a:p>
          <a:p>
            <a:pPr algn="just">
              <a:spcAft>
                <a:spcPts val="6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Ozkaya</a:t>
            </a:r>
            <a:r>
              <a:rPr lang="en-US" b="1" dirty="0">
                <a:latin typeface="Calibri" pitchFamily="34" charset="0"/>
                <a:cs typeface="Calibri" pitchFamily="34" charset="0"/>
              </a:rPr>
              <a:t> N., </a:t>
            </a:r>
            <a:r>
              <a:rPr lang="en-US" b="1" dirty="0" err="1">
                <a:latin typeface="Calibri" pitchFamily="34" charset="0"/>
                <a:cs typeface="Calibri" pitchFamily="34" charset="0"/>
              </a:rPr>
              <a:t>Nordin</a:t>
            </a:r>
            <a:r>
              <a:rPr lang="en-US" b="1" dirty="0">
                <a:latin typeface="Calibri" pitchFamily="34" charset="0"/>
                <a:cs typeface="Calibri" pitchFamily="34" charset="0"/>
              </a:rPr>
              <a:t> M., </a:t>
            </a:r>
            <a:r>
              <a:rPr lang="en-US" b="1" dirty="0" err="1">
                <a:latin typeface="Calibri" pitchFamily="34" charset="0"/>
                <a:cs typeface="Calibri" pitchFamily="34" charset="0"/>
              </a:rPr>
              <a:t>Goldsheyder</a:t>
            </a:r>
            <a:r>
              <a:rPr lang="en-US" b="1" dirty="0">
                <a:latin typeface="Calibri" pitchFamily="34" charset="0"/>
                <a:cs typeface="Calibri" pitchFamily="34" charset="0"/>
              </a:rPr>
              <a:t> D. and Leger D. “Fundamentals of Biomechanics”. Springer, 2012.</a:t>
            </a:r>
            <a:endParaRPr lang="el-GR" b="1" dirty="0">
              <a:latin typeface="Calibri" pitchFamily="34" charset="0"/>
              <a:cs typeface="Calibri" pitchFamily="34" charset="0"/>
            </a:endParaRPr>
          </a:p>
          <a:p>
            <a:pPr algn="just">
              <a:spcAft>
                <a:spcPts val="6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Bell F. “Principles of Mechanics and Biomechanics”. Stanley Thornes (Publishers) Ltd, 1998.</a:t>
            </a:r>
          </a:p>
          <a:p>
            <a:pPr algn="just">
              <a:buBlip>
                <a:blip r:embed="rId2"/>
              </a:buBlip>
            </a:pPr>
            <a:endParaRPr lang="en-US" b="1" dirty="0">
              <a:latin typeface="Calibri" pitchFamily="34" charset="0"/>
              <a:cs typeface="Calibri" pitchFamily="34" charset="0"/>
            </a:endParaRPr>
          </a:p>
          <a:p>
            <a:pPr algn="just">
              <a:buBlip>
                <a:blip r:embed="rId2"/>
              </a:buBlip>
            </a:pPr>
            <a:endParaRPr lang="en-US" b="1" dirty="0">
              <a:latin typeface="Calibri" pitchFamily="34" charset="0"/>
              <a:cs typeface="Calibri" pitchFamily="34" charset="0"/>
            </a:endParaRPr>
          </a:p>
          <a:p>
            <a:pPr algn="just">
              <a:buBlip>
                <a:blip r:embed="rId2"/>
              </a:buBlip>
            </a:pPr>
            <a:endParaRPr lang="en-US" b="1" dirty="0"/>
          </a:p>
          <a:p>
            <a:pPr algn="just"/>
            <a:endParaRPr lang="en-US" b="1" kern="0" dirty="0"/>
          </a:p>
          <a:p>
            <a:pPr algn="just">
              <a:buBlip>
                <a:blip r:embed="rId2"/>
              </a:buBlip>
            </a:pPr>
            <a:endParaRPr lang="el-GR" dirty="0"/>
          </a:p>
        </p:txBody>
      </p:sp>
    </p:spTree>
    <p:extLst>
      <p:ext uri="{BB962C8B-B14F-4D97-AF65-F5344CB8AC3E}">
        <p14:creationId xmlns:p14="http://schemas.microsoft.com/office/powerpoint/2010/main" val="260325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658840"/>
            <a:ext cx="5184576" cy="3096344"/>
          </a:xfrm>
          <a:prstGeom prst="rect">
            <a:avLst/>
          </a:prstGeom>
          <a:noFill/>
          <a:ln>
            <a:noFill/>
          </a:ln>
        </p:spPr>
      </p:pic>
      <p:sp>
        <p:nvSpPr>
          <p:cNvPr id="3" name="Θέση περιεχομένου 2"/>
          <p:cNvSpPr>
            <a:spLocks noGrp="1"/>
          </p:cNvSpPr>
          <p:nvPr>
            <p:ph sz="quarter" idx="1"/>
          </p:nvPr>
        </p:nvSpPr>
        <p:spPr>
          <a:xfrm>
            <a:off x="251520" y="1772816"/>
            <a:ext cx="8568952" cy="1800200"/>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Για την κατανόηση του αντικειμένου της στατικής θα σχολιαστούν κάποιες απλές εφαρμογές της με βασικό φορέα τη δοκό.</a:t>
            </a:r>
          </a:p>
          <a:p>
            <a:pPr algn="just">
              <a:spcBef>
                <a:spcPts val="0"/>
              </a:spcBef>
              <a:spcAft>
                <a:spcPts val="2400"/>
              </a:spcAft>
              <a:buClr>
                <a:schemeClr val="tx2">
                  <a:lumMod val="75000"/>
                </a:schemeClr>
              </a:buClr>
              <a:buFont typeface="Wingdings" pitchFamily="2" charset="2"/>
              <a:buChar char="q"/>
            </a:pPr>
            <a:r>
              <a:rPr lang="el-GR" sz="2200" i="1" dirty="0"/>
              <a:t>Εφαρμογή 1:</a:t>
            </a:r>
            <a:r>
              <a:rPr lang="el-GR" sz="2200" dirty="0"/>
              <a:t> Να υπολογιστούν οι αντιδράσεις στα στηρίγματα Α και Β της δοκού του παρακάτω σχήματος: </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Ελεύθερο Σώμα</a:t>
            </a:r>
            <a:endParaRPr lang="en-US" sz="3600" b="1" dirty="0">
              <a:solidFill>
                <a:srgbClr val="002060"/>
              </a:solidFill>
            </a:endParaRPr>
          </a:p>
        </p:txBody>
      </p:sp>
    </p:spTree>
    <p:extLst>
      <p:ext uri="{BB962C8B-B14F-4D97-AF65-F5344CB8AC3E}">
        <p14:creationId xmlns:p14="http://schemas.microsoft.com/office/powerpoint/2010/main" val="88312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3528" y="1556792"/>
            <a:ext cx="8283996" cy="1800200"/>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000" i="1" dirty="0"/>
              <a:t>Λύση: </a:t>
            </a:r>
            <a:r>
              <a:rPr lang="el-GR" sz="2000" dirty="0"/>
              <a:t>Η άρθρωση στο Α μπορεί να αντιδράσει με δύναμη σε λοξή διεύθυνση, ενώ η κύλιση στο Β μόνο στην κάθετη προς την κύλιση διεύθυνση. Στο διάγραμμα ελευθέρου σώματος, αν εφαρμόσουμε τις εξισώσεις ισορροπίας έχουμε:</a:t>
            </a:r>
            <a:endParaRPr lang="en-US" sz="20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Ελεύθερο Σώμα</a:t>
            </a:r>
            <a:endParaRPr lang="en-US" sz="3600" b="1" dirty="0">
              <a:solidFill>
                <a:srgbClr val="00206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09" y="2996952"/>
            <a:ext cx="7221743" cy="229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01" y="5210636"/>
            <a:ext cx="6830327" cy="160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6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Ελεύθερο Σώμα</a:t>
            </a:r>
            <a:endParaRPr lang="en-US" sz="3600" b="1" dirty="0">
              <a:solidFill>
                <a:srgbClr val="002060"/>
              </a:solidFill>
            </a:endParaRPr>
          </a:p>
        </p:txBody>
      </p:sp>
      <p:sp>
        <p:nvSpPr>
          <p:cNvPr id="8" name="Rectangle 7"/>
          <p:cNvSpPr/>
          <p:nvPr/>
        </p:nvSpPr>
        <p:spPr>
          <a:xfrm>
            <a:off x="297360" y="1660158"/>
            <a:ext cx="8846640" cy="769441"/>
          </a:xfrm>
          <a:prstGeom prst="rect">
            <a:avLst/>
          </a:prstGeom>
        </p:spPr>
        <p:txBody>
          <a:bodyPr wrap="square">
            <a:spAutoFit/>
          </a:bodyPr>
          <a:lstStyle/>
          <a:p>
            <a:r>
              <a:rPr lang="el-GR" sz="2200" i="1" dirty="0"/>
              <a:t>Εφαρμογή 2:</a:t>
            </a:r>
            <a:r>
              <a:rPr lang="el-GR" sz="2200" dirty="0"/>
              <a:t> Να υπολογιστούν οι αντιδράσεις στα στηρίγματα Α και Β της δοκού του παρακάτω σχήματος: </a:t>
            </a:r>
            <a:endParaRPr lang="en-US" sz="2200" dirty="0"/>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564904"/>
            <a:ext cx="6264696" cy="3983777"/>
          </a:xfrm>
          <a:prstGeom prst="rect">
            <a:avLst/>
          </a:prstGeom>
          <a:noFill/>
          <a:ln>
            <a:noFill/>
          </a:ln>
        </p:spPr>
      </p:pic>
    </p:spTree>
    <p:extLst>
      <p:ext uri="{BB962C8B-B14F-4D97-AF65-F5344CB8AC3E}">
        <p14:creationId xmlns:p14="http://schemas.microsoft.com/office/powerpoint/2010/main" val="3397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Ελεύθερο Σώμα</a:t>
            </a:r>
            <a:endParaRPr lang="en-US" sz="3600" b="1" dirty="0">
              <a:solidFill>
                <a:srgbClr val="002060"/>
              </a:solidFill>
            </a:endParaRPr>
          </a:p>
        </p:txBody>
      </p:sp>
      <p:sp>
        <p:nvSpPr>
          <p:cNvPr id="8" name="Rectangle 7"/>
          <p:cNvSpPr/>
          <p:nvPr/>
        </p:nvSpPr>
        <p:spPr>
          <a:xfrm>
            <a:off x="297360" y="1660158"/>
            <a:ext cx="8523112" cy="1785104"/>
          </a:xfrm>
          <a:prstGeom prst="rect">
            <a:avLst/>
          </a:prstGeom>
        </p:spPr>
        <p:txBody>
          <a:bodyPr wrap="square">
            <a:spAutoFit/>
          </a:bodyPr>
          <a:lstStyle/>
          <a:p>
            <a:pPr algn="just"/>
            <a:r>
              <a:rPr lang="el-GR" sz="2200" i="1" dirty="0"/>
              <a:t>Λύση: </a:t>
            </a:r>
            <a:r>
              <a:rPr lang="el-GR" sz="2200" dirty="0"/>
              <a:t>Η άρθρωση στο Α μπορεί να αντιδράσει με δύναμη σε λοξή διεύθυνση, ενώ η κύλιση στο Β μόνο στην κάθετη προς την κύλιση διεύθυνση. Στο διάγραμμα ελευθέρου σώματος, αν εφαρμόσουμε τις εξισώσεις ισορροπίας έχουμε:</a:t>
            </a:r>
            <a:endParaRPr lang="en-US" sz="2200" dirty="0"/>
          </a:p>
          <a:p>
            <a:endParaRPr lang="en-US" sz="2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1" y="3284984"/>
            <a:ext cx="7344819" cy="233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1922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22147</TotalTime>
  <Words>3321</Words>
  <Application>Microsoft Office PowerPoint</Application>
  <PresentationFormat>Προβολή στην οθόνη (4:3)</PresentationFormat>
  <Paragraphs>289</Paragraphs>
  <Slides>53</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53</vt:i4>
      </vt:variant>
    </vt:vector>
  </HeadingPairs>
  <TitlesOfParts>
    <vt:vector size="61" baseType="lpstr">
      <vt:lpstr>Arial</vt:lpstr>
      <vt:lpstr>Calibri</vt:lpstr>
      <vt:lpstr>Cambria Math</vt:lpstr>
      <vt:lpstr>Times New Roman</vt:lpstr>
      <vt:lpstr>Tw Cen MT</vt:lpstr>
      <vt:lpstr>Wingdings</vt:lpstr>
      <vt:lpstr>Wingdings 2</vt:lpstr>
      <vt:lpstr>Median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baso</dc:creator>
  <cp:lastModifiedBy>ALEXANDRA NIAKOPOULOU</cp:lastModifiedBy>
  <cp:revision>1423</cp:revision>
  <dcterms:created xsi:type="dcterms:W3CDTF">2006-08-16T00:00:00Z</dcterms:created>
  <dcterms:modified xsi:type="dcterms:W3CDTF">2023-09-29T09:47:38Z</dcterms:modified>
</cp:coreProperties>
</file>