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3"/>
  </p:notesMasterIdLst>
  <p:sldIdLst>
    <p:sldId id="259" r:id="rId2"/>
    <p:sldId id="354" r:id="rId3"/>
    <p:sldId id="386" r:id="rId4"/>
    <p:sldId id="353" r:id="rId5"/>
    <p:sldId id="385" r:id="rId6"/>
    <p:sldId id="387" r:id="rId7"/>
    <p:sldId id="388" r:id="rId8"/>
    <p:sldId id="389" r:id="rId9"/>
    <p:sldId id="390" r:id="rId10"/>
    <p:sldId id="391" r:id="rId11"/>
    <p:sldId id="393" r:id="rId12"/>
    <p:sldId id="394" r:id="rId13"/>
    <p:sldId id="395" r:id="rId14"/>
    <p:sldId id="392" r:id="rId15"/>
    <p:sldId id="397" r:id="rId16"/>
    <p:sldId id="396" r:id="rId17"/>
    <p:sldId id="399" r:id="rId18"/>
    <p:sldId id="398" r:id="rId19"/>
    <p:sldId id="400" r:id="rId20"/>
    <p:sldId id="401" r:id="rId21"/>
    <p:sldId id="402" r:id="rId22"/>
    <p:sldId id="403" r:id="rId23"/>
    <p:sldId id="404" r:id="rId24"/>
    <p:sldId id="405" r:id="rId25"/>
    <p:sldId id="406" r:id="rId26"/>
    <p:sldId id="407" r:id="rId27"/>
    <p:sldId id="408" r:id="rId28"/>
    <p:sldId id="409" r:id="rId29"/>
    <p:sldId id="410" r:id="rId30"/>
    <p:sldId id="412" r:id="rId31"/>
    <p:sldId id="413" r:id="rId32"/>
    <p:sldId id="414" r:id="rId33"/>
    <p:sldId id="415" r:id="rId34"/>
    <p:sldId id="416" r:id="rId35"/>
    <p:sldId id="417" r:id="rId36"/>
    <p:sldId id="418" r:id="rId37"/>
    <p:sldId id="420" r:id="rId38"/>
    <p:sldId id="419" r:id="rId39"/>
    <p:sldId id="423" r:id="rId40"/>
    <p:sldId id="422" r:id="rId41"/>
    <p:sldId id="424" r:id="rId42"/>
    <p:sldId id="425" r:id="rId43"/>
    <p:sldId id="426" r:id="rId44"/>
    <p:sldId id="463" r:id="rId45"/>
    <p:sldId id="464" r:id="rId46"/>
    <p:sldId id="465" r:id="rId47"/>
    <p:sldId id="466" r:id="rId48"/>
    <p:sldId id="427" r:id="rId49"/>
    <p:sldId id="428" r:id="rId50"/>
    <p:sldId id="429" r:id="rId51"/>
    <p:sldId id="431" r:id="rId52"/>
    <p:sldId id="432" r:id="rId53"/>
    <p:sldId id="430" r:id="rId54"/>
    <p:sldId id="444" r:id="rId55"/>
    <p:sldId id="445" r:id="rId56"/>
    <p:sldId id="446" r:id="rId57"/>
    <p:sldId id="447" r:id="rId58"/>
    <p:sldId id="448" r:id="rId59"/>
    <p:sldId id="455" r:id="rId60"/>
    <p:sldId id="456" r:id="rId61"/>
    <p:sldId id="457" r:id="rId62"/>
    <p:sldId id="458" r:id="rId63"/>
    <p:sldId id="459" r:id="rId64"/>
    <p:sldId id="461" r:id="rId65"/>
    <p:sldId id="468" r:id="rId66"/>
    <p:sldId id="469" r:id="rId67"/>
    <p:sldId id="471" r:id="rId68"/>
    <p:sldId id="470" r:id="rId69"/>
    <p:sldId id="472" r:id="rId70"/>
    <p:sldId id="434" r:id="rId71"/>
    <p:sldId id="435" r:id="rId72"/>
    <p:sldId id="436" r:id="rId73"/>
    <p:sldId id="437" r:id="rId74"/>
    <p:sldId id="473" r:id="rId75"/>
    <p:sldId id="438" r:id="rId76"/>
    <p:sldId id="474" r:id="rId77"/>
    <p:sldId id="475" r:id="rId78"/>
    <p:sldId id="440" r:id="rId79"/>
    <p:sldId id="441" r:id="rId80"/>
    <p:sldId id="476" r:id="rId81"/>
    <p:sldId id="477" r:id="rId82"/>
    <p:sldId id="478" r:id="rId83"/>
    <p:sldId id="479" r:id="rId84"/>
    <p:sldId id="480" r:id="rId85"/>
    <p:sldId id="442" r:id="rId86"/>
    <p:sldId id="481" r:id="rId87"/>
    <p:sldId id="482" r:id="rId88"/>
    <p:sldId id="483" r:id="rId89"/>
    <p:sldId id="484" r:id="rId90"/>
    <p:sldId id="383" r:id="rId91"/>
    <p:sldId id="462"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383E56"/>
    <a:srgbClr val="474F6D"/>
    <a:srgbClr val="CD4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8" autoAdjust="0"/>
    <p:restoredTop sz="90253" autoAdjust="0"/>
  </p:normalViewPr>
  <p:slideViewPr>
    <p:cSldViewPr>
      <p:cViewPr varScale="1">
        <p:scale>
          <a:sx n="100" d="100"/>
          <a:sy n="100" d="100"/>
        </p:scale>
        <p:origin x="1554" y="7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9/29/2023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8566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369222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49</a:t>
            </a:fld>
            <a:endParaRPr lang="en-US"/>
          </a:p>
        </p:txBody>
      </p:sp>
    </p:spTree>
    <p:extLst>
      <p:ext uri="{BB962C8B-B14F-4D97-AF65-F5344CB8AC3E}">
        <p14:creationId xmlns:p14="http://schemas.microsoft.com/office/powerpoint/2010/main" val="337366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50</a:t>
            </a:fld>
            <a:endParaRPr lang="en-US"/>
          </a:p>
        </p:txBody>
      </p:sp>
    </p:spTree>
    <p:extLst>
      <p:ext uri="{BB962C8B-B14F-4D97-AF65-F5344CB8AC3E}">
        <p14:creationId xmlns:p14="http://schemas.microsoft.com/office/powerpoint/2010/main" val="98823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51</a:t>
            </a:fld>
            <a:endParaRPr lang="en-US"/>
          </a:p>
        </p:txBody>
      </p:sp>
    </p:spTree>
    <p:extLst>
      <p:ext uri="{BB962C8B-B14F-4D97-AF65-F5344CB8AC3E}">
        <p14:creationId xmlns:p14="http://schemas.microsoft.com/office/powerpoint/2010/main" val="7584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52</a:t>
            </a:fld>
            <a:endParaRPr lang="en-US"/>
          </a:p>
        </p:txBody>
      </p:sp>
    </p:spTree>
    <p:extLst>
      <p:ext uri="{BB962C8B-B14F-4D97-AF65-F5344CB8AC3E}">
        <p14:creationId xmlns:p14="http://schemas.microsoft.com/office/powerpoint/2010/main" val="257094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53</a:t>
            </a:fld>
            <a:endParaRPr lang="en-US"/>
          </a:p>
        </p:txBody>
      </p:sp>
    </p:spTree>
    <p:extLst>
      <p:ext uri="{BB962C8B-B14F-4D97-AF65-F5344CB8AC3E}">
        <p14:creationId xmlns:p14="http://schemas.microsoft.com/office/powerpoint/2010/main" val="247494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54</a:t>
            </a:fld>
            <a:endParaRPr lang="en-US"/>
          </a:p>
        </p:txBody>
      </p:sp>
    </p:spTree>
    <p:extLst>
      <p:ext uri="{BB962C8B-B14F-4D97-AF65-F5344CB8AC3E}">
        <p14:creationId xmlns:p14="http://schemas.microsoft.com/office/powerpoint/2010/main" val="135186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55</a:t>
            </a:fld>
            <a:endParaRPr lang="en-US"/>
          </a:p>
        </p:txBody>
      </p:sp>
    </p:spTree>
    <p:extLst>
      <p:ext uri="{BB962C8B-B14F-4D97-AF65-F5344CB8AC3E}">
        <p14:creationId xmlns:p14="http://schemas.microsoft.com/office/powerpoint/2010/main" val="346329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56</a:t>
            </a:fld>
            <a:endParaRPr lang="en-US"/>
          </a:p>
        </p:txBody>
      </p:sp>
    </p:spTree>
    <p:extLst>
      <p:ext uri="{BB962C8B-B14F-4D97-AF65-F5344CB8AC3E}">
        <p14:creationId xmlns:p14="http://schemas.microsoft.com/office/powerpoint/2010/main" val="222358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57</a:t>
            </a:fld>
            <a:endParaRPr lang="en-US"/>
          </a:p>
        </p:txBody>
      </p:sp>
    </p:spTree>
    <p:extLst>
      <p:ext uri="{BB962C8B-B14F-4D97-AF65-F5344CB8AC3E}">
        <p14:creationId xmlns:p14="http://schemas.microsoft.com/office/powerpoint/2010/main" val="277246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58</a:t>
            </a:fld>
            <a:endParaRPr lang="en-US"/>
          </a:p>
        </p:txBody>
      </p:sp>
    </p:spTree>
    <p:extLst>
      <p:ext uri="{BB962C8B-B14F-4D97-AF65-F5344CB8AC3E}">
        <p14:creationId xmlns:p14="http://schemas.microsoft.com/office/powerpoint/2010/main" val="339452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41</a:t>
            </a:fld>
            <a:endParaRPr lang="en-US"/>
          </a:p>
        </p:txBody>
      </p:sp>
    </p:spTree>
    <p:extLst>
      <p:ext uri="{BB962C8B-B14F-4D97-AF65-F5344CB8AC3E}">
        <p14:creationId xmlns:p14="http://schemas.microsoft.com/office/powerpoint/2010/main" val="2981169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59</a:t>
            </a:fld>
            <a:endParaRPr lang="en-US"/>
          </a:p>
        </p:txBody>
      </p:sp>
    </p:spTree>
    <p:extLst>
      <p:ext uri="{BB962C8B-B14F-4D97-AF65-F5344CB8AC3E}">
        <p14:creationId xmlns:p14="http://schemas.microsoft.com/office/powerpoint/2010/main" val="296070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60</a:t>
            </a:fld>
            <a:endParaRPr lang="en-US"/>
          </a:p>
        </p:txBody>
      </p:sp>
    </p:spTree>
    <p:extLst>
      <p:ext uri="{BB962C8B-B14F-4D97-AF65-F5344CB8AC3E}">
        <p14:creationId xmlns:p14="http://schemas.microsoft.com/office/powerpoint/2010/main" val="563146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61</a:t>
            </a:fld>
            <a:endParaRPr lang="en-US"/>
          </a:p>
        </p:txBody>
      </p:sp>
    </p:spTree>
    <p:extLst>
      <p:ext uri="{BB962C8B-B14F-4D97-AF65-F5344CB8AC3E}">
        <p14:creationId xmlns:p14="http://schemas.microsoft.com/office/powerpoint/2010/main" val="322259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62</a:t>
            </a:fld>
            <a:endParaRPr lang="en-US"/>
          </a:p>
        </p:txBody>
      </p:sp>
    </p:spTree>
    <p:extLst>
      <p:ext uri="{BB962C8B-B14F-4D97-AF65-F5344CB8AC3E}">
        <p14:creationId xmlns:p14="http://schemas.microsoft.com/office/powerpoint/2010/main" val="623993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63</a:t>
            </a:fld>
            <a:endParaRPr lang="en-US"/>
          </a:p>
        </p:txBody>
      </p:sp>
    </p:spTree>
    <p:extLst>
      <p:ext uri="{BB962C8B-B14F-4D97-AF65-F5344CB8AC3E}">
        <p14:creationId xmlns:p14="http://schemas.microsoft.com/office/powerpoint/2010/main" val="883654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64</a:t>
            </a:fld>
            <a:endParaRPr lang="en-US"/>
          </a:p>
        </p:txBody>
      </p:sp>
    </p:spTree>
    <p:extLst>
      <p:ext uri="{BB962C8B-B14F-4D97-AF65-F5344CB8AC3E}">
        <p14:creationId xmlns:p14="http://schemas.microsoft.com/office/powerpoint/2010/main" val="1938476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65</a:t>
            </a:fld>
            <a:endParaRPr lang="en-US"/>
          </a:p>
        </p:txBody>
      </p:sp>
    </p:spTree>
    <p:extLst>
      <p:ext uri="{BB962C8B-B14F-4D97-AF65-F5344CB8AC3E}">
        <p14:creationId xmlns:p14="http://schemas.microsoft.com/office/powerpoint/2010/main" val="1938476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66</a:t>
            </a:fld>
            <a:endParaRPr lang="en-US"/>
          </a:p>
        </p:txBody>
      </p:sp>
    </p:spTree>
    <p:extLst>
      <p:ext uri="{BB962C8B-B14F-4D97-AF65-F5344CB8AC3E}">
        <p14:creationId xmlns:p14="http://schemas.microsoft.com/office/powerpoint/2010/main" val="1231762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67</a:t>
            </a:fld>
            <a:endParaRPr lang="en-US"/>
          </a:p>
        </p:txBody>
      </p:sp>
    </p:spTree>
    <p:extLst>
      <p:ext uri="{BB962C8B-B14F-4D97-AF65-F5344CB8AC3E}">
        <p14:creationId xmlns:p14="http://schemas.microsoft.com/office/powerpoint/2010/main" val="1231762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68</a:t>
            </a:fld>
            <a:endParaRPr lang="en-US"/>
          </a:p>
        </p:txBody>
      </p:sp>
    </p:spTree>
    <p:extLst>
      <p:ext uri="{BB962C8B-B14F-4D97-AF65-F5344CB8AC3E}">
        <p14:creationId xmlns:p14="http://schemas.microsoft.com/office/powerpoint/2010/main" val="123176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42</a:t>
            </a:fld>
            <a:endParaRPr lang="en-US"/>
          </a:p>
        </p:txBody>
      </p:sp>
    </p:spTree>
    <p:extLst>
      <p:ext uri="{BB962C8B-B14F-4D97-AF65-F5344CB8AC3E}">
        <p14:creationId xmlns:p14="http://schemas.microsoft.com/office/powerpoint/2010/main" val="3364077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69</a:t>
            </a:fld>
            <a:endParaRPr lang="en-US"/>
          </a:p>
        </p:txBody>
      </p:sp>
    </p:spTree>
    <p:extLst>
      <p:ext uri="{BB962C8B-B14F-4D97-AF65-F5344CB8AC3E}">
        <p14:creationId xmlns:p14="http://schemas.microsoft.com/office/powerpoint/2010/main" val="1231762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70</a:t>
            </a:fld>
            <a:endParaRPr lang="en-US"/>
          </a:p>
        </p:txBody>
      </p:sp>
    </p:spTree>
    <p:extLst>
      <p:ext uri="{BB962C8B-B14F-4D97-AF65-F5344CB8AC3E}">
        <p14:creationId xmlns:p14="http://schemas.microsoft.com/office/powerpoint/2010/main" val="1867566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71</a:t>
            </a:fld>
            <a:endParaRPr lang="en-US"/>
          </a:p>
        </p:txBody>
      </p:sp>
    </p:spTree>
    <p:extLst>
      <p:ext uri="{BB962C8B-B14F-4D97-AF65-F5344CB8AC3E}">
        <p14:creationId xmlns:p14="http://schemas.microsoft.com/office/powerpoint/2010/main" val="828771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72</a:t>
            </a:fld>
            <a:endParaRPr lang="en-US"/>
          </a:p>
        </p:txBody>
      </p:sp>
    </p:spTree>
    <p:extLst>
      <p:ext uri="{BB962C8B-B14F-4D97-AF65-F5344CB8AC3E}">
        <p14:creationId xmlns:p14="http://schemas.microsoft.com/office/powerpoint/2010/main" val="96502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73</a:t>
            </a:fld>
            <a:endParaRPr lang="en-US"/>
          </a:p>
        </p:txBody>
      </p:sp>
    </p:spTree>
    <p:extLst>
      <p:ext uri="{BB962C8B-B14F-4D97-AF65-F5344CB8AC3E}">
        <p14:creationId xmlns:p14="http://schemas.microsoft.com/office/powerpoint/2010/main" val="3888593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74</a:t>
            </a:fld>
            <a:endParaRPr lang="en-US"/>
          </a:p>
        </p:txBody>
      </p:sp>
    </p:spTree>
    <p:extLst>
      <p:ext uri="{BB962C8B-B14F-4D97-AF65-F5344CB8AC3E}">
        <p14:creationId xmlns:p14="http://schemas.microsoft.com/office/powerpoint/2010/main" val="3888593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75</a:t>
            </a:fld>
            <a:endParaRPr lang="en-US"/>
          </a:p>
        </p:txBody>
      </p:sp>
    </p:spTree>
    <p:extLst>
      <p:ext uri="{BB962C8B-B14F-4D97-AF65-F5344CB8AC3E}">
        <p14:creationId xmlns:p14="http://schemas.microsoft.com/office/powerpoint/2010/main" val="391246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76</a:t>
            </a:fld>
            <a:endParaRPr lang="en-US"/>
          </a:p>
        </p:txBody>
      </p:sp>
    </p:spTree>
    <p:extLst>
      <p:ext uri="{BB962C8B-B14F-4D97-AF65-F5344CB8AC3E}">
        <p14:creationId xmlns:p14="http://schemas.microsoft.com/office/powerpoint/2010/main" val="3912468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77</a:t>
            </a:fld>
            <a:endParaRPr lang="en-US"/>
          </a:p>
        </p:txBody>
      </p:sp>
    </p:spTree>
    <p:extLst>
      <p:ext uri="{BB962C8B-B14F-4D97-AF65-F5344CB8AC3E}">
        <p14:creationId xmlns:p14="http://schemas.microsoft.com/office/powerpoint/2010/main" val="3912468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78</a:t>
            </a:fld>
            <a:endParaRPr lang="en-US"/>
          </a:p>
        </p:txBody>
      </p:sp>
    </p:spTree>
    <p:extLst>
      <p:ext uri="{BB962C8B-B14F-4D97-AF65-F5344CB8AC3E}">
        <p14:creationId xmlns:p14="http://schemas.microsoft.com/office/powerpoint/2010/main" val="251491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43</a:t>
            </a:fld>
            <a:endParaRPr lang="en-US"/>
          </a:p>
        </p:txBody>
      </p:sp>
    </p:spTree>
    <p:extLst>
      <p:ext uri="{BB962C8B-B14F-4D97-AF65-F5344CB8AC3E}">
        <p14:creationId xmlns:p14="http://schemas.microsoft.com/office/powerpoint/2010/main" val="2338334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79</a:t>
            </a:fld>
            <a:endParaRPr lang="en-US"/>
          </a:p>
        </p:txBody>
      </p:sp>
    </p:spTree>
    <p:extLst>
      <p:ext uri="{BB962C8B-B14F-4D97-AF65-F5344CB8AC3E}">
        <p14:creationId xmlns:p14="http://schemas.microsoft.com/office/powerpoint/2010/main" val="4028552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80</a:t>
            </a:fld>
            <a:endParaRPr lang="en-US"/>
          </a:p>
        </p:txBody>
      </p:sp>
    </p:spTree>
    <p:extLst>
      <p:ext uri="{BB962C8B-B14F-4D97-AF65-F5344CB8AC3E}">
        <p14:creationId xmlns:p14="http://schemas.microsoft.com/office/powerpoint/2010/main" val="4028552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81</a:t>
            </a:fld>
            <a:endParaRPr lang="en-US"/>
          </a:p>
        </p:txBody>
      </p:sp>
    </p:spTree>
    <p:extLst>
      <p:ext uri="{BB962C8B-B14F-4D97-AF65-F5344CB8AC3E}">
        <p14:creationId xmlns:p14="http://schemas.microsoft.com/office/powerpoint/2010/main" val="4028552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82</a:t>
            </a:fld>
            <a:endParaRPr lang="en-US"/>
          </a:p>
        </p:txBody>
      </p:sp>
    </p:spTree>
    <p:extLst>
      <p:ext uri="{BB962C8B-B14F-4D97-AF65-F5344CB8AC3E}">
        <p14:creationId xmlns:p14="http://schemas.microsoft.com/office/powerpoint/2010/main" val="4028552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83</a:t>
            </a:fld>
            <a:endParaRPr lang="en-US"/>
          </a:p>
        </p:txBody>
      </p:sp>
    </p:spTree>
    <p:extLst>
      <p:ext uri="{BB962C8B-B14F-4D97-AF65-F5344CB8AC3E}">
        <p14:creationId xmlns:p14="http://schemas.microsoft.com/office/powerpoint/2010/main" val="4028552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84</a:t>
            </a:fld>
            <a:endParaRPr lang="en-US"/>
          </a:p>
        </p:txBody>
      </p:sp>
    </p:spTree>
    <p:extLst>
      <p:ext uri="{BB962C8B-B14F-4D97-AF65-F5344CB8AC3E}">
        <p14:creationId xmlns:p14="http://schemas.microsoft.com/office/powerpoint/2010/main" val="4028552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85</a:t>
            </a:fld>
            <a:endParaRPr lang="en-US"/>
          </a:p>
        </p:txBody>
      </p:sp>
    </p:spTree>
    <p:extLst>
      <p:ext uri="{BB962C8B-B14F-4D97-AF65-F5344CB8AC3E}">
        <p14:creationId xmlns:p14="http://schemas.microsoft.com/office/powerpoint/2010/main" val="3311794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86</a:t>
            </a:fld>
            <a:endParaRPr lang="en-US"/>
          </a:p>
        </p:txBody>
      </p:sp>
    </p:spTree>
    <p:extLst>
      <p:ext uri="{BB962C8B-B14F-4D97-AF65-F5344CB8AC3E}">
        <p14:creationId xmlns:p14="http://schemas.microsoft.com/office/powerpoint/2010/main" val="3311794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87</a:t>
            </a:fld>
            <a:endParaRPr lang="en-US"/>
          </a:p>
        </p:txBody>
      </p:sp>
    </p:spTree>
    <p:extLst>
      <p:ext uri="{BB962C8B-B14F-4D97-AF65-F5344CB8AC3E}">
        <p14:creationId xmlns:p14="http://schemas.microsoft.com/office/powerpoint/2010/main" val="3311794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88</a:t>
            </a:fld>
            <a:endParaRPr lang="en-US"/>
          </a:p>
        </p:txBody>
      </p:sp>
    </p:spTree>
    <p:extLst>
      <p:ext uri="{BB962C8B-B14F-4D97-AF65-F5344CB8AC3E}">
        <p14:creationId xmlns:p14="http://schemas.microsoft.com/office/powerpoint/2010/main" val="331179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44</a:t>
            </a:fld>
            <a:endParaRPr lang="en-US"/>
          </a:p>
        </p:txBody>
      </p:sp>
    </p:spTree>
    <p:extLst>
      <p:ext uri="{BB962C8B-B14F-4D97-AF65-F5344CB8AC3E}">
        <p14:creationId xmlns:p14="http://schemas.microsoft.com/office/powerpoint/2010/main" val="2338334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89</a:t>
            </a:fld>
            <a:endParaRPr lang="en-US"/>
          </a:p>
        </p:txBody>
      </p:sp>
    </p:spTree>
    <p:extLst>
      <p:ext uri="{BB962C8B-B14F-4D97-AF65-F5344CB8AC3E}">
        <p14:creationId xmlns:p14="http://schemas.microsoft.com/office/powerpoint/2010/main" val="331179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45</a:t>
            </a:fld>
            <a:endParaRPr lang="en-US"/>
          </a:p>
        </p:txBody>
      </p:sp>
    </p:spTree>
    <p:extLst>
      <p:ext uri="{BB962C8B-B14F-4D97-AF65-F5344CB8AC3E}">
        <p14:creationId xmlns:p14="http://schemas.microsoft.com/office/powerpoint/2010/main" val="233833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46</a:t>
            </a:fld>
            <a:endParaRPr lang="en-US"/>
          </a:p>
        </p:txBody>
      </p:sp>
    </p:spTree>
    <p:extLst>
      <p:ext uri="{BB962C8B-B14F-4D97-AF65-F5344CB8AC3E}">
        <p14:creationId xmlns:p14="http://schemas.microsoft.com/office/powerpoint/2010/main" val="233833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47</a:t>
            </a:fld>
            <a:endParaRPr lang="en-US"/>
          </a:p>
        </p:txBody>
      </p:sp>
    </p:spTree>
    <p:extLst>
      <p:ext uri="{BB962C8B-B14F-4D97-AF65-F5344CB8AC3E}">
        <p14:creationId xmlns:p14="http://schemas.microsoft.com/office/powerpoint/2010/main" val="233833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48</a:t>
            </a:fld>
            <a:endParaRPr lang="en-US"/>
          </a:p>
        </p:txBody>
      </p:sp>
    </p:spTree>
    <p:extLst>
      <p:ext uri="{BB962C8B-B14F-4D97-AF65-F5344CB8AC3E}">
        <p14:creationId xmlns:p14="http://schemas.microsoft.com/office/powerpoint/2010/main" val="327512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9/29/2023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9/29/2023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tiadis@cs.uo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otiadis@uoi.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2.png"/><Relationship Id="rId7"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50.wmf"/><Relationship Id="rId7"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0.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4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30.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68.png"/><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0.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9.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6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6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emf"/></Relationships>
</file>

<file path=ppt/slides/_rels/slide6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slides/_rels/slide6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90.png"/><Relationship Id="rId5" Type="http://schemas.openxmlformats.org/officeDocument/2006/relationships/image" Target="../media/image108.png"/><Relationship Id="rId4" Type="http://schemas.openxmlformats.org/officeDocument/2006/relationships/image" Target="../media/image107.png"/></Relationships>
</file>

<file path=ppt/slides/_rels/slide73.xml.rels><?xml version="1.0" encoding="UTF-8" standalone="yes"?>
<Relationships xmlns="http://schemas.openxmlformats.org/package/2006/relationships"><Relationship Id="rId8" Type="http://schemas.openxmlformats.org/officeDocument/2006/relationships/image" Target="../media/image1150.png"/><Relationship Id="rId3" Type="http://schemas.openxmlformats.org/officeDocument/2006/relationships/image" Target="../media/image92.png"/><Relationship Id="rId7" Type="http://schemas.openxmlformats.org/officeDocument/2006/relationships/image" Target="../media/image11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30.png"/><Relationship Id="rId5" Type="http://schemas.openxmlformats.org/officeDocument/2006/relationships/image" Target="../media/image1120.png"/><Relationship Id="rId4" Type="http://schemas.openxmlformats.org/officeDocument/2006/relationships/image" Target="../media/image1110.png"/></Relationships>
</file>

<file path=ppt/slides/_rels/slide74.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5.emf"/><Relationship Id="rId5" Type="http://schemas.openxmlformats.org/officeDocument/2006/relationships/image" Target="../media/image127.png"/><Relationship Id="rId4" Type="http://schemas.openxmlformats.org/officeDocument/2006/relationships/image" Target="../media/image94.emf"/></Relationships>
</file>

<file path=ppt/slides/_rels/slide75.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20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90.png"/><Relationship Id="rId5" Type="http://schemas.openxmlformats.org/officeDocument/2006/relationships/image" Target="../media/image1180.png"/><Relationship Id="rId4" Type="http://schemas.openxmlformats.org/officeDocument/2006/relationships/image" Target="../media/image1170.png"/></Relationships>
</file>

<file path=ppt/slides/_rels/slide76.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7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7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230.png"/></Relationships>
</file>

<file path=ppt/slides/_rels/slide79.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01.png"/><Relationship Id="rId4" Type="http://schemas.openxmlformats.org/officeDocument/2006/relationships/image" Target="../media/image137.png"/><Relationship Id="rId9" Type="http://schemas.openxmlformats.org/officeDocument/2006/relationships/image" Target="../media/image102.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4.emf"/></Relationships>
</file>

<file path=ppt/slides/_rels/slide81.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8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22.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image" Target="../media/image123.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362200" y="6172200"/>
            <a:ext cx="6019800" cy="685800"/>
          </a:xfrm>
          <a:prstGeom prst="rect">
            <a:avLst/>
          </a:prstGeom>
        </p:spPr>
        <p:txBody>
          <a:bodyPr vert="horz">
            <a:normAutofit/>
          </a:bodyPr>
          <a:lstStyle/>
          <a:p>
            <a:pPr marL="320040" lvl="0" indent="-320040">
              <a:spcBef>
                <a:spcPts val="700"/>
              </a:spcBef>
              <a:buClr>
                <a:schemeClr val="accent2"/>
              </a:buClr>
              <a:buSzPct val="60000"/>
              <a:defRPr/>
            </a:pPr>
            <a:endParaRPr kumimoji="0" lang="el-GR" sz="2800" b="0" i="0" u="none" strike="noStrike" kern="1200" cap="none" spc="0" normalizeH="0" baseline="0" dirty="0">
              <a:ln>
                <a:noFill/>
              </a:ln>
              <a:solidFill>
                <a:schemeClr val="bg1"/>
              </a:solidFill>
              <a:effectLst/>
              <a:uLnTx/>
              <a:uFillTx/>
              <a:latin typeface="+mn-lt"/>
              <a:ea typeface="+mn-ea"/>
              <a:cs typeface="+mn-cs"/>
            </a:endParaRPr>
          </a:p>
        </p:txBody>
      </p:sp>
      <p:sp>
        <p:nvSpPr>
          <p:cNvPr id="9" name="Content Placeholder 2"/>
          <p:cNvSpPr txBox="1">
            <a:spLocks/>
          </p:cNvSpPr>
          <p:nvPr/>
        </p:nvSpPr>
        <p:spPr>
          <a:xfrm>
            <a:off x="762000" y="8382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Content Placeholder 2"/>
          <p:cNvSpPr txBox="1">
            <a:spLocks/>
          </p:cNvSpPr>
          <p:nvPr/>
        </p:nvSpPr>
        <p:spPr>
          <a:xfrm>
            <a:off x="107504" y="1600200"/>
            <a:ext cx="8640960" cy="4267200"/>
          </a:xfrm>
          <a:prstGeom prst="rect">
            <a:avLst/>
          </a:prstGeom>
        </p:spPr>
        <p:txBody>
          <a:bodyPr vert="horz" anchor="ctr">
            <a:normAutofit fontScale="2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16000" b="1" dirty="0">
                <a:solidFill>
                  <a:schemeClr val="bg1"/>
                </a:solidFill>
                <a:latin typeface="Calibri" pitchFamily="34" charset="0"/>
              </a:rPr>
              <a:t>ΜΗΧΑΝΙΚΗ ΠΑΡΑΜΟΡΦΩΣΙΜΟΥ ΣΩΜΑΤΟΣ</a:t>
            </a:r>
          </a:p>
          <a:p>
            <a:pPr algn="ctr">
              <a:spcBef>
                <a:spcPts val="700"/>
              </a:spcBef>
              <a:buClr>
                <a:schemeClr val="accent2"/>
              </a:buClr>
              <a:buSzPct val="60000"/>
            </a:pPr>
            <a:endParaRPr lang="en-US" sz="144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Δημήτριος Ι. Φωτιάδης</a:t>
            </a:r>
          </a:p>
          <a:p>
            <a:pPr algn="ctr">
              <a:spcBef>
                <a:spcPts val="700"/>
              </a:spcBef>
              <a:buClr>
                <a:schemeClr val="accent2"/>
              </a:buClr>
              <a:buSzPct val="60000"/>
            </a:pPr>
            <a:r>
              <a:rPr lang="el-GR" sz="8800" dirty="0">
                <a:solidFill>
                  <a:schemeClr val="bg1"/>
                </a:solidFill>
                <a:latin typeface="Calibri" pitchFamily="34" charset="0"/>
              </a:rPr>
              <a:t>Καθηγητής </a:t>
            </a:r>
            <a:r>
              <a:rPr lang="el-GR" sz="8800" dirty="0" err="1">
                <a:solidFill>
                  <a:schemeClr val="bg1"/>
                </a:solidFill>
                <a:latin typeface="Calibri" pitchFamily="34" charset="0"/>
              </a:rPr>
              <a:t>Βιοϊατρικής</a:t>
            </a:r>
            <a:r>
              <a:rPr lang="el-GR" sz="8800" dirty="0">
                <a:solidFill>
                  <a:schemeClr val="bg1"/>
                </a:solidFill>
                <a:latin typeface="Calibri" pitchFamily="34" charset="0"/>
              </a:rPr>
              <a:t> Τεχνολογίας</a:t>
            </a:r>
          </a:p>
          <a:p>
            <a:pPr algn="ctr">
              <a:spcBef>
                <a:spcPts val="700"/>
              </a:spcBef>
              <a:buClr>
                <a:schemeClr val="accent2"/>
              </a:buClr>
              <a:buSzPct val="60000"/>
            </a:pPr>
            <a:endParaRPr lang="el-GR" sz="8800" dirty="0">
              <a:solidFill>
                <a:schemeClr val="bg1"/>
              </a:solidFill>
              <a:latin typeface="Calibri" pitchFamily="34" charset="0"/>
              <a:hlinkClick r:id="rId3"/>
            </a:endParaRPr>
          </a:p>
          <a:p>
            <a:pPr algn="ctr">
              <a:spcBef>
                <a:spcPts val="700"/>
              </a:spcBef>
              <a:buClr>
                <a:schemeClr val="accent2"/>
              </a:buClr>
              <a:buSzPct val="60000"/>
            </a:pP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fotiadis</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err="1">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uoi</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gr</a:t>
            </a:r>
            <a:endParaRPr lang="el-GR" sz="9600" dirty="0">
              <a:solidFill>
                <a:schemeClr val="bg1"/>
              </a:solidFill>
              <a:latin typeface="Calibri" pitchFamily="34" charset="0"/>
            </a:endParaRPr>
          </a:p>
          <a:p>
            <a:pPr algn="ctr">
              <a:spcBef>
                <a:spcPts val="700"/>
              </a:spcBef>
              <a:buClr>
                <a:schemeClr val="accent2"/>
              </a:buClr>
              <a:buSzPct val="60000"/>
            </a:pPr>
            <a:endParaRPr lang="el-GR" sz="6000" dirty="0">
              <a:solidFill>
                <a:schemeClr val="bg1"/>
              </a:solidFill>
              <a:latin typeface="Calibri" pitchFamily="34" charset="0"/>
            </a:endParaRPr>
          </a:p>
          <a:p>
            <a:pPr algn="ctr">
              <a:spcBef>
                <a:spcPts val="700"/>
              </a:spcBef>
              <a:buClr>
                <a:schemeClr val="accent2"/>
              </a:buClr>
              <a:buSzPct val="60000"/>
            </a:pPr>
            <a:endParaRPr lang="en-US" sz="60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Πανεπιστήμιο Ιωαννίνων</a:t>
            </a:r>
          </a:p>
          <a:p>
            <a:pPr algn="ctr">
              <a:spcBef>
                <a:spcPts val="700"/>
              </a:spcBef>
              <a:buClr>
                <a:schemeClr val="accent2"/>
              </a:buClr>
              <a:buSzPct val="60000"/>
            </a:pPr>
            <a:r>
              <a:rPr lang="el-GR" sz="9600" dirty="0">
                <a:solidFill>
                  <a:schemeClr val="bg1"/>
                </a:solidFill>
                <a:latin typeface="Calibri" pitchFamily="34" charset="0"/>
              </a:rPr>
              <a:t> Τμήμα Μηχανικών Επιστήμης Υλικών</a:t>
            </a:r>
            <a:endParaRPr lang="en-US" sz="9600">
              <a:solidFill>
                <a:schemeClr val="bg1"/>
              </a:solidFill>
              <a:latin typeface="Calibri" pitchFamily="34" charset="0"/>
            </a:endParaRPr>
          </a:p>
          <a:p>
            <a:pPr algn="ctr">
              <a:spcBef>
                <a:spcPts val="700"/>
              </a:spcBef>
              <a:buClr>
                <a:schemeClr val="accent2"/>
              </a:buClr>
              <a:buSzPct val="60000"/>
            </a:pPr>
            <a:endParaRPr lang="el-GR" sz="3400" dirty="0">
              <a:solidFill>
                <a:schemeClr val="bg1"/>
              </a:solidFill>
              <a:latin typeface="Calibri" pitchFamily="34" charset="0"/>
            </a:endParaRPr>
          </a:p>
          <a:p>
            <a:pPr algn="ctr">
              <a:spcBef>
                <a:spcPts val="700"/>
              </a:spcBef>
              <a:buClr>
                <a:schemeClr val="accent2"/>
              </a:buClr>
              <a:buSzPct val="60000"/>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τάση (</a:t>
            </a:r>
            <a:r>
              <a:rPr lang="en-US" sz="2200" i="1" dirty="0"/>
              <a:t>stress</a:t>
            </a:r>
            <a:r>
              <a:rPr lang="el-GR" sz="2200" dirty="0"/>
              <a:t>) σε ένα σημείο της ΔS ορίζεται ως το όριο:</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2400"/>
              </a:spcBef>
              <a:spcAft>
                <a:spcPts val="2400"/>
              </a:spcAft>
              <a:buClr>
                <a:schemeClr val="tx2">
                  <a:lumMod val="75000"/>
                </a:schemeClr>
              </a:buClr>
              <a:buFont typeface="Wingdings" pitchFamily="2" charset="2"/>
              <a:buChar char="q"/>
            </a:pPr>
            <a:r>
              <a:rPr lang="el-GR" sz="2200" dirty="0"/>
              <a:t>H τάση (</a:t>
            </a:r>
            <a:r>
              <a:rPr lang="en-US" sz="2200" b="1" dirty="0"/>
              <a:t>p</a:t>
            </a:r>
            <a:r>
              <a:rPr lang="el-GR" sz="2200" dirty="0"/>
              <a:t>) αναλύεται σε δύο συνιστώσες</a:t>
            </a:r>
            <a:r>
              <a:rPr lang="el-GR" sz="2200" b="1" dirty="0"/>
              <a:t> σ </a:t>
            </a:r>
            <a:r>
              <a:rPr lang="el-GR" sz="2200" dirty="0"/>
              <a:t>και</a:t>
            </a:r>
            <a:r>
              <a:rPr lang="el-GR" sz="2200" b="1" dirty="0"/>
              <a:t> τ</a:t>
            </a:r>
            <a:r>
              <a:rPr lang="el-GR" sz="2200" dirty="0"/>
              <a:t>:</a:t>
            </a:r>
          </a:p>
          <a:p>
            <a:pPr marL="365760" lvl="1" indent="0" algn="just">
              <a:spcBef>
                <a:spcPts val="0"/>
              </a:spcBef>
              <a:spcAft>
                <a:spcPts val="1200"/>
              </a:spcAft>
              <a:buClr>
                <a:schemeClr val="tx2">
                  <a:lumMod val="75000"/>
                </a:schemeClr>
              </a:buClr>
              <a:buNone/>
            </a:pPr>
            <a:endParaRPr lang="el-GR" sz="1900" dirty="0"/>
          </a:p>
          <a:p>
            <a:pPr marL="365760" lvl="1" indent="0" algn="just">
              <a:spcBef>
                <a:spcPts val="0"/>
              </a:spcBef>
              <a:spcAft>
                <a:spcPts val="3000"/>
              </a:spcAft>
              <a:buClr>
                <a:schemeClr val="tx2">
                  <a:lumMod val="75000"/>
                </a:schemeClr>
              </a:buClr>
              <a:buNone/>
            </a:pPr>
            <a:r>
              <a:rPr lang="el-GR" sz="2000" dirty="0"/>
              <a:t>όπου </a:t>
            </a:r>
            <a:r>
              <a:rPr lang="el-GR" sz="2000" b="1" dirty="0"/>
              <a:t>n</a:t>
            </a:r>
            <a:r>
              <a:rPr lang="el-GR" sz="2000" dirty="0"/>
              <a:t> το μοναδιαίο κάθετο διάνυσμα στην επιφάνεια ΔS και </a:t>
            </a:r>
            <a:r>
              <a:rPr lang="el-GR" sz="2000" b="1" dirty="0"/>
              <a:t>t</a:t>
            </a:r>
            <a:r>
              <a:rPr lang="el-GR" sz="2000" dirty="0"/>
              <a:t> το μοναδιαίο διάνυσμα στο επίπεδο της ΔS.</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Η τάση </a:t>
            </a:r>
            <a:r>
              <a:rPr lang="el-GR" sz="2200" b="1" dirty="0"/>
              <a:t>σ</a:t>
            </a:r>
            <a:r>
              <a:rPr lang="el-GR" sz="2200" dirty="0"/>
              <a:t> λέγεται ορθή τάση (</a:t>
            </a:r>
            <a:r>
              <a:rPr lang="en-US" sz="2200" i="1" dirty="0"/>
              <a:t>normal stress</a:t>
            </a:r>
            <a:r>
              <a:rPr lang="el-GR" sz="2200" dirty="0"/>
              <a:t>) ενώ η </a:t>
            </a:r>
            <a:r>
              <a:rPr lang="el-GR" sz="2200" b="1" dirty="0"/>
              <a:t>τ</a:t>
            </a:r>
            <a:r>
              <a:rPr lang="el-GR" sz="2200" dirty="0"/>
              <a:t> </a:t>
            </a:r>
            <a:r>
              <a:rPr lang="el-GR" sz="2200" dirty="0" err="1"/>
              <a:t>διατμητική</a:t>
            </a:r>
            <a:r>
              <a:rPr lang="el-GR" sz="2200" dirty="0"/>
              <a:t> τάση (</a:t>
            </a:r>
            <a:r>
              <a:rPr lang="en-US" sz="2200" i="1" dirty="0"/>
              <a:t>shearing stress</a:t>
            </a:r>
            <a:r>
              <a:rPr lang="el-GR" sz="2200" dirty="0"/>
              <a:t>).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Τάσεις</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6" name="Rectangle 5"/>
              <p:cNvSpPr/>
              <p:nvPr/>
            </p:nvSpPr>
            <p:spPr>
              <a:xfrm>
                <a:off x="3486060" y="2276872"/>
                <a:ext cx="2250040"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b="1">
                          <a:latin typeface="Cambria Math" panose="02040503050406030204" pitchFamily="18" charset="0"/>
                        </a:rPr>
                        <m:t>𝐩</m:t>
                      </m:r>
                      <m:r>
                        <a:rPr lang="el-GR" sz="2000" b="0" i="0">
                          <a:latin typeface="Cambria Math" panose="02040503050406030204" pitchFamily="18" charset="0"/>
                        </a:rPr>
                        <m:t> =</m:t>
                      </m:r>
                      <m:func>
                        <m:funcPr>
                          <m:ctrlPr>
                            <a:rPr lang="el-GR" sz="2000" b="0" i="1">
                              <a:latin typeface="Cambria Math" panose="02040503050406030204" pitchFamily="18" charset="0"/>
                            </a:rPr>
                          </m:ctrlPr>
                        </m:funcPr>
                        <m:fName>
                          <m:limLow>
                            <m:limLowPr>
                              <m:ctrlPr>
                                <a:rPr lang="el-GR" sz="2000" b="0" i="1">
                                  <a:latin typeface="Cambria Math" panose="02040503050406030204" pitchFamily="18" charset="0"/>
                                </a:rPr>
                              </m:ctrlPr>
                            </m:limLowPr>
                            <m:e>
                              <m:r>
                                <m:rPr>
                                  <m:sty m:val="p"/>
                                </m:rPr>
                                <a:rPr lang="el-GR" sz="2000" b="0" i="0">
                                  <a:latin typeface="Cambria Math" panose="02040503050406030204" pitchFamily="18" charset="0"/>
                                </a:rPr>
                                <m:t>lim</m:t>
                              </m:r>
                            </m:e>
                            <m:lim>
                              <m:r>
                                <m:rPr>
                                  <m:sty m:val="p"/>
                                </m:rPr>
                                <a:rPr lang="el-GR" sz="2000" b="0" i="0">
                                  <a:latin typeface="Cambria Math" panose="02040503050406030204" pitchFamily="18" charset="0"/>
                                </a:rPr>
                                <m:t>ΔS</m:t>
                              </m:r>
                              <m:r>
                                <a:rPr lang="el-GR" sz="2000" b="0" i="0">
                                  <a:latin typeface="Cambria Math" panose="02040503050406030204" pitchFamily="18" charset="0"/>
                                </a:rPr>
                                <m:t>→0</m:t>
                              </m:r>
                            </m:lim>
                          </m:limLow>
                        </m:fName>
                        <m:e>
                          <m:f>
                            <m:fPr>
                              <m:ctrlPr>
                                <a:rPr lang="el-GR" sz="2000" b="0" i="1">
                                  <a:latin typeface="Cambria Math" panose="02040503050406030204" pitchFamily="18" charset="0"/>
                                </a:rPr>
                              </m:ctrlPr>
                            </m:fPr>
                            <m:num>
                              <m:r>
                                <m:rPr>
                                  <m:sty m:val="p"/>
                                </m:rPr>
                                <a:rPr lang="el-GR" sz="2000" b="0" i="0">
                                  <a:latin typeface="Cambria Math" panose="02040503050406030204" pitchFamily="18" charset="0"/>
                                </a:rPr>
                                <m:t>Δ</m:t>
                              </m:r>
                              <m:r>
                                <a:rPr lang="el-GR" sz="2000" b="1" i="0">
                                  <a:latin typeface="Cambria Math" panose="02040503050406030204" pitchFamily="18" charset="0"/>
                                </a:rPr>
                                <m:t>𝐅</m:t>
                              </m:r>
                            </m:num>
                            <m:den>
                              <m:r>
                                <m:rPr>
                                  <m:sty m:val="p"/>
                                </m:rPr>
                                <a:rPr lang="el-GR" sz="2000" b="0" i="0">
                                  <a:latin typeface="Cambria Math" panose="02040503050406030204" pitchFamily="18" charset="0"/>
                                </a:rPr>
                                <m:t>ΔS</m:t>
                              </m:r>
                            </m:den>
                          </m:f>
                        </m:e>
                      </m:func>
                      <m:r>
                        <a:rPr lang="el-GR" sz="2000" b="0" i="0">
                          <a:latin typeface="Cambria Math" panose="02040503050406030204" pitchFamily="18" charset="0"/>
                        </a:rPr>
                        <m:t>=</m:t>
                      </m:r>
                      <m:f>
                        <m:fPr>
                          <m:ctrlPr>
                            <a:rPr lang="el-GR" sz="2000" b="0" i="1">
                              <a:latin typeface="Cambria Math" panose="02040503050406030204" pitchFamily="18" charset="0"/>
                            </a:rPr>
                          </m:ctrlPr>
                        </m:fPr>
                        <m:num>
                          <m:r>
                            <m:rPr>
                              <m:sty m:val="p"/>
                            </m:rPr>
                            <a:rPr lang="el-GR" sz="2000" b="0" i="0">
                              <a:latin typeface="Cambria Math" panose="02040503050406030204" pitchFamily="18" charset="0"/>
                            </a:rPr>
                            <m:t>d</m:t>
                          </m:r>
                          <m:r>
                            <a:rPr lang="el-GR" sz="2000" b="1" i="0">
                              <a:latin typeface="Cambria Math" panose="02040503050406030204" pitchFamily="18" charset="0"/>
                            </a:rPr>
                            <m:t>𝐅</m:t>
                          </m:r>
                        </m:num>
                        <m:den>
                          <m:r>
                            <m:rPr>
                              <m:sty m:val="p"/>
                            </m:rPr>
                            <a:rPr lang="el-GR" sz="2000" b="0" i="0">
                              <a:latin typeface="Cambria Math" panose="02040503050406030204" pitchFamily="18" charset="0"/>
                            </a:rPr>
                            <m:t>dS</m:t>
                          </m:r>
                        </m:den>
                      </m:f>
                    </m:oMath>
                  </m:oMathPara>
                </a14:m>
                <a:endParaRPr lang="el-GR" sz="2000" dirty="0"/>
              </a:p>
            </p:txBody>
          </p:sp>
        </mc:Choice>
        <mc:Fallback xmlns="">
          <p:sp>
            <p:nvSpPr>
              <p:cNvPr id="6" name="Rectangle 5"/>
              <p:cNvSpPr>
                <a:spLocks noRot="1" noChangeAspect="1" noMove="1" noResize="1" noEditPoints="1" noAdjustHandles="1" noChangeArrowheads="1" noChangeShapeType="1" noTextEdit="1"/>
              </p:cNvSpPr>
              <p:nvPr/>
            </p:nvSpPr>
            <p:spPr>
              <a:xfrm>
                <a:off x="3486060" y="2276872"/>
                <a:ext cx="2250040" cy="676852"/>
              </a:xfrm>
              <a:prstGeom prst="rect">
                <a:avLst/>
              </a:prstGeom>
              <a:blipFill rotWithShape="0">
                <a:blip r:embed="rId2"/>
                <a:stretch>
                  <a:fillRect/>
                </a:stretch>
              </a:blipFill>
            </p:spPr>
            <p:txBody>
              <a:bodyPr/>
              <a:lstStyle/>
              <a:p>
                <a:r>
                  <a:rPr lang="el-GR">
                    <a:noFill/>
                  </a:rPr>
                  <a:t> </a:t>
                </a:r>
              </a:p>
            </p:txBody>
          </p:sp>
        </mc:Fallback>
      </mc:AlternateContent>
      <p:pic>
        <p:nvPicPr>
          <p:cNvPr id="7" name="Εικόνα 37"/>
          <p:cNvPicPr/>
          <p:nvPr/>
        </p:nvPicPr>
        <p:blipFill rotWithShape="1">
          <a:blip r:embed="rId3">
            <a:extLst>
              <a:ext uri="{28A0092B-C50C-407E-A947-70E740481C1C}">
                <a14:useLocalDpi xmlns:a14="http://schemas.microsoft.com/office/drawing/2010/main" val="0"/>
              </a:ext>
            </a:extLst>
          </a:blip>
          <a:srcRect l="65999" t="11721" b="38466"/>
          <a:stretch/>
        </p:blipFill>
        <p:spPr bwMode="auto">
          <a:xfrm>
            <a:off x="6588224" y="2276872"/>
            <a:ext cx="2088232" cy="1562562"/>
          </a:xfrm>
          <a:prstGeom prst="rect">
            <a:avLst/>
          </a:prstGeom>
          <a:noFill/>
          <a:ln>
            <a:noFill/>
          </a:ln>
        </p:spPr>
      </p:pic>
      <p:sp>
        <p:nvSpPr>
          <p:cNvPr id="8" name="Rectangle 7"/>
          <p:cNvSpPr/>
          <p:nvPr/>
        </p:nvSpPr>
        <p:spPr>
          <a:xfrm>
            <a:off x="3376607" y="3927411"/>
            <a:ext cx="2468946" cy="400110"/>
          </a:xfrm>
          <a:prstGeom prst="rect">
            <a:avLst/>
          </a:prstGeom>
        </p:spPr>
        <p:txBody>
          <a:bodyPr wrap="none">
            <a:spAutoFit/>
          </a:bodyPr>
          <a:lstStyle/>
          <a:p>
            <a:r>
              <a:rPr lang="en-US" sz="2000" b="1" dirty="0">
                <a:solidFill>
                  <a:srgbClr val="000000"/>
                </a:solidFill>
                <a:latin typeface="Cambria Math" panose="02040503050406030204" pitchFamily="18" charset="0"/>
                <a:ea typeface="Cambria Math" panose="02040503050406030204" pitchFamily="18" charset="0"/>
              </a:rPr>
              <a:t>p</a:t>
            </a:r>
            <a:r>
              <a:rPr lang="el-GR" sz="2000" dirty="0">
                <a:solidFill>
                  <a:srgbClr val="000000"/>
                </a:solidFill>
                <a:latin typeface="Cambria Math" panose="02040503050406030204" pitchFamily="18" charset="0"/>
                <a:ea typeface="Cambria Math" panose="02040503050406030204" pitchFamily="18" charset="0"/>
              </a:rPr>
              <a:t> = </a:t>
            </a:r>
            <a:r>
              <a:rPr lang="el-GR" sz="2000" b="1" dirty="0">
                <a:solidFill>
                  <a:srgbClr val="000000"/>
                </a:solidFill>
                <a:latin typeface="Cambria Math" panose="02040503050406030204" pitchFamily="18" charset="0"/>
                <a:ea typeface="Cambria Math" panose="02040503050406030204" pitchFamily="18" charset="0"/>
              </a:rPr>
              <a:t>σ</a:t>
            </a:r>
            <a:r>
              <a:rPr lang="el-GR" sz="2000" dirty="0">
                <a:solidFill>
                  <a:srgbClr val="000000"/>
                </a:solidFill>
                <a:latin typeface="Cambria Math" panose="02040503050406030204" pitchFamily="18" charset="0"/>
                <a:ea typeface="Cambria Math" panose="02040503050406030204" pitchFamily="18" charset="0"/>
              </a:rPr>
              <a:t> + </a:t>
            </a:r>
            <a:r>
              <a:rPr lang="el-GR" sz="2000" b="1" dirty="0">
                <a:solidFill>
                  <a:srgbClr val="000000"/>
                </a:solidFill>
                <a:latin typeface="Cambria Math" panose="02040503050406030204" pitchFamily="18" charset="0"/>
                <a:ea typeface="Cambria Math" panose="02040503050406030204" pitchFamily="18" charset="0"/>
              </a:rPr>
              <a:t>τ </a:t>
            </a:r>
            <a:r>
              <a:rPr lang="el-GR" sz="2000" dirty="0">
                <a:solidFill>
                  <a:srgbClr val="000000"/>
                </a:solidFill>
                <a:latin typeface="Cambria Math" panose="02040503050406030204" pitchFamily="18" charset="0"/>
                <a:ea typeface="Cambria Math" panose="02040503050406030204" pitchFamily="18" charset="0"/>
              </a:rPr>
              <a:t>= σ </a:t>
            </a:r>
            <a:r>
              <a:rPr lang="en-US" sz="2000" b="1" dirty="0">
                <a:solidFill>
                  <a:srgbClr val="000000"/>
                </a:solidFill>
                <a:latin typeface="Cambria Math" panose="02040503050406030204" pitchFamily="18" charset="0"/>
                <a:ea typeface="Cambria Math" panose="02040503050406030204" pitchFamily="18" charset="0"/>
              </a:rPr>
              <a:t>n</a:t>
            </a:r>
            <a:r>
              <a:rPr lang="el-GR" sz="2000" dirty="0">
                <a:solidFill>
                  <a:srgbClr val="000000"/>
                </a:solidFill>
                <a:latin typeface="Cambria Math" panose="02040503050406030204" pitchFamily="18" charset="0"/>
                <a:ea typeface="Cambria Math" panose="02040503050406030204" pitchFamily="18" charset="0"/>
              </a:rPr>
              <a:t> + τ </a:t>
            </a:r>
            <a:r>
              <a:rPr lang="en-US" sz="2000" b="1" dirty="0">
                <a:solidFill>
                  <a:srgbClr val="000000"/>
                </a:solidFill>
                <a:latin typeface="Cambria Math" panose="02040503050406030204" pitchFamily="18" charset="0"/>
                <a:ea typeface="Cambria Math" panose="02040503050406030204" pitchFamily="18" charset="0"/>
              </a:rPr>
              <a:t>t </a:t>
            </a:r>
            <a:endParaRPr lang="el-GR"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14438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Αν η τάση </a:t>
            </a:r>
            <a:r>
              <a:rPr lang="el-GR" sz="2200" b="1" dirty="0"/>
              <a:t>σ</a:t>
            </a:r>
            <a:r>
              <a:rPr lang="el-GR" sz="2200" dirty="0"/>
              <a:t> έχει την ίδια κατεύθυνση με το διάνυσμα </a:t>
            </a:r>
            <a:r>
              <a:rPr lang="el-GR" sz="2200" b="1" dirty="0"/>
              <a:t>n</a:t>
            </a:r>
            <a:r>
              <a:rPr lang="el-GR" sz="2200" dirty="0"/>
              <a:t> λέγεται </a:t>
            </a:r>
            <a:r>
              <a:rPr lang="el-GR" sz="2200" b="1" dirty="0"/>
              <a:t>τάση εφελκυσμού </a:t>
            </a:r>
            <a:r>
              <a:rPr lang="el-GR" sz="2200" dirty="0"/>
              <a:t>(</a:t>
            </a:r>
            <a:r>
              <a:rPr lang="en-US" sz="2200" dirty="0"/>
              <a:t>tensile stress</a:t>
            </a:r>
            <a:r>
              <a:rPr lang="el-GR" sz="2200" dirty="0"/>
              <a:t>) και έχει ως αποτέλεσμα την επιμήκυνση του στοιχείου στο οποίο ενεργεί. </a:t>
            </a:r>
          </a:p>
          <a:p>
            <a:pPr algn="just">
              <a:spcBef>
                <a:spcPts val="0"/>
              </a:spcBef>
              <a:spcAft>
                <a:spcPts val="2400"/>
              </a:spcAft>
              <a:buClr>
                <a:schemeClr val="tx2">
                  <a:lumMod val="75000"/>
                </a:schemeClr>
              </a:buClr>
              <a:buFont typeface="Wingdings" pitchFamily="2" charset="2"/>
              <a:buChar char="q"/>
            </a:pPr>
            <a:r>
              <a:rPr lang="el-GR" sz="2200" dirty="0"/>
              <a:t>Αν η τάση </a:t>
            </a:r>
            <a:r>
              <a:rPr lang="el-GR" sz="2200" b="1" dirty="0"/>
              <a:t>σ</a:t>
            </a:r>
            <a:r>
              <a:rPr lang="el-GR" sz="2200" dirty="0"/>
              <a:t> έχει την αντίθετη κατεύθυνση από το διάνυσμα </a:t>
            </a:r>
            <a:r>
              <a:rPr lang="el-GR" sz="2200" b="1" dirty="0"/>
              <a:t>n </a:t>
            </a:r>
            <a:r>
              <a:rPr lang="el-GR" sz="2200" dirty="0"/>
              <a:t> λέγεται </a:t>
            </a:r>
            <a:r>
              <a:rPr lang="el-GR" sz="2200" b="1" dirty="0"/>
              <a:t>τάση θλίψης </a:t>
            </a:r>
            <a:r>
              <a:rPr lang="el-GR" sz="2200" dirty="0"/>
              <a:t>(</a:t>
            </a:r>
            <a:r>
              <a:rPr lang="en-US" sz="2200" dirty="0"/>
              <a:t>compressive stress</a:t>
            </a:r>
            <a:r>
              <a:rPr lang="el-GR" sz="2200" dirty="0"/>
              <a:t>) και έχει το αντίθετο αποτέλεσμα. </a:t>
            </a:r>
          </a:p>
          <a:p>
            <a:pPr algn="just">
              <a:spcBef>
                <a:spcPts val="0"/>
              </a:spcBef>
              <a:spcAft>
                <a:spcPts val="2400"/>
              </a:spcAft>
              <a:buClr>
                <a:schemeClr val="tx2">
                  <a:lumMod val="75000"/>
                </a:schemeClr>
              </a:buClr>
              <a:buFont typeface="Wingdings" pitchFamily="2" charset="2"/>
              <a:buChar char="q"/>
            </a:pPr>
            <a:r>
              <a:rPr lang="el-GR" sz="2200" dirty="0"/>
              <a:t>Η τάση </a:t>
            </a:r>
            <a:r>
              <a:rPr lang="el-GR" sz="2200" b="1" dirty="0"/>
              <a:t>τ</a:t>
            </a:r>
            <a:r>
              <a:rPr lang="el-GR" sz="2200" dirty="0"/>
              <a:t>  έχει ως αποτέλεσμα την ολίσθηση των δύο επιφανειών της τομής.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Τάσεις</a:t>
            </a:r>
            <a:endParaRPr lang="en-US" sz="3600" b="1" dirty="0">
              <a:solidFill>
                <a:srgbClr val="002060"/>
              </a:solidFill>
            </a:endParaRPr>
          </a:p>
        </p:txBody>
      </p:sp>
      <p:pic>
        <p:nvPicPr>
          <p:cNvPr id="7" name="Εικόνα 37"/>
          <p:cNvPicPr/>
          <p:nvPr/>
        </p:nvPicPr>
        <p:blipFill rotWithShape="1">
          <a:blip r:embed="rId2">
            <a:extLst>
              <a:ext uri="{28A0092B-C50C-407E-A947-70E740481C1C}">
                <a14:useLocalDpi xmlns:a14="http://schemas.microsoft.com/office/drawing/2010/main" val="0"/>
              </a:ext>
            </a:extLst>
          </a:blip>
          <a:srcRect l="65999" t="11721" b="38466"/>
          <a:stretch/>
        </p:blipFill>
        <p:spPr bwMode="auto">
          <a:xfrm>
            <a:off x="3851920" y="5085184"/>
            <a:ext cx="2088232" cy="1562562"/>
          </a:xfrm>
          <a:prstGeom prst="rect">
            <a:avLst/>
          </a:prstGeom>
          <a:noFill/>
          <a:ln>
            <a:noFill/>
          </a:ln>
        </p:spPr>
      </p:pic>
    </p:spTree>
    <p:extLst>
      <p:ext uri="{BB962C8B-B14F-4D97-AF65-F5344CB8AC3E}">
        <p14:creationId xmlns:p14="http://schemas.microsoft.com/office/powerpoint/2010/main" val="127955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a:t>
            </a:r>
            <a:r>
              <a:rPr lang="el-GR" sz="2200" dirty="0">
                <a:solidFill>
                  <a:srgbClr val="FF0000"/>
                </a:solidFill>
              </a:rPr>
              <a:t> </a:t>
            </a:r>
            <a:r>
              <a:rPr lang="el-GR" sz="2200" dirty="0"/>
              <a:t>τάση στο </a:t>
            </a:r>
            <a:r>
              <a:rPr lang="en-US" sz="2200" dirty="0"/>
              <a:t>P </a:t>
            </a:r>
            <a:r>
              <a:rPr lang="el-GR" sz="2200" dirty="0"/>
              <a:t>εξαρτάται από τη </a:t>
            </a:r>
            <a:r>
              <a:rPr lang="el-GR" sz="2200" b="1" dirty="0"/>
              <a:t>διεύθυνση του επιπέδου της τομής.</a:t>
            </a: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Τάσεις</a:t>
            </a:r>
            <a:endParaRPr lang="en-US" sz="3600" b="1" dirty="0">
              <a:solidFill>
                <a:srgbClr val="002060"/>
              </a:solidFill>
            </a:endParaRPr>
          </a:p>
        </p:txBody>
      </p:sp>
      <p:pic>
        <p:nvPicPr>
          <p:cNvPr id="18" name="Picture 17"/>
          <p:cNvPicPr>
            <a:picLocks noChangeAspect="1"/>
          </p:cNvPicPr>
          <p:nvPr/>
        </p:nvPicPr>
        <p:blipFill>
          <a:blip r:embed="rId2"/>
          <a:stretch>
            <a:fillRect/>
          </a:stretch>
        </p:blipFill>
        <p:spPr>
          <a:xfrm>
            <a:off x="971600" y="5401303"/>
            <a:ext cx="3243353" cy="1396105"/>
          </a:xfrm>
          <a:prstGeom prst="rect">
            <a:avLst/>
          </a:prstGeom>
        </p:spPr>
      </p:pic>
      <p:pic>
        <p:nvPicPr>
          <p:cNvPr id="19" name="Εικόνα 36"/>
          <p:cNvPicPr/>
          <p:nvPr/>
        </p:nvPicPr>
        <p:blipFill rotWithShape="1">
          <a:blip r:embed="rId3">
            <a:extLst>
              <a:ext uri="{28A0092B-C50C-407E-A947-70E740481C1C}">
                <a14:useLocalDpi xmlns:a14="http://schemas.microsoft.com/office/drawing/2010/main" val="0"/>
              </a:ext>
            </a:extLst>
          </a:blip>
          <a:srcRect l="22497" t="73696" r="14956"/>
          <a:stretch/>
        </p:blipFill>
        <p:spPr bwMode="auto">
          <a:xfrm>
            <a:off x="5007041" y="5678400"/>
            <a:ext cx="3312368" cy="1134976"/>
          </a:xfrm>
          <a:prstGeom prst="rect">
            <a:avLst/>
          </a:prstGeom>
          <a:noFill/>
          <a:ln>
            <a:noFill/>
          </a:ln>
        </p:spPr>
      </p:pic>
      <p:sp>
        <p:nvSpPr>
          <p:cNvPr id="20" name="Right Brace 19"/>
          <p:cNvSpPr/>
          <p:nvPr/>
        </p:nvSpPr>
        <p:spPr>
          <a:xfrm rot="16200000">
            <a:off x="4359064" y="3283071"/>
            <a:ext cx="318728" cy="3926561"/>
          </a:xfrm>
          <a:prstGeom prst="rightBrace">
            <a:avLst>
              <a:gd name="adj1" fmla="val 37022"/>
              <a:gd name="adj2" fmla="val 49767"/>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2" name="Rectangle 21"/>
              <p:cNvSpPr/>
              <p:nvPr/>
            </p:nvSpPr>
            <p:spPr>
              <a:xfrm>
                <a:off x="6946413" y="3356992"/>
                <a:ext cx="1703287" cy="461665"/>
              </a:xfrm>
              <a:prstGeom prst="rect">
                <a:avLst/>
              </a:prstGeom>
              <a:ln w="19050">
                <a:solidFill>
                  <a:srgbClr val="00B050"/>
                </a:solidFill>
              </a:ln>
            </p:spPr>
            <p:txBody>
              <a:bodyPr wrap="none">
                <a:spAutoFit/>
              </a:bodyPr>
              <a:lstStyle/>
              <a:p>
                <a14:m>
                  <m:oMath xmlns:m="http://schemas.openxmlformats.org/officeDocument/2006/math">
                    <m:r>
                      <a:rPr lang="el-GR" sz="2400" b="1" i="1" smtClean="0">
                        <a:solidFill>
                          <a:srgbClr val="000000"/>
                        </a:solidFill>
                        <a:latin typeface="Cambria Math" panose="02040503050406030204" pitchFamily="18" charset="0"/>
                        <a:ea typeface="Cambria Math" panose="02040503050406030204" pitchFamily="18" charset="0"/>
                      </a:rPr>
                      <m:t>𝝈</m:t>
                    </m:r>
                    <m:r>
                      <a:rPr lang="el-GR" sz="2400" b="1" i="0" smtClean="0">
                        <a:solidFill>
                          <a:srgbClr val="000000"/>
                        </a:solidFill>
                        <a:latin typeface="Cambria Math" panose="02040503050406030204" pitchFamily="18" charset="0"/>
                        <a:ea typeface="Cambria Math" panose="02040503050406030204" pitchFamily="18" charset="0"/>
                      </a:rPr>
                      <m:t>&gt;</m:t>
                    </m:r>
                  </m:oMath>
                </a14:m>
                <a:r>
                  <a:rPr lang="el-GR" sz="2400" b="1" dirty="0">
                    <a:solidFill>
                      <a:srgbClr val="000000"/>
                    </a:solidFill>
                    <a:ea typeface="Cambria Math" panose="02040503050406030204" pitchFamily="18" charset="0"/>
                  </a:rPr>
                  <a:t> </a:t>
                </a:r>
                <a14:m>
                  <m:oMath xmlns:m="http://schemas.openxmlformats.org/officeDocument/2006/math">
                    <m:r>
                      <a:rPr lang="el-GR" sz="2400" b="1" i="1">
                        <a:solidFill>
                          <a:srgbClr val="000000"/>
                        </a:solidFill>
                        <a:latin typeface="Cambria Math" panose="02040503050406030204" pitchFamily="18" charset="0"/>
                        <a:ea typeface="Cambria Math" panose="02040503050406030204" pitchFamily="18" charset="0"/>
                      </a:rPr>
                      <m:t>𝝈</m:t>
                    </m:r>
                  </m:oMath>
                </a14:m>
                <a:r>
                  <a:rPr lang="el-GR" sz="2400" b="1" baseline="-25000" dirty="0">
                    <a:latin typeface="Cambria Math" panose="02040503050406030204" pitchFamily="18" charset="0"/>
                    <a:ea typeface="Cambria Math" panose="02040503050406030204" pitchFamily="18" charset="0"/>
                  </a:rPr>
                  <a:t>1 </a:t>
                </a:r>
                <a:r>
                  <a:rPr lang="el-GR" sz="2400" b="1" dirty="0">
                    <a:latin typeface="Cambria Math" panose="02040503050406030204" pitchFamily="18" charset="0"/>
                    <a:ea typeface="Cambria Math" panose="02040503050406030204" pitchFamily="18" charset="0"/>
                  </a:rPr>
                  <a:t>&gt;</a:t>
                </a:r>
                <a:r>
                  <a:rPr lang="el-GR" sz="2400" b="1" dirty="0">
                    <a:solidFill>
                      <a:srgbClr val="000000"/>
                    </a:solidFill>
                    <a:ea typeface="Cambria Math" panose="02040503050406030204" pitchFamily="18" charset="0"/>
                  </a:rPr>
                  <a:t> </a:t>
                </a:r>
                <a14:m>
                  <m:oMath xmlns:m="http://schemas.openxmlformats.org/officeDocument/2006/math">
                    <m:r>
                      <a:rPr lang="el-GR" sz="2400" b="1" i="1">
                        <a:solidFill>
                          <a:srgbClr val="000000"/>
                        </a:solidFill>
                        <a:latin typeface="Cambria Math" panose="02040503050406030204" pitchFamily="18" charset="0"/>
                        <a:ea typeface="Cambria Math" panose="02040503050406030204" pitchFamily="18" charset="0"/>
                      </a:rPr>
                      <m:t>𝝈</m:t>
                    </m:r>
                  </m:oMath>
                </a14:m>
                <a:r>
                  <a:rPr lang="el-GR" sz="2400" b="1" baseline="-25000" dirty="0">
                    <a:latin typeface="Cambria Math" panose="02040503050406030204" pitchFamily="18" charset="0"/>
                    <a:ea typeface="Cambria Math" panose="02040503050406030204" pitchFamily="18" charset="0"/>
                  </a:rPr>
                  <a:t>2</a:t>
                </a:r>
              </a:p>
            </p:txBody>
          </p:sp>
        </mc:Choice>
        <mc:Fallback xmlns="">
          <p:sp>
            <p:nvSpPr>
              <p:cNvPr id="22" name="Rectangle 21"/>
              <p:cNvSpPr>
                <a:spLocks noRot="1" noChangeAspect="1" noMove="1" noResize="1" noEditPoints="1" noAdjustHandles="1" noChangeArrowheads="1" noChangeShapeType="1" noTextEdit="1"/>
              </p:cNvSpPr>
              <p:nvPr/>
            </p:nvSpPr>
            <p:spPr>
              <a:xfrm>
                <a:off x="6946413" y="3356992"/>
                <a:ext cx="1703287" cy="461665"/>
              </a:xfrm>
              <a:prstGeom prst="rect">
                <a:avLst/>
              </a:prstGeom>
              <a:blipFill rotWithShape="0">
                <a:blip r:embed="rId4"/>
                <a:stretch>
                  <a:fillRect t="-11538" r="-1773" b="-24359"/>
                </a:stretch>
              </a:blipFill>
              <a:ln w="19050">
                <a:solidFill>
                  <a:srgbClr val="00B050"/>
                </a:solidFill>
              </a:ln>
            </p:spPr>
            <p:txBody>
              <a:bodyPr/>
              <a:lstStyle/>
              <a:p>
                <a:r>
                  <a:rPr lang="el-GR">
                    <a:noFill/>
                  </a:rPr>
                  <a:t> </a:t>
                </a:r>
              </a:p>
            </p:txBody>
          </p:sp>
        </mc:Fallback>
      </mc:AlternateContent>
      <p:pic>
        <p:nvPicPr>
          <p:cNvPr id="28" name="Picture 27"/>
          <p:cNvPicPr>
            <a:picLocks noChangeAspect="1"/>
          </p:cNvPicPr>
          <p:nvPr/>
        </p:nvPicPr>
        <p:blipFill>
          <a:blip r:embed="rId5"/>
          <a:stretch>
            <a:fillRect/>
          </a:stretch>
        </p:blipFill>
        <p:spPr>
          <a:xfrm>
            <a:off x="2293195" y="3375341"/>
            <a:ext cx="4450466" cy="1597290"/>
          </a:xfrm>
          <a:prstGeom prst="rect">
            <a:avLst/>
          </a:prstGeom>
        </p:spPr>
      </p:pic>
    </p:spTree>
    <p:extLst>
      <p:ext uri="{BB962C8B-B14F-4D97-AF65-F5344CB8AC3E}">
        <p14:creationId xmlns:p14="http://schemas.microsoft.com/office/powerpoint/2010/main" val="34961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n-US" sz="2200" dirty="0">
                    <a:solidFill>
                      <a:schemeClr val="tx1"/>
                    </a:solidFill>
                  </a:rPr>
                  <a:t>H</a:t>
                </a:r>
                <a:r>
                  <a:rPr lang="el-GR" sz="2200" dirty="0">
                    <a:solidFill>
                      <a:schemeClr val="tx1"/>
                    </a:solidFill>
                  </a:rPr>
                  <a:t>  ράβδος υπό την επίδραση της δύναμης </a:t>
                </a:r>
                <a:r>
                  <a:rPr lang="en-US" sz="2200" dirty="0">
                    <a:solidFill>
                      <a:schemeClr val="tx1"/>
                    </a:solidFill>
                  </a:rPr>
                  <a:t>F</a:t>
                </a:r>
                <a:r>
                  <a:rPr lang="el-GR" sz="2200" dirty="0">
                    <a:solidFill>
                      <a:schemeClr val="tx1"/>
                    </a:solidFill>
                  </a:rPr>
                  <a:t> </a:t>
                </a:r>
                <a:r>
                  <a:rPr lang="en-US" sz="2200" dirty="0">
                    <a:solidFill>
                      <a:schemeClr val="tx1"/>
                    </a:solidFill>
                  </a:rPr>
                  <a:t> </a:t>
                </a:r>
                <a:r>
                  <a:rPr lang="el-GR" sz="2200" dirty="0">
                    <a:solidFill>
                      <a:schemeClr val="tx1"/>
                    </a:solidFill>
                  </a:rPr>
                  <a:t>θα επιμηκυνθεί κατά (</a:t>
                </a:r>
                <a14:m>
                  <m:oMath xmlns:m="http://schemas.openxmlformats.org/officeDocument/2006/math">
                    <m:r>
                      <m:rPr>
                        <m:sty m:val="p"/>
                      </m:rPr>
                      <a:rPr lang="el-GR" sz="2200">
                        <a:solidFill>
                          <a:schemeClr val="tx1"/>
                        </a:solidFill>
                        <a:latin typeface="Cambria Math" panose="02040503050406030204" pitchFamily="18" charset="0"/>
                        <a:ea typeface="Cambria Math" panose="02040503050406030204" pitchFamily="18" charset="0"/>
                      </a:rPr>
                      <m:t>Δl</m:t>
                    </m:r>
                  </m:oMath>
                </a14:m>
                <a:r>
                  <a:rPr lang="el-GR" sz="2200" dirty="0">
                    <a:solidFill>
                      <a:schemeClr val="tx1"/>
                    </a:solidFill>
                  </a:rPr>
                  <a:t>), </a:t>
                </a:r>
                <a:r>
                  <a:rPr lang="el-GR" sz="2200" dirty="0" err="1">
                    <a:solidFill>
                      <a:schemeClr val="tx1"/>
                    </a:solidFill>
                  </a:rPr>
                  <a:t>ό</a:t>
                </a:r>
                <a:r>
                  <a:rPr lang="el-GR" sz="2200" dirty="0">
                    <a:solidFill>
                      <a:schemeClr val="tx1"/>
                    </a:solidFill>
                  </a:rPr>
                  <a:t>που </a:t>
                </a:r>
                <a14:m>
                  <m:oMath xmlns:m="http://schemas.openxmlformats.org/officeDocument/2006/math">
                    <m:r>
                      <m:rPr>
                        <m:sty m:val="p"/>
                      </m:rPr>
                      <a:rPr lang="el-GR" sz="2200" smtClean="0">
                        <a:solidFill>
                          <a:schemeClr val="tx1"/>
                        </a:solidFill>
                        <a:latin typeface="Cambria Math" panose="02040503050406030204" pitchFamily="18" charset="0"/>
                        <a:ea typeface="Cambria Math" panose="02040503050406030204" pitchFamily="18" charset="0"/>
                      </a:rPr>
                      <m:t>l</m:t>
                    </m:r>
                    <m:r>
                      <a:rPr lang="el-GR" sz="2200" b="0" i="0" smtClean="0">
                        <a:solidFill>
                          <a:schemeClr val="tx1"/>
                        </a:solidFill>
                        <a:latin typeface="Cambria Math"/>
                        <a:ea typeface="Cambria Math" panose="02040503050406030204" pitchFamily="18" charset="0"/>
                      </a:rPr>
                      <m:t> </m:t>
                    </m:r>
                    <m:r>
                      <m:rPr>
                        <m:sty m:val="p"/>
                      </m:rPr>
                      <a:rPr lang="el-GR" sz="2200" b="0" i="0" smtClean="0">
                        <a:solidFill>
                          <a:schemeClr val="tx1"/>
                        </a:solidFill>
                        <a:latin typeface="Cambria Math"/>
                        <a:ea typeface="Cambria Math" panose="02040503050406030204" pitchFamily="18" charset="0"/>
                      </a:rPr>
                      <m:t>το</m:t>
                    </m:r>
                    <m:r>
                      <a:rPr lang="el-GR" sz="2200" b="0" i="0" smtClean="0">
                        <a:solidFill>
                          <a:schemeClr val="tx1"/>
                        </a:solidFill>
                        <a:latin typeface="Cambria Math"/>
                        <a:ea typeface="Cambria Math" panose="02040503050406030204" pitchFamily="18" charset="0"/>
                      </a:rPr>
                      <m:t> </m:t>
                    </m:r>
                    <m:r>
                      <m:rPr>
                        <m:sty m:val="p"/>
                      </m:rPr>
                      <a:rPr lang="el-GR" sz="2200" b="0" i="0" smtClean="0">
                        <a:solidFill>
                          <a:schemeClr val="tx1"/>
                        </a:solidFill>
                        <a:latin typeface="Cambria Math"/>
                        <a:ea typeface="Cambria Math" panose="02040503050406030204" pitchFamily="18" charset="0"/>
                      </a:rPr>
                      <m:t>αρχικό</m:t>
                    </m:r>
                    <m:r>
                      <a:rPr lang="el-GR" sz="2200" b="0" i="0" smtClean="0">
                        <a:solidFill>
                          <a:schemeClr val="tx1"/>
                        </a:solidFill>
                        <a:latin typeface="Cambria Math"/>
                        <a:ea typeface="Cambria Math" panose="02040503050406030204" pitchFamily="18" charset="0"/>
                      </a:rPr>
                      <m:t> </m:t>
                    </m:r>
                    <m:r>
                      <m:rPr>
                        <m:sty m:val="p"/>
                      </m:rPr>
                      <a:rPr lang="el-GR" sz="2200" b="0" i="0" smtClean="0">
                        <a:solidFill>
                          <a:schemeClr val="tx1"/>
                        </a:solidFill>
                        <a:latin typeface="Cambria Math"/>
                        <a:ea typeface="Cambria Math" panose="02040503050406030204" pitchFamily="18" charset="0"/>
                      </a:rPr>
                      <m:t>μήκος</m:t>
                    </m:r>
                  </m:oMath>
                </a14:m>
                <a:r>
                  <a:rPr lang="en-US" sz="2200" dirty="0">
                    <a:solidFill>
                      <a:schemeClr val="tx1"/>
                    </a:solidFill>
                  </a:rPr>
                  <a:t> </a:t>
                </a:r>
                <a:r>
                  <a:rPr lang="el-GR" sz="2200" dirty="0">
                    <a:solidFill>
                      <a:schemeClr val="tx1"/>
                    </a:solidFill>
                  </a:rPr>
                  <a:t>του σώματος. Η παραμόρφωση στη μονάδα του αρχικού μήκους ορίζεται ως</a:t>
                </a:r>
                <a:endParaRPr lang="en-US" sz="2200" dirty="0">
                  <a:solidFill>
                    <a:schemeClr val="tx1"/>
                  </a:solidFill>
                </a:endParaRPr>
              </a:p>
              <a:p>
                <a:pPr algn="just">
                  <a:spcBef>
                    <a:spcPts val="0"/>
                  </a:spcBef>
                  <a:spcAft>
                    <a:spcPts val="2400"/>
                  </a:spcAft>
                  <a:buClr>
                    <a:schemeClr val="tx2">
                      <a:lumMod val="75000"/>
                    </a:schemeClr>
                  </a:buClr>
                  <a:buFont typeface="Wingdings" pitchFamily="2" charset="2"/>
                  <a:buChar char="q"/>
                </a:pPr>
                <a:endParaRPr lang="en-US" sz="2200" dirty="0">
                  <a:solidFill>
                    <a:schemeClr val="tx1"/>
                  </a:solidFill>
                </a:endParaRPr>
              </a:p>
              <a:p>
                <a:pPr algn="just">
                  <a:spcBef>
                    <a:spcPts val="0"/>
                  </a:spcBef>
                  <a:spcAft>
                    <a:spcPts val="2400"/>
                  </a:spcAft>
                  <a:buClr>
                    <a:schemeClr val="tx2">
                      <a:lumMod val="75000"/>
                    </a:schemeClr>
                  </a:buClr>
                  <a:buFont typeface="Wingdings" pitchFamily="2" charset="2"/>
                  <a:buChar char="q"/>
                </a:pPr>
                <a:endParaRPr lang="en-US" sz="2200" dirty="0">
                  <a:solidFill>
                    <a:schemeClr val="tx1"/>
                  </a:solidFill>
                </a:endParaRPr>
              </a:p>
              <a:p>
                <a:pPr algn="just">
                  <a:spcBef>
                    <a:spcPts val="0"/>
                  </a:spcBef>
                  <a:spcAft>
                    <a:spcPts val="2400"/>
                  </a:spcAft>
                  <a:buClr>
                    <a:schemeClr val="tx2">
                      <a:lumMod val="75000"/>
                    </a:schemeClr>
                  </a:buClr>
                  <a:buFont typeface="Wingdings" pitchFamily="2" charset="2"/>
                  <a:buChar char="q"/>
                </a:pPr>
                <a:endParaRPr lang="en-US" sz="2200" dirty="0">
                  <a:solidFill>
                    <a:schemeClr val="tx1"/>
                  </a:solidFill>
                </a:endParaRPr>
              </a:p>
              <a:p>
                <a:pPr algn="just">
                  <a:spcBef>
                    <a:spcPts val="1200"/>
                  </a:spcBef>
                  <a:spcAft>
                    <a:spcPts val="2400"/>
                  </a:spcAft>
                  <a:buClr>
                    <a:schemeClr val="tx2">
                      <a:lumMod val="75000"/>
                    </a:schemeClr>
                  </a:buClr>
                  <a:buFont typeface="Wingdings" pitchFamily="2" charset="2"/>
                  <a:buChar char="q"/>
                </a:pPr>
                <a:r>
                  <a:rPr lang="el-GR" sz="2200" dirty="0">
                    <a:solidFill>
                      <a:schemeClr val="tx1"/>
                    </a:solidFill>
                  </a:rPr>
                  <a:t>Η παραμόρφωση ε  είναι </a:t>
                </a:r>
                <a:r>
                  <a:rPr lang="el-GR" sz="2200" b="1" dirty="0" err="1">
                    <a:solidFill>
                      <a:schemeClr val="tx1"/>
                    </a:solidFill>
                  </a:rPr>
                  <a:t>αδιάστατη</a:t>
                </a:r>
                <a:r>
                  <a:rPr lang="el-GR" sz="2200" b="1" dirty="0">
                    <a:solidFill>
                      <a:schemeClr val="tx1"/>
                    </a:solidFill>
                  </a:rPr>
                  <a:t> ποσότητα</a:t>
                </a:r>
                <a:r>
                  <a:rPr lang="el-GR" sz="2200" dirty="0">
                    <a:solidFill>
                      <a:schemeClr val="tx1"/>
                    </a:solidFill>
                  </a:rPr>
                  <a:t>.</a:t>
                </a:r>
              </a:p>
              <a:p>
                <a:pPr marL="0" indent="0" algn="just">
                  <a:spcBef>
                    <a:spcPts val="0"/>
                  </a:spcBef>
                  <a:spcAft>
                    <a:spcPts val="2400"/>
                  </a:spcAft>
                  <a:buClr>
                    <a:schemeClr val="tx2">
                      <a:lumMod val="75000"/>
                    </a:schemeClr>
                  </a:buClr>
                  <a:buNone/>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Παραμόρφωση</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Rectangle 1"/>
              <p:cNvSpPr/>
              <p:nvPr/>
            </p:nvSpPr>
            <p:spPr>
              <a:xfrm>
                <a:off x="4024574" y="2749562"/>
                <a:ext cx="1022844"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000">
                          <a:latin typeface="Cambria Math" panose="02040503050406030204" pitchFamily="18" charset="0"/>
                          <a:ea typeface="Cambria Math" panose="02040503050406030204" pitchFamily="18" charset="0"/>
                        </a:rPr>
                        <m:t>ε</m:t>
                      </m:r>
                      <m:r>
                        <a:rPr lang="el-GR" sz="2000" i="0">
                          <a:latin typeface="Cambria Math" panose="02040503050406030204" pitchFamily="18" charset="0"/>
                          <a:ea typeface="Cambria Math" panose="02040503050406030204" pitchFamily="18" charset="0"/>
                        </a:rPr>
                        <m:t> = </m:t>
                      </m:r>
                      <m:f>
                        <m:fPr>
                          <m:ctrlPr>
                            <a:rPr lang="el-GR" sz="2000" i="1">
                              <a:latin typeface="Cambria Math" panose="02040503050406030204" pitchFamily="18" charset="0"/>
                              <a:ea typeface="Cambria Math" panose="02040503050406030204" pitchFamily="18" charset="0"/>
                            </a:rPr>
                          </m:ctrlPr>
                        </m:fPr>
                        <m:num>
                          <m:r>
                            <m:rPr>
                              <m:sty m:val="p"/>
                            </m:rPr>
                            <a:rPr lang="el-GR" sz="2000" i="0">
                              <a:latin typeface="Cambria Math" panose="02040503050406030204" pitchFamily="18" charset="0"/>
                              <a:ea typeface="Cambria Math" panose="02040503050406030204" pitchFamily="18" charset="0"/>
                            </a:rPr>
                            <m:t>Δl</m:t>
                          </m:r>
                        </m:num>
                        <m:den>
                          <m:r>
                            <m:rPr>
                              <m:sty m:val="p"/>
                            </m:rPr>
                            <a:rPr lang="el-GR" sz="2000" i="0">
                              <a:latin typeface="Cambria Math" panose="02040503050406030204" pitchFamily="18" charset="0"/>
                              <a:ea typeface="Cambria Math" panose="02040503050406030204" pitchFamily="18" charset="0"/>
                            </a:rPr>
                            <m:t>l</m:t>
                          </m:r>
                        </m:den>
                      </m:f>
                    </m:oMath>
                  </m:oMathPara>
                </a14:m>
                <a:endParaRPr lang="el-GR" sz="20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24574" y="2749562"/>
                <a:ext cx="1022844" cy="674800"/>
              </a:xfrm>
              <a:prstGeom prst="rect">
                <a:avLst/>
              </a:prstGeom>
              <a:blipFill rotWithShape="0">
                <a:blip r:embed="rId3"/>
                <a:stretch>
                  <a:fillRect/>
                </a:stretch>
              </a:blipFill>
            </p:spPr>
            <p:txBody>
              <a:bodyPr/>
              <a:lstStyle/>
              <a:p>
                <a:r>
                  <a:rPr lang="el-GR">
                    <a:noFill/>
                  </a:rPr>
                  <a:t> </a:t>
                </a:r>
              </a:p>
            </p:txBody>
          </p:sp>
        </mc:Fallback>
      </mc:AlternateContent>
      <p:pic>
        <p:nvPicPr>
          <p:cNvPr id="6" name="Εικόνα 35"/>
          <p:cNvPicPr/>
          <p:nvPr/>
        </p:nvPicPr>
        <p:blipFill rotWithShape="1">
          <a:blip r:embed="rId4">
            <a:extLst>
              <a:ext uri="{28A0092B-C50C-407E-A947-70E740481C1C}">
                <a14:useLocalDpi xmlns:a14="http://schemas.microsoft.com/office/drawing/2010/main" val="0"/>
              </a:ext>
            </a:extLst>
          </a:blip>
          <a:srcRect b="55770"/>
          <a:stretch/>
        </p:blipFill>
        <p:spPr bwMode="auto">
          <a:xfrm>
            <a:off x="2915816" y="3743114"/>
            <a:ext cx="3695700" cy="1027956"/>
          </a:xfrm>
          <a:prstGeom prst="rect">
            <a:avLst/>
          </a:prstGeom>
          <a:noFill/>
          <a:ln>
            <a:noFill/>
          </a:ln>
        </p:spPr>
      </p:pic>
    </p:spTree>
    <p:extLst>
      <p:ext uri="{BB962C8B-B14F-4D97-AF65-F5344CB8AC3E}">
        <p14:creationId xmlns:p14="http://schemas.microsoft.com/office/powerpoint/2010/main" val="179459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844824"/>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Μετά την άρση του αιτίου τα </a:t>
            </a:r>
            <a:r>
              <a:rPr lang="el-GR" sz="2200" dirty="0" err="1"/>
              <a:t>παραμορφώσιμα</a:t>
            </a:r>
            <a:r>
              <a:rPr lang="el-GR" sz="2200" dirty="0"/>
              <a:t> σώματα μπορεί να επιδεικνύουν ελαστική ή πλαστική συμπεριφορά:</a:t>
            </a:r>
          </a:p>
          <a:p>
            <a:pPr lvl="1" algn="just">
              <a:spcBef>
                <a:spcPts val="0"/>
              </a:spcBef>
              <a:spcAft>
                <a:spcPts val="1800"/>
              </a:spcAft>
              <a:buClr>
                <a:schemeClr val="tx2">
                  <a:lumMod val="75000"/>
                </a:schemeClr>
              </a:buClr>
              <a:buFont typeface="Wingdings" panose="05000000000000000000" pitchFamily="2" charset="2"/>
              <a:buChar char="§"/>
            </a:pPr>
            <a:r>
              <a:rPr lang="el-GR" sz="2200" b="1" dirty="0"/>
              <a:t>Ελαστική συμπεριφορά </a:t>
            </a:r>
            <a:r>
              <a:rPr lang="el-GR" sz="2200" dirty="0"/>
              <a:t>έχουμε όταν το σώμα  επανέρχεται στην αρχική του κατάσταση μετά την αποφόρτισή του. </a:t>
            </a:r>
          </a:p>
          <a:p>
            <a:pPr lvl="1" algn="just">
              <a:spcBef>
                <a:spcPts val="0"/>
              </a:spcBef>
              <a:spcAft>
                <a:spcPts val="2400"/>
              </a:spcAft>
              <a:buClr>
                <a:schemeClr val="tx2">
                  <a:lumMod val="75000"/>
                </a:schemeClr>
              </a:buClr>
              <a:buFont typeface="Wingdings" panose="05000000000000000000" pitchFamily="2" charset="2"/>
              <a:buChar char="§"/>
            </a:pPr>
            <a:r>
              <a:rPr lang="el-GR" sz="2200" b="1" dirty="0"/>
              <a:t>Πλαστική συμπεριφορά </a:t>
            </a:r>
            <a:r>
              <a:rPr lang="el-GR" sz="2200" dirty="0"/>
              <a:t>έχουμε όταν το σώμα κατά την αποφόρτισή του  εμφανίζει παραμένουσα παραμόρφωση.</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Παραμόρφωση</a:t>
            </a:r>
            <a:endParaRPr lang="en-US" sz="3600" b="1" dirty="0">
              <a:solidFill>
                <a:srgbClr val="002060"/>
              </a:solidFill>
            </a:endParaRPr>
          </a:p>
        </p:txBody>
      </p:sp>
    </p:spTree>
    <p:extLst>
      <p:ext uri="{BB962C8B-B14F-4D97-AF65-F5344CB8AC3E}">
        <p14:creationId xmlns:p14="http://schemas.microsoft.com/office/powerpoint/2010/main" val="206294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326604" y="1988840"/>
                <a:ext cx="8568952" cy="4392488"/>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solidFill>
                      <a:schemeClr val="tx1"/>
                    </a:solidFill>
                    <a:latin typeface="Times New Roman" panose="02020603050405020304" pitchFamily="18" charset="0"/>
                    <a:cs typeface="Times New Roman" panose="02020603050405020304" pitchFamily="18" charset="0"/>
                  </a:rPr>
                  <a:t>Για ένα ελαστικό υλικό, όπου οι παραμορφώσεις αίρονται μετά την απομάκρυνση του αιτίου, η  παραμόρφωση ε συνδέεται με την τάση σ με το  γραμμικό νόμο του </a:t>
                </a:r>
                <a:r>
                  <a:rPr lang="en-US" sz="2200" dirty="0">
                    <a:solidFill>
                      <a:schemeClr val="tx1"/>
                    </a:solidFill>
                    <a:latin typeface="Times New Roman" panose="02020603050405020304" pitchFamily="18" charset="0"/>
                    <a:cs typeface="Times New Roman" panose="02020603050405020304" pitchFamily="18" charset="0"/>
                  </a:rPr>
                  <a:t>Hooke</a:t>
                </a:r>
                <a:r>
                  <a:rPr lang="el-GR" sz="2200" dirty="0">
                    <a:solidFill>
                      <a:schemeClr val="tx1"/>
                    </a:solidFill>
                    <a:latin typeface="Times New Roman" panose="02020603050405020304" pitchFamily="18" charset="0"/>
                    <a:cs typeface="Times New Roman" panose="02020603050405020304" pitchFamily="18" charset="0"/>
                  </a:rPr>
                  <a:t>:</a:t>
                </a:r>
              </a:p>
              <a:p>
                <a:pPr marL="0" indent="0" algn="just">
                  <a:spcBef>
                    <a:spcPts val="0"/>
                  </a:spcBef>
                  <a:spcAft>
                    <a:spcPts val="2400"/>
                  </a:spcAft>
                  <a:buClr>
                    <a:schemeClr val="tx2">
                      <a:lumMod val="75000"/>
                    </a:schemeClr>
                  </a:buClr>
                  <a:buNone/>
                </a:pPr>
                <a:r>
                  <a:rPr lang="el-GR" sz="2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l-GR" sz="2000" b="0" i="0" smtClean="0">
                        <a:solidFill>
                          <a:schemeClr val="tx1"/>
                        </a:solidFill>
                        <a:latin typeface="Cambria Math"/>
                        <a:ea typeface="Cambria Math" panose="02040503050406030204" pitchFamily="18" charset="0"/>
                        <a:cs typeface="Times New Roman" panose="02020603050405020304" pitchFamily="18" charset="0"/>
                      </a:rPr>
                      <m:t>                                        </m:t>
                    </m:r>
                    <m:r>
                      <m:rPr>
                        <m:sty m:val="p"/>
                      </m:rPr>
                      <a:rPr lang="el-GR"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σ</m:t>
                    </m:r>
                    <m:r>
                      <a:rPr lang="el-GR"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 </m:t>
                    </m:r>
                    <m:r>
                      <m:rPr>
                        <m:sty m:val="p"/>
                      </m:rPr>
                      <a:rPr lang="el-GR"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Ε</m:t>
                    </m:r>
                    <m:r>
                      <a:rPr lang="el-GR"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z="2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ε</m:t>
                    </m:r>
                  </m:oMath>
                </a14:m>
                <a:r>
                  <a:rPr lang="el-GR" sz="20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a:t>
                </a:r>
              </a:p>
              <a:p>
                <a:pPr marL="365760" lvl="1" indent="0" algn="just">
                  <a:spcBef>
                    <a:spcPts val="0"/>
                  </a:spcBef>
                  <a:spcAft>
                    <a:spcPts val="3000"/>
                  </a:spcAft>
                  <a:buClr>
                    <a:schemeClr val="tx2">
                      <a:lumMod val="75000"/>
                    </a:schemeClr>
                  </a:buClr>
                  <a:buNone/>
                </a:pPr>
                <a:r>
                  <a:rPr lang="el-GR" sz="2000" dirty="0">
                    <a:solidFill>
                      <a:schemeClr val="tx1"/>
                    </a:solidFill>
                    <a:latin typeface="Times New Roman" panose="02020603050405020304" pitchFamily="18" charset="0"/>
                    <a:cs typeface="Times New Roman" panose="02020603050405020304" pitchFamily="18" charset="0"/>
                  </a:rPr>
                  <a:t>όπου Ε είναι το μέτρο ελαστικότητας ή </a:t>
                </a:r>
                <a:r>
                  <a:rPr lang="el-GR" sz="2000" b="1" dirty="0">
                    <a:solidFill>
                      <a:schemeClr val="tx1"/>
                    </a:solidFill>
                    <a:latin typeface="Times New Roman" panose="02020603050405020304" pitchFamily="18" charset="0"/>
                    <a:cs typeface="Times New Roman" panose="02020603050405020304" pitchFamily="18" charset="0"/>
                  </a:rPr>
                  <a:t>μέτρο του </a:t>
                </a:r>
                <a:r>
                  <a:rPr lang="en-US" sz="2000" b="1" dirty="0">
                    <a:solidFill>
                      <a:schemeClr val="tx1"/>
                    </a:solidFill>
                    <a:latin typeface="Times New Roman" panose="02020603050405020304" pitchFamily="18" charset="0"/>
                    <a:cs typeface="Times New Roman" panose="02020603050405020304" pitchFamily="18" charset="0"/>
                  </a:rPr>
                  <a:t>Young</a:t>
                </a:r>
                <a:r>
                  <a:rPr lang="el-GR"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elastic Young’s modulus</a:t>
                </a:r>
                <a:r>
                  <a:rPr lang="en-US" sz="2000" b="1" dirty="0">
                    <a:solidFill>
                      <a:schemeClr val="tx1"/>
                    </a:solidFill>
                    <a:latin typeface="Times New Roman" panose="02020603050405020304" pitchFamily="18" charset="0"/>
                    <a:cs typeface="Times New Roman" panose="02020603050405020304" pitchFamily="18" charset="0"/>
                  </a:rPr>
                  <a:t>)</a:t>
                </a:r>
                <a:r>
                  <a:rPr lang="el-GR" sz="2000" dirty="0">
                    <a:solidFill>
                      <a:schemeClr val="tx1"/>
                    </a:solidFill>
                    <a:latin typeface="Times New Roman" panose="02020603050405020304" pitchFamily="18" charset="0"/>
                    <a:cs typeface="Times New Roman" panose="02020603050405020304" pitchFamily="18" charset="0"/>
                  </a:rPr>
                  <a:t>του υλικού.</a:t>
                </a:r>
                <a:endParaRPr lang="en-US" sz="2000" dirty="0">
                  <a:solidFill>
                    <a:schemeClr val="tx1"/>
                  </a:solidFill>
                  <a:latin typeface="Times New Roman" panose="02020603050405020304" pitchFamily="18" charset="0"/>
                  <a:cs typeface="Times New Roman" panose="02020603050405020304" pitchFamily="18" charset="0"/>
                </a:endParaRPr>
              </a:p>
              <a:p>
                <a:pPr marL="388620" indent="-342900" algn="just">
                  <a:spcBef>
                    <a:spcPts val="0"/>
                  </a:spcBef>
                  <a:spcAft>
                    <a:spcPts val="2400"/>
                  </a:spcAft>
                  <a:buClr>
                    <a:schemeClr val="tx2">
                      <a:lumMod val="75000"/>
                    </a:schemeClr>
                  </a:buClr>
                  <a:buFont typeface="Wingdings" panose="05000000000000000000" pitchFamily="2" charset="2"/>
                  <a:buChar char="q"/>
                </a:pPr>
                <a:r>
                  <a:rPr lang="en-US" sz="2200" dirty="0">
                    <a:solidFill>
                      <a:schemeClr val="tx1"/>
                    </a:solidFill>
                    <a:latin typeface="Times New Roman" panose="02020603050405020304" pitchFamily="18" charset="0"/>
                    <a:cs typeface="Times New Roman" panose="02020603050405020304" pitchFamily="18" charset="0"/>
                  </a:rPr>
                  <a:t> </a:t>
                </a:r>
                <a:r>
                  <a:rPr lang="el-GR" sz="2200" dirty="0">
                    <a:solidFill>
                      <a:schemeClr val="tx1"/>
                    </a:solidFill>
                    <a:latin typeface="Times New Roman" panose="02020603050405020304" pitchFamily="18" charset="0"/>
                    <a:cs typeface="Times New Roman" panose="02020603050405020304" pitchFamily="18" charset="0"/>
                  </a:rPr>
                  <a:t>Το Ε έχει διαστάσεις τάσης.</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solidFill>
                      <a:schemeClr val="tx1"/>
                    </a:solidFill>
                    <a:latin typeface="Times New Roman" panose="02020603050405020304" pitchFamily="18" charset="0"/>
                    <a:cs typeface="Times New Roman" panose="02020603050405020304" pitchFamily="18" charset="0"/>
                  </a:rPr>
                  <a:t>Τα υλικά που ακολουθούν το νόμο του </a:t>
                </a:r>
                <a:r>
                  <a:rPr lang="en-US" sz="2200" dirty="0">
                    <a:solidFill>
                      <a:schemeClr val="tx1"/>
                    </a:solidFill>
                    <a:latin typeface="Times New Roman" panose="02020603050405020304" pitchFamily="18" charset="0"/>
                    <a:cs typeface="Times New Roman" panose="02020603050405020304" pitchFamily="18" charset="0"/>
                  </a:rPr>
                  <a:t>Hooke</a:t>
                </a:r>
                <a:r>
                  <a:rPr lang="el-GR" sz="2200" dirty="0">
                    <a:solidFill>
                      <a:schemeClr val="tx1"/>
                    </a:solidFill>
                    <a:latin typeface="Times New Roman" panose="02020603050405020304" pitchFamily="18" charset="0"/>
                    <a:cs typeface="Times New Roman" panose="02020603050405020304" pitchFamily="18" charset="0"/>
                  </a:rPr>
                  <a:t> εμφανίζουν γραμμική συμπεριφορά και καλούνται </a:t>
                </a:r>
                <a:r>
                  <a:rPr lang="el-GR" sz="2200" b="1" dirty="0">
                    <a:solidFill>
                      <a:schemeClr val="tx1"/>
                    </a:solidFill>
                    <a:latin typeface="Times New Roman" panose="02020603050405020304" pitchFamily="18" charset="0"/>
                    <a:cs typeface="Times New Roman" panose="02020603050405020304" pitchFamily="18" charset="0"/>
                  </a:rPr>
                  <a:t>γραμμικά ελαστικά υλικά.</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326604" y="1988840"/>
                <a:ext cx="8568952" cy="4392488"/>
              </a:xfrm>
              <a:blipFill rotWithShape="1">
                <a:blip r:embed="rId2"/>
                <a:stretch>
                  <a:fillRect l="-71" t="-832" r="-996" b="-1664"/>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Παραμόρφωση – Νόμος του </a:t>
            </a:r>
            <a:r>
              <a:rPr lang="en-US" sz="3600" b="1" dirty="0">
                <a:solidFill>
                  <a:srgbClr val="002060"/>
                </a:solidFill>
              </a:rPr>
              <a:t>Hooke</a:t>
            </a:r>
          </a:p>
        </p:txBody>
      </p:sp>
    </p:spTree>
    <p:extLst>
      <p:ext uri="{BB962C8B-B14F-4D97-AF65-F5344CB8AC3E}">
        <p14:creationId xmlns:p14="http://schemas.microsoft.com/office/powerpoint/2010/main" val="397662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ορθογώνιο του σχήματος, υπόκειται σε ένα ζεύγος </a:t>
            </a:r>
            <a:r>
              <a:rPr lang="el-GR" sz="2200" dirty="0" err="1"/>
              <a:t>διατμητικών</a:t>
            </a:r>
            <a:r>
              <a:rPr lang="el-GR" sz="2200" dirty="0"/>
              <a:t> δυνάμεων. Οι δυνάμεις αυτές το παραμορφώνουν, από ορθογώνιο σε παραλληλόγραμμο:</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1200"/>
              </a:spcBef>
              <a:spcAft>
                <a:spcPts val="2400"/>
              </a:spcAft>
              <a:buClr>
                <a:schemeClr val="tx2">
                  <a:lumMod val="75000"/>
                </a:schemeClr>
              </a:buClr>
              <a:buFont typeface="Wingdings" pitchFamily="2" charset="2"/>
              <a:buChar char="q"/>
            </a:pPr>
            <a:r>
              <a:rPr lang="el-GR" sz="2200" dirty="0"/>
              <a:t>Η γωνία παραμόρφωσης γ είναι συνήθως πολύ μικρή. Για μικρές τιμές της ισχύει η σχέση:</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Διατμητική</a:t>
            </a:r>
            <a:r>
              <a:rPr lang="el-GR" sz="3600" b="1" dirty="0">
                <a:solidFill>
                  <a:srgbClr val="002060"/>
                </a:solidFill>
              </a:rPr>
              <a:t> Παραμόρφωση</a:t>
            </a:r>
            <a:endParaRPr lang="en-US" sz="3600" b="1" dirty="0">
              <a:solidFill>
                <a:srgbClr val="002060"/>
              </a:solidFill>
            </a:endParaRPr>
          </a:p>
        </p:txBody>
      </p:sp>
      <p:pic>
        <p:nvPicPr>
          <p:cNvPr id="6" name="Εικόνα 34"/>
          <p:cNvPicPr/>
          <p:nvPr/>
        </p:nvPicPr>
        <p:blipFill>
          <a:blip r:embed="rId2">
            <a:extLst>
              <a:ext uri="{28A0092B-C50C-407E-A947-70E740481C1C}">
                <a14:useLocalDpi xmlns:a14="http://schemas.microsoft.com/office/drawing/2010/main" val="0"/>
              </a:ext>
            </a:extLst>
          </a:blip>
          <a:srcRect/>
          <a:stretch>
            <a:fillRect/>
          </a:stretch>
        </p:blipFill>
        <p:spPr bwMode="auto">
          <a:xfrm>
            <a:off x="3187092" y="3068960"/>
            <a:ext cx="2847975" cy="1819275"/>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4127709" y="5805264"/>
                <a:ext cx="966740" cy="6174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000">
                          <a:latin typeface="Cambria Math" panose="02040503050406030204" pitchFamily="18" charset="0"/>
                          <a:ea typeface="Cambria Math" panose="02040503050406030204" pitchFamily="18" charset="0"/>
                        </a:rPr>
                        <m:t>γ</m:t>
                      </m:r>
                      <m:r>
                        <a:rPr lang="el-GR" sz="2000" i="0">
                          <a:latin typeface="Cambria Math" panose="02040503050406030204" pitchFamily="18" charset="0"/>
                          <a:ea typeface="Cambria Math" panose="02040503050406030204" pitchFamily="18" charset="0"/>
                        </a:rPr>
                        <m:t> = </m:t>
                      </m:r>
                      <m:f>
                        <m:fPr>
                          <m:ctrlPr>
                            <a:rPr lang="el-GR" sz="2000" i="1">
                              <a:latin typeface="Cambria Math" panose="02040503050406030204" pitchFamily="18" charset="0"/>
                              <a:ea typeface="Cambria Math" panose="02040503050406030204" pitchFamily="18" charset="0"/>
                            </a:rPr>
                          </m:ctrlPr>
                        </m:fPr>
                        <m:num>
                          <m:r>
                            <m:rPr>
                              <m:sty m:val="p"/>
                            </m:rPr>
                            <a:rPr lang="el-GR" sz="2000" i="0">
                              <a:latin typeface="Cambria Math" panose="02040503050406030204" pitchFamily="18" charset="0"/>
                              <a:ea typeface="Cambria Math" panose="02040503050406030204" pitchFamily="18" charset="0"/>
                            </a:rPr>
                            <m:t>α</m:t>
                          </m:r>
                        </m:num>
                        <m:den>
                          <m:r>
                            <m:rPr>
                              <m:sty m:val="p"/>
                            </m:rPr>
                            <a:rPr lang="el-GR" sz="2000" i="0">
                              <a:latin typeface="Cambria Math" panose="02040503050406030204" pitchFamily="18" charset="0"/>
                              <a:ea typeface="Cambria Math" panose="02040503050406030204" pitchFamily="18" charset="0"/>
                            </a:rPr>
                            <m:t>h</m:t>
                          </m:r>
                        </m:den>
                      </m:f>
                    </m:oMath>
                  </m:oMathPara>
                </a14:m>
                <a:endParaRPr lang="el-GR" sz="20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27709" y="5805264"/>
                <a:ext cx="966740" cy="617413"/>
              </a:xfrm>
              <a:prstGeom prst="rect">
                <a:avLst/>
              </a:prstGeom>
              <a:blipFill rotWithShape="0">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27941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latin typeface="Times New Roman" panose="02020603050405020304" pitchFamily="18" charset="0"/>
                <a:cs typeface="Times New Roman" panose="02020603050405020304" pitchFamily="18" charset="0"/>
              </a:rPr>
              <a:t>Η γωνία γ λέγεται </a:t>
            </a:r>
            <a:r>
              <a:rPr lang="el-GR" sz="2200" b="1" dirty="0" err="1">
                <a:latin typeface="Times New Roman" panose="02020603050405020304" pitchFamily="18" charset="0"/>
                <a:cs typeface="Times New Roman" panose="02020603050405020304" pitchFamily="18" charset="0"/>
              </a:rPr>
              <a:t>διατμητική</a:t>
            </a:r>
            <a:r>
              <a:rPr lang="el-GR" sz="2200" b="1" dirty="0">
                <a:latin typeface="Times New Roman" panose="02020603050405020304" pitchFamily="18" charset="0"/>
                <a:cs typeface="Times New Roman" panose="02020603050405020304" pitchFamily="18" charset="0"/>
              </a:rPr>
              <a:t> παραμόρφωση </a:t>
            </a:r>
            <a:r>
              <a:rPr lang="el-GR" sz="2200" dirty="0">
                <a:latin typeface="Times New Roman" panose="02020603050405020304" pitchFamily="18" charset="0"/>
                <a:cs typeface="Times New Roman" panose="02020603050405020304" pitchFamily="18" charset="0"/>
              </a:rPr>
              <a:t>και είναι </a:t>
            </a:r>
            <a:r>
              <a:rPr lang="el-GR" sz="2200" dirty="0" err="1">
                <a:latin typeface="Times New Roman" panose="02020603050405020304" pitchFamily="18" charset="0"/>
                <a:cs typeface="Times New Roman" panose="02020603050405020304" pitchFamily="18" charset="0"/>
              </a:rPr>
              <a:t>αδιάστατη</a:t>
            </a:r>
            <a:r>
              <a:rPr lang="el-GR" sz="2200" dirty="0">
                <a:latin typeface="Times New Roman" panose="02020603050405020304" pitchFamily="18" charset="0"/>
                <a:cs typeface="Times New Roman" panose="02020603050405020304" pitchFamily="18" charset="0"/>
              </a:rPr>
              <a:t> ποσότητα που μετριέται σε </a:t>
            </a:r>
            <a:r>
              <a:rPr lang="en-US" sz="2200" i="1" dirty="0">
                <a:latin typeface="Times New Roman" panose="02020603050405020304" pitchFamily="18" charset="0"/>
                <a:cs typeface="Times New Roman" panose="02020603050405020304" pitchFamily="18" charset="0"/>
              </a:rPr>
              <a:t>radians</a:t>
            </a:r>
            <a:r>
              <a:rPr lang="el-GR" sz="2200" dirty="0">
                <a:latin typeface="Times New Roman" panose="02020603050405020304" pitchFamily="18" charset="0"/>
                <a:cs typeface="Times New Roman" panose="02020603050405020304" pitchFamily="18" charset="0"/>
              </a:rPr>
              <a:t>.  </a:t>
            </a:r>
          </a:p>
          <a:p>
            <a:pPr algn="just">
              <a:spcBef>
                <a:spcPts val="0"/>
              </a:spcBef>
              <a:spcAft>
                <a:spcPts val="2400"/>
              </a:spcAft>
              <a:buClr>
                <a:schemeClr val="tx2">
                  <a:lumMod val="75000"/>
                </a:schemeClr>
              </a:buClr>
              <a:buFont typeface="Wingdings" pitchFamily="2" charset="2"/>
              <a:buChar char="q"/>
            </a:pPr>
            <a:r>
              <a:rPr lang="el-GR" sz="2200" dirty="0">
                <a:latin typeface="Times New Roman" panose="02020603050405020304" pitchFamily="18" charset="0"/>
                <a:cs typeface="Times New Roman" panose="02020603050405020304" pitchFamily="18" charset="0"/>
              </a:rPr>
              <a:t>Για τα υλικά που εμφανίζουν γραμμική ελαστική συμπεριφορά  σε διάτμηση, η </a:t>
            </a:r>
            <a:r>
              <a:rPr lang="el-GR" sz="2200" dirty="0" err="1">
                <a:latin typeface="Times New Roman" panose="02020603050405020304" pitchFamily="18" charset="0"/>
                <a:cs typeface="Times New Roman" panose="02020603050405020304" pitchFamily="18" charset="0"/>
              </a:rPr>
              <a:t>διατμητική</a:t>
            </a:r>
            <a:r>
              <a:rPr lang="el-GR" sz="2200" dirty="0">
                <a:latin typeface="Times New Roman" panose="02020603050405020304" pitchFamily="18" charset="0"/>
                <a:cs typeface="Times New Roman" panose="02020603050405020304" pitchFamily="18" charset="0"/>
              </a:rPr>
              <a:t> τάση είναι γραμμικά ανάλογη της </a:t>
            </a:r>
            <a:r>
              <a:rPr lang="el-GR" sz="2200" dirty="0" err="1">
                <a:latin typeface="Times New Roman" panose="02020603050405020304" pitchFamily="18" charset="0"/>
                <a:cs typeface="Times New Roman" panose="02020603050405020304" pitchFamily="18" charset="0"/>
              </a:rPr>
              <a:t>διατμητικής</a:t>
            </a:r>
            <a:r>
              <a:rPr lang="el-GR" sz="2200" dirty="0">
                <a:latin typeface="Times New Roman" panose="02020603050405020304" pitchFamily="18" charset="0"/>
                <a:cs typeface="Times New Roman" panose="02020603050405020304" pitchFamily="18" charset="0"/>
              </a:rPr>
              <a:t> παραμόρφωσης: </a:t>
            </a:r>
          </a:p>
          <a:p>
            <a:pPr algn="just">
              <a:spcBef>
                <a:spcPts val="0"/>
              </a:spcBef>
              <a:spcAft>
                <a:spcPts val="1200"/>
              </a:spcAft>
              <a:buClr>
                <a:schemeClr val="tx2">
                  <a:lumMod val="75000"/>
                </a:schemeClr>
              </a:buClr>
              <a:buFont typeface="Wingdings" pitchFamily="2" charset="2"/>
              <a:buChar char="q"/>
            </a:pPr>
            <a:endParaRPr lang="el-GR" sz="2200" dirty="0"/>
          </a:p>
          <a:p>
            <a:pPr marL="365760" lvl="1" indent="0" algn="just">
              <a:spcBef>
                <a:spcPts val="0"/>
              </a:spcBef>
              <a:spcAft>
                <a:spcPts val="2400"/>
              </a:spcAft>
              <a:buClr>
                <a:schemeClr val="tx2">
                  <a:lumMod val="75000"/>
                </a:schemeClr>
              </a:buClr>
              <a:buNone/>
            </a:pPr>
            <a:r>
              <a:rPr lang="el-GR" sz="2000" dirty="0"/>
              <a:t>όπου </a:t>
            </a:r>
            <a:r>
              <a:rPr lang="en-US" sz="2000" dirty="0">
                <a:latin typeface="Cambria Math" panose="02040503050406030204" pitchFamily="18" charset="0"/>
                <a:ea typeface="Cambria Math" panose="02040503050406030204" pitchFamily="18" charset="0"/>
              </a:rPr>
              <a:t>G</a:t>
            </a:r>
            <a:r>
              <a:rPr lang="el-GR" sz="2000" dirty="0"/>
              <a:t> το </a:t>
            </a:r>
            <a:r>
              <a:rPr lang="el-GR" sz="2000" b="1" dirty="0"/>
              <a:t>μέτρο διάτμησης ή ολίσθησης (</a:t>
            </a:r>
            <a:r>
              <a:rPr lang="en-US" sz="2000" dirty="0"/>
              <a:t>shear modulus</a:t>
            </a:r>
            <a:r>
              <a:rPr lang="en-US" sz="2000" b="1" dirty="0"/>
              <a:t>)</a:t>
            </a:r>
            <a:r>
              <a:rPr lang="el-GR" sz="2000" b="1" dirty="0"/>
              <a:t> </a:t>
            </a:r>
            <a:r>
              <a:rPr lang="el-GR" sz="2000" dirty="0"/>
              <a:t>με μονάδα μέτρησης το Ν/</a:t>
            </a:r>
            <a:r>
              <a:rPr lang="en-US" sz="2000" dirty="0"/>
              <a:t>m</a:t>
            </a:r>
            <a:r>
              <a:rPr lang="en-US" sz="2000" baseline="30000" dirty="0"/>
              <a:t>2</a:t>
            </a:r>
            <a:r>
              <a:rPr lang="en-US" sz="2000" dirty="0"/>
              <a:t> (Pa)</a:t>
            </a:r>
            <a:r>
              <a:rPr lang="el-GR" sz="2000" dirty="0"/>
              <a:t>.</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Διατμητική</a:t>
            </a:r>
            <a:r>
              <a:rPr lang="el-GR" sz="3600" b="1" dirty="0">
                <a:solidFill>
                  <a:srgbClr val="002060"/>
                </a:solidFill>
              </a:rPr>
              <a:t> Παραμόρφωση</a:t>
            </a:r>
            <a:endParaRPr lang="en-US" sz="3600" b="1" dirty="0">
              <a:solidFill>
                <a:srgbClr val="002060"/>
              </a:solidFill>
            </a:endParaRPr>
          </a:p>
        </p:txBody>
      </p:sp>
      <p:pic>
        <p:nvPicPr>
          <p:cNvPr id="6" name="Εικόνα 34"/>
          <p:cNvPicPr/>
          <p:nvPr/>
        </p:nvPicPr>
        <p:blipFill>
          <a:blip r:embed="rId2">
            <a:extLst>
              <a:ext uri="{28A0092B-C50C-407E-A947-70E740481C1C}">
                <a14:useLocalDpi xmlns:a14="http://schemas.microsoft.com/office/drawing/2010/main" val="0"/>
              </a:ext>
            </a:extLst>
          </a:blip>
          <a:srcRect/>
          <a:stretch>
            <a:fillRect/>
          </a:stretch>
        </p:blipFill>
        <p:spPr bwMode="auto">
          <a:xfrm>
            <a:off x="3187090" y="5038725"/>
            <a:ext cx="2847975" cy="1819275"/>
          </a:xfrm>
          <a:prstGeom prst="rect">
            <a:avLst/>
          </a:prstGeom>
          <a:noFill/>
          <a:ln>
            <a:noFill/>
          </a:ln>
        </p:spPr>
      </p:pic>
      <p:sp>
        <p:nvSpPr>
          <p:cNvPr id="2" name="Rectangle 1"/>
          <p:cNvSpPr/>
          <p:nvPr/>
        </p:nvSpPr>
        <p:spPr>
          <a:xfrm>
            <a:off x="4057880" y="3933056"/>
            <a:ext cx="1168910" cy="461665"/>
          </a:xfrm>
          <a:prstGeom prst="rect">
            <a:avLst/>
          </a:prstGeom>
        </p:spPr>
        <p:txBody>
          <a:bodyPr wrap="none">
            <a:spAutoFit/>
          </a:bodyPr>
          <a:lstStyle/>
          <a:p>
            <a:r>
              <a:rPr lang="el-GR" sz="2400" dirty="0">
                <a:solidFill>
                  <a:srgbClr val="000000"/>
                </a:solidFill>
                <a:latin typeface="Cambria Math" panose="02040503050406030204" pitchFamily="18" charset="0"/>
                <a:ea typeface="Cambria Math" panose="02040503050406030204" pitchFamily="18" charset="0"/>
              </a:rPr>
              <a:t>τ = </a:t>
            </a:r>
            <a:r>
              <a:rPr lang="en-US" sz="2400" dirty="0">
                <a:solidFill>
                  <a:srgbClr val="000000"/>
                </a:solidFill>
                <a:latin typeface="Cambria Math" panose="02040503050406030204" pitchFamily="18" charset="0"/>
                <a:ea typeface="Cambria Math" panose="02040503050406030204" pitchFamily="18" charset="0"/>
              </a:rPr>
              <a:t>G</a:t>
            </a:r>
            <a:r>
              <a:rPr lang="el-GR" sz="2400" dirty="0">
                <a:solidFill>
                  <a:srgbClr val="000000"/>
                </a:solidFill>
                <a:latin typeface="Cambria Math" panose="02040503050406030204" pitchFamily="18" charset="0"/>
                <a:ea typeface="Cambria Math" panose="02040503050406030204" pitchFamily="18" charset="0"/>
              </a:rPr>
              <a:t> γ,</a:t>
            </a:r>
            <a:endParaRPr lang="el-GR"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2690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Στο σχήμα φαίνονται οι παραμορφώσεις ενός τετραγώνου υπό την επίδραση ορθών και </a:t>
            </a:r>
            <a:r>
              <a:rPr lang="el-GR" sz="2200" dirty="0" err="1"/>
              <a:t>διατμητικών</a:t>
            </a:r>
            <a:r>
              <a:rPr lang="el-GR" sz="2200" dirty="0"/>
              <a:t> δυνάμεων:</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Παραμόρφωση</a:t>
            </a:r>
            <a:endParaRPr lang="en-US" sz="3600" b="1" dirty="0">
              <a:solidFill>
                <a:srgbClr val="002060"/>
              </a:solidFill>
            </a:endParaRPr>
          </a:p>
        </p:txBody>
      </p:sp>
      <p:pic>
        <p:nvPicPr>
          <p:cNvPr id="7" name="Εικόνα 33"/>
          <p:cNvPicPr/>
          <p:nvPr/>
        </p:nvPicPr>
        <p:blipFill rotWithShape="1">
          <a:blip r:embed="rId2">
            <a:extLst>
              <a:ext uri="{28A0092B-C50C-407E-A947-70E740481C1C}">
                <a14:useLocalDpi xmlns:a14="http://schemas.microsoft.com/office/drawing/2010/main" val="0"/>
              </a:ext>
            </a:extLst>
          </a:blip>
          <a:srcRect l="51080"/>
          <a:stretch/>
        </p:blipFill>
        <p:spPr bwMode="auto">
          <a:xfrm>
            <a:off x="4093865" y="2882070"/>
            <a:ext cx="1034430" cy="866775"/>
          </a:xfrm>
          <a:prstGeom prst="rect">
            <a:avLst/>
          </a:prstGeom>
          <a:noFill/>
          <a:ln>
            <a:noFill/>
          </a:ln>
        </p:spPr>
      </p:pic>
      <p:pic>
        <p:nvPicPr>
          <p:cNvPr id="8" name="Εικόνα 32"/>
          <p:cNvPicPr/>
          <p:nvPr/>
        </p:nvPicPr>
        <p:blipFill rotWithShape="1">
          <a:blip r:embed="rId3">
            <a:extLst>
              <a:ext uri="{28A0092B-C50C-407E-A947-70E740481C1C}">
                <a14:useLocalDpi xmlns:a14="http://schemas.microsoft.com/office/drawing/2010/main" val="0"/>
              </a:ext>
            </a:extLst>
          </a:blip>
          <a:srcRect l="15428"/>
          <a:stretch/>
        </p:blipFill>
        <p:spPr bwMode="auto">
          <a:xfrm>
            <a:off x="611560" y="4490454"/>
            <a:ext cx="2368302" cy="752475"/>
          </a:xfrm>
          <a:prstGeom prst="rect">
            <a:avLst/>
          </a:prstGeom>
          <a:noFill/>
          <a:ln>
            <a:noFill/>
          </a:ln>
        </p:spPr>
      </p:pic>
      <p:pic>
        <p:nvPicPr>
          <p:cNvPr id="9" name="Εικόνα 31"/>
          <p:cNvPicPr/>
          <p:nvPr/>
        </p:nvPicPr>
        <p:blipFill rotWithShape="1">
          <a:blip r:embed="rId4">
            <a:extLst>
              <a:ext uri="{28A0092B-C50C-407E-A947-70E740481C1C}">
                <a14:useLocalDpi xmlns:a14="http://schemas.microsoft.com/office/drawing/2010/main" val="0"/>
              </a:ext>
            </a:extLst>
          </a:blip>
          <a:srcRect l="34390"/>
          <a:stretch/>
        </p:blipFill>
        <p:spPr bwMode="auto">
          <a:xfrm>
            <a:off x="3826787" y="4257092"/>
            <a:ext cx="1568586" cy="1219200"/>
          </a:xfrm>
          <a:prstGeom prst="rect">
            <a:avLst/>
          </a:prstGeom>
          <a:noFill/>
          <a:ln>
            <a:noFill/>
          </a:ln>
        </p:spPr>
      </p:pic>
      <p:pic>
        <p:nvPicPr>
          <p:cNvPr id="10" name="Εικόνα 30"/>
          <p:cNvPicPr/>
          <p:nvPr/>
        </p:nvPicPr>
        <p:blipFill rotWithShape="1">
          <a:blip r:embed="rId5">
            <a:extLst>
              <a:ext uri="{28A0092B-C50C-407E-A947-70E740481C1C}">
                <a14:useLocalDpi xmlns:a14="http://schemas.microsoft.com/office/drawing/2010/main" val="0"/>
              </a:ext>
            </a:extLst>
          </a:blip>
          <a:srcRect l="35528"/>
          <a:stretch/>
        </p:blipFill>
        <p:spPr bwMode="auto">
          <a:xfrm>
            <a:off x="6628464" y="4304716"/>
            <a:ext cx="1320304" cy="1123950"/>
          </a:xfrm>
          <a:prstGeom prst="rect">
            <a:avLst/>
          </a:prstGeom>
          <a:noFill/>
          <a:ln>
            <a:noFill/>
          </a:ln>
        </p:spPr>
      </p:pic>
      <p:sp>
        <p:nvSpPr>
          <p:cNvPr id="11" name="Rectangle 10"/>
          <p:cNvSpPr/>
          <p:nvPr/>
        </p:nvSpPr>
        <p:spPr>
          <a:xfrm>
            <a:off x="955508" y="5299651"/>
            <a:ext cx="1680405" cy="461665"/>
          </a:xfrm>
          <a:prstGeom prst="rect">
            <a:avLst/>
          </a:prstGeom>
        </p:spPr>
        <p:txBody>
          <a:bodyPr wrap="square">
            <a:spAutoFit/>
          </a:bodyPr>
          <a:lstStyle/>
          <a:p>
            <a:pPr algn="ctr"/>
            <a:r>
              <a:rPr lang="el-GR" sz="1200" dirty="0"/>
              <a:t>Επίδραση δυνάμεων εφελκυσμού</a:t>
            </a:r>
          </a:p>
        </p:txBody>
      </p:sp>
      <p:sp>
        <p:nvSpPr>
          <p:cNvPr id="12" name="Rectangle 11"/>
          <p:cNvSpPr/>
          <p:nvPr/>
        </p:nvSpPr>
        <p:spPr>
          <a:xfrm>
            <a:off x="3770877" y="5647164"/>
            <a:ext cx="1680405" cy="461665"/>
          </a:xfrm>
          <a:prstGeom prst="rect">
            <a:avLst/>
          </a:prstGeom>
        </p:spPr>
        <p:txBody>
          <a:bodyPr wrap="square">
            <a:spAutoFit/>
          </a:bodyPr>
          <a:lstStyle/>
          <a:p>
            <a:pPr algn="ctr"/>
            <a:r>
              <a:rPr lang="el-GR" sz="1200" dirty="0"/>
              <a:t>Επίδραση δυνάμεων θλίψης</a:t>
            </a:r>
          </a:p>
        </p:txBody>
      </p:sp>
      <p:sp>
        <p:nvSpPr>
          <p:cNvPr id="13" name="Rectangle 12"/>
          <p:cNvSpPr/>
          <p:nvPr/>
        </p:nvSpPr>
        <p:spPr>
          <a:xfrm>
            <a:off x="6448413" y="5521935"/>
            <a:ext cx="1680405" cy="461665"/>
          </a:xfrm>
          <a:prstGeom prst="rect">
            <a:avLst/>
          </a:prstGeom>
        </p:spPr>
        <p:txBody>
          <a:bodyPr wrap="square">
            <a:spAutoFit/>
          </a:bodyPr>
          <a:lstStyle/>
          <a:p>
            <a:pPr algn="ctr"/>
            <a:r>
              <a:rPr lang="el-GR" sz="1200" dirty="0"/>
              <a:t>Επίδραση δυνάμεων διάτμησης</a:t>
            </a:r>
          </a:p>
        </p:txBody>
      </p:sp>
      <p:cxnSp>
        <p:nvCxnSpPr>
          <p:cNvPr id="15" name="Straight Arrow Connector 14"/>
          <p:cNvCxnSpPr/>
          <p:nvPr/>
        </p:nvCxnSpPr>
        <p:spPr>
          <a:xfrm flipH="1">
            <a:off x="2635913" y="3748845"/>
            <a:ext cx="1190874" cy="5082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17720" y="3770841"/>
            <a:ext cx="0" cy="4642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51282" y="3737845"/>
            <a:ext cx="1177182" cy="4972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88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εισαγωγή των τάσεων και των παραμορφώσεων στην στατική ανάλυση επιτρέπει την επίλυση </a:t>
            </a:r>
            <a:r>
              <a:rPr lang="el-GR" sz="2200" dirty="0" err="1"/>
              <a:t>υπερστατικών</a:t>
            </a:r>
            <a:r>
              <a:rPr lang="el-GR" sz="2200" dirty="0"/>
              <a:t> προβλημάτων.</a:t>
            </a:r>
          </a:p>
          <a:p>
            <a:pPr algn="just">
              <a:spcBef>
                <a:spcPts val="0"/>
              </a:spcBef>
              <a:spcAft>
                <a:spcPts val="2400"/>
              </a:spcAft>
              <a:buClr>
                <a:schemeClr val="tx2">
                  <a:lumMod val="75000"/>
                </a:schemeClr>
              </a:buClr>
              <a:buFont typeface="Wingdings" pitchFamily="2" charset="2"/>
              <a:buChar char="q"/>
            </a:pPr>
            <a:r>
              <a:rPr lang="el-GR" sz="2200" dirty="0"/>
              <a:t>Ένα παράδειγμα είναι η δοκός του σχήματος και ο προσδιορισμός των αντιδράσεων της άρθρωσης (Ο) και των ράβδων ανάρτησης :</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marL="320040" lvl="1" indent="0" algn="r">
              <a:spcBef>
                <a:spcPts val="1200"/>
              </a:spcBef>
              <a:spcAft>
                <a:spcPts val="2400"/>
              </a:spcAft>
              <a:buClr>
                <a:schemeClr val="tx2">
                  <a:lumMod val="75000"/>
                </a:schemeClr>
              </a:buClr>
              <a:buNone/>
            </a:pPr>
            <a:endParaRPr lang="en-US" sz="2200" dirty="0"/>
          </a:p>
          <a:p>
            <a:pPr marL="320040" lvl="1" indent="0" algn="r">
              <a:spcBef>
                <a:spcPts val="1200"/>
              </a:spcBef>
              <a:spcAft>
                <a:spcPts val="2400"/>
              </a:spcAft>
              <a:buClr>
                <a:schemeClr val="tx2">
                  <a:lumMod val="75000"/>
                </a:schemeClr>
              </a:buClr>
              <a:buNone/>
            </a:pPr>
            <a:r>
              <a:rPr lang="el-GR" sz="2000" b="1" dirty="0"/>
              <a:t>W</a:t>
            </a:r>
            <a:r>
              <a:rPr lang="el-GR" sz="2000" dirty="0"/>
              <a:t> είναι το βάρος της δοκού, </a:t>
            </a:r>
            <a:r>
              <a:rPr lang="en-US" sz="2000" dirty="0">
                <a:solidFill>
                  <a:srgbClr val="FF0000"/>
                </a:solidFill>
              </a:rPr>
              <a:t>S</a:t>
            </a:r>
            <a:r>
              <a:rPr lang="el-GR" sz="2000" dirty="0"/>
              <a:t> η επιφάνεια διατομής των ράβδων και Ε το μέτρο ελαστικότητας των ράβδων.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Υπερστατικό</a:t>
            </a:r>
            <a:r>
              <a:rPr lang="el-GR" sz="3600" b="1" dirty="0">
                <a:solidFill>
                  <a:srgbClr val="002060"/>
                </a:solidFill>
              </a:rPr>
              <a:t> Πρόβλημα</a:t>
            </a:r>
            <a:endParaRPr lang="en-US" sz="3600" b="1" dirty="0">
              <a:solidFill>
                <a:srgbClr val="002060"/>
              </a:solidFill>
            </a:endParaRPr>
          </a:p>
        </p:txBody>
      </p:sp>
      <p:pic>
        <p:nvPicPr>
          <p:cNvPr id="14" name="Εικόνα 29"/>
          <p:cNvPicPr/>
          <p:nvPr/>
        </p:nvPicPr>
        <p:blipFill rotWithShape="1">
          <a:blip r:embed="rId2">
            <a:extLst>
              <a:ext uri="{28A0092B-C50C-407E-A947-70E740481C1C}">
                <a14:useLocalDpi xmlns:a14="http://schemas.microsoft.com/office/drawing/2010/main" val="0"/>
              </a:ext>
            </a:extLst>
          </a:blip>
          <a:srcRect l="16524" b="44601"/>
          <a:stretch/>
        </p:blipFill>
        <p:spPr bwMode="auto">
          <a:xfrm>
            <a:off x="3215661" y="3717032"/>
            <a:ext cx="2790837" cy="1872208"/>
          </a:xfrm>
          <a:prstGeom prst="rect">
            <a:avLst/>
          </a:prstGeom>
          <a:noFill/>
          <a:ln>
            <a:noFill/>
          </a:ln>
        </p:spPr>
      </p:pic>
    </p:spTree>
    <p:extLst>
      <p:ext uri="{BB962C8B-B14F-4D97-AF65-F5344CB8AC3E}">
        <p14:creationId xmlns:p14="http://schemas.microsoft.com/office/powerpoint/2010/main" val="62012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395536" y="1772816"/>
            <a:ext cx="8287072" cy="4495800"/>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800" dirty="0" err="1"/>
              <a:t>Παραμορφώσιμο</a:t>
            </a:r>
            <a:r>
              <a:rPr lang="el-GR" sz="2800" dirty="0"/>
              <a:t> σώμα</a:t>
            </a:r>
          </a:p>
          <a:p>
            <a:pPr algn="just">
              <a:spcBef>
                <a:spcPts val="0"/>
              </a:spcBef>
              <a:spcAft>
                <a:spcPts val="1200"/>
              </a:spcAft>
              <a:buClr>
                <a:schemeClr val="tx2">
                  <a:lumMod val="75000"/>
                </a:schemeClr>
              </a:buClr>
              <a:buFont typeface="Wingdings" pitchFamily="2" charset="2"/>
              <a:buChar char="q"/>
            </a:pPr>
            <a:r>
              <a:rPr lang="el-GR" sz="2800" dirty="0"/>
              <a:t>Τάση και Παραμόρφωση</a:t>
            </a:r>
          </a:p>
          <a:p>
            <a:pPr algn="just">
              <a:spcBef>
                <a:spcPts val="0"/>
              </a:spcBef>
              <a:spcAft>
                <a:spcPts val="1200"/>
              </a:spcAft>
              <a:buClr>
                <a:schemeClr val="tx2">
                  <a:lumMod val="75000"/>
                </a:schemeClr>
              </a:buClr>
              <a:buFont typeface="Wingdings" pitchFamily="2" charset="2"/>
              <a:buChar char="q"/>
            </a:pPr>
            <a:r>
              <a:rPr lang="el-GR" sz="2800" dirty="0"/>
              <a:t>Νόμος του </a:t>
            </a:r>
            <a:r>
              <a:rPr lang="en-US" sz="2800" dirty="0"/>
              <a:t>Hooke</a:t>
            </a:r>
          </a:p>
          <a:p>
            <a:pPr algn="just">
              <a:spcBef>
                <a:spcPts val="0"/>
              </a:spcBef>
              <a:spcAft>
                <a:spcPts val="1200"/>
              </a:spcAft>
              <a:buClr>
                <a:schemeClr val="tx2">
                  <a:lumMod val="75000"/>
                </a:schemeClr>
              </a:buClr>
              <a:buFont typeface="Wingdings" pitchFamily="2" charset="2"/>
              <a:buChar char="q"/>
            </a:pPr>
            <a:r>
              <a:rPr lang="el-GR" sz="2800" dirty="0"/>
              <a:t>Διάγραμμα τάσης-παραμόρφωσης</a:t>
            </a:r>
          </a:p>
          <a:p>
            <a:pPr algn="just">
              <a:spcBef>
                <a:spcPts val="0"/>
              </a:spcBef>
              <a:spcAft>
                <a:spcPts val="1200"/>
              </a:spcAft>
              <a:buClr>
                <a:schemeClr val="tx2">
                  <a:lumMod val="75000"/>
                </a:schemeClr>
              </a:buClr>
              <a:buFont typeface="Wingdings" pitchFamily="2" charset="2"/>
              <a:buChar char="q"/>
            </a:pPr>
            <a:r>
              <a:rPr lang="el-GR" sz="2800" dirty="0"/>
              <a:t>Πυκνότητα ενέργειας παραμόρφωσης</a:t>
            </a:r>
          </a:p>
          <a:p>
            <a:pPr algn="just">
              <a:spcBef>
                <a:spcPts val="0"/>
              </a:spcBef>
              <a:spcAft>
                <a:spcPts val="1200"/>
              </a:spcAft>
              <a:buClr>
                <a:schemeClr val="tx2">
                  <a:lumMod val="75000"/>
                </a:schemeClr>
              </a:buClr>
              <a:buFont typeface="Wingdings" pitchFamily="2" charset="2"/>
              <a:buChar char="q"/>
            </a:pPr>
            <a:r>
              <a:rPr lang="el-GR" sz="2800" dirty="0" err="1"/>
              <a:t>Τριδιάστατη</a:t>
            </a:r>
            <a:r>
              <a:rPr lang="el-GR" sz="2800" dirty="0"/>
              <a:t> εντατική κατάσταση</a:t>
            </a:r>
          </a:p>
          <a:p>
            <a:pPr algn="just">
              <a:spcBef>
                <a:spcPts val="0"/>
              </a:spcBef>
              <a:spcAft>
                <a:spcPts val="1200"/>
              </a:spcAft>
              <a:buClr>
                <a:schemeClr val="tx2">
                  <a:lumMod val="75000"/>
                </a:schemeClr>
              </a:buClr>
              <a:buFont typeface="Wingdings" pitchFamily="2" charset="2"/>
              <a:buChar char="q"/>
            </a:pPr>
            <a:r>
              <a:rPr lang="el-GR" sz="2800" dirty="0"/>
              <a:t>Συμμετρίες υλικών</a:t>
            </a:r>
          </a:p>
          <a:p>
            <a:pPr algn="just">
              <a:spcBef>
                <a:spcPts val="0"/>
              </a:spcBef>
              <a:spcAft>
                <a:spcPts val="1200"/>
              </a:spcAft>
              <a:buClr>
                <a:schemeClr val="tx2">
                  <a:lumMod val="75000"/>
                </a:schemeClr>
              </a:buClr>
              <a:buFont typeface="Wingdings" pitchFamily="2" charset="2"/>
              <a:buChar char="q"/>
            </a:pPr>
            <a:r>
              <a:rPr lang="el-GR" sz="2800" dirty="0"/>
              <a:t>Κάμψη και Στρέψη</a:t>
            </a:r>
          </a:p>
        </p:txBody>
      </p:sp>
      <p:sp>
        <p:nvSpPr>
          <p:cNvPr id="7" name="Content Placeholder 2"/>
          <p:cNvSpPr txBox="1">
            <a:spLocks/>
          </p:cNvSpPr>
          <p:nvPr/>
        </p:nvSpPr>
        <p:spPr>
          <a:xfrm>
            <a:off x="83820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Θεματικές ενότητες</a:t>
            </a:r>
            <a:endParaRPr lang="en-US" sz="3600" b="1" dirty="0">
              <a:solidFill>
                <a:srgbClr val="002060"/>
              </a:solidFill>
            </a:endParaRPr>
          </a:p>
        </p:txBody>
      </p:sp>
    </p:spTree>
    <p:extLst>
      <p:ext uri="{BB962C8B-B14F-4D97-AF65-F5344CB8AC3E}">
        <p14:creationId xmlns:p14="http://schemas.microsoft.com/office/powerpoint/2010/main" val="206003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marL="0" indent="0" algn="ctr">
                  <a:spcBef>
                    <a:spcPts val="0"/>
                  </a:spcBef>
                  <a:spcAft>
                    <a:spcPts val="2400"/>
                  </a:spcAft>
                  <a:buClr>
                    <a:schemeClr val="tx2">
                      <a:lumMod val="75000"/>
                    </a:schemeClr>
                  </a:buClr>
                  <a:buNone/>
                </a:pPr>
                <a:r>
                  <a:rPr lang="el-GR" sz="2200" dirty="0"/>
                  <a:t>Το  διάγραμμα ελεύθερου σώματος,</a:t>
                </a:r>
              </a:p>
              <a:p>
                <a:pPr algn="ctr">
                  <a:spcBef>
                    <a:spcPts val="0"/>
                  </a:spcBef>
                  <a:spcAft>
                    <a:spcPts val="2400"/>
                  </a:spcAft>
                  <a:buClr>
                    <a:schemeClr val="tx2">
                      <a:lumMod val="75000"/>
                    </a:schemeClr>
                  </a:buClr>
                  <a:buFont typeface="Wingdings" pitchFamily="2" charset="2"/>
                  <a:buChar char="q"/>
                </a:pPr>
                <a:endParaRPr lang="el-GR" sz="2200" dirty="0"/>
              </a:p>
              <a:p>
                <a:pPr marL="0" indent="0" algn="ctr">
                  <a:spcBef>
                    <a:spcPts val="1200"/>
                  </a:spcBef>
                  <a:spcAft>
                    <a:spcPts val="2400"/>
                  </a:spcAft>
                  <a:buClr>
                    <a:schemeClr val="tx2">
                      <a:lumMod val="75000"/>
                    </a:schemeClr>
                  </a:buClr>
                  <a:buNone/>
                </a:pPr>
                <a:endParaRPr lang="el-GR" sz="2200" dirty="0"/>
              </a:p>
              <a:p>
                <a:pPr marL="0" indent="0" algn="ctr">
                  <a:spcBef>
                    <a:spcPts val="1200"/>
                  </a:spcBef>
                  <a:spcAft>
                    <a:spcPts val="2400"/>
                  </a:spcAft>
                  <a:buClr>
                    <a:schemeClr val="tx2">
                      <a:lumMod val="75000"/>
                    </a:schemeClr>
                  </a:buClr>
                  <a:buNone/>
                </a:pPr>
                <a:r>
                  <a:rPr lang="el-GR" sz="2200" dirty="0"/>
                  <a:t>Οι εξισώσεις ισορροπίας:</a:t>
                </a:r>
                <a:endParaRPr lang="en-US" sz="2200" dirty="0"/>
              </a:p>
              <a:p>
                <a:pPr marL="0" indent="0" algn="just">
                  <a:spcBef>
                    <a:spcPts val="0"/>
                  </a:spcBef>
                  <a:spcAft>
                    <a:spcPts val="2400"/>
                  </a:spcAft>
                  <a:buClr>
                    <a:schemeClr val="tx2">
                      <a:lumMod val="75000"/>
                    </a:schemeClr>
                  </a:buClr>
                  <a:buNone/>
                </a:pPr>
                <a:endParaRPr lang="el-GR" sz="2200" dirty="0"/>
              </a:p>
              <a:p>
                <a:pPr marL="0" indent="0" algn="just">
                  <a:spcBef>
                    <a:spcPts val="0"/>
                  </a:spcBef>
                  <a:spcAft>
                    <a:spcPts val="2400"/>
                  </a:spcAft>
                  <a:buClr>
                    <a:schemeClr val="tx2">
                      <a:lumMod val="75000"/>
                    </a:schemeClr>
                  </a:buClr>
                  <a:buNone/>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Οι δύο εξισώσεις ισορροπίας δεν επαρκούν για τον προσδιορισμό των αντιδράσεων </a:t>
                </a:r>
                <a14:m>
                  <m:oMath xmlns:m="http://schemas.openxmlformats.org/officeDocument/2006/math">
                    <m:sSub>
                      <m:sSubPr>
                        <m:ctrlPr>
                          <a:rPr lang="el-GR"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R</m:t>
                        </m:r>
                      </m:e>
                      <m:sub>
                        <m:r>
                          <a:rPr lang="el-GR"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0</m:t>
                        </m:r>
                      </m:sub>
                    </m:sSub>
                  </m:oMath>
                </a14:m>
                <a:r>
                  <a:rPr lang="en-US" sz="2200" dirty="0"/>
                  <a:t>,</a:t>
                </a:r>
                <a:r>
                  <a:rPr lang="el-GR" sz="2200" dirty="0">
                    <a:solidFill>
                      <a:srgbClr val="000000"/>
                    </a:solidFill>
                    <a:ea typeface="Cambria Math" panose="02040503050406030204" pitchFamily="18" charset="0"/>
                    <a:cs typeface="Times New Roman" panose="02020603050405020304" pitchFamily="18" charset="0"/>
                  </a:rPr>
                  <a:t> </a:t>
                </a:r>
                <a14:m>
                  <m:oMath xmlns:m="http://schemas.openxmlformats.org/officeDocument/2006/math">
                    <m:sSub>
                      <m:sSubPr>
                        <m:ctrlPr>
                          <a:rPr lang="el-GR"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2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A</m:t>
                        </m:r>
                      </m:sub>
                    </m:sSub>
                  </m:oMath>
                </a14:m>
                <a:r>
                  <a:rPr lang="en-US" sz="2200" dirty="0"/>
                  <a:t>, </a:t>
                </a:r>
                <a14:m>
                  <m:oMath xmlns:m="http://schemas.openxmlformats.org/officeDocument/2006/math">
                    <m:sSub>
                      <m:sSubPr>
                        <m:ctrlPr>
                          <a:rPr lang="el-GR"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2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C</m:t>
                        </m:r>
                      </m:sub>
                    </m:sSub>
                  </m:oMath>
                </a14:m>
                <a:r>
                  <a:rPr lang="el-GR" sz="22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736" r="-996" b="-1227"/>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Υπερστατικό</a:t>
            </a:r>
            <a:r>
              <a:rPr lang="el-GR" sz="3600" b="1" dirty="0">
                <a:solidFill>
                  <a:srgbClr val="002060"/>
                </a:solidFill>
              </a:rPr>
              <a:t> Πρόβλημα</a:t>
            </a:r>
            <a:endParaRPr lang="en-US" sz="3600" b="1" dirty="0">
              <a:solidFill>
                <a:srgbClr val="002060"/>
              </a:solidFill>
            </a:endParaRPr>
          </a:p>
        </p:txBody>
      </p:sp>
      <p:pic>
        <p:nvPicPr>
          <p:cNvPr id="6" name="Εικόνα 29"/>
          <p:cNvPicPr/>
          <p:nvPr/>
        </p:nvPicPr>
        <p:blipFill rotWithShape="1">
          <a:blip r:embed="rId3">
            <a:extLst>
              <a:ext uri="{28A0092B-C50C-407E-A947-70E740481C1C}">
                <a14:useLocalDpi xmlns:a14="http://schemas.microsoft.com/office/drawing/2010/main" val="0"/>
              </a:ext>
            </a:extLst>
          </a:blip>
          <a:srcRect l="17692" t="62785" r="13385"/>
          <a:stretch/>
        </p:blipFill>
        <p:spPr bwMode="auto">
          <a:xfrm>
            <a:off x="3458951" y="2420888"/>
            <a:ext cx="2304257" cy="1257687"/>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2133227" y="4293096"/>
                <a:ext cx="2683748" cy="553998"/>
              </a:xfrm>
              <a:prstGeom prst="rect">
                <a:avLst/>
              </a:prstGeom>
            </p:spPr>
            <p:txBody>
              <a:bodyPr wrap="none">
                <a:spAutoFit/>
              </a:bodyPr>
              <a:lstStyle/>
              <a:p>
                <a:pPr algn="ctr">
                  <a:lnSpc>
                    <a:spcPct val="150000"/>
                  </a:lnSpc>
                  <a:spcAft>
                    <a:spcPts val="0"/>
                  </a:spcAft>
                </a:pPr>
                <a14:m>
                  <m:oMath xmlns:m="http://schemas.openxmlformats.org/officeDocument/2006/math">
                    <m:sSub>
                      <m:sSub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sub>
                    </m:sSub>
                    <m: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A</m:t>
                        </m:r>
                      </m:sub>
                    </m:sSub>
                    <m: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W</m:t>
                    </m:r>
                    <m: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r>
                      <a:rPr lang="en-US"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20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0</a:t>
                </a:r>
                <a:endParaRPr lang="el-GR" sz="20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33227" y="4293096"/>
                <a:ext cx="2683748" cy="553998"/>
              </a:xfrm>
              <a:prstGeom prst="rect">
                <a:avLst/>
              </a:prstGeom>
              <a:blipFill rotWithShape="0">
                <a:blip r:embed="rId4"/>
                <a:stretch>
                  <a:fillRect r="-1591" b="-7692"/>
                </a:stretch>
              </a:blipFill>
            </p:spPr>
            <p:txBody>
              <a:bodyPr/>
              <a:lstStyle/>
              <a:p>
                <a:r>
                  <a:rPr lang="el-GR">
                    <a:noFill/>
                  </a:rPr>
                  <a:t> </a:t>
                </a:r>
              </a:p>
            </p:txBody>
          </p:sp>
        </mc:Fallback>
      </mc:AlternateContent>
      <p:sp>
        <p:nvSpPr>
          <p:cNvPr id="4" name="Rectangle 3"/>
          <p:cNvSpPr/>
          <p:nvPr/>
        </p:nvSpPr>
        <p:spPr>
          <a:xfrm>
            <a:off x="621724" y="4438519"/>
            <a:ext cx="1110560" cy="369332"/>
          </a:xfrm>
          <a:prstGeom prst="rect">
            <a:avLst/>
          </a:prstGeom>
        </p:spPr>
        <p:txBody>
          <a:bodyPr wrap="none">
            <a:spAutoFit/>
          </a:bodyPr>
          <a:lstStyle/>
          <a:p>
            <a:r>
              <a:rPr lang="el-GR" b="1" dirty="0"/>
              <a:t>Άξονας </a:t>
            </a:r>
            <a:r>
              <a:rPr lang="en-US" b="1" dirty="0"/>
              <a:t>y</a:t>
            </a:r>
            <a:r>
              <a:rPr lang="el-GR" dirty="0"/>
              <a:t>:</a:t>
            </a:r>
          </a:p>
        </p:txBody>
      </p:sp>
      <p:sp>
        <p:nvSpPr>
          <p:cNvPr id="8" name="Rectangle 7"/>
          <p:cNvSpPr/>
          <p:nvPr/>
        </p:nvSpPr>
        <p:spPr>
          <a:xfrm>
            <a:off x="621724" y="5075892"/>
            <a:ext cx="1426096" cy="369332"/>
          </a:xfrm>
          <a:prstGeom prst="rect">
            <a:avLst/>
          </a:prstGeom>
        </p:spPr>
        <p:txBody>
          <a:bodyPr wrap="none">
            <a:spAutoFit/>
          </a:bodyPr>
          <a:lstStyle/>
          <a:p>
            <a:r>
              <a:rPr lang="el-GR" b="1" dirty="0"/>
              <a:t>Ροπές στο Ο</a:t>
            </a:r>
            <a:r>
              <a:rPr lang="el-GR" dirty="0"/>
              <a:t>:</a:t>
            </a:r>
          </a:p>
        </p:txBody>
      </p:sp>
      <mc:AlternateContent xmlns:mc="http://schemas.openxmlformats.org/markup-compatibility/2006" xmlns:a14="http://schemas.microsoft.com/office/drawing/2010/main">
        <mc:Choice Requires="a14">
          <p:sp>
            <p:nvSpPr>
              <p:cNvPr id="7" name="Rectangle 6"/>
              <p:cNvSpPr/>
              <p:nvPr/>
            </p:nvSpPr>
            <p:spPr>
              <a:xfrm>
                <a:off x="2192664" y="4819606"/>
                <a:ext cx="2461508" cy="769634"/>
              </a:xfrm>
              <a:prstGeom prst="rect">
                <a:avLst/>
              </a:prstGeom>
            </p:spPr>
            <p:txBody>
              <a:bodyPr wrap="none">
                <a:spAutoFit/>
              </a:bodyPr>
              <a:lstStyle/>
              <a:p>
                <a:pPr algn="ctr">
                  <a:lnSpc>
                    <a:spcPct val="150000"/>
                  </a:lnSpc>
                  <a:spcAft>
                    <a:spcPts val="0"/>
                  </a:spcAft>
                </a:pPr>
                <a14:m>
                  <m:oMath xmlns:m="http://schemas.openxmlformats.org/officeDocument/2006/math">
                    <m:sSub>
                      <m:sSubPr>
                        <m:ctrlPr>
                          <a:rPr lang="el-GR" sz="2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r>
                      <m:rPr>
                        <m:sty m:val="p"/>
                      </m:rPr>
                      <a:rPr lang="en-US" sz="20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l</m:t>
                    </m:r>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W</m:t>
                    </m:r>
                    <m:f>
                      <m:f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0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l</m:t>
                        </m:r>
                      </m:num>
                      <m:den>
                        <m:r>
                          <a:rPr lang="en-US" sz="20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A</m:t>
                        </m:r>
                      </m:sub>
                    </m:sSub>
                    <m:f>
                      <m:fPr>
                        <m:ctrlPr>
                          <a:rPr lang="el-GR"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0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l</m:t>
                        </m:r>
                      </m:num>
                      <m:den>
                        <m:r>
                          <a:rPr lang="en-US" sz="20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sz="20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 0</a:t>
                </a:r>
                <a:endParaRPr lang="el-GR" sz="20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92664" y="4819606"/>
                <a:ext cx="2461508" cy="769634"/>
              </a:xfrm>
              <a:prstGeom prst="rect">
                <a:avLst/>
              </a:prstGeom>
              <a:blipFill rotWithShape="0">
                <a:blip r:embed="rId5"/>
                <a:stretch>
                  <a:fillRect r="-1985"/>
                </a:stretch>
              </a:blipFill>
            </p:spPr>
            <p:txBody>
              <a:bodyPr/>
              <a:lstStyle/>
              <a:p>
                <a:r>
                  <a:rPr lang="el-GR">
                    <a:noFill/>
                  </a:rPr>
                  <a:t> </a:t>
                </a:r>
              </a:p>
            </p:txBody>
          </p:sp>
        </mc:Fallback>
      </mc:AlternateContent>
    </p:spTree>
    <p:extLst>
      <p:ext uri="{BB962C8B-B14F-4D97-AF65-F5344CB8AC3E}">
        <p14:creationId xmlns:p14="http://schemas.microsoft.com/office/powerpoint/2010/main" val="314079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solidFill>
                      <a:schemeClr val="tx1"/>
                    </a:solidFill>
                  </a:rPr>
                  <a:t>Αν θεωρήσουμε ότι η δοκός παραμορφώνεται</a:t>
                </a:r>
                <a:r>
                  <a:rPr lang="en-US" sz="2200" dirty="0">
                    <a:solidFill>
                      <a:schemeClr val="tx1"/>
                    </a:solidFill>
                  </a:rPr>
                  <a:t>,</a:t>
                </a:r>
                <a:r>
                  <a:rPr lang="el-GR" sz="2200" dirty="0">
                    <a:solidFill>
                      <a:schemeClr val="tx1"/>
                    </a:solidFill>
                  </a:rPr>
                  <a:t> αλλά παραμένει ευθύγραμμη τότε:</a:t>
                </a:r>
              </a:p>
              <a:p>
                <a:pPr lvl="1" algn="just">
                  <a:spcBef>
                    <a:spcPts val="0"/>
                  </a:spcBef>
                  <a:spcAft>
                    <a:spcPts val="2400"/>
                  </a:spcAft>
                  <a:buClr>
                    <a:schemeClr val="tx2">
                      <a:lumMod val="75000"/>
                    </a:schemeClr>
                  </a:buClr>
                  <a:buFont typeface="Wingdings" panose="05000000000000000000" pitchFamily="2" charset="2"/>
                  <a:buChar char="§"/>
                </a:pPr>
                <a:r>
                  <a:rPr lang="el-GR" sz="2000" dirty="0">
                    <a:solidFill>
                      <a:schemeClr val="tx1"/>
                    </a:solidFill>
                  </a:rPr>
                  <a:t>Αν </a:t>
                </a:r>
                <a14:m>
                  <m:oMath xmlns:m="http://schemas.openxmlformats.org/officeDocument/2006/math">
                    <m:sSub>
                      <m:sSubPr>
                        <m:ctrlPr>
                          <a:rPr lang="el-GR" sz="2000" i="1">
                            <a:solidFill>
                              <a:schemeClr val="tx1"/>
                            </a:solidFill>
                            <a:latin typeface="Cambria Math" panose="02040503050406030204" pitchFamily="18" charset="0"/>
                          </a:rPr>
                        </m:ctrlPr>
                      </m:sSubPr>
                      <m:e>
                        <m:r>
                          <m:rPr>
                            <m:sty m:val="p"/>
                          </m:rPr>
                          <a:rPr lang="el-GR" sz="2000">
                            <a:solidFill>
                              <a:schemeClr val="tx1"/>
                            </a:solidFill>
                            <a:latin typeface="Cambria Math" panose="02040503050406030204" pitchFamily="18" charset="0"/>
                          </a:rPr>
                          <m:t>δ</m:t>
                        </m:r>
                      </m:e>
                      <m:sub>
                        <m:r>
                          <m:rPr>
                            <m:sty m:val="p"/>
                          </m:rPr>
                          <a:rPr lang="el-GR" sz="2000">
                            <a:solidFill>
                              <a:schemeClr val="tx1"/>
                            </a:solidFill>
                            <a:latin typeface="Cambria Math" panose="02040503050406030204" pitchFamily="18" charset="0"/>
                          </a:rPr>
                          <m:t>Α</m:t>
                        </m:r>
                      </m:sub>
                    </m:sSub>
                  </m:oMath>
                </a14:m>
                <a:r>
                  <a:rPr lang="el-GR" sz="2000" dirty="0">
                    <a:solidFill>
                      <a:schemeClr val="tx1"/>
                    </a:solidFill>
                  </a:rPr>
                  <a:t> η μετατόπιση του Α και </a:t>
                </a:r>
                <a14:m>
                  <m:oMath xmlns:m="http://schemas.openxmlformats.org/officeDocument/2006/math">
                    <m:sSub>
                      <m:sSubPr>
                        <m:ctrlPr>
                          <a:rPr lang="el-GR" sz="2000" i="1">
                            <a:solidFill>
                              <a:schemeClr val="tx1"/>
                            </a:solidFill>
                            <a:latin typeface="Cambria Math" panose="02040503050406030204" pitchFamily="18" charset="0"/>
                          </a:rPr>
                        </m:ctrlPr>
                      </m:sSubPr>
                      <m:e>
                        <m:r>
                          <m:rPr>
                            <m:sty m:val="p"/>
                          </m:rPr>
                          <a:rPr lang="el-GR" sz="2000">
                            <a:solidFill>
                              <a:schemeClr val="tx1"/>
                            </a:solidFill>
                            <a:latin typeface="Cambria Math" panose="02040503050406030204" pitchFamily="18" charset="0"/>
                          </a:rPr>
                          <m:t>δ</m:t>
                        </m:r>
                      </m:e>
                      <m:sub>
                        <m:r>
                          <m:rPr>
                            <m:sty m:val="p"/>
                          </m:rPr>
                          <a:rPr lang="en-US" sz="2000">
                            <a:solidFill>
                              <a:schemeClr val="tx1"/>
                            </a:solidFill>
                            <a:latin typeface="Cambria Math" panose="02040503050406030204" pitchFamily="18" charset="0"/>
                          </a:rPr>
                          <m:t>C</m:t>
                        </m:r>
                      </m:sub>
                    </m:sSub>
                  </m:oMath>
                </a14:m>
                <a:r>
                  <a:rPr lang="el-GR" sz="2000" dirty="0">
                    <a:solidFill>
                      <a:schemeClr val="tx1"/>
                    </a:solidFill>
                  </a:rPr>
                  <a:t> η μετατόπιση του C θα έχουμε:</a:t>
                </a:r>
              </a:p>
              <a:p>
                <a:pPr lvl="1" algn="just">
                  <a:spcBef>
                    <a:spcPts val="0"/>
                  </a:spcBef>
                  <a:spcAft>
                    <a:spcPts val="2400"/>
                  </a:spcAft>
                  <a:buClr>
                    <a:schemeClr val="tx2">
                      <a:lumMod val="75000"/>
                    </a:schemeClr>
                  </a:buClr>
                  <a:buFont typeface="Wingdings" panose="05000000000000000000" pitchFamily="2" charset="2"/>
                  <a:buChar char="§"/>
                </a:pPr>
                <a:r>
                  <a:rPr lang="el-GR" sz="2000" dirty="0">
                    <a:solidFill>
                      <a:schemeClr val="tx1"/>
                    </a:solidFill>
                  </a:rPr>
                  <a:t> </a:t>
                </a:r>
                <a14:m>
                  <m:oMath xmlns:m="http://schemas.openxmlformats.org/officeDocument/2006/math">
                    <m:sSub>
                      <m:sSubPr>
                        <m:ctrlPr>
                          <a:rPr lang="el-GR" sz="2000" b="1" i="1">
                            <a:solidFill>
                              <a:schemeClr val="tx1"/>
                            </a:solidFill>
                            <a:latin typeface="Cambria Math" panose="02040503050406030204" pitchFamily="18" charset="0"/>
                          </a:rPr>
                        </m:ctrlPr>
                      </m:sSubPr>
                      <m:e>
                        <m:r>
                          <a:rPr lang="el-GR" sz="2000" b="1" i="1">
                            <a:solidFill>
                              <a:schemeClr val="tx1"/>
                            </a:solidFill>
                            <a:latin typeface="Cambria Math" panose="02040503050406030204" pitchFamily="18" charset="0"/>
                          </a:rPr>
                          <m:t>𝜹</m:t>
                        </m:r>
                      </m:e>
                      <m:sub>
                        <m:r>
                          <a:rPr lang="en-US" sz="2000" b="1" i="1">
                            <a:solidFill>
                              <a:schemeClr val="tx1"/>
                            </a:solidFill>
                            <a:latin typeface="Cambria Math" panose="02040503050406030204" pitchFamily="18" charset="0"/>
                          </a:rPr>
                          <m:t>𝑪</m:t>
                        </m:r>
                      </m:sub>
                    </m:sSub>
                    <m:r>
                      <a:rPr lang="el-GR" sz="2000" b="1" i="1" smtClean="0">
                        <a:solidFill>
                          <a:schemeClr val="tx1"/>
                        </a:solidFill>
                        <a:latin typeface="Cambria Math" panose="02040503050406030204" pitchFamily="18" charset="0"/>
                      </a:rPr>
                      <m:t> </m:t>
                    </m:r>
                  </m:oMath>
                </a14:m>
                <a:r>
                  <a:rPr lang="el-GR" sz="2000" b="1" dirty="0">
                    <a:solidFill>
                      <a:schemeClr val="tx1"/>
                    </a:solidFill>
                  </a:rPr>
                  <a:t>= 3</a:t>
                </a:r>
                <a14:m>
                  <m:oMath xmlns:m="http://schemas.openxmlformats.org/officeDocument/2006/math">
                    <m:sSub>
                      <m:sSubPr>
                        <m:ctrlPr>
                          <a:rPr lang="el-GR" sz="2000" b="1" i="1">
                            <a:solidFill>
                              <a:schemeClr val="tx1"/>
                            </a:solidFill>
                            <a:latin typeface="Cambria Math" panose="02040503050406030204" pitchFamily="18" charset="0"/>
                          </a:rPr>
                        </m:ctrlPr>
                      </m:sSubPr>
                      <m:e>
                        <m:r>
                          <a:rPr lang="el-GR" sz="2000" b="1" i="1">
                            <a:solidFill>
                              <a:schemeClr val="tx1"/>
                            </a:solidFill>
                            <a:latin typeface="Cambria Math" panose="02040503050406030204" pitchFamily="18" charset="0"/>
                          </a:rPr>
                          <m:t>𝜹</m:t>
                        </m:r>
                      </m:e>
                      <m:sub>
                        <m:r>
                          <a:rPr lang="el-GR" sz="2000" b="1" i="1">
                            <a:solidFill>
                              <a:schemeClr val="tx1"/>
                            </a:solidFill>
                            <a:latin typeface="Cambria Math" panose="02040503050406030204" pitchFamily="18" charset="0"/>
                          </a:rPr>
                          <m:t>𝜜</m:t>
                        </m:r>
                      </m:sub>
                    </m:sSub>
                  </m:oMath>
                </a14:m>
                <a:r>
                  <a:rPr lang="el-GR" sz="2000" dirty="0">
                    <a:solidFill>
                      <a:schemeClr val="tx1"/>
                    </a:solidFill>
                  </a:rPr>
                  <a:t>. </a:t>
                </a:r>
              </a:p>
              <a:p>
                <a:pPr lvl="1" algn="just">
                  <a:spcBef>
                    <a:spcPts val="0"/>
                  </a:spcBef>
                  <a:spcAft>
                    <a:spcPts val="2400"/>
                  </a:spcAft>
                  <a:buClr>
                    <a:schemeClr val="tx2">
                      <a:lumMod val="75000"/>
                    </a:schemeClr>
                  </a:buClr>
                  <a:buFont typeface="Wingdings" panose="05000000000000000000" pitchFamily="2" charset="2"/>
                  <a:buChar char="§"/>
                </a:pPr>
                <a:r>
                  <a:rPr lang="el-GR" sz="2000" dirty="0">
                    <a:solidFill>
                      <a:schemeClr val="tx1"/>
                    </a:solidFill>
                  </a:rPr>
                  <a:t>Επίσης, επειδή οι δύο ράβδοι έχουν την ίδια διατομή </a:t>
                </a:r>
                <a:r>
                  <a:rPr lang="en-US" sz="2000" dirty="0">
                    <a:solidFill>
                      <a:schemeClr val="tx1"/>
                    </a:solidFill>
                  </a:rPr>
                  <a:t>(S) </a:t>
                </a:r>
                <a:r>
                  <a:rPr lang="el-GR" sz="2000" dirty="0">
                    <a:solidFill>
                      <a:schemeClr val="tx1"/>
                    </a:solidFill>
                  </a:rPr>
                  <a:t>και το ίδιο μέτρο ελαστικότητας </a:t>
                </a:r>
                <a:r>
                  <a:rPr lang="en-US" sz="2000" dirty="0">
                    <a:solidFill>
                      <a:schemeClr val="tx1"/>
                    </a:solidFill>
                  </a:rPr>
                  <a:t>(E)</a:t>
                </a:r>
                <a:r>
                  <a:rPr lang="el-GR" sz="2000" dirty="0">
                    <a:solidFill>
                      <a:schemeClr val="tx1"/>
                    </a:solidFill>
                  </a:rPr>
                  <a:t>, θα</a:t>
                </a:r>
                <a:r>
                  <a:rPr lang="en-US" sz="2000" dirty="0">
                    <a:solidFill>
                      <a:schemeClr val="tx1"/>
                    </a:solidFill>
                  </a:rPr>
                  <a:t> </a:t>
                </a:r>
                <a:r>
                  <a:rPr lang="el-GR" sz="2000" dirty="0">
                    <a:solidFill>
                      <a:schemeClr val="tx1"/>
                    </a:solidFill>
                  </a:rPr>
                  <a:t>ισχύει ότι: </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Υπερστατικό</a:t>
            </a:r>
            <a:r>
              <a:rPr lang="el-GR" sz="3600" b="1" dirty="0">
                <a:solidFill>
                  <a:srgbClr val="002060"/>
                </a:solidFill>
              </a:rPr>
              <a:t> Πρόβλημα</a:t>
            </a:r>
            <a:endParaRPr lang="en-US" sz="3600" b="1" dirty="0">
              <a:solidFill>
                <a:srgbClr val="002060"/>
              </a:solidFill>
            </a:endParaRPr>
          </a:p>
        </p:txBody>
      </p:sp>
      <p:pic>
        <p:nvPicPr>
          <p:cNvPr id="9" name="Εικόνα 29"/>
          <p:cNvPicPr/>
          <p:nvPr/>
        </p:nvPicPr>
        <p:blipFill rotWithShape="1">
          <a:blip r:embed="rId3">
            <a:extLst>
              <a:ext uri="{28A0092B-C50C-407E-A947-70E740481C1C}">
                <a14:useLocalDpi xmlns:a14="http://schemas.microsoft.com/office/drawing/2010/main" val="0"/>
              </a:ext>
            </a:extLst>
          </a:blip>
          <a:srcRect l="16524" b="44601"/>
          <a:stretch/>
        </p:blipFill>
        <p:spPr bwMode="auto">
          <a:xfrm>
            <a:off x="4152641" y="4224254"/>
            <a:ext cx="3012523" cy="2304256"/>
          </a:xfrm>
          <a:prstGeom prst="rect">
            <a:avLst/>
          </a:prstGeom>
          <a:noFill/>
          <a:ln>
            <a:noFill/>
          </a:ln>
        </p:spPr>
      </p:pic>
      <mc:AlternateContent xmlns:mc="http://schemas.openxmlformats.org/markup-compatibility/2006" xmlns:a14="http://schemas.microsoft.com/office/drawing/2010/main">
        <mc:Choice Requires="a14">
          <p:sp>
            <p:nvSpPr>
              <p:cNvPr id="11" name="Rectangle 10"/>
              <p:cNvSpPr/>
              <p:nvPr/>
            </p:nvSpPr>
            <p:spPr>
              <a:xfrm>
                <a:off x="971600" y="4669105"/>
                <a:ext cx="1293559" cy="400110"/>
              </a:xfrm>
              <a:prstGeom prst="rect">
                <a:avLst/>
              </a:prstGeom>
            </p:spPr>
            <p:txBody>
              <a:bodyPr wrap="none">
                <a:spAutoFit/>
              </a:bodyPr>
              <a:lstStyle/>
              <a:p>
                <a14:m>
                  <m:oMath xmlns:m="http://schemas.openxmlformats.org/officeDocument/2006/math">
                    <m:sSub>
                      <m:sSubPr>
                        <m:ctrlPr>
                          <a:rPr lang="el-GR" sz="2000" i="1">
                            <a:solidFill>
                              <a:srgbClr val="000000"/>
                            </a:solidFill>
                            <a:latin typeface="Cambria Math" panose="02040503050406030204" pitchFamily="18" charset="0"/>
                            <a:ea typeface="Cambria Math" panose="020405030504060302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r>
                      <a:rPr lang="en-US"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2000" dirty="0">
                    <a:solidFill>
                      <a:srgbClr val="000000"/>
                    </a:solidFill>
                    <a:effectLst/>
                    <a:latin typeface="Cambria Math" panose="02040503050406030204" pitchFamily="18" charset="0"/>
                    <a:ea typeface="Cambria Math" panose="02040503050406030204" pitchFamily="18" charset="0"/>
                  </a:rPr>
                  <a:t>= 3</a:t>
                </a:r>
                <a14:m>
                  <m:oMath xmlns:m="http://schemas.openxmlformats.org/officeDocument/2006/math">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A</m:t>
                        </m:r>
                      </m:sub>
                    </m:sSub>
                  </m:oMath>
                </a14:m>
                <a:r>
                  <a:rPr lang="el-GR" sz="2000" dirty="0">
                    <a:latin typeface="Cambria Math" panose="02040503050406030204" pitchFamily="18" charset="0"/>
                    <a:ea typeface="Cambria Math" panose="020405030504060302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971600" y="4669105"/>
                <a:ext cx="1293559" cy="400110"/>
              </a:xfrm>
              <a:prstGeom prst="rect">
                <a:avLst/>
              </a:prstGeom>
              <a:blipFill rotWithShape="1">
                <a:blip r:embed="rId4"/>
                <a:stretch>
                  <a:fillRect t="-7576" r="-3756" b="-25758"/>
                </a:stretch>
              </a:blipFill>
            </p:spPr>
            <p:txBody>
              <a:bodyPr/>
              <a:lstStyle/>
              <a:p>
                <a:r>
                  <a:rPr lang="en-US">
                    <a:noFill/>
                  </a:rPr>
                  <a:t> </a:t>
                </a:r>
              </a:p>
            </p:txBody>
          </p:sp>
        </mc:Fallback>
      </mc:AlternateContent>
    </p:spTree>
    <p:extLst>
      <p:ext uri="{BB962C8B-B14F-4D97-AF65-F5344CB8AC3E}">
        <p14:creationId xmlns:p14="http://schemas.microsoft.com/office/powerpoint/2010/main" val="352127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Με βάση το προηγούμενο συμπέρασμα, από τις εξισώσεις ισορροπίας προκύπτει ότι:</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1200"/>
              </a:spcBef>
              <a:spcAft>
                <a:spcPts val="2400"/>
              </a:spcAft>
              <a:buClr>
                <a:schemeClr val="tx2">
                  <a:lumMod val="75000"/>
                </a:schemeClr>
              </a:buClr>
              <a:buFont typeface="Wingdings" pitchFamily="2" charset="2"/>
              <a:buChar char="q"/>
            </a:pPr>
            <a:r>
              <a:rPr lang="el-GR" sz="2200" dirty="0"/>
              <a:t>Στις ράβδους αναπτύσσονται οι ορθές τάσεις:</a:t>
            </a:r>
          </a:p>
          <a:p>
            <a:pPr algn="just">
              <a:spcBef>
                <a:spcPts val="0"/>
              </a:spcBef>
              <a:spcAft>
                <a:spcPts val="2400"/>
              </a:spcAft>
              <a:buClr>
                <a:schemeClr val="tx2">
                  <a:lumMod val="75000"/>
                </a:schemeClr>
              </a:buClr>
              <a:buFont typeface="Wingdings" pitchFamily="2" charset="2"/>
              <a:buChar char="q"/>
            </a:pPr>
            <a:endParaRPr lang="el-GR" sz="2000" dirty="0"/>
          </a:p>
          <a:p>
            <a:pPr marL="365760" lvl="1" indent="0" algn="just">
              <a:spcBef>
                <a:spcPts val="1200"/>
              </a:spcBef>
              <a:spcAft>
                <a:spcPts val="2400"/>
              </a:spcAft>
              <a:buClr>
                <a:schemeClr val="tx2">
                  <a:lumMod val="75000"/>
                </a:schemeClr>
              </a:buClr>
              <a:buNone/>
            </a:pPr>
            <a:r>
              <a:rPr lang="el-GR" sz="2200" dirty="0"/>
              <a:t>και οι αντίστοιχες παραμορφώσεις είναι:</a:t>
            </a:r>
            <a:endParaRPr lang="en-US"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Υπερστατικό</a:t>
            </a:r>
            <a:r>
              <a:rPr lang="el-GR" sz="3600" b="1" dirty="0">
                <a:solidFill>
                  <a:srgbClr val="002060"/>
                </a:solidFill>
              </a:rPr>
              <a:t> Πρόβλημα</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Rectangle 1"/>
              <p:cNvSpPr/>
              <p:nvPr/>
            </p:nvSpPr>
            <p:spPr>
              <a:xfrm>
                <a:off x="1118692" y="2636912"/>
                <a:ext cx="6984776" cy="616964"/>
              </a:xfrm>
              <a:prstGeom prst="rect">
                <a:avLst/>
              </a:prstGeom>
            </p:spPr>
            <p:txBody>
              <a:bodyPr wrap="square">
                <a:spAutoFit/>
              </a:bodyPr>
              <a:lstStyle/>
              <a:p>
                <a:pPr algn="ctr"/>
                <a14:m>
                  <m:oMath xmlns:m="http://schemas.openxmlformats.org/officeDocument/2006/math">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A</m:t>
                        </m:r>
                      </m:sub>
                    </m:sSub>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2400" i="1">
                            <a:solidFill>
                              <a:srgbClr val="000000"/>
                            </a:solidFill>
                            <a:effectLst/>
                            <a:latin typeface="Cambria Math" panose="02040503050406030204" pitchFamily="18" charset="0"/>
                            <a:ea typeface="Cambria Math" panose="02040503050406030204" pitchFamily="18" charset="0"/>
                          </a:rPr>
                        </m:ctrlPr>
                      </m:fPr>
                      <m:num>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num>
                      <m:den>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20</m:t>
                        </m:r>
                      </m:den>
                    </m:f>
                  </m:oMath>
                </a14:m>
                <a:r>
                  <a:rPr lang="en-US" sz="2400" dirty="0">
                    <a:solidFill>
                      <a:srgbClr val="000000"/>
                    </a:solidFill>
                    <a:effectLst/>
                    <a:latin typeface="Cambria Math" panose="02040503050406030204" pitchFamily="18" charset="0"/>
                    <a:ea typeface="Cambria Math" panose="02040503050406030204" pitchFamily="18" charset="0"/>
                  </a:rPr>
                  <a:t>W,   </a:t>
                </a:r>
                <a:r>
                  <a:rPr lang="el-GR" sz="2400" dirty="0">
                    <a:solidFill>
                      <a:srgbClr val="000000"/>
                    </a:solidFill>
                    <a:effectLst/>
                    <a:latin typeface="Cambria Math" panose="02040503050406030204" pitchFamily="18" charset="0"/>
                    <a:ea typeface="Cambria Math" panose="02040503050406030204" pitchFamily="18" charset="0"/>
                  </a:rPr>
                  <a:t> </a:t>
                </a:r>
                <a:r>
                  <a:rPr lang="en-US"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sSub>
                      <m:sSubPr>
                        <m:ctrlPr>
                          <a:rPr lang="el-GR" sz="2400" i="1">
                            <a:solidFill>
                              <a:srgbClr val="000000"/>
                            </a:solidFill>
                            <a:effectLst/>
                            <a:latin typeface="Cambria Math" panose="02040503050406030204" pitchFamily="18" charset="0"/>
                            <a:ea typeface="Cambria Math" panose="02040503050406030204" pitchFamily="18" charset="0"/>
                          </a:rPr>
                        </m:ctrlPr>
                      </m:sSubPr>
                      <m:e>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A</m:t>
                        </m:r>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sub>
                    </m:sSub>
                  </m:oMath>
                </a14:m>
                <a:r>
                  <a:rPr lang="en-US"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2400" i="1">
                            <a:solidFill>
                              <a:srgbClr val="000000"/>
                            </a:solidFill>
                            <a:effectLst/>
                            <a:latin typeface="Cambria Math" panose="02040503050406030204" pitchFamily="18" charset="0"/>
                            <a:ea typeface="Cambria Math" panose="02040503050406030204" pitchFamily="18" charset="0"/>
                          </a:rPr>
                        </m:ctrlPr>
                      </m:fPr>
                      <m:num>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9</m:t>
                        </m:r>
                      </m:num>
                      <m:den>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20</m:t>
                        </m:r>
                      </m:den>
                    </m:f>
                  </m:oMath>
                </a14:m>
                <a:r>
                  <a:rPr lang="en-US" sz="2400" dirty="0">
                    <a:solidFill>
                      <a:srgbClr val="000000"/>
                    </a:solidFill>
                    <a:effectLst/>
                    <a:latin typeface="Cambria Math" panose="02040503050406030204" pitchFamily="18" charset="0"/>
                    <a:ea typeface="Cambria Math" panose="02040503050406030204" pitchFamily="18" charset="0"/>
                  </a:rPr>
                  <a:t>W</a:t>
                </a:r>
                <a:r>
                  <a:rPr lang="el-GR" sz="2400" dirty="0">
                    <a:solidFill>
                      <a:srgbClr val="000000"/>
                    </a:solidFill>
                    <a:effectLst/>
                    <a:latin typeface="Cambria Math" panose="02040503050406030204" pitchFamily="18" charset="0"/>
                    <a:ea typeface="Cambria Math" panose="02040503050406030204" pitchFamily="18" charset="0"/>
                  </a:rPr>
                  <a:t>   </a:t>
                </a:r>
                <a:r>
                  <a:rPr lang="el-GR" sz="2000" dirty="0">
                    <a:solidFill>
                      <a:srgbClr val="000000"/>
                    </a:solidFill>
                    <a:effectLst/>
                    <a:latin typeface="Cambria Math" panose="02040503050406030204" pitchFamily="18" charset="0"/>
                    <a:ea typeface="Cambria Math" panose="02040503050406030204" pitchFamily="18" charset="0"/>
                  </a:rPr>
                  <a:t>και</a:t>
                </a:r>
                <a:r>
                  <a:rPr lang="en-US" sz="20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sub>
                    </m:sSub>
                  </m:oMath>
                </a14:m>
                <a:r>
                  <a:rPr lang="en-US"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400" i="1">
                            <a:solidFill>
                              <a:srgbClr val="000000"/>
                            </a:solidFill>
                            <a:effectLst/>
                            <a:latin typeface="Cambria Math" panose="02040503050406030204" pitchFamily="18" charset="0"/>
                            <a:ea typeface="Cambria Math" panose="02040503050406030204" pitchFamily="18" charset="0"/>
                          </a:rPr>
                        </m:ctrlPr>
                      </m:fPr>
                      <m:num>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8</m:t>
                        </m:r>
                      </m:num>
                      <m:den>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20</m:t>
                        </m:r>
                      </m:den>
                    </m:f>
                  </m:oMath>
                </a14:m>
                <a:r>
                  <a:rPr lang="en-US" sz="2400" dirty="0">
                    <a:solidFill>
                      <a:srgbClr val="000000"/>
                    </a:solidFill>
                    <a:effectLst/>
                    <a:latin typeface="Cambria Math" panose="02040503050406030204" pitchFamily="18" charset="0"/>
                    <a:ea typeface="Cambria Math" panose="02040503050406030204" pitchFamily="18" charset="0"/>
                  </a:rPr>
                  <a:t>W</a:t>
                </a:r>
                <a:endParaRPr lang="el-GR" sz="24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8692" y="2636912"/>
                <a:ext cx="6984776" cy="616964"/>
              </a:xfrm>
              <a:prstGeom prst="rect">
                <a:avLst/>
              </a:prstGeom>
              <a:blipFill rotWithShape="0">
                <a:blip r:embed="rId2"/>
                <a:stretch>
                  <a:fillRect b="-792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66843" y="4190110"/>
                <a:ext cx="1198983" cy="824456"/>
              </a:xfrm>
              <a:prstGeom prst="rect">
                <a:avLst/>
              </a:prstGeom>
            </p:spPr>
            <p:txBody>
              <a:bodyPr wrap="none">
                <a:spAutoFit/>
              </a:bodyPr>
              <a:lstStyle/>
              <a:p>
                <a:pPr algn="ctr">
                  <a:lnSpc>
                    <a:spcPct val="150000"/>
                  </a:lnSpc>
                  <a:spcBef>
                    <a:spcPts val="600"/>
                  </a:spcBef>
                  <a:spcAft>
                    <a:spcPts val="600"/>
                  </a:spcAft>
                </a:pPr>
                <a14:m>
                  <m:oMath xmlns:m="http://schemas.openxmlformats.org/officeDocument/2006/math">
                    <m:sSub>
                      <m:sSubPr>
                        <m:ctrlPr>
                          <a:rPr lang="el-GR"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l-GR"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Α</m:t>
                        </m:r>
                      </m:sub>
                    </m:sSub>
                    <m:r>
                      <a:rPr lang="en-US"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24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a:t>
                </a:r>
                <a14:m>
                  <m:oMath xmlns:m="http://schemas.openxmlformats.org/officeDocument/2006/math">
                    <m:r>
                      <a:rPr lang="el-GR"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l-GR"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l-GR"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Α</m:t>
                            </m:r>
                          </m:sub>
                        </m:sSub>
                      </m:num>
                      <m:den>
                        <m:r>
                          <m:rPr>
                            <m:sty m:val="p"/>
                          </m:rPr>
                          <a:rPr lang="en-US"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S</m:t>
                        </m:r>
                      </m:den>
                    </m:f>
                  </m:oMath>
                </a14:m>
                <a:endParaRPr lang="el-GR" sz="24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66843" y="4190110"/>
                <a:ext cx="1198983" cy="824456"/>
              </a:xfrm>
              <a:prstGeom prst="rect">
                <a:avLst/>
              </a:prstGeom>
              <a:blipFill rotWithShape="0">
                <a:blip r:embed="rId3"/>
                <a:stretch>
                  <a:fillRect b="-441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808608" y="4149080"/>
                <a:ext cx="2138279" cy="891013"/>
              </a:xfrm>
              <a:prstGeom prst="rect">
                <a:avLst/>
              </a:prstGeom>
            </p:spPr>
            <p:txBody>
              <a:bodyPr wrap="none">
                <a:spAutoFit/>
              </a:bodyPr>
              <a:lstStyle/>
              <a:p>
                <a:pPr algn="ctr">
                  <a:lnSpc>
                    <a:spcPct val="150000"/>
                  </a:lnSpc>
                  <a:spcBef>
                    <a:spcPts val="600"/>
                  </a:spcBef>
                  <a:spcAft>
                    <a:spcPts val="600"/>
                  </a:spcAft>
                </a:pPr>
                <a14:m>
                  <m:oMath xmlns:m="http://schemas.openxmlformats.org/officeDocument/2006/math">
                    <m:sSub>
                      <m:sSubPr>
                        <m:ctrlPr>
                          <a:rPr lang="el-GR"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24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a:t>
                </a:r>
                <a14:m>
                  <m:oMath xmlns:m="http://schemas.openxmlformats.org/officeDocument/2006/math">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l-GR"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num>
                      <m:den>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S</m:t>
                        </m:r>
                      </m:den>
                    </m:f>
                  </m:oMath>
                </a14:m>
                <a:r>
                  <a:rPr 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n-US" sz="2000" dirty="0">
                    <a:latin typeface="Cambria Math" panose="02040503050406030204" pitchFamily="18" charset="0"/>
                    <a:ea typeface="Cambria Math" panose="02040503050406030204" pitchFamily="18" charset="0"/>
                    <a:cs typeface="Times New Roman" panose="02020603050405020304" pitchFamily="18" charset="0"/>
                  </a:rPr>
                  <a:t>3</a:t>
                </a:r>
                <a14:m>
                  <m:oMath xmlns:m="http://schemas.openxmlformats.org/officeDocument/2006/math">
                    <m:sSub>
                      <m:sSubPr>
                        <m:ctrlPr>
                          <a:rPr lang="el-GR"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z="24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4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A</m:t>
                        </m:r>
                      </m:sub>
                    </m:sSub>
                  </m:oMath>
                </a14:m>
                <a:endParaRPr lang="el-GR" sz="24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08608" y="4149080"/>
                <a:ext cx="2138279" cy="891013"/>
              </a:xfrm>
              <a:prstGeom prst="rect">
                <a:avLst/>
              </a:prstGeom>
              <a:blipFill rotWithShape="0">
                <a:blip r:embed="rId4"/>
                <a:stretch>
                  <a:fillRect/>
                </a:stretch>
              </a:blipFill>
            </p:spPr>
            <p:txBody>
              <a:bodyPr/>
              <a:lstStyle/>
              <a:p>
                <a:r>
                  <a:rPr lang="el-GR">
                    <a:noFill/>
                  </a:rPr>
                  <a:t> </a:t>
                </a:r>
              </a:p>
            </p:txBody>
          </p:sp>
        </mc:Fallback>
      </mc:AlternateContent>
      <p:sp>
        <p:nvSpPr>
          <p:cNvPr id="7" name="Rectangle 6"/>
          <p:cNvSpPr/>
          <p:nvPr/>
        </p:nvSpPr>
        <p:spPr>
          <a:xfrm>
            <a:off x="4137054" y="4469570"/>
            <a:ext cx="577466" cy="430887"/>
          </a:xfrm>
          <a:prstGeom prst="rect">
            <a:avLst/>
          </a:prstGeom>
        </p:spPr>
        <p:txBody>
          <a:bodyPr wrap="none">
            <a:spAutoFit/>
          </a:bodyPr>
          <a:lstStyle/>
          <a:p>
            <a:r>
              <a:rPr lang="el-GR" sz="2200" dirty="0">
                <a:solidFill>
                  <a:srgbClr val="000000"/>
                </a:solidFill>
                <a:latin typeface="Cambria Math" panose="02040503050406030204" pitchFamily="18" charset="0"/>
                <a:ea typeface="Cambria Math" panose="02040503050406030204" pitchFamily="18" charset="0"/>
              </a:rPr>
              <a:t>και</a:t>
            </a:r>
            <a:endParaRPr lang="el-GR" sz="2200" dirty="0"/>
          </a:p>
        </p:txBody>
      </p:sp>
      <mc:AlternateContent xmlns:mc="http://schemas.openxmlformats.org/markup-compatibility/2006" xmlns:a14="http://schemas.microsoft.com/office/drawing/2010/main">
        <mc:Choice Requires="a14">
          <p:sp>
            <p:nvSpPr>
              <p:cNvPr id="8" name="Rectangle 7"/>
              <p:cNvSpPr/>
              <p:nvPr/>
            </p:nvSpPr>
            <p:spPr>
              <a:xfrm>
                <a:off x="2666843" y="5799053"/>
                <a:ext cx="1081963" cy="582275"/>
              </a:xfrm>
              <a:prstGeom prst="rect">
                <a:avLst/>
              </a:prstGeom>
            </p:spPr>
            <p:txBody>
              <a:bodyPr wrap="none">
                <a:spAutoFit/>
              </a:bodyPr>
              <a:lstStyle/>
              <a:p>
                <a14:m>
                  <m:oMath xmlns:m="http://schemas.openxmlformats.org/officeDocument/2006/math">
                    <m:sSub>
                      <m:sSubPr>
                        <m:ctrlPr>
                          <a:rPr lang="el-GR" sz="2400" i="1" smtClean="0">
                            <a:solidFill>
                              <a:srgbClr val="000000"/>
                            </a:solidFill>
                            <a:latin typeface="Cambria Math" panose="02040503050406030204" pitchFamily="18" charset="0"/>
                            <a:ea typeface="Cambria Math" panose="02040503050406030204" pitchFamily="18" charset="0"/>
                          </a:rPr>
                        </m:ctrlPr>
                      </m:sSubPr>
                      <m:e>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l-GR"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Α</m:t>
                        </m:r>
                      </m:sub>
                    </m:sSub>
                  </m:oMath>
                </a14:m>
                <a:r>
                  <a:rPr lang="el-GR"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2400" i="1">
                            <a:solidFill>
                              <a:srgbClr val="000000"/>
                            </a:solidFill>
                            <a:effectLst/>
                            <a:latin typeface="Cambria Math" panose="02040503050406030204" pitchFamily="18" charset="0"/>
                            <a:ea typeface="Cambria Math" panose="02040503050406030204" pitchFamily="18" charset="0"/>
                          </a:rPr>
                        </m:ctrlPr>
                      </m:fPr>
                      <m:num>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l-GR"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Α</m:t>
                            </m:r>
                          </m:sub>
                        </m:sSub>
                      </m:num>
                      <m:den>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den>
                    </m:f>
                  </m:oMath>
                </a14:m>
                <a:endParaRPr lang="el-GR" sz="2400"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66843" y="5799053"/>
                <a:ext cx="1081963" cy="582275"/>
              </a:xfrm>
              <a:prstGeom prst="rect">
                <a:avLst/>
              </a:prstGeom>
              <a:blipFill rotWithShape="0">
                <a:blip r:embed="rId5"/>
                <a:stretch>
                  <a:fillRect t="-3125" b="-72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02160" y="5799050"/>
                <a:ext cx="2044727" cy="582275"/>
              </a:xfrm>
              <a:prstGeom prst="rect">
                <a:avLst/>
              </a:prstGeom>
            </p:spPr>
            <p:txBody>
              <a:bodyPr wrap="none">
                <a:spAutoFit/>
              </a:bodyPr>
              <a:lstStyle/>
              <a:p>
                <a14:m>
                  <m:oMath xmlns:m="http://schemas.openxmlformats.org/officeDocument/2006/math">
                    <m:sSub>
                      <m:sSubPr>
                        <m:ctrlPr>
                          <a:rPr lang="el-GR" sz="2400" i="1" smtClean="0">
                            <a:solidFill>
                              <a:srgbClr val="000000"/>
                            </a:solidFill>
                            <a:latin typeface="Cambria Math" panose="02040503050406030204" pitchFamily="18" charset="0"/>
                            <a:ea typeface="Cambria Math" panose="02040503050406030204" pitchFamily="18" charset="0"/>
                          </a:rPr>
                        </m:ctrlPr>
                      </m:sSubPr>
                      <m:e>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oMath>
                </a14:m>
                <a:r>
                  <a:rPr lang="el-GR"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2400" i="1">
                            <a:solidFill>
                              <a:srgbClr val="000000"/>
                            </a:solidFill>
                            <a:effectLst/>
                            <a:latin typeface="Cambria Math" panose="02040503050406030204" pitchFamily="18" charset="0"/>
                            <a:ea typeface="Cambria Math" panose="02040503050406030204" pitchFamily="18" charset="0"/>
                          </a:rPr>
                        </m:ctrlPr>
                      </m:fPr>
                      <m:num>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b>
                        </m:sSub>
                      </m:num>
                      <m:den>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den>
                    </m:f>
                    <m: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sSub>
                      <m:sSubPr>
                        <m:ctrlPr>
                          <a:rPr lang="el-GR" sz="2400" i="1">
                            <a:solidFill>
                              <a:srgbClr val="000000"/>
                            </a:solidFill>
                            <a:latin typeface="Cambria Math" panose="02040503050406030204" pitchFamily="18" charset="0"/>
                            <a:ea typeface="Cambria Math" panose="02040503050406030204" pitchFamily="18" charset="0"/>
                          </a:rPr>
                        </m:ctrlPr>
                      </m:sSubPr>
                      <m:e>
                        <m:r>
                          <a:rPr lang="en-US" sz="2400" b="0" i="0" smtClean="0">
                            <a:solidFill>
                              <a:srgbClr val="000000"/>
                            </a:solidFill>
                            <a:latin typeface="Cambria Math" panose="02040503050406030204" pitchFamily="18" charset="0"/>
                            <a:ea typeface="Cambria Math" panose="02040503050406030204" pitchFamily="18" charset="0"/>
                          </a:rPr>
                          <m:t> </m:t>
                        </m:r>
                        <m:r>
                          <m:rPr>
                            <m:sty m:val="p"/>
                          </m:rPr>
                          <a:rPr lang="el-GR" sz="24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4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A</m:t>
                        </m:r>
                      </m:sub>
                    </m:sSub>
                  </m:oMath>
                </a14:m>
                <a:endParaRPr lang="el-GR" sz="2400" dirty="0">
                  <a:latin typeface="Cambria Math" panose="02040503050406030204" pitchFamily="18" charset="0"/>
                  <a:ea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902160" y="5799050"/>
                <a:ext cx="2044727" cy="582275"/>
              </a:xfrm>
              <a:prstGeom prst="rect">
                <a:avLst/>
              </a:prstGeom>
              <a:blipFill rotWithShape="0">
                <a:blip r:embed="rId6"/>
                <a:stretch>
                  <a:fillRect t="-3125" b="-7292"/>
                </a:stretch>
              </a:blipFill>
            </p:spPr>
            <p:txBody>
              <a:bodyPr/>
              <a:lstStyle/>
              <a:p>
                <a:r>
                  <a:rPr lang="el-GR">
                    <a:noFill/>
                  </a:rPr>
                  <a:t> </a:t>
                </a:r>
              </a:p>
            </p:txBody>
          </p:sp>
        </mc:Fallback>
      </mc:AlternateContent>
      <p:sp>
        <p:nvSpPr>
          <p:cNvPr id="16" name="Rectangle 15"/>
          <p:cNvSpPr/>
          <p:nvPr/>
        </p:nvSpPr>
        <p:spPr>
          <a:xfrm>
            <a:off x="4137054" y="5874745"/>
            <a:ext cx="577466" cy="430887"/>
          </a:xfrm>
          <a:prstGeom prst="rect">
            <a:avLst/>
          </a:prstGeom>
        </p:spPr>
        <p:txBody>
          <a:bodyPr wrap="none">
            <a:spAutoFit/>
          </a:bodyPr>
          <a:lstStyle/>
          <a:p>
            <a:r>
              <a:rPr lang="el-GR" sz="2200" dirty="0">
                <a:solidFill>
                  <a:srgbClr val="000000"/>
                </a:solidFill>
                <a:latin typeface="Cambria Math" panose="02040503050406030204" pitchFamily="18" charset="0"/>
                <a:ea typeface="Cambria Math" panose="02040503050406030204" pitchFamily="18" charset="0"/>
              </a:rPr>
              <a:t>και</a:t>
            </a:r>
            <a:endParaRPr lang="el-GR" sz="2200" dirty="0"/>
          </a:p>
        </p:txBody>
      </p:sp>
    </p:spTree>
    <p:extLst>
      <p:ext uri="{BB962C8B-B14F-4D97-AF65-F5344CB8AC3E}">
        <p14:creationId xmlns:p14="http://schemas.microsoft.com/office/powerpoint/2010/main" val="355311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καμπύλη (σ, ε) αναφέρεται με τον όρο </a:t>
            </a:r>
            <a:r>
              <a:rPr lang="el-GR" sz="2200" b="1" dirty="0"/>
              <a:t>διάγραμμα τάσης-παραμόρφωσης</a:t>
            </a:r>
            <a:r>
              <a:rPr lang="el-GR" sz="2200" dirty="0"/>
              <a:t> (</a:t>
            </a:r>
            <a:r>
              <a:rPr lang="en-US" sz="2200" dirty="0"/>
              <a:t>stress-strain diagram</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Ένα τυπικό διάγραμμα για το πείραμα του </a:t>
            </a:r>
            <a:r>
              <a:rPr lang="el-GR" sz="2200" dirty="0" err="1"/>
              <a:t>μονοαξονικού</a:t>
            </a:r>
            <a:r>
              <a:rPr lang="el-GR" sz="2200" dirty="0"/>
              <a:t> εφελκυσμού του </a:t>
            </a:r>
            <a:r>
              <a:rPr lang="el-GR" sz="2200" dirty="0" err="1"/>
              <a:t>ανωπτημένου</a:t>
            </a:r>
            <a:r>
              <a:rPr lang="el-GR" sz="2200" dirty="0"/>
              <a:t> χάλυβα φαίνεται στο σχήμα:</a:t>
            </a:r>
            <a:endParaRPr lang="en-US"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p:pic>
        <p:nvPicPr>
          <p:cNvPr id="10" name="Picture 9"/>
          <p:cNvPicPr>
            <a:picLocks noChangeAspect="1"/>
          </p:cNvPicPr>
          <p:nvPr/>
        </p:nvPicPr>
        <p:blipFill>
          <a:blip r:embed="rId2"/>
          <a:stretch>
            <a:fillRect/>
          </a:stretch>
        </p:blipFill>
        <p:spPr>
          <a:xfrm>
            <a:off x="2574798" y="3789040"/>
            <a:ext cx="3856828" cy="2616901"/>
          </a:xfrm>
          <a:prstGeom prst="rect">
            <a:avLst/>
          </a:prstGeom>
        </p:spPr>
      </p:pic>
    </p:spTree>
    <p:extLst>
      <p:ext uri="{BB962C8B-B14F-4D97-AF65-F5344CB8AC3E}">
        <p14:creationId xmlns:p14="http://schemas.microsoft.com/office/powerpoint/2010/main" val="175297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Στο ευθύγραμμο τμήμα του διαγράμματος ισχύει ο νόμος του </a:t>
                </a:r>
                <a:r>
                  <a:rPr lang="en-US" sz="2200" dirty="0"/>
                  <a:t>Hooke</a:t>
                </a:r>
                <a:r>
                  <a:rPr lang="el-GR" sz="2200" dirty="0"/>
                  <a:t>:</a:t>
                </a:r>
              </a:p>
              <a:p>
                <a:pPr algn="just">
                  <a:spcBef>
                    <a:spcPts val="0"/>
                  </a:spcBef>
                  <a:spcAft>
                    <a:spcPts val="1200"/>
                  </a:spcAft>
                  <a:buClr>
                    <a:schemeClr val="tx2">
                      <a:lumMod val="75000"/>
                    </a:schemeClr>
                  </a:buClr>
                  <a:buFont typeface="Wingdings" pitchFamily="2" charset="2"/>
                  <a:buChar char="q"/>
                </a:pPr>
                <a:endParaRPr lang="el-GR" sz="2400" dirty="0"/>
              </a:p>
              <a:p>
                <a:pPr algn="just">
                  <a:spcBef>
                    <a:spcPts val="0"/>
                  </a:spcBef>
                  <a:spcAft>
                    <a:spcPts val="2400"/>
                  </a:spcAft>
                  <a:buClr>
                    <a:schemeClr val="tx2">
                      <a:lumMod val="75000"/>
                    </a:schemeClr>
                  </a:buClr>
                  <a:buFont typeface="Wingdings" pitchFamily="2" charset="2"/>
                  <a:buChar char="q"/>
                </a:pPr>
                <a:r>
                  <a:rPr lang="el-GR" sz="2200" dirty="0"/>
                  <a:t>Η </a:t>
                </a:r>
                <a:r>
                  <a:rPr lang="el-GR" sz="2200" b="1" dirty="0"/>
                  <a:t>κλίση</a:t>
                </a:r>
                <a:r>
                  <a:rPr lang="el-GR" sz="2200" dirty="0"/>
                  <a:t> του ευθυγράμμου </a:t>
                </a:r>
                <a:r>
                  <a:rPr lang="el-GR" sz="2200" dirty="0">
                    <a:solidFill>
                      <a:schemeClr val="tx1"/>
                    </a:solidFill>
                  </a:rPr>
                  <a:t>τμήματος της καμπύλης είναι το μέτρο του </a:t>
                </a:r>
                <a:r>
                  <a:rPr lang="en-US" sz="2200" dirty="0">
                    <a:solidFill>
                      <a:schemeClr val="tx1"/>
                    </a:solidFill>
                  </a:rPr>
                  <a:t>Young</a:t>
                </a:r>
                <a:r>
                  <a:rPr lang="el-GR" sz="2200" dirty="0">
                    <a:solidFill>
                      <a:schemeClr val="tx1"/>
                    </a:solidFill>
                  </a:rPr>
                  <a:t> και </a:t>
                </a:r>
                <a14:m>
                  <m:oMath xmlns:m="http://schemas.openxmlformats.org/officeDocument/2006/math">
                    <m:sSub>
                      <m:sSubPr>
                        <m:ctrlPr>
                          <a:rPr lang="el-GR" sz="2200" b="1" i="1">
                            <a:solidFill>
                              <a:schemeClr val="tx1"/>
                            </a:solidFill>
                            <a:latin typeface="Cambria Math" panose="02040503050406030204" pitchFamily="18" charset="0"/>
                          </a:rPr>
                        </m:ctrlPr>
                      </m:sSubPr>
                      <m:e>
                        <m:r>
                          <a:rPr lang="el-GR" sz="2200" b="1" i="1">
                            <a:solidFill>
                              <a:schemeClr val="tx1"/>
                            </a:solidFill>
                            <a:latin typeface="Cambria Math" panose="02040503050406030204" pitchFamily="18" charset="0"/>
                          </a:rPr>
                          <m:t>𝝈</m:t>
                        </m:r>
                      </m:e>
                      <m:sub>
                        <m:r>
                          <a:rPr lang="el-GR" sz="2200" b="1" i="1">
                            <a:solidFill>
                              <a:schemeClr val="tx1"/>
                            </a:solidFill>
                            <a:latin typeface="Cambria Math" panose="02040503050406030204" pitchFamily="18" charset="0"/>
                          </a:rPr>
                          <m:t>𝒑</m:t>
                        </m:r>
                      </m:sub>
                    </m:sSub>
                  </m:oMath>
                </a14:m>
                <a:r>
                  <a:rPr lang="el-GR" sz="2200" dirty="0">
                    <a:solidFill>
                      <a:schemeClr val="tx1"/>
                    </a:solidFill>
                  </a:rPr>
                  <a:t> το </a:t>
                </a:r>
                <a:r>
                  <a:rPr lang="el-GR" sz="2200" b="1" dirty="0">
                    <a:solidFill>
                      <a:schemeClr val="tx1"/>
                    </a:solidFill>
                  </a:rPr>
                  <a:t>όριο αναλογίας</a:t>
                </a:r>
                <a:r>
                  <a:rPr lang="el-GR" sz="2200" dirty="0">
                    <a:solidFill>
                      <a:schemeClr val="tx1"/>
                    </a:solidFill>
                  </a:rPr>
                  <a:t> (</a:t>
                </a:r>
                <a:r>
                  <a:rPr lang="en-US" sz="2200" dirty="0">
                    <a:solidFill>
                      <a:schemeClr val="tx1"/>
                    </a:solidFill>
                  </a:rPr>
                  <a:t>proportionality limit).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Rectangle 1"/>
              <p:cNvSpPr/>
              <p:nvPr/>
            </p:nvSpPr>
            <p:spPr>
              <a:xfrm>
                <a:off x="2616303" y="2276872"/>
                <a:ext cx="4114588" cy="461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200" smtClean="0">
                          <a:latin typeface="Cambria Math" panose="02040503050406030204" pitchFamily="18" charset="0"/>
                        </a:rPr>
                        <m:t> </m:t>
                      </m:r>
                      <m:r>
                        <m:rPr>
                          <m:sty m:val="p"/>
                        </m:rPr>
                        <a:rPr lang="el-GR" sz="2200" smtClean="0">
                          <a:latin typeface="Cambria Math" panose="02040503050406030204" pitchFamily="18" charset="0"/>
                        </a:rPr>
                        <m:t>σ</m:t>
                      </m:r>
                      <m:r>
                        <a:rPr lang="el-GR" sz="2200" smtClean="0">
                          <a:latin typeface="Cambria Math" panose="02040503050406030204" pitchFamily="18" charset="0"/>
                        </a:rPr>
                        <m:t> = </m:t>
                      </m:r>
                      <m:r>
                        <m:rPr>
                          <m:sty m:val="p"/>
                        </m:rPr>
                        <a:rPr lang="el-GR" sz="2200" smtClean="0">
                          <a:latin typeface="Cambria Math" panose="02040503050406030204" pitchFamily="18" charset="0"/>
                        </a:rPr>
                        <m:t>Ε</m:t>
                      </m:r>
                      <m:r>
                        <a:rPr lang="en-US" sz="2200" b="0" i="0" smtClean="0">
                          <a:latin typeface="Cambria Math" panose="02040503050406030204" pitchFamily="18" charset="0"/>
                        </a:rPr>
                        <m:t> </m:t>
                      </m:r>
                      <m:r>
                        <m:rPr>
                          <m:sty m:val="p"/>
                        </m:rPr>
                        <a:rPr lang="el-GR" sz="2200" smtClean="0">
                          <a:latin typeface="Cambria Math" panose="02040503050406030204" pitchFamily="18" charset="0"/>
                        </a:rPr>
                        <m:t>ε</m:t>
                      </m:r>
                      <m:r>
                        <a:rPr lang="el-GR" sz="2200" smtClean="0">
                          <a:latin typeface="Cambria Math" panose="02040503050406030204" pitchFamily="18" charset="0"/>
                        </a:rPr>
                        <m:t>,  </m:t>
                      </m:r>
                      <m:r>
                        <m:rPr>
                          <m:sty m:val="p"/>
                        </m:rPr>
                        <a:rPr lang="el-GR" sz="2200">
                          <a:latin typeface="Cambria Math" panose="02040503050406030204" pitchFamily="18" charset="0"/>
                        </a:rPr>
                        <m:t>για</m:t>
                      </m:r>
                      <m:r>
                        <a:rPr lang="el-GR" sz="2200">
                          <a:latin typeface="Cambria Math" panose="02040503050406030204" pitchFamily="18" charset="0"/>
                        </a:rPr>
                        <m:t>   0 ≤ </m:t>
                      </m:r>
                      <m:r>
                        <m:rPr>
                          <m:sty m:val="p"/>
                        </m:rPr>
                        <a:rPr lang="el-GR" sz="2200">
                          <a:latin typeface="Cambria Math" panose="02040503050406030204" pitchFamily="18" charset="0"/>
                        </a:rPr>
                        <m:t>σ</m:t>
                      </m:r>
                      <m:r>
                        <a:rPr lang="el-GR" sz="2200">
                          <a:latin typeface="Cambria Math" panose="02040503050406030204" pitchFamily="18" charset="0"/>
                        </a:rPr>
                        <m:t> &lt; </m:t>
                      </m:r>
                      <m:sSub>
                        <m:sSubPr>
                          <m:ctrlPr>
                            <a:rPr lang="el-GR" sz="2200" i="1">
                              <a:latin typeface="Cambria Math" panose="02040503050406030204" pitchFamily="18" charset="0"/>
                            </a:rPr>
                          </m:ctrlPr>
                        </m:sSubPr>
                        <m:e>
                          <m:r>
                            <m:rPr>
                              <m:sty m:val="p"/>
                            </m:rPr>
                            <a:rPr lang="el-GR" sz="2200" i="0">
                              <a:latin typeface="Cambria Math" panose="02040503050406030204" pitchFamily="18" charset="0"/>
                            </a:rPr>
                            <m:t>σ</m:t>
                          </m:r>
                        </m:e>
                        <m:sub>
                          <m:r>
                            <m:rPr>
                              <m:sty m:val="p"/>
                            </m:rPr>
                            <a:rPr lang="el-GR" sz="2200" i="0">
                              <a:latin typeface="Cambria Math" panose="02040503050406030204" pitchFamily="18" charset="0"/>
                            </a:rPr>
                            <m:t>p</m:t>
                          </m:r>
                        </m:sub>
                      </m:sSub>
                    </m:oMath>
                  </m:oMathPara>
                </a14:m>
                <a:endParaRPr lang="el-GR" sz="2200" dirty="0"/>
              </a:p>
            </p:txBody>
          </p:sp>
        </mc:Choice>
        <mc:Fallback xmlns="">
          <p:sp>
            <p:nvSpPr>
              <p:cNvPr id="2" name="Rectangle 1"/>
              <p:cNvSpPr>
                <a:spLocks noRot="1" noChangeAspect="1" noMove="1" noResize="1" noEditPoints="1" noAdjustHandles="1" noChangeArrowheads="1" noChangeShapeType="1" noTextEdit="1"/>
              </p:cNvSpPr>
              <p:nvPr/>
            </p:nvSpPr>
            <p:spPr>
              <a:xfrm>
                <a:off x="2616303" y="2276872"/>
                <a:ext cx="4114588" cy="461024"/>
              </a:xfrm>
              <a:prstGeom prst="rect">
                <a:avLst/>
              </a:prstGeom>
              <a:blipFill rotWithShape="0">
                <a:blip r:embed="rId3"/>
                <a:stretch>
                  <a:fillRect b="-66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2809556" y="3936620"/>
            <a:ext cx="3603048" cy="2444708"/>
          </a:xfrm>
          <a:prstGeom prst="rect">
            <a:avLst/>
          </a:prstGeom>
        </p:spPr>
      </p:pic>
    </p:spTree>
    <p:extLst>
      <p:ext uri="{BB962C8B-B14F-4D97-AF65-F5344CB8AC3E}">
        <p14:creationId xmlns:p14="http://schemas.microsoft.com/office/powerpoint/2010/main" val="115440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Για </a:t>
                </a:r>
                <a14:m>
                  <m:oMath xmlns:m="http://schemas.openxmlformats.org/officeDocument/2006/math">
                    <m:r>
                      <a:rPr lang="el-GR" sz="2200" i="1">
                        <a:latin typeface="Cambria Math" panose="02040503050406030204" pitchFamily="18" charset="0"/>
                      </a:rPr>
                      <m:t> </m:t>
                    </m:r>
                    <m:sSub>
                      <m:sSubPr>
                        <m:ctrlPr>
                          <a:rPr lang="el-GR" sz="2200" b="1" i="1">
                            <a:latin typeface="Cambria Math" panose="02040503050406030204" pitchFamily="18" charset="0"/>
                          </a:rPr>
                        </m:ctrlPr>
                      </m:sSubPr>
                      <m:e>
                        <m:r>
                          <a:rPr lang="el-GR" sz="2200" b="1" i="1">
                            <a:latin typeface="Cambria Math" panose="02040503050406030204" pitchFamily="18" charset="0"/>
                          </a:rPr>
                          <m:t>𝝈</m:t>
                        </m:r>
                      </m:e>
                      <m:sub>
                        <m:r>
                          <a:rPr lang="en-US" sz="2200" b="1" i="1">
                            <a:latin typeface="Cambria Math" panose="02040503050406030204" pitchFamily="18" charset="0"/>
                          </a:rPr>
                          <m:t>𝒑</m:t>
                        </m:r>
                      </m:sub>
                    </m:sSub>
                    <m:r>
                      <a:rPr lang="el-GR" sz="2200" b="1">
                        <a:latin typeface="Cambria Math" panose="02040503050406030204" pitchFamily="18" charset="0"/>
                      </a:rPr>
                      <m:t>&lt; </m:t>
                    </m:r>
                    <m:r>
                      <a:rPr lang="el-GR" sz="2200" b="1" i="1">
                        <a:latin typeface="Cambria Math" panose="02040503050406030204" pitchFamily="18" charset="0"/>
                      </a:rPr>
                      <m:t>𝛔</m:t>
                    </m:r>
                    <m:r>
                      <a:rPr lang="el-GR" sz="2200" b="1">
                        <a:latin typeface="Cambria Math" panose="02040503050406030204" pitchFamily="18" charset="0"/>
                      </a:rPr>
                      <m:t>&lt; </m:t>
                    </m:r>
                    <m:sSub>
                      <m:sSubPr>
                        <m:ctrlPr>
                          <a:rPr lang="el-GR" sz="2200" b="1" i="1" smtClean="0">
                            <a:solidFill>
                              <a:schemeClr val="tx1"/>
                            </a:solidFill>
                            <a:latin typeface="Cambria Math" panose="02040503050406030204" pitchFamily="18" charset="0"/>
                          </a:rPr>
                        </m:ctrlPr>
                      </m:sSubPr>
                      <m:e>
                        <m:r>
                          <a:rPr lang="el-GR" sz="2200" b="1" i="1">
                            <a:solidFill>
                              <a:schemeClr val="tx1"/>
                            </a:solidFill>
                            <a:latin typeface="Cambria Math" panose="02040503050406030204" pitchFamily="18" charset="0"/>
                          </a:rPr>
                          <m:t>𝝈</m:t>
                        </m:r>
                      </m:e>
                      <m:sub>
                        <m:r>
                          <a:rPr lang="el-GR" sz="2200" b="1" i="1">
                            <a:solidFill>
                              <a:schemeClr val="tx1"/>
                            </a:solidFill>
                            <a:latin typeface="Cambria Math" panose="02040503050406030204" pitchFamily="18" charset="0"/>
                          </a:rPr>
                          <m:t>𝜺</m:t>
                        </m:r>
                      </m:sub>
                    </m:sSub>
                  </m:oMath>
                </a14:m>
                <a:r>
                  <a:rPr lang="el-GR" sz="2200" dirty="0">
                    <a:solidFill>
                      <a:schemeClr val="tx1"/>
                    </a:solidFill>
                  </a:rPr>
                  <a:t> η ράβδος έχει ακόμη ελαστική συμπεριφορά (οι καμπύλες φόρτισης-αποφόρτισης συμπίπτουν) αλλά η σχέση </a:t>
                </a:r>
                <a:r>
                  <a:rPr lang="el-GR" sz="2200" b="1" dirty="0"/>
                  <a:t>σ=σ(ε)</a:t>
                </a:r>
                <a:r>
                  <a:rPr lang="el-GR" sz="2200" dirty="0"/>
                  <a:t> είναι </a:t>
                </a:r>
                <a:r>
                  <a:rPr lang="el-GR" sz="2200" b="1" dirty="0"/>
                  <a:t>μη γραμμική</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Η τιμή της τάσης </a:t>
                </a:r>
                <a14:m>
                  <m:oMath xmlns:m="http://schemas.openxmlformats.org/officeDocument/2006/math">
                    <m:sSub>
                      <m:sSubPr>
                        <m:ctrlPr>
                          <a:rPr lang="el-GR" sz="2200" b="1" i="1">
                            <a:latin typeface="Cambria Math" panose="02040503050406030204" pitchFamily="18" charset="0"/>
                          </a:rPr>
                        </m:ctrlPr>
                      </m:sSubPr>
                      <m:e>
                        <m:r>
                          <a:rPr lang="el-GR" sz="2200" b="1" i="1">
                            <a:latin typeface="Cambria Math" panose="02040503050406030204" pitchFamily="18" charset="0"/>
                          </a:rPr>
                          <m:t>𝝈</m:t>
                        </m:r>
                      </m:e>
                      <m:sub>
                        <m:r>
                          <a:rPr lang="el-GR" sz="2200" b="1" i="1">
                            <a:latin typeface="Cambria Math" panose="02040503050406030204" pitchFamily="18" charset="0"/>
                          </a:rPr>
                          <m:t>𝜺</m:t>
                        </m:r>
                      </m:sub>
                    </m:sSub>
                  </m:oMath>
                </a14:m>
                <a:r>
                  <a:rPr lang="el-GR" sz="2200" dirty="0"/>
                  <a:t> είναι το </a:t>
                </a:r>
                <a:r>
                  <a:rPr lang="el-GR" sz="2200" b="1" dirty="0"/>
                  <a:t>ελαστικό όριο </a:t>
                </a:r>
                <a:r>
                  <a:rPr lang="el-GR" sz="2200" dirty="0"/>
                  <a:t>(</a:t>
                </a:r>
                <a:r>
                  <a:rPr lang="en-US" sz="2200" i="1" dirty="0"/>
                  <a:t>elastic limit</a:t>
                </a:r>
                <a:r>
                  <a:rPr lang="el-GR" sz="2200" dirty="0"/>
                  <a:t>)  του υλικού της ράβδου.</a:t>
                </a:r>
                <a:endParaRPr lang="en-US"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613"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p:pic>
        <p:nvPicPr>
          <p:cNvPr id="10" name="Picture 9"/>
          <p:cNvPicPr>
            <a:picLocks noChangeAspect="1"/>
          </p:cNvPicPr>
          <p:nvPr/>
        </p:nvPicPr>
        <p:blipFill>
          <a:blip r:embed="rId3"/>
          <a:stretch>
            <a:fillRect/>
          </a:stretch>
        </p:blipFill>
        <p:spPr>
          <a:xfrm>
            <a:off x="2809556" y="4221088"/>
            <a:ext cx="3603048" cy="2444708"/>
          </a:xfrm>
          <a:prstGeom prst="rect">
            <a:avLst/>
          </a:prstGeom>
        </p:spPr>
      </p:pic>
    </p:spTree>
    <p:extLst>
      <p:ext uri="{BB962C8B-B14F-4D97-AF65-F5344CB8AC3E}">
        <p14:creationId xmlns:p14="http://schemas.microsoft.com/office/powerpoint/2010/main" val="996355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solidFill>
                      <a:schemeClr val="tx1"/>
                    </a:solidFill>
                  </a:rPr>
                  <a:t>Η φόρτιση της ράβδου με αξονική δύναμη εφελκυσμού που προκαλεί τάση </a:t>
                </a:r>
                <a:r>
                  <a:rPr lang="el-GR" sz="2200" b="1" dirty="0">
                    <a:solidFill>
                      <a:schemeClr val="tx1"/>
                    </a:solidFill>
                  </a:rPr>
                  <a:t>σ</a:t>
                </a:r>
                <a14:m>
                  <m:oMath xmlns:m="http://schemas.openxmlformats.org/officeDocument/2006/math">
                    <m:r>
                      <a:rPr lang="el-GR" sz="2200" b="1" i="1">
                        <a:solidFill>
                          <a:schemeClr val="tx1"/>
                        </a:solidFill>
                        <a:latin typeface="Cambria Math" panose="02040503050406030204" pitchFamily="18" charset="0"/>
                      </a:rPr>
                      <m:t> </m:t>
                    </m:r>
                    <m:r>
                      <a:rPr lang="el-GR" sz="2200" b="1">
                        <a:solidFill>
                          <a:schemeClr val="tx1"/>
                        </a:solidFill>
                        <a:latin typeface="Cambria Math" panose="02040503050406030204" pitchFamily="18" charset="0"/>
                      </a:rPr>
                      <m:t>&gt; </m:t>
                    </m:r>
                    <m:sSub>
                      <m:sSubPr>
                        <m:ctrlPr>
                          <a:rPr lang="el-GR" sz="2200" b="1" i="1">
                            <a:solidFill>
                              <a:schemeClr val="tx1"/>
                            </a:solidFill>
                            <a:latin typeface="Cambria Math" panose="02040503050406030204" pitchFamily="18" charset="0"/>
                          </a:rPr>
                        </m:ctrlPr>
                      </m:sSubPr>
                      <m:e>
                        <m:r>
                          <a:rPr lang="el-GR" sz="2200" b="1" i="1">
                            <a:solidFill>
                              <a:schemeClr val="tx1"/>
                            </a:solidFill>
                            <a:latin typeface="Cambria Math" panose="02040503050406030204" pitchFamily="18" charset="0"/>
                          </a:rPr>
                          <m:t>𝝈</m:t>
                        </m:r>
                      </m:e>
                      <m:sub>
                        <m:r>
                          <a:rPr lang="el-GR" sz="2200" b="1" i="1">
                            <a:solidFill>
                              <a:schemeClr val="tx1"/>
                            </a:solidFill>
                            <a:latin typeface="Cambria Math" panose="02040503050406030204" pitchFamily="18" charset="0"/>
                          </a:rPr>
                          <m:t>𝜺</m:t>
                        </m:r>
                      </m:sub>
                    </m:sSub>
                  </m:oMath>
                </a14:m>
                <a:r>
                  <a:rPr lang="el-GR" sz="2200" dirty="0">
                    <a:solidFill>
                      <a:schemeClr val="tx1"/>
                    </a:solidFill>
                  </a:rPr>
                  <a:t> έχει ως αποτέλεσμα  </a:t>
                </a:r>
                <a:r>
                  <a:rPr lang="el-GR" sz="2200" b="1" dirty="0">
                    <a:solidFill>
                      <a:schemeClr val="tx1"/>
                    </a:solidFill>
                  </a:rPr>
                  <a:t>μόνιμη παραμόρφωση </a:t>
                </a:r>
                <a:r>
                  <a:rPr lang="el-GR" sz="2200" dirty="0">
                    <a:solidFill>
                      <a:schemeClr val="tx1"/>
                    </a:solidFill>
                  </a:rPr>
                  <a:t>(οι καμπύλες φόρτισης-αποφόρτισης δεν συμπίπτουν</a:t>
                </a:r>
                <a:r>
                  <a:rPr lang="en-US" sz="2200" dirty="0">
                    <a:solidFill>
                      <a:schemeClr val="tx1"/>
                    </a:solidFill>
                  </a:rPr>
                  <a:t>)</a:t>
                </a:r>
                <a:r>
                  <a:rPr lang="el-GR" sz="2200" dirty="0">
                    <a:solidFill>
                      <a:schemeClr val="tx1"/>
                    </a:solidFill>
                  </a:rPr>
                  <a:t>.</a:t>
                </a:r>
              </a:p>
              <a:p>
                <a:pPr algn="just">
                  <a:spcBef>
                    <a:spcPts val="0"/>
                  </a:spcBef>
                  <a:spcAft>
                    <a:spcPts val="3000"/>
                  </a:spcAft>
                  <a:buClr>
                    <a:schemeClr val="tx2">
                      <a:lumMod val="75000"/>
                    </a:schemeClr>
                  </a:buClr>
                  <a:buFont typeface="Wingdings" pitchFamily="2" charset="2"/>
                  <a:buChar char="q"/>
                </a:pPr>
                <a:r>
                  <a:rPr lang="el-GR" sz="2200" dirty="0"/>
                  <a:t>Στο σημείο </a:t>
                </a:r>
                <a:r>
                  <a:rPr lang="el-GR" sz="2200" b="1" dirty="0"/>
                  <a:t>σ </a:t>
                </a:r>
                <a14:m>
                  <m:oMath xmlns:m="http://schemas.openxmlformats.org/officeDocument/2006/math">
                    <m:r>
                      <a:rPr lang="el-GR" sz="2200" b="1" i="0" smtClean="0">
                        <a:latin typeface="Cambria Math" panose="02040503050406030204" pitchFamily="18" charset="0"/>
                      </a:rPr>
                      <m:t>=</m:t>
                    </m:r>
                    <m:sSub>
                      <m:sSubPr>
                        <m:ctrlPr>
                          <a:rPr lang="el-GR" sz="2200" b="1" i="1">
                            <a:latin typeface="Cambria Math" panose="02040503050406030204" pitchFamily="18" charset="0"/>
                          </a:rPr>
                        </m:ctrlPr>
                      </m:sSubPr>
                      <m:e>
                        <m:r>
                          <a:rPr lang="el-GR" sz="2200" b="1" i="1">
                            <a:latin typeface="Cambria Math" panose="02040503050406030204" pitchFamily="18" charset="0"/>
                          </a:rPr>
                          <m:t>𝝈</m:t>
                        </m:r>
                      </m:e>
                      <m:sub>
                        <m:r>
                          <a:rPr lang="el-GR" sz="2200" b="1" i="1">
                            <a:latin typeface="Cambria Math" panose="02040503050406030204" pitchFamily="18" charset="0"/>
                          </a:rPr>
                          <m:t>𝜰</m:t>
                        </m:r>
                      </m:sub>
                    </m:sSub>
                  </m:oMath>
                </a14:m>
                <a:r>
                  <a:rPr lang="el-GR" sz="2200" dirty="0"/>
                  <a:t> η ράβδος παραμορφώνεται με μικρή ή και μηδενική αύξηση της αξονικής δύναμης. </a:t>
                </a:r>
                <a:r>
                  <a:rPr lang="en-US" sz="2200" dirty="0"/>
                  <a:t>H</a:t>
                </a:r>
                <a:r>
                  <a:rPr lang="el-GR" sz="2200" dirty="0"/>
                  <a:t> τάση </a:t>
                </a:r>
                <a14:m>
                  <m:oMath xmlns:m="http://schemas.openxmlformats.org/officeDocument/2006/math">
                    <m:sSub>
                      <m:sSubPr>
                        <m:ctrlPr>
                          <a:rPr lang="el-GR" sz="2200" b="1" i="1">
                            <a:latin typeface="Cambria Math" panose="02040503050406030204" pitchFamily="18" charset="0"/>
                          </a:rPr>
                        </m:ctrlPr>
                      </m:sSubPr>
                      <m:e>
                        <m:r>
                          <a:rPr lang="el-GR" sz="2200" b="1" i="1">
                            <a:latin typeface="Cambria Math" panose="02040503050406030204" pitchFamily="18" charset="0"/>
                          </a:rPr>
                          <m:t>𝝈</m:t>
                        </m:r>
                      </m:e>
                      <m:sub>
                        <m:r>
                          <a:rPr lang="el-GR" sz="2200" b="1" i="1">
                            <a:latin typeface="Cambria Math" panose="02040503050406030204" pitchFamily="18" charset="0"/>
                          </a:rPr>
                          <m:t>𝜰</m:t>
                        </m:r>
                      </m:sub>
                    </m:sSub>
                  </m:oMath>
                </a14:m>
                <a:r>
                  <a:rPr lang="el-GR" sz="2200" dirty="0"/>
                  <a:t> που χαρακτηρίζει το </a:t>
                </a:r>
                <a:r>
                  <a:rPr lang="el-GR" sz="2200" b="1" dirty="0" err="1"/>
                  <a:t>πλατώ</a:t>
                </a:r>
                <a:r>
                  <a:rPr lang="el-GR" sz="2200" b="1" dirty="0"/>
                  <a:t> διαρροής</a:t>
                </a:r>
                <a:r>
                  <a:rPr lang="el-GR" sz="2200" dirty="0"/>
                  <a:t>,</a:t>
                </a:r>
                <a:r>
                  <a:rPr lang="el-GR" sz="2200" b="1" dirty="0"/>
                  <a:t> </a:t>
                </a:r>
                <a:r>
                  <a:rPr lang="el-GR" sz="2200" dirty="0"/>
                  <a:t>λέγεται </a:t>
                </a:r>
                <a:r>
                  <a:rPr lang="el-GR" sz="2200" b="1" dirty="0"/>
                  <a:t>τάση διαρροής </a:t>
                </a:r>
                <a:r>
                  <a:rPr lang="el-GR" sz="2200" dirty="0"/>
                  <a:t>(</a:t>
                </a:r>
                <a:r>
                  <a:rPr lang="en-US" sz="2200" dirty="0"/>
                  <a:t>yield stress</a:t>
                </a:r>
                <a:r>
                  <a:rPr lang="el-GR" sz="2200" dirty="0"/>
                  <a:t>).</a:t>
                </a:r>
                <a:endParaRPr lang="en-US"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p:pic>
        <p:nvPicPr>
          <p:cNvPr id="10" name="Picture 9"/>
          <p:cNvPicPr>
            <a:picLocks noChangeAspect="1"/>
          </p:cNvPicPr>
          <p:nvPr/>
        </p:nvPicPr>
        <p:blipFill>
          <a:blip r:embed="rId3"/>
          <a:stretch>
            <a:fillRect/>
          </a:stretch>
        </p:blipFill>
        <p:spPr>
          <a:xfrm>
            <a:off x="2809556" y="4368668"/>
            <a:ext cx="3603048" cy="2444708"/>
          </a:xfrm>
          <a:prstGeom prst="rect">
            <a:avLst/>
          </a:prstGeom>
        </p:spPr>
      </p:pic>
    </p:spTree>
    <p:extLst>
      <p:ext uri="{BB962C8B-B14F-4D97-AF65-F5344CB8AC3E}">
        <p14:creationId xmlns:p14="http://schemas.microsoft.com/office/powerpoint/2010/main" val="369292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Σε πρακτικά προβλήματα, ως τάση διαρροής ορίζεται η τιμή που προκαλεί </a:t>
            </a:r>
            <a:r>
              <a:rPr lang="el-GR" sz="2200" b="1" dirty="0"/>
              <a:t>μόνιμη παραμόρφωση 0.2%</a:t>
            </a:r>
            <a:r>
              <a:rPr lang="el-GR" sz="2200" dirty="0"/>
              <a:t> (0.002).</a:t>
            </a:r>
          </a:p>
          <a:p>
            <a:pPr algn="just">
              <a:spcBef>
                <a:spcPts val="0"/>
              </a:spcBef>
              <a:spcAft>
                <a:spcPts val="2400"/>
              </a:spcAft>
              <a:buClr>
                <a:schemeClr val="tx2">
                  <a:lumMod val="75000"/>
                </a:schemeClr>
              </a:buClr>
              <a:buFont typeface="Wingdings" pitchFamily="2" charset="2"/>
              <a:buChar char="q"/>
            </a:pPr>
            <a:r>
              <a:rPr lang="el-GR" sz="2200" dirty="0"/>
              <a:t>Στο διάγραμμα εμφανίζεται ένα </a:t>
            </a:r>
            <a:r>
              <a:rPr lang="el-GR" sz="2200" b="1" dirty="0"/>
              <a:t>άνω όριο διαρροής Α* </a:t>
            </a:r>
            <a:r>
              <a:rPr lang="el-GR" sz="2200" dirty="0"/>
              <a:t>και ένα </a:t>
            </a:r>
            <a:r>
              <a:rPr lang="el-GR" sz="2200" dirty="0" err="1"/>
              <a:t>πλατώ</a:t>
            </a:r>
            <a:r>
              <a:rPr lang="el-GR" sz="2200" dirty="0"/>
              <a:t> διαρροής που προκαλείται από πολλά συνεχή μακροσκοπικά βήματα ολίσθησης επί των επιπέδων ολίσθησης των κρυστάλλων.</a:t>
            </a:r>
            <a:endParaRPr lang="en-US"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p:pic>
        <p:nvPicPr>
          <p:cNvPr id="10" name="Picture 9"/>
          <p:cNvPicPr>
            <a:picLocks noChangeAspect="1"/>
          </p:cNvPicPr>
          <p:nvPr/>
        </p:nvPicPr>
        <p:blipFill>
          <a:blip r:embed="rId2"/>
          <a:stretch>
            <a:fillRect/>
          </a:stretch>
        </p:blipFill>
        <p:spPr>
          <a:xfrm>
            <a:off x="2809556" y="4368668"/>
            <a:ext cx="3603048" cy="2444708"/>
          </a:xfrm>
          <a:prstGeom prst="rect">
            <a:avLst/>
          </a:prstGeom>
        </p:spPr>
      </p:pic>
    </p:spTree>
    <p:extLst>
      <p:ext uri="{BB962C8B-B14F-4D97-AF65-F5344CB8AC3E}">
        <p14:creationId xmlns:p14="http://schemas.microsoft.com/office/powerpoint/2010/main" val="1062214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solidFill>
                      <a:schemeClr val="tx1"/>
                    </a:solidFill>
                  </a:rPr>
                  <a:t>Για την απλούστευση της καμπύλης (σ-ε) δεχόμαστε ότι </a:t>
                </a:r>
                <a14:m>
                  <m:oMath xmlns:m="http://schemas.openxmlformats.org/officeDocument/2006/math">
                    <m:sSub>
                      <m:sSubPr>
                        <m:ctrlPr>
                          <a:rPr lang="el-GR" sz="2200" b="1" i="1">
                            <a:solidFill>
                              <a:schemeClr val="tx1"/>
                            </a:solidFill>
                            <a:latin typeface="Cambria Math" panose="02040503050406030204" pitchFamily="18" charset="0"/>
                          </a:rPr>
                        </m:ctrlPr>
                      </m:sSubPr>
                      <m:e>
                        <m:r>
                          <a:rPr lang="el-GR" sz="2200" b="1" i="1">
                            <a:solidFill>
                              <a:schemeClr val="tx1"/>
                            </a:solidFill>
                            <a:latin typeface="Cambria Math" panose="02040503050406030204" pitchFamily="18" charset="0"/>
                          </a:rPr>
                          <m:t>𝝈</m:t>
                        </m:r>
                      </m:e>
                      <m:sub>
                        <m:r>
                          <a:rPr lang="en-US" sz="2200" b="1" i="1">
                            <a:solidFill>
                              <a:schemeClr val="tx1"/>
                            </a:solidFill>
                            <a:latin typeface="Cambria Math" panose="02040503050406030204" pitchFamily="18" charset="0"/>
                          </a:rPr>
                          <m:t>𝒑</m:t>
                        </m:r>
                      </m:sub>
                    </m:sSub>
                    <m:r>
                      <a:rPr lang="el-GR" sz="2200" b="1">
                        <a:solidFill>
                          <a:schemeClr val="tx1"/>
                        </a:solidFill>
                        <a:latin typeface="Cambria Math" panose="02040503050406030204" pitchFamily="18" charset="0"/>
                      </a:rPr>
                      <m:t>≅</m:t>
                    </m:r>
                    <m:sSub>
                      <m:sSubPr>
                        <m:ctrlPr>
                          <a:rPr lang="el-GR" sz="2200" b="1" i="1">
                            <a:solidFill>
                              <a:schemeClr val="tx1"/>
                            </a:solidFill>
                            <a:latin typeface="Cambria Math" panose="02040503050406030204" pitchFamily="18" charset="0"/>
                          </a:rPr>
                        </m:ctrlPr>
                      </m:sSubPr>
                      <m:e>
                        <m:r>
                          <a:rPr lang="el-GR" sz="2200" b="1" i="1">
                            <a:solidFill>
                              <a:schemeClr val="tx1"/>
                            </a:solidFill>
                            <a:latin typeface="Cambria Math" panose="02040503050406030204" pitchFamily="18" charset="0"/>
                          </a:rPr>
                          <m:t>𝝈</m:t>
                        </m:r>
                      </m:e>
                      <m:sub>
                        <m:r>
                          <a:rPr lang="el-GR" sz="2200" b="1" i="1">
                            <a:solidFill>
                              <a:schemeClr val="tx1"/>
                            </a:solidFill>
                            <a:latin typeface="Cambria Math" panose="02040503050406030204" pitchFamily="18" charset="0"/>
                          </a:rPr>
                          <m:t>𝜠</m:t>
                        </m:r>
                      </m:sub>
                    </m:sSub>
                    <m:r>
                      <a:rPr lang="el-GR" sz="2200" b="1" i="1" smtClean="0">
                        <a:solidFill>
                          <a:schemeClr val="tx1"/>
                        </a:solidFill>
                        <a:latin typeface="Cambria Math" panose="02040503050406030204" pitchFamily="18" charset="0"/>
                      </a:rPr>
                      <m:t>=</m:t>
                    </m:r>
                    <m:sSub>
                      <m:sSubPr>
                        <m:ctrlPr>
                          <a:rPr lang="el-GR" sz="2200" b="1" i="1">
                            <a:solidFill>
                              <a:schemeClr val="tx1"/>
                            </a:solidFill>
                            <a:latin typeface="Cambria Math" panose="02040503050406030204" pitchFamily="18" charset="0"/>
                          </a:rPr>
                        </m:ctrlPr>
                      </m:sSubPr>
                      <m:e>
                        <m:r>
                          <a:rPr lang="el-GR" sz="2200" b="1" i="1">
                            <a:solidFill>
                              <a:schemeClr val="tx1"/>
                            </a:solidFill>
                            <a:latin typeface="Cambria Math" panose="02040503050406030204" pitchFamily="18" charset="0"/>
                          </a:rPr>
                          <m:t>𝝈</m:t>
                        </m:r>
                      </m:e>
                      <m:sub>
                        <m:r>
                          <a:rPr lang="el-GR" sz="2200" b="1" i="1">
                            <a:solidFill>
                              <a:schemeClr val="tx1"/>
                            </a:solidFill>
                            <a:latin typeface="Cambria Math" panose="02040503050406030204" pitchFamily="18" charset="0"/>
                          </a:rPr>
                          <m:t>𝜰</m:t>
                        </m:r>
                      </m:sub>
                    </m:sSub>
                  </m:oMath>
                </a14:m>
                <a:r>
                  <a:rPr lang="el-GR" sz="2200" dirty="0">
                    <a:solidFill>
                      <a:schemeClr val="tx1"/>
                    </a:solidFill>
                  </a:rPr>
                  <a:t> .  </a:t>
                </a:r>
              </a:p>
              <a:p>
                <a:pPr algn="just">
                  <a:spcBef>
                    <a:spcPts val="0"/>
                  </a:spcBef>
                  <a:spcAft>
                    <a:spcPts val="2400"/>
                  </a:spcAft>
                  <a:buClr>
                    <a:schemeClr val="tx2">
                      <a:lumMod val="75000"/>
                    </a:schemeClr>
                  </a:buClr>
                  <a:buFont typeface="Wingdings" pitchFamily="2" charset="2"/>
                  <a:buChar char="q"/>
                </a:pPr>
                <a:endParaRPr lang="el-GR" sz="2400" dirty="0">
                  <a:solidFill>
                    <a:schemeClr val="tx1"/>
                  </a:solidFill>
                </a:endParaRPr>
              </a:p>
              <a:p>
                <a:pPr algn="just">
                  <a:spcBef>
                    <a:spcPts val="0"/>
                  </a:spcBef>
                  <a:spcAft>
                    <a:spcPts val="2400"/>
                  </a:spcAft>
                  <a:buClr>
                    <a:schemeClr val="tx2">
                      <a:lumMod val="75000"/>
                    </a:schemeClr>
                  </a:buClr>
                  <a:buFont typeface="Wingdings" pitchFamily="2" charset="2"/>
                  <a:buChar char="q"/>
                </a:pPr>
                <a:endParaRPr lang="el-GR" sz="2400" dirty="0">
                  <a:solidFill>
                    <a:schemeClr val="tx1"/>
                  </a:solidFill>
                </a:endParaRPr>
              </a:p>
              <a:p>
                <a:pPr algn="just">
                  <a:spcBef>
                    <a:spcPts val="0"/>
                  </a:spcBef>
                  <a:spcAft>
                    <a:spcPts val="2400"/>
                  </a:spcAft>
                  <a:buClr>
                    <a:schemeClr val="tx2">
                      <a:lumMod val="75000"/>
                    </a:schemeClr>
                  </a:buClr>
                  <a:buFont typeface="Wingdings" pitchFamily="2" charset="2"/>
                  <a:buChar char="q"/>
                </a:pPr>
                <a:endParaRPr lang="el-GR" sz="2400" dirty="0">
                  <a:solidFill>
                    <a:schemeClr val="tx1"/>
                  </a:solidFill>
                </a:endParaRPr>
              </a:p>
              <a:p>
                <a:pPr algn="just">
                  <a:spcBef>
                    <a:spcPts val="0"/>
                  </a:spcBef>
                  <a:spcAft>
                    <a:spcPts val="2400"/>
                  </a:spcAft>
                  <a:buClr>
                    <a:schemeClr val="tx2">
                      <a:lumMod val="75000"/>
                    </a:schemeClr>
                  </a:buClr>
                  <a:buFont typeface="Wingdings" pitchFamily="2" charset="2"/>
                  <a:buChar char="q"/>
                </a:pPr>
                <a:r>
                  <a:rPr lang="el-GR" sz="2200" dirty="0">
                    <a:solidFill>
                      <a:schemeClr val="tx1"/>
                    </a:solidFill>
                  </a:rPr>
                  <a:t>Πολλά μέταλλα </a:t>
                </a:r>
                <a:r>
                  <a:rPr lang="el-GR" sz="2200" b="1" dirty="0">
                    <a:solidFill>
                      <a:schemeClr val="tx1"/>
                    </a:solidFill>
                  </a:rPr>
                  <a:t>δεν εμφανίζουν </a:t>
                </a:r>
                <a:r>
                  <a:rPr lang="el-GR" sz="2200" b="1" dirty="0" err="1">
                    <a:solidFill>
                      <a:schemeClr val="tx1"/>
                    </a:solidFill>
                  </a:rPr>
                  <a:t>πλατώ</a:t>
                </a:r>
                <a:r>
                  <a:rPr lang="el-GR" sz="2200" b="1" dirty="0">
                    <a:solidFill>
                      <a:schemeClr val="tx1"/>
                    </a:solidFill>
                  </a:rPr>
                  <a:t> διαρροής </a:t>
                </a:r>
                <a:r>
                  <a:rPr lang="el-GR" sz="2200" dirty="0">
                    <a:solidFill>
                      <a:schemeClr val="tx1"/>
                    </a:solidFill>
                  </a:rPr>
                  <a:t>και το διάγραμμα τάσης-παραμόρφωσης έχει την  μορφή:</a:t>
                </a:r>
                <a:endParaRPr lang="en-US" sz="2200" dirty="0">
                  <a:solidFill>
                    <a:schemeClr val="tx1"/>
                  </a:solidFill>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613"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p:pic>
        <p:nvPicPr>
          <p:cNvPr id="7" name="Picture 6"/>
          <p:cNvPicPr>
            <a:picLocks noChangeAspect="1"/>
          </p:cNvPicPr>
          <p:nvPr/>
        </p:nvPicPr>
        <p:blipFill>
          <a:blip r:embed="rId3"/>
          <a:stretch>
            <a:fillRect/>
          </a:stretch>
        </p:blipFill>
        <p:spPr>
          <a:xfrm>
            <a:off x="3995205" y="5620467"/>
            <a:ext cx="1231750" cy="1237533"/>
          </a:xfrm>
          <a:prstGeom prst="rect">
            <a:avLst/>
          </a:prstGeom>
        </p:spPr>
      </p:pic>
      <p:pic>
        <p:nvPicPr>
          <p:cNvPr id="9" name="Picture 8"/>
          <p:cNvPicPr>
            <a:picLocks noChangeAspect="1"/>
          </p:cNvPicPr>
          <p:nvPr/>
        </p:nvPicPr>
        <p:blipFill>
          <a:blip r:embed="rId4"/>
          <a:stretch>
            <a:fillRect/>
          </a:stretch>
        </p:blipFill>
        <p:spPr>
          <a:xfrm>
            <a:off x="3196626" y="2708920"/>
            <a:ext cx="2828908" cy="1919445"/>
          </a:xfrm>
          <a:prstGeom prst="rect">
            <a:avLst/>
          </a:prstGeom>
        </p:spPr>
      </p:pic>
    </p:spTree>
    <p:extLst>
      <p:ext uri="{BB962C8B-B14F-4D97-AF65-F5344CB8AC3E}">
        <p14:creationId xmlns:p14="http://schemas.microsoft.com/office/powerpoint/2010/main" val="12481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αποφόρτιση σε όλα τα στάδια της παραμόρφωσης ακολουθεί μια ελαστική γραμμή παράλληλη της εφαπτομένης στην αρχή της καμπύλης (σ, ε). </a:t>
            </a:r>
          </a:p>
          <a:p>
            <a:pPr algn="just">
              <a:spcBef>
                <a:spcPts val="0"/>
              </a:spcBef>
              <a:spcAft>
                <a:spcPts val="2400"/>
              </a:spcAft>
              <a:buClr>
                <a:schemeClr val="tx2">
                  <a:lumMod val="75000"/>
                </a:schemeClr>
              </a:buClr>
              <a:buFont typeface="Wingdings" pitchFamily="2" charset="2"/>
              <a:buChar char="q"/>
            </a:pPr>
            <a:r>
              <a:rPr lang="el-GR" sz="2200" dirty="0"/>
              <a:t>Μετά σημείο </a:t>
            </a:r>
            <a:r>
              <a:rPr lang="en-US" sz="2200" dirty="0"/>
              <a:t>P</a:t>
            </a:r>
            <a:r>
              <a:rPr lang="el-GR" sz="2200" dirty="0"/>
              <a:t> εφαρμόζεται δύναμη εφελκυσμού πέραν του ελαστικού ορίου.</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Αποφόρτιση</a:t>
            </a:r>
            <a:endParaRPr lang="en-US" sz="3600" b="1" dirty="0">
              <a:solidFill>
                <a:srgbClr val="002060"/>
              </a:solidFill>
            </a:endParaRPr>
          </a:p>
        </p:txBody>
      </p:sp>
      <p:pic>
        <p:nvPicPr>
          <p:cNvPr id="8" name="Picture 7"/>
          <p:cNvPicPr>
            <a:picLocks noChangeAspect="1"/>
          </p:cNvPicPr>
          <p:nvPr/>
        </p:nvPicPr>
        <p:blipFill>
          <a:blip r:embed="rId2"/>
          <a:stretch>
            <a:fillRect/>
          </a:stretch>
        </p:blipFill>
        <p:spPr>
          <a:xfrm>
            <a:off x="6372200" y="4190151"/>
            <a:ext cx="2668324" cy="2623225"/>
          </a:xfrm>
          <a:prstGeom prst="rect">
            <a:avLst/>
          </a:prstGeom>
        </p:spPr>
      </p:pic>
      <mc:AlternateContent xmlns:mc="http://schemas.openxmlformats.org/markup-compatibility/2006" xmlns:a14="http://schemas.microsoft.com/office/drawing/2010/main">
        <mc:Choice Requires="a14">
          <p:sp>
            <p:nvSpPr>
              <p:cNvPr id="10" name="Θέση περιεχομένου 2"/>
              <p:cNvSpPr txBox="1">
                <a:spLocks/>
              </p:cNvSpPr>
              <p:nvPr/>
            </p:nvSpPr>
            <p:spPr>
              <a:xfrm>
                <a:off x="251520" y="4293096"/>
                <a:ext cx="5616624" cy="14761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tx2">
                      <a:lumMod val="75000"/>
                    </a:schemeClr>
                  </a:buClr>
                  <a:buFont typeface="Wingdings" pitchFamily="2" charset="2"/>
                  <a:buChar char="q"/>
                </a:pPr>
                <a:r>
                  <a:rPr lang="el-GR" sz="2200" dirty="0">
                    <a:solidFill>
                      <a:schemeClr val="tx1"/>
                    </a:solidFill>
                  </a:rPr>
                  <a:t>Μετά την αποφόρτιση της ράβδου από το σημείο Α υπάρχει μια </a:t>
                </a:r>
                <a:r>
                  <a:rPr lang="el-GR" sz="2200" b="1" dirty="0">
                    <a:solidFill>
                      <a:schemeClr val="tx1"/>
                    </a:solidFill>
                  </a:rPr>
                  <a:t>παραμένουσα παραμόρφωση </a:t>
                </a:r>
                <a14:m>
                  <m:oMath xmlns:m="http://schemas.openxmlformats.org/officeDocument/2006/math">
                    <m:sSub>
                      <m:sSubPr>
                        <m:ctrlPr>
                          <a:rPr lang="el-GR" sz="2400" b="1" i="1">
                            <a:solidFill>
                              <a:schemeClr val="tx1"/>
                            </a:solidFill>
                            <a:latin typeface="Cambria Math" panose="02040503050406030204" pitchFamily="18" charset="0"/>
                          </a:rPr>
                        </m:ctrlPr>
                      </m:sSubPr>
                      <m:e>
                        <m:r>
                          <a:rPr lang="el-GR" sz="2400" b="1" i="1">
                            <a:solidFill>
                              <a:schemeClr val="tx1"/>
                            </a:solidFill>
                            <a:latin typeface="Cambria Math" panose="02040503050406030204" pitchFamily="18" charset="0"/>
                          </a:rPr>
                          <m:t>𝜺</m:t>
                        </m:r>
                      </m:e>
                      <m:sub>
                        <m:r>
                          <a:rPr lang="en-US" sz="2400" b="1" i="1">
                            <a:solidFill>
                              <a:schemeClr val="tx1"/>
                            </a:solidFill>
                            <a:latin typeface="Cambria Math" panose="02040503050406030204" pitchFamily="18" charset="0"/>
                          </a:rPr>
                          <m:t>𝒑</m:t>
                        </m:r>
                      </m:sub>
                    </m:sSub>
                  </m:oMath>
                </a14:m>
                <a:r>
                  <a:rPr lang="el-GR" sz="2200" dirty="0"/>
                  <a:t>.</a:t>
                </a:r>
                <a:endParaRPr lang="en-US" sz="2200" dirty="0"/>
              </a:p>
            </p:txBody>
          </p:sp>
        </mc:Choice>
        <mc:Fallback xmlns="">
          <p:sp>
            <p:nvSpPr>
              <p:cNvPr id="10" name="Θέση περιεχομένου 2"/>
              <p:cNvSpPr txBox="1">
                <a:spLocks noRot="1" noChangeAspect="1" noMove="1" noResize="1" noEditPoints="1" noAdjustHandles="1" noChangeArrowheads="1" noChangeShapeType="1" noTextEdit="1"/>
              </p:cNvSpPr>
              <p:nvPr/>
            </p:nvSpPr>
            <p:spPr>
              <a:xfrm>
                <a:off x="251520" y="4293096"/>
                <a:ext cx="5616624" cy="1476164"/>
              </a:xfrm>
              <a:prstGeom prst="rect">
                <a:avLst/>
              </a:prstGeom>
              <a:blipFill rotWithShape="1">
                <a:blip r:embed="rId3"/>
                <a:stretch>
                  <a:fillRect t="-2479" r="-1410"/>
                </a:stretch>
              </a:blipFill>
            </p:spPr>
            <p:txBody>
              <a:bodyPr/>
              <a:lstStyle/>
              <a:p>
                <a:r>
                  <a:rPr lang="en-US">
                    <a:noFill/>
                  </a:rPr>
                  <a:t> </a:t>
                </a:r>
              </a:p>
            </p:txBody>
          </p:sp>
        </mc:Fallback>
      </mc:AlternateContent>
    </p:spTree>
    <p:extLst>
      <p:ext uri="{BB962C8B-B14F-4D97-AF65-F5344CB8AC3E}">
        <p14:creationId xmlns:p14="http://schemas.microsoft.com/office/powerpoint/2010/main" val="352988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 Οι αναλύσεις στις οποίες λαμβάνονται υπόψη τόσο η </a:t>
            </a:r>
            <a:r>
              <a:rPr lang="el-GR" sz="2200" b="1" dirty="0"/>
              <a:t>παραμόρφωση</a:t>
            </a:r>
            <a:r>
              <a:rPr lang="el-GR" sz="2200" dirty="0"/>
              <a:t> του σώματος όσο και οι </a:t>
            </a:r>
            <a:r>
              <a:rPr lang="el-GR" sz="2200" b="1" dirty="0"/>
              <a:t>ιδιότητες των υλικών</a:t>
            </a:r>
            <a:r>
              <a:rPr lang="el-GR" sz="2200" dirty="0"/>
              <a:t> από τα οποία είναι κατασκευασμένο</a:t>
            </a:r>
            <a:r>
              <a:rPr lang="en-US" sz="2200" dirty="0"/>
              <a:t> </a:t>
            </a:r>
            <a:r>
              <a:rPr lang="el-GR" sz="2200" dirty="0"/>
              <a:t>είναι αντικείμενο  της </a:t>
            </a:r>
            <a:r>
              <a:rPr lang="el-GR" sz="2200" b="1" dirty="0"/>
              <a:t>μηχανικής του </a:t>
            </a:r>
            <a:r>
              <a:rPr lang="el-GR" sz="2200" b="1" dirty="0" err="1"/>
              <a:t>παραμορφώσιμου</a:t>
            </a:r>
            <a:r>
              <a:rPr lang="el-GR" sz="2200" b="1" dirty="0"/>
              <a:t> σώματος</a:t>
            </a:r>
            <a:r>
              <a:rPr lang="el-GR" sz="2200" dirty="0"/>
              <a:t>.</a:t>
            </a:r>
          </a:p>
          <a:p>
            <a:pPr algn="just">
              <a:spcBef>
                <a:spcPts val="0"/>
              </a:spcBef>
              <a:spcAft>
                <a:spcPts val="3000"/>
              </a:spcAft>
              <a:buClr>
                <a:schemeClr val="tx2">
                  <a:lumMod val="75000"/>
                </a:schemeClr>
              </a:buClr>
              <a:buFont typeface="Wingdings" pitchFamily="2" charset="2"/>
              <a:buChar char="q"/>
            </a:pPr>
            <a:r>
              <a:rPr lang="el-GR" sz="2200" dirty="0"/>
              <a:t>Για τις αναλύσεις αυτές απαιτείται η γνώση της σχέσης της κατανομής των εφαρμοζόμενων δυνάμεων εντός του σώματος (</a:t>
            </a:r>
            <a:r>
              <a:rPr lang="el-GR" sz="2200" b="1" dirty="0"/>
              <a:t>τάσεις</a:t>
            </a:r>
            <a:r>
              <a:rPr lang="el-GR" sz="2200" dirty="0"/>
              <a:t>)</a:t>
            </a:r>
            <a:r>
              <a:rPr lang="el-GR" sz="2200" b="1" dirty="0"/>
              <a:t> </a:t>
            </a:r>
            <a:r>
              <a:rPr lang="el-GR" sz="2200" dirty="0"/>
              <a:t>και του αποτελέσματος που αυτές προκαλούν (</a:t>
            </a:r>
            <a:r>
              <a:rPr lang="el-GR" sz="2200" b="1" dirty="0"/>
              <a:t>παραμορφώσεις</a:t>
            </a:r>
            <a:r>
              <a:rPr lang="el-GR" sz="2200" dirty="0"/>
              <a:t>). </a:t>
            </a:r>
          </a:p>
          <a:p>
            <a:pPr algn="just">
              <a:spcBef>
                <a:spcPts val="0"/>
              </a:spcBef>
              <a:spcAft>
                <a:spcPts val="3000"/>
              </a:spcAft>
              <a:buClr>
                <a:schemeClr val="tx2">
                  <a:lumMod val="75000"/>
                </a:schemeClr>
              </a:buClr>
              <a:buFont typeface="Wingdings" pitchFamily="2" charset="2"/>
              <a:buChar char="q"/>
            </a:pPr>
            <a:r>
              <a:rPr lang="el-GR" sz="2200" dirty="0"/>
              <a:t>Η σχέση αυτή είναι γνωστή ως </a:t>
            </a:r>
            <a:r>
              <a:rPr lang="el-GR" sz="2200" b="1" dirty="0"/>
              <a:t>καταστατικός νόμος </a:t>
            </a:r>
            <a:r>
              <a:rPr lang="el-GR" sz="2200" dirty="0"/>
              <a:t>(</a:t>
            </a:r>
            <a:r>
              <a:rPr lang="en-US" sz="2200" i="1" dirty="0"/>
              <a:t>constitutive law</a:t>
            </a:r>
            <a:r>
              <a:rPr lang="el-GR" sz="2200" dirty="0"/>
              <a:t>) και προσδιορίζεται πειραματικά.</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Παραμορφώσιμο</a:t>
            </a:r>
            <a:r>
              <a:rPr lang="el-GR" sz="3600" b="1" dirty="0">
                <a:solidFill>
                  <a:srgbClr val="002060"/>
                </a:solidFill>
              </a:rPr>
              <a:t> σώμα</a:t>
            </a:r>
            <a:endParaRPr lang="en-US" sz="3600" b="1" dirty="0">
              <a:solidFill>
                <a:srgbClr val="002060"/>
              </a:solidFill>
            </a:endParaRPr>
          </a:p>
        </p:txBody>
      </p:sp>
    </p:spTree>
    <p:extLst>
      <p:ext uri="{BB962C8B-B14F-4D97-AF65-F5344CB8AC3E}">
        <p14:creationId xmlns:p14="http://schemas.microsoft.com/office/powerpoint/2010/main" val="248147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6604" y="2135500"/>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Κατά την επαναφόρτιση η ράβδος επιδεικνύει ελαστική συμπεριφορά μεταξύ Β και Α. Η τάση στο σημείο Α είναι το </a:t>
            </a:r>
            <a:r>
              <a:rPr lang="el-GR" sz="2200" b="1" dirty="0"/>
              <a:t>νέο όριο διαρροής </a:t>
            </a:r>
            <a:r>
              <a:rPr lang="el-GR" sz="2200" dirty="0"/>
              <a:t>του υλικού. </a:t>
            </a:r>
          </a:p>
          <a:p>
            <a:pPr algn="just">
              <a:spcBef>
                <a:spcPts val="0"/>
              </a:spcBef>
              <a:spcAft>
                <a:spcPts val="3000"/>
              </a:spcAft>
              <a:buClr>
                <a:schemeClr val="tx2">
                  <a:lumMod val="75000"/>
                </a:schemeClr>
              </a:buClr>
              <a:buFont typeface="Wingdings" pitchFamily="2" charset="2"/>
              <a:buChar char="q"/>
            </a:pPr>
            <a:r>
              <a:rPr lang="el-GR" sz="2200" dirty="0"/>
              <a:t>Η τεχνική αυτή της μεταβολής του ορίου διαρροής του υλικού λέγεται </a:t>
            </a:r>
            <a:r>
              <a:rPr lang="el-GR" sz="2200" b="1" dirty="0" err="1"/>
              <a:t>κράτυνση</a:t>
            </a:r>
            <a:r>
              <a:rPr lang="el-GR" sz="2200" dirty="0"/>
              <a:t> (</a:t>
            </a:r>
            <a:r>
              <a:rPr lang="en-US" sz="2200" dirty="0"/>
              <a:t>strain hardening</a:t>
            </a:r>
            <a:r>
              <a:rPr lang="el-GR" sz="22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Αποφόρτιση</a:t>
            </a:r>
            <a:endParaRPr lang="en-US" sz="3600" b="1" dirty="0">
              <a:solidFill>
                <a:srgbClr val="002060"/>
              </a:solidFill>
            </a:endParaRPr>
          </a:p>
        </p:txBody>
      </p:sp>
      <p:pic>
        <p:nvPicPr>
          <p:cNvPr id="7" name="Picture 6"/>
          <p:cNvPicPr>
            <a:picLocks noChangeAspect="1"/>
          </p:cNvPicPr>
          <p:nvPr/>
        </p:nvPicPr>
        <p:blipFill>
          <a:blip r:embed="rId2"/>
          <a:stretch>
            <a:fillRect/>
          </a:stretch>
        </p:blipFill>
        <p:spPr>
          <a:xfrm>
            <a:off x="2257820" y="4619776"/>
            <a:ext cx="4706520" cy="2121592"/>
          </a:xfrm>
          <a:prstGeom prst="rect">
            <a:avLst/>
          </a:prstGeom>
        </p:spPr>
      </p:pic>
    </p:spTree>
    <p:extLst>
      <p:ext uri="{BB962C8B-B14F-4D97-AF65-F5344CB8AC3E}">
        <p14:creationId xmlns:p14="http://schemas.microsoft.com/office/powerpoint/2010/main" val="1099460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H επαναφόρτιση (ΒΑ) ακολουθεί, με μια μικρή απόκλιση, τη γραμμή αποφόρτισης (ΑΒ) μέχρι τη μέγιστη τάση που είχε φτάσει πριν από την αποφόρτιση στο σημείο Α.  </a:t>
            </a:r>
          </a:p>
          <a:p>
            <a:pPr algn="just">
              <a:spcBef>
                <a:spcPts val="0"/>
              </a:spcBef>
              <a:spcAft>
                <a:spcPts val="3000"/>
              </a:spcAft>
              <a:buClr>
                <a:schemeClr val="tx2">
                  <a:lumMod val="75000"/>
                </a:schemeClr>
              </a:buClr>
              <a:buFont typeface="Wingdings" pitchFamily="2" charset="2"/>
              <a:buChar char="q"/>
            </a:pPr>
            <a:r>
              <a:rPr lang="el-GR" sz="2200" dirty="0"/>
              <a:t>Μετά την τάση στο Α το υλικό ακολουθεί την καμπύλη της μη ελαστικής περιοχής του διαγράμματος (ΑΓ).</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Αποφόρτιση</a:t>
            </a:r>
            <a:endParaRPr lang="en-US" sz="3600" b="1" dirty="0">
              <a:solidFill>
                <a:srgbClr val="002060"/>
              </a:solidFill>
            </a:endParaRPr>
          </a:p>
        </p:txBody>
      </p:sp>
      <p:pic>
        <p:nvPicPr>
          <p:cNvPr id="7" name="Picture 6"/>
          <p:cNvPicPr>
            <a:picLocks noChangeAspect="1"/>
          </p:cNvPicPr>
          <p:nvPr/>
        </p:nvPicPr>
        <p:blipFill>
          <a:blip r:embed="rId2"/>
          <a:stretch>
            <a:fillRect/>
          </a:stretch>
        </p:blipFill>
        <p:spPr>
          <a:xfrm>
            <a:off x="2257820" y="4619776"/>
            <a:ext cx="4706520" cy="2121592"/>
          </a:xfrm>
          <a:prstGeom prst="rect">
            <a:avLst/>
          </a:prstGeom>
        </p:spPr>
      </p:pic>
    </p:spTree>
    <p:extLst>
      <p:ext uri="{BB962C8B-B14F-4D97-AF65-F5344CB8AC3E}">
        <p14:creationId xmlns:p14="http://schemas.microsoft.com/office/powerpoint/2010/main" val="1972829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Με την υπέρβαση της τάση διαρροής (</a:t>
                </a:r>
                <a14:m>
                  <m:oMath xmlns:m="http://schemas.openxmlformats.org/officeDocument/2006/math">
                    <m:sSub>
                      <m:sSubPr>
                        <m:ctrlPr>
                          <a:rPr lang="el-GR" sz="2200" b="1" i="1">
                            <a:latin typeface="Cambria Math" panose="02040503050406030204" pitchFamily="18" charset="0"/>
                          </a:rPr>
                        </m:ctrlPr>
                      </m:sSubPr>
                      <m:e>
                        <m:r>
                          <a:rPr lang="el-GR" sz="2200" b="1" i="1">
                            <a:latin typeface="Cambria Math" panose="02040503050406030204" pitchFamily="18" charset="0"/>
                          </a:rPr>
                          <m:t>𝝈</m:t>
                        </m:r>
                      </m:e>
                      <m:sub>
                        <m:r>
                          <a:rPr lang="el-GR" sz="2200" b="1" i="1">
                            <a:latin typeface="Cambria Math" panose="02040503050406030204" pitchFamily="18" charset="0"/>
                          </a:rPr>
                          <m:t>𝜰</m:t>
                        </m:r>
                      </m:sub>
                    </m:sSub>
                  </m:oMath>
                </a14:m>
                <a:r>
                  <a:rPr lang="el-GR" sz="2200" dirty="0"/>
                  <a:t>) παύει η </a:t>
                </a:r>
                <a:r>
                  <a:rPr lang="el-GR" sz="2200" b="1" dirty="0" err="1"/>
                  <a:t>αμφιμονοσήμαντη</a:t>
                </a:r>
                <a:r>
                  <a:rPr lang="el-GR" sz="2200" b="1" dirty="0"/>
                  <a:t> αντιστοιχία </a:t>
                </a:r>
                <a:r>
                  <a:rPr lang="el-GR" sz="2200" dirty="0"/>
                  <a:t>μεταξύ των σ και ε, αφού για ορισμένη τάση </a:t>
                </a:r>
                <a14:m>
                  <m:oMath xmlns:m="http://schemas.openxmlformats.org/officeDocument/2006/math">
                    <m:sSub>
                      <m:sSubPr>
                        <m:ctrlPr>
                          <a:rPr lang="el-GR" sz="2200" b="1" i="1">
                            <a:latin typeface="Cambria Math" panose="02040503050406030204" pitchFamily="18" charset="0"/>
                          </a:rPr>
                        </m:ctrlPr>
                      </m:sSubPr>
                      <m:e>
                        <m:r>
                          <a:rPr lang="el-GR" sz="2200" b="1" i="1">
                            <a:latin typeface="Cambria Math" panose="02040503050406030204" pitchFamily="18" charset="0"/>
                          </a:rPr>
                          <m:t>𝝈</m:t>
                        </m:r>
                      </m:e>
                      <m:sub>
                        <m:r>
                          <a:rPr lang="el-GR" sz="2200" b="1" i="1">
                            <a:latin typeface="Cambria Math" panose="02040503050406030204" pitchFamily="18" charset="0"/>
                          </a:rPr>
                          <m:t>𝝂</m:t>
                        </m:r>
                      </m:sub>
                    </m:sSub>
                    <m:r>
                      <a:rPr lang="en-US" sz="2200" b="1">
                        <a:latin typeface="Cambria Math" panose="02040503050406030204" pitchFamily="18" charset="0"/>
                      </a:rPr>
                      <m:t> </m:t>
                    </m:r>
                    <m:r>
                      <a:rPr lang="el-GR" sz="2200" b="1">
                        <a:latin typeface="Cambria Math" panose="02040503050406030204" pitchFamily="18" charset="0"/>
                      </a:rPr>
                      <m:t>&gt;</m:t>
                    </m:r>
                    <m:sSub>
                      <m:sSubPr>
                        <m:ctrlPr>
                          <a:rPr lang="el-GR" sz="2200" b="1" i="1">
                            <a:latin typeface="Cambria Math" panose="02040503050406030204" pitchFamily="18" charset="0"/>
                          </a:rPr>
                        </m:ctrlPr>
                      </m:sSubPr>
                      <m:e>
                        <m:r>
                          <a:rPr lang="en-US" sz="2200" b="1">
                            <a:latin typeface="Cambria Math" panose="02040503050406030204" pitchFamily="18" charset="0"/>
                          </a:rPr>
                          <m:t> </m:t>
                        </m:r>
                        <m:r>
                          <a:rPr lang="el-GR" sz="2200" b="1" i="1">
                            <a:latin typeface="Cambria Math" panose="02040503050406030204" pitchFamily="18" charset="0"/>
                          </a:rPr>
                          <m:t>𝝈</m:t>
                        </m:r>
                      </m:e>
                      <m:sub>
                        <m:r>
                          <a:rPr lang="el-GR" sz="2200" b="1" i="1">
                            <a:latin typeface="Cambria Math" panose="02040503050406030204" pitchFamily="18" charset="0"/>
                          </a:rPr>
                          <m:t>𝜰</m:t>
                        </m:r>
                      </m:sub>
                    </m:sSub>
                  </m:oMath>
                </a14:m>
                <a:r>
                  <a:rPr lang="el-GR" sz="2200" dirty="0"/>
                  <a:t> μπορεί να αντιστοιχούν διαφορετικές τιμές παραμόρφωσης </a:t>
                </a:r>
                <a:r>
                  <a:rPr lang="el-GR" sz="2200" b="1" dirty="0"/>
                  <a:t>ανάλογα με το ιστορικό φόρτισης </a:t>
                </a:r>
                <a:r>
                  <a:rPr lang="el-GR" sz="2200" dirty="0"/>
                  <a:t>του υλικού.</a:t>
                </a:r>
              </a:p>
              <a:p>
                <a:pPr algn="just">
                  <a:spcBef>
                    <a:spcPts val="0"/>
                  </a:spcBef>
                  <a:spcAft>
                    <a:spcPts val="3000"/>
                  </a:spcAft>
                  <a:buClr>
                    <a:schemeClr val="tx2">
                      <a:lumMod val="75000"/>
                    </a:schemeClr>
                  </a:buClr>
                  <a:buFont typeface="Wingdings" pitchFamily="2" charset="2"/>
                  <a:buChar char="q"/>
                </a:pPr>
                <a:r>
                  <a:rPr lang="el-GR" sz="2200" dirty="0"/>
                  <a:t>Στα ελαστικά υλικά (γραμμικά ή μη γραμμικά) η τάση είναι μονοσήμαντη συνάρτηση της παραμόρφωσης, ανεξάρτητα από το ιστορικό φόρτισης. </a:t>
                </a:r>
              </a:p>
              <a:p>
                <a:pPr algn="just">
                  <a:spcBef>
                    <a:spcPts val="0"/>
                  </a:spcBef>
                  <a:spcAft>
                    <a:spcPts val="3000"/>
                  </a:spcAft>
                  <a:buClr>
                    <a:schemeClr val="tx2">
                      <a:lumMod val="75000"/>
                    </a:schemeClr>
                  </a:buClr>
                  <a:buFont typeface="Wingdings" pitchFamily="2" charset="2"/>
                  <a:buChar char="q"/>
                </a:pPr>
                <a:r>
                  <a:rPr lang="el-GR" sz="2200" dirty="0"/>
                  <a:t>Η καμπύλη (σ, ε) είναι η </a:t>
                </a:r>
                <a:r>
                  <a:rPr lang="el-GR" sz="2200" b="1" dirty="0"/>
                  <a:t>ίδια</a:t>
                </a:r>
                <a:r>
                  <a:rPr lang="el-GR" sz="2200" dirty="0"/>
                  <a:t> τόσο κατά τη φόρτιση όσο και κατά την αποφόρτιση του υλικού (</a:t>
                </a:r>
                <a:r>
                  <a:rPr lang="el-GR" sz="2200" b="1" dirty="0"/>
                  <a:t>αντιστρεπτή διαδικασία</a:t>
                </a:r>
                <a:r>
                  <a:rPr lang="el-GR" sz="22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0">
                <a:blip r:embed="rId2"/>
                <a:stretch>
                  <a:fillRect l="-71" t="-859"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Αποφόρτιση</a:t>
            </a:r>
            <a:endParaRPr lang="en-US" sz="3600" b="1" dirty="0">
              <a:solidFill>
                <a:srgbClr val="002060"/>
              </a:solidFill>
            </a:endParaRPr>
          </a:p>
        </p:txBody>
      </p:sp>
    </p:spTree>
    <p:extLst>
      <p:ext uri="{BB962C8B-B14F-4D97-AF65-F5344CB8AC3E}">
        <p14:creationId xmlns:p14="http://schemas.microsoft.com/office/powerpoint/2010/main" val="2509185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Σε μια αύξηση της τάσης κατά </a:t>
            </a:r>
            <a:r>
              <a:rPr lang="el-GR" sz="2200" dirty="0" err="1"/>
              <a:t>dσ</a:t>
            </a:r>
            <a:r>
              <a:rPr lang="el-GR" sz="2200" dirty="0"/>
              <a:t> θα έχουμε μια αντίστοιχη παραμόρφωση </a:t>
            </a:r>
            <a:r>
              <a:rPr lang="el-GR" sz="2200" dirty="0" err="1"/>
              <a:t>dε</a:t>
            </a:r>
            <a:r>
              <a:rPr lang="el-GR" sz="2200" dirty="0"/>
              <a:t> και το </a:t>
            </a:r>
            <a:r>
              <a:rPr lang="el-GR" sz="2200" dirty="0" err="1"/>
              <a:t>καταναλισκώμενο</a:t>
            </a:r>
            <a:r>
              <a:rPr lang="el-GR" sz="2200" dirty="0"/>
              <a:t> έργο  είναι σ </a:t>
            </a:r>
            <a:r>
              <a:rPr lang="el-GR" sz="2200" dirty="0" err="1"/>
              <a:t>dε</a:t>
            </a:r>
            <a:r>
              <a:rPr lang="el-GR" sz="2200" dirty="0"/>
              <a:t>. </a:t>
            </a:r>
          </a:p>
          <a:p>
            <a:pPr algn="just">
              <a:spcBef>
                <a:spcPts val="0"/>
              </a:spcBef>
              <a:spcAft>
                <a:spcPts val="3000"/>
              </a:spcAft>
              <a:buClr>
                <a:schemeClr val="tx2">
                  <a:lumMod val="75000"/>
                </a:schemeClr>
              </a:buClr>
              <a:buFont typeface="Wingdings" pitchFamily="2" charset="2"/>
              <a:buChar char="q"/>
            </a:pPr>
            <a:r>
              <a:rPr lang="el-GR" sz="2200" dirty="0"/>
              <a:t>Σε μια αύξηση της παραμόρφωσης από ε=0 σε ε</a:t>
            </a:r>
            <a:r>
              <a:rPr lang="el-GR" sz="2200" baseline="-25000" dirty="0"/>
              <a:t>f</a:t>
            </a:r>
            <a:r>
              <a:rPr lang="el-GR" sz="2200" dirty="0"/>
              <a:t> το έργο που θα παραχθεί στη μονάδα του όγκου είναι:</a:t>
            </a:r>
          </a:p>
          <a:p>
            <a:pPr algn="just">
              <a:spcBef>
                <a:spcPts val="0"/>
              </a:spcBef>
              <a:spcAft>
                <a:spcPts val="30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Πυκνότητα Ενέργειας Παραμόρφωσης</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71267" y="4741118"/>
            <a:ext cx="2079625" cy="2000250"/>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3538221" y="3698731"/>
                <a:ext cx="2208233" cy="564065"/>
              </a:xfrm>
              <a:prstGeom prst="rect">
                <a:avLst/>
              </a:prstGeom>
            </p:spPr>
            <p:txBody>
              <a:bodyPr wrap="none">
                <a:spAutoFit/>
              </a:bodyPr>
              <a:lstStyle/>
              <a:p>
                <a14:m>
                  <m:oMath xmlns:m="http://schemas.openxmlformats.org/officeDocument/2006/math">
                    <m:r>
                      <m:rPr>
                        <m:sty m:val="p"/>
                      </m:rPr>
                      <a:rPr lang="el-GR" sz="24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W</m:t>
                    </m:r>
                    <m:r>
                      <a:rPr lang="el-GR" sz="24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f</m:t>
                        </m:r>
                      </m:sub>
                    </m:sSub>
                  </m:oMath>
                </a14:m>
                <a:r>
                  <a:rPr lang="el-GR" sz="2400" dirty="0">
                    <a:solidFill>
                      <a:srgbClr val="000000"/>
                    </a:solidFill>
                    <a:effectLst/>
                    <a:latin typeface="Cambria Math" panose="02040503050406030204" pitchFamily="18" charset="0"/>
                    <a:ea typeface="Cambria Math" panose="02040503050406030204" pitchFamily="18" charset="0"/>
                  </a:rPr>
                  <a:t>)</a:t>
                </a:r>
                <a:r>
                  <a:rPr lang="el-GR" sz="2400" i="1" dirty="0">
                    <a:solidFill>
                      <a:srgbClr val="000000"/>
                    </a:solidFill>
                    <a:effectLst/>
                    <a:latin typeface="Cambria Math" panose="02040503050406030204" pitchFamily="18" charset="0"/>
                    <a:ea typeface="Cambria Math" panose="02040503050406030204" pitchFamily="18" charset="0"/>
                  </a:rPr>
                  <a:t>=</a:t>
                </a:r>
                <a14:m>
                  <m:oMath xmlns:m="http://schemas.openxmlformats.org/officeDocument/2006/math">
                    <m:nary>
                      <m:naryPr>
                        <m:limLoc m:val="subSup"/>
                        <m:ctrlPr>
                          <a:rPr lang="el-GR" sz="2400" i="1">
                            <a:solidFill>
                              <a:srgbClr val="000000"/>
                            </a:solidFill>
                            <a:effectLst/>
                            <a:latin typeface="Cambria Math" panose="02040503050406030204" pitchFamily="18" charset="0"/>
                            <a:ea typeface="Cambria Math" panose="02040503050406030204" pitchFamily="18" charset="0"/>
                          </a:rPr>
                        </m:ctrlPr>
                      </m:naryPr>
                      <m:sub>
                        <m: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sub>
                      <m:sup>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f</m:t>
                            </m:r>
                          </m:sub>
                        </m:sSub>
                      </m:sup>
                      <m:e>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r>
                          <m:rPr>
                            <m:sty m:val="p"/>
                          </m:rPr>
                          <a:rPr lang="en-US"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d</m:t>
                        </m:r>
                      </m:e>
                    </m:nary>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r>
                      <a:rPr lang="el-GR" sz="2400" b="0" i="0" smtClean="0">
                        <a:solidFill>
                          <a:srgbClr val="000000"/>
                        </a:solidFill>
                        <a:effectLst/>
                        <a:latin typeface="Cambria Math"/>
                        <a:ea typeface="Cambria Math" panose="02040503050406030204" pitchFamily="18" charset="0"/>
                        <a:cs typeface="Times New Roman" panose="02020603050405020304" pitchFamily="18" charset="0"/>
                      </a:rPr>
                      <m:t>.</m:t>
                    </m:r>
                  </m:oMath>
                </a14:m>
                <a:endParaRPr lang="el-GR" sz="24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38221" y="3698731"/>
                <a:ext cx="2208233" cy="564065"/>
              </a:xfrm>
              <a:prstGeom prst="rect">
                <a:avLst/>
              </a:prstGeom>
              <a:blipFill rotWithShape="1">
                <a:blip r:embed="rId3"/>
                <a:stretch>
                  <a:fillRect t="-1087" b="-14130"/>
                </a:stretch>
              </a:blipFill>
            </p:spPr>
            <p:txBody>
              <a:bodyPr/>
              <a:lstStyle/>
              <a:p>
                <a:r>
                  <a:rPr lang="el-GR">
                    <a:noFill/>
                  </a:rPr>
                  <a:t> </a:t>
                </a:r>
              </a:p>
            </p:txBody>
          </p:sp>
        </mc:Fallback>
      </mc:AlternateContent>
    </p:spTree>
    <p:extLst>
      <p:ext uri="{BB962C8B-B14F-4D97-AF65-F5344CB8AC3E}">
        <p14:creationId xmlns:p14="http://schemas.microsoft.com/office/powerpoint/2010/main" val="3878430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a:t>
                </a:r>
                <a:r>
                  <a:rPr lang="el-GR" sz="2200" dirty="0">
                    <a:solidFill>
                      <a:schemeClr val="tx1"/>
                    </a:solidFill>
                  </a:rPr>
                  <a:t>βαθμωτή συνάρτηση </a:t>
                </a:r>
                <a14:m>
                  <m:oMath xmlns:m="http://schemas.openxmlformats.org/officeDocument/2006/math">
                    <m:r>
                      <a:rPr lang="el-GR" sz="2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𝑊</m:t>
                    </m:r>
                    <m:r>
                      <a:rPr lang="el-GR" sz="2200" b="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200" i="1">
                            <a:solidFill>
                              <a:schemeClr val="tx1"/>
                            </a:solidFill>
                            <a:latin typeface="Cambria Math" panose="02040503050406030204" pitchFamily="18" charset="0"/>
                            <a:ea typeface="Cambria Math" panose="02040503050406030204" pitchFamily="18" charset="0"/>
                          </a:rPr>
                        </m:ctrlPr>
                      </m:sSubPr>
                      <m:e>
                        <m:r>
                          <a:rPr lang="el-GR"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el-GR"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𝑓</m:t>
                        </m:r>
                      </m:sub>
                    </m:sSub>
                  </m:oMath>
                </a14:m>
                <a:r>
                  <a:rPr lang="el-GR" sz="2200" dirty="0">
                    <a:solidFill>
                      <a:schemeClr val="tx1"/>
                    </a:solidFill>
                    <a:latin typeface="Cambria Math" panose="02040503050406030204" pitchFamily="18" charset="0"/>
                    <a:ea typeface="Cambria Math" panose="02040503050406030204" pitchFamily="18" charset="0"/>
                  </a:rPr>
                  <a:t>)</a:t>
                </a:r>
                <a:r>
                  <a:rPr lang="el-GR" sz="2200" dirty="0">
                    <a:solidFill>
                      <a:schemeClr val="tx1"/>
                    </a:solidFill>
                  </a:rPr>
                  <a:t> λέγεται </a:t>
                </a:r>
                <a:r>
                  <a:rPr lang="el-GR" sz="2200" b="1" dirty="0">
                    <a:solidFill>
                      <a:schemeClr val="tx1"/>
                    </a:solidFill>
                  </a:rPr>
                  <a:t>πυκνότητα ενέργειας παραμόρφωσης</a:t>
                </a:r>
                <a:r>
                  <a:rPr lang="el-GR" sz="2200" dirty="0">
                    <a:solidFill>
                      <a:schemeClr val="tx1"/>
                    </a:solidFill>
                  </a:rPr>
                  <a:t> (</a:t>
                </a:r>
                <a:r>
                  <a:rPr lang="en-US" sz="2200" dirty="0">
                    <a:solidFill>
                      <a:schemeClr val="tx1"/>
                    </a:solidFill>
                  </a:rPr>
                  <a:t>strain energy density</a:t>
                </a:r>
                <a:r>
                  <a:rPr lang="el-GR" sz="2200" dirty="0">
                    <a:solidFill>
                      <a:schemeClr val="tx1"/>
                    </a:solidFill>
                  </a:rPr>
                  <a:t>) και αντιστοιχεί στο εμβαδόν που περικλείεται από την σ(ε), τον άξονα ε και την ευθεία ε = ε</a:t>
                </a:r>
                <a:r>
                  <a:rPr lang="el-GR" sz="2200" baseline="-25000" dirty="0">
                    <a:solidFill>
                      <a:schemeClr val="tx1"/>
                    </a:solidFill>
                  </a:rPr>
                  <a:t>f</a:t>
                </a:r>
                <a:r>
                  <a:rPr lang="el-GR" sz="2200" dirty="0">
                    <a:solidFill>
                      <a:schemeClr val="tx1"/>
                    </a:solidFill>
                  </a:rPr>
                  <a:t>.</a:t>
                </a:r>
              </a:p>
              <a:p>
                <a:pPr algn="just">
                  <a:spcBef>
                    <a:spcPts val="0"/>
                  </a:spcBef>
                  <a:spcAft>
                    <a:spcPts val="3000"/>
                  </a:spcAft>
                  <a:buClr>
                    <a:schemeClr val="tx2">
                      <a:lumMod val="75000"/>
                    </a:schemeClr>
                  </a:buClr>
                  <a:buFont typeface="Wingdings" pitchFamily="2" charset="2"/>
                  <a:buChar char="q"/>
                </a:pPr>
                <a:r>
                  <a:rPr lang="el-GR" sz="2200" dirty="0">
                    <a:solidFill>
                      <a:schemeClr val="tx1"/>
                    </a:solidFill>
                  </a:rPr>
                  <a:t>Η W είναι θετικά ορισμένη ώστε η αύξηση της παραμόρφωσης να αντιστοιχεί σε απορρόφηση και όχι απόδοση έργου από το υλικό. </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859"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Πυκνότητα Ενέργειας Παραμόρφωσης</a:t>
            </a:r>
            <a:endParaRPr lang="en-US" sz="3600" b="1" dirty="0">
              <a:solidFill>
                <a:srgbClr val="00206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571267" y="4741118"/>
            <a:ext cx="2079625" cy="2000250"/>
          </a:xfrm>
          <a:prstGeom prst="rect">
            <a:avLst/>
          </a:prstGeom>
          <a:noFill/>
          <a:ln>
            <a:noFill/>
          </a:ln>
        </p:spPr>
      </p:pic>
    </p:spTree>
    <p:extLst>
      <p:ext uri="{BB962C8B-B14F-4D97-AF65-F5344CB8AC3E}">
        <p14:creationId xmlns:p14="http://schemas.microsoft.com/office/powerpoint/2010/main" val="3151416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Για γραμμικά ελαστικά υλικά η πυκνότητα ενέργειας παραμόρφωσης δίνεται από την εξίσωση: </a:t>
            </a:r>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3000"/>
              </a:spcAft>
              <a:buClr>
                <a:schemeClr val="tx2">
                  <a:lumMod val="75000"/>
                </a:schemeClr>
              </a:buClr>
              <a:buFont typeface="Wingdings" pitchFamily="2" charset="2"/>
              <a:buChar char="q"/>
            </a:pPr>
            <a:r>
              <a:rPr lang="el-GR" sz="2200" b="1" dirty="0"/>
              <a:t>Στα ελαστικά υλικά</a:t>
            </a:r>
            <a:r>
              <a:rPr lang="el-GR" sz="2200" dirty="0"/>
              <a:t>, η W εκφράζεται ως συνάρτηση μόνο της παραμόρφωσης καθώς η επαναφόρτιση δεν επηρεάζεται από την ιστορία της φόρτισης.</a:t>
            </a:r>
          </a:p>
          <a:p>
            <a:pPr algn="just">
              <a:spcBef>
                <a:spcPts val="0"/>
              </a:spcBef>
              <a:spcAft>
                <a:spcPts val="3000"/>
              </a:spcAft>
              <a:buClr>
                <a:schemeClr val="tx2">
                  <a:lumMod val="75000"/>
                </a:schemeClr>
              </a:buClr>
              <a:buFont typeface="Wingdings" pitchFamily="2" charset="2"/>
              <a:buChar char="q"/>
            </a:pPr>
            <a:r>
              <a:rPr lang="el-GR" sz="2200" b="1" dirty="0"/>
              <a:t>Στα ανελαστικά υλικά </a:t>
            </a:r>
            <a:r>
              <a:rPr lang="el-GR" sz="2200" dirty="0"/>
              <a:t>αντιθέτως, το έργο της πλαστικής παραμόρφωσης μετατρέπεται σε θερμότητα και η παραμένουσα παραμόρφωση δεν είναι δυνατόν να ανακτηθεί.</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Πυκνότητα Ενέργειας Παραμόρφωσης</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6" name="Rectangle 5"/>
              <p:cNvSpPr/>
              <p:nvPr/>
            </p:nvSpPr>
            <p:spPr>
              <a:xfrm>
                <a:off x="3075498" y="2492896"/>
                <a:ext cx="307116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00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W</m:t>
                      </m:r>
                      <m:r>
                        <a:rPr lang="el-GR" sz="200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a:solidFill>
                                <a:srgbClr val="000000"/>
                              </a:solidFill>
                              <a:effectLst/>
                              <a:latin typeface="Cambria Math" panose="02040503050406030204" pitchFamily="18" charset="0"/>
                              <a:ea typeface="Cambria Math" panose="02040503050406030204" pitchFamily="18" charset="0"/>
                            </a:rPr>
                          </m:ctrlPr>
                        </m:fPr>
                        <m:num>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r>
                        <m:rPr>
                          <m:nor/>
                        </m:rPr>
                        <a:rPr lang="en-US" sz="2000" dirty="0">
                          <a:solidFill>
                            <a:srgbClr val="000000"/>
                          </a:solidFill>
                          <a:latin typeface="Cambria Math" panose="02040503050406030204" pitchFamily="18" charset="0"/>
                          <a:ea typeface="Cambria Math" panose="02040503050406030204" pitchFamily="18" charset="0"/>
                        </a:rPr>
                        <m:t>E</m:t>
                      </m:r>
                      <m:r>
                        <a:rPr lang="el-GR" sz="2000" b="0" i="0" dirty="0" smtClean="0">
                          <a:solidFill>
                            <a:srgbClr val="000000"/>
                          </a:solidFill>
                          <a:latin typeface="Cambria Math" panose="02040503050406030204" pitchFamily="18" charset="0"/>
                          <a:ea typeface="Cambria Math" panose="02040503050406030204" pitchFamily="18" charset="0"/>
                        </a:rPr>
                        <m:t> </m:t>
                      </m:r>
                      <m:sSup>
                        <m:sSupPr>
                          <m:ctrlPr>
                            <a:rPr lang="el-GR" sz="2000" i="1">
                              <a:solidFill>
                                <a:srgbClr val="000000"/>
                              </a:solidFill>
                              <a:effectLst/>
                              <a:latin typeface="Cambria Math" panose="02040503050406030204" pitchFamily="18" charset="0"/>
                              <a:ea typeface="Cambria Math" panose="02040503050406030204" pitchFamily="18" charset="0"/>
                            </a:rPr>
                          </m:ctrlPr>
                        </m:sSup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p>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a:solidFill>
                                <a:srgbClr val="000000"/>
                              </a:solidFill>
                              <a:effectLst/>
                              <a:latin typeface="Cambria Math" panose="02040503050406030204" pitchFamily="18" charset="0"/>
                              <a:ea typeface="Cambria Math" panose="02040503050406030204" pitchFamily="18" charset="0"/>
                            </a:rPr>
                          </m:ctrlPr>
                        </m:fPr>
                        <m:num>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r>
                        <m:rPr>
                          <m:sty m:val="p"/>
                        </m:rP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σε</m:t>
                      </m:r>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a:solidFill>
                                <a:srgbClr val="000000"/>
                              </a:solidFill>
                              <a:effectLst/>
                              <a:latin typeface="Cambria Math" panose="02040503050406030204" pitchFamily="18" charset="0"/>
                              <a:ea typeface="Cambria Math" panose="02040503050406030204" pitchFamily="18" charset="0"/>
                            </a:rPr>
                          </m:ctrlPr>
                        </m:fPr>
                        <m:num>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f>
                        <m:fPr>
                          <m:ctrlPr>
                            <a:rPr lang="el-GR" sz="2000" i="1">
                              <a:solidFill>
                                <a:srgbClr val="000000"/>
                              </a:solidFill>
                              <a:effectLst/>
                              <a:latin typeface="Cambria Math" panose="02040503050406030204" pitchFamily="18" charset="0"/>
                              <a:ea typeface="Cambria Math" panose="02040503050406030204" pitchFamily="18" charset="0"/>
                            </a:rPr>
                          </m:ctrlPr>
                        </m:fPr>
                        <m:num>
                          <m:sSup>
                            <m:sSupPr>
                              <m:ctrlPr>
                                <a:rPr lang="el-GR" sz="2000" i="1">
                                  <a:solidFill>
                                    <a:srgbClr val="000000"/>
                                  </a:solidFill>
                                  <a:effectLst/>
                                  <a:latin typeface="Cambria Math" panose="02040503050406030204" pitchFamily="18" charset="0"/>
                                  <a:ea typeface="Cambria Math" panose="02040503050406030204" pitchFamily="18" charset="0"/>
                                </a:rPr>
                              </m:ctrlPr>
                            </m:sSup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p>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num>
                        <m:den>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den>
                      </m:f>
                    </m:oMath>
                  </m:oMathPara>
                </a14:m>
                <a:endParaRPr lang="el-GR" sz="2000" dirty="0">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75498" y="2492896"/>
                <a:ext cx="3071161" cy="707886"/>
              </a:xfrm>
              <a:prstGeom prst="rect">
                <a:avLst/>
              </a:prstGeo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086343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07504" y="1738631"/>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ακριβείς σχέσεις τάσεων-παραμορφώσεων σε </a:t>
            </a:r>
            <a:r>
              <a:rPr lang="el-GR" sz="2200" dirty="0" err="1"/>
              <a:t>παραμορφώσιμα</a:t>
            </a:r>
            <a:r>
              <a:rPr lang="el-GR" sz="2200" dirty="0"/>
              <a:t> σώματα είναι δύσκολο να διατυπωθούν με τη μορφή συναρτήσεων.</a:t>
            </a:r>
          </a:p>
          <a:p>
            <a:pPr>
              <a:spcBef>
                <a:spcPts val="0"/>
              </a:spcBef>
              <a:spcAft>
                <a:spcPts val="3000"/>
              </a:spcAft>
              <a:buClr>
                <a:schemeClr val="tx2">
                  <a:lumMod val="75000"/>
                </a:schemeClr>
              </a:buClr>
              <a:buFont typeface="Wingdings" pitchFamily="2" charset="2"/>
              <a:buChar char="q"/>
            </a:pPr>
            <a:r>
              <a:rPr lang="el-GR" sz="2200" dirty="0"/>
              <a:t>Για πρακτικούς λόγους χρησιμοποιούνται εξιδανικευμένες  σχέσεις που διατηρούν τα βασικά χαρακτηριστικά των υλικών που περιγράφουν και απλουστεύουν τους υπολογισμούς.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p:pic>
        <p:nvPicPr>
          <p:cNvPr id="7" name="Εικόνα 24"/>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149080"/>
            <a:ext cx="3295650" cy="2524125"/>
          </a:xfrm>
          <a:prstGeom prst="rect">
            <a:avLst/>
          </a:prstGeom>
          <a:noFill/>
          <a:ln>
            <a:noFill/>
          </a:ln>
        </p:spPr>
      </p:pic>
      <p:sp>
        <p:nvSpPr>
          <p:cNvPr id="8" name="Θέση περιεχομένου 2"/>
          <p:cNvSpPr txBox="1">
            <a:spLocks/>
          </p:cNvSpPr>
          <p:nvPr/>
        </p:nvSpPr>
        <p:spPr>
          <a:xfrm>
            <a:off x="251520" y="4222907"/>
            <a:ext cx="5184576" cy="176419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3000"/>
              </a:spcAft>
              <a:buClr>
                <a:schemeClr val="tx2">
                  <a:lumMod val="75000"/>
                </a:schemeClr>
              </a:buClr>
              <a:buFont typeface="Wingdings" pitchFamily="2" charset="2"/>
              <a:buChar char="q"/>
            </a:pPr>
            <a:r>
              <a:rPr lang="el-GR" sz="2200" dirty="0"/>
              <a:t>Ένα ενδεικτικό διάγραμμα τάσεων-παραμορφώσεων για διάφορα υλικά  απεικονίζεται στο σχήμα. </a:t>
            </a:r>
          </a:p>
        </p:txBody>
      </p:sp>
    </p:spTree>
    <p:extLst>
      <p:ext uri="{BB962C8B-B14F-4D97-AF65-F5344CB8AC3E}">
        <p14:creationId xmlns:p14="http://schemas.microsoft.com/office/powerpoint/2010/main" val="228434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 Απλοποιημένες συμπεριφορές υλικών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Διάγραμμα Τάσης-Παραμόρφωσης</a:t>
            </a:r>
            <a:endParaRPr lang="en-US" sz="3600" b="1" dirty="0">
              <a:solidFill>
                <a:srgbClr val="002060"/>
              </a:solidFill>
            </a:endParaRPr>
          </a:p>
        </p:txBody>
      </p:sp>
      <p:pic>
        <p:nvPicPr>
          <p:cNvPr id="15" name="Picture 14"/>
          <p:cNvPicPr>
            <a:picLocks noChangeAspect="1"/>
          </p:cNvPicPr>
          <p:nvPr/>
        </p:nvPicPr>
        <p:blipFill rotWithShape="1">
          <a:blip r:embed="rId2"/>
          <a:srcRect b="46915"/>
          <a:stretch/>
        </p:blipFill>
        <p:spPr>
          <a:xfrm>
            <a:off x="502448" y="2492896"/>
            <a:ext cx="8169348" cy="1728192"/>
          </a:xfrm>
          <a:prstGeom prst="rect">
            <a:avLst/>
          </a:prstGeom>
        </p:spPr>
      </p:pic>
      <p:pic>
        <p:nvPicPr>
          <p:cNvPr id="16" name="Picture 15"/>
          <p:cNvPicPr>
            <a:picLocks noChangeAspect="1"/>
          </p:cNvPicPr>
          <p:nvPr/>
        </p:nvPicPr>
        <p:blipFill rotWithShape="1">
          <a:blip r:embed="rId2"/>
          <a:srcRect t="55296" r="50081"/>
          <a:stretch/>
        </p:blipFill>
        <p:spPr>
          <a:xfrm>
            <a:off x="2699792" y="4797152"/>
            <a:ext cx="4078038" cy="1455346"/>
          </a:xfrm>
          <a:prstGeom prst="rect">
            <a:avLst/>
          </a:prstGeom>
        </p:spPr>
      </p:pic>
    </p:spTree>
    <p:extLst>
      <p:ext uri="{BB962C8B-B14F-4D97-AF65-F5344CB8AC3E}">
        <p14:creationId xmlns:p14="http://schemas.microsoft.com/office/powerpoint/2010/main" val="537399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Ας θεωρήσουμε ένα στοιχείο του όγκου (δίνοντας διαστάσεις σε ένα σημείο).</a:t>
            </a:r>
          </a:p>
        </p:txBody>
      </p:sp>
      <p:sp>
        <p:nvSpPr>
          <p:cNvPr id="5" name="Content Placeholder 2"/>
          <p:cNvSpPr txBox="1">
            <a:spLocks/>
          </p:cNvSpPr>
          <p:nvPr/>
        </p:nvSpPr>
        <p:spPr>
          <a:xfrm>
            <a:off x="755576" y="387783"/>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p:pic>
        <p:nvPicPr>
          <p:cNvPr id="7" name="Εικόνα 23"/>
          <p:cNvPicPr/>
          <p:nvPr/>
        </p:nvPicPr>
        <p:blipFill>
          <a:blip r:embed="rId2">
            <a:extLst>
              <a:ext uri="{28A0092B-C50C-407E-A947-70E740481C1C}">
                <a14:useLocalDpi xmlns:a14="http://schemas.microsoft.com/office/drawing/2010/main" val="0"/>
              </a:ext>
            </a:extLst>
          </a:blip>
          <a:srcRect/>
          <a:stretch>
            <a:fillRect/>
          </a:stretch>
        </p:blipFill>
        <p:spPr bwMode="auto">
          <a:xfrm>
            <a:off x="5647903" y="3068960"/>
            <a:ext cx="3486150" cy="3486150"/>
          </a:xfrm>
          <a:prstGeom prst="rect">
            <a:avLst/>
          </a:prstGeom>
          <a:noFill/>
          <a:ln>
            <a:noFill/>
          </a:ln>
        </p:spPr>
      </p:pic>
      <p:sp>
        <p:nvSpPr>
          <p:cNvPr id="8" name="Θέση περιεχομένου 2"/>
          <p:cNvSpPr txBox="1">
            <a:spLocks/>
          </p:cNvSpPr>
          <p:nvPr/>
        </p:nvSpPr>
        <p:spPr>
          <a:xfrm>
            <a:off x="251520" y="2780928"/>
            <a:ext cx="5184576" cy="377418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tx2">
                  <a:lumMod val="75000"/>
                </a:schemeClr>
              </a:buClr>
              <a:buFont typeface="Wingdings" pitchFamily="2" charset="2"/>
              <a:buChar char="q"/>
            </a:pPr>
            <a:r>
              <a:rPr lang="el-GR" sz="2200" dirty="0"/>
              <a:t>Η κάθε επιφάνειά του χαρακτηρίζεται από το κάθετο σ’ αυτή διάνυσμα</a:t>
            </a:r>
            <a:r>
              <a:rPr lang="en-US" sz="2200" dirty="0"/>
              <a:t>. </a:t>
            </a:r>
            <a:r>
              <a:rPr lang="el-GR" sz="2200" dirty="0"/>
              <a:t>Στο σχήμα συμπίπτει με τη διεύθυνση ενός των αξόνων του συστήματος συντεταγμένων.</a:t>
            </a:r>
          </a:p>
          <a:p>
            <a:pPr algn="just">
              <a:spcBef>
                <a:spcPts val="0"/>
              </a:spcBef>
              <a:spcAft>
                <a:spcPts val="600"/>
              </a:spcAft>
              <a:buClr>
                <a:schemeClr val="tx2">
                  <a:lumMod val="75000"/>
                </a:schemeClr>
              </a:buClr>
              <a:buFont typeface="Wingdings" pitchFamily="2" charset="2"/>
              <a:buChar char="q"/>
            </a:pPr>
            <a:r>
              <a:rPr lang="el-GR" sz="2200" dirty="0"/>
              <a:t>Κάθε συνιστώσα της τάσης εφοδιάζεται με δύο δείκτες:</a:t>
            </a:r>
          </a:p>
          <a:p>
            <a:pPr lvl="1" algn="just">
              <a:spcBef>
                <a:spcPts val="0"/>
              </a:spcBef>
              <a:spcAft>
                <a:spcPts val="600"/>
              </a:spcAft>
              <a:buClr>
                <a:schemeClr val="tx2">
                  <a:lumMod val="75000"/>
                </a:schemeClr>
              </a:buClr>
              <a:buFont typeface="Wingdings" panose="05000000000000000000" pitchFamily="2" charset="2"/>
              <a:buChar char="§"/>
            </a:pPr>
            <a:r>
              <a:rPr lang="el-GR" sz="1900" dirty="0"/>
              <a:t>Έναν για τη </a:t>
            </a:r>
            <a:r>
              <a:rPr lang="el-GR" sz="1900" b="1" dirty="0"/>
              <a:t>διεύθυνση της τομής  </a:t>
            </a:r>
            <a:r>
              <a:rPr lang="el-GR" sz="1900" dirty="0"/>
              <a:t>και</a:t>
            </a:r>
          </a:p>
          <a:p>
            <a:pPr lvl="1" algn="just">
              <a:spcBef>
                <a:spcPts val="0"/>
              </a:spcBef>
              <a:spcAft>
                <a:spcPts val="600"/>
              </a:spcAft>
              <a:buClr>
                <a:schemeClr val="tx2">
                  <a:lumMod val="75000"/>
                </a:schemeClr>
              </a:buClr>
              <a:buFont typeface="Wingdings" panose="05000000000000000000" pitchFamily="2" charset="2"/>
              <a:buChar char="§"/>
            </a:pPr>
            <a:r>
              <a:rPr lang="el-GR" sz="1900" dirty="0"/>
              <a:t>Έναν  για τη </a:t>
            </a:r>
            <a:r>
              <a:rPr lang="el-GR" sz="1900" b="1" dirty="0"/>
              <a:t>διεύθυνση της τάσης</a:t>
            </a:r>
            <a:r>
              <a:rPr lang="el-GR" sz="1900" dirty="0"/>
              <a:t>. </a:t>
            </a:r>
          </a:p>
        </p:txBody>
      </p:sp>
    </p:spTree>
    <p:extLst>
      <p:ext uri="{BB962C8B-B14F-4D97-AF65-F5344CB8AC3E}">
        <p14:creationId xmlns:p14="http://schemas.microsoft.com/office/powerpoint/2010/main" val="391670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solidFill>
                      <a:schemeClr val="tx1"/>
                    </a:solidFill>
                  </a:rPr>
                  <a:t>Για παράδειγμα, η </a:t>
                </a:r>
                <a14:m>
                  <m:oMath xmlns:m="http://schemas.openxmlformats.org/officeDocument/2006/math">
                    <m:sSub>
                      <m:sSubPr>
                        <m:ctrlPr>
                          <a:rPr lang="el-GR" sz="2200" i="1" smtClean="0">
                            <a:solidFill>
                              <a:schemeClr val="tx1"/>
                            </a:solidFill>
                            <a:latin typeface="Cambria Math" panose="02040503050406030204" pitchFamily="18" charset="0"/>
                          </a:rPr>
                        </m:ctrlPr>
                      </m:sSubPr>
                      <m:e>
                        <m:r>
                          <m:rPr>
                            <m:sty m:val="p"/>
                          </m:rPr>
                          <a:rPr lang="el-GR" sz="2200" b="0" i="0">
                            <a:solidFill>
                              <a:schemeClr val="tx1"/>
                            </a:solidFill>
                            <a:latin typeface="Cambria Math" panose="02040503050406030204" pitchFamily="18" charset="0"/>
                          </a:rPr>
                          <m:t>τ</m:t>
                        </m:r>
                      </m:e>
                      <m:sub>
                        <m:r>
                          <m:rPr>
                            <m:sty m:val="p"/>
                          </m:rPr>
                          <a:rPr lang="en-US" sz="2200" b="0" i="0">
                            <a:solidFill>
                              <a:schemeClr val="tx1"/>
                            </a:solidFill>
                            <a:latin typeface="Cambria Math" panose="02040503050406030204" pitchFamily="18" charset="0"/>
                          </a:rPr>
                          <m:t>yx</m:t>
                        </m:r>
                      </m:sub>
                    </m:sSub>
                  </m:oMath>
                </a14:m>
                <a:r>
                  <a:rPr lang="el-GR" sz="2200" dirty="0">
                    <a:solidFill>
                      <a:schemeClr val="tx1"/>
                    </a:solidFill>
                  </a:rPr>
                  <a:t> δηλώνει τη </a:t>
                </a:r>
                <a:r>
                  <a:rPr lang="el-GR" sz="2200" dirty="0" err="1">
                    <a:solidFill>
                      <a:schemeClr val="tx1"/>
                    </a:solidFill>
                  </a:rPr>
                  <a:t>διατμητική</a:t>
                </a:r>
                <a:r>
                  <a:rPr lang="el-GR" sz="2200" dirty="0">
                    <a:solidFill>
                      <a:schemeClr val="tx1"/>
                    </a:solidFill>
                  </a:rPr>
                  <a:t> τάση επί του επιπέδου που είναι κάθετο στον άξονα y και έχει τη διεύθυνση του άξονα x.</a:t>
                </a:r>
              </a:p>
              <a:p>
                <a:pPr algn="just">
                  <a:spcBef>
                    <a:spcPts val="0"/>
                  </a:spcBef>
                  <a:spcAft>
                    <a:spcPts val="3000"/>
                  </a:spcAft>
                  <a:buClr>
                    <a:schemeClr val="tx2">
                      <a:lumMod val="75000"/>
                    </a:schemeClr>
                  </a:buClr>
                  <a:buFont typeface="Wingdings" pitchFamily="2" charset="2"/>
                  <a:buChar char="q"/>
                </a:pPr>
                <a:r>
                  <a:rPr lang="el-GR" sz="2200" dirty="0">
                    <a:solidFill>
                      <a:schemeClr val="tx1"/>
                    </a:solidFill>
                  </a:rPr>
                  <a:t>Οι ορθές τάσεις (σ) έχουν ίδιους τους δύο δείκτες και συνήθως συμβολίζονται με έναν εξ αυτών (π.χ. σ</a:t>
                </a:r>
                <a:r>
                  <a:rPr lang="en-US" sz="2200" baseline="-25000" dirty="0">
                    <a:solidFill>
                      <a:schemeClr val="tx1"/>
                    </a:solidFill>
                  </a:rPr>
                  <a:t>x</a:t>
                </a:r>
                <a:r>
                  <a:rPr lang="el-GR" sz="2200" b="1" dirty="0">
                    <a:solidFill>
                      <a:schemeClr val="tx1"/>
                    </a:solidFill>
                  </a:rPr>
                  <a:t> </a:t>
                </a:r>
                <a:r>
                  <a:rPr lang="el-GR" sz="2200" dirty="0">
                    <a:solidFill>
                      <a:schemeClr val="tx1"/>
                    </a:solidFill>
                  </a:rPr>
                  <a:t>αντί για σ</a:t>
                </a:r>
                <a:r>
                  <a:rPr lang="en-US" sz="2200" baseline="-25000" dirty="0">
                    <a:solidFill>
                      <a:schemeClr val="tx1"/>
                    </a:solidFill>
                  </a:rPr>
                  <a:t>xx</a:t>
                </a:r>
                <a:r>
                  <a:rPr lang="el-GR" sz="2200" dirty="0">
                    <a:solidFill>
                      <a:schemeClr val="tx1"/>
                    </a:solidFill>
                  </a:rPr>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613"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p:pic>
        <p:nvPicPr>
          <p:cNvPr id="7" name="Εικόνα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3578" y="3717032"/>
            <a:ext cx="2882428" cy="2882428"/>
          </a:xfrm>
          <a:prstGeom prst="rect">
            <a:avLst/>
          </a:prstGeom>
          <a:noFill/>
          <a:ln>
            <a:noFill/>
          </a:ln>
        </p:spPr>
      </p:pic>
      <p:sp>
        <p:nvSpPr>
          <p:cNvPr id="8" name="Θέση περιεχομένου 2"/>
          <p:cNvSpPr txBox="1">
            <a:spLocks/>
          </p:cNvSpPr>
          <p:nvPr/>
        </p:nvSpPr>
        <p:spPr>
          <a:xfrm>
            <a:off x="251519" y="4005064"/>
            <a:ext cx="5472609" cy="201622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3000"/>
              </a:spcAft>
              <a:buClr>
                <a:schemeClr val="tx2">
                  <a:lumMod val="75000"/>
                </a:schemeClr>
              </a:buClr>
              <a:buFont typeface="Wingdings" pitchFamily="2" charset="2"/>
              <a:buChar char="q"/>
            </a:pPr>
            <a:r>
              <a:rPr lang="el-GR" sz="2200" dirty="0"/>
              <a:t>Σύμβαση </a:t>
            </a:r>
            <a:r>
              <a:rPr lang="el-GR" sz="2200" dirty="0" err="1"/>
              <a:t>προσήμων</a:t>
            </a:r>
            <a:r>
              <a:rPr lang="el-GR" sz="2200" dirty="0"/>
              <a:t>: Αν  και οι δύο δείκτες έχουν τη θετική ή αρνητική </a:t>
            </a:r>
            <a:r>
              <a:rPr lang="el-GR" sz="2200" dirty="0" err="1"/>
              <a:t>διευθυνση</a:t>
            </a:r>
            <a:r>
              <a:rPr lang="el-GR" sz="2200" dirty="0"/>
              <a:t> των αξόνων οι τάσεις είναι θετικές. Σε διαφορετική περίπτωση είναι αρνητικές. Στο σχήμα όλες οι τάσεις είναι θετικές.</a:t>
            </a:r>
          </a:p>
          <a:p>
            <a:pPr algn="just">
              <a:spcBef>
                <a:spcPts val="0"/>
              </a:spcBef>
              <a:spcAft>
                <a:spcPts val="3000"/>
              </a:spcAft>
              <a:buClr>
                <a:schemeClr val="tx2">
                  <a:lumMod val="75000"/>
                </a:schemeClr>
              </a:buClr>
              <a:buFont typeface="Wingdings" pitchFamily="2" charset="2"/>
              <a:buChar char="q"/>
            </a:pPr>
            <a:endParaRPr lang="el-GR" sz="2200" dirty="0"/>
          </a:p>
        </p:txBody>
      </p:sp>
    </p:spTree>
    <p:extLst>
      <p:ext uri="{BB962C8B-B14F-4D97-AF65-F5344CB8AC3E}">
        <p14:creationId xmlns:p14="http://schemas.microsoft.com/office/powerpoint/2010/main" val="251406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μηχανική του στερεού σώματος βασίζεται στην παραδοχή: τα απόλυτα στερεά δεν παραμορφώνονται υπό την επίδραση εξωτερικών αιτίων (δυνάμεις, ροπές). </a:t>
            </a:r>
          </a:p>
          <a:p>
            <a:pPr algn="just">
              <a:spcBef>
                <a:spcPts val="0"/>
              </a:spcBef>
              <a:spcAft>
                <a:spcPts val="2400"/>
              </a:spcAft>
              <a:buClr>
                <a:schemeClr val="tx2">
                  <a:lumMod val="75000"/>
                </a:schemeClr>
              </a:buClr>
              <a:buFont typeface="Wingdings" pitchFamily="2" charset="2"/>
              <a:buChar char="q"/>
            </a:pPr>
            <a:r>
              <a:rPr lang="el-GR" sz="2200" dirty="0"/>
              <a:t>Η παραδοχή αυτή εισάγει περιορισμούς στην αντιμετώπιση </a:t>
            </a:r>
            <a:r>
              <a:rPr lang="el-GR" sz="2200" b="1" dirty="0" err="1"/>
              <a:t>υπερστατικών</a:t>
            </a:r>
            <a:r>
              <a:rPr lang="el-GR" sz="2200" b="1" dirty="0"/>
              <a:t> συστημάτων</a:t>
            </a:r>
            <a:r>
              <a:rPr lang="el-GR" sz="2200" dirty="0"/>
              <a:t>, όπου οι εξισώσεις ισορροπίας δεν επαρκούν για τον προσδιορισμό των άγνωστων αντιδράσεων. </a:t>
            </a:r>
          </a:p>
          <a:p>
            <a:pPr algn="just">
              <a:spcBef>
                <a:spcPts val="0"/>
              </a:spcBef>
              <a:spcAft>
                <a:spcPts val="2400"/>
              </a:spcAft>
              <a:buClr>
                <a:schemeClr val="tx2">
                  <a:lumMod val="75000"/>
                </a:schemeClr>
              </a:buClr>
              <a:buFont typeface="Wingdings" pitchFamily="2" charset="2"/>
              <a:buChar char="q"/>
            </a:pPr>
            <a:r>
              <a:rPr lang="el-GR" sz="2200" dirty="0"/>
              <a:t>Στην πραγματικότητα </a:t>
            </a:r>
            <a:r>
              <a:rPr lang="el-GR" sz="2200" b="1" dirty="0"/>
              <a:t>όλα </a:t>
            </a:r>
            <a:r>
              <a:rPr lang="el-GR" sz="2200" dirty="0"/>
              <a:t>τα φυσικά σώματα παραμορφώνονται υπό την επίδραση εξωτερικών αιτίων.</a:t>
            </a:r>
          </a:p>
          <a:p>
            <a:pPr algn="just">
              <a:spcBef>
                <a:spcPts val="0"/>
              </a:spcBef>
              <a:spcAft>
                <a:spcPts val="2400"/>
              </a:spcAft>
              <a:buClr>
                <a:schemeClr val="tx2">
                  <a:lumMod val="75000"/>
                </a:schemeClr>
              </a:buClr>
              <a:buFont typeface="Wingdings" pitchFamily="2" charset="2"/>
              <a:buChar char="q"/>
            </a:pPr>
            <a:r>
              <a:rPr lang="el-GR" sz="2200" dirty="0"/>
              <a:t>Ένα </a:t>
            </a:r>
            <a:r>
              <a:rPr lang="el-GR" sz="2200" b="1" dirty="0" err="1"/>
              <a:t>παραμορφώσιμο</a:t>
            </a:r>
            <a:r>
              <a:rPr lang="el-GR" sz="2200" b="1" dirty="0"/>
              <a:t> σώμα </a:t>
            </a:r>
            <a:r>
              <a:rPr lang="el-GR" sz="2200" dirty="0"/>
              <a:t>(</a:t>
            </a:r>
            <a:r>
              <a:rPr lang="en-US" sz="2200" dirty="0"/>
              <a:t>deformable body</a:t>
            </a:r>
            <a:r>
              <a:rPr lang="el-GR" sz="2200" dirty="0"/>
              <a:t>) είναι ένα στερεό σώμα το οποίο </a:t>
            </a:r>
            <a:r>
              <a:rPr lang="el-GR" sz="2200" b="1" dirty="0"/>
              <a:t>μεταβάλλει το μέγεθος ή/και το σχήμα του</a:t>
            </a:r>
            <a:r>
              <a:rPr lang="el-GR" sz="2200" dirty="0"/>
              <a:t> ως αποτέλεσμα της εφαρμογής δυνάμεων σε αυτό ή ως αποτέλεσμα περιβαλλοντικών μεταβολών (π.χ. θερμοκρασία).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Παραμορφώσιμο</a:t>
            </a:r>
            <a:r>
              <a:rPr lang="el-GR" sz="3600" b="1" dirty="0">
                <a:solidFill>
                  <a:srgbClr val="002060"/>
                </a:solidFill>
              </a:rPr>
              <a:t> σώμα</a:t>
            </a:r>
            <a:endParaRPr lang="en-US" sz="3600" b="1" dirty="0">
              <a:solidFill>
                <a:srgbClr val="002060"/>
              </a:solidFill>
            </a:endParaRPr>
          </a:p>
        </p:txBody>
      </p:sp>
    </p:spTree>
    <p:extLst>
      <p:ext uri="{BB962C8B-B14F-4D97-AF65-F5344CB8AC3E}">
        <p14:creationId xmlns:p14="http://schemas.microsoft.com/office/powerpoint/2010/main" val="245406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αξονική παραμόρφωση ενός σώματος  προκαλεί παραμορφώσεις και στις άλλες διευθύνσεις...</a:t>
                </a:r>
              </a:p>
              <a:p>
                <a:pPr algn="just">
                  <a:spcBef>
                    <a:spcPts val="0"/>
                  </a:spcBef>
                  <a:spcAft>
                    <a:spcPts val="3000"/>
                  </a:spcAft>
                  <a:buClr>
                    <a:schemeClr val="tx2">
                      <a:lumMod val="75000"/>
                    </a:schemeClr>
                  </a:buClr>
                  <a:buFont typeface="Wingdings" pitchFamily="2" charset="2"/>
                  <a:buChar char="q"/>
                </a:pPr>
                <a:r>
                  <a:rPr lang="el-GR" sz="2200" dirty="0"/>
                  <a:t>Για παράδειγμα, όταν η ράβδος επιμηκύνεται, στην εγκάρσια διεύθυνσή της συρρικνώνεται</a:t>
                </a:r>
              </a:p>
              <a:p>
                <a:pPr algn="just">
                  <a:spcBef>
                    <a:spcPts val="0"/>
                  </a:spcBef>
                  <a:spcAft>
                    <a:spcPts val="3000"/>
                  </a:spcAft>
                  <a:buClr>
                    <a:schemeClr val="tx2">
                      <a:lumMod val="75000"/>
                    </a:schemeClr>
                  </a:buClr>
                  <a:buFont typeface="Wingdings" pitchFamily="2" charset="2"/>
                  <a:buChar char="q"/>
                </a:pPr>
                <a:r>
                  <a:rPr lang="el-GR" sz="2200" dirty="0"/>
                  <a:t>Πειραματικά αποδεικνύεται ότι για </a:t>
                </a:r>
                <a:r>
                  <a:rPr lang="el-GR" sz="2200" b="1" dirty="0"/>
                  <a:t>σ</a:t>
                </a:r>
                <a14:m>
                  <m:oMath xmlns:m="http://schemas.openxmlformats.org/officeDocument/2006/math">
                    <m:r>
                      <a:rPr lang="el-GR" sz="2200" b="1" i="1">
                        <a:latin typeface="Cambria Math" panose="02040503050406030204" pitchFamily="18" charset="0"/>
                      </a:rPr>
                      <m:t> </m:t>
                    </m:r>
                    <m:r>
                      <a:rPr lang="el-GR" sz="2200" b="1">
                        <a:latin typeface="Cambria Math" panose="02040503050406030204" pitchFamily="18" charset="0"/>
                      </a:rPr>
                      <m:t>&lt;</m:t>
                    </m:r>
                    <m:sSub>
                      <m:sSubPr>
                        <m:ctrlPr>
                          <a:rPr lang="el-GR" sz="2200" b="1" i="1">
                            <a:latin typeface="Cambria Math" panose="02040503050406030204" pitchFamily="18" charset="0"/>
                          </a:rPr>
                        </m:ctrlPr>
                      </m:sSubPr>
                      <m:e>
                        <m:r>
                          <a:rPr lang="en-US" sz="2200" b="1">
                            <a:latin typeface="Cambria Math" panose="02040503050406030204" pitchFamily="18" charset="0"/>
                          </a:rPr>
                          <m:t> </m:t>
                        </m:r>
                        <m:r>
                          <a:rPr lang="el-GR" sz="2200" b="1" i="1">
                            <a:latin typeface="Cambria Math" panose="02040503050406030204" pitchFamily="18" charset="0"/>
                          </a:rPr>
                          <m:t>𝝈</m:t>
                        </m:r>
                      </m:e>
                      <m:sub>
                        <m:r>
                          <a:rPr lang="en-US" sz="2200" b="1" i="1">
                            <a:latin typeface="Cambria Math" panose="02040503050406030204" pitchFamily="18" charset="0"/>
                          </a:rPr>
                          <m:t>𝒑</m:t>
                        </m:r>
                      </m:sub>
                    </m:sSub>
                  </m:oMath>
                </a14:m>
                <a:r>
                  <a:rPr lang="el-GR" sz="2200" dirty="0"/>
                  <a:t> ο λόγος της εγκάρσιας συρρίκνωσης, προς τις δύο άλλες διευθύνσεις, ως προς την επιμήκυνση στη διεύθυνση φόρτισης είναι σταθερός για κάθε υλικό.</a:t>
                </a:r>
              </a:p>
              <a:p>
                <a:pPr algn="just">
                  <a:spcBef>
                    <a:spcPts val="0"/>
                  </a:spcBef>
                  <a:spcAft>
                    <a:spcPts val="3000"/>
                  </a:spcAft>
                  <a:buClr>
                    <a:schemeClr val="tx2">
                      <a:lumMod val="75000"/>
                    </a:schemeClr>
                  </a:buClr>
                  <a:buFont typeface="Wingdings" pitchFamily="2" charset="2"/>
                  <a:buChar char="q"/>
                </a:pPr>
                <a:r>
                  <a:rPr lang="el-GR" sz="2200" dirty="0"/>
                  <a:t>Ο λόγος αυτός λέγεται </a:t>
                </a:r>
                <a:r>
                  <a:rPr lang="el-GR" sz="2200" b="1" dirty="0"/>
                  <a:t>λόγος του </a:t>
                </a:r>
                <a:r>
                  <a:rPr lang="en-US" sz="2200" b="1" dirty="0"/>
                  <a:t>Poisson</a:t>
                </a:r>
                <a:r>
                  <a:rPr lang="el-GR" sz="2200" b="1" dirty="0"/>
                  <a:t> </a:t>
                </a:r>
                <a:r>
                  <a:rPr lang="el-GR" sz="2200" dirty="0"/>
                  <a:t>(</a:t>
                </a:r>
                <a:r>
                  <a:rPr lang="el-GR" sz="2200" b="1" dirty="0"/>
                  <a:t>ν</a:t>
                </a:r>
                <a:r>
                  <a:rPr lang="el-GR" sz="2200" dirty="0"/>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p:spTree>
    <p:extLst>
      <p:ext uri="{BB962C8B-B14F-4D97-AF65-F5344CB8AC3E}">
        <p14:creationId xmlns:p14="http://schemas.microsoft.com/office/powerpoint/2010/main" val="3122739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347699" y="188944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solidFill>
                      <a:schemeClr val="tx1"/>
                    </a:solidFill>
                  </a:rPr>
                  <a:t>Αν η αξονική παραμόρφωση είναι </a:t>
                </a:r>
                <a14:m>
                  <m:oMath xmlns:m="http://schemas.openxmlformats.org/officeDocument/2006/math">
                    <m:sSub>
                      <m:sSubPr>
                        <m:ctrlPr>
                          <a:rPr lang="el-GR" sz="2200" i="1">
                            <a:solidFill>
                              <a:schemeClr val="tx1"/>
                            </a:solidFill>
                            <a:latin typeface="Cambria Math" panose="02040503050406030204" pitchFamily="18" charset="0"/>
                          </a:rPr>
                        </m:ctrlPr>
                      </m:sSubPr>
                      <m:e>
                        <m:r>
                          <a:rPr lang="el-GR" sz="2200" i="1">
                            <a:solidFill>
                              <a:schemeClr val="tx1"/>
                            </a:solidFill>
                            <a:latin typeface="Cambria Math" panose="02040503050406030204" pitchFamily="18" charset="0"/>
                          </a:rPr>
                          <m:t>𝜀</m:t>
                        </m:r>
                      </m:e>
                      <m:sub>
                        <m:r>
                          <a:rPr lang="en-US" sz="2200" i="1">
                            <a:solidFill>
                              <a:schemeClr val="tx1"/>
                            </a:solidFill>
                            <a:latin typeface="Cambria Math" panose="02040503050406030204" pitchFamily="18" charset="0"/>
                          </a:rPr>
                          <m:t>𝑥</m:t>
                        </m:r>
                      </m:sub>
                    </m:sSub>
                  </m:oMath>
                </a14:m>
                <a:r>
                  <a:rPr lang="el-GR" sz="2200" dirty="0">
                    <a:solidFill>
                      <a:schemeClr val="tx1"/>
                    </a:solidFill>
                  </a:rPr>
                  <a:t> και οι εγκάρσιες παραμορφώσεις </a:t>
                </a:r>
                <a14:m>
                  <m:oMath xmlns:m="http://schemas.openxmlformats.org/officeDocument/2006/math">
                    <m:sSub>
                      <m:sSubPr>
                        <m:ctrlPr>
                          <a:rPr lang="el-GR" sz="2200" i="1">
                            <a:solidFill>
                              <a:schemeClr val="tx1"/>
                            </a:solidFill>
                            <a:latin typeface="Cambria Math" panose="02040503050406030204" pitchFamily="18" charset="0"/>
                          </a:rPr>
                        </m:ctrlPr>
                      </m:sSubPr>
                      <m:e>
                        <m:r>
                          <m:rPr>
                            <m:sty m:val="p"/>
                          </m:rPr>
                          <a:rPr lang="el-GR" sz="2200">
                            <a:solidFill>
                              <a:schemeClr val="tx1"/>
                            </a:solidFill>
                            <a:latin typeface="Cambria Math" panose="02040503050406030204" pitchFamily="18" charset="0"/>
                          </a:rPr>
                          <m:t>ε</m:t>
                        </m:r>
                      </m:e>
                      <m:sub>
                        <m:r>
                          <m:rPr>
                            <m:sty m:val="p"/>
                          </m:rPr>
                          <a:rPr lang="en-US" sz="2200">
                            <a:solidFill>
                              <a:schemeClr val="tx1"/>
                            </a:solidFill>
                            <a:latin typeface="Cambria Math" panose="02040503050406030204" pitchFamily="18" charset="0"/>
                          </a:rPr>
                          <m:t>y</m:t>
                        </m:r>
                      </m:sub>
                    </m:sSub>
                  </m:oMath>
                </a14:m>
                <a:r>
                  <a:rPr lang="el-GR" sz="2200" dirty="0">
                    <a:solidFill>
                      <a:schemeClr val="tx1"/>
                    </a:solidFill>
                  </a:rPr>
                  <a:t> και </a:t>
                </a:r>
                <a14:m>
                  <m:oMath xmlns:m="http://schemas.openxmlformats.org/officeDocument/2006/math">
                    <m:sSub>
                      <m:sSubPr>
                        <m:ctrlPr>
                          <a:rPr lang="el-GR" sz="2200" i="1">
                            <a:solidFill>
                              <a:schemeClr val="tx1"/>
                            </a:solidFill>
                            <a:latin typeface="Cambria Math" panose="02040503050406030204" pitchFamily="18" charset="0"/>
                          </a:rPr>
                        </m:ctrlPr>
                      </m:sSubPr>
                      <m:e>
                        <m:r>
                          <m:rPr>
                            <m:sty m:val="p"/>
                          </m:rPr>
                          <a:rPr lang="el-GR" sz="2200">
                            <a:solidFill>
                              <a:schemeClr val="tx1"/>
                            </a:solidFill>
                            <a:latin typeface="Cambria Math" panose="02040503050406030204" pitchFamily="18" charset="0"/>
                          </a:rPr>
                          <m:t>ε</m:t>
                        </m:r>
                      </m:e>
                      <m:sub>
                        <m:r>
                          <m:rPr>
                            <m:sty m:val="p"/>
                          </m:rPr>
                          <a:rPr lang="en-US" sz="2200">
                            <a:solidFill>
                              <a:schemeClr val="tx1"/>
                            </a:solidFill>
                            <a:latin typeface="Cambria Math" panose="02040503050406030204" pitchFamily="18" charset="0"/>
                          </a:rPr>
                          <m:t>z</m:t>
                        </m:r>
                      </m:sub>
                    </m:sSub>
                  </m:oMath>
                </a14:m>
                <a:r>
                  <a:rPr lang="el-GR" sz="2200" dirty="0">
                    <a:solidFill>
                      <a:schemeClr val="tx1"/>
                    </a:solidFill>
                  </a:rPr>
                  <a:t> θα έχουμε:</a:t>
                </a:r>
              </a:p>
              <a:p>
                <a:pPr algn="just">
                  <a:spcBef>
                    <a:spcPts val="0"/>
                  </a:spcBef>
                  <a:spcAft>
                    <a:spcPts val="3000"/>
                  </a:spcAft>
                  <a:buClr>
                    <a:schemeClr val="tx2">
                      <a:lumMod val="75000"/>
                    </a:schemeClr>
                  </a:buClr>
                  <a:buFont typeface="Wingdings" pitchFamily="2" charset="2"/>
                  <a:buChar char="q"/>
                </a:pPr>
                <a:endParaRPr lang="el-GR" sz="2200" dirty="0">
                  <a:solidFill>
                    <a:schemeClr val="tx1"/>
                  </a:solidFill>
                </a:endParaRPr>
              </a:p>
              <a:p>
                <a:pPr marL="320040" lvl="1" indent="0" algn="just">
                  <a:spcBef>
                    <a:spcPts val="0"/>
                  </a:spcBef>
                  <a:spcAft>
                    <a:spcPts val="2400"/>
                  </a:spcAft>
                  <a:buClr>
                    <a:schemeClr val="tx2">
                      <a:lumMod val="75000"/>
                    </a:schemeClr>
                  </a:buClr>
                  <a:buNone/>
                </a:pPr>
                <a:r>
                  <a:rPr lang="el-GR" sz="2000" dirty="0">
                    <a:solidFill>
                      <a:schemeClr val="tx1"/>
                    </a:solidFill>
                  </a:rPr>
                  <a:t>και </a:t>
                </a:r>
              </a:p>
              <a:p>
                <a:pPr algn="just">
                  <a:spcBef>
                    <a:spcPts val="600"/>
                  </a:spcBef>
                  <a:spcAft>
                    <a:spcPts val="1800"/>
                  </a:spcAft>
                  <a:buClr>
                    <a:schemeClr val="tx2">
                      <a:lumMod val="75000"/>
                    </a:schemeClr>
                  </a:buClr>
                  <a:buFont typeface="Wingdings" panose="05000000000000000000" pitchFamily="2" charset="2"/>
                  <a:buChar char="q"/>
                </a:pPr>
                <a:r>
                  <a:rPr lang="el-GR" sz="2200" dirty="0">
                    <a:solidFill>
                      <a:schemeClr val="tx1"/>
                    </a:solidFill>
                  </a:rPr>
                  <a:t>Για αξονικές φορτίσεις και στους τρεις άξονες </a:t>
                </a:r>
                <a:r>
                  <a:rPr lang="en-US" sz="2200" dirty="0">
                    <a:solidFill>
                      <a:schemeClr val="tx1"/>
                    </a:solidFill>
                  </a:rPr>
                  <a:t>x, y, z</a:t>
                </a:r>
                <a:r>
                  <a:rPr lang="el-GR" sz="2200" dirty="0">
                    <a:solidFill>
                      <a:schemeClr val="tx1"/>
                    </a:solidFill>
                  </a:rPr>
                  <a:t> θα πάρουμε:  </a:t>
                </a:r>
              </a:p>
              <a:p>
                <a:pPr marL="320040" lvl="1" indent="0" algn="just">
                  <a:spcBef>
                    <a:spcPts val="0"/>
                  </a:spcBef>
                  <a:spcAft>
                    <a:spcPts val="1800"/>
                  </a:spcAft>
                  <a:buClr>
                    <a:schemeClr val="tx2">
                      <a:lumMod val="75000"/>
                    </a:schemeClr>
                  </a:buClr>
                  <a:buNone/>
                </a:pPr>
                <a:endParaRPr lang="el-GR" sz="2000" dirty="0">
                  <a:solidFill>
                    <a:schemeClr val="tx1"/>
                  </a:solidFill>
                </a:endParaRPr>
              </a:p>
              <a:p>
                <a:pPr algn="just">
                  <a:spcBef>
                    <a:spcPts val="0"/>
                  </a:spcBef>
                  <a:spcAft>
                    <a:spcPts val="3000"/>
                  </a:spcAft>
                  <a:buClr>
                    <a:schemeClr val="tx2">
                      <a:lumMod val="75000"/>
                    </a:schemeClr>
                  </a:buClr>
                  <a:buFont typeface="Wingdings" panose="05000000000000000000" pitchFamily="2" charset="2"/>
                  <a:buChar char="q"/>
                </a:pPr>
                <a:r>
                  <a:rPr lang="el-GR" sz="2200" dirty="0">
                    <a:solidFill>
                      <a:schemeClr val="tx1"/>
                    </a:solidFill>
                  </a:rPr>
                  <a:t>Συνδυάζοντας τα παραπάνω για ισότροπα και γραμμικά ελαστικά υλικά έχουμε:</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347699" y="1889448"/>
                <a:ext cx="8568952" cy="4968552"/>
              </a:xfrm>
              <a:blipFill rotWithShape="1">
                <a:blip r:embed="rId3"/>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Rectangle 1"/>
              <p:cNvSpPr/>
              <p:nvPr/>
            </p:nvSpPr>
            <p:spPr>
              <a:xfrm>
                <a:off x="3512221" y="2564904"/>
                <a:ext cx="2239909" cy="741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20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ν</m:t>
                      </m:r>
                      <m:r>
                        <a:rPr lang="el-GR" sz="2200" b="0"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200" i="1">
                              <a:solidFill>
                                <a:srgbClr val="000000"/>
                              </a:solidFill>
                              <a:effectLst/>
                              <a:latin typeface="Cambria Math" panose="02040503050406030204" pitchFamily="18" charset="0"/>
                              <a:ea typeface="Cambria Math" panose="02040503050406030204" pitchFamily="18" charset="0"/>
                            </a:rPr>
                          </m:ctrlPr>
                        </m:fPr>
                        <m:num>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sub>
                          </m:sSub>
                        </m:num>
                        <m:den>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sub>
                          </m:sSub>
                        </m:den>
                      </m:f>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200" i="1">
                          <a:solidFill>
                            <a:srgbClr val="000000"/>
                          </a:solidFill>
                          <a:effectLst/>
                          <a:latin typeface="Cambria Math" panose="02040503050406030204" pitchFamily="18" charset="0"/>
                          <a:ea typeface="Cambria Math" panose="02040503050406030204" pitchFamily="18" charset="0"/>
                        </a:rPr>
                        <m:t>−</m:t>
                      </m:r>
                      <m:f>
                        <m:fPr>
                          <m:ctrlPr>
                            <a:rPr lang="el-GR" sz="2200" i="1">
                              <a:solidFill>
                                <a:srgbClr val="000000"/>
                              </a:solidFill>
                              <a:effectLst/>
                              <a:latin typeface="Cambria Math" panose="02040503050406030204" pitchFamily="18" charset="0"/>
                              <a:ea typeface="Cambria Math" panose="02040503050406030204" pitchFamily="18" charset="0"/>
                            </a:rPr>
                          </m:ctrlPr>
                        </m:fPr>
                        <m:num>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z</m:t>
                              </m:r>
                            </m:sub>
                          </m:sSub>
                        </m:num>
                        <m:den>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sub>
                          </m:sSub>
                        </m:den>
                      </m:f>
                      <m:r>
                        <a:rPr lang="el-GR" sz="22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l-GR" sz="22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12221" y="2564904"/>
                <a:ext cx="2239909" cy="741806"/>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55057" y="3501008"/>
                <a:ext cx="3133999" cy="541430"/>
              </a:xfrm>
              <a:prstGeom prst="rect">
                <a:avLst/>
              </a:prstGeom>
            </p:spPr>
            <p:txBody>
              <a:bodyPr wrap="none">
                <a:spAutoFit/>
              </a:bodyPr>
              <a:lstStyle/>
              <a:p>
                <a14:m>
                  <m:oMath xmlns:m="http://schemas.openxmlformats.org/officeDocument/2006/math">
                    <m:sSub>
                      <m:sSubPr>
                        <m:ctrlPr>
                          <a:rPr lang="el-GR" sz="2200" i="1" smtClean="0">
                            <a:solidFill>
                              <a:srgbClr val="000000"/>
                            </a:solidFill>
                            <a:latin typeface="Cambria Math" panose="02040503050406030204" pitchFamily="18" charset="0"/>
                            <a:ea typeface="Cambria Math" panose="02040503050406030204" pitchFamily="18" charset="0"/>
                          </a:rPr>
                        </m:ctrlPr>
                      </m:sSubPr>
                      <m:e>
                        <m:r>
                          <m:rPr>
                            <m:sty m:val="p"/>
                          </m:rP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y</m:t>
                        </m:r>
                      </m:sub>
                    </m:sSub>
                    <m: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200" i="1">
                            <a:solidFill>
                              <a:srgbClr val="000000"/>
                            </a:solidFill>
                            <a:latin typeface="Cambria Math" panose="02040503050406030204" pitchFamily="18" charset="0"/>
                            <a:ea typeface="Cambria Math" panose="02040503050406030204" pitchFamily="18" charset="0"/>
                          </a:rPr>
                        </m:ctrlPr>
                      </m:sSubPr>
                      <m:e>
                        <m:r>
                          <m:rPr>
                            <m:sty m:val="p"/>
                          </m:rP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z</m:t>
                        </m:r>
                      </m:sub>
                    </m:sSub>
                    <m: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ν</m:t>
                    </m:r>
                    <m:sSub>
                      <m:sSubPr>
                        <m:ctrlPr>
                          <a:rPr lang="el-GR" sz="2200" i="1">
                            <a:solidFill>
                              <a:srgbClr val="000000"/>
                            </a:solidFill>
                            <a:latin typeface="Cambria Math" panose="02040503050406030204" pitchFamily="18" charset="0"/>
                            <a:ea typeface="Cambria Math" panose="02040503050406030204" pitchFamily="18" charset="0"/>
                          </a:rPr>
                        </m:ctrlPr>
                      </m:sSubPr>
                      <m:e>
                        <m:r>
                          <m:rPr>
                            <m:sty m:val="p"/>
                          </m:rP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x</m:t>
                        </m:r>
                      </m:sub>
                    </m:sSub>
                    <m: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l-GR" sz="2200">
                        <a:solidFill>
                          <a:srgbClr val="000000"/>
                        </a:solidFill>
                        <a:latin typeface="Cambria Math" panose="02040503050406030204" pitchFamily="18" charset="0"/>
                        <a:ea typeface="Cambria Math" panose="02040503050406030204" pitchFamily="18" charset="0"/>
                      </a:rPr>
                      <m:t>ν</m:t>
                    </m:r>
                    <m:f>
                      <m:fPr>
                        <m:ctrlPr>
                          <a:rPr lang="el-GR" sz="2200" i="1">
                            <a:solidFill>
                              <a:srgbClr val="000000"/>
                            </a:solidFill>
                            <a:latin typeface="Cambria Math" panose="02040503050406030204" pitchFamily="18" charset="0"/>
                            <a:ea typeface="Cambria Math" panose="02040503050406030204" pitchFamily="18" charset="0"/>
                          </a:rPr>
                        </m:ctrlPr>
                      </m:fPr>
                      <m:num>
                        <m:r>
                          <m:rPr>
                            <m:sty m:val="p"/>
                          </m:rP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num>
                      <m:den>
                        <m:r>
                          <m:rPr>
                            <m:sty m:val="p"/>
                          </m:rPr>
                          <a:rPr lang="el-GR" sz="22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Ε</m:t>
                        </m:r>
                      </m:den>
                    </m:f>
                  </m:oMath>
                </a14:m>
                <a:r>
                  <a:rPr lang="en-US" sz="2200" dirty="0">
                    <a:solidFill>
                      <a:srgbClr val="000000"/>
                    </a:solidFill>
                    <a:latin typeface="Cambria Math" panose="02040503050406030204" pitchFamily="18" charset="0"/>
                    <a:ea typeface="Cambria Math" panose="02040503050406030204" pitchFamily="18" charset="0"/>
                  </a:rPr>
                  <a:t> </a:t>
                </a:r>
                <a:endParaRPr lang="el-GR" sz="22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55057" y="3501008"/>
                <a:ext cx="3133999" cy="541430"/>
              </a:xfrm>
              <a:prstGeom prst="rect">
                <a:avLst/>
              </a:prstGeom>
              <a:blipFill rotWithShape="0">
                <a:blip r:embed="rId5"/>
                <a:stretch>
                  <a:fillRect b="-449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25080" y="4725144"/>
                <a:ext cx="3615072"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200" i="1" smtClean="0">
                              <a:solidFill>
                                <a:srgbClr val="000000"/>
                              </a:solidFill>
                              <a:latin typeface="Cambria Math" panose="02040503050406030204" pitchFamily="18" charset="0"/>
                              <a:ea typeface="Cambria Math" panose="02040503050406030204" pitchFamily="18" charset="0"/>
                            </a:rPr>
                          </m:ctrlPr>
                        </m:sSubPr>
                        <m:e>
                          <m:r>
                            <m:rPr>
                              <m:sty m:val="p"/>
                            </m:rP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l-GR" sz="2200" i="1">
                              <a:solidFill>
                                <a:srgbClr val="000000"/>
                              </a:solidFill>
                              <a:effectLst/>
                              <a:latin typeface="Cambria Math" panose="02040503050406030204" pitchFamily="18" charset="0"/>
                              <a:ea typeface="Cambria Math" panose="02040503050406030204" pitchFamily="18" charset="0"/>
                            </a:rPr>
                          </m:ctrlPr>
                        </m:sSupPr>
                        <m:e>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e>
                        <m:sup>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sup>
                      </m:sSup>
                      <m: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l-GR" sz="2200" i="1">
                              <a:solidFill>
                                <a:srgbClr val="000000"/>
                              </a:solidFill>
                              <a:effectLst/>
                              <a:latin typeface="Cambria Math" panose="02040503050406030204" pitchFamily="18" charset="0"/>
                              <a:ea typeface="Cambria Math" panose="02040503050406030204" pitchFamily="18" charset="0"/>
                            </a:rPr>
                          </m:ctrlPr>
                        </m:sSupPr>
                        <m:e>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e>
                        <m:sup>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sup>
                      </m:sSup>
                      <m: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l-GR" sz="2200" i="1">
                              <a:solidFill>
                                <a:srgbClr val="000000"/>
                              </a:solidFill>
                              <a:effectLst/>
                              <a:latin typeface="Cambria Math" panose="02040503050406030204" pitchFamily="18" charset="0"/>
                              <a:ea typeface="Cambria Math" panose="02040503050406030204" pitchFamily="18" charset="0"/>
                            </a:rPr>
                          </m:ctrlPr>
                        </m:sSupPr>
                        <m:e>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e>
                        <m:sup>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z</m:t>
                          </m:r>
                        </m:sup>
                      </m:sSup>
                      <m:r>
                        <a:rPr lang="el-GR" sz="22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l-GR" sz="2200" dirty="0">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25080" y="4725144"/>
                <a:ext cx="3615072" cy="430887"/>
              </a:xfrm>
              <a:prstGeom prst="rect">
                <a:avLst/>
              </a:prstGeom>
              <a:blipFill rotWithShape="0">
                <a:blip r:embed="rId6"/>
                <a:stretch>
                  <a:fillRect b="-42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652120" y="4755921"/>
                <a:ext cx="109196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a:solidFill>
                            <a:srgbClr val="000000"/>
                          </a:solidFill>
                          <a:latin typeface="Cambria Math" panose="02040503050406030204" pitchFamily="18" charset="0"/>
                          <a:ea typeface="Cambria Math" panose="02040503050406030204" pitchFamily="18" charset="0"/>
                        </a:rPr>
                        <m:t>i</m:t>
                      </m:r>
                      <m:r>
                        <m:rPr>
                          <m:nor/>
                        </m:rPr>
                        <a:rPr lang="en-US" sz="2000">
                          <a:solidFill>
                            <a:srgbClr val="000000"/>
                          </a:solidFill>
                          <a:latin typeface="Cambria Math" panose="02040503050406030204" pitchFamily="18" charset="0"/>
                          <a:ea typeface="Cambria Math" panose="02040503050406030204" pitchFamily="18" charset="0"/>
                        </a:rPr>
                        <m:t>=</m:t>
                      </m:r>
                      <m:r>
                        <m:rPr>
                          <m:nor/>
                        </m:rPr>
                        <a:rPr lang="en-US" sz="2000">
                          <a:solidFill>
                            <a:srgbClr val="000000"/>
                          </a:solidFill>
                          <a:latin typeface="Cambria Math" panose="02040503050406030204" pitchFamily="18" charset="0"/>
                          <a:ea typeface="Cambria Math" panose="02040503050406030204" pitchFamily="18" charset="0"/>
                        </a:rPr>
                        <m:t>x</m:t>
                      </m:r>
                      <m:r>
                        <m:rPr>
                          <m:nor/>
                        </m:rPr>
                        <a:rPr lang="en-US" sz="2000">
                          <a:solidFill>
                            <a:srgbClr val="000000"/>
                          </a:solidFill>
                          <a:latin typeface="Cambria Math" panose="02040503050406030204" pitchFamily="18" charset="0"/>
                          <a:ea typeface="Cambria Math" panose="02040503050406030204" pitchFamily="18" charset="0"/>
                        </a:rPr>
                        <m:t>, </m:t>
                      </m:r>
                      <m:r>
                        <m:rPr>
                          <m:nor/>
                        </m:rPr>
                        <a:rPr lang="en-US" sz="2000">
                          <a:solidFill>
                            <a:srgbClr val="000000"/>
                          </a:solidFill>
                          <a:latin typeface="Cambria Math" panose="02040503050406030204" pitchFamily="18" charset="0"/>
                          <a:ea typeface="Cambria Math" panose="02040503050406030204" pitchFamily="18" charset="0"/>
                        </a:rPr>
                        <m:t>y</m:t>
                      </m:r>
                      <m:r>
                        <m:rPr>
                          <m:nor/>
                        </m:rPr>
                        <a:rPr lang="en-US" sz="2000">
                          <a:solidFill>
                            <a:srgbClr val="000000"/>
                          </a:solidFill>
                          <a:latin typeface="Cambria Math" panose="02040503050406030204" pitchFamily="18" charset="0"/>
                          <a:ea typeface="Cambria Math" panose="02040503050406030204" pitchFamily="18" charset="0"/>
                        </a:rPr>
                        <m:t>, </m:t>
                      </m:r>
                      <m:r>
                        <m:rPr>
                          <m:nor/>
                        </m:rPr>
                        <a:rPr lang="en-US" sz="2000">
                          <a:solidFill>
                            <a:srgbClr val="000000"/>
                          </a:solidFill>
                          <a:latin typeface="Cambria Math" panose="02040503050406030204" pitchFamily="18" charset="0"/>
                          <a:ea typeface="Cambria Math" panose="02040503050406030204" pitchFamily="18" charset="0"/>
                        </a:rPr>
                        <m:t>z</m:t>
                      </m:r>
                    </m:oMath>
                  </m:oMathPara>
                </a14:m>
                <a:endParaRPr lang="el-GR" sz="20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652120" y="4755921"/>
                <a:ext cx="1091966" cy="400110"/>
              </a:xfrm>
              <a:prstGeom prst="rect">
                <a:avLst/>
              </a:prstGeom>
              <a:blipFill rotWithShape="0">
                <a:blip r:embed="rId7"/>
                <a:stretch>
                  <a:fillRect b="-1060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011218" y="6015207"/>
                <a:ext cx="3241913" cy="726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200" i="1">
                              <a:latin typeface="Cambria Math" panose="02040503050406030204" pitchFamily="18" charset="0"/>
                            </a:rPr>
                          </m:ctrlPr>
                        </m:sSubPr>
                        <m:e>
                          <m:r>
                            <m:rPr>
                              <m:sty m:val="p"/>
                            </m:rPr>
                            <a:rPr lang="el-GR" sz="2200">
                              <a:latin typeface="Cambria Math" panose="02040503050406030204" pitchFamily="18" charset="0"/>
                            </a:rPr>
                            <m:t>ε</m:t>
                          </m:r>
                        </m:e>
                        <m:sub>
                          <m:r>
                            <m:rPr>
                              <m:sty m:val="p"/>
                            </m:rPr>
                            <a:rPr lang="el-GR" sz="2200" i="0">
                              <a:latin typeface="Cambria Math" panose="02040503050406030204" pitchFamily="18" charset="0"/>
                            </a:rPr>
                            <m:t>i</m:t>
                          </m:r>
                        </m:sub>
                      </m:sSub>
                      <m:r>
                        <a:rPr lang="el-GR" sz="2200" i="0">
                          <a:latin typeface="Cambria Math" panose="02040503050406030204" pitchFamily="18" charset="0"/>
                        </a:rPr>
                        <m:t>=</m:t>
                      </m:r>
                      <m:f>
                        <m:fPr>
                          <m:ctrlPr>
                            <a:rPr lang="el-GR" sz="2200" i="1">
                              <a:latin typeface="Cambria Math" panose="02040503050406030204" pitchFamily="18" charset="0"/>
                            </a:rPr>
                          </m:ctrlPr>
                        </m:fPr>
                        <m:num>
                          <m:r>
                            <a:rPr lang="el-GR" sz="2200" i="0">
                              <a:latin typeface="Cambria Math" panose="02040503050406030204" pitchFamily="18" charset="0"/>
                            </a:rPr>
                            <m:t>1</m:t>
                          </m:r>
                        </m:num>
                        <m:den>
                          <m:r>
                            <m:rPr>
                              <m:sty m:val="p"/>
                            </m:rPr>
                            <a:rPr lang="el-GR" sz="2200" i="0">
                              <a:latin typeface="Cambria Math" panose="02040503050406030204" pitchFamily="18" charset="0"/>
                            </a:rPr>
                            <m:t>E</m:t>
                          </m:r>
                        </m:den>
                      </m:f>
                      <m:r>
                        <a:rPr lang="el-GR" sz="2200" i="0">
                          <a:latin typeface="Cambria Math" panose="02040503050406030204" pitchFamily="18" charset="0"/>
                        </a:rPr>
                        <m:t> </m:t>
                      </m:r>
                      <m:d>
                        <m:dPr>
                          <m:begChr m:val="["/>
                          <m:endChr m:val="]"/>
                          <m:ctrlPr>
                            <a:rPr lang="el-GR" sz="2200" i="1">
                              <a:latin typeface="Cambria Math" panose="02040503050406030204" pitchFamily="18" charset="0"/>
                            </a:rPr>
                          </m:ctrlPr>
                        </m:dPr>
                        <m:e>
                          <m:d>
                            <m:dPr>
                              <m:begChr m:val=""/>
                              <m:ctrlPr>
                                <a:rPr lang="el-GR" sz="2200" i="1">
                                  <a:latin typeface="Cambria Math" panose="02040503050406030204" pitchFamily="18" charset="0"/>
                                </a:rPr>
                              </m:ctrlPr>
                            </m:dPr>
                            <m:e>
                              <m:sSub>
                                <m:sSubPr>
                                  <m:ctrlPr>
                                    <a:rPr lang="el-GR" sz="2200" i="1">
                                      <a:latin typeface="Cambria Math" panose="02040503050406030204" pitchFamily="18" charset="0"/>
                                    </a:rPr>
                                  </m:ctrlPr>
                                </m:sSubPr>
                                <m:e>
                                  <m:r>
                                    <m:rPr>
                                      <m:sty m:val="p"/>
                                    </m:rPr>
                                    <a:rPr lang="el-GR" sz="2200" i="0">
                                      <a:latin typeface="Cambria Math" panose="02040503050406030204" pitchFamily="18" charset="0"/>
                                    </a:rPr>
                                    <m:t>σ</m:t>
                                  </m:r>
                                </m:e>
                                <m:sub>
                                  <m:r>
                                    <m:rPr>
                                      <m:sty m:val="p"/>
                                    </m:rPr>
                                    <a:rPr lang="el-GR" sz="2200" i="0">
                                      <a:latin typeface="Cambria Math" panose="02040503050406030204" pitchFamily="18" charset="0"/>
                                    </a:rPr>
                                    <m:t>i</m:t>
                                  </m:r>
                                </m:sub>
                              </m:sSub>
                              <m:r>
                                <a:rPr lang="el-GR" sz="2200" i="0">
                                  <a:latin typeface="Cambria Math" panose="02040503050406030204" pitchFamily="18" charset="0"/>
                                </a:rPr>
                                <m:t>−</m:t>
                              </m:r>
                              <m:r>
                                <m:rPr>
                                  <m:sty m:val="p"/>
                                </m:rPr>
                                <a:rPr lang="el-GR" sz="2200" i="0">
                                  <a:latin typeface="Cambria Math" panose="02040503050406030204" pitchFamily="18" charset="0"/>
                                </a:rPr>
                                <m:t>ν</m:t>
                              </m:r>
                              <m:r>
                                <a:rPr lang="el-GR" sz="2200" i="0">
                                  <a:latin typeface="Cambria Math" panose="02040503050406030204" pitchFamily="18" charset="0"/>
                                </a:rPr>
                                <m:t>(</m:t>
                              </m:r>
                              <m:sSub>
                                <m:sSubPr>
                                  <m:ctrlPr>
                                    <a:rPr lang="el-GR" sz="2200" i="1">
                                      <a:latin typeface="Cambria Math" panose="02040503050406030204" pitchFamily="18" charset="0"/>
                                    </a:rPr>
                                  </m:ctrlPr>
                                </m:sSubPr>
                                <m:e>
                                  <m:r>
                                    <m:rPr>
                                      <m:sty m:val="p"/>
                                    </m:rPr>
                                    <a:rPr lang="el-GR" sz="2200" i="0">
                                      <a:latin typeface="Cambria Math" panose="02040503050406030204" pitchFamily="18" charset="0"/>
                                    </a:rPr>
                                    <m:t>σ</m:t>
                                  </m:r>
                                </m:e>
                                <m:sub>
                                  <m:r>
                                    <m:rPr>
                                      <m:sty m:val="p"/>
                                    </m:rPr>
                                    <a:rPr lang="el-GR" sz="2200" i="0">
                                      <a:latin typeface="Cambria Math" panose="02040503050406030204" pitchFamily="18" charset="0"/>
                                    </a:rPr>
                                    <m:t>j</m:t>
                                  </m:r>
                                </m:sub>
                              </m:sSub>
                              <m:r>
                                <a:rPr lang="el-GR" sz="2200" i="0">
                                  <a:latin typeface="Cambria Math" panose="02040503050406030204" pitchFamily="18" charset="0"/>
                                </a:rPr>
                                <m:t> +</m:t>
                              </m:r>
                              <m:sSub>
                                <m:sSubPr>
                                  <m:ctrlPr>
                                    <a:rPr lang="el-GR" sz="2200" i="1">
                                      <a:latin typeface="Cambria Math" panose="02040503050406030204" pitchFamily="18" charset="0"/>
                                    </a:rPr>
                                  </m:ctrlPr>
                                </m:sSubPr>
                                <m:e>
                                  <m:r>
                                    <m:rPr>
                                      <m:sty m:val="p"/>
                                    </m:rPr>
                                    <a:rPr lang="el-GR" sz="2200" i="0">
                                      <a:latin typeface="Cambria Math" panose="02040503050406030204" pitchFamily="18" charset="0"/>
                                    </a:rPr>
                                    <m:t>σ</m:t>
                                  </m:r>
                                </m:e>
                                <m:sub>
                                  <m:r>
                                    <m:rPr>
                                      <m:sty m:val="p"/>
                                    </m:rPr>
                                    <a:rPr lang="el-GR" sz="2200" i="0">
                                      <a:latin typeface="Cambria Math" panose="02040503050406030204" pitchFamily="18" charset="0"/>
                                    </a:rPr>
                                    <m:t>k</m:t>
                                  </m:r>
                                </m:sub>
                              </m:sSub>
                              <m:r>
                                <a:rPr lang="el-GR" sz="2200" i="0">
                                  <a:latin typeface="Cambria Math" panose="02040503050406030204" pitchFamily="18" charset="0"/>
                                </a:rPr>
                                <m:t> </m:t>
                              </m:r>
                            </m:e>
                          </m:d>
                        </m:e>
                      </m:d>
                    </m:oMath>
                  </m:oMathPara>
                </a14:m>
                <a:endParaRPr lang="el-GR" sz="2200" dirty="0"/>
              </a:p>
            </p:txBody>
          </p:sp>
        </mc:Choice>
        <mc:Fallback xmlns="">
          <p:sp>
            <p:nvSpPr>
              <p:cNvPr id="8" name="Rectangle 7"/>
              <p:cNvSpPr>
                <a:spLocks noRot="1" noChangeAspect="1" noMove="1" noResize="1" noEditPoints="1" noAdjustHandles="1" noChangeArrowheads="1" noChangeShapeType="1" noTextEdit="1"/>
              </p:cNvSpPr>
              <p:nvPr/>
            </p:nvSpPr>
            <p:spPr>
              <a:xfrm>
                <a:off x="3011218" y="6015207"/>
                <a:ext cx="3241913" cy="726161"/>
              </a:xfrm>
              <a:prstGeom prst="rect">
                <a:avLst/>
              </a:prstGeom>
              <a:blipFill rotWithShape="0">
                <a:blip r:embed="rId8"/>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98827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a:t>
                </a:r>
                <a:r>
                  <a:rPr lang="el-GR" sz="2200" dirty="0">
                    <a:solidFill>
                      <a:schemeClr val="tx1"/>
                    </a:solidFill>
                  </a:rPr>
                  <a:t>διατμητικές τάσεις  για γραμμικά ελαστικά υλικά είναι ανάλογες των </a:t>
                </a:r>
                <a:r>
                  <a:rPr lang="el-GR" sz="2200" dirty="0" err="1">
                    <a:solidFill>
                      <a:schemeClr val="tx1"/>
                    </a:solidFill>
                  </a:rPr>
                  <a:t>διατμητικών</a:t>
                </a:r>
                <a:r>
                  <a:rPr lang="el-GR" sz="2200" dirty="0">
                    <a:solidFill>
                      <a:schemeClr val="tx1"/>
                    </a:solidFill>
                  </a:rPr>
                  <a:t> παραμορφώσεων  και του μέτρου ολίσθησης (</a:t>
                </a:r>
                <a:r>
                  <a:rPr lang="en-US" sz="2200" dirty="0">
                    <a:solidFill>
                      <a:schemeClr val="tx1"/>
                    </a:solidFill>
                  </a:rPr>
                  <a:t>G</a:t>
                </a:r>
                <a:r>
                  <a:rPr lang="el-GR" sz="2200" dirty="0">
                    <a:solidFill>
                      <a:schemeClr val="tx1"/>
                    </a:solidFill>
                  </a:rPr>
                  <a:t>):</a:t>
                </a:r>
              </a:p>
              <a:p>
                <a:pPr algn="just">
                  <a:spcBef>
                    <a:spcPts val="0"/>
                  </a:spcBef>
                  <a:spcAft>
                    <a:spcPts val="1200"/>
                  </a:spcAft>
                  <a:buClr>
                    <a:schemeClr val="tx2">
                      <a:lumMod val="75000"/>
                    </a:schemeClr>
                  </a:buClr>
                  <a:buFont typeface="Wingdings" pitchFamily="2" charset="2"/>
                  <a:buChar char="q"/>
                </a:pPr>
                <a:endParaRPr lang="el-GR" sz="2200" dirty="0">
                  <a:solidFill>
                    <a:schemeClr val="tx1"/>
                  </a:solidFill>
                </a:endParaRPr>
              </a:p>
              <a:p>
                <a:pPr algn="just">
                  <a:spcBef>
                    <a:spcPts val="0"/>
                  </a:spcBef>
                  <a:spcAft>
                    <a:spcPts val="3000"/>
                  </a:spcAft>
                  <a:buClr>
                    <a:schemeClr val="tx2">
                      <a:lumMod val="75000"/>
                    </a:schemeClr>
                  </a:buClr>
                  <a:buFont typeface="Wingdings" pitchFamily="2" charset="2"/>
                  <a:buChar char="q"/>
                </a:pPr>
                <a:r>
                  <a:rPr lang="el-GR" sz="2200" dirty="0">
                    <a:solidFill>
                      <a:schemeClr val="tx1"/>
                    </a:solidFill>
                  </a:rPr>
                  <a:t>Οι </a:t>
                </a:r>
                <a:r>
                  <a:rPr lang="el-GR" sz="2200" dirty="0" err="1">
                    <a:solidFill>
                      <a:schemeClr val="tx1"/>
                    </a:solidFill>
                  </a:rPr>
                  <a:t>διατμητικές</a:t>
                </a:r>
                <a:r>
                  <a:rPr lang="el-GR" sz="2200" dirty="0">
                    <a:solidFill>
                      <a:schemeClr val="tx1"/>
                    </a:solidFill>
                  </a:rPr>
                  <a:t> παραμορφώσεις </a:t>
                </a:r>
                <a14:m>
                  <m:oMath xmlns:m="http://schemas.openxmlformats.org/officeDocument/2006/math">
                    <m:sSub>
                      <m:sSubPr>
                        <m:ctrlPr>
                          <a:rPr lang="el-GR" sz="2200" i="1" smtClean="0">
                            <a:solidFill>
                              <a:schemeClr val="tx1"/>
                            </a:solidFill>
                            <a:latin typeface="Cambria Math" panose="02040503050406030204" pitchFamily="18" charset="0"/>
                          </a:rPr>
                        </m:ctrlPr>
                      </m:sSubPr>
                      <m:e>
                        <m:r>
                          <m:rPr>
                            <m:sty m:val="p"/>
                          </m:rPr>
                          <a:rPr lang="el-GR" sz="2200" b="0" i="0">
                            <a:solidFill>
                              <a:schemeClr val="tx1"/>
                            </a:solidFill>
                            <a:latin typeface="Cambria Math" panose="02040503050406030204" pitchFamily="18" charset="0"/>
                          </a:rPr>
                          <m:t>γ</m:t>
                        </m:r>
                      </m:e>
                      <m:sub>
                        <m:r>
                          <m:rPr>
                            <m:sty m:val="p"/>
                          </m:rPr>
                          <a:rPr lang="en-US" sz="2200" b="0" i="0">
                            <a:solidFill>
                              <a:schemeClr val="tx1"/>
                            </a:solidFill>
                            <a:latin typeface="Cambria Math" panose="02040503050406030204" pitchFamily="18" charset="0"/>
                          </a:rPr>
                          <m:t>ij</m:t>
                        </m:r>
                      </m:sub>
                    </m:sSub>
                  </m:oMath>
                </a14:m>
                <a:r>
                  <a:rPr lang="el-GR" sz="2200" dirty="0">
                    <a:solidFill>
                      <a:schemeClr val="tx1"/>
                    </a:solidFill>
                  </a:rPr>
                  <a:t> δηλώνουν τη μεταβολή αρχικά ορθής γωνίας των </a:t>
                </a:r>
                <a:r>
                  <a:rPr lang="en-US" sz="2200" dirty="0" err="1">
                    <a:solidFill>
                      <a:schemeClr val="tx1"/>
                    </a:solidFill>
                  </a:rPr>
                  <a:t>i</a:t>
                </a:r>
                <a:r>
                  <a:rPr lang="el-GR" sz="2200" dirty="0">
                    <a:solidFill>
                      <a:schemeClr val="tx1"/>
                    </a:solidFill>
                  </a:rPr>
                  <a:t> και </a:t>
                </a:r>
                <a:r>
                  <a:rPr lang="en-US" sz="2200" dirty="0">
                    <a:solidFill>
                      <a:schemeClr val="tx1"/>
                    </a:solidFill>
                  </a:rPr>
                  <a:t>j</a:t>
                </a:r>
                <a:r>
                  <a:rPr lang="el-GR" sz="2200" dirty="0">
                    <a:solidFill>
                      <a:schemeClr val="tx1"/>
                    </a:solidFill>
                  </a:rPr>
                  <a:t> αξόνων, σε </a:t>
                </a:r>
                <a:r>
                  <a:rPr lang="en-US" sz="2200" dirty="0">
                    <a:solidFill>
                      <a:schemeClr val="tx1"/>
                    </a:solidFill>
                  </a:rPr>
                  <a:t>radians</a:t>
                </a:r>
                <a:r>
                  <a:rPr lang="el-GR" sz="2200" dirty="0">
                    <a:solidFill>
                      <a:schemeClr val="tx1"/>
                    </a:solidFill>
                  </a:rPr>
                  <a:t>.</a:t>
                </a:r>
              </a:p>
              <a:p>
                <a:pPr algn="just">
                  <a:spcBef>
                    <a:spcPts val="0"/>
                  </a:spcBef>
                  <a:spcAft>
                    <a:spcPts val="3000"/>
                  </a:spcAft>
                  <a:buClr>
                    <a:schemeClr val="tx2">
                      <a:lumMod val="75000"/>
                    </a:schemeClr>
                  </a:buClr>
                  <a:buFont typeface="Wingdings" pitchFamily="2" charset="2"/>
                  <a:buChar char="q"/>
                </a:pPr>
                <a:r>
                  <a:rPr lang="el-GR" sz="2200" dirty="0">
                    <a:solidFill>
                      <a:schemeClr val="tx1"/>
                    </a:solidFill>
                  </a:rPr>
                  <a:t>Συνολικά, η εντατική κατάσταση σε ένα σημείο περιγράφεται από τον </a:t>
                </a:r>
                <a:r>
                  <a:rPr lang="el-GR" sz="2200" dirty="0" err="1">
                    <a:solidFill>
                      <a:schemeClr val="tx1"/>
                    </a:solidFill>
                  </a:rPr>
                  <a:t>τανυστή</a:t>
                </a:r>
                <a:r>
                  <a:rPr lang="el-GR" sz="2200" dirty="0">
                    <a:solidFill>
                      <a:schemeClr val="tx1"/>
                    </a:solidFill>
                  </a:rPr>
                  <a:t> των τάσεων:</a:t>
                </a:r>
              </a:p>
              <a:p>
                <a:pPr algn="just">
                  <a:spcBef>
                    <a:spcPts val="0"/>
                  </a:spcBef>
                  <a:spcAft>
                    <a:spcPts val="3000"/>
                  </a:spcAft>
                  <a:buClr>
                    <a:schemeClr val="tx2">
                      <a:lumMod val="75000"/>
                    </a:schemeClr>
                  </a:buClr>
                  <a:buFont typeface="Wingdings" pitchFamily="2" charset="2"/>
                  <a:buChar char="q"/>
                </a:pPr>
                <a:endParaRPr lang="el-GR" sz="2200" dirty="0">
                  <a:solidFill>
                    <a:schemeClr val="tx1"/>
                  </a:solidFill>
                </a:endParaRPr>
              </a:p>
              <a:p>
                <a:pPr algn="just">
                  <a:spcBef>
                    <a:spcPts val="0"/>
                  </a:spcBef>
                  <a:spcAft>
                    <a:spcPts val="3000"/>
                  </a:spcAft>
                  <a:buClr>
                    <a:schemeClr val="tx2">
                      <a:lumMod val="75000"/>
                    </a:schemeClr>
                  </a:buClr>
                  <a:buFont typeface="Wingdings" pitchFamily="2" charset="2"/>
                  <a:buChar char="q"/>
                </a:pPr>
                <a:r>
                  <a:rPr lang="el-GR" sz="2200" dirty="0">
                    <a:solidFill>
                      <a:schemeClr val="tx1"/>
                    </a:solidFill>
                  </a:rPr>
                  <a:t>Από τη συνθήκη της στατικής ισορροπίας προκύπτει ότι </a:t>
                </a:r>
                <a14:m>
                  <m:oMath xmlns:m="http://schemas.openxmlformats.org/officeDocument/2006/math">
                    <m:sSub>
                      <m:sSubPr>
                        <m:ctrlPr>
                          <a:rPr lang="el-GR" sz="2200" i="1" smtClean="0">
                            <a:solidFill>
                              <a:schemeClr val="tx1"/>
                            </a:solidFill>
                            <a:latin typeface="Cambria Math" panose="02040503050406030204" pitchFamily="18" charset="0"/>
                          </a:rPr>
                        </m:ctrlPr>
                      </m:sSubPr>
                      <m:e>
                        <m:r>
                          <m:rPr>
                            <m:sty m:val="p"/>
                          </m:rPr>
                          <a:rPr lang="el-GR" sz="2200" b="0" i="0">
                            <a:solidFill>
                              <a:schemeClr val="tx1"/>
                            </a:solidFill>
                            <a:latin typeface="Cambria Math" panose="02040503050406030204" pitchFamily="18" charset="0"/>
                          </a:rPr>
                          <m:t>τ</m:t>
                        </m:r>
                      </m:e>
                      <m:sub>
                        <m:r>
                          <m:rPr>
                            <m:sty m:val="p"/>
                          </m:rPr>
                          <a:rPr lang="en-US" sz="2200" b="0" i="0">
                            <a:solidFill>
                              <a:schemeClr val="tx1"/>
                            </a:solidFill>
                            <a:latin typeface="Cambria Math" panose="02040503050406030204" pitchFamily="18" charset="0"/>
                          </a:rPr>
                          <m:t>ij</m:t>
                        </m:r>
                      </m:sub>
                    </m:sSub>
                    <m:r>
                      <a:rPr lang="el-GR" sz="2200" b="0" i="0">
                        <a:solidFill>
                          <a:schemeClr val="tx1"/>
                        </a:solidFill>
                        <a:latin typeface="Cambria Math" panose="02040503050406030204" pitchFamily="18" charset="0"/>
                      </a:rPr>
                      <m:t>=</m:t>
                    </m:r>
                    <m:sSub>
                      <m:sSubPr>
                        <m:ctrlPr>
                          <a:rPr lang="el-GR" sz="2200" i="1">
                            <a:solidFill>
                              <a:schemeClr val="tx1"/>
                            </a:solidFill>
                            <a:latin typeface="Cambria Math" panose="02040503050406030204" pitchFamily="18" charset="0"/>
                          </a:rPr>
                        </m:ctrlPr>
                      </m:sSubPr>
                      <m:e>
                        <m:r>
                          <m:rPr>
                            <m:sty m:val="p"/>
                          </m:rPr>
                          <a:rPr lang="el-GR" sz="2200" b="0" i="0">
                            <a:solidFill>
                              <a:schemeClr val="tx1"/>
                            </a:solidFill>
                            <a:latin typeface="Cambria Math" panose="02040503050406030204" pitchFamily="18" charset="0"/>
                          </a:rPr>
                          <m:t>τ</m:t>
                        </m:r>
                      </m:e>
                      <m:sub>
                        <m:r>
                          <m:rPr>
                            <m:sty m:val="p"/>
                          </m:rPr>
                          <a:rPr lang="en-US" sz="2200" b="0" i="0">
                            <a:solidFill>
                              <a:schemeClr val="tx1"/>
                            </a:solidFill>
                            <a:latin typeface="Cambria Math" panose="02040503050406030204" pitchFamily="18" charset="0"/>
                          </a:rPr>
                          <m:t>ji</m:t>
                        </m:r>
                      </m:sub>
                    </m:sSub>
                  </m:oMath>
                </a14:m>
                <a:r>
                  <a:rPr lang="el-GR" sz="2200" dirty="0">
                    <a:solidFill>
                      <a:schemeClr val="tx1"/>
                    </a:solidFill>
                  </a:rPr>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4"/>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8" name="Rectangle 7"/>
              <p:cNvSpPr/>
              <p:nvPr/>
            </p:nvSpPr>
            <p:spPr>
              <a:xfrm>
                <a:off x="2771800" y="2636912"/>
                <a:ext cx="1580304" cy="462434"/>
              </a:xfrm>
              <a:prstGeom prst="rect">
                <a:avLst/>
              </a:prstGeom>
            </p:spPr>
            <p:txBody>
              <a:bodyPr wrap="none">
                <a:spAutoFit/>
              </a:bodyPr>
              <a:lstStyle/>
              <a:p>
                <a14:m>
                  <m:oMath xmlns:m="http://schemas.openxmlformats.org/officeDocument/2006/math">
                    <m:sSub>
                      <m:sSubPr>
                        <m:ctrlPr>
                          <a:rPr lang="el-GR" sz="2200" i="1" smtClean="0">
                            <a:solidFill>
                              <a:schemeClr val="tx1"/>
                            </a:solidFill>
                            <a:latin typeface="Cambria Math" panose="02040503050406030204" pitchFamily="18" charset="0"/>
                            <a:ea typeface="Cambria Math" panose="02040503050406030204" pitchFamily="18" charset="0"/>
                          </a:rPr>
                        </m:ctrlPr>
                      </m:sSubPr>
                      <m:e>
                        <m:r>
                          <m:rPr>
                            <m:sty m:val="p"/>
                          </m:rPr>
                          <a:rPr lang="el-GR" sz="2200" b="0" i="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en-US" sz="2200" b="0" i="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ij</m:t>
                        </m:r>
                      </m:sub>
                    </m:sSub>
                  </m:oMath>
                </a14:m>
                <a:r>
                  <a:rPr lang="el-GR" sz="2200" dirty="0">
                    <a:solidFill>
                      <a:schemeClr val="tx1"/>
                    </a:solidFill>
                    <a:effectLst/>
                    <a:latin typeface="Cambria Math" panose="02040503050406030204" pitchFamily="18" charset="0"/>
                    <a:ea typeface="Cambria Math" panose="02040503050406030204" pitchFamily="18" charset="0"/>
                  </a:rPr>
                  <a:t> </a:t>
                </a:r>
                <a:r>
                  <a:rPr lang="en-US" sz="2200" dirty="0">
                    <a:solidFill>
                      <a:schemeClr val="tx1"/>
                    </a:solidFill>
                    <a:effectLst/>
                    <a:latin typeface="Cambria Math" panose="02040503050406030204" pitchFamily="18" charset="0"/>
                    <a:ea typeface="Cambria Math" panose="02040503050406030204" pitchFamily="18" charset="0"/>
                  </a:rPr>
                  <a:t>=</a:t>
                </a:r>
                <a:r>
                  <a:rPr lang="el-GR" sz="2200" dirty="0">
                    <a:solidFill>
                      <a:schemeClr val="tx1"/>
                    </a:solidFill>
                    <a:effectLst/>
                    <a:latin typeface="Cambria Math" panose="02040503050406030204" pitchFamily="18" charset="0"/>
                    <a:ea typeface="Cambria Math" panose="02040503050406030204" pitchFamily="18" charset="0"/>
                  </a:rPr>
                  <a:t> </a:t>
                </a:r>
                <a:r>
                  <a:rPr lang="en-US" sz="2200" dirty="0">
                    <a:solidFill>
                      <a:schemeClr val="tx1"/>
                    </a:solidFill>
                    <a:effectLst/>
                    <a:latin typeface="Cambria Math" panose="02040503050406030204" pitchFamily="18" charset="0"/>
                    <a:ea typeface="Cambria Math" panose="02040503050406030204" pitchFamily="18" charset="0"/>
                  </a:rPr>
                  <a:t>G</a:t>
                </a:r>
                <a:r>
                  <a:rPr lang="el-GR" sz="2200" dirty="0">
                    <a:solidFill>
                      <a:schemeClr val="tx1"/>
                    </a:solidFill>
                    <a:effectLst/>
                    <a:latin typeface="Cambria Math" panose="02040503050406030204" pitchFamily="18" charset="0"/>
                    <a:ea typeface="Cambria Math" panose="02040503050406030204" pitchFamily="18" charset="0"/>
                  </a:rPr>
                  <a:t> </a:t>
                </a:r>
                <a14:m>
                  <m:oMath xmlns:m="http://schemas.openxmlformats.org/officeDocument/2006/math">
                    <m:sSub>
                      <m:sSubPr>
                        <m:ctrlPr>
                          <a:rPr lang="el-GR" sz="2200" i="1">
                            <a:solidFill>
                              <a:schemeClr val="tx1"/>
                            </a:solidFill>
                            <a:effectLst/>
                            <a:latin typeface="Cambria Math" panose="02040503050406030204" pitchFamily="18" charset="0"/>
                            <a:ea typeface="Cambria Math" panose="02040503050406030204" pitchFamily="18" charset="0"/>
                          </a:rPr>
                        </m:ctrlPr>
                      </m:sSubPr>
                      <m:e>
                        <m:r>
                          <m:rPr>
                            <m:sty m:val="p"/>
                          </m:rPr>
                          <a:rPr lang="el-GR" sz="2200" b="0" i="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γ</m:t>
                        </m:r>
                      </m:e>
                      <m:sub>
                        <m:r>
                          <m:rPr>
                            <m:sty m:val="p"/>
                          </m:rPr>
                          <a:rPr lang="en-US" sz="2200" b="0" i="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ij</m:t>
                        </m:r>
                      </m:sub>
                    </m:sSub>
                    <m:r>
                      <a:rPr lang="en-US" sz="2200" b="0" i="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200" i="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2200" dirty="0">
                    <a:solidFill>
                      <a:schemeClr val="tx1"/>
                    </a:solidFill>
                    <a:effectLst/>
                    <a:latin typeface="Cambria Math" panose="02040503050406030204" pitchFamily="18" charset="0"/>
                    <a:ea typeface="Cambria Math" panose="02040503050406030204" pitchFamily="18" charset="0"/>
                  </a:rPr>
                  <a:t>  </a:t>
                </a:r>
                <a:endParaRPr lang="el-GR" sz="2200" dirty="0">
                  <a:solidFill>
                    <a:schemeClr val="tx1"/>
                  </a:solidFill>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771800" y="2636912"/>
                <a:ext cx="1580304" cy="462434"/>
              </a:xfrm>
              <a:prstGeom prst="rect">
                <a:avLst/>
              </a:prstGeom>
              <a:blipFill rotWithShape="1">
                <a:blip r:embed="rId5"/>
                <a:stretch>
                  <a:fillRect t="-9333"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355976" y="2668850"/>
                <a:ext cx="2687531"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i</a:t>
                </a:r>
                <a14:m>
                  <m:oMath xmlns:m="http://schemas.openxmlformats.org/officeDocument/2006/math">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j</m:t>
                    </m:r>
                    <m: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και</m:t>
                    </m:r>
                    <m: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i</m:t>
                    </m:r>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j</m:t>
                    </m:r>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 </m:t>
                    </m:r>
                    <m:r>
                      <m:rPr>
                        <m:sty m:val="p"/>
                      </m:rP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x</m:t>
                    </m:r>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y</m:t>
                    </m:r>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z</m:t>
                    </m:r>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00"/>
                    </a:solidFill>
                    <a:latin typeface="Cambria Math" panose="02040503050406030204" pitchFamily="18" charset="0"/>
                    <a:ea typeface="Cambria Math" panose="02040503050406030204" pitchFamily="18" charset="0"/>
                  </a:rPr>
                  <a:t> </a:t>
                </a:r>
                <a:endParaRPr lang="el-GR" sz="2000"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355976" y="2668850"/>
                <a:ext cx="2687531" cy="400110"/>
              </a:xfrm>
              <a:prstGeom prst="rect">
                <a:avLst/>
              </a:prstGeom>
              <a:blipFill rotWithShape="0">
                <a:blip r:embed="rId6"/>
                <a:stretch>
                  <a:fillRect l="-2500" t="-9231" b="-27692"/>
                </a:stretch>
              </a:blipFill>
            </p:spPr>
            <p:txBody>
              <a:bodyPr/>
              <a:lstStyle/>
              <a:p>
                <a:r>
                  <a:rPr lang="el-GR">
                    <a:noFill/>
                  </a:rPr>
                  <a:t> </a:t>
                </a:r>
              </a:p>
            </p:txBody>
          </p:sp>
        </mc:Fallback>
      </mc:AlternateContent>
      <p:graphicFrame>
        <p:nvGraphicFramePr>
          <p:cNvPr id="10" name="Αντικείμενο 5"/>
          <p:cNvGraphicFramePr>
            <a:graphicFrameLocks noChangeAspect="1"/>
          </p:cNvGraphicFramePr>
          <p:nvPr>
            <p:extLst>
              <p:ext uri="{D42A27DB-BD31-4B8C-83A1-F6EECF244321}">
                <p14:modId xmlns:p14="http://schemas.microsoft.com/office/powerpoint/2010/main" val="2262975374"/>
              </p:ext>
            </p:extLst>
          </p:nvPr>
        </p:nvGraphicFramePr>
        <p:xfrm>
          <a:off x="3826855" y="5013176"/>
          <a:ext cx="1568450" cy="1055687"/>
        </p:xfrm>
        <a:graphic>
          <a:graphicData uri="http://schemas.openxmlformats.org/presentationml/2006/ole">
            <mc:AlternateContent xmlns:mc="http://schemas.openxmlformats.org/markup-compatibility/2006">
              <mc:Choice xmlns:v="urn:schemas-microsoft-com:vml" Requires="v">
                <p:oleObj name="Equation" r:id="rId7" imgW="1066680" imgH="736560" progId="Equation.DSMT4">
                  <p:embed/>
                </p:oleObj>
              </mc:Choice>
              <mc:Fallback>
                <p:oleObj name="Equation" r:id="rId7" imgW="1066680" imgH="736560" progId="Equation.DSMT4">
                  <p:embed/>
                  <p:pic>
                    <p:nvPicPr>
                      <p:cNvPr id="0" name=""/>
                      <p:cNvPicPr>
                        <a:picLocks noChangeAspect="1" noChangeArrowheads="1"/>
                      </p:cNvPicPr>
                      <p:nvPr/>
                    </p:nvPicPr>
                    <p:blipFill>
                      <a:blip r:embed="rId8"/>
                      <a:srcRect/>
                      <a:stretch>
                        <a:fillRect/>
                      </a:stretch>
                    </p:blipFill>
                    <p:spPr bwMode="auto">
                      <a:xfrm>
                        <a:off x="3826855" y="5013176"/>
                        <a:ext cx="1568450" cy="1055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17798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σχέση μεταξύ των συνιστωσών του </a:t>
            </a:r>
            <a:r>
              <a:rPr lang="el-GR" sz="2200" dirty="0" err="1"/>
              <a:t>τανυστή</a:t>
            </a:r>
            <a:r>
              <a:rPr lang="el-GR" sz="2200" dirty="0"/>
              <a:t> τάσης σε ένα σημείο P και του διανύσματος των τάσεων (</a:t>
            </a:r>
            <a:r>
              <a:rPr lang="el-GR" sz="2200" b="1" dirty="0"/>
              <a:t>p</a:t>
            </a:r>
            <a:r>
              <a:rPr lang="el-GR" sz="2200" dirty="0"/>
              <a:t>) που αντιστοιχεί σε μια τομή στο P, με μοναδιαίο κάθετο διάνυσμα </a:t>
            </a:r>
            <a:r>
              <a:rPr lang="el-GR" sz="2200" b="1" dirty="0"/>
              <a:t>n</a:t>
            </a:r>
            <a:r>
              <a:rPr lang="el-GR" sz="2200" dirty="0"/>
              <a:t>, δίνεται από τον </a:t>
            </a:r>
            <a:r>
              <a:rPr lang="el-GR" sz="2200" b="1" dirty="0"/>
              <a:t>τύπο του </a:t>
            </a:r>
            <a:r>
              <a:rPr lang="el-GR" sz="2200" b="1" dirty="0" err="1"/>
              <a:t>Cauchy</a:t>
            </a:r>
            <a:r>
              <a:rPr lang="el-GR" sz="2200" dirty="0"/>
              <a:t>:</a:t>
            </a:r>
          </a:p>
          <a:p>
            <a:pPr algn="just">
              <a:spcBef>
                <a:spcPts val="0"/>
              </a:spcBef>
              <a:spcAft>
                <a:spcPts val="1800"/>
              </a:spcAft>
              <a:buClr>
                <a:schemeClr val="tx2">
                  <a:lumMod val="75000"/>
                </a:schemeClr>
              </a:buClr>
              <a:buFont typeface="Wingdings" pitchFamily="2" charset="2"/>
              <a:buChar char="q"/>
            </a:pPr>
            <a:endParaRPr lang="el-GR" sz="2200" dirty="0"/>
          </a:p>
          <a:p>
            <a:pPr algn="just">
              <a:spcBef>
                <a:spcPts val="0"/>
              </a:spcBef>
              <a:spcAft>
                <a:spcPts val="3000"/>
              </a:spcAft>
              <a:buClr>
                <a:schemeClr val="tx2">
                  <a:lumMod val="75000"/>
                </a:schemeClr>
              </a:buClr>
              <a:buFont typeface="Wingdings" pitchFamily="2" charset="2"/>
              <a:buChar char="q"/>
            </a:pPr>
            <a:r>
              <a:rPr lang="el-GR" sz="2200" dirty="0"/>
              <a:t>Για τον προσδιορισμό του διανύσματος της τάσης στο σημείο P κατά τη διεύθυνση </a:t>
            </a:r>
            <a:r>
              <a:rPr lang="el-GR" sz="2200" b="1" dirty="0"/>
              <a:t>n</a:t>
            </a:r>
            <a:r>
              <a:rPr lang="el-GR" sz="2200" dirty="0"/>
              <a:t> αρκεί να υπολογιστούν οι συνιστώσες του </a:t>
            </a:r>
            <a:r>
              <a:rPr lang="el-GR" sz="2200" dirty="0" err="1"/>
              <a:t>τανυστή</a:t>
            </a:r>
            <a:r>
              <a:rPr lang="el-GR" sz="2200" dirty="0"/>
              <a:t> τάσης σε τρείς κάθετες μεταξύ τους διευθύνσεις στο Ρ.</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Rectangle 1"/>
              <p:cNvSpPr/>
              <p:nvPr/>
            </p:nvSpPr>
            <p:spPr>
              <a:xfrm>
                <a:off x="3203848" y="3015362"/>
                <a:ext cx="1825265" cy="485646"/>
              </a:xfrm>
              <a:prstGeom prst="rect">
                <a:avLst/>
              </a:prstGeom>
            </p:spPr>
            <p:txBody>
              <a:bodyPr wrap="square">
                <a:spAutoFit/>
              </a:bodyPr>
              <a:lstStyle/>
              <a:p>
                <a14:m>
                  <m:oMath xmlns:m="http://schemas.openxmlformats.org/officeDocument/2006/math">
                    <m:sSub>
                      <m:sSubPr>
                        <m:ctrlPr>
                          <a:rPr lang="el-GR" sz="2200" i="1" smtClean="0">
                            <a:solidFill>
                              <a:srgbClr val="000000"/>
                            </a:solidFill>
                            <a:latin typeface="Cambria Math" panose="02040503050406030204" pitchFamily="18" charset="0"/>
                            <a:ea typeface="Cambria Math" panose="02040503050406030204" pitchFamily="18" charset="0"/>
                          </a:rPr>
                        </m:ctrlPr>
                      </m:sSubPr>
                      <m:e>
                        <m:sSup>
                          <m:sSupPr>
                            <m:ctrlPr>
                              <a:rPr lang="el-GR" sz="2200" i="1">
                                <a:solidFill>
                                  <a:srgbClr val="000000"/>
                                </a:solidFill>
                                <a:effectLst/>
                                <a:latin typeface="Cambria Math" panose="02040503050406030204" pitchFamily="18" charset="0"/>
                                <a:ea typeface="Cambria Math" panose="02040503050406030204" pitchFamily="18" charset="0"/>
                              </a:rPr>
                            </m:ctrlPr>
                          </m:sSupPr>
                          <m:e>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p</m:t>
                            </m:r>
                          </m:e>
                          <m:sup>
                            <m: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n</m:t>
                            </m:r>
                            <m: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up>
                        </m:sSup>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r>
                      <a:rPr lang="el-GR" sz="22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ij</m:t>
                        </m:r>
                      </m:sub>
                    </m:sSub>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n</m:t>
                        </m:r>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j</m:t>
                        </m:r>
                      </m:sub>
                    </m:sSub>
                  </m:oMath>
                </a14:m>
                <a:r>
                  <a:rPr lang="en-US" sz="2200" dirty="0">
                    <a:solidFill>
                      <a:srgbClr val="000000"/>
                    </a:solidFill>
                    <a:effectLst/>
                    <a:latin typeface="Cambria Math" panose="02040503050406030204" pitchFamily="18" charset="0"/>
                    <a:ea typeface="Cambria Math" panose="02040503050406030204" pitchFamily="18" charset="0"/>
                  </a:rPr>
                  <a:t>,    </a:t>
                </a:r>
                <a:endParaRPr lang="el-GR" sz="22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03848" y="3015362"/>
                <a:ext cx="1825265" cy="485646"/>
              </a:xfrm>
              <a:prstGeom prst="rect">
                <a:avLst/>
              </a:prstGeom>
              <a:blipFill rotWithShape="0">
                <a:blip r:embed="rId3"/>
                <a:stretch>
                  <a:fillRect l="-669" t="-6329" r="-8696" b="-16456"/>
                </a:stretch>
              </a:blipFill>
            </p:spPr>
            <p:txBody>
              <a:bodyPr/>
              <a:lstStyle/>
              <a:p>
                <a:r>
                  <a:rPr lang="el-GR">
                    <a:noFill/>
                  </a:rPr>
                  <a:t> </a:t>
                </a:r>
              </a:p>
            </p:txBody>
          </p:sp>
        </mc:Fallback>
      </mc:AlternateContent>
      <p:sp>
        <p:nvSpPr>
          <p:cNvPr id="4" name="Rectangle 3"/>
          <p:cNvSpPr/>
          <p:nvPr/>
        </p:nvSpPr>
        <p:spPr>
          <a:xfrm>
            <a:off x="5179281" y="3058130"/>
            <a:ext cx="1360822" cy="400110"/>
          </a:xfrm>
          <a:prstGeom prst="rect">
            <a:avLst/>
          </a:prstGeom>
        </p:spPr>
        <p:txBody>
          <a:bodyPr wrap="none">
            <a:spAutoFit/>
          </a:bodyPr>
          <a:lstStyle/>
          <a:p>
            <a:r>
              <a:rPr lang="en-US" sz="2000" dirty="0" err="1">
                <a:solidFill>
                  <a:srgbClr val="000000"/>
                </a:solidFill>
                <a:latin typeface="Cambria Math" panose="02040503050406030204" pitchFamily="18" charset="0"/>
                <a:ea typeface="Cambria Math" panose="02040503050406030204" pitchFamily="18" charset="0"/>
              </a:rPr>
              <a:t>i</a:t>
            </a:r>
            <a:r>
              <a:rPr lang="en-US" sz="2000" dirty="0">
                <a:solidFill>
                  <a:srgbClr val="000000"/>
                </a:solidFill>
                <a:latin typeface="Cambria Math" panose="02040503050406030204" pitchFamily="18" charset="0"/>
                <a:ea typeface="Cambria Math" panose="02040503050406030204" pitchFamily="18" charset="0"/>
              </a:rPr>
              <a:t>, j</a:t>
            </a:r>
            <a:r>
              <a:rPr lang="el-GR" sz="2000" dirty="0">
                <a:solidFill>
                  <a:srgbClr val="000000"/>
                </a:solidFill>
                <a:latin typeface="Cambria Math" panose="02040503050406030204" pitchFamily="18" charset="0"/>
                <a:ea typeface="Cambria Math" panose="02040503050406030204" pitchFamily="18" charset="0"/>
              </a:rPr>
              <a:t> </a:t>
            </a:r>
            <a:r>
              <a:rPr lang="en-US" sz="2000" dirty="0">
                <a:solidFill>
                  <a:srgbClr val="000000"/>
                </a:solidFill>
                <a:latin typeface="Cambria Math" panose="02040503050406030204" pitchFamily="18" charset="0"/>
                <a:ea typeface="Cambria Math" panose="02040503050406030204" pitchFamily="18" charset="0"/>
              </a:rPr>
              <a:t>=</a:t>
            </a:r>
            <a:r>
              <a:rPr lang="el-GR" sz="2000" dirty="0">
                <a:solidFill>
                  <a:srgbClr val="000000"/>
                </a:solidFill>
                <a:latin typeface="Cambria Math" panose="02040503050406030204" pitchFamily="18" charset="0"/>
                <a:ea typeface="Cambria Math" panose="02040503050406030204" pitchFamily="18" charset="0"/>
              </a:rPr>
              <a:t> </a:t>
            </a:r>
            <a:r>
              <a:rPr lang="en-US" sz="2000" dirty="0">
                <a:solidFill>
                  <a:srgbClr val="000000"/>
                </a:solidFill>
                <a:latin typeface="Cambria Math" panose="02040503050406030204" pitchFamily="18" charset="0"/>
                <a:ea typeface="Cambria Math" panose="02040503050406030204" pitchFamily="18" charset="0"/>
              </a:rPr>
              <a:t>x, y, z </a:t>
            </a:r>
            <a:endParaRPr lang="el-GR"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754967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700808"/>
            <a:ext cx="8568952" cy="1152128"/>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Εφαρμόζοντας το μετασχηματισμό των συνιστωσών του τανυστή των τάσεων (στο διδιάστατο πρόβλημα) και κάνοντας χρήση των τριγωνομετρικών ταυτοτήτων: </a:t>
            </a:r>
            <a:endParaRPr lang="en-US" sz="2200" dirty="0"/>
          </a:p>
          <a:p>
            <a:pPr marL="0" indent="0" algn="just">
              <a:spcBef>
                <a:spcPts val="0"/>
              </a:spcBef>
              <a:spcAft>
                <a:spcPts val="1800"/>
              </a:spcAft>
              <a:buClr>
                <a:schemeClr val="tx2">
                  <a:lumMod val="75000"/>
                </a:schemeClr>
              </a:buClr>
              <a:buNone/>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09" y="2846845"/>
            <a:ext cx="8548363" cy="65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περιεχομένου 2"/>
          <p:cNvSpPr txBox="1">
            <a:spLocks/>
          </p:cNvSpPr>
          <p:nvPr/>
        </p:nvSpPr>
        <p:spPr>
          <a:xfrm>
            <a:off x="539552" y="3501252"/>
            <a:ext cx="8568952" cy="115212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800"/>
              </a:spcAft>
              <a:buClr>
                <a:schemeClr val="tx2">
                  <a:lumMod val="75000"/>
                </a:schemeClr>
              </a:buClr>
              <a:buNone/>
            </a:pPr>
            <a:r>
              <a:rPr lang="el-GR" sz="2200" dirty="0"/>
              <a:t>έχουμε: </a:t>
            </a:r>
            <a:endParaRPr lang="en-US" sz="2200" dirty="0"/>
          </a:p>
          <a:p>
            <a:pPr marL="0" indent="0" algn="just">
              <a:spcBef>
                <a:spcPts val="0"/>
              </a:spcBef>
              <a:spcAft>
                <a:spcPts val="1800"/>
              </a:spcAft>
              <a:buClr>
                <a:schemeClr val="tx2">
                  <a:lumMod val="75000"/>
                </a:schemeClr>
              </a:buClr>
              <a:buFont typeface="Wingdings"/>
              <a:buNone/>
            </a:pPr>
            <a:endParaRPr lang="el-GR" sz="2200" dirty="0"/>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76" y="4528542"/>
            <a:ext cx="8280920" cy="54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51" y="5306830"/>
            <a:ext cx="8167224" cy="50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3675726"/>
            <a:ext cx="9680218" cy="55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Θέση περιεχομένου 2"/>
          <p:cNvSpPr txBox="1">
            <a:spLocks/>
          </p:cNvSpPr>
          <p:nvPr/>
        </p:nvSpPr>
        <p:spPr>
          <a:xfrm>
            <a:off x="559677" y="5072979"/>
            <a:ext cx="8568952" cy="115212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800"/>
              </a:spcAft>
              <a:buClr>
                <a:schemeClr val="tx2">
                  <a:lumMod val="75000"/>
                </a:schemeClr>
              </a:buClr>
              <a:buNone/>
            </a:pPr>
            <a:r>
              <a:rPr lang="el-GR" sz="2200" dirty="0"/>
              <a:t>και</a:t>
            </a:r>
            <a:endParaRPr lang="en-US" sz="2200" dirty="0"/>
          </a:p>
          <a:p>
            <a:pPr marL="0" indent="0" algn="just">
              <a:spcBef>
                <a:spcPts val="0"/>
              </a:spcBef>
              <a:spcAft>
                <a:spcPts val="1800"/>
              </a:spcAft>
              <a:buClr>
                <a:schemeClr val="tx2">
                  <a:lumMod val="75000"/>
                </a:schemeClr>
              </a:buClr>
              <a:buFont typeface="Wingdings"/>
              <a:buNone/>
            </a:pPr>
            <a:endParaRPr lang="el-GR" sz="2200" dirty="0"/>
          </a:p>
        </p:txBody>
      </p:sp>
      <p:sp>
        <p:nvSpPr>
          <p:cNvPr id="15" name="Rectangle 14"/>
          <p:cNvSpPr/>
          <p:nvPr/>
        </p:nvSpPr>
        <p:spPr>
          <a:xfrm>
            <a:off x="7579519" y="3754657"/>
            <a:ext cx="543739" cy="400110"/>
          </a:xfrm>
          <a:prstGeom prst="rect">
            <a:avLst/>
          </a:prstGeom>
        </p:spPr>
        <p:txBody>
          <a:bodyPr wrap="none">
            <a:spAutoFit/>
          </a:bodyPr>
          <a:lstStyle/>
          <a:p>
            <a:r>
              <a:rPr lang="el-GR" sz="2000" dirty="0">
                <a:solidFill>
                  <a:srgbClr val="000000"/>
                </a:solidFill>
                <a:latin typeface="Cambria Math" panose="02040503050406030204" pitchFamily="18" charset="0"/>
                <a:ea typeface="Cambria Math" panose="02040503050406030204" pitchFamily="18" charset="0"/>
              </a:rPr>
              <a:t>(α)</a:t>
            </a:r>
            <a:endParaRPr lang="el-GR" sz="2000" dirty="0">
              <a:latin typeface="Cambria Math" panose="02040503050406030204" pitchFamily="18" charset="0"/>
              <a:ea typeface="Cambria Math" panose="02040503050406030204" pitchFamily="18" charset="0"/>
            </a:endParaRPr>
          </a:p>
        </p:txBody>
      </p:sp>
      <p:sp>
        <p:nvSpPr>
          <p:cNvPr id="16" name="Rectangle 15"/>
          <p:cNvSpPr/>
          <p:nvPr/>
        </p:nvSpPr>
        <p:spPr>
          <a:xfrm>
            <a:off x="7584328" y="4560285"/>
            <a:ext cx="538930" cy="400110"/>
          </a:xfrm>
          <a:prstGeom prst="rect">
            <a:avLst/>
          </a:prstGeom>
        </p:spPr>
        <p:txBody>
          <a:bodyPr wrap="none">
            <a:spAutoFit/>
          </a:bodyPr>
          <a:lstStyle/>
          <a:p>
            <a:r>
              <a:rPr lang="el-GR" sz="2000" dirty="0">
                <a:solidFill>
                  <a:srgbClr val="000000"/>
                </a:solidFill>
                <a:latin typeface="Cambria Math" panose="02040503050406030204" pitchFamily="18" charset="0"/>
                <a:ea typeface="Cambria Math" panose="02040503050406030204" pitchFamily="18" charset="0"/>
              </a:rPr>
              <a:t>(β)</a:t>
            </a:r>
            <a:endParaRPr lang="el-GR" sz="2000" dirty="0">
              <a:latin typeface="Cambria Math" panose="02040503050406030204" pitchFamily="18" charset="0"/>
              <a:ea typeface="Cambria Math" panose="02040503050406030204" pitchFamily="18" charset="0"/>
            </a:endParaRPr>
          </a:p>
        </p:txBody>
      </p:sp>
      <p:sp>
        <p:nvSpPr>
          <p:cNvPr id="17" name="Rectangle 16"/>
          <p:cNvSpPr/>
          <p:nvPr/>
        </p:nvSpPr>
        <p:spPr>
          <a:xfrm>
            <a:off x="7618320" y="5406904"/>
            <a:ext cx="526106" cy="400110"/>
          </a:xfrm>
          <a:prstGeom prst="rect">
            <a:avLst/>
          </a:prstGeom>
        </p:spPr>
        <p:txBody>
          <a:bodyPr wrap="none">
            <a:spAutoFit/>
          </a:bodyPr>
          <a:lstStyle/>
          <a:p>
            <a:r>
              <a:rPr lang="el-GR" sz="2000" dirty="0">
                <a:solidFill>
                  <a:srgbClr val="000000"/>
                </a:solidFill>
                <a:latin typeface="Cambria Math" panose="02040503050406030204" pitchFamily="18" charset="0"/>
                <a:ea typeface="Cambria Math" panose="02040503050406030204" pitchFamily="18" charset="0"/>
              </a:rPr>
              <a:t>(γ)</a:t>
            </a:r>
            <a:endParaRPr lang="el-GR"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668670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700808"/>
            <a:ext cx="8568952" cy="1152128"/>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Για να προσδιορίσουμε τις διευθύνσεις των επιπέδων της μέγιστης και ελάχιστης ορθής τάσης εξισώνουμε την πρώτη παράγωγο  της (α) ως προς θ  ή της (β), με μηδέν:</a:t>
            </a:r>
            <a:endParaRPr lang="en-US" sz="2200" dirty="0"/>
          </a:p>
          <a:p>
            <a:pPr algn="just">
              <a:spcBef>
                <a:spcPts val="0"/>
              </a:spcBef>
              <a:spcAft>
                <a:spcPts val="1800"/>
              </a:spcAft>
              <a:buClr>
                <a:schemeClr val="tx2">
                  <a:lumMod val="75000"/>
                </a:schemeClr>
              </a:buClr>
              <a:buFont typeface="Wingdings" pitchFamily="2" charset="2"/>
              <a:buChar char="q"/>
            </a:pPr>
            <a:endParaRPr lang="en-US" sz="2200" dirty="0"/>
          </a:p>
          <a:p>
            <a:pPr marL="0" indent="0" algn="just">
              <a:spcBef>
                <a:spcPts val="0"/>
              </a:spcBef>
              <a:spcAft>
                <a:spcPts val="1800"/>
              </a:spcAft>
              <a:buClr>
                <a:schemeClr val="tx2">
                  <a:lumMod val="75000"/>
                </a:schemeClr>
              </a:buClr>
              <a:buNone/>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p:sp>
        <p:nvSpPr>
          <p:cNvPr id="7" name="Θέση περιεχομένου 2"/>
          <p:cNvSpPr txBox="1">
            <a:spLocks/>
          </p:cNvSpPr>
          <p:nvPr/>
        </p:nvSpPr>
        <p:spPr>
          <a:xfrm>
            <a:off x="539552" y="3501252"/>
            <a:ext cx="8568952" cy="115212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800"/>
              </a:spcAft>
              <a:buClr>
                <a:schemeClr val="tx2">
                  <a:lumMod val="75000"/>
                </a:schemeClr>
              </a:buClr>
              <a:buNone/>
            </a:pPr>
            <a:r>
              <a:rPr lang="el-GR" sz="2200" dirty="0"/>
              <a:t>και </a:t>
            </a:r>
            <a:endParaRPr lang="en-US" sz="2200" dirty="0"/>
          </a:p>
          <a:p>
            <a:pPr marL="0" indent="0" algn="just">
              <a:spcBef>
                <a:spcPts val="0"/>
              </a:spcBef>
              <a:spcAft>
                <a:spcPts val="1800"/>
              </a:spcAft>
              <a:buClr>
                <a:schemeClr val="tx2">
                  <a:lumMod val="75000"/>
                </a:schemeClr>
              </a:buClr>
              <a:buFont typeface="Wingdings"/>
              <a:buNone/>
            </a:pPr>
            <a:endParaRPr lang="el-GR" sz="2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26" y="2843874"/>
            <a:ext cx="9029753" cy="71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201" y="3787512"/>
            <a:ext cx="8979870" cy="57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200" y="4671861"/>
            <a:ext cx="8122256" cy="1785104"/>
          </a:xfrm>
          <a:prstGeom prst="rect">
            <a:avLst/>
          </a:prstGeom>
        </p:spPr>
        <p:txBody>
          <a:bodyPr wrap="square">
            <a:spAutoFit/>
          </a:bodyPr>
          <a:lstStyle/>
          <a:p>
            <a:pPr algn="just"/>
            <a:r>
              <a:rPr lang="en-US" sz="2200" dirty="0">
                <a:latin typeface="Calibri" panose="020F0502020204030204" pitchFamily="34" charset="0"/>
              </a:rPr>
              <a:t>H</a:t>
            </a:r>
            <a:r>
              <a:rPr lang="el-GR" sz="2200" dirty="0">
                <a:latin typeface="Calibri" panose="020F0502020204030204" pitchFamily="34" charset="0"/>
              </a:rPr>
              <a:t> παραπάνω σχέση ορίζει δύο κάθετες μεταξύ τους διευθύνσεις, τις κύριες διευθύνσεις (</a:t>
            </a:r>
            <a:r>
              <a:rPr lang="en-US" sz="2200" dirty="0">
                <a:latin typeface="Calibri" panose="020F0502020204030204" pitchFamily="34" charset="0"/>
              </a:rPr>
              <a:t>principal directions</a:t>
            </a:r>
            <a:r>
              <a:rPr lang="el-GR" sz="2200" dirty="0">
                <a:latin typeface="Calibri" panose="020F0502020204030204" pitchFamily="34" charset="0"/>
              </a:rPr>
              <a:t>) και οι ορθές τάσεις που αντιστοιχούν σ’ αυτές (μέγιστη και ελάχιστη) λέγονται κύριες τάσεις (</a:t>
            </a:r>
            <a:r>
              <a:rPr lang="en-US" sz="2200" dirty="0">
                <a:latin typeface="Calibri" panose="020F0502020204030204" pitchFamily="34" charset="0"/>
              </a:rPr>
              <a:t>principal stresses</a:t>
            </a:r>
            <a:r>
              <a:rPr lang="el-GR" sz="2200" dirty="0">
                <a:latin typeface="Calibri" panose="020F0502020204030204" pitchFamily="34" charset="0"/>
              </a:rPr>
              <a:t>). Στα κύρια επίπεδα οι διατμητικές τάσεις είναι μηδενικές.</a:t>
            </a:r>
            <a:endParaRPr lang="en-US" sz="2200" dirty="0">
              <a:latin typeface="Calibri" panose="020F0502020204030204" pitchFamily="34" charset="0"/>
            </a:endParaRPr>
          </a:p>
        </p:txBody>
      </p:sp>
    </p:spTree>
    <p:extLst>
      <p:ext uri="{BB962C8B-B14F-4D97-AF65-F5344CB8AC3E}">
        <p14:creationId xmlns:p14="http://schemas.microsoft.com/office/powerpoint/2010/main" val="543483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179512" y="1700808"/>
                <a:ext cx="8568952" cy="1152128"/>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Για το σχεδιασμό των κατασκευών είναι απαραίτητο να γνωρίζουμε και τις μέγιστες τιμές των συνιστωσών του τανυστή </a:t>
                </a:r>
                <a14:m>
                  <m:oMath xmlns:m="http://schemas.openxmlformats.org/officeDocument/2006/math">
                    <m:sSub>
                      <m:sSubPr>
                        <m:ctrlPr>
                          <a:rPr lang="en-US" sz="2200" i="1">
                            <a:latin typeface="Cambria Math" panose="02040503050406030204" pitchFamily="18" charset="0"/>
                          </a:rPr>
                        </m:ctrlPr>
                      </m:sSubPr>
                      <m:e>
                        <m:r>
                          <m:rPr>
                            <m:sty m:val="p"/>
                          </m:rPr>
                          <a:rPr lang="el-GR" sz="2200">
                            <a:latin typeface="Cambria Math" panose="02040503050406030204" pitchFamily="18" charset="0"/>
                          </a:rPr>
                          <m:t>τ</m:t>
                        </m:r>
                      </m:e>
                      <m:sub>
                        <m:r>
                          <m:rPr>
                            <m:sty m:val="p"/>
                          </m:rPr>
                          <a:rPr lang="en-US" sz="2200">
                            <a:latin typeface="Cambria Math" panose="02040503050406030204" pitchFamily="18" charset="0"/>
                          </a:rPr>
                          <m:t>ij</m:t>
                        </m:r>
                        <m:r>
                          <a:rPr lang="en-US" sz="2200">
                            <a:latin typeface="Cambria Math" panose="02040503050406030204" pitchFamily="18" charset="0"/>
                          </a:rPr>
                          <m:t> </m:t>
                        </m:r>
                      </m:sub>
                    </m:sSub>
                    <m:r>
                      <a:rPr lang="el-GR" sz="2200">
                        <a:latin typeface="Cambria Math" panose="02040503050406030204" pitchFamily="18" charset="0"/>
                      </a:rPr>
                      <m:t>(</m:t>
                    </m:r>
                    <m:r>
                      <m:rPr>
                        <m:sty m:val="p"/>
                      </m:rPr>
                      <a:rPr lang="en-US" sz="2200">
                        <a:latin typeface="Cambria Math" panose="02040503050406030204" pitchFamily="18" charset="0"/>
                      </a:rPr>
                      <m:t>i</m:t>
                    </m:r>
                    <m:r>
                      <a:rPr lang="el-GR" sz="2200">
                        <a:latin typeface="Cambria Math" panose="02040503050406030204" pitchFamily="18" charset="0"/>
                      </a:rPr>
                      <m:t>≠</m:t>
                    </m:r>
                    <m:r>
                      <m:rPr>
                        <m:sty m:val="p"/>
                      </m:rPr>
                      <a:rPr lang="en-US" sz="2200">
                        <a:latin typeface="Cambria Math" panose="02040503050406030204" pitchFamily="18" charset="0"/>
                      </a:rPr>
                      <m:t>j</m:t>
                    </m:r>
                    <m:r>
                      <a:rPr lang="el-GR" sz="2200">
                        <a:latin typeface="Cambria Math" panose="02040503050406030204" pitchFamily="18" charset="0"/>
                      </a:rPr>
                      <m:t>)</m:t>
                    </m:r>
                  </m:oMath>
                </a14:m>
                <a:r>
                  <a:rPr lang="el-GR" sz="2200" dirty="0"/>
                  <a:t>.</a:t>
                </a:r>
              </a:p>
              <a:p>
                <a:pPr algn="just">
                  <a:spcBef>
                    <a:spcPts val="0"/>
                  </a:spcBef>
                  <a:spcAft>
                    <a:spcPts val="1800"/>
                  </a:spcAft>
                  <a:buClr>
                    <a:schemeClr val="tx2">
                      <a:lumMod val="75000"/>
                    </a:schemeClr>
                  </a:buClr>
                  <a:buFont typeface="Wingdings" pitchFamily="2" charset="2"/>
                  <a:buChar char="q"/>
                </a:pPr>
                <a:r>
                  <a:rPr lang="el-GR" sz="2200" dirty="0"/>
                  <a:t>Για να προσδιορίσουμε τις κατευθύνσεις στο </a:t>
                </a:r>
                <a:r>
                  <a:rPr lang="en-US" sz="2200" dirty="0"/>
                  <a:t>P</a:t>
                </a:r>
                <a:r>
                  <a:rPr lang="el-GR" sz="2200" dirty="0"/>
                  <a:t> για τις οποίες εμφανίζεται η μέγιστη διατμητική τάση μηδενίζουμε την πρώτη παράγωγο  της (γ) ως προς θ,</a:t>
                </a:r>
                <a:endParaRPr lang="en-US" sz="2200" dirty="0"/>
              </a:p>
              <a:p>
                <a:pPr algn="just">
                  <a:spcBef>
                    <a:spcPts val="0"/>
                  </a:spcBef>
                  <a:spcAft>
                    <a:spcPts val="1800"/>
                  </a:spcAft>
                  <a:buClr>
                    <a:schemeClr val="tx2">
                      <a:lumMod val="75000"/>
                    </a:schemeClr>
                  </a:buClr>
                  <a:buFont typeface="Wingdings" pitchFamily="2" charset="2"/>
                  <a:buChar char="q"/>
                </a:pPr>
                <a:endParaRPr lang="el-GR" sz="2200" dirty="0"/>
              </a:p>
              <a:p>
                <a:pPr algn="just">
                  <a:spcBef>
                    <a:spcPts val="0"/>
                  </a:spcBef>
                  <a:spcAft>
                    <a:spcPts val="1800"/>
                  </a:spcAft>
                  <a:buClr>
                    <a:schemeClr val="tx2">
                      <a:lumMod val="75000"/>
                    </a:schemeClr>
                  </a:buClr>
                  <a:buFont typeface="Wingdings" pitchFamily="2" charset="2"/>
                  <a:buChar char="q"/>
                </a:pPr>
                <a:endParaRPr lang="el-GR" sz="2200" dirty="0"/>
              </a:p>
              <a:p>
                <a:pPr algn="just">
                  <a:spcBef>
                    <a:spcPts val="0"/>
                  </a:spcBef>
                  <a:spcAft>
                    <a:spcPts val="1800"/>
                  </a:spcAft>
                  <a:buClr>
                    <a:schemeClr val="tx2">
                      <a:lumMod val="75000"/>
                    </a:schemeClr>
                  </a:buClr>
                  <a:buFont typeface="Wingdings" pitchFamily="2" charset="2"/>
                  <a:buChar char="q"/>
                </a:pPr>
                <a:endParaRPr lang="en-US" sz="2200" dirty="0"/>
              </a:p>
              <a:p>
                <a:pPr algn="just">
                  <a:spcBef>
                    <a:spcPts val="0"/>
                  </a:spcBef>
                  <a:spcAft>
                    <a:spcPts val="1800"/>
                  </a:spcAft>
                  <a:buClr>
                    <a:schemeClr val="tx2">
                      <a:lumMod val="75000"/>
                    </a:schemeClr>
                  </a:buClr>
                  <a:buFont typeface="Wingdings" pitchFamily="2" charset="2"/>
                  <a:buChar char="q"/>
                </a:pPr>
                <a:endParaRPr lang="en-US" sz="2200" dirty="0"/>
              </a:p>
              <a:p>
                <a:pPr algn="just">
                  <a:spcBef>
                    <a:spcPts val="0"/>
                  </a:spcBef>
                  <a:spcAft>
                    <a:spcPts val="1800"/>
                  </a:spcAft>
                  <a:buClr>
                    <a:schemeClr val="tx2">
                      <a:lumMod val="75000"/>
                    </a:schemeClr>
                  </a:buClr>
                  <a:buFont typeface="Wingdings" pitchFamily="2" charset="2"/>
                  <a:buChar char="q"/>
                </a:pPr>
                <a:endParaRPr lang="en-US" sz="2200" dirty="0"/>
              </a:p>
              <a:p>
                <a:pPr marL="0" indent="0" algn="just">
                  <a:spcBef>
                    <a:spcPts val="0"/>
                  </a:spcBef>
                  <a:spcAft>
                    <a:spcPts val="1800"/>
                  </a:spcAft>
                  <a:buClr>
                    <a:schemeClr val="tx2">
                      <a:lumMod val="75000"/>
                    </a:schemeClr>
                  </a:buClr>
                  <a:buNone/>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179512" y="1700808"/>
                <a:ext cx="8568952" cy="1152128"/>
              </a:xfrm>
              <a:blipFill rotWithShape="1">
                <a:blip r:embed="rId3"/>
                <a:stretch>
                  <a:fillRect t="-3175" r="-996" b="-86772"/>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48330"/>
            <a:ext cx="8911209" cy="88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854069"/>
            <a:ext cx="8818278" cy="33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095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700808"/>
            <a:ext cx="8568952" cy="1152128"/>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400" dirty="0"/>
              <a:t>Με βάση τις παραπάνω σχέσεις, οι ακραίες τιμές των τάσεων είναι: </a:t>
            </a:r>
            <a:endParaRPr lang="en-US" sz="2400" dirty="0"/>
          </a:p>
          <a:p>
            <a:pPr algn="just">
              <a:spcBef>
                <a:spcPts val="0"/>
              </a:spcBef>
              <a:spcAft>
                <a:spcPts val="1800"/>
              </a:spcAft>
              <a:buClr>
                <a:schemeClr val="tx2">
                  <a:lumMod val="75000"/>
                </a:schemeClr>
              </a:buClr>
              <a:buFont typeface="Wingdings" pitchFamily="2" charset="2"/>
              <a:buChar char="q"/>
            </a:pPr>
            <a:endParaRPr lang="el-GR" sz="2200" dirty="0"/>
          </a:p>
          <a:p>
            <a:pPr algn="just">
              <a:spcBef>
                <a:spcPts val="0"/>
              </a:spcBef>
              <a:spcAft>
                <a:spcPts val="1800"/>
              </a:spcAft>
              <a:buClr>
                <a:schemeClr val="tx2">
                  <a:lumMod val="75000"/>
                </a:schemeClr>
              </a:buClr>
              <a:buFont typeface="Wingdings" pitchFamily="2" charset="2"/>
              <a:buChar char="q"/>
            </a:pPr>
            <a:endParaRPr lang="el-GR" sz="2200" dirty="0"/>
          </a:p>
          <a:p>
            <a:pPr algn="just">
              <a:spcBef>
                <a:spcPts val="0"/>
              </a:spcBef>
              <a:spcAft>
                <a:spcPts val="1800"/>
              </a:spcAft>
              <a:buClr>
                <a:schemeClr val="tx2">
                  <a:lumMod val="75000"/>
                </a:schemeClr>
              </a:buClr>
              <a:buFont typeface="Wingdings" pitchFamily="2" charset="2"/>
              <a:buChar char="q"/>
            </a:pPr>
            <a:endParaRPr lang="en-US" sz="2200" dirty="0"/>
          </a:p>
          <a:p>
            <a:pPr algn="just">
              <a:spcBef>
                <a:spcPts val="0"/>
              </a:spcBef>
              <a:spcAft>
                <a:spcPts val="1800"/>
              </a:spcAft>
              <a:buClr>
                <a:schemeClr val="tx2">
                  <a:lumMod val="75000"/>
                </a:schemeClr>
              </a:buClr>
              <a:buFont typeface="Wingdings" pitchFamily="2" charset="2"/>
              <a:buChar char="q"/>
            </a:pPr>
            <a:endParaRPr lang="en-US" sz="2200" dirty="0"/>
          </a:p>
          <a:p>
            <a:pPr algn="just">
              <a:spcBef>
                <a:spcPts val="0"/>
              </a:spcBef>
              <a:spcAft>
                <a:spcPts val="1800"/>
              </a:spcAft>
              <a:buClr>
                <a:schemeClr val="tx2">
                  <a:lumMod val="75000"/>
                </a:schemeClr>
              </a:buClr>
              <a:buFont typeface="Wingdings" pitchFamily="2" charset="2"/>
              <a:buChar char="q"/>
            </a:pPr>
            <a:endParaRPr lang="en-US" sz="2200" dirty="0"/>
          </a:p>
          <a:p>
            <a:pPr marL="0" indent="0" algn="just">
              <a:spcBef>
                <a:spcPts val="0"/>
              </a:spcBef>
              <a:spcAft>
                <a:spcPts val="1800"/>
              </a:spcAft>
              <a:buClr>
                <a:schemeClr val="tx2">
                  <a:lumMod val="75000"/>
                </a:schemeClr>
              </a:buClr>
              <a:buNone/>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Τριδιάστατη</a:t>
            </a:r>
            <a:r>
              <a:rPr lang="el-GR" sz="3600" b="1" dirty="0">
                <a:solidFill>
                  <a:srgbClr val="002060"/>
                </a:solidFill>
              </a:rPr>
              <a:t> εντατική κατάσταση</a:t>
            </a:r>
            <a:endParaRPr lang="en-US" sz="3600" b="1" dirty="0">
              <a:solidFill>
                <a:srgbClr val="002060"/>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6" y="2595527"/>
            <a:ext cx="8440124" cy="104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24" y="3946613"/>
            <a:ext cx="10131251" cy="66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434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βασικές εξισώσεις των δισδιάστατων μετασχηματισμών των τάσεων και οι σχέσεις μεταξύ των κυρίων τάσεων και της μέγιστης </a:t>
            </a:r>
            <a:r>
              <a:rPr lang="el-GR" sz="2200" dirty="0" err="1"/>
              <a:t>διατμητικής</a:t>
            </a:r>
            <a:r>
              <a:rPr lang="el-GR" sz="2200" dirty="0"/>
              <a:t> τάσης μπορούν να μελετηθούν και γραφικά χρησιμοποιώντας τον </a:t>
            </a:r>
            <a:r>
              <a:rPr lang="el-GR" sz="2200" b="1" dirty="0"/>
              <a:t>κύκλο του </a:t>
            </a:r>
            <a:r>
              <a:rPr lang="el-GR" sz="2200" b="1" dirty="0" err="1"/>
              <a:t>Mohr</a:t>
            </a:r>
            <a:r>
              <a:rPr lang="el-GR" sz="2200" dirty="0"/>
              <a:t>.</a:t>
            </a:r>
          </a:p>
          <a:p>
            <a:pPr algn="just">
              <a:spcBef>
                <a:spcPts val="0"/>
              </a:spcBef>
              <a:spcAft>
                <a:spcPts val="3000"/>
              </a:spcAft>
              <a:buClr>
                <a:schemeClr val="tx2">
                  <a:lumMod val="75000"/>
                </a:schemeClr>
              </a:buClr>
              <a:buFont typeface="Wingdings" pitchFamily="2" charset="2"/>
              <a:buChar char="q"/>
            </a:pPr>
            <a:r>
              <a:rPr lang="el-GR" sz="2200" dirty="0"/>
              <a:t>Χρήσιμα στοιχεία διαγράμματος: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του </a:t>
            </a:r>
            <a:r>
              <a:rPr lang="en-US" sz="3600" b="1" dirty="0">
                <a:solidFill>
                  <a:srgbClr val="002060"/>
                </a:solidFill>
              </a:rPr>
              <a:t>Mohr</a:t>
            </a:r>
          </a:p>
        </p:txBody>
      </p:sp>
      <p:pic>
        <p:nvPicPr>
          <p:cNvPr id="6" name="Εικόνα 22"/>
          <p:cNvPicPr/>
          <p:nvPr/>
        </p:nvPicPr>
        <p:blipFill>
          <a:blip r:embed="rId3">
            <a:extLst>
              <a:ext uri="{28A0092B-C50C-407E-A947-70E740481C1C}">
                <a14:useLocalDpi xmlns:a14="http://schemas.microsoft.com/office/drawing/2010/main" val="0"/>
              </a:ext>
            </a:extLst>
          </a:blip>
          <a:srcRect/>
          <a:stretch>
            <a:fillRect/>
          </a:stretch>
        </p:blipFill>
        <p:spPr bwMode="auto">
          <a:xfrm>
            <a:off x="5218112" y="3379787"/>
            <a:ext cx="3962400" cy="339090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467544" y="4005064"/>
                <a:ext cx="4392488" cy="2490938"/>
              </a:xfrm>
              <a:prstGeom prst="rect">
                <a:avLst/>
              </a:prstGeom>
            </p:spPr>
            <p:txBody>
              <a:bodyPr wrap="square">
                <a:spAutoFit/>
              </a:bodyPr>
              <a:lstStyle/>
              <a:p>
                <a:pPr marL="180000" indent="-180000" algn="just">
                  <a:spcAft>
                    <a:spcPts val="1200"/>
                  </a:spcAft>
                  <a:buFont typeface="Arial" panose="020B0604020202020204" pitchFamily="34" charset="0"/>
                  <a:buChar char="•"/>
                </a:pPr>
                <a:r>
                  <a:rPr lang="el-GR" dirty="0">
                    <a:solidFill>
                      <a:srgbClr val="000000"/>
                    </a:solidFill>
                    <a:ea typeface="Times New Roman" panose="02020603050405020304" pitchFamily="18" charset="0"/>
                  </a:rPr>
                  <a:t>Το κέντρο του κύκλου έχει συντεταγμένες (</a:t>
                </a:r>
                <a:r>
                  <a:rPr lang="en-US" dirty="0">
                    <a:solidFill>
                      <a:srgbClr val="000000"/>
                    </a:solidFill>
                    <a:effectLst/>
                    <a:ea typeface="Times New Roman" panose="02020603050405020304" pitchFamily="18" charset="0"/>
                  </a:rPr>
                  <a:t>r</a:t>
                </a:r>
                <a:r>
                  <a:rPr lang="el-GR" dirty="0">
                    <a:solidFill>
                      <a:srgbClr val="000000"/>
                    </a:solidFill>
                    <a:effectLst/>
                    <a:ea typeface="Times New Roman" panose="02020603050405020304" pitchFamily="18" charset="0"/>
                  </a:rPr>
                  <a:t>, 0),  όπου </a:t>
                </a:r>
                <a:r>
                  <a:rPr lang="en-US" dirty="0">
                    <a:solidFill>
                      <a:srgbClr val="000000"/>
                    </a:solidFill>
                    <a:effectLst/>
                    <a:ea typeface="Times New Roman" panose="02020603050405020304" pitchFamily="18" charset="0"/>
                  </a:rPr>
                  <a:t>r</a:t>
                </a:r>
                <a:r>
                  <a:rPr lang="el-GR" dirty="0">
                    <a:solidFill>
                      <a:srgbClr val="000000"/>
                    </a:solidFill>
                    <a:effectLst/>
                    <a:ea typeface="Times New Roman" panose="02020603050405020304" pitchFamily="18" charset="0"/>
                  </a:rPr>
                  <a:t> =</a:t>
                </a:r>
                <a14:m>
                  <m:oMath xmlns:m="http://schemas.openxmlformats.org/officeDocument/2006/math">
                    <m:r>
                      <a:rPr lang="el-GR"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l-GR" i="1">
                            <a:solidFill>
                              <a:srgbClr val="000000"/>
                            </a:solidFill>
                            <a:effectLst/>
                            <a:latin typeface="Cambria Math" panose="02040503050406030204" pitchFamily="18" charset="0"/>
                            <a:ea typeface="Times New Roman" panose="02020603050405020304" pitchFamily="18" charset="0"/>
                          </a:rPr>
                        </m:ctrlPr>
                      </m:fPr>
                      <m:num>
                        <m:sSub>
                          <m:sSubPr>
                            <m:ctrlPr>
                              <a:rPr lang="el-GR" i="1">
                                <a:solidFill>
                                  <a:srgbClr val="000000"/>
                                </a:solidFill>
                                <a:effectLst/>
                                <a:latin typeface="Cambria Math" panose="02040503050406030204" pitchFamily="18" charset="0"/>
                                <a:ea typeface="Times New Roman" panose="02020603050405020304" pitchFamily="18" charset="0"/>
                              </a:rPr>
                            </m:ctrlPr>
                          </m:sSubPr>
                          <m:e>
                            <m:r>
                              <m:rPr>
                                <m:sty m:val="p"/>
                              </m:rPr>
                              <a:rPr lang="el-GR">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σ</m:t>
                            </m:r>
                          </m:e>
                          <m:sub>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sub>
                        </m:sSub>
                        <m: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l-GR">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l-GR" i="1">
                                <a:solidFill>
                                  <a:srgbClr val="000000"/>
                                </a:solidFill>
                                <a:effectLst/>
                                <a:latin typeface="Cambria Math" panose="02040503050406030204" pitchFamily="18" charset="0"/>
                                <a:ea typeface="Times New Roman" panose="02020603050405020304" pitchFamily="18" charset="0"/>
                              </a:rPr>
                            </m:ctrlPr>
                          </m:sSubPr>
                          <m:e>
                            <m:r>
                              <m:rPr>
                                <m:sty m:val="p"/>
                              </m:rPr>
                              <a:rPr lang="el-GR">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σ</m:t>
                            </m:r>
                          </m:e>
                          <m:sub>
                            <m:r>
                              <m:rPr>
                                <m:sty m:val="p"/>
                              </m:rPr>
                              <a:rPr lang="el-GR">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y</m:t>
                            </m:r>
                          </m:sub>
                        </m:sSub>
                      </m:num>
                      <m:den>
                        <m:r>
                          <a:rPr lang="el-GR">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l-GR" dirty="0">
                    <a:solidFill>
                      <a:srgbClr val="000000"/>
                    </a:solidFill>
                    <a:effectLst/>
                    <a:ea typeface="Times New Roman" panose="02020603050405020304" pitchFamily="18" charset="0"/>
                  </a:rPr>
                  <a:t>= σταθ</a:t>
                </a:r>
                <a:r>
                  <a:rPr lang="el-GR" dirty="0">
                    <a:solidFill>
                      <a:srgbClr val="000000"/>
                    </a:solidFill>
                    <a:ea typeface="Times New Roman" panose="02020603050405020304" pitchFamily="18" charset="0"/>
                  </a:rPr>
                  <a:t>ερό.</a:t>
                </a:r>
              </a:p>
              <a:p>
                <a:pPr marL="180000" indent="-180000" algn="just">
                  <a:spcAft>
                    <a:spcPts val="1200"/>
                  </a:spcAft>
                  <a:buFont typeface="Arial" panose="020B0604020202020204" pitchFamily="34" charset="0"/>
                  <a:buChar char="•"/>
                </a:pPr>
                <a:r>
                  <a:rPr lang="el-GR" dirty="0"/>
                  <a:t>Η διεύθυνση των επιπέδων της μέγιστης </a:t>
                </a:r>
                <a:r>
                  <a:rPr lang="el-GR" dirty="0" err="1"/>
                  <a:t>διατμητικής</a:t>
                </a:r>
                <a:r>
                  <a:rPr lang="el-GR" dirty="0"/>
                  <a:t> τάσης σχηματίζουν γωνία 45° με τα κύρια επίπεδα.</a:t>
                </a:r>
              </a:p>
              <a:p>
                <a:pPr marL="180000" indent="-180000" algn="just">
                  <a:buFont typeface="Arial" panose="020B0604020202020204" pitchFamily="34" charset="0"/>
                  <a:buChar char="•"/>
                </a:pPr>
                <a:r>
                  <a:rPr lang="el-GR" dirty="0"/>
                  <a:t>Στο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τ</m:t>
                        </m:r>
                      </m:e>
                      <m:sub>
                        <m:r>
                          <m:rPr>
                            <m:sty m:val="p"/>
                          </m:rPr>
                          <a:rPr lang="en-US">
                            <a:latin typeface="Cambria Math" panose="02040503050406030204" pitchFamily="18" charset="0"/>
                          </a:rPr>
                          <m:t>max</m:t>
                        </m:r>
                      </m:sub>
                    </m:sSub>
                  </m:oMath>
                </a14:m>
                <a:r>
                  <a:rPr lang="el-GR" dirty="0"/>
                  <a:t> οι ορθές τάσεις είναι ίσες,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σ</m:t>
                        </m:r>
                      </m:e>
                      <m:sub>
                        <m:r>
                          <m:rPr>
                            <m:sty m:val="p"/>
                          </m:rPr>
                          <a:rPr lang="en-US">
                            <a:latin typeface="Cambria Math" panose="02040503050406030204" pitchFamily="18" charset="0"/>
                          </a:rPr>
                          <m:t>x</m:t>
                        </m:r>
                      </m:sub>
                    </m:sSub>
                    <m:r>
                      <a:rPr lang="el-GR">
                        <a:latin typeface="Cambria Math" panose="02040503050406030204" pitchFamily="18" charset="0"/>
                      </a:rPr>
                      <m:t>=</m:t>
                    </m:r>
                    <m:sSub>
                      <m:sSubPr>
                        <m:ctrlPr>
                          <a:rPr lang="el-GR" i="1">
                            <a:latin typeface="Cambria Math" panose="02040503050406030204" pitchFamily="18" charset="0"/>
                          </a:rPr>
                        </m:ctrlPr>
                      </m:sSubPr>
                      <m:e>
                        <m:r>
                          <m:rPr>
                            <m:sty m:val="p"/>
                          </m:rPr>
                          <a:rPr lang="el-GR">
                            <a:latin typeface="Cambria Math" panose="02040503050406030204" pitchFamily="18" charset="0"/>
                          </a:rPr>
                          <m:t>σ</m:t>
                        </m:r>
                      </m:e>
                      <m:sub>
                        <m:r>
                          <m:rPr>
                            <m:sty m:val="p"/>
                          </m:rPr>
                          <a:rPr lang="el-GR">
                            <a:latin typeface="Cambria Math" panose="02040503050406030204" pitchFamily="18" charset="0"/>
                          </a:rPr>
                          <m:t>y</m:t>
                        </m:r>
                      </m:sub>
                    </m:sSub>
                    <m:r>
                      <a:rPr lang="el-GR">
                        <a:latin typeface="Cambria Math" panose="02040503050406030204" pitchFamily="18" charset="0"/>
                      </a:rPr>
                      <m:t>=</m:t>
                    </m:r>
                    <m:r>
                      <m:rPr>
                        <m:sty m:val="p"/>
                      </m:rPr>
                      <a:rPr lang="en-US">
                        <a:latin typeface="Cambria Math" panose="02040503050406030204" pitchFamily="18" charset="0"/>
                      </a:rPr>
                      <m:t>r</m:t>
                    </m:r>
                  </m:oMath>
                </a14:m>
                <a:r>
                  <a:rPr lang="el-GR" dirty="0"/>
                  <a:t>.</a:t>
                </a:r>
              </a:p>
            </p:txBody>
          </p:sp>
        </mc:Choice>
        <mc:Fallback xmlns="">
          <p:sp>
            <p:nvSpPr>
              <p:cNvPr id="7" name="Rectangle 6"/>
              <p:cNvSpPr>
                <a:spLocks noRot="1" noChangeAspect="1" noMove="1" noResize="1" noEditPoints="1" noAdjustHandles="1" noChangeArrowheads="1" noChangeShapeType="1" noTextEdit="1"/>
              </p:cNvSpPr>
              <p:nvPr/>
            </p:nvSpPr>
            <p:spPr>
              <a:xfrm>
                <a:off x="467544" y="4005064"/>
                <a:ext cx="4392488" cy="2490938"/>
              </a:xfrm>
              <a:prstGeom prst="rect">
                <a:avLst/>
              </a:prstGeom>
              <a:blipFill rotWithShape="0">
                <a:blip r:embed="rId4"/>
                <a:stretch>
                  <a:fillRect l="-972" t="-1467" r="-1111" b="-1956"/>
                </a:stretch>
              </a:blipFill>
            </p:spPr>
            <p:txBody>
              <a:bodyPr/>
              <a:lstStyle/>
              <a:p>
                <a:r>
                  <a:rPr lang="el-GR">
                    <a:noFill/>
                  </a:rPr>
                  <a:t> </a:t>
                </a:r>
              </a:p>
            </p:txBody>
          </p:sp>
        </mc:Fallback>
      </mc:AlternateContent>
    </p:spTree>
    <p:extLst>
      <p:ext uri="{BB962C8B-B14F-4D97-AF65-F5344CB8AC3E}">
        <p14:creationId xmlns:p14="http://schemas.microsoft.com/office/powerpoint/2010/main" val="2539940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βασικές εξισώσεις των δισδιάστατων μετασχηματισμών των τάσεων και οι σχέσεις μεταξύ των κυρίων τάσεων και της μέγιστης </a:t>
            </a:r>
            <a:r>
              <a:rPr lang="el-GR" sz="2200" dirty="0" err="1"/>
              <a:t>διατμητικής</a:t>
            </a:r>
            <a:r>
              <a:rPr lang="el-GR" sz="2200" dirty="0"/>
              <a:t> τάσης μπορούν να μελετηθούν και γραφικά χρησιμοποιώντας τον </a:t>
            </a:r>
            <a:r>
              <a:rPr lang="el-GR" sz="2200" b="1" dirty="0"/>
              <a:t>κύκλο του </a:t>
            </a:r>
            <a:r>
              <a:rPr lang="el-GR" sz="2200" b="1" dirty="0" err="1"/>
              <a:t>Mohr</a:t>
            </a:r>
            <a:r>
              <a:rPr lang="el-GR" sz="2200" dirty="0"/>
              <a:t>.</a:t>
            </a:r>
          </a:p>
          <a:p>
            <a:pPr algn="just">
              <a:spcBef>
                <a:spcPts val="0"/>
              </a:spcBef>
              <a:spcAft>
                <a:spcPts val="3000"/>
              </a:spcAft>
              <a:buClr>
                <a:schemeClr val="tx2">
                  <a:lumMod val="75000"/>
                </a:schemeClr>
              </a:buClr>
              <a:buFont typeface="Wingdings" pitchFamily="2" charset="2"/>
              <a:buChar char="q"/>
            </a:pPr>
            <a:r>
              <a:rPr lang="el-GR" sz="2200" dirty="0"/>
              <a:t>Χρήσιμα στοιχεία διαγράμματος: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του </a:t>
            </a:r>
            <a:r>
              <a:rPr lang="en-US" sz="3600" b="1" dirty="0">
                <a:solidFill>
                  <a:srgbClr val="002060"/>
                </a:solidFill>
              </a:rPr>
              <a:t>Mohr</a:t>
            </a:r>
          </a:p>
        </p:txBody>
      </p:sp>
      <p:pic>
        <p:nvPicPr>
          <p:cNvPr id="6" name="Εικόνα 22"/>
          <p:cNvPicPr/>
          <p:nvPr/>
        </p:nvPicPr>
        <p:blipFill>
          <a:blip r:embed="rId3">
            <a:extLst>
              <a:ext uri="{28A0092B-C50C-407E-A947-70E740481C1C}">
                <a14:useLocalDpi xmlns:a14="http://schemas.microsoft.com/office/drawing/2010/main" val="0"/>
              </a:ext>
            </a:extLst>
          </a:blip>
          <a:srcRect/>
          <a:stretch>
            <a:fillRect/>
          </a:stretch>
        </p:blipFill>
        <p:spPr bwMode="auto">
          <a:xfrm>
            <a:off x="5218112" y="3379787"/>
            <a:ext cx="3962400" cy="3390900"/>
          </a:xfrm>
          <a:prstGeom prst="rect">
            <a:avLst/>
          </a:prstGeom>
          <a:noFill/>
          <a:ln>
            <a:noFill/>
          </a:ln>
        </p:spPr>
      </p:pic>
      <p:sp>
        <p:nvSpPr>
          <p:cNvPr id="7" name="Rectangle 6"/>
          <p:cNvSpPr/>
          <p:nvPr/>
        </p:nvSpPr>
        <p:spPr>
          <a:xfrm>
            <a:off x="467544" y="4005064"/>
            <a:ext cx="4392488" cy="2185214"/>
          </a:xfrm>
          <a:prstGeom prst="rect">
            <a:avLst/>
          </a:prstGeom>
        </p:spPr>
        <p:txBody>
          <a:bodyPr wrap="square">
            <a:spAutoFit/>
          </a:bodyPr>
          <a:lstStyle/>
          <a:p>
            <a:pPr marL="180000" indent="-180000" algn="just">
              <a:spcAft>
                <a:spcPts val="1200"/>
              </a:spcAft>
              <a:buFont typeface="Arial" panose="020B0604020202020204" pitchFamily="34" charset="0"/>
              <a:buChar char="•"/>
            </a:pPr>
            <a:r>
              <a:rPr lang="el-GR" dirty="0">
                <a:solidFill>
                  <a:srgbClr val="000000"/>
                </a:solidFill>
                <a:ea typeface="Times New Roman" panose="02020603050405020304" pitchFamily="18" charset="0"/>
              </a:rPr>
              <a:t>Οι κύριοι άξονες λαμβάνονται με περιστροφή των αξόνων (x, y) στη φορά των δεικτών του ρολογιού κατά γωνία θ.</a:t>
            </a:r>
          </a:p>
          <a:p>
            <a:pPr marL="180000" indent="-180000" algn="just">
              <a:spcAft>
                <a:spcPts val="1200"/>
              </a:spcAft>
              <a:buFont typeface="Arial" panose="020B0604020202020204" pitchFamily="34" charset="0"/>
              <a:buChar char="•"/>
            </a:pPr>
            <a:r>
              <a:rPr lang="el-GR" dirty="0"/>
              <a:t>Οι </a:t>
            </a:r>
            <a:r>
              <a:rPr lang="el-GR" dirty="0" err="1"/>
              <a:t>διατμητικές</a:t>
            </a:r>
            <a:r>
              <a:rPr lang="el-GR" dirty="0"/>
              <a:t> τάσεις που προκαλούν ροπή κατά τη φορά των δεικτών του ρολογιού θεωρούνται θετικές (μόνο για το σχεδιασμό του κύκλου του </a:t>
            </a:r>
            <a:r>
              <a:rPr lang="en-US" dirty="0"/>
              <a:t>Mohr).</a:t>
            </a:r>
            <a:endParaRPr lang="el-GR" dirty="0"/>
          </a:p>
        </p:txBody>
      </p:sp>
    </p:spTree>
    <p:extLst>
      <p:ext uri="{BB962C8B-B14F-4D97-AF65-F5344CB8AC3E}">
        <p14:creationId xmlns:p14="http://schemas.microsoft.com/office/powerpoint/2010/main" val="12697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στόχος του μηχανικού είναι να προσδιορίσει με τον πλέον ασφαλή και αποδοτικό τρόπο τη λειτουργία τέτοιων συστημάτων και των συνιστωσών τους.</a:t>
            </a:r>
          </a:p>
          <a:p>
            <a:pPr algn="just">
              <a:spcBef>
                <a:spcPts val="0"/>
              </a:spcBef>
              <a:spcAft>
                <a:spcPts val="2400"/>
              </a:spcAft>
              <a:buClr>
                <a:schemeClr val="tx2">
                  <a:lumMod val="75000"/>
                </a:schemeClr>
              </a:buClr>
              <a:buFont typeface="Wingdings" pitchFamily="2" charset="2"/>
              <a:buChar char="q"/>
            </a:pPr>
            <a:r>
              <a:rPr lang="el-GR" sz="2200" dirty="0"/>
              <a:t>Ο σωστός σχεδιασμός πρέπει να αποτρέπει την αστοχία του συστήματος ή των συνιστωσών του και την εμφάνιση μη αποδεκτών παραμορφώσεων κατά τη λειτουργία του.</a:t>
            </a:r>
          </a:p>
          <a:p>
            <a:pPr algn="just">
              <a:spcBef>
                <a:spcPts val="0"/>
              </a:spcBef>
              <a:spcAft>
                <a:spcPts val="2400"/>
              </a:spcAft>
              <a:buClr>
                <a:schemeClr val="tx2">
                  <a:lumMod val="75000"/>
                </a:schemeClr>
              </a:buClr>
              <a:buFont typeface="Wingdings" pitchFamily="2" charset="2"/>
              <a:buChar char="q"/>
            </a:pPr>
            <a:r>
              <a:rPr lang="en-US" sz="2200" dirty="0"/>
              <a:t>H</a:t>
            </a:r>
            <a:r>
              <a:rPr lang="el-GR" sz="2200" dirty="0"/>
              <a:t> μελέτη για τον προσδιορισμό των συνθηκών λειτουργίας του είναι αναγκαία, για την κατάλληλη επιλογή των υλικών κατασκευής του ώστε το σύστημα να ανταποκρίνεται στις συνθήκες προορισμού του (προδιαγραφές).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Παραμορφώσιμο</a:t>
            </a:r>
            <a:r>
              <a:rPr lang="el-GR" sz="3600" b="1" dirty="0">
                <a:solidFill>
                  <a:srgbClr val="002060"/>
                </a:solidFill>
              </a:rPr>
              <a:t> σώμα</a:t>
            </a:r>
            <a:endParaRPr lang="en-US" sz="3600" b="1" dirty="0">
              <a:solidFill>
                <a:srgbClr val="002060"/>
              </a:solidFill>
            </a:endParaRPr>
          </a:p>
        </p:txBody>
      </p:sp>
    </p:spTree>
    <p:extLst>
      <p:ext uri="{BB962C8B-B14F-4D97-AF65-F5344CB8AC3E}">
        <p14:creationId xmlns:p14="http://schemas.microsoft.com/office/powerpoint/2010/main" val="1714836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484784"/>
                <a:ext cx="8568952" cy="4968552"/>
              </a:xfrm>
            </p:spPr>
            <p:txBody>
              <a:bodyPr>
                <a:noAutofit/>
              </a:bodyPr>
              <a:lstStyle/>
              <a:p>
                <a:pPr marL="0" indent="0" algn="just">
                  <a:spcBef>
                    <a:spcPts val="0"/>
                  </a:spcBef>
                  <a:spcAft>
                    <a:spcPts val="600"/>
                  </a:spcAft>
                  <a:buClr>
                    <a:schemeClr val="tx2">
                      <a:lumMod val="75000"/>
                    </a:schemeClr>
                  </a:buClr>
                  <a:buNone/>
                </a:pPr>
                <a:r>
                  <a:rPr lang="el-GR" sz="2200" b="1" dirty="0"/>
                  <a:t>Εφαρμογή</a:t>
                </a:r>
                <a:endParaRPr lang="en-US" sz="2200" b="1" dirty="0"/>
              </a:p>
              <a:p>
                <a:pPr algn="just">
                  <a:spcBef>
                    <a:spcPts val="0"/>
                  </a:spcBef>
                  <a:spcAft>
                    <a:spcPts val="3000"/>
                  </a:spcAft>
                  <a:buClr>
                    <a:schemeClr val="tx2">
                      <a:lumMod val="75000"/>
                    </a:schemeClr>
                  </a:buClr>
                  <a:buFont typeface="Wingdings" panose="05000000000000000000" pitchFamily="2" charset="2"/>
                  <a:buChar char="q"/>
                </a:pPr>
                <a:r>
                  <a:rPr lang="el-GR" sz="2200" dirty="0"/>
                  <a:t>Ας θεωρήσουμε ένα επίπεδο στοιχείο που υπόκειται στην τάση εφελκυσμού </a:t>
                </a:r>
                <a14:m>
                  <m:oMath xmlns:m="http://schemas.openxmlformats.org/officeDocument/2006/math">
                    <m:sSub>
                      <m:sSubPr>
                        <m:ctrlPr>
                          <a:rPr lang="el-GR" sz="2200" i="1">
                            <a:latin typeface="Cambria Math" panose="02040503050406030204" pitchFamily="18" charset="0"/>
                          </a:rPr>
                        </m:ctrlPr>
                      </m:sSubPr>
                      <m:e>
                        <m:r>
                          <m:rPr>
                            <m:sty m:val="p"/>
                          </m:rPr>
                          <a:rPr lang="el-GR" sz="2200" i="0">
                            <a:latin typeface="Cambria Math" panose="02040503050406030204" pitchFamily="18" charset="0"/>
                          </a:rPr>
                          <m:t>σ</m:t>
                        </m:r>
                      </m:e>
                      <m:sub>
                        <m:r>
                          <m:rPr>
                            <m:sty m:val="p"/>
                          </m:rPr>
                          <a:rPr lang="en-US" sz="2200" i="0">
                            <a:latin typeface="Cambria Math" panose="02040503050406030204" pitchFamily="18" charset="0"/>
                          </a:rPr>
                          <m:t>x</m:t>
                        </m:r>
                      </m:sub>
                    </m:sSub>
                    <m:r>
                      <a:rPr lang="en-US" sz="2200" i="1">
                        <a:latin typeface="Cambria Math" panose="02040503050406030204" pitchFamily="18" charset="0"/>
                      </a:rPr>
                      <m:t> </m:t>
                    </m:r>
                  </m:oMath>
                </a14:m>
                <a:r>
                  <a:rPr lang="el-GR" sz="2200" dirty="0"/>
                  <a:t>και τη </a:t>
                </a:r>
                <a:r>
                  <a:rPr lang="el-GR" sz="2200" dirty="0" err="1"/>
                  <a:t>διατμητική</a:t>
                </a:r>
                <a:r>
                  <a:rPr lang="el-GR" sz="2200" dirty="0"/>
                  <a:t> τάση </a:t>
                </a:r>
                <a14:m>
                  <m:oMath xmlns:m="http://schemas.openxmlformats.org/officeDocument/2006/math">
                    <m:sSub>
                      <m:sSubPr>
                        <m:ctrlPr>
                          <a:rPr lang="el-GR" sz="2200" i="1">
                            <a:latin typeface="Cambria Math" panose="02040503050406030204" pitchFamily="18" charset="0"/>
                          </a:rPr>
                        </m:ctrlPr>
                      </m:sSubPr>
                      <m:e>
                        <m:r>
                          <m:rPr>
                            <m:sty m:val="p"/>
                          </m:rPr>
                          <a:rPr lang="el-GR" sz="2200" i="0">
                            <a:latin typeface="Cambria Math" panose="02040503050406030204" pitchFamily="18" charset="0"/>
                          </a:rPr>
                          <m:t>τ</m:t>
                        </m:r>
                      </m:e>
                      <m:sub>
                        <m:r>
                          <m:rPr>
                            <m:sty m:val="p"/>
                          </m:rPr>
                          <a:rPr lang="en-US" sz="2200" i="0">
                            <a:latin typeface="Cambria Math" panose="02040503050406030204" pitchFamily="18" charset="0"/>
                          </a:rPr>
                          <m:t>xy</m:t>
                        </m:r>
                      </m:sub>
                    </m:sSub>
                  </m:oMath>
                </a14:m>
                <a:r>
                  <a:rPr lang="el-GR" sz="2200" dirty="0"/>
                  <a:t>. </a:t>
                </a:r>
              </a:p>
              <a:p>
                <a:pPr marL="0" indent="0" algn="just">
                  <a:spcBef>
                    <a:spcPts val="0"/>
                  </a:spcBef>
                  <a:spcAft>
                    <a:spcPts val="3000"/>
                  </a:spcAft>
                  <a:buClr>
                    <a:schemeClr val="tx2">
                      <a:lumMod val="75000"/>
                    </a:schemeClr>
                  </a:buClr>
                  <a:buNone/>
                </a:pPr>
                <a:r>
                  <a:rPr lang="el-GR" sz="2200" dirty="0"/>
                  <a:t>Το κέντρο του κύκλου του </a:t>
                </a:r>
                <a:r>
                  <a:rPr lang="en-US" sz="2200" dirty="0"/>
                  <a:t>Mohr</a:t>
                </a:r>
                <a:r>
                  <a:rPr lang="el-GR" sz="2200" dirty="0"/>
                  <a:t> στο σύστημα (</a:t>
                </a:r>
                <a:r>
                  <a:rPr lang="el-GR" sz="2200" dirty="0" err="1"/>
                  <a:t>σ,τ</a:t>
                </a:r>
                <a:r>
                  <a:rPr lang="el-GR" sz="2200" dirty="0"/>
                  <a:t>) έχει συντεταγμένες:</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484784"/>
                <a:ext cx="8568952" cy="4968552"/>
              </a:xfrm>
              <a:blipFill rotWithShape="0">
                <a:blip r:embed="rId3"/>
                <a:stretch>
                  <a:fillRect l="-925" t="-859"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του </a:t>
            </a:r>
            <a:r>
              <a:rPr lang="en-US" sz="3600" b="1" dirty="0">
                <a:solidFill>
                  <a:srgbClr val="002060"/>
                </a:solidFill>
              </a:rPr>
              <a:t>Mohr</a:t>
            </a:r>
          </a:p>
        </p:txBody>
      </p:sp>
      <p:pic>
        <p:nvPicPr>
          <p:cNvPr id="8" name="Εικόνα 38"/>
          <p:cNvPicPr/>
          <p:nvPr/>
        </p:nvPicPr>
        <p:blipFill>
          <a:blip r:embed="rId4">
            <a:extLst>
              <a:ext uri="{28A0092B-C50C-407E-A947-70E740481C1C}">
                <a14:useLocalDpi xmlns:a14="http://schemas.microsoft.com/office/drawing/2010/main" val="0"/>
              </a:ext>
            </a:extLst>
          </a:blip>
          <a:srcRect/>
          <a:stretch>
            <a:fillRect/>
          </a:stretch>
        </p:blipFill>
        <p:spPr bwMode="auto">
          <a:xfrm>
            <a:off x="2788158" y="3573016"/>
            <a:ext cx="3495675" cy="3200400"/>
          </a:xfrm>
          <a:prstGeom prst="rect">
            <a:avLst/>
          </a:prstGeom>
          <a:noFill/>
        </p:spPr>
      </p:pic>
      <mc:AlternateContent xmlns:mc="http://schemas.openxmlformats.org/markup-compatibility/2006" xmlns:a14="http://schemas.microsoft.com/office/drawing/2010/main">
        <mc:Choice Requires="a14">
          <p:sp>
            <p:nvSpPr>
              <p:cNvPr id="4" name="Rectangle 3"/>
              <p:cNvSpPr/>
              <p:nvPr/>
            </p:nvSpPr>
            <p:spPr>
              <a:xfrm>
                <a:off x="623664" y="3429000"/>
                <a:ext cx="1967846" cy="6198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b="1" i="1">
                              <a:latin typeface="Cambria Math" panose="02040503050406030204" pitchFamily="18" charset="0"/>
                            </a:rPr>
                          </m:ctrlPr>
                        </m:sSubPr>
                        <m:e>
                          <m:r>
                            <a:rPr lang="el-GR" sz="2000" b="1" i="1">
                              <a:latin typeface="Cambria Math" panose="02040503050406030204" pitchFamily="18" charset="0"/>
                            </a:rPr>
                            <m:t>𝝈</m:t>
                          </m:r>
                        </m:e>
                        <m:sub>
                          <m:r>
                            <a:rPr lang="el-GR" sz="2000" b="1" i="1">
                              <a:latin typeface="Cambria Math" panose="02040503050406030204" pitchFamily="18" charset="0"/>
                            </a:rPr>
                            <m:t>𝜜</m:t>
                          </m:r>
                        </m:sub>
                      </m:sSub>
                      <m:r>
                        <a:rPr lang="el-GR" sz="2000" b="1" i="1">
                          <a:latin typeface="Cambria Math" panose="02040503050406030204" pitchFamily="18" charset="0"/>
                        </a:rPr>
                        <m:t>= </m:t>
                      </m:r>
                      <m:f>
                        <m:fPr>
                          <m:ctrlPr>
                            <a:rPr lang="el-GR" sz="2000" b="1" i="1">
                              <a:latin typeface="Cambria Math" panose="02040503050406030204" pitchFamily="18" charset="0"/>
                            </a:rPr>
                          </m:ctrlPr>
                        </m:fPr>
                        <m:num>
                          <m:sSub>
                            <m:sSubPr>
                              <m:ctrlPr>
                                <a:rPr lang="el-GR" sz="2000" b="1" i="1">
                                  <a:latin typeface="Cambria Math" panose="02040503050406030204" pitchFamily="18" charset="0"/>
                                </a:rPr>
                              </m:ctrlPr>
                            </m:sSubPr>
                            <m:e>
                              <m:r>
                                <a:rPr lang="el-GR" sz="2000" b="1" i="1">
                                  <a:latin typeface="Cambria Math" panose="02040503050406030204" pitchFamily="18" charset="0"/>
                                </a:rPr>
                                <m:t>𝝈</m:t>
                              </m:r>
                            </m:e>
                            <m:sub>
                              <m:r>
                                <a:rPr lang="en-US" sz="2000" b="1" i="1">
                                  <a:latin typeface="Cambria Math" panose="02040503050406030204" pitchFamily="18" charset="0"/>
                                </a:rPr>
                                <m:t>𝒙</m:t>
                              </m:r>
                            </m:sub>
                          </m:sSub>
                        </m:num>
                        <m:den>
                          <m:r>
                            <a:rPr lang="el-GR" sz="2000" b="1" i="1">
                              <a:latin typeface="Cambria Math" panose="02040503050406030204" pitchFamily="18" charset="0"/>
                            </a:rPr>
                            <m:t>𝟐</m:t>
                          </m:r>
                        </m:den>
                      </m:f>
                      <m:r>
                        <a:rPr lang="el-GR" sz="2000" b="1" i="1">
                          <a:latin typeface="Cambria Math" panose="02040503050406030204" pitchFamily="18" charset="0"/>
                        </a:rPr>
                        <m:t>,</m:t>
                      </m:r>
                      <m:r>
                        <a:rPr lang="el-GR" sz="2000" b="1" i="1">
                          <a:latin typeface="Cambria Math" panose="02040503050406030204" pitchFamily="18" charset="0"/>
                        </a:rPr>
                        <m:t>𝝉</m:t>
                      </m:r>
                      <m:r>
                        <a:rPr lang="el-GR" sz="2000" b="1" i="1">
                          <a:latin typeface="Cambria Math" panose="02040503050406030204" pitchFamily="18" charset="0"/>
                        </a:rPr>
                        <m:t>=</m:t>
                      </m:r>
                      <m:r>
                        <a:rPr lang="el-GR" sz="2000" b="1" i="1">
                          <a:latin typeface="Cambria Math" panose="02040503050406030204" pitchFamily="18" charset="0"/>
                        </a:rPr>
                        <m:t>𝟎</m:t>
                      </m:r>
                    </m:oMath>
                  </m:oMathPara>
                </a14:m>
                <a:endParaRPr lang="el-GR" sz="2000" dirty="0"/>
              </a:p>
            </p:txBody>
          </p:sp>
        </mc:Choice>
        <mc:Fallback xmlns="">
          <p:sp>
            <p:nvSpPr>
              <p:cNvPr id="4" name="Rectangle 3"/>
              <p:cNvSpPr>
                <a:spLocks noRot="1" noChangeAspect="1" noMove="1" noResize="1" noEditPoints="1" noAdjustHandles="1" noChangeArrowheads="1" noChangeShapeType="1" noTextEdit="1"/>
              </p:cNvSpPr>
              <p:nvPr/>
            </p:nvSpPr>
            <p:spPr>
              <a:xfrm>
                <a:off x="623664" y="3429000"/>
                <a:ext cx="1967846" cy="619850"/>
              </a:xfrm>
              <a:prstGeom prst="rect">
                <a:avLst/>
              </a:prstGeom>
              <a:blipFill rotWithShape="0">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266054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484784"/>
            <a:ext cx="8568952" cy="4968552"/>
          </a:xfrm>
        </p:spPr>
        <p:txBody>
          <a:bodyPr>
            <a:noAutofit/>
          </a:bodyPr>
          <a:lstStyle/>
          <a:p>
            <a:pPr marL="0" indent="0" algn="just">
              <a:spcBef>
                <a:spcPts val="0"/>
              </a:spcBef>
              <a:spcAft>
                <a:spcPts val="600"/>
              </a:spcAft>
              <a:buClr>
                <a:schemeClr val="tx2">
                  <a:lumMod val="75000"/>
                </a:schemeClr>
              </a:buClr>
              <a:buNone/>
            </a:pPr>
            <a:r>
              <a:rPr lang="el-GR" sz="2200" b="1" dirty="0"/>
              <a:t>Εφαρμογή</a:t>
            </a:r>
            <a:endParaRPr lang="en-US" sz="2200" b="1" dirty="0"/>
          </a:p>
          <a:p>
            <a:pPr marL="0" indent="0" algn="just">
              <a:spcBef>
                <a:spcPts val="0"/>
              </a:spcBef>
              <a:spcAft>
                <a:spcPts val="3000"/>
              </a:spcAft>
              <a:buClr>
                <a:schemeClr val="tx2">
                  <a:lumMod val="75000"/>
                </a:schemeClr>
              </a:buClr>
              <a:buNone/>
            </a:pPr>
            <a:endParaRPr lang="el-GR" sz="2200" dirty="0"/>
          </a:p>
          <a:p>
            <a:pPr marL="0" indent="0" algn="just">
              <a:spcBef>
                <a:spcPts val="0"/>
              </a:spcBef>
              <a:spcAft>
                <a:spcPts val="3000"/>
              </a:spcAft>
              <a:buClr>
                <a:schemeClr val="tx2">
                  <a:lumMod val="75000"/>
                </a:schemeClr>
              </a:buClr>
              <a:buNone/>
            </a:pPr>
            <a:r>
              <a:rPr lang="el-GR" sz="2200" dirty="0"/>
              <a:t>Η ακτίνα του κύκλου είναι:</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του </a:t>
            </a:r>
            <a:r>
              <a:rPr lang="en-US" sz="3600" b="1" dirty="0">
                <a:solidFill>
                  <a:srgbClr val="002060"/>
                </a:solidFill>
              </a:rPr>
              <a:t>Mohr</a:t>
            </a:r>
          </a:p>
        </p:txBody>
      </p:sp>
      <p:pic>
        <p:nvPicPr>
          <p:cNvPr id="8" name="Εικόνα 38"/>
          <p:cNvPicPr/>
          <p:nvPr/>
        </p:nvPicPr>
        <p:blipFill>
          <a:blip r:embed="rId3">
            <a:extLst>
              <a:ext uri="{28A0092B-C50C-407E-A947-70E740481C1C}">
                <a14:useLocalDpi xmlns:a14="http://schemas.microsoft.com/office/drawing/2010/main" val="0"/>
              </a:ext>
            </a:extLst>
          </a:blip>
          <a:srcRect/>
          <a:stretch>
            <a:fillRect/>
          </a:stretch>
        </p:blipFill>
        <p:spPr bwMode="auto">
          <a:xfrm>
            <a:off x="2788158" y="3573016"/>
            <a:ext cx="3495675" cy="3200400"/>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3779912" y="2767329"/>
                <a:ext cx="2336152" cy="781304"/>
              </a:xfrm>
              <a:prstGeom prst="rect">
                <a:avLst/>
              </a:prstGeom>
            </p:spPr>
            <p:txBody>
              <a:bodyPr wrap="none">
                <a:spAutoFit/>
              </a:bodyPr>
              <a:lstStyle/>
              <a:p>
                <a:r>
                  <a:rPr lang="en-US" sz="2200" b="1" dirty="0">
                    <a:solidFill>
                      <a:srgbClr val="000000"/>
                    </a:solidFill>
                    <a:latin typeface="Cambria Math" panose="02040503050406030204" pitchFamily="18" charset="0"/>
                    <a:ea typeface="Cambria Math" panose="02040503050406030204" pitchFamily="18" charset="0"/>
                  </a:rPr>
                  <a:t>R</a:t>
                </a:r>
                <a:r>
                  <a:rPr lang="el-GR" sz="2200" b="1"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el-GR" sz="2200" b="1" i="1">
                            <a:solidFill>
                              <a:srgbClr val="000000"/>
                            </a:solidFill>
                            <a:effectLst/>
                            <a:latin typeface="Cambria Math" panose="02040503050406030204" pitchFamily="18" charset="0"/>
                            <a:ea typeface="Cambria Math" panose="02040503050406030204" pitchFamily="18" charset="0"/>
                          </a:rPr>
                        </m:ctrlPr>
                      </m:radPr>
                      <m:deg/>
                      <m:e>
                        <m:sSup>
                          <m:sSupPr>
                            <m:ctrlPr>
                              <a:rPr lang="el-GR" sz="2200" b="1" i="1">
                                <a:solidFill>
                                  <a:srgbClr val="000000"/>
                                </a:solidFill>
                                <a:effectLst/>
                                <a:latin typeface="Cambria Math" panose="02040503050406030204" pitchFamily="18" charset="0"/>
                                <a:ea typeface="Cambria Math" panose="02040503050406030204" pitchFamily="18" charset="0"/>
                              </a:rPr>
                            </m:ctrlPr>
                          </m:sSupPr>
                          <m:e>
                            <m:d>
                              <m:dPr>
                                <m:ctrlPr>
                                  <a:rPr lang="el-GR" sz="2200" b="1" i="1">
                                    <a:solidFill>
                                      <a:srgbClr val="000000"/>
                                    </a:solidFill>
                                    <a:effectLst/>
                                    <a:latin typeface="Cambria Math" panose="02040503050406030204" pitchFamily="18" charset="0"/>
                                    <a:ea typeface="Cambria Math" panose="02040503050406030204" pitchFamily="18" charset="0"/>
                                  </a:rPr>
                                </m:ctrlPr>
                              </m:dPr>
                              <m:e>
                                <m:f>
                                  <m:fPr>
                                    <m:ctrlPr>
                                      <a:rPr lang="el-GR" sz="2200" b="1" i="1">
                                        <a:solidFill>
                                          <a:srgbClr val="000000"/>
                                        </a:solidFill>
                                        <a:effectLst/>
                                        <a:latin typeface="Cambria Math" panose="02040503050406030204" pitchFamily="18" charset="0"/>
                                        <a:ea typeface="Cambria Math" panose="02040503050406030204" pitchFamily="18" charset="0"/>
                                      </a:rPr>
                                    </m:ctrlPr>
                                  </m:fPr>
                                  <m:num>
                                    <m:sSub>
                                      <m:sSubPr>
                                        <m:ctrlPr>
                                          <a:rPr lang="el-GR" sz="2200" b="1" i="1">
                                            <a:solidFill>
                                              <a:srgbClr val="000000"/>
                                            </a:solidFill>
                                            <a:effectLst/>
                                            <a:latin typeface="Cambria Math" panose="02040503050406030204" pitchFamily="18" charset="0"/>
                                            <a:ea typeface="Cambria Math" panose="02040503050406030204" pitchFamily="18" charset="0"/>
                                          </a:rPr>
                                        </m:ctrlPr>
                                      </m:sSubPr>
                                      <m:e>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𝝈</m:t>
                                        </m:r>
                                      </m:e>
                                      <m:sub>
                                        <m:r>
                                          <a:rPr lang="en-US"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𝒙</m:t>
                                        </m:r>
                                      </m:sub>
                                    </m:sSub>
                                  </m:num>
                                  <m:den>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den>
                                </m:f>
                              </m:e>
                            </m:d>
                          </m:e>
                          <m:sup>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sup>
                        </m:sSup>
                        <m:r>
                          <a:rPr lang="el-GR" sz="2200" b="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l-GR" sz="2200" b="1" i="1">
                                <a:solidFill>
                                  <a:srgbClr val="000000"/>
                                </a:solidFill>
                                <a:effectLst/>
                                <a:latin typeface="Cambria Math" panose="02040503050406030204" pitchFamily="18" charset="0"/>
                                <a:ea typeface="Cambria Math" panose="02040503050406030204" pitchFamily="18" charset="0"/>
                              </a:rPr>
                            </m:ctrlPr>
                          </m:sSupPr>
                          <m:e>
                            <m:sSub>
                              <m:sSubPr>
                                <m:ctrlPr>
                                  <a:rPr lang="el-GR" sz="2200" b="1" i="1">
                                    <a:solidFill>
                                      <a:srgbClr val="000000"/>
                                    </a:solidFill>
                                    <a:effectLst/>
                                    <a:latin typeface="Cambria Math" panose="02040503050406030204" pitchFamily="18" charset="0"/>
                                    <a:ea typeface="Cambria Math" panose="02040503050406030204" pitchFamily="18" charset="0"/>
                                  </a:rPr>
                                </m:ctrlPr>
                              </m:sSubPr>
                              <m:e>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𝝉</m:t>
                                </m:r>
                              </m:e>
                              <m:sub>
                                <m:r>
                                  <a:rPr lang="en-US"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𝒙𝒚</m:t>
                                </m:r>
                              </m:sub>
                            </m:sSub>
                          </m:e>
                          <m:sup>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sup>
                        </m:sSup>
                      </m:e>
                    </m:rad>
                  </m:oMath>
                </a14:m>
                <a:endParaRPr lang="el-GR" sz="2200" b="1"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79912" y="2767329"/>
                <a:ext cx="2336152" cy="781304"/>
              </a:xfrm>
              <a:prstGeom prst="rect">
                <a:avLst/>
              </a:prstGeom>
              <a:blipFill rotWithShape="0">
                <a:blip r:embed="rId5"/>
                <a:stretch>
                  <a:fillRect l="-3394"/>
                </a:stretch>
              </a:blipFill>
            </p:spPr>
            <p:txBody>
              <a:bodyPr/>
              <a:lstStyle/>
              <a:p>
                <a:r>
                  <a:rPr lang="el-GR">
                    <a:noFill/>
                  </a:rPr>
                  <a:t> </a:t>
                </a:r>
              </a:p>
            </p:txBody>
          </p:sp>
        </mc:Fallback>
      </mc:AlternateContent>
    </p:spTree>
    <p:extLst>
      <p:ext uri="{BB962C8B-B14F-4D97-AF65-F5344CB8AC3E}">
        <p14:creationId xmlns:p14="http://schemas.microsoft.com/office/powerpoint/2010/main" val="1416445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484784"/>
            <a:ext cx="8568952" cy="4968552"/>
          </a:xfrm>
        </p:spPr>
        <p:txBody>
          <a:bodyPr>
            <a:noAutofit/>
          </a:bodyPr>
          <a:lstStyle/>
          <a:p>
            <a:pPr marL="0" indent="0" algn="just">
              <a:spcBef>
                <a:spcPts val="0"/>
              </a:spcBef>
              <a:spcAft>
                <a:spcPts val="600"/>
              </a:spcAft>
              <a:buClr>
                <a:schemeClr val="tx2">
                  <a:lumMod val="75000"/>
                </a:schemeClr>
              </a:buClr>
              <a:buNone/>
            </a:pPr>
            <a:r>
              <a:rPr lang="el-GR" sz="2200" b="1" dirty="0"/>
              <a:t>Εφαρμογή</a:t>
            </a:r>
            <a:endParaRPr lang="en-US" sz="2200" b="1" dirty="0"/>
          </a:p>
          <a:p>
            <a:pPr marL="0" indent="0" algn="just">
              <a:spcBef>
                <a:spcPts val="0"/>
              </a:spcBef>
              <a:spcAft>
                <a:spcPts val="3000"/>
              </a:spcAft>
              <a:buClr>
                <a:schemeClr val="tx2">
                  <a:lumMod val="75000"/>
                </a:schemeClr>
              </a:buClr>
              <a:buNone/>
            </a:pPr>
            <a:endParaRPr lang="el-GR" sz="2200" dirty="0"/>
          </a:p>
          <a:p>
            <a:pPr marL="0" indent="0" algn="just">
              <a:spcBef>
                <a:spcPts val="0"/>
              </a:spcBef>
              <a:spcAft>
                <a:spcPts val="3000"/>
              </a:spcAft>
              <a:buClr>
                <a:schemeClr val="tx2">
                  <a:lumMod val="75000"/>
                </a:schemeClr>
              </a:buClr>
              <a:buNone/>
            </a:pPr>
            <a:r>
              <a:rPr lang="el-GR" sz="2200" dirty="0"/>
              <a:t>Το στοιχείο για να πάρει τον προσανατολισμό των κυρίων αξόνων πρέπει να </a:t>
            </a:r>
            <a:r>
              <a:rPr lang="el-GR" sz="2200" dirty="0" err="1"/>
              <a:t>περιστραφεί</a:t>
            </a:r>
            <a:r>
              <a:rPr lang="el-GR" sz="2200" dirty="0"/>
              <a:t> κατά τη φορά των δεικτών κατά γωνία: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του </a:t>
            </a:r>
            <a:r>
              <a:rPr lang="en-US" sz="3600" b="1" dirty="0">
                <a:solidFill>
                  <a:srgbClr val="002060"/>
                </a:solidFill>
              </a:rPr>
              <a:t>Mohr</a:t>
            </a:r>
          </a:p>
        </p:txBody>
      </p:sp>
      <p:pic>
        <p:nvPicPr>
          <p:cNvPr id="8" name="Εικόνα 3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99173"/>
            <a:ext cx="2935970" cy="2552328"/>
          </a:xfrm>
          <a:prstGeom prst="rect">
            <a:avLst/>
          </a:prstGeom>
          <a:noFill/>
        </p:spPr>
      </p:pic>
      <mc:AlternateContent xmlns:mc="http://schemas.openxmlformats.org/markup-compatibility/2006" xmlns:a14="http://schemas.microsoft.com/office/drawing/2010/main">
        <mc:Choice Requires="a14">
          <p:sp>
            <p:nvSpPr>
              <p:cNvPr id="6" name="Rectangle 5"/>
              <p:cNvSpPr/>
              <p:nvPr/>
            </p:nvSpPr>
            <p:spPr>
              <a:xfrm>
                <a:off x="827584" y="3861048"/>
                <a:ext cx="1891993" cy="579774"/>
              </a:xfrm>
              <a:prstGeom prst="rect">
                <a:avLst/>
              </a:prstGeom>
            </p:spPr>
            <p:txBody>
              <a:bodyPr wrap="none">
                <a:spAutoFit/>
              </a:bodyPr>
              <a:lstStyle/>
              <a:p>
                <a:r>
                  <a:rPr lang="el-GR" sz="2200" b="1"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𝛉</m:t>
                    </m:r>
                    <m:r>
                      <a:rPr lang="el-GR" sz="2200" b="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200" b="1" i="1">
                            <a:solidFill>
                              <a:srgbClr val="000000"/>
                            </a:solidFill>
                            <a:effectLst/>
                            <a:latin typeface="Cambria Math" panose="02040503050406030204" pitchFamily="18" charset="0"/>
                            <a:ea typeface="Cambria Math" panose="02040503050406030204" pitchFamily="18" charset="0"/>
                          </a:rPr>
                        </m:ctrlPr>
                      </m:fPr>
                      <m:num>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𝟏</m:t>
                        </m:r>
                      </m:num>
                      <m:den>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den>
                    </m:f>
                  </m:oMath>
                </a14:m>
                <a:r>
                  <a:rPr lang="en-US" sz="2200" b="1" dirty="0">
                    <a:solidFill>
                      <a:srgbClr val="000000"/>
                    </a:solidFill>
                    <a:effectLst/>
                    <a:latin typeface="Cambria Math" panose="02040503050406030204" pitchFamily="18" charset="0"/>
                    <a:ea typeface="Cambria Math" panose="02040503050406030204" pitchFamily="18" charset="0"/>
                  </a:rPr>
                  <a:t> sin</a:t>
                </a:r>
                <a:r>
                  <a:rPr lang="el-GR" sz="2200" b="1" baseline="30000" dirty="0">
                    <a:solidFill>
                      <a:srgbClr val="000000"/>
                    </a:solidFill>
                    <a:effectLst/>
                    <a:latin typeface="Cambria Math" panose="02040503050406030204" pitchFamily="18" charset="0"/>
                    <a:ea typeface="Cambria Math" panose="02040503050406030204" pitchFamily="18" charset="0"/>
                  </a:rPr>
                  <a:t>-1 </a:t>
                </a:r>
                <a14:m>
                  <m:oMath xmlns:m="http://schemas.openxmlformats.org/officeDocument/2006/math">
                    <m:f>
                      <m:fPr>
                        <m:ctrlPr>
                          <a:rPr lang="el-GR" sz="2200" b="1" i="1">
                            <a:solidFill>
                              <a:srgbClr val="000000"/>
                            </a:solidFill>
                            <a:effectLst/>
                            <a:latin typeface="Cambria Math" panose="02040503050406030204" pitchFamily="18" charset="0"/>
                            <a:ea typeface="Cambria Math" panose="02040503050406030204" pitchFamily="18" charset="0"/>
                          </a:rPr>
                        </m:ctrlPr>
                      </m:fPr>
                      <m:num>
                        <m:sSub>
                          <m:sSubPr>
                            <m:ctrlPr>
                              <a:rPr lang="el-GR" sz="2200" b="1" i="1">
                                <a:solidFill>
                                  <a:srgbClr val="000000"/>
                                </a:solidFill>
                                <a:effectLst/>
                                <a:latin typeface="Cambria Math" panose="02040503050406030204" pitchFamily="18" charset="0"/>
                                <a:ea typeface="Cambria Math" panose="02040503050406030204" pitchFamily="18" charset="0"/>
                              </a:rPr>
                            </m:ctrlPr>
                          </m:sSubPr>
                          <m:e>
                            <m:r>
                              <a:rPr lang="el-GR"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𝝉</m:t>
                            </m:r>
                          </m:e>
                          <m:sub>
                            <m:r>
                              <a:rPr lang="en-US"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𝒙𝒚</m:t>
                            </m:r>
                          </m:sub>
                        </m:sSub>
                      </m:num>
                      <m:den>
                        <m:r>
                          <a:rPr lang="en-US" sz="22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𝒓</m:t>
                        </m:r>
                      </m:den>
                    </m:f>
                  </m:oMath>
                </a14:m>
                <a:endParaRPr lang="el-GR" sz="2200" b="1" dirty="0">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27584" y="3861048"/>
                <a:ext cx="1891993" cy="579774"/>
              </a:xfrm>
              <a:prstGeom prst="rect">
                <a:avLst/>
              </a:prstGeom>
              <a:blipFill rotWithShape="0">
                <a:blip r:embed="rId5"/>
                <a:stretch>
                  <a:fillRect b="-7368"/>
                </a:stretch>
              </a:blipFill>
            </p:spPr>
            <p:txBody>
              <a:bodyPr/>
              <a:lstStyle/>
              <a:p>
                <a:r>
                  <a:rPr lang="el-GR">
                    <a:noFill/>
                  </a:rPr>
                  <a:t> </a:t>
                </a:r>
              </a:p>
            </p:txBody>
          </p:sp>
        </mc:Fallback>
      </mc:AlternateContent>
    </p:spTree>
    <p:extLst>
      <p:ext uri="{BB962C8B-B14F-4D97-AF65-F5344CB8AC3E}">
        <p14:creationId xmlns:p14="http://schemas.microsoft.com/office/powerpoint/2010/main" val="369669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t>Ένα σώμα που παραμορφώνεται στην ελαστική περιοχή με βαθμιαία εφαρμογή φόρτισης, ενώ η θερμοκρασία παραμένει σταθερή, θα υπόκειται σε τάσεις που δίνονται από τη σχέση:</a:t>
            </a:r>
          </a:p>
          <a:p>
            <a:pPr algn="just">
              <a:spcBef>
                <a:spcPts val="0"/>
              </a:spcBef>
              <a:spcAft>
                <a:spcPts val="3000"/>
              </a:spcAft>
              <a:buClr>
                <a:schemeClr val="tx2">
                  <a:lumMod val="75000"/>
                </a:schemeClr>
              </a:buClr>
              <a:buFont typeface="Wingdings" panose="05000000000000000000" pitchFamily="2" charset="2"/>
              <a:buChar char="q"/>
            </a:pPr>
            <a:endParaRPr lang="el-GR" sz="2200" dirty="0"/>
          </a:p>
          <a:p>
            <a:pPr marL="365760" lvl="1" indent="0" algn="just">
              <a:spcBef>
                <a:spcPts val="0"/>
              </a:spcBef>
              <a:spcAft>
                <a:spcPts val="3000"/>
              </a:spcAft>
              <a:buClr>
                <a:schemeClr val="tx2">
                  <a:lumMod val="75000"/>
                </a:schemeClr>
              </a:buClr>
              <a:buNone/>
            </a:pPr>
            <a:r>
              <a:rPr lang="el-GR" sz="2000" dirty="0"/>
              <a:t>όπου W η πυκνότητα της ενέργειας παραμόρφωσης.</a:t>
            </a:r>
          </a:p>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a:t>Η συνάρτηση W οφείλει να είναι τέτοια ώστε W ≥ 0 για να εξασφαλίζεται η ευστάθεια του υλικού, </a:t>
            </a:r>
          </a:p>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a:t>Επίσης, πρέπει W(0)=0 ώστε να αντιστοιχεί στην </a:t>
            </a:r>
            <a:r>
              <a:rPr lang="el-GR" sz="2200" dirty="0" err="1"/>
              <a:t>απαραμόρφωτη</a:t>
            </a:r>
            <a:r>
              <a:rPr lang="el-GR" sz="2200" dirty="0"/>
              <a:t> κατάσταση (μηδενική ενεργειακή κατάσταση).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Γενικευμένος νόμος του </a:t>
            </a:r>
            <a:r>
              <a:rPr lang="en-US" sz="3600" b="1" dirty="0">
                <a:solidFill>
                  <a:srgbClr val="002060"/>
                </a:solidFill>
              </a:rPr>
              <a:t>Hooke</a:t>
            </a:r>
          </a:p>
        </p:txBody>
      </p:sp>
      <mc:AlternateContent xmlns:mc="http://schemas.openxmlformats.org/markup-compatibility/2006" xmlns:a14="http://schemas.microsoft.com/office/drawing/2010/main">
        <mc:Choice Requires="a14">
          <p:sp>
            <p:nvSpPr>
              <p:cNvPr id="2" name="Rectangle 1"/>
              <p:cNvSpPr/>
              <p:nvPr/>
            </p:nvSpPr>
            <p:spPr>
              <a:xfrm>
                <a:off x="4005658" y="2948227"/>
                <a:ext cx="1210844" cy="768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i="0">
                              <a:latin typeface="Cambria Math" panose="02040503050406030204" pitchFamily="18" charset="0"/>
                            </a:rPr>
                            <m:t>τ</m:t>
                          </m:r>
                        </m:e>
                        <m:sub>
                          <m:r>
                            <m:rPr>
                              <m:sty m:val="p"/>
                            </m:rPr>
                            <a:rPr lang="el-GR" sz="2000" i="0">
                              <a:latin typeface="Cambria Math" panose="02040503050406030204" pitchFamily="18" charset="0"/>
                            </a:rPr>
                            <m:t>ij</m:t>
                          </m:r>
                        </m:sub>
                      </m:sSub>
                      <m:r>
                        <a:rPr lang="el-GR" sz="2000" i="0">
                          <a:latin typeface="Cambria Math" panose="02040503050406030204" pitchFamily="18" charset="0"/>
                        </a:rPr>
                        <m:t>=</m:t>
                      </m:r>
                      <m:f>
                        <m:fPr>
                          <m:ctrlPr>
                            <a:rPr lang="el-GR" sz="2000" i="1">
                              <a:latin typeface="Cambria Math" panose="02040503050406030204" pitchFamily="18" charset="0"/>
                            </a:rPr>
                          </m:ctrlPr>
                        </m:fPr>
                        <m:num>
                          <m:r>
                            <a:rPr lang="el-GR" sz="2000" i="0">
                              <a:latin typeface="Cambria Math" panose="02040503050406030204" pitchFamily="18" charset="0"/>
                            </a:rPr>
                            <m:t>𝜕</m:t>
                          </m:r>
                          <m:r>
                            <m:rPr>
                              <m:sty m:val="p"/>
                            </m:rPr>
                            <a:rPr lang="el-GR" sz="2000" i="0">
                              <a:latin typeface="Cambria Math" panose="02040503050406030204" pitchFamily="18" charset="0"/>
                            </a:rPr>
                            <m:t>W</m:t>
                          </m:r>
                        </m:num>
                        <m:den>
                          <m:r>
                            <a:rPr lang="el-GR" sz="2000" i="0">
                              <a:latin typeface="Cambria Math" panose="02040503050406030204" pitchFamily="18" charset="0"/>
                            </a:rPr>
                            <m:t>𝜕</m:t>
                          </m:r>
                          <m:sSub>
                            <m:sSubPr>
                              <m:ctrlPr>
                                <a:rPr lang="el-GR" sz="2000" i="1">
                                  <a:latin typeface="Cambria Math" panose="02040503050406030204" pitchFamily="18" charset="0"/>
                                </a:rPr>
                              </m:ctrlPr>
                            </m:sSubPr>
                            <m:e>
                              <m:r>
                                <m:rPr>
                                  <m:sty m:val="p"/>
                                </m:rPr>
                                <a:rPr lang="el-GR" sz="2000" i="0">
                                  <a:latin typeface="Cambria Math" panose="02040503050406030204" pitchFamily="18" charset="0"/>
                                </a:rPr>
                                <m:t>ε</m:t>
                              </m:r>
                            </m:e>
                            <m:sub>
                              <m:r>
                                <m:rPr>
                                  <m:sty m:val="p"/>
                                </m:rPr>
                                <a:rPr lang="el-GR" sz="2000" i="0">
                                  <a:latin typeface="Cambria Math" panose="02040503050406030204" pitchFamily="18" charset="0"/>
                                </a:rPr>
                                <m:t>ij</m:t>
                              </m:r>
                            </m:sub>
                          </m:sSub>
                        </m:den>
                      </m:f>
                    </m:oMath>
                  </m:oMathPara>
                </a14:m>
                <a:endParaRPr lang="el-GR" sz="2000" dirty="0"/>
              </a:p>
            </p:txBody>
          </p:sp>
        </mc:Choice>
        <mc:Fallback xmlns="">
          <p:sp>
            <p:nvSpPr>
              <p:cNvPr id="2" name="Rectangle 1"/>
              <p:cNvSpPr>
                <a:spLocks noRot="1" noChangeAspect="1" noMove="1" noResize="1" noEditPoints="1" noAdjustHandles="1" noChangeArrowheads="1" noChangeShapeType="1" noTextEdit="1"/>
              </p:cNvSpPr>
              <p:nvPr/>
            </p:nvSpPr>
            <p:spPr>
              <a:xfrm>
                <a:off x="4005658" y="2948227"/>
                <a:ext cx="1210844" cy="768095"/>
              </a:xfrm>
              <a:prstGeom prst="rect">
                <a:avLst/>
              </a:prstGeom>
              <a:blipFill rotWithShape="0">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193490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anose="05000000000000000000" pitchFamily="2" charset="2"/>
              <a:buChar char="q"/>
            </a:pPr>
            <a:r>
              <a:rPr lang="el-GR" sz="2200" dirty="0"/>
              <a:t>Ο γενικευμένος νόμος του Hooke εκφράζεται μέσω ενός </a:t>
            </a:r>
            <a:r>
              <a:rPr lang="el-GR" sz="2200" dirty="0" err="1"/>
              <a:t>τανυστή</a:t>
            </a:r>
            <a:r>
              <a:rPr lang="el-GR" sz="2200" dirty="0"/>
              <a:t> τέταρτης τάξης (3</a:t>
            </a:r>
            <a:r>
              <a:rPr lang="el-GR" sz="2200" baseline="30000" dirty="0"/>
              <a:t>4</a:t>
            </a:r>
            <a:r>
              <a:rPr lang="el-GR" sz="2200" dirty="0"/>
              <a:t>=81 συνιστώσες).</a:t>
            </a:r>
          </a:p>
          <a:p>
            <a:pPr algn="just">
              <a:spcBef>
                <a:spcPts val="0"/>
              </a:spcBef>
              <a:spcAft>
                <a:spcPts val="2400"/>
              </a:spcAft>
              <a:buClr>
                <a:schemeClr val="tx2">
                  <a:lumMod val="75000"/>
                </a:schemeClr>
              </a:buClr>
              <a:buFont typeface="Wingdings" panose="05000000000000000000" pitchFamily="2" charset="2"/>
              <a:buChar char="q"/>
            </a:pPr>
            <a:r>
              <a:rPr lang="el-GR" sz="2200" dirty="0"/>
              <a:t>Για ένα </a:t>
            </a:r>
            <a:r>
              <a:rPr lang="el-GR" sz="2200" dirty="0" err="1"/>
              <a:t>ανισότροπο</a:t>
            </a:r>
            <a:r>
              <a:rPr lang="el-GR" sz="2200" dirty="0"/>
              <a:t> ελαστικό υλικό η σχέση τάσεων-παραμορφώσεων εκφράζεται ως:</a:t>
            </a:r>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algn="just">
              <a:spcBef>
                <a:spcPts val="0"/>
              </a:spcBef>
              <a:spcAft>
                <a:spcPts val="2400"/>
              </a:spcAft>
              <a:buClr>
                <a:schemeClr val="tx2">
                  <a:lumMod val="75000"/>
                </a:schemeClr>
              </a:buClr>
              <a:buFont typeface="Wingdings" panose="05000000000000000000" pitchFamily="2" charset="2"/>
              <a:buChar char="q"/>
            </a:pPr>
            <a:r>
              <a:rPr lang="el-GR" sz="2200" dirty="0"/>
              <a:t>Λόγω συμμετρίας, το πλήθος των ανεξάρτητων ελαστικών σταθερών ανάγεται σε 21, ενώ περαιτέρω συμμετρίες ελαττώνουν τον αριθμό των ανεξάρτητων σταθερών</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Γενικευμένος νόμος του </a:t>
            </a:r>
            <a:r>
              <a:rPr lang="en-US" sz="3600" b="1" dirty="0">
                <a:solidFill>
                  <a:srgbClr val="002060"/>
                </a:solidFill>
              </a:rPr>
              <a:t>Hooke</a:t>
            </a:r>
          </a:p>
        </p:txBody>
      </p:sp>
      <p:pic>
        <p:nvPicPr>
          <p:cNvPr id="8" name="Picture 7"/>
          <p:cNvPicPr>
            <a:picLocks noChangeAspect="1"/>
          </p:cNvPicPr>
          <p:nvPr/>
        </p:nvPicPr>
        <p:blipFill>
          <a:blip r:embed="rId3"/>
          <a:stretch>
            <a:fillRect/>
          </a:stretch>
        </p:blipFill>
        <p:spPr>
          <a:xfrm>
            <a:off x="2543714" y="3643483"/>
            <a:ext cx="4134732" cy="1801741"/>
          </a:xfrm>
          <a:prstGeom prst="rect">
            <a:avLst/>
          </a:prstGeom>
        </p:spPr>
      </p:pic>
    </p:spTree>
    <p:extLst>
      <p:ext uri="{BB962C8B-B14F-4D97-AF65-F5344CB8AC3E}">
        <p14:creationId xmlns:p14="http://schemas.microsoft.com/office/powerpoint/2010/main" val="126273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anose="05000000000000000000" pitchFamily="2" charset="2"/>
              <a:buChar char="q"/>
            </a:pPr>
            <a:r>
              <a:rPr lang="el-GR" sz="2200" dirty="0"/>
              <a:t>Στα ισότροπα υλικά, οι ελαστικές σταθερές πρέπει να είναι οι ίδιες για ένα ορθογώνιο σύστημα συντεταγμένων με οποιοδήποτε προσανατολισμό από το σημείο αναφοράς. </a:t>
            </a:r>
          </a:p>
          <a:p>
            <a:pPr algn="just">
              <a:spcBef>
                <a:spcPts val="0"/>
              </a:spcBef>
              <a:spcAft>
                <a:spcPts val="2400"/>
              </a:spcAft>
              <a:buClr>
                <a:schemeClr val="tx2">
                  <a:lumMod val="75000"/>
                </a:schemeClr>
              </a:buClr>
              <a:buFont typeface="Wingdings" panose="05000000000000000000" pitchFamily="2" charset="2"/>
              <a:buChar char="q"/>
            </a:pPr>
            <a:r>
              <a:rPr lang="el-GR" sz="2200" dirty="0"/>
              <a:t>Τα συνήθη υλικά, με εξαίρεση το ξύλο, ικανοποιούν μακροσκοπικά το μοντέλο του ισότροπου υλικού. Οι ανεξάρτητες ελαστικές σταθερές για τέτοια υλικά είναι δύο</a:t>
            </a:r>
            <a:r>
              <a:rPr lang="en-US" sz="2200" dirty="0"/>
              <a:t> (</a:t>
            </a:r>
            <a:r>
              <a:rPr lang="el-GR" sz="2200" dirty="0"/>
              <a:t>λ, μ</a:t>
            </a:r>
            <a:r>
              <a:rPr lang="en-US" sz="2200" dirty="0"/>
              <a:t>)</a:t>
            </a:r>
            <a:r>
              <a:rPr lang="el-GR" sz="2200" dirty="0"/>
              <a:t>:</a:t>
            </a:r>
          </a:p>
          <a:p>
            <a:pPr algn="just">
              <a:spcBef>
                <a:spcPts val="0"/>
              </a:spcBef>
              <a:spcAft>
                <a:spcPts val="3000"/>
              </a:spcAft>
              <a:buClr>
                <a:schemeClr val="tx2">
                  <a:lumMod val="75000"/>
                </a:schemeClr>
              </a:buClr>
              <a:buFont typeface="Wingdings" panose="05000000000000000000" pitchFamily="2" charset="2"/>
              <a:buChar char="q"/>
            </a:pPr>
            <a:endParaRPr lang="el-GR" sz="2200" dirty="0"/>
          </a:p>
          <a:p>
            <a:pPr algn="just">
              <a:spcBef>
                <a:spcPts val="0"/>
              </a:spcBef>
              <a:spcAft>
                <a:spcPts val="2400"/>
              </a:spcAft>
              <a:buClr>
                <a:schemeClr val="tx2">
                  <a:lumMod val="75000"/>
                </a:schemeClr>
              </a:buClr>
              <a:buFont typeface="Wingdings" panose="05000000000000000000" pitchFamily="2" charset="2"/>
              <a:buChar char="q"/>
            </a:pPr>
            <a:r>
              <a:rPr lang="el-GR" sz="2200" dirty="0"/>
              <a:t>Οι σταθερές λ, μ σχετίζονται με τους συντελεστές του </a:t>
            </a:r>
            <a:r>
              <a:rPr lang="el-GR" sz="2200" dirty="0" err="1"/>
              <a:t>Lamé</a:t>
            </a:r>
            <a:r>
              <a:rPr lang="el-GR" sz="2200" dirty="0"/>
              <a:t>:</a:t>
            </a:r>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marL="365760" lvl="1" indent="0" algn="just">
              <a:spcBef>
                <a:spcPts val="0"/>
              </a:spcBef>
              <a:spcAft>
                <a:spcPts val="2400"/>
              </a:spcAft>
              <a:buClr>
                <a:schemeClr val="tx2">
                  <a:lumMod val="75000"/>
                </a:schemeClr>
              </a:buClr>
              <a:buNone/>
            </a:pPr>
            <a:r>
              <a:rPr lang="el-GR" sz="2000" dirty="0"/>
              <a:t>όπου </a:t>
            </a:r>
            <a:r>
              <a:rPr lang="el-GR" sz="2000" dirty="0">
                <a:solidFill>
                  <a:srgbClr val="FF0000"/>
                </a:solidFill>
              </a:rPr>
              <a:t>ν </a:t>
            </a:r>
            <a:r>
              <a:rPr lang="el-GR" sz="2000" dirty="0"/>
              <a:t>ο λόγος του </a:t>
            </a:r>
            <a:r>
              <a:rPr lang="en-US" sz="2000" dirty="0"/>
              <a:t>Poisson</a:t>
            </a:r>
            <a:r>
              <a:rPr lang="el-GR" sz="20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Γενικευμένος νόμος του </a:t>
            </a:r>
            <a:r>
              <a:rPr lang="en-US" sz="3600" b="1" dirty="0">
                <a:solidFill>
                  <a:srgbClr val="002060"/>
                </a:solidFill>
              </a:rPr>
              <a:t>Hooke</a:t>
            </a:r>
          </a:p>
        </p:txBody>
      </p:sp>
      <mc:AlternateContent xmlns:mc="http://schemas.openxmlformats.org/markup-compatibility/2006" xmlns:a14="http://schemas.microsoft.com/office/drawing/2010/main">
        <mc:Choice Requires="a14">
          <p:sp>
            <p:nvSpPr>
              <p:cNvPr id="2" name="Rectangle 1"/>
              <p:cNvSpPr/>
              <p:nvPr/>
            </p:nvSpPr>
            <p:spPr>
              <a:xfrm>
                <a:off x="2843808" y="4200644"/>
                <a:ext cx="3822392"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m:rPr>
                              <m:sty m:val="p"/>
                            </m:rPr>
                            <a:rPr lang="en-US" sz="2000" b="0" i="0" smtClean="0">
                              <a:latin typeface="Cambria Math" panose="02040503050406030204" pitchFamily="18" charset="0"/>
                            </a:rPr>
                            <m:t>C</m:t>
                          </m:r>
                        </m:e>
                        <m:sub>
                          <m:r>
                            <a:rPr lang="el-GR" sz="2000">
                              <a:latin typeface="Cambria Math" panose="02040503050406030204" pitchFamily="18" charset="0"/>
                            </a:rPr>
                            <m:t>12</m:t>
                          </m:r>
                        </m:sub>
                      </m:sSub>
                      <m:r>
                        <a:rPr lang="el-GR" sz="2000">
                          <a:latin typeface="Cambria Math" panose="02040503050406030204" pitchFamily="18" charset="0"/>
                        </a:rPr>
                        <m:t>=</m:t>
                      </m:r>
                      <m:r>
                        <m:rPr>
                          <m:sty m:val="p"/>
                        </m:rPr>
                        <a:rPr lang="el-GR" sz="2000">
                          <a:latin typeface="Cambria Math" panose="02040503050406030204" pitchFamily="18" charset="0"/>
                        </a:rPr>
                        <m:t>λ</m:t>
                      </m:r>
                      <m:r>
                        <a:rPr lang="el-GR" sz="2000">
                          <a:latin typeface="Cambria Math" panose="02040503050406030204" pitchFamily="18" charset="0"/>
                        </a:rPr>
                        <m:t>,     </m:t>
                      </m:r>
                      <m:r>
                        <m:rPr>
                          <m:sty m:val="p"/>
                        </m:rPr>
                        <a:rPr lang="el-GR" sz="2000">
                          <a:latin typeface="Cambria Math" panose="02040503050406030204" pitchFamily="18" charset="0"/>
                        </a:rPr>
                        <m:t>μ</m:t>
                      </m:r>
                      <m:r>
                        <a:rPr lang="el-GR" sz="2000">
                          <a:latin typeface="Cambria Math" panose="02040503050406030204" pitchFamily="18" charset="0"/>
                        </a:rPr>
                        <m:t>=</m:t>
                      </m:r>
                      <m:f>
                        <m:fPr>
                          <m:ctrlPr>
                            <a:rPr lang="el-GR" sz="2000" i="1" smtClean="0">
                              <a:latin typeface="Cambria Math" panose="02040503050406030204" pitchFamily="18" charset="0"/>
                            </a:rPr>
                          </m:ctrlPr>
                        </m:fPr>
                        <m:num>
                          <m:r>
                            <a:rPr lang="el-GR" sz="2000" b="0" i="1" smtClean="0">
                              <a:latin typeface="Cambria Math" panose="02040503050406030204" pitchFamily="18" charset="0"/>
                            </a:rPr>
                            <m:t>1</m:t>
                          </m:r>
                        </m:num>
                        <m:den>
                          <m:r>
                            <a:rPr lang="el-GR" sz="2000" b="0" i="1" smtClean="0">
                              <a:latin typeface="Cambria Math" panose="02040503050406030204" pitchFamily="18" charset="0"/>
                            </a:rPr>
                            <m:t>2</m:t>
                          </m:r>
                        </m:den>
                      </m:f>
                      <m:r>
                        <a:rPr lang="el-GR" sz="2000" i="1" smtClean="0">
                          <a:latin typeface="Cambria Math" panose="02040503050406030204" pitchFamily="18" charset="0"/>
                        </a:rPr>
                        <m:t> </m:t>
                      </m:r>
                      <m:r>
                        <a:rPr lang="el-GR" sz="2000">
                          <a:latin typeface="Cambria Math" panose="02040503050406030204" pitchFamily="18" charset="0"/>
                        </a:rPr>
                        <m:t>(</m:t>
                      </m:r>
                      <m:sSub>
                        <m:sSubPr>
                          <m:ctrlPr>
                            <a:rPr lang="el-GR" sz="2000" i="1">
                              <a:latin typeface="Cambria Math" panose="02040503050406030204" pitchFamily="18" charset="0"/>
                            </a:rPr>
                          </m:ctrlPr>
                        </m:sSubPr>
                        <m:e>
                          <m:r>
                            <m:rPr>
                              <m:sty m:val="p"/>
                            </m:rPr>
                            <a:rPr lang="el-GR" sz="2000">
                              <a:latin typeface="Cambria Math" panose="02040503050406030204" pitchFamily="18" charset="0"/>
                            </a:rPr>
                            <m:t>c</m:t>
                          </m:r>
                        </m:e>
                        <m:sub>
                          <m:r>
                            <a:rPr lang="el-GR" sz="2000">
                              <a:latin typeface="Cambria Math" panose="02040503050406030204" pitchFamily="18" charset="0"/>
                            </a:rPr>
                            <m:t>11</m:t>
                          </m:r>
                        </m:sub>
                      </m:sSub>
                      <m:r>
                        <a:rPr lang="el-GR" sz="2000">
                          <a:latin typeface="Cambria Math" panose="02040503050406030204" pitchFamily="18" charset="0"/>
                        </a:rPr>
                        <m:t>−</m:t>
                      </m:r>
                      <m:sSub>
                        <m:sSubPr>
                          <m:ctrlPr>
                            <a:rPr lang="el-GR" sz="2000" i="1">
                              <a:latin typeface="Cambria Math" panose="02040503050406030204" pitchFamily="18" charset="0"/>
                            </a:rPr>
                          </m:ctrlPr>
                        </m:sSubPr>
                        <m:e>
                          <m:r>
                            <m:rPr>
                              <m:sty m:val="p"/>
                            </m:rPr>
                            <a:rPr lang="el-GR" sz="2000">
                              <a:latin typeface="Cambria Math" panose="02040503050406030204" pitchFamily="18" charset="0"/>
                            </a:rPr>
                            <m:t>c</m:t>
                          </m:r>
                        </m:e>
                        <m:sub>
                          <m:r>
                            <a:rPr lang="el-GR" sz="2000">
                              <a:latin typeface="Cambria Math" panose="02040503050406030204" pitchFamily="18" charset="0"/>
                            </a:rPr>
                            <m:t>12</m:t>
                          </m:r>
                        </m:sub>
                      </m:sSub>
                      <m:r>
                        <a:rPr lang="el-GR" sz="2000" i="1">
                          <a:latin typeface="Cambria Math" panose="02040503050406030204" pitchFamily="18" charset="0"/>
                        </a:rPr>
                        <m:t>)</m:t>
                      </m:r>
                    </m:oMath>
                  </m:oMathPara>
                </a14:m>
                <a:endParaRPr lang="el-GR" sz="2000" dirty="0"/>
              </a:p>
            </p:txBody>
          </p:sp>
        </mc:Choice>
        <mc:Fallback xmlns="">
          <p:sp>
            <p:nvSpPr>
              <p:cNvPr id="2" name="Rectangle 1"/>
              <p:cNvSpPr>
                <a:spLocks noRot="1" noChangeAspect="1" noMove="1" noResize="1" noEditPoints="1" noAdjustHandles="1" noChangeArrowheads="1" noChangeShapeType="1" noTextEdit="1"/>
              </p:cNvSpPr>
              <p:nvPr/>
            </p:nvSpPr>
            <p:spPr>
              <a:xfrm>
                <a:off x="2843808" y="4200644"/>
                <a:ext cx="3822392" cy="668516"/>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1640" y="5652090"/>
                <a:ext cx="1822550" cy="575350"/>
              </a:xfrm>
              <a:prstGeom prst="rect">
                <a:avLst/>
              </a:prstGeom>
            </p:spPr>
            <p:txBody>
              <a:bodyPr wrap="none">
                <a:spAutoFit/>
              </a:bodyPr>
              <a:lstStyle/>
              <a:p>
                <a14:m>
                  <m:oMath xmlns:m="http://schemas.openxmlformats.org/officeDocument/2006/math">
                    <m:r>
                      <m:rPr>
                        <m:sty m:val="p"/>
                      </m:rPr>
                      <a:rPr lang="el-GR" sz="20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μ</m:t>
                    </m:r>
                    <m:r>
                      <a:rPr lang="el-GR" sz="20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G</m:t>
                    </m:r>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a:solidFill>
                              <a:srgbClr val="000000"/>
                            </a:solidFill>
                            <a:effectLst/>
                            <a:latin typeface="Cambria Math" panose="02040503050406030204" pitchFamily="18" charset="0"/>
                            <a:ea typeface="Cambria Math" panose="02040503050406030204" pitchFamily="18" charset="0"/>
                          </a:rPr>
                        </m:ctrlPr>
                      </m:fPr>
                      <m:num>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E</m:t>
                        </m:r>
                      </m:num>
                      <m:den>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2(1+</m:t>
                        </m:r>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v</m:t>
                        </m:r>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den>
                    </m:f>
                  </m:oMath>
                </a14:m>
                <a:r>
                  <a:rPr lang="el-GR" sz="2000" dirty="0">
                    <a:solidFill>
                      <a:srgbClr val="000000"/>
                    </a:solidFill>
                    <a:effectLst/>
                    <a:latin typeface="Cambria Math" panose="02040503050406030204" pitchFamily="18" charset="0"/>
                    <a:ea typeface="Cambria Math" panose="02040503050406030204" pitchFamily="18" charset="0"/>
                  </a:rPr>
                  <a:t> </a:t>
                </a:r>
                <a:endParaRPr lang="el-GR" sz="20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1640" y="5652090"/>
                <a:ext cx="1822550" cy="575350"/>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03848" y="5661962"/>
                <a:ext cx="2540952" cy="575350"/>
              </a:xfrm>
              <a:prstGeom prst="rect">
                <a:avLst/>
              </a:prstGeom>
            </p:spPr>
            <p:txBody>
              <a:bodyPr wrap="none">
                <a:spAutoFit/>
              </a:bodyPr>
              <a:lstStyle/>
              <a:p>
                <a:r>
                  <a:rPr lang="el-GR" sz="2000" dirty="0">
                    <a:solidFill>
                      <a:srgbClr val="000000"/>
                    </a:solidFill>
                    <a:latin typeface="Cambria Math" panose="02040503050406030204" pitchFamily="18" charset="0"/>
                    <a:ea typeface="Cambria Math" panose="02040503050406030204" pitchFamily="18" charset="0"/>
                  </a:rPr>
                  <a:t>και      λ =</a:t>
                </a:r>
                <a14:m>
                  <m:oMath xmlns:m="http://schemas.openxmlformats.org/officeDocument/2006/math">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000" i="1">
                            <a:solidFill>
                              <a:srgbClr val="000000"/>
                            </a:solidFill>
                            <a:effectLst/>
                            <a:latin typeface="Cambria Math" panose="02040503050406030204" pitchFamily="18" charset="0"/>
                            <a:ea typeface="Cambria Math" panose="02040503050406030204" pitchFamily="18" charset="0"/>
                          </a:rPr>
                        </m:ctrlPr>
                      </m:fPr>
                      <m:num>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vE</m:t>
                        </m:r>
                      </m:num>
                      <m:den>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v</m:t>
                        </m:r>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)(1−2</m:t>
                        </m:r>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v</m:t>
                        </m:r>
                        <m: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den>
                    </m:f>
                  </m:oMath>
                </a14:m>
                <a:r>
                  <a:rPr lang="el-GR" sz="2000" dirty="0">
                    <a:latin typeface="Cambria Math" panose="02040503050406030204" pitchFamily="18" charset="0"/>
                    <a:ea typeface="Cambria Math" panose="02040503050406030204" pitchFamily="18"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3203848" y="5661962"/>
                <a:ext cx="2540952" cy="575350"/>
              </a:xfrm>
              <a:prstGeom prst="rect">
                <a:avLst/>
              </a:prstGeom>
              <a:blipFill rotWithShape="0">
                <a:blip r:embed="rId5"/>
                <a:stretch>
                  <a:fillRect l="-2644" r="-144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868144" y="5755099"/>
                <a:ext cx="1434495" cy="338554"/>
              </a:xfrm>
              <a:prstGeom prst="rect">
                <a:avLst/>
              </a:prstGeom>
            </p:spPr>
            <p:txBody>
              <a:bodyPr wrap="none">
                <a:spAutoFit/>
              </a:bodyPr>
              <a:lstStyle/>
              <a:p>
                <a14:m>
                  <m:oMath xmlns:m="http://schemas.openxmlformats.org/officeDocument/2006/math">
                    <m:r>
                      <a:rPr lang="el-GR" sz="1600"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l-GR" sz="1600" dirty="0">
                    <a:solidFill>
                      <a:srgbClr val="000000"/>
                    </a:solidFill>
                    <a:effectLst/>
                    <a:latin typeface="Cambria Math" panose="02040503050406030204" pitchFamily="18" charset="0"/>
                    <a:ea typeface="Cambria Math" panose="02040503050406030204" pitchFamily="18" charset="0"/>
                  </a:rPr>
                  <a:t>1 </a:t>
                </a:r>
                <a14:m>
                  <m:oMath xmlns:m="http://schemas.openxmlformats.org/officeDocument/2006/math">
                    <m:r>
                      <a:rPr lang="el-GR" sz="16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&lt; </m:t>
                    </m:r>
                    <m:r>
                      <m:rPr>
                        <m:sty m:val="p"/>
                      </m:rPr>
                      <a:rPr lang="el-GR" sz="16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ν</m:t>
                    </m:r>
                    <m:r>
                      <a:rPr lang="el-GR" sz="16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&lt;0.5</m:t>
                    </m:r>
                  </m:oMath>
                </a14:m>
                <a:r>
                  <a:rPr lang="el-GR" sz="1600" dirty="0">
                    <a:solidFill>
                      <a:srgbClr val="000000"/>
                    </a:solidFill>
                    <a:effectLst/>
                    <a:latin typeface="Cambria Math" panose="02040503050406030204" pitchFamily="18" charset="0"/>
                    <a:ea typeface="Cambria Math" panose="02040503050406030204" pitchFamily="18" charset="0"/>
                  </a:rPr>
                  <a:t> </a:t>
                </a:r>
                <a:endParaRPr lang="el-GR" sz="16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868144" y="5755099"/>
                <a:ext cx="1434495" cy="338554"/>
              </a:xfrm>
              <a:prstGeom prst="rect">
                <a:avLst/>
              </a:prstGeom>
              <a:blipFill rotWithShape="0">
                <a:blip r:embed="rId6"/>
                <a:stretch>
                  <a:fillRect t="-7143" b="-19643"/>
                </a:stretch>
              </a:blipFill>
            </p:spPr>
            <p:txBody>
              <a:bodyPr/>
              <a:lstStyle/>
              <a:p>
                <a:r>
                  <a:rPr lang="el-GR">
                    <a:noFill/>
                  </a:rPr>
                  <a:t> </a:t>
                </a:r>
              </a:p>
            </p:txBody>
          </p:sp>
        </mc:Fallback>
      </mc:AlternateContent>
    </p:spTree>
    <p:extLst>
      <p:ext uri="{BB962C8B-B14F-4D97-AF65-F5344CB8AC3E}">
        <p14:creationId xmlns:p14="http://schemas.microsoft.com/office/powerpoint/2010/main" val="1693037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anose="05000000000000000000" pitchFamily="2" charset="2"/>
                  <a:buChar char="q"/>
                </a:pPr>
                <a:r>
                  <a:rPr lang="el-GR" sz="2200" dirty="0"/>
                  <a:t>Για τα περισσότερα υλικά ισχύει ν &gt; 0, ενώ η τιμή ν=1/2 αντιστοιχεί σε ασυμπίεστα υλικά. </a:t>
                </a:r>
                <a:r>
                  <a:rPr lang="el-GR" sz="2200" b="1" dirty="0"/>
                  <a:t>Αρνητικό λόγο </a:t>
                </a:r>
                <a:r>
                  <a:rPr lang="el-GR" sz="2200" dirty="0" err="1"/>
                  <a:t>Poisson</a:t>
                </a:r>
                <a:r>
                  <a:rPr lang="el-GR" sz="2200" dirty="0"/>
                  <a:t> εμφανίζουν κάποια πολυμερή αφρώδη υλικά (</a:t>
                </a:r>
                <a:r>
                  <a:rPr lang="en-US" sz="2200" dirty="0"/>
                  <a:t>polymer foam materials).</a:t>
                </a:r>
                <a:endParaRPr lang="el-GR" sz="2200" dirty="0"/>
              </a:p>
              <a:p>
                <a:pPr algn="just">
                  <a:spcBef>
                    <a:spcPts val="0"/>
                  </a:spcBef>
                  <a:spcAft>
                    <a:spcPts val="2400"/>
                  </a:spcAft>
                  <a:buClr>
                    <a:schemeClr val="tx2">
                      <a:lumMod val="75000"/>
                    </a:schemeClr>
                  </a:buClr>
                  <a:buFont typeface="Wingdings" panose="05000000000000000000" pitchFamily="2" charset="2"/>
                  <a:buChar char="q"/>
                </a:pPr>
                <a:r>
                  <a:rPr lang="el-GR" sz="2200" dirty="0"/>
                  <a:t>Χρησιμοποιώντας τις παραπάνω εξισώσεις μπορούν να υπολογιστούν οι τάσεις σε όρους παραμόρφωσης:</a:t>
                </a:r>
              </a:p>
              <a:p>
                <a:pPr algn="just">
                  <a:spcBef>
                    <a:spcPts val="0"/>
                  </a:spcBef>
                  <a:spcAft>
                    <a:spcPts val="2400"/>
                  </a:spcAft>
                  <a:buClr>
                    <a:schemeClr val="tx2">
                      <a:lumMod val="75000"/>
                    </a:schemeClr>
                  </a:buClr>
                  <a:buFont typeface="Wingdings" panose="05000000000000000000" pitchFamily="2" charset="2"/>
                  <a:buChar char="q"/>
                </a:pPr>
                <a:endParaRPr lang="el-GR" sz="2200" b="1" dirty="0"/>
              </a:p>
              <a:p>
                <a:pPr marL="0" indent="0" algn="just">
                  <a:spcBef>
                    <a:spcPts val="0"/>
                  </a:spcBef>
                  <a:buClr>
                    <a:schemeClr val="tx2">
                      <a:lumMod val="75000"/>
                    </a:schemeClr>
                  </a:buClr>
                  <a:buNone/>
                </a:pPr>
                <a:endParaRPr lang="el-GR" sz="2200" dirty="0"/>
              </a:p>
              <a:p>
                <a:pPr algn="just">
                  <a:spcBef>
                    <a:spcPts val="0"/>
                  </a:spcBef>
                  <a:spcAft>
                    <a:spcPts val="2400"/>
                  </a:spcAft>
                  <a:buClr>
                    <a:schemeClr val="tx2">
                      <a:lumMod val="75000"/>
                    </a:schemeClr>
                  </a:buClr>
                  <a:buFont typeface="Wingdings" panose="05000000000000000000" pitchFamily="2" charset="2"/>
                  <a:buChar char="q"/>
                </a:pPr>
                <a:r>
                  <a:rPr lang="el-GR" sz="2200" dirty="0"/>
                  <a:t>Μετά την παραμόρφωση ο όγκος γίνεται:</a:t>
                </a:r>
              </a:p>
              <a:p>
                <a:pPr algn="just">
                  <a:spcBef>
                    <a:spcPts val="0"/>
                  </a:spcBef>
                  <a:spcAft>
                    <a:spcPts val="1200"/>
                  </a:spcAft>
                  <a:buClr>
                    <a:schemeClr val="tx2">
                      <a:lumMod val="75000"/>
                    </a:schemeClr>
                  </a:buClr>
                  <a:buFont typeface="Wingdings" panose="05000000000000000000" pitchFamily="2" charset="2"/>
                  <a:buChar char="q"/>
                </a:pPr>
                <a:endParaRPr lang="el-GR" sz="2200" dirty="0"/>
              </a:p>
              <a:p>
                <a:pPr marL="320040" lvl="1" indent="0" algn="just">
                  <a:spcBef>
                    <a:spcPts val="0"/>
                  </a:spcBef>
                  <a:spcAft>
                    <a:spcPts val="2400"/>
                  </a:spcAft>
                  <a:buClr>
                    <a:schemeClr val="tx2">
                      <a:lumMod val="75000"/>
                    </a:schemeClr>
                  </a:buClr>
                  <a:buNone/>
                </a:pPr>
                <a:r>
                  <a:rPr lang="el-GR" sz="1800" dirty="0"/>
                  <a:t>Η ποσότητα</a:t>
                </a:r>
                <a14:m>
                  <m:oMath xmlns:m="http://schemas.openxmlformats.org/officeDocument/2006/math">
                    <m:r>
                      <m:rPr>
                        <m:sty m:val="p"/>
                      </m:rPr>
                      <a:rPr lang="el-GR" sz="1800">
                        <a:latin typeface="Cambria Math" panose="02040503050406030204" pitchFamily="18" charset="0"/>
                        <a:ea typeface="Cambria Math" panose="02040503050406030204" pitchFamily="18" charset="0"/>
                      </a:rPr>
                      <m:t>ε</m:t>
                    </m:r>
                    <m:r>
                      <a:rPr lang="el-GR" sz="1800">
                        <a:latin typeface="Cambria Math" panose="02040503050406030204" pitchFamily="18" charset="0"/>
                        <a:ea typeface="Cambria Math" panose="02040503050406030204" pitchFamily="18" charset="0"/>
                      </a:rPr>
                      <m:t>=</m:t>
                    </m:r>
                    <m:sSub>
                      <m:sSubPr>
                        <m:ctrlPr>
                          <a:rPr lang="el-GR" sz="1800" i="1">
                            <a:latin typeface="Cambria Math" panose="02040503050406030204" pitchFamily="18" charset="0"/>
                            <a:ea typeface="Cambria Math" panose="02040503050406030204" pitchFamily="18" charset="0"/>
                          </a:rPr>
                        </m:ctrlPr>
                      </m:sSubPr>
                      <m:e>
                        <m:r>
                          <m:rPr>
                            <m:sty m:val="p"/>
                          </m:rPr>
                          <a:rPr lang="el-GR" sz="1800">
                            <a:latin typeface="Cambria Math" panose="02040503050406030204" pitchFamily="18" charset="0"/>
                            <a:ea typeface="Cambria Math" panose="02040503050406030204" pitchFamily="18" charset="0"/>
                          </a:rPr>
                          <m:t>ε</m:t>
                        </m:r>
                      </m:e>
                      <m:sub>
                        <m:r>
                          <m:rPr>
                            <m:sty m:val="p"/>
                          </m:rPr>
                          <a:rPr lang="el-GR" sz="1800">
                            <a:latin typeface="Cambria Math" panose="02040503050406030204" pitchFamily="18" charset="0"/>
                            <a:ea typeface="Cambria Math" panose="02040503050406030204" pitchFamily="18" charset="0"/>
                          </a:rPr>
                          <m:t>x</m:t>
                        </m:r>
                      </m:sub>
                    </m:sSub>
                    <m:r>
                      <a:rPr lang="el-GR" sz="1800">
                        <a:latin typeface="Cambria Math" panose="02040503050406030204" pitchFamily="18" charset="0"/>
                        <a:ea typeface="Cambria Math" panose="02040503050406030204" pitchFamily="18" charset="0"/>
                      </a:rPr>
                      <m:t>+</m:t>
                    </m:r>
                    <m:sSub>
                      <m:sSubPr>
                        <m:ctrlPr>
                          <a:rPr lang="el-GR" sz="1800" i="1">
                            <a:latin typeface="Cambria Math" panose="02040503050406030204" pitchFamily="18" charset="0"/>
                            <a:ea typeface="Cambria Math" panose="02040503050406030204" pitchFamily="18" charset="0"/>
                          </a:rPr>
                        </m:ctrlPr>
                      </m:sSubPr>
                      <m:e>
                        <m:r>
                          <m:rPr>
                            <m:sty m:val="p"/>
                          </m:rPr>
                          <a:rPr lang="el-GR" sz="1800">
                            <a:latin typeface="Cambria Math" panose="02040503050406030204" pitchFamily="18" charset="0"/>
                            <a:ea typeface="Cambria Math" panose="02040503050406030204" pitchFamily="18" charset="0"/>
                          </a:rPr>
                          <m:t>ε</m:t>
                        </m:r>
                      </m:e>
                      <m:sub>
                        <m:r>
                          <m:rPr>
                            <m:sty m:val="p"/>
                          </m:rPr>
                          <a:rPr lang="el-GR" sz="1800">
                            <a:latin typeface="Cambria Math" panose="02040503050406030204" pitchFamily="18" charset="0"/>
                            <a:ea typeface="Cambria Math" panose="02040503050406030204" pitchFamily="18" charset="0"/>
                          </a:rPr>
                          <m:t>y</m:t>
                        </m:r>
                      </m:sub>
                    </m:sSub>
                    <m:r>
                      <a:rPr lang="el-GR" sz="1800">
                        <a:latin typeface="Cambria Math" panose="02040503050406030204" pitchFamily="18" charset="0"/>
                        <a:ea typeface="Cambria Math" panose="02040503050406030204" pitchFamily="18" charset="0"/>
                      </a:rPr>
                      <m:t>+</m:t>
                    </m:r>
                    <m:sSub>
                      <m:sSubPr>
                        <m:ctrlPr>
                          <a:rPr lang="el-GR" sz="1800" i="1">
                            <a:latin typeface="Cambria Math" panose="02040503050406030204" pitchFamily="18" charset="0"/>
                            <a:ea typeface="Cambria Math" panose="02040503050406030204" pitchFamily="18" charset="0"/>
                          </a:rPr>
                        </m:ctrlPr>
                      </m:sSubPr>
                      <m:e>
                        <m:r>
                          <m:rPr>
                            <m:sty m:val="p"/>
                          </m:rPr>
                          <a:rPr lang="el-GR" sz="1800">
                            <a:latin typeface="Cambria Math" panose="02040503050406030204" pitchFamily="18" charset="0"/>
                            <a:ea typeface="Cambria Math" panose="02040503050406030204" pitchFamily="18" charset="0"/>
                          </a:rPr>
                          <m:t>ε</m:t>
                        </m:r>
                      </m:e>
                      <m:sub>
                        <m:r>
                          <m:rPr>
                            <m:sty m:val="p"/>
                          </m:rPr>
                          <a:rPr lang="el-GR" sz="1800">
                            <a:latin typeface="Cambria Math" panose="02040503050406030204" pitchFamily="18" charset="0"/>
                            <a:ea typeface="Cambria Math" panose="02040503050406030204" pitchFamily="18" charset="0"/>
                          </a:rPr>
                          <m:t>z</m:t>
                        </m:r>
                      </m:sub>
                    </m:sSub>
                  </m:oMath>
                </a14:m>
                <a:r>
                  <a:rPr lang="el-GR" sz="1800" dirty="0"/>
                  <a:t>εκφράζει τη μεταβολή της μονάδας του όγκου (διόγκωση).</a:t>
                </a:r>
              </a:p>
              <a:p>
                <a:pPr algn="just">
                  <a:spcBef>
                    <a:spcPts val="0"/>
                  </a:spcBef>
                  <a:spcAft>
                    <a:spcPts val="2400"/>
                  </a:spcAft>
                  <a:buClr>
                    <a:schemeClr val="tx2">
                      <a:lumMod val="75000"/>
                    </a:schemeClr>
                  </a:buClr>
                  <a:buFont typeface="Wingdings" panose="05000000000000000000" pitchFamily="2" charset="2"/>
                  <a:buChar char="q"/>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3"/>
                <a:stretch>
                  <a:fillRect t="-736" r="-996" b="-3681"/>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Γενικευμένος νόμος του </a:t>
            </a:r>
            <a:r>
              <a:rPr lang="en-US" sz="3600" b="1" dirty="0">
                <a:solidFill>
                  <a:srgbClr val="002060"/>
                </a:solidFill>
              </a:rPr>
              <a:t>Hooke</a:t>
            </a:r>
          </a:p>
        </p:txBody>
      </p:sp>
      <mc:AlternateContent xmlns:mc="http://schemas.openxmlformats.org/markup-compatibility/2006" xmlns:a14="http://schemas.microsoft.com/office/drawing/2010/main">
        <mc:Choice Requires="a14">
          <p:sp>
            <p:nvSpPr>
              <p:cNvPr id="8" name="Rectangle 7"/>
              <p:cNvSpPr/>
              <p:nvPr/>
            </p:nvSpPr>
            <p:spPr>
              <a:xfrm>
                <a:off x="2305384" y="3789040"/>
                <a:ext cx="3488263" cy="554254"/>
              </a:xfrm>
              <a:prstGeom prst="rect">
                <a:avLst/>
              </a:prstGeom>
            </p:spPr>
            <p:txBody>
              <a:bodyPr wrap="none">
                <a:spAutoFit/>
              </a:bodyPr>
              <a:lstStyle/>
              <a:p>
                <a:pPr algn="ctr">
                  <a:lnSpc>
                    <a:spcPct val="150000"/>
                  </a:lnSpc>
                  <a:spcAft>
                    <a:spcPts val="600"/>
                  </a:spcAft>
                </a:pPr>
                <a14:m>
                  <m:oMath xmlns:m="http://schemas.openxmlformats.org/officeDocument/2006/math">
                    <m:sSub>
                      <m:sSubPr>
                        <m:ctrlPr>
                          <a:rPr lang="el-GR"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𝛔</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𝐢</m:t>
                        </m:r>
                      </m:sub>
                    </m:sSub>
                    <m:r>
                      <a:rPr lang="el-GR" sz="2000" b="1"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𝟐𝐆</m:t>
                    </m:r>
                    <m:sSub>
                      <m:sSub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𝛆</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𝐢</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𝛌</m:t>
                    </m:r>
                    <m:r>
                      <a:rPr lang="el-GR" sz="2000" b="1"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𝛆</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𝐱</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𝛆</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𝐲</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𝛆</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𝐳</m:t>
                        </m:r>
                      </m:sub>
                    </m:sSub>
                  </m:oMath>
                </a14:m>
                <a:r>
                  <a:rPr lang="en-US" sz="2000" b="1"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a:t>
                </a:r>
                <a:endParaRPr lang="el-GR" sz="20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305384" y="3789040"/>
                <a:ext cx="3488263" cy="554254"/>
              </a:xfrm>
              <a:prstGeom prst="rect">
                <a:avLst/>
              </a:prstGeom>
              <a:blipFill rotWithShape="0">
                <a:blip r:embed="rId4"/>
                <a:stretch>
                  <a:fillRect r="-1573" b="-1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138902" y="3789040"/>
                <a:ext cx="1037527" cy="507831"/>
              </a:xfrm>
              <a:prstGeom prst="rect">
                <a:avLst/>
              </a:prstGeom>
            </p:spPr>
            <p:txBody>
              <a:bodyPr wrap="none">
                <a:spAutoFit/>
              </a:bodyPr>
              <a:lstStyle/>
              <a:p>
                <a:pPr algn="ctr">
                  <a:lnSpc>
                    <a:spcPct val="150000"/>
                  </a:lnSpc>
                  <a:spcAft>
                    <a:spcPts val="600"/>
                  </a:spcAft>
                </a:pPr>
                <a:r>
                  <a:rPr lang="en-US"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i</a:t>
                </a:r>
                <a14:m>
                  <m:oMath xmlns:m="http://schemas.openxmlformats.org/officeDocument/2006/math">
                    <m:r>
                      <a:rPr lang="en-US">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 x, y, z</a:t>
                </a:r>
                <a:endParaRPr lang="el-GR"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138902" y="3789040"/>
                <a:ext cx="1037527" cy="507831"/>
              </a:xfrm>
              <a:prstGeom prst="rect">
                <a:avLst/>
              </a:prstGeom>
              <a:blipFill rotWithShape="1">
                <a:blip r:embed="rId5"/>
                <a:stretch>
                  <a:fillRect l="-4118" r="-4706" b="-843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39752" y="4365104"/>
                <a:ext cx="1584176" cy="428515"/>
              </a:xfrm>
              <a:prstGeom prst="rect">
                <a:avLst/>
              </a:prstGeom>
            </p:spPr>
            <p:txBody>
              <a:bodyPr wrap="square">
                <a:spAutoFit/>
              </a:bodyPr>
              <a:lstStyle/>
              <a:p>
                <a14:m>
                  <m:oMath xmlns:m="http://schemas.openxmlformats.org/officeDocument/2006/math">
                    <m:sSub>
                      <m:sSubPr>
                        <m:ctrlPr>
                          <a:rPr lang="el-GR" sz="2000" b="1" i="1">
                            <a:solidFill>
                              <a:srgbClr val="000000"/>
                            </a:solidFill>
                            <a:latin typeface="Cambria Math" panose="02040503050406030204" pitchFamily="18" charset="0"/>
                            <a:ea typeface="Cambria Math" panose="020405030504060302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𝛕</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𝐣𝐤</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𝐆</m:t>
                    </m:r>
                    <m:sSub>
                      <m:sSubPr>
                        <m:ctrlPr>
                          <a:rPr lang="el-GR" sz="2000" b="1" i="1">
                            <a:solidFill>
                              <a:srgbClr val="000000"/>
                            </a:solidFill>
                            <a:effectLst/>
                            <a:latin typeface="Cambria Math" panose="02040503050406030204" pitchFamily="18" charset="0"/>
                            <a:ea typeface="Cambria Math" panose="02040503050406030204" pitchFamily="18" charset="0"/>
                          </a:rPr>
                        </m:ctrlPr>
                      </m:sSubPr>
                      <m:e>
                        <m:r>
                          <a:rPr lang="en-US" sz="2000" b="1" i="0">
                            <a:solidFill>
                              <a:srgbClr val="000000"/>
                            </a:solidFill>
                            <a:effectLst/>
                            <a:latin typeface="Cambria Math" panose="02040503050406030204" pitchFamily="18" charset="0"/>
                            <a:ea typeface="Cambria Math" panose="02040503050406030204" pitchFamily="18" charset="0"/>
                          </a:rPr>
                          <m:t>𝛄</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𝐣𝐤</m:t>
                        </m:r>
                      </m:sub>
                    </m:sSub>
                  </m:oMath>
                </a14:m>
                <a:r>
                  <a:rPr lang="en-US" sz="2000" b="1" dirty="0">
                    <a:solidFill>
                      <a:srgbClr val="000000"/>
                    </a:solidFill>
                    <a:effectLst/>
                    <a:latin typeface="Cambria Math" panose="02040503050406030204" pitchFamily="18" charset="0"/>
                    <a:ea typeface="Cambria Math" panose="02040503050406030204" pitchFamily="18" charset="0"/>
                  </a:rPr>
                  <a:t>, </a:t>
                </a:r>
                <a:endParaRPr lang="el-GR" sz="2000" b="1"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39752" y="4365104"/>
                <a:ext cx="1584176" cy="428515"/>
              </a:xfrm>
              <a:prstGeom prst="rect">
                <a:avLst/>
              </a:prstGeom>
              <a:blipFill rotWithShape="0">
                <a:blip r:embed="rId6"/>
                <a:stretch>
                  <a:fillRect t="-8571" b="-171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974234" y="4386187"/>
                <a:ext cx="2253950"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j, k</a:t>
                </a:r>
                <a14:m>
                  <m:oMath xmlns:m="http://schemas.openxmlformats.org/officeDocument/2006/math">
                    <m:r>
                      <a:rPr lang="en-US"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 </m:t>
                    </m:r>
                  </m:oMath>
                </a14:m>
                <a:r>
                  <a:rPr lang="en-US" dirty="0">
                    <a:solidFill>
                      <a:srgbClr val="000000"/>
                    </a:solidFill>
                    <a:latin typeface="Cambria Math" panose="02040503050406030204" pitchFamily="18" charset="0"/>
                    <a:ea typeface="Cambria Math" panose="02040503050406030204" pitchFamily="18" charset="0"/>
                  </a:rPr>
                  <a:t>x, y, z </a:t>
                </a:r>
                <a:r>
                  <a:rPr lang="el-GR" dirty="0">
                    <a:solidFill>
                      <a:srgbClr val="000000"/>
                    </a:solidFill>
                    <a:latin typeface="Cambria Math" panose="02040503050406030204" pitchFamily="18" charset="0"/>
                    <a:ea typeface="Cambria Math" panose="02040503050406030204" pitchFamily="18" charset="0"/>
                  </a:rPr>
                  <a:t>  και </a:t>
                </a:r>
                <a:r>
                  <a:rPr lang="en-US" dirty="0">
                    <a:solidFill>
                      <a:srgbClr val="000000"/>
                    </a:solidFill>
                    <a:latin typeface="Cambria Math" panose="02040503050406030204" pitchFamily="18" charset="0"/>
                    <a:ea typeface="Cambria Math" panose="02040503050406030204" pitchFamily="18" charset="0"/>
                  </a:rPr>
                  <a:t>j</a:t>
                </a:r>
                <a14:m>
                  <m:oMath xmlns:m="http://schemas.openxmlformats.org/officeDocument/2006/math">
                    <m:r>
                      <a:rPr lang="en-US"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k</m:t>
                    </m:r>
                  </m:oMath>
                </a14:m>
                <a:endParaRPr lang="el-GR"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974234" y="4386187"/>
                <a:ext cx="2253950" cy="369332"/>
              </a:xfrm>
              <a:prstGeom prst="rect">
                <a:avLst/>
              </a:prstGeom>
              <a:blipFill rotWithShape="0">
                <a:blip r:embed="rId7"/>
                <a:stretch>
                  <a:fillRect l="-2432" t="-11667" b="-25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54342" y="5573916"/>
                <a:ext cx="8041164" cy="428322"/>
              </a:xfrm>
              <a:prstGeom prst="rect">
                <a:avLst/>
              </a:prstGeom>
            </p:spPr>
            <p:txBody>
              <a:bodyPr wrap="square">
                <a:spAutoFit/>
              </a:bodyPr>
              <a:lstStyle/>
              <a:p>
                <a:pPr algn="ctr"/>
                <a:r>
                  <a:rPr lang="en-US" sz="2000" dirty="0">
                    <a:solidFill>
                      <a:srgbClr val="000000"/>
                    </a:solidFill>
                    <a:latin typeface="Cambria Math" panose="02040503050406030204" pitchFamily="18" charset="0"/>
                    <a:ea typeface="Cambria Math" panose="02040503050406030204" pitchFamily="18" charset="0"/>
                  </a:rPr>
                  <a:t>dx(1+</a:t>
                </a:r>
                <a14:m>
                  <m:oMath xmlns:m="http://schemas.openxmlformats.org/officeDocument/2006/math">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sub>
                    </m:sSub>
                  </m:oMath>
                </a14:m>
                <a:r>
                  <a:rPr lang="en-US" sz="2000" dirty="0">
                    <a:solidFill>
                      <a:srgbClr val="000000"/>
                    </a:solidFill>
                    <a:effectLst/>
                    <a:latin typeface="Cambria Math" panose="02040503050406030204" pitchFamily="18" charset="0"/>
                    <a:ea typeface="Cambria Math" panose="02040503050406030204" pitchFamily="18" charset="0"/>
                  </a:rPr>
                  <a:t>)</a:t>
                </a:r>
                <a:r>
                  <a:rPr lang="el-GR" sz="2000" dirty="0">
                    <a:solidFill>
                      <a:srgbClr val="000000"/>
                    </a:solidFill>
                    <a:effectLst/>
                    <a:latin typeface="Cambria Math" panose="02040503050406030204" pitchFamily="18" charset="0"/>
                    <a:ea typeface="Cambria Math" panose="02040503050406030204" pitchFamily="18" charset="0"/>
                  </a:rPr>
                  <a:t> </a:t>
                </a:r>
                <a:r>
                  <a:rPr lang="en-US" sz="2000" dirty="0">
                    <a:solidFill>
                      <a:srgbClr val="000000"/>
                    </a:solidFill>
                    <a:effectLst/>
                    <a:latin typeface="Cambria Math" panose="02040503050406030204" pitchFamily="18" charset="0"/>
                    <a:ea typeface="Cambria Math" panose="02040503050406030204" pitchFamily="18" charset="0"/>
                  </a:rPr>
                  <a:t>dy(1+</a:t>
                </a:r>
                <a14:m>
                  <m:oMath xmlns:m="http://schemas.openxmlformats.org/officeDocument/2006/math">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sub>
                    </m:sSub>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dz</m:t>
                    </m:r>
                    <m:d>
                      <m:dPr>
                        <m:ctrlPr>
                          <a:rPr lang="el-GR" sz="2000" i="1">
                            <a:solidFill>
                              <a:srgbClr val="000000"/>
                            </a:solidFill>
                            <a:effectLst/>
                            <a:latin typeface="Cambria Math" panose="02040503050406030204" pitchFamily="18" charset="0"/>
                            <a:ea typeface="Cambria Math" panose="02040503050406030204" pitchFamily="18" charset="0"/>
                          </a:rPr>
                        </m:ctrlPr>
                      </m:dPr>
                      <m:e>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z</m:t>
                            </m:r>
                          </m:sub>
                        </m:sSub>
                      </m:e>
                    </m:d>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dxdydz</m:t>
                    </m:r>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2000" i="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l-GR" sz="2000" b="0" i="0" smtClean="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 </m:t>
                    </m:r>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sub>
                    </m:sSub>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sub>
                    </m:sSub>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ε</m:t>
                        </m:r>
                      </m:e>
                      <m:sub>
                        <m:r>
                          <m:rPr>
                            <m:sty m:val="p"/>
                          </m:rP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z</m:t>
                        </m:r>
                      </m:sub>
                    </m:sSub>
                    <m:r>
                      <a:rPr lang="en-US" sz="20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l-GR" sz="2000" dirty="0">
                    <a:solidFill>
                      <a:srgbClr val="000000"/>
                    </a:solidFill>
                    <a:effectLst/>
                    <a:latin typeface="Cambria Math" panose="02040503050406030204" pitchFamily="18" charset="0"/>
                    <a:ea typeface="Cambria Math" panose="02040503050406030204" pitchFamily="18" charset="0"/>
                  </a:rPr>
                  <a:t> </a:t>
                </a:r>
                <a:r>
                  <a:rPr lang="en-US" sz="2000" dirty="0" err="1">
                    <a:solidFill>
                      <a:srgbClr val="000000"/>
                    </a:solidFill>
                    <a:effectLst/>
                    <a:latin typeface="Cambria Math" panose="02040503050406030204" pitchFamily="18" charset="0"/>
                    <a:ea typeface="Cambria Math" panose="02040503050406030204" pitchFamily="18" charset="0"/>
                  </a:rPr>
                  <a:t>dxdydz</a:t>
                </a:r>
                <a:endParaRPr lang="el-GR" sz="2000"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54342" y="5573916"/>
                <a:ext cx="8041164" cy="428322"/>
              </a:xfrm>
              <a:prstGeom prst="rect">
                <a:avLst/>
              </a:prstGeom>
              <a:blipFill rotWithShape="0">
                <a:blip r:embed="rId8"/>
                <a:stretch>
                  <a:fillRect t="-8451" b="-15493"/>
                </a:stretch>
              </a:blipFill>
            </p:spPr>
            <p:txBody>
              <a:bodyPr/>
              <a:lstStyle/>
              <a:p>
                <a:r>
                  <a:rPr lang="el-GR">
                    <a:noFill/>
                  </a:rPr>
                  <a:t> </a:t>
                </a:r>
              </a:p>
            </p:txBody>
          </p:sp>
        </mc:Fallback>
      </mc:AlternateContent>
    </p:spTree>
    <p:extLst>
      <p:ext uri="{BB962C8B-B14F-4D97-AF65-F5344CB8AC3E}">
        <p14:creationId xmlns:p14="http://schemas.microsoft.com/office/powerpoint/2010/main" val="1815356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anose="05000000000000000000" pitchFamily="2" charset="2"/>
                  <a:buChar char="q"/>
                </a:pPr>
                <a:r>
                  <a:rPr lang="el-GR" sz="2200" dirty="0">
                    <a:solidFill>
                      <a:schemeClr val="tx1"/>
                    </a:solidFill>
                  </a:rPr>
                  <a:t>Στην περίπτωση της υδροστατικής εντατικής κατάστασης έχουμε:</a:t>
                </a:r>
                <a:endParaRPr lang="el-GR" sz="2000" dirty="0">
                  <a:solidFill>
                    <a:schemeClr val="tx1"/>
                  </a:solidFill>
                </a:endParaRPr>
              </a:p>
              <a:p>
                <a:pPr algn="just">
                  <a:spcBef>
                    <a:spcPts val="0"/>
                  </a:spcBef>
                  <a:spcAft>
                    <a:spcPts val="2400"/>
                  </a:spcAft>
                  <a:buClr>
                    <a:schemeClr val="tx2">
                      <a:lumMod val="75000"/>
                    </a:schemeClr>
                  </a:buClr>
                  <a:buFont typeface="Wingdings" panose="05000000000000000000" pitchFamily="2" charset="2"/>
                  <a:buChar char="q"/>
                </a:pPr>
                <a14:m>
                  <m:oMath xmlns:m="http://schemas.openxmlformats.org/officeDocument/2006/math">
                    <m:sSub>
                      <m:sSubPr>
                        <m:ctrlPr>
                          <a:rPr lang="el-G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l-G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x</m:t>
                        </m:r>
                      </m:sub>
                    </m:sSub>
                    <m:r>
                      <a:rPr lang="el-GR"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l-G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l-G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y</m:t>
                        </m:r>
                      </m:sub>
                    </m:sSub>
                  </m:oMath>
                </a14:m>
                <a:r>
                  <a:rPr lang="el-GR" sz="2200" dirty="0">
                    <a:solidFill>
                      <a:schemeClr val="tx1"/>
                    </a:solidFill>
                  </a:rPr>
                  <a:t> </a:t>
                </a:r>
                <a:r>
                  <a:rPr lang="en-US" sz="2200" dirty="0">
                    <a:solidFill>
                      <a:schemeClr val="tx1"/>
                    </a:solidFill>
                  </a:rPr>
                  <a:t>=…=p (p&gt;0)</a:t>
                </a:r>
                <a:endParaRPr lang="el-GR" sz="2200" dirty="0">
                  <a:solidFill>
                    <a:schemeClr val="tx1"/>
                  </a:solidFill>
                </a:endParaRPr>
              </a:p>
              <a:p>
                <a:pPr algn="just">
                  <a:spcBef>
                    <a:spcPts val="0"/>
                  </a:spcBef>
                  <a:spcAft>
                    <a:spcPts val="1200"/>
                  </a:spcAft>
                  <a:buClr>
                    <a:schemeClr val="tx2">
                      <a:lumMod val="75000"/>
                    </a:schemeClr>
                  </a:buClr>
                  <a:buFont typeface="Wingdings" panose="05000000000000000000" pitchFamily="2" charset="2"/>
                  <a:buChar char="q"/>
                </a:pPr>
                <a:endParaRPr lang="el-GR" sz="2200" dirty="0">
                  <a:solidFill>
                    <a:schemeClr val="tx1"/>
                  </a:solidFill>
                </a:endParaRPr>
              </a:p>
              <a:p>
                <a:pPr marL="320040" lvl="1" indent="0" algn="just">
                  <a:spcBef>
                    <a:spcPts val="0"/>
                  </a:spcBef>
                  <a:spcAft>
                    <a:spcPts val="2400"/>
                  </a:spcAft>
                  <a:buClr>
                    <a:schemeClr val="tx2">
                      <a:lumMod val="75000"/>
                    </a:schemeClr>
                  </a:buClr>
                  <a:buNone/>
                </a:pPr>
                <a:r>
                  <a:rPr lang="el-GR" sz="2000" dirty="0">
                    <a:solidFill>
                      <a:schemeClr val="tx1"/>
                    </a:solidFill>
                  </a:rPr>
                  <a:t>και για τις συνιστώσες της παραμόρφωσης:</a:t>
                </a:r>
              </a:p>
              <a:p>
                <a:pPr marL="320040" lvl="1" indent="0" algn="just">
                  <a:spcBef>
                    <a:spcPts val="0"/>
                  </a:spcBef>
                  <a:spcAft>
                    <a:spcPts val="2400"/>
                  </a:spcAft>
                  <a:buClr>
                    <a:schemeClr val="tx2">
                      <a:lumMod val="75000"/>
                    </a:schemeClr>
                  </a:buClr>
                  <a:buNone/>
                </a:pPr>
                <a:endParaRPr lang="el-GR" sz="2000" dirty="0">
                  <a:solidFill>
                    <a:schemeClr val="tx1"/>
                  </a:solidFill>
                </a:endParaRPr>
              </a:p>
              <a:p>
                <a:pPr algn="just">
                  <a:spcBef>
                    <a:spcPts val="0"/>
                  </a:spcBef>
                  <a:spcAft>
                    <a:spcPts val="2400"/>
                  </a:spcAft>
                  <a:buClr>
                    <a:schemeClr val="tx2">
                      <a:lumMod val="75000"/>
                    </a:schemeClr>
                  </a:buClr>
                  <a:buFont typeface="Wingdings" panose="05000000000000000000" pitchFamily="2" charset="2"/>
                  <a:buChar char="q"/>
                </a:pPr>
                <a:r>
                  <a:rPr lang="el-GR" sz="2200" dirty="0">
                    <a:solidFill>
                      <a:schemeClr val="tx1"/>
                    </a:solidFill>
                  </a:rPr>
                  <a:t>Στην περίπτωση υδροστατικής πίεσης η διόγκωση υπολογίζεται ως:</a:t>
                </a:r>
              </a:p>
              <a:p>
                <a:pPr algn="just">
                  <a:spcBef>
                    <a:spcPts val="0"/>
                  </a:spcBef>
                  <a:spcAft>
                    <a:spcPts val="2400"/>
                  </a:spcAft>
                  <a:buClr>
                    <a:schemeClr val="tx2">
                      <a:lumMod val="75000"/>
                    </a:schemeClr>
                  </a:buClr>
                  <a:buFont typeface="Wingdings" panose="05000000000000000000" pitchFamily="2" charset="2"/>
                  <a:buChar char="q"/>
                </a:pPr>
                <a:endParaRPr lang="el-GR" sz="2200" dirty="0">
                  <a:solidFill>
                    <a:schemeClr val="tx1"/>
                  </a:solidFill>
                </a:endParaRPr>
              </a:p>
              <a:p>
                <a:pPr marL="365760" lvl="1" indent="0" algn="just">
                  <a:spcBef>
                    <a:spcPts val="0"/>
                  </a:spcBef>
                  <a:spcAft>
                    <a:spcPts val="2400"/>
                  </a:spcAft>
                  <a:buClr>
                    <a:schemeClr val="tx2">
                      <a:lumMod val="75000"/>
                    </a:schemeClr>
                  </a:buClr>
                  <a:buNone/>
                </a:pPr>
                <a:r>
                  <a:rPr lang="el-GR" sz="2000" dirty="0">
                    <a:solidFill>
                      <a:schemeClr val="tx1"/>
                    </a:solidFill>
                  </a:rPr>
                  <a:t>όπου </a:t>
                </a:r>
                <a:r>
                  <a:rPr lang="en-US" sz="2000" b="1" dirty="0">
                    <a:solidFill>
                      <a:schemeClr val="tx1"/>
                    </a:solidFill>
                  </a:rPr>
                  <a:t>K</a:t>
                </a:r>
                <a:r>
                  <a:rPr lang="el-GR" sz="2000" b="1" dirty="0">
                    <a:solidFill>
                      <a:schemeClr val="tx1"/>
                    </a:solidFill>
                  </a:rPr>
                  <a:t>=Ε/3(1</a:t>
                </a:r>
                <a14:m>
                  <m:oMath xmlns:m="http://schemas.openxmlformats.org/officeDocument/2006/math">
                    <m:r>
                      <a:rPr lang="el-GR" sz="2000" b="1" i="0">
                        <a:solidFill>
                          <a:schemeClr val="tx1"/>
                        </a:solidFill>
                        <a:latin typeface="Cambria Math" panose="02040503050406030204" pitchFamily="18" charset="0"/>
                      </a:rPr>
                      <m:t>−</m:t>
                    </m:r>
                  </m:oMath>
                </a14:m>
                <a:r>
                  <a:rPr lang="el-GR" sz="2000" b="1" dirty="0">
                    <a:solidFill>
                      <a:schemeClr val="tx1"/>
                    </a:solidFill>
                  </a:rPr>
                  <a:t>2ν) </a:t>
                </a:r>
                <a:r>
                  <a:rPr lang="el-GR" sz="2000" dirty="0">
                    <a:solidFill>
                      <a:schemeClr val="tx1"/>
                    </a:solidFill>
                  </a:rPr>
                  <a:t>το μέτρο διόγκωσης της ελαστικότητας.</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3"/>
                <a:stretch>
                  <a:fillRect l="-71" t="-73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Υδροστατική εντατική κατάσταση</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4" name="Rectangle 3"/>
              <p:cNvSpPr/>
              <p:nvPr/>
            </p:nvSpPr>
            <p:spPr>
              <a:xfrm>
                <a:off x="1024979" y="3146850"/>
                <a:ext cx="2399311" cy="4283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solidFill>
                                <a:schemeClr val="tx1"/>
                              </a:solidFill>
                              <a:latin typeface="Cambria Math" panose="02040503050406030204" pitchFamily="18" charset="0"/>
                            </a:rPr>
                          </m:ctrlPr>
                        </m:sSubPr>
                        <m:e>
                          <m:r>
                            <a:rPr lang="el-GR" sz="2000" b="0" i="1">
                              <a:solidFill>
                                <a:schemeClr val="tx1"/>
                              </a:solidFill>
                              <a:latin typeface="Cambria Math" panose="02040503050406030204" pitchFamily="18" charset="0"/>
                            </a:rPr>
                            <m:t>𝜏</m:t>
                          </m:r>
                        </m:e>
                        <m:sub>
                          <m:r>
                            <m:rPr>
                              <m:sty m:val="p"/>
                            </m:rPr>
                            <a:rPr lang="el-GR" sz="2000" b="0" i="0">
                              <a:solidFill>
                                <a:schemeClr val="tx1"/>
                              </a:solidFill>
                              <a:latin typeface="Cambria Math" panose="02040503050406030204" pitchFamily="18" charset="0"/>
                            </a:rPr>
                            <m:t>xy</m:t>
                          </m:r>
                        </m:sub>
                      </m:sSub>
                      <m:r>
                        <a:rPr lang="el-GR" sz="2000" b="0" i="0">
                          <a:solidFill>
                            <a:schemeClr val="tx1"/>
                          </a:solidFill>
                          <a:latin typeface="Cambria Math" panose="02040503050406030204" pitchFamily="18" charset="0"/>
                        </a:rPr>
                        <m:t>=</m:t>
                      </m:r>
                      <m:sSub>
                        <m:sSubPr>
                          <m:ctrlPr>
                            <a:rPr lang="el-GR" sz="2000" i="1">
                              <a:solidFill>
                                <a:schemeClr val="tx1"/>
                              </a:solidFill>
                              <a:latin typeface="Cambria Math" panose="02040503050406030204" pitchFamily="18" charset="0"/>
                            </a:rPr>
                          </m:ctrlPr>
                        </m:sSubPr>
                        <m:e>
                          <m:r>
                            <m:rPr>
                              <m:sty m:val="p"/>
                            </m:rPr>
                            <a:rPr lang="el-GR" sz="2000" b="0" i="0">
                              <a:solidFill>
                                <a:schemeClr val="tx1"/>
                              </a:solidFill>
                              <a:latin typeface="Cambria Math" panose="02040503050406030204" pitchFamily="18" charset="0"/>
                            </a:rPr>
                            <m:t>τ</m:t>
                          </m:r>
                        </m:e>
                        <m:sub>
                          <m:r>
                            <m:rPr>
                              <m:sty m:val="p"/>
                            </m:rPr>
                            <a:rPr lang="el-GR" sz="2000" b="0" i="0">
                              <a:solidFill>
                                <a:schemeClr val="tx1"/>
                              </a:solidFill>
                              <a:latin typeface="Cambria Math" panose="02040503050406030204" pitchFamily="18" charset="0"/>
                            </a:rPr>
                            <m:t>yz</m:t>
                          </m:r>
                        </m:sub>
                      </m:sSub>
                      <m:r>
                        <a:rPr lang="el-GR" sz="2000" b="0" i="0">
                          <a:solidFill>
                            <a:schemeClr val="tx1"/>
                          </a:solidFill>
                          <a:latin typeface="Cambria Math" panose="02040503050406030204" pitchFamily="18" charset="0"/>
                        </a:rPr>
                        <m:t>=</m:t>
                      </m:r>
                      <m:sSub>
                        <m:sSubPr>
                          <m:ctrlPr>
                            <a:rPr lang="el-GR" sz="2000" i="1">
                              <a:solidFill>
                                <a:schemeClr val="tx1"/>
                              </a:solidFill>
                              <a:latin typeface="Cambria Math" panose="02040503050406030204" pitchFamily="18" charset="0"/>
                            </a:rPr>
                          </m:ctrlPr>
                        </m:sSubPr>
                        <m:e>
                          <m:r>
                            <m:rPr>
                              <m:sty m:val="p"/>
                            </m:rPr>
                            <a:rPr lang="el-GR" sz="2000" b="0" i="0">
                              <a:solidFill>
                                <a:schemeClr val="tx1"/>
                              </a:solidFill>
                              <a:latin typeface="Cambria Math" panose="02040503050406030204" pitchFamily="18" charset="0"/>
                            </a:rPr>
                            <m:t>τ</m:t>
                          </m:r>
                        </m:e>
                        <m:sub>
                          <m:r>
                            <m:rPr>
                              <m:sty m:val="p"/>
                            </m:rPr>
                            <a:rPr lang="el-GR" sz="2000" b="0" i="0">
                              <a:solidFill>
                                <a:schemeClr val="tx1"/>
                              </a:solidFill>
                              <a:latin typeface="Cambria Math" panose="02040503050406030204" pitchFamily="18" charset="0"/>
                            </a:rPr>
                            <m:t>zx</m:t>
                          </m:r>
                        </m:sub>
                      </m:sSub>
                      <m:r>
                        <a:rPr lang="el-GR" sz="2000" b="1" i="0">
                          <a:latin typeface="Cambria Math" panose="02040503050406030204" pitchFamily="18" charset="0"/>
                        </a:rPr>
                        <m:t>=</m:t>
                      </m:r>
                      <m:r>
                        <a:rPr lang="el-GR" sz="2000" b="1" i="0">
                          <a:latin typeface="Cambria Math" panose="02040503050406030204" pitchFamily="18" charset="0"/>
                        </a:rPr>
                        <m:t>𝟎</m:t>
                      </m:r>
                    </m:oMath>
                  </m:oMathPara>
                </a14:m>
                <a:endParaRPr lang="el-GR" sz="2000" b="1" dirty="0"/>
              </a:p>
            </p:txBody>
          </p:sp>
        </mc:Choice>
        <mc:Fallback xmlns="">
          <p:sp>
            <p:nvSpPr>
              <p:cNvPr id="4" name="Rectangle 3"/>
              <p:cNvSpPr>
                <a:spLocks noRot="1" noChangeAspect="1" noMove="1" noResize="1" noEditPoints="1" noAdjustHandles="1" noChangeArrowheads="1" noChangeShapeType="1" noTextEdit="1"/>
              </p:cNvSpPr>
              <p:nvPr/>
            </p:nvSpPr>
            <p:spPr>
              <a:xfrm>
                <a:off x="1024979" y="3146850"/>
                <a:ext cx="2399311" cy="428322"/>
              </a:xfrm>
              <a:prstGeom prst="rect">
                <a:avLst/>
              </a:prstGeom>
              <a:blipFill rotWithShape="1">
                <a:blip r:embed="rId4"/>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979" y="4168130"/>
                <a:ext cx="6552728" cy="535468"/>
              </a:xfrm>
              <a:prstGeom prst="rect">
                <a:avLst/>
              </a:prstGeom>
            </p:spPr>
            <p:txBody>
              <a:bodyPr wrap="square">
                <a:spAutoFit/>
              </a:bodyPr>
              <a:lstStyle/>
              <a:p>
                <a14:m>
                  <m:oMath xmlns:m="http://schemas.openxmlformats.org/officeDocument/2006/math">
                    <m:sSub>
                      <m:sSubPr>
                        <m:ctrlPr>
                          <a:rPr lang="el-GR" sz="2000" b="1" i="1">
                            <a:solidFill>
                              <a:srgbClr val="000000"/>
                            </a:solidFill>
                            <a:latin typeface="Cambria Math" panose="02040503050406030204" pitchFamily="18" charset="0"/>
                            <a:ea typeface="Cambria Math" panose="020405030504060302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𝛆</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𝐱</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b="1" i="1">
                            <a:solidFill>
                              <a:srgbClr val="000000"/>
                            </a:solidFill>
                            <a:effectLst/>
                            <a:latin typeface="Cambria Math" panose="02040503050406030204" pitchFamily="18" charset="0"/>
                            <a:ea typeface="Cambria Math" panose="020405030504060302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𝛆</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𝐲</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b="1" i="1">
                            <a:solidFill>
                              <a:srgbClr val="000000"/>
                            </a:solidFill>
                            <a:effectLst/>
                            <a:latin typeface="Cambria Math" panose="02040503050406030204" pitchFamily="18" charset="0"/>
                            <a:ea typeface="Cambria Math" panose="020405030504060302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𝛆</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𝐳</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b="1" i="1">
                            <a:solidFill>
                              <a:srgbClr val="000000"/>
                            </a:solidFill>
                            <a:effectLst/>
                            <a:latin typeface="Cambria Math" panose="02040503050406030204" pitchFamily="18" charset="0"/>
                            <a:ea typeface="Cambria Math" panose="02040503050406030204" pitchFamily="18" charset="0"/>
                          </a:rPr>
                        </m:ctrlPr>
                      </m:fPr>
                      <m:num>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𝟏</m:t>
                        </m:r>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𝛎</m:t>
                        </m:r>
                      </m:num>
                      <m:den>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𝚬</m:t>
                        </m:r>
                      </m:den>
                    </m:f>
                  </m:oMath>
                </a14:m>
                <a:r>
                  <a:rPr lang="en-US" sz="2000" b="1" dirty="0">
                    <a:solidFill>
                      <a:srgbClr val="000000"/>
                    </a:solidFill>
                    <a:effectLst/>
                    <a:latin typeface="Cambria Math" panose="02040503050406030204" pitchFamily="18" charset="0"/>
                    <a:ea typeface="Cambria Math" panose="02040503050406030204" pitchFamily="18" charset="0"/>
                  </a:rPr>
                  <a:t>)p   </a:t>
                </a:r>
                <a:r>
                  <a:rPr lang="el-GR" sz="2000" b="1" dirty="0">
                    <a:solidFill>
                      <a:srgbClr val="000000"/>
                    </a:solidFill>
                    <a:effectLst/>
                    <a:latin typeface="Cambria Math" panose="02040503050406030204" pitchFamily="18" charset="0"/>
                    <a:ea typeface="Cambria Math" panose="02040503050406030204" pitchFamily="18" charset="0"/>
                  </a:rPr>
                  <a:t>    </a:t>
                </a:r>
                <a:r>
                  <a:rPr lang="el-GR" sz="2000" dirty="0">
                    <a:solidFill>
                      <a:srgbClr val="000000"/>
                    </a:solidFill>
                    <a:effectLst/>
                    <a:latin typeface="Cambria Math" panose="02040503050406030204" pitchFamily="18" charset="0"/>
                    <a:ea typeface="Cambria Math" panose="02040503050406030204" pitchFamily="18" charset="0"/>
                  </a:rPr>
                  <a:t>και         </a:t>
                </a:r>
                <a14:m>
                  <m:oMath xmlns:m="http://schemas.openxmlformats.org/officeDocument/2006/math">
                    <m:sSub>
                      <m:sSubPr>
                        <m:ctrlPr>
                          <a:rPr lang="el-GR" sz="2000" b="1" i="1">
                            <a:solidFill>
                              <a:srgbClr val="000000"/>
                            </a:solidFill>
                            <a:effectLst/>
                            <a:latin typeface="Cambria Math" panose="02040503050406030204" pitchFamily="18" charset="0"/>
                            <a:ea typeface="Cambria Math" panose="020405030504060302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𝛄</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𝐱𝐲</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l-GR" sz="2000" b="1" i="1">
                            <a:solidFill>
                              <a:srgbClr val="000000"/>
                            </a:solidFill>
                            <a:effectLst/>
                            <a:latin typeface="Cambria Math" panose="02040503050406030204" pitchFamily="18" charset="0"/>
                            <a:ea typeface="Cambria Math" panose="020405030504060302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𝛄</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𝐲𝐳</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b="1" i="1">
                            <a:solidFill>
                              <a:srgbClr val="000000"/>
                            </a:solidFill>
                            <a:effectLst/>
                            <a:latin typeface="Cambria Math" panose="02040503050406030204" pitchFamily="18" charset="0"/>
                            <a:ea typeface="Cambria Math" panose="02040503050406030204" pitchFamily="18" charset="0"/>
                          </a:rPr>
                        </m:ctrlPr>
                      </m:sSubPr>
                      <m:e>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𝛄</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𝐳𝐱</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𝟎</m:t>
                    </m:r>
                  </m:oMath>
                </a14:m>
                <a:endParaRPr lang="el-GR" sz="2000" b="1" dirty="0">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24979" y="4168130"/>
                <a:ext cx="6552728" cy="535468"/>
              </a:xfrm>
              <a:prstGeom prst="rect">
                <a:avLst/>
              </a:prstGeom>
              <a:blipFill rotWithShape="0">
                <a:blip r:embed="rId6"/>
                <a:stretch>
                  <a:fillRect b="-5682"/>
                </a:stretch>
              </a:blipFill>
            </p:spPr>
            <p:txBody>
              <a:bodyPr/>
              <a:lstStyle/>
              <a:p>
                <a:r>
                  <a:rPr lang="el-GR">
                    <a:noFill/>
                  </a:rPr>
                  <a:t> </a:t>
                </a:r>
              </a:p>
            </p:txBody>
          </p:sp>
        </mc:Fallback>
      </mc:AlternateContent>
      <p:pic>
        <p:nvPicPr>
          <p:cNvPr id="13" name="Εικόνα 19"/>
          <p:cNvPicPr/>
          <p:nvPr/>
        </p:nvPicPr>
        <p:blipFill>
          <a:blip r:embed="rId7">
            <a:extLst>
              <a:ext uri="{28A0092B-C50C-407E-A947-70E740481C1C}">
                <a14:useLocalDpi xmlns:a14="http://schemas.microsoft.com/office/drawing/2010/main" val="0"/>
              </a:ext>
            </a:extLst>
          </a:blip>
          <a:srcRect/>
          <a:stretch>
            <a:fillRect/>
          </a:stretch>
        </p:blipFill>
        <p:spPr bwMode="auto">
          <a:xfrm>
            <a:off x="6732240" y="2204864"/>
            <a:ext cx="2160240" cy="2088232"/>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899592" y="5373216"/>
                <a:ext cx="3008644" cy="583814"/>
              </a:xfrm>
              <a:prstGeom prst="rect">
                <a:avLst/>
              </a:prstGeom>
            </p:spPr>
            <p:txBody>
              <a:bodyPr wrap="none">
                <a:spAutoFit/>
              </a:bodyPr>
              <a:lstStyle/>
              <a:p>
                <a14:m>
                  <m:oMath xmlns:m="http://schemas.openxmlformats.org/officeDocument/2006/math">
                    <m:r>
                      <a:rPr lang="el-GR" sz="2000" b="1"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𝛆</m:t>
                    </m:r>
                    <m:r>
                      <a:rPr lang="el-GR" sz="2000" b="1"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l-GR" sz="2000" b="1" i="1">
                            <a:solidFill>
                              <a:srgbClr val="000000"/>
                            </a:solidFill>
                            <a:effectLst/>
                            <a:latin typeface="Cambria Math" panose="02040503050406030204" pitchFamily="18" charset="0"/>
                            <a:ea typeface="Cambria Math" panose="02040503050406030204" pitchFamily="18" charset="0"/>
                          </a:rPr>
                        </m:ctrlPr>
                      </m:fPr>
                      <m:num>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𝟑</m:t>
                        </m:r>
                      </m:num>
                      <m:den>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𝚬</m:t>
                        </m:r>
                      </m:den>
                    </m:f>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2000" b="1" dirty="0">
                    <a:solidFill>
                      <a:srgbClr val="000000"/>
                    </a:solidFill>
                    <a:effectLst/>
                    <a:latin typeface="Cambria Math" panose="02040503050406030204" pitchFamily="18" charset="0"/>
                    <a:ea typeface="Cambria Math" panose="02040503050406030204" pitchFamily="18" charset="0"/>
                  </a:rPr>
                  <a:t>(1</a:t>
                </a:r>
                <a14:m>
                  <m:oMath xmlns:m="http://schemas.openxmlformats.org/officeDocument/2006/math">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l-GR" sz="2000" b="1" dirty="0">
                    <a:solidFill>
                      <a:srgbClr val="000000"/>
                    </a:solidFill>
                    <a:effectLst/>
                    <a:latin typeface="Cambria Math" panose="02040503050406030204" pitchFamily="18" charset="0"/>
                    <a:ea typeface="Cambria Math" panose="02040503050406030204" pitchFamily="18" charset="0"/>
                  </a:rPr>
                  <a:t>2ν)</a:t>
                </a:r>
                <a:r>
                  <a:rPr lang="en-US" sz="2000" b="1" dirty="0">
                    <a:solidFill>
                      <a:srgbClr val="000000"/>
                    </a:solidFill>
                    <a:effectLst/>
                    <a:latin typeface="Cambria Math" panose="02040503050406030204" pitchFamily="18" charset="0"/>
                    <a:ea typeface="Cambria Math" panose="02040503050406030204" pitchFamily="18" charset="0"/>
                  </a:rPr>
                  <a:t>p</a:t>
                </a:r>
                <a14:m>
                  <m:oMath xmlns:m="http://schemas.openxmlformats.org/officeDocument/2006/math">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l-GR" sz="2000" b="1">
                            <a:solidFill>
                              <a:srgbClr val="000000"/>
                            </a:solidFill>
                            <a:effectLst/>
                            <a:latin typeface="Cambria Math" panose="02040503050406030204" pitchFamily="18" charset="0"/>
                            <a:ea typeface="Cambria Math" panose="02040503050406030204" pitchFamily="18" charset="0"/>
                          </a:rPr>
                          <m:t>1</m:t>
                        </m:r>
                      </m:num>
                      <m:den>
                        <m:r>
                          <m:rPr>
                            <m:nor/>
                          </m:rPr>
                          <a:rPr lang="el-GR" sz="2000" b="1">
                            <a:solidFill>
                              <a:srgbClr val="000000"/>
                            </a:solidFill>
                            <a:effectLst/>
                            <a:latin typeface="Cambria Math" panose="02040503050406030204" pitchFamily="18" charset="0"/>
                            <a:ea typeface="Cambria Math" panose="02040503050406030204" pitchFamily="18" charset="0"/>
                          </a:rPr>
                          <m:t>Κ</m:t>
                        </m:r>
                      </m:den>
                    </m:f>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b="1" dirty="0">
                    <a:solidFill>
                      <a:srgbClr val="000000"/>
                    </a:solidFill>
                    <a:effectLst/>
                    <a:latin typeface="Cambria Math" panose="02040503050406030204" pitchFamily="18" charset="0"/>
                    <a:ea typeface="Cambria Math" panose="02040503050406030204" pitchFamily="18" charset="0"/>
                  </a:rPr>
                  <a:t>p</a:t>
                </a:r>
                <a:r>
                  <a:rPr lang="el-GR" sz="2000" dirty="0">
                    <a:solidFill>
                      <a:srgbClr val="000000"/>
                    </a:solidFill>
                    <a:effectLst/>
                    <a:latin typeface="Cambria Math" panose="02040503050406030204" pitchFamily="18" charset="0"/>
                    <a:ea typeface="Cambria Math" panose="02040503050406030204" pitchFamily="18" charset="0"/>
                  </a:rPr>
                  <a:t>,</a:t>
                </a:r>
                <a:endParaRPr lang="el-GR" sz="20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99592" y="5373216"/>
                <a:ext cx="3008644" cy="583814"/>
              </a:xfrm>
              <a:prstGeom prst="rect">
                <a:avLst/>
              </a:prstGeom>
              <a:blipFill rotWithShape="0">
                <a:blip r:embed="rId8"/>
                <a:stretch>
                  <a:fillRect r="-1826" b="-5208"/>
                </a:stretch>
              </a:blipFill>
            </p:spPr>
            <p:txBody>
              <a:bodyPr/>
              <a:lstStyle/>
              <a:p>
                <a:r>
                  <a:rPr lang="el-GR">
                    <a:noFill/>
                  </a:rPr>
                  <a:t> </a:t>
                </a:r>
              </a:p>
            </p:txBody>
          </p:sp>
        </mc:Fallback>
      </mc:AlternateContent>
    </p:spTree>
    <p:extLst>
      <p:ext uri="{BB962C8B-B14F-4D97-AF65-F5344CB8AC3E}">
        <p14:creationId xmlns:p14="http://schemas.microsoft.com/office/powerpoint/2010/main" val="887466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t>Οι θερμοκρασιακές μεταβολές είναι πηγή σοβαρών εντατικών καταστάσεων σε όλα τα υλικά. </a:t>
                </a:r>
              </a:p>
              <a:p>
                <a:pPr algn="just">
                  <a:spcBef>
                    <a:spcPts val="0"/>
                  </a:spcBef>
                  <a:spcAft>
                    <a:spcPts val="2400"/>
                  </a:spcAft>
                  <a:buClr>
                    <a:schemeClr val="tx2">
                      <a:lumMod val="75000"/>
                    </a:schemeClr>
                  </a:buClr>
                  <a:buFont typeface="Wingdings" panose="05000000000000000000" pitchFamily="2" charset="2"/>
                  <a:buChar char="q"/>
                </a:pPr>
                <a:r>
                  <a:rPr lang="el-GR" sz="2200" dirty="0"/>
                  <a:t>Οι σχέσεις τάσεων-παραμορφώσεων για θερμοκρασιακές μεταβολές (θ)  </a:t>
                </a:r>
                <a:r>
                  <a:rPr lang="el-GR" sz="2200" dirty="0">
                    <a:solidFill>
                      <a:schemeClr val="tx1"/>
                    </a:solidFill>
                  </a:rPr>
                  <a:t>είναι:</a:t>
                </a:r>
              </a:p>
              <a:p>
                <a:pPr algn="just">
                  <a:spcBef>
                    <a:spcPts val="0"/>
                  </a:spcBef>
                  <a:spcAft>
                    <a:spcPts val="2400"/>
                  </a:spcAft>
                  <a:buClr>
                    <a:schemeClr val="tx2">
                      <a:lumMod val="75000"/>
                    </a:schemeClr>
                  </a:buClr>
                  <a:buFont typeface="Wingdings" panose="05000000000000000000" pitchFamily="2" charset="2"/>
                  <a:buChar char="q"/>
                </a:pPr>
                <a:endParaRPr lang="el-GR" sz="2200" dirty="0">
                  <a:solidFill>
                    <a:schemeClr val="tx1"/>
                  </a:solidFill>
                </a:endParaRPr>
              </a:p>
              <a:p>
                <a:pPr marL="365760" lvl="1" indent="0" algn="just">
                  <a:spcBef>
                    <a:spcPts val="0"/>
                  </a:spcBef>
                  <a:spcAft>
                    <a:spcPts val="2400"/>
                  </a:spcAft>
                  <a:buClr>
                    <a:schemeClr val="tx2">
                      <a:lumMod val="75000"/>
                    </a:schemeClr>
                  </a:buClr>
                  <a:buNone/>
                </a:pPr>
                <a:r>
                  <a:rPr lang="el-GR" sz="2000" dirty="0">
                    <a:solidFill>
                      <a:schemeClr val="tx1"/>
                    </a:solidFill>
                  </a:rPr>
                  <a:t>όπου </a:t>
                </a:r>
                <a14:m>
                  <m:oMath xmlns:m="http://schemas.openxmlformats.org/officeDocument/2006/math">
                    <m:sSub>
                      <m:sSubPr>
                        <m:ctrlPr>
                          <a:rPr lang="el-GR" sz="20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𝛂</m:t>
                        </m:r>
                      </m:e>
                      <m:sub>
                        <m:r>
                          <a:rPr lang="el-GR" sz="2000" b="1"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𝚻</m:t>
                        </m:r>
                      </m:sub>
                    </m:sSub>
                  </m:oMath>
                </a14:m>
                <a:r>
                  <a:rPr lang="el-GR" sz="2000" dirty="0">
                    <a:solidFill>
                      <a:schemeClr val="tx1"/>
                    </a:solidFill>
                  </a:rPr>
                  <a:t> ο συντελεστής θερμικής διαστολής.</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3"/>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Θερμοκρασιακές μεταβολές</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8" name="Rectangle 7"/>
              <p:cNvSpPr/>
              <p:nvPr/>
            </p:nvSpPr>
            <p:spPr>
              <a:xfrm>
                <a:off x="2276724" y="3645024"/>
                <a:ext cx="4518545" cy="555601"/>
              </a:xfrm>
              <a:prstGeom prst="rect">
                <a:avLst/>
              </a:prstGeom>
            </p:spPr>
            <p:txBody>
              <a:bodyPr wrap="none">
                <a:spAutoFit/>
              </a:bodyPr>
              <a:lstStyle/>
              <a:p>
                <a:pPr algn="just">
                  <a:lnSpc>
                    <a:spcPct val="150000"/>
                  </a:lnSpc>
                  <a:spcBef>
                    <a:spcPts val="600"/>
                  </a:spcBef>
                  <a:spcAft>
                    <a:spcPts val="600"/>
                  </a:spcAft>
                </a:pPr>
                <a14:m>
                  <m:oMath xmlns:m="http://schemas.openxmlformats.org/officeDocument/2006/math">
                    <m:sSub>
                      <m:sSubPr>
                        <m:ctrlPr>
                          <a:rPr lang="el-GR"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𝛕</m:t>
                        </m:r>
                      </m:e>
                      <m:sub>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𝐢𝐣</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𝛍</m:t>
                    </m:r>
                    <m:sSub>
                      <m:sSub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𝐞</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𝐢𝐣</m:t>
                        </m:r>
                      </m:sub>
                    </m:sSub>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𝛌𝛆</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𝛂</m:t>
                        </m:r>
                      </m:e>
                      <m:sub>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𝚻</m:t>
                        </m:r>
                      </m:sub>
                    </m:sSub>
                    <m:d>
                      <m:d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𝟑</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𝛌</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𝟐</m:t>
                        </m:r>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𝛍</m:t>
                        </m:r>
                      </m:e>
                    </m:d>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𝛉</m:t>
                    </m:r>
                  </m:oMath>
                </a14:m>
                <a:r>
                  <a:rPr lang="el-GR" sz="2000" b="1"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l-GR" sz="20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𝛅</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𝐢𝐣</m:t>
                        </m:r>
                      </m:sub>
                    </m:sSub>
                  </m:oMath>
                </a14:m>
                <a:endParaRPr lang="el-GR" sz="20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276724" y="3645024"/>
                <a:ext cx="4518545" cy="555601"/>
              </a:xfrm>
              <a:prstGeom prst="rect">
                <a:avLst/>
              </a:prstGeom>
              <a:blipFill rotWithShape="0">
                <a:blip r:embed="rId4"/>
                <a:stretch>
                  <a:fillRect b="-12088"/>
                </a:stretch>
              </a:blipFill>
            </p:spPr>
            <p:txBody>
              <a:bodyPr/>
              <a:lstStyle/>
              <a:p>
                <a:r>
                  <a:rPr lang="el-GR">
                    <a:noFill/>
                  </a:rPr>
                  <a:t> </a:t>
                </a:r>
              </a:p>
            </p:txBody>
          </p:sp>
        </mc:Fallback>
      </mc:AlternateContent>
    </p:spTree>
    <p:extLst>
      <p:ext uri="{BB962C8B-B14F-4D97-AF65-F5344CB8AC3E}">
        <p14:creationId xmlns:p14="http://schemas.microsoft.com/office/powerpoint/2010/main" val="161053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anose="05000000000000000000" pitchFamily="2" charset="2"/>
              <a:buChar char="q"/>
            </a:pPr>
            <a:r>
              <a:rPr lang="el-GR" sz="2200" dirty="0"/>
              <a:t>Ο γενικευμένος νόμος του Hooke αφορά </a:t>
            </a:r>
            <a:r>
              <a:rPr lang="el-GR" sz="2200" b="1" dirty="0"/>
              <a:t>ανισότροπα υλικά</a:t>
            </a:r>
            <a:r>
              <a:rPr lang="el-GR" sz="2200" dirty="0"/>
              <a:t>.</a:t>
            </a:r>
          </a:p>
          <a:p>
            <a:pPr algn="just">
              <a:spcBef>
                <a:spcPts val="0"/>
              </a:spcBef>
              <a:spcAft>
                <a:spcPts val="2400"/>
              </a:spcAft>
              <a:buClr>
                <a:schemeClr val="tx2">
                  <a:lumMod val="75000"/>
                </a:schemeClr>
              </a:buClr>
              <a:buFont typeface="Wingdings" panose="05000000000000000000" pitchFamily="2" charset="2"/>
              <a:buChar char="q"/>
            </a:pPr>
            <a:r>
              <a:rPr lang="el-GR" sz="2200" dirty="0"/>
              <a:t>Τα περισσότερα υλικά όμως έχουν </a:t>
            </a:r>
            <a:r>
              <a:rPr lang="el-GR" sz="2200" b="1" dirty="0">
                <a:solidFill>
                  <a:srgbClr val="FF0000"/>
                </a:solidFill>
              </a:rPr>
              <a:t>συμμετρίες </a:t>
            </a:r>
            <a:r>
              <a:rPr lang="el-GR" sz="2200" b="1" dirty="0"/>
              <a:t> </a:t>
            </a:r>
            <a:r>
              <a:rPr lang="el-GR" sz="2200" dirty="0"/>
              <a:t>σε σχέση με ένα ή περισσότερα επίπεδα ή άξονες, μειώνοντας τον αριθμό των ανεξάρτητων ελαστικών σταθερών.</a:t>
            </a:r>
          </a:p>
          <a:p>
            <a:pPr marL="0" indent="0" algn="just">
              <a:spcBef>
                <a:spcPts val="0"/>
              </a:spcBef>
              <a:spcAft>
                <a:spcPts val="600"/>
              </a:spcAft>
              <a:buClr>
                <a:schemeClr val="tx2">
                  <a:lumMod val="75000"/>
                </a:schemeClr>
              </a:buClr>
              <a:buNone/>
            </a:pPr>
            <a:r>
              <a:rPr lang="el-GR" sz="2000" b="1" dirty="0"/>
              <a:t>i) Μονοκλινικά Υλικά</a:t>
            </a:r>
            <a:r>
              <a:rPr lang="el-GR" sz="2000" dirty="0"/>
              <a:t> (ένα επίπεδο συμμετρίας)</a:t>
            </a:r>
          </a:p>
          <a:p>
            <a:pPr marL="0" indent="0" algn="just">
              <a:spcBef>
                <a:spcPts val="0"/>
              </a:spcBef>
              <a:spcAft>
                <a:spcPts val="3000"/>
              </a:spcAft>
              <a:buClr>
                <a:schemeClr val="tx2">
                  <a:lumMod val="75000"/>
                </a:schemeClr>
              </a:buClr>
              <a:buNone/>
            </a:pPr>
            <a:r>
              <a:rPr lang="el-GR" sz="2000" dirty="0"/>
              <a:t>Για την περίπτωση που το επίπεδο συμμετρίας είναι το (</a:t>
            </a:r>
            <a:r>
              <a:rPr lang="el-GR" sz="2000" dirty="0">
                <a:solidFill>
                  <a:srgbClr val="FF0000"/>
                </a:solidFill>
              </a:rPr>
              <a:t>x1, x2</a:t>
            </a:r>
            <a:r>
              <a:rPr lang="el-GR" sz="2000" dirty="0"/>
              <a:t>), ο πίνακας </a:t>
            </a:r>
            <a:r>
              <a:rPr lang="el-GR" sz="2000" b="1" dirty="0">
                <a:solidFill>
                  <a:srgbClr val="FF0000"/>
                </a:solidFill>
              </a:rPr>
              <a:t>C</a:t>
            </a:r>
            <a:r>
              <a:rPr lang="el-GR" sz="2000" dirty="0"/>
              <a:t> παίρνει τη μορφή:</a:t>
            </a:r>
          </a:p>
          <a:p>
            <a:pPr marL="0" indent="0" algn="just">
              <a:spcBef>
                <a:spcPts val="0"/>
              </a:spcBef>
              <a:spcAft>
                <a:spcPts val="3000"/>
              </a:spcAft>
              <a:buClr>
                <a:schemeClr val="tx2">
                  <a:lumMod val="75000"/>
                </a:schemeClr>
              </a:buClr>
              <a:buNone/>
            </a:pP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Συμμετρίες Υλικών</a:t>
            </a:r>
          </a:p>
        </p:txBody>
      </p:sp>
      <p:pic>
        <p:nvPicPr>
          <p:cNvPr id="2" name="Picture 1"/>
          <p:cNvPicPr>
            <a:picLocks noChangeAspect="1"/>
          </p:cNvPicPr>
          <p:nvPr/>
        </p:nvPicPr>
        <p:blipFill>
          <a:blip r:embed="rId3"/>
          <a:stretch>
            <a:fillRect/>
          </a:stretch>
        </p:blipFill>
        <p:spPr>
          <a:xfrm>
            <a:off x="899592" y="4898029"/>
            <a:ext cx="2702775" cy="1843339"/>
          </a:xfrm>
          <a:prstGeom prst="rect">
            <a:avLst/>
          </a:prstGeom>
        </p:spPr>
      </p:pic>
      <p:sp>
        <p:nvSpPr>
          <p:cNvPr id="6" name="Rectangle 5"/>
          <p:cNvSpPr/>
          <p:nvPr/>
        </p:nvSpPr>
        <p:spPr>
          <a:xfrm>
            <a:off x="3732627" y="5589240"/>
            <a:ext cx="4957584" cy="707886"/>
          </a:xfrm>
          <a:prstGeom prst="rect">
            <a:avLst/>
          </a:prstGeom>
        </p:spPr>
        <p:txBody>
          <a:bodyPr wrap="square">
            <a:spAutoFit/>
          </a:bodyPr>
          <a:lstStyle/>
          <a:p>
            <a:pPr algn="just">
              <a:spcAft>
                <a:spcPts val="1200"/>
              </a:spcAft>
              <a:buClr>
                <a:schemeClr val="tx2">
                  <a:lumMod val="75000"/>
                </a:schemeClr>
              </a:buClr>
            </a:pPr>
            <a:r>
              <a:rPr lang="el-GR" sz="2000" dirty="0"/>
              <a:t>Ο αριθμός των ανεξάρτητων ελαστικών σταθερών μειώνεται σε </a:t>
            </a:r>
            <a:r>
              <a:rPr lang="el-GR" sz="2000" b="1" dirty="0"/>
              <a:t>13</a:t>
            </a:r>
            <a:r>
              <a:rPr lang="el-GR" sz="2000" dirty="0"/>
              <a:t>.</a:t>
            </a:r>
          </a:p>
        </p:txBody>
      </p:sp>
    </p:spTree>
    <p:extLst>
      <p:ext uri="{BB962C8B-B14F-4D97-AF65-F5344CB8AC3E}">
        <p14:creationId xmlns:p14="http://schemas.microsoft.com/office/powerpoint/2010/main" val="282405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Στη μελέτη για την απόκριση ενός </a:t>
            </a:r>
            <a:r>
              <a:rPr lang="el-GR" sz="2200" dirty="0" err="1"/>
              <a:t>παραμορφώσιμου</a:t>
            </a:r>
            <a:r>
              <a:rPr lang="el-GR" sz="2200" dirty="0"/>
              <a:t> σώματος πρέπει να λαμβάνονται υπόψη:</a:t>
            </a:r>
          </a:p>
          <a:p>
            <a:pPr lvl="1" algn="just">
              <a:spcBef>
                <a:spcPts val="0"/>
              </a:spcBef>
              <a:spcAft>
                <a:spcPts val="1200"/>
              </a:spcAft>
              <a:buClr>
                <a:schemeClr val="tx2">
                  <a:lumMod val="75000"/>
                </a:schemeClr>
              </a:buClr>
              <a:buFont typeface="Wingdings" panose="05000000000000000000" pitchFamily="2" charset="2"/>
              <a:buChar char="§"/>
            </a:pPr>
            <a:r>
              <a:rPr lang="el-GR" sz="2000" dirty="0"/>
              <a:t>το μέτρο, η διεύθυνση και η διάρκεια των εφαρμοζόμενων δυνάμεων,</a:t>
            </a:r>
          </a:p>
          <a:p>
            <a:pPr lvl="1" algn="just">
              <a:spcBef>
                <a:spcPts val="0"/>
              </a:spcBef>
              <a:spcAft>
                <a:spcPts val="1200"/>
              </a:spcAft>
              <a:buClr>
                <a:schemeClr val="tx2">
                  <a:lumMod val="75000"/>
                </a:schemeClr>
              </a:buClr>
              <a:buFont typeface="Wingdings" panose="05000000000000000000" pitchFamily="2" charset="2"/>
              <a:buChar char="§"/>
            </a:pPr>
            <a:r>
              <a:rPr lang="el-GR" sz="2000" dirty="0"/>
              <a:t>οι ιδιότητες των υλικών  κατασκευής του και</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το περιβάλλον  λειτουργίας του (π.χ.  θερμότητα, υγρασία, συνοριακές και αρχικές συνθήκες).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Παραμορφώσιμο</a:t>
            </a:r>
            <a:r>
              <a:rPr lang="el-GR" sz="3600" b="1" dirty="0">
                <a:solidFill>
                  <a:srgbClr val="002060"/>
                </a:solidFill>
              </a:rPr>
              <a:t> σώμα</a:t>
            </a:r>
            <a:endParaRPr lang="en-US" sz="3600" b="1" dirty="0">
              <a:solidFill>
                <a:srgbClr val="002060"/>
              </a:solidFill>
            </a:endParaRPr>
          </a:p>
        </p:txBody>
      </p:sp>
    </p:spTree>
    <p:extLst>
      <p:ext uri="{BB962C8B-B14F-4D97-AF65-F5344CB8AC3E}">
        <p14:creationId xmlns:p14="http://schemas.microsoft.com/office/powerpoint/2010/main" val="3306290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556792"/>
            <a:ext cx="8568952" cy="4968552"/>
          </a:xfrm>
        </p:spPr>
        <p:txBody>
          <a:bodyPr>
            <a:noAutofit/>
          </a:bodyPr>
          <a:lstStyle/>
          <a:p>
            <a:pPr marL="0" indent="0" algn="just">
              <a:spcBef>
                <a:spcPts val="0"/>
              </a:spcBef>
              <a:spcAft>
                <a:spcPts val="1200"/>
              </a:spcAft>
              <a:buClr>
                <a:schemeClr val="tx2">
                  <a:lumMod val="75000"/>
                </a:schemeClr>
              </a:buClr>
              <a:buNone/>
            </a:pPr>
            <a:r>
              <a:rPr lang="en-US" sz="2200" b="1" i="1" dirty="0">
                <a:latin typeface="Calibri" pitchFamily="34" charset="0"/>
                <a:cs typeface="Calibri" pitchFamily="34" charset="0"/>
              </a:rPr>
              <a:t>ii)</a:t>
            </a:r>
            <a:r>
              <a:rPr lang="el-GR" sz="2200" b="1" i="1" dirty="0">
                <a:cs typeface="Calibri" pitchFamily="34" charset="0"/>
              </a:rPr>
              <a:t> </a:t>
            </a:r>
            <a:r>
              <a:rPr lang="el-GR" sz="2200" b="1" i="1" dirty="0" err="1">
                <a:cs typeface="Calibri" pitchFamily="34" charset="0"/>
              </a:rPr>
              <a:t>Ορθότροπα</a:t>
            </a:r>
            <a:r>
              <a:rPr lang="el-GR" sz="2200" b="1" i="1" dirty="0">
                <a:cs typeface="Calibri" pitchFamily="34" charset="0"/>
              </a:rPr>
              <a:t> Υλικά</a:t>
            </a:r>
            <a:r>
              <a:rPr lang="en-US" sz="2200" b="1" i="1" dirty="0">
                <a:latin typeface="Calibri" pitchFamily="34" charset="0"/>
                <a:cs typeface="Calibri" pitchFamily="34" charset="0"/>
              </a:rPr>
              <a:t> </a:t>
            </a:r>
            <a:r>
              <a:rPr lang="el-GR" sz="2200" dirty="0">
                <a:cs typeface="Calibri" pitchFamily="34" charset="0"/>
              </a:rPr>
              <a:t>(τρία επίπεδα συμμετρίας) </a:t>
            </a:r>
          </a:p>
          <a:p>
            <a:pPr algn="just">
              <a:spcBef>
                <a:spcPts val="0"/>
              </a:spcBef>
              <a:spcAft>
                <a:spcPts val="1800"/>
              </a:spcAft>
              <a:buClr>
                <a:schemeClr val="tx2">
                  <a:lumMod val="75000"/>
                </a:schemeClr>
              </a:buClr>
              <a:buFont typeface="Wingdings" panose="05000000000000000000" pitchFamily="2" charset="2"/>
              <a:buChar char="q"/>
            </a:pPr>
            <a:r>
              <a:rPr lang="el-GR" sz="2200" dirty="0">
                <a:cs typeface="Calibri" pitchFamily="34" charset="0"/>
              </a:rPr>
              <a:t>Η ύπαρξη των δύο ορθογώνιων συμμετρικών επιπέδων συνεπάγεται την ύπαρξη του τρίτου. </a:t>
            </a:r>
          </a:p>
          <a:p>
            <a:pPr algn="just">
              <a:spcBef>
                <a:spcPts val="0"/>
              </a:spcBef>
              <a:spcAft>
                <a:spcPts val="1200"/>
              </a:spcAft>
              <a:buClr>
                <a:schemeClr val="tx2">
                  <a:lumMod val="75000"/>
                </a:schemeClr>
              </a:buClr>
              <a:buFont typeface="Wingdings" panose="05000000000000000000" pitchFamily="2" charset="2"/>
              <a:buChar char="q"/>
            </a:pPr>
            <a:r>
              <a:rPr lang="el-GR" sz="2200" dirty="0">
                <a:cs typeface="Calibri" pitchFamily="34" charset="0"/>
              </a:rPr>
              <a:t>Ο πίνακας </a:t>
            </a:r>
            <a:r>
              <a:rPr lang="en-US" sz="2200" b="1" dirty="0">
                <a:latin typeface="Calibri" pitchFamily="34" charset="0"/>
                <a:cs typeface="Calibri" pitchFamily="34" charset="0"/>
              </a:rPr>
              <a:t>C</a:t>
            </a:r>
            <a:r>
              <a:rPr lang="el-GR" sz="2200" dirty="0">
                <a:cs typeface="Calibri" pitchFamily="34" charset="0"/>
              </a:rPr>
              <a:t> προκύπτει προσθέτοντας ένα επίπεδο συμμετρίας ορθογώνιο σε σχέση με το επίπεδο συμμετρίας των </a:t>
            </a:r>
            <a:r>
              <a:rPr lang="el-GR" sz="2200" dirty="0" err="1">
                <a:cs typeface="Calibri" pitchFamily="34" charset="0"/>
              </a:rPr>
              <a:t>μονοκλινικών</a:t>
            </a:r>
            <a:r>
              <a:rPr lang="el-GR" sz="2200" dirty="0">
                <a:cs typeface="Calibri" pitchFamily="34" charset="0"/>
              </a:rPr>
              <a:t> υλικών και έχει τη μορφή:</a:t>
            </a:r>
          </a:p>
          <a:p>
            <a:pPr algn="just">
              <a:spcBef>
                <a:spcPts val="0"/>
              </a:spcBef>
              <a:spcAft>
                <a:spcPts val="2400"/>
              </a:spcAft>
              <a:buClr>
                <a:schemeClr val="tx2">
                  <a:lumMod val="75000"/>
                </a:schemeClr>
              </a:buClr>
              <a:buFont typeface="Wingdings" panose="05000000000000000000"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Συμμετρίες Υλικών</a:t>
            </a:r>
          </a:p>
        </p:txBody>
      </p:sp>
      <p:pic>
        <p:nvPicPr>
          <p:cNvPr id="4" name="Picture 3"/>
          <p:cNvPicPr>
            <a:picLocks noChangeAspect="1"/>
          </p:cNvPicPr>
          <p:nvPr/>
        </p:nvPicPr>
        <p:blipFill>
          <a:blip r:embed="rId3"/>
          <a:stretch>
            <a:fillRect/>
          </a:stretch>
        </p:blipFill>
        <p:spPr>
          <a:xfrm>
            <a:off x="971600" y="4229551"/>
            <a:ext cx="2881694" cy="1935753"/>
          </a:xfrm>
          <a:prstGeom prst="rect">
            <a:avLst/>
          </a:prstGeom>
        </p:spPr>
      </p:pic>
      <p:sp>
        <p:nvSpPr>
          <p:cNvPr id="7" name="Rectangle 6"/>
          <p:cNvSpPr/>
          <p:nvPr/>
        </p:nvSpPr>
        <p:spPr>
          <a:xfrm>
            <a:off x="4211960" y="5025370"/>
            <a:ext cx="4572000" cy="707886"/>
          </a:xfrm>
          <a:prstGeom prst="rect">
            <a:avLst/>
          </a:prstGeom>
        </p:spPr>
        <p:txBody>
          <a:bodyPr>
            <a:spAutoFit/>
          </a:bodyPr>
          <a:lstStyle/>
          <a:p>
            <a:r>
              <a:rPr lang="el-GR" sz="2000" dirty="0"/>
              <a:t>Ο αριθμός των ανεξάρτητων ελαστικών σταθερών μειώνεται σε </a:t>
            </a:r>
            <a:r>
              <a:rPr lang="el-GR" sz="2000" b="1" dirty="0"/>
              <a:t>9</a:t>
            </a:r>
            <a:r>
              <a:rPr lang="el-GR" sz="2000" dirty="0"/>
              <a:t>.</a:t>
            </a:r>
          </a:p>
        </p:txBody>
      </p:sp>
    </p:spTree>
    <p:extLst>
      <p:ext uri="{BB962C8B-B14F-4D97-AF65-F5344CB8AC3E}">
        <p14:creationId xmlns:p14="http://schemas.microsoft.com/office/powerpoint/2010/main" val="4227760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556792"/>
            <a:ext cx="8568952" cy="4968552"/>
          </a:xfrm>
        </p:spPr>
        <p:txBody>
          <a:bodyPr>
            <a:noAutofit/>
          </a:bodyPr>
          <a:lstStyle/>
          <a:p>
            <a:pPr marL="0" indent="0" algn="just">
              <a:spcBef>
                <a:spcPts val="0"/>
              </a:spcBef>
              <a:spcAft>
                <a:spcPts val="600"/>
              </a:spcAft>
              <a:buClr>
                <a:schemeClr val="tx2">
                  <a:lumMod val="75000"/>
                </a:schemeClr>
              </a:buClr>
              <a:buNone/>
            </a:pPr>
            <a:r>
              <a:rPr lang="en-US" sz="2200" b="1" i="1" dirty="0">
                <a:latin typeface="Calibri" pitchFamily="34" charset="0"/>
                <a:cs typeface="Calibri" pitchFamily="34" charset="0"/>
              </a:rPr>
              <a:t>iii)</a:t>
            </a:r>
            <a:r>
              <a:rPr lang="el-GR" sz="2200" b="1" i="1" dirty="0">
                <a:cs typeface="Calibri" pitchFamily="34" charset="0"/>
              </a:rPr>
              <a:t> Σύνθετα υλικά</a:t>
            </a:r>
          </a:p>
          <a:p>
            <a:pPr algn="just">
              <a:spcBef>
                <a:spcPts val="0"/>
              </a:spcBef>
              <a:spcAft>
                <a:spcPts val="1200"/>
              </a:spcAft>
              <a:buClr>
                <a:schemeClr val="tx2">
                  <a:lumMod val="75000"/>
                </a:schemeClr>
              </a:buClr>
              <a:buFont typeface="Wingdings" pitchFamily="2" charset="2"/>
              <a:buChar char="q"/>
            </a:pPr>
            <a:r>
              <a:rPr lang="el-GR" sz="2200" dirty="0">
                <a:cs typeface="Calibri" pitchFamily="34" charset="0"/>
              </a:rPr>
              <a:t>Η μορφή ενός σύνθετου υλικού μπορεί να θεωρηθεί ότι αποτελείται από ίνες εμβαπτισμένες σε έναν κύλινδρο (βλέπε σχήμα). </a:t>
            </a:r>
          </a:p>
          <a:p>
            <a:pPr algn="just">
              <a:spcBef>
                <a:spcPts val="0"/>
              </a:spcBef>
              <a:spcAft>
                <a:spcPts val="1200"/>
              </a:spcAft>
              <a:buClr>
                <a:schemeClr val="tx2">
                  <a:lumMod val="75000"/>
                </a:schemeClr>
              </a:buClr>
              <a:buFont typeface="Wingdings" pitchFamily="2" charset="2"/>
              <a:buChar char="q"/>
            </a:pPr>
            <a:r>
              <a:rPr lang="el-GR" sz="2200" dirty="0">
                <a:cs typeface="Calibri" pitchFamily="34" charset="0"/>
              </a:rPr>
              <a:t>Τα υλικά αυτά συμπεριφέρονται όπως τα </a:t>
            </a:r>
            <a:r>
              <a:rPr lang="el-GR" sz="2200" b="1" dirty="0" err="1">
                <a:cs typeface="Calibri" pitchFamily="34" charset="0"/>
              </a:rPr>
              <a:t>ορθότροπα</a:t>
            </a:r>
            <a:r>
              <a:rPr lang="el-GR" sz="2200" b="1" dirty="0">
                <a:cs typeface="Calibri" pitchFamily="34" charset="0"/>
              </a:rPr>
              <a:t> υλικά</a:t>
            </a:r>
            <a:r>
              <a:rPr lang="el-GR" sz="2200" dirty="0">
                <a:cs typeface="Calibri" pitchFamily="34" charset="0"/>
              </a:rPr>
              <a:t>, έχοντας όμως έναν ακόμα άξονα περιστροφής. Το υλικό αποκαλείται </a:t>
            </a:r>
            <a:r>
              <a:rPr lang="el-GR" sz="2200" b="1" dirty="0">
                <a:cs typeface="Calibri" pitchFamily="34" charset="0"/>
              </a:rPr>
              <a:t>εγκάρσια ισότροπο υλικό</a:t>
            </a:r>
            <a:r>
              <a:rPr lang="el-GR" sz="2200" dirty="0">
                <a:cs typeface="Calibri" pitchFamily="34" charset="0"/>
              </a:rPr>
              <a:t>. </a:t>
            </a:r>
          </a:p>
          <a:p>
            <a:pPr algn="just">
              <a:spcBef>
                <a:spcPts val="0"/>
              </a:spcBef>
              <a:spcAft>
                <a:spcPts val="1200"/>
              </a:spcAft>
              <a:buClr>
                <a:schemeClr val="tx2">
                  <a:lumMod val="75000"/>
                </a:schemeClr>
              </a:buClr>
              <a:buFont typeface="Wingdings" pitchFamily="2" charset="2"/>
              <a:buChar char="q"/>
            </a:pPr>
            <a:r>
              <a:rPr lang="el-GR" sz="2200" dirty="0">
                <a:cs typeface="Calibri" pitchFamily="34" charset="0"/>
              </a:rPr>
              <a:t>Η αλλαγή στο σύστημα αναφοράς που προκαλείται από την αυθαίρετη περιστροφή ως προς τον άξονα, πρέπει να αφήνει τον </a:t>
            </a:r>
            <a:r>
              <a:rPr lang="en-US" sz="2200" b="1" dirty="0">
                <a:latin typeface="Calibri" pitchFamily="34" charset="0"/>
                <a:cs typeface="Calibri" pitchFamily="34" charset="0"/>
              </a:rPr>
              <a:t>C</a:t>
            </a:r>
            <a:r>
              <a:rPr lang="el-GR" sz="2200" dirty="0">
                <a:cs typeface="Calibri" pitchFamily="34" charset="0"/>
              </a:rPr>
              <a:t> αναλλοίωτο, οπότε:</a:t>
            </a:r>
          </a:p>
          <a:p>
            <a:pPr algn="just">
              <a:spcBef>
                <a:spcPts val="0"/>
              </a:spcBef>
              <a:spcAft>
                <a:spcPts val="2400"/>
              </a:spcAft>
              <a:buClr>
                <a:schemeClr val="tx2">
                  <a:lumMod val="75000"/>
                </a:schemeClr>
              </a:buClr>
              <a:buFont typeface="Wingdings" panose="05000000000000000000"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Συμμετρίες Υλικών</a:t>
            </a:r>
          </a:p>
        </p:txBody>
      </p:sp>
      <p:pic>
        <p:nvPicPr>
          <p:cNvPr id="2" name="Picture 1"/>
          <p:cNvPicPr>
            <a:picLocks noChangeAspect="1"/>
          </p:cNvPicPr>
          <p:nvPr/>
        </p:nvPicPr>
        <p:blipFill>
          <a:blip r:embed="rId3"/>
          <a:stretch>
            <a:fillRect/>
          </a:stretch>
        </p:blipFill>
        <p:spPr>
          <a:xfrm>
            <a:off x="5795162" y="4678267"/>
            <a:ext cx="2809286" cy="1559045"/>
          </a:xfrm>
          <a:prstGeom prst="rect">
            <a:avLst/>
          </a:prstGeom>
        </p:spPr>
      </p:pic>
      <p:pic>
        <p:nvPicPr>
          <p:cNvPr id="9" name="Picture 8"/>
          <p:cNvPicPr>
            <a:picLocks noChangeAspect="1"/>
          </p:cNvPicPr>
          <p:nvPr/>
        </p:nvPicPr>
        <p:blipFill>
          <a:blip r:embed="rId4"/>
          <a:stretch>
            <a:fillRect/>
          </a:stretch>
        </p:blipFill>
        <p:spPr>
          <a:xfrm>
            <a:off x="1187624" y="5114284"/>
            <a:ext cx="2953356" cy="907004"/>
          </a:xfrm>
          <a:prstGeom prst="rect">
            <a:avLst/>
          </a:prstGeom>
        </p:spPr>
      </p:pic>
      <p:sp>
        <p:nvSpPr>
          <p:cNvPr id="11" name="Rectangle 10"/>
          <p:cNvSpPr/>
          <p:nvPr/>
        </p:nvSpPr>
        <p:spPr>
          <a:xfrm>
            <a:off x="539552" y="6237312"/>
            <a:ext cx="7776864" cy="400110"/>
          </a:xfrm>
          <a:prstGeom prst="rect">
            <a:avLst/>
          </a:prstGeom>
        </p:spPr>
        <p:txBody>
          <a:bodyPr wrap="square">
            <a:spAutoFit/>
          </a:bodyPr>
          <a:lstStyle/>
          <a:p>
            <a:r>
              <a:rPr lang="el-GR" sz="2000" dirty="0"/>
              <a:t>Ο αριθμός των ανεξάρτητων ελαστικών σταθερών μειώνεται σε </a:t>
            </a:r>
            <a:r>
              <a:rPr lang="el-GR" sz="2000" b="1" dirty="0"/>
              <a:t>5</a:t>
            </a:r>
            <a:r>
              <a:rPr lang="el-GR" sz="2000" dirty="0"/>
              <a:t>.</a:t>
            </a:r>
          </a:p>
        </p:txBody>
      </p:sp>
    </p:spTree>
    <p:extLst>
      <p:ext uri="{BB962C8B-B14F-4D97-AF65-F5344CB8AC3E}">
        <p14:creationId xmlns:p14="http://schemas.microsoft.com/office/powerpoint/2010/main" val="2734105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556792"/>
            <a:ext cx="8568952" cy="4968552"/>
          </a:xfrm>
        </p:spPr>
        <p:txBody>
          <a:bodyPr>
            <a:noAutofit/>
          </a:bodyPr>
          <a:lstStyle/>
          <a:p>
            <a:pPr marL="0" indent="0" algn="just">
              <a:spcBef>
                <a:spcPts val="0"/>
              </a:spcBef>
              <a:spcAft>
                <a:spcPts val="600"/>
              </a:spcAft>
              <a:buClr>
                <a:schemeClr val="tx2">
                  <a:lumMod val="75000"/>
                </a:schemeClr>
              </a:buClr>
              <a:buNone/>
            </a:pPr>
            <a:r>
              <a:rPr lang="en-US" sz="2200" b="1" i="1" dirty="0">
                <a:latin typeface="Calibri" pitchFamily="34" charset="0"/>
                <a:cs typeface="Calibri" pitchFamily="34" charset="0"/>
              </a:rPr>
              <a:t>iv)</a:t>
            </a:r>
            <a:r>
              <a:rPr lang="el-GR" sz="2200" b="1" i="1" dirty="0">
                <a:cs typeface="Calibri" pitchFamily="34" charset="0"/>
              </a:rPr>
              <a:t> Ισότροπα υλικά</a:t>
            </a:r>
          </a:p>
          <a:p>
            <a:pPr algn="just">
              <a:spcBef>
                <a:spcPts val="0"/>
              </a:spcBef>
              <a:spcAft>
                <a:spcPts val="1800"/>
              </a:spcAft>
              <a:buClr>
                <a:schemeClr val="tx2">
                  <a:lumMod val="75000"/>
                </a:schemeClr>
              </a:buClr>
              <a:buFont typeface="Wingdings" pitchFamily="2" charset="2"/>
              <a:buChar char="q"/>
            </a:pPr>
            <a:r>
              <a:rPr lang="el-GR" sz="2200" dirty="0">
                <a:cs typeface="Calibri" pitchFamily="34" charset="0"/>
              </a:rPr>
              <a:t>Ένα  υλικό θεωρείται ισότροπο, αν οι ιδιότητές του είναι ανεξάρτητες από την επιλογή των αξόνων αναφοράς. </a:t>
            </a:r>
          </a:p>
          <a:p>
            <a:pPr algn="just">
              <a:spcBef>
                <a:spcPts val="0"/>
              </a:spcBef>
              <a:spcAft>
                <a:spcPts val="1800"/>
              </a:spcAft>
              <a:buClr>
                <a:schemeClr val="tx2">
                  <a:lumMod val="75000"/>
                </a:schemeClr>
              </a:buClr>
              <a:buFont typeface="Wingdings" pitchFamily="2" charset="2"/>
              <a:buChar char="q"/>
            </a:pPr>
            <a:r>
              <a:rPr lang="el-GR" sz="2200" dirty="0">
                <a:cs typeface="Calibri" pitchFamily="34" charset="0"/>
              </a:rPr>
              <a:t>Τα συνήθη υλικά, με εξαίρεση το ξύλο, συνήθως ικανοποιούν αυτό το μοντέλο σε μακροσκοπικό επίπεδο.</a:t>
            </a:r>
          </a:p>
          <a:p>
            <a:pPr algn="just">
              <a:spcBef>
                <a:spcPts val="0"/>
              </a:spcBef>
              <a:spcAft>
                <a:spcPts val="1800"/>
              </a:spcAft>
              <a:buClr>
                <a:schemeClr val="tx2">
                  <a:lumMod val="75000"/>
                </a:schemeClr>
              </a:buClr>
              <a:buFont typeface="Wingdings" pitchFamily="2" charset="2"/>
              <a:buChar char="q"/>
            </a:pPr>
            <a:r>
              <a:rPr lang="el-GR" sz="2200" dirty="0">
                <a:cs typeface="Calibri" pitchFamily="34" charset="0"/>
              </a:rPr>
              <a:t>Στην περίπτωση αυτή ο</a:t>
            </a:r>
            <a:r>
              <a:rPr lang="el-GR" sz="2200" b="1" dirty="0">
                <a:cs typeface="Calibri" pitchFamily="34" charset="0"/>
              </a:rPr>
              <a:t> </a:t>
            </a:r>
            <a:r>
              <a:rPr lang="en-US" sz="2200" b="1" dirty="0">
                <a:latin typeface="Calibri" pitchFamily="34" charset="0"/>
                <a:cs typeface="Calibri" pitchFamily="34" charset="0"/>
              </a:rPr>
              <a:t>C</a:t>
            </a:r>
            <a:r>
              <a:rPr lang="el-GR" sz="2200" b="1" dirty="0">
                <a:cs typeface="Calibri" pitchFamily="34" charset="0"/>
              </a:rPr>
              <a:t> </a:t>
            </a:r>
            <a:r>
              <a:rPr lang="el-GR" sz="2200" dirty="0">
                <a:cs typeface="Calibri" pitchFamily="34" charset="0"/>
              </a:rPr>
              <a:t>πρέπει να παραμένει αμετάβλητος σε οποιαδήποτε αλλαγή </a:t>
            </a:r>
            <a:r>
              <a:rPr lang="el-GR" sz="2200" dirty="0" err="1">
                <a:cs typeface="Calibri" pitchFamily="34" charset="0"/>
              </a:rPr>
              <a:t>ορθοκανονικής</a:t>
            </a:r>
            <a:r>
              <a:rPr lang="el-GR" sz="2200" dirty="0">
                <a:cs typeface="Calibri" pitchFamily="34" charset="0"/>
              </a:rPr>
              <a:t> βάσης. Η εφαρμογή αυτής της ιδιότητας σε ένα σύνθετο υλικό οδηγεί στις σχέσεις:</a:t>
            </a:r>
          </a:p>
          <a:p>
            <a:pPr algn="just">
              <a:spcBef>
                <a:spcPts val="0"/>
              </a:spcBef>
              <a:spcAft>
                <a:spcPts val="2400"/>
              </a:spcAft>
              <a:buClr>
                <a:schemeClr val="tx2">
                  <a:lumMod val="75000"/>
                </a:schemeClr>
              </a:buClr>
              <a:buFont typeface="Wingdings" pitchFamily="2" charset="2"/>
              <a:buChar char="q"/>
            </a:pPr>
            <a:endParaRPr lang="el-GR" sz="2200" dirty="0">
              <a:cs typeface="Calibri" pitchFamily="34" charset="0"/>
            </a:endParaRPr>
          </a:p>
          <a:p>
            <a:pPr algn="just">
              <a:spcBef>
                <a:spcPts val="0"/>
              </a:spcBef>
              <a:spcAft>
                <a:spcPts val="1800"/>
              </a:spcAft>
              <a:buClr>
                <a:schemeClr val="tx2">
                  <a:lumMod val="75000"/>
                </a:schemeClr>
              </a:buClr>
              <a:buFont typeface="Wingdings" pitchFamily="2" charset="2"/>
              <a:buChar char="q"/>
            </a:pPr>
            <a:r>
              <a:rPr lang="el-GR" sz="2200" dirty="0">
                <a:cs typeface="Calibri" pitchFamily="34" charset="0"/>
              </a:rPr>
              <a:t>Ο αριθμός των ανεξάρτητων σταθερών μειώνεται σε </a:t>
            </a:r>
            <a:r>
              <a:rPr lang="el-GR" sz="2200" b="1" dirty="0">
                <a:cs typeface="Calibri" pitchFamily="34" charset="0"/>
              </a:rPr>
              <a:t>2</a:t>
            </a:r>
            <a:r>
              <a:rPr lang="el-GR" sz="2200" dirty="0">
                <a:cs typeface="Calibri" pitchFamily="34" charset="0"/>
              </a:rPr>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Συμμετρίες Υλικών</a:t>
            </a:r>
          </a:p>
        </p:txBody>
      </p:sp>
      <p:pic>
        <p:nvPicPr>
          <p:cNvPr id="4" name="Picture 3"/>
          <p:cNvPicPr>
            <a:picLocks noChangeAspect="1"/>
          </p:cNvPicPr>
          <p:nvPr/>
        </p:nvPicPr>
        <p:blipFill>
          <a:blip r:embed="rId3"/>
          <a:stretch>
            <a:fillRect/>
          </a:stretch>
        </p:blipFill>
        <p:spPr>
          <a:xfrm>
            <a:off x="2411760" y="4878685"/>
            <a:ext cx="4394412" cy="648072"/>
          </a:xfrm>
          <a:prstGeom prst="rect">
            <a:avLst/>
          </a:prstGeom>
        </p:spPr>
      </p:pic>
    </p:spTree>
    <p:extLst>
      <p:ext uri="{BB962C8B-B14F-4D97-AF65-F5344CB8AC3E}">
        <p14:creationId xmlns:p14="http://schemas.microsoft.com/office/powerpoint/2010/main" val="2465718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556792"/>
            <a:ext cx="8568952" cy="4968552"/>
          </a:xfrm>
        </p:spPr>
        <p:txBody>
          <a:bodyPr>
            <a:noAutofit/>
          </a:bodyPr>
          <a:lstStyle/>
          <a:p>
            <a:pPr marL="0" indent="0" algn="just">
              <a:spcBef>
                <a:spcPts val="0"/>
              </a:spcBef>
              <a:spcAft>
                <a:spcPts val="600"/>
              </a:spcAft>
              <a:buClr>
                <a:schemeClr val="tx2">
                  <a:lumMod val="75000"/>
                </a:schemeClr>
              </a:buClr>
              <a:buNone/>
            </a:pPr>
            <a:r>
              <a:rPr lang="en-US" sz="2200" b="1" i="1" dirty="0">
                <a:latin typeface="Calibri" pitchFamily="34" charset="0"/>
                <a:cs typeface="Calibri" pitchFamily="34" charset="0"/>
              </a:rPr>
              <a:t>iv)</a:t>
            </a:r>
            <a:r>
              <a:rPr lang="el-GR" sz="2200" b="1" i="1" dirty="0">
                <a:cs typeface="Calibri" pitchFamily="34" charset="0"/>
              </a:rPr>
              <a:t> Ισότροπα υλικά</a:t>
            </a:r>
          </a:p>
          <a:p>
            <a:pPr algn="just">
              <a:spcBef>
                <a:spcPts val="0"/>
              </a:spcBef>
              <a:spcAft>
                <a:spcPts val="1800"/>
              </a:spcAft>
              <a:buClr>
                <a:schemeClr val="tx2">
                  <a:lumMod val="75000"/>
                </a:schemeClr>
              </a:buClr>
              <a:buFont typeface="Wingdings" pitchFamily="2" charset="2"/>
              <a:buChar char="q"/>
            </a:pPr>
            <a:r>
              <a:rPr lang="el-GR" sz="2200" dirty="0">
                <a:cs typeface="Calibri" pitchFamily="34" charset="0"/>
              </a:rPr>
              <a:t>Εισάγοντας τους συντελεστές </a:t>
            </a:r>
            <a:r>
              <a:rPr lang="en-US" sz="2200" dirty="0" err="1">
                <a:latin typeface="Calibri" panose="020F0502020204030204" pitchFamily="34" charset="0"/>
              </a:rPr>
              <a:t>Lamè</a:t>
            </a:r>
            <a:r>
              <a:rPr lang="en-US" sz="2200" dirty="0">
                <a:latin typeface="Calibri" panose="020F0502020204030204" pitchFamily="34" charset="0"/>
              </a:rPr>
              <a:t> </a:t>
            </a:r>
            <a:r>
              <a:rPr lang="el-GR" sz="2200" dirty="0"/>
              <a:t> (</a:t>
            </a:r>
            <a:r>
              <a:rPr lang="el-GR" sz="2200" b="1" dirty="0"/>
              <a:t>λ,</a:t>
            </a:r>
            <a:r>
              <a:rPr lang="el-GR" sz="2200" dirty="0"/>
              <a:t> </a:t>
            </a:r>
            <a:r>
              <a:rPr lang="el-GR" sz="2200" b="1" dirty="0"/>
              <a:t>μ)</a:t>
            </a:r>
            <a:r>
              <a:rPr lang="el-GR" sz="2200" dirty="0"/>
              <a:t>, έχουμε:</a:t>
            </a:r>
          </a:p>
          <a:p>
            <a:pPr marL="0" indent="0" algn="just">
              <a:spcBef>
                <a:spcPts val="0"/>
              </a:spcBef>
              <a:spcAft>
                <a:spcPts val="1800"/>
              </a:spcAft>
              <a:buClr>
                <a:schemeClr val="tx2">
                  <a:lumMod val="75000"/>
                </a:schemeClr>
              </a:buClr>
              <a:buNone/>
            </a:pPr>
            <a:endParaRPr lang="el-GR" sz="2200" dirty="0">
              <a:cs typeface="Calibri" pitchFamily="34" charset="0"/>
            </a:endParaRPr>
          </a:p>
          <a:p>
            <a:pPr marL="0" indent="0" algn="just">
              <a:spcBef>
                <a:spcPts val="0"/>
              </a:spcBef>
              <a:spcAft>
                <a:spcPts val="3000"/>
              </a:spcAft>
              <a:buClr>
                <a:schemeClr val="tx2">
                  <a:lumMod val="75000"/>
                </a:schemeClr>
              </a:buClr>
              <a:buNone/>
            </a:pPr>
            <a:r>
              <a:rPr lang="el-GR" sz="2200" dirty="0">
                <a:cs typeface="Calibri" pitchFamily="34" charset="0"/>
              </a:rPr>
              <a:t>	και</a:t>
            </a:r>
          </a:p>
          <a:p>
            <a:pPr algn="just">
              <a:spcBef>
                <a:spcPts val="0"/>
              </a:spcBef>
              <a:spcAft>
                <a:spcPts val="1800"/>
              </a:spcAft>
              <a:buClr>
                <a:schemeClr val="tx2">
                  <a:lumMod val="75000"/>
                </a:schemeClr>
              </a:buClr>
              <a:buFont typeface="Wingdings" pitchFamily="2" charset="2"/>
              <a:buChar char="q"/>
            </a:pPr>
            <a:r>
              <a:rPr lang="el-GR" sz="2200" dirty="0">
                <a:cs typeface="Calibri" pitchFamily="34" charset="0"/>
              </a:rPr>
              <a:t>Σύμφωνα με τα παραπάνω ο νόμος του </a:t>
            </a:r>
            <a:r>
              <a:rPr lang="en-US" sz="2200" dirty="0">
                <a:latin typeface="Calibri" pitchFamily="34" charset="0"/>
                <a:cs typeface="Calibri" pitchFamily="34" charset="0"/>
              </a:rPr>
              <a:t>Hooke </a:t>
            </a:r>
            <a:r>
              <a:rPr lang="el-GR" sz="2200" dirty="0">
                <a:cs typeface="Calibri" pitchFamily="34" charset="0"/>
              </a:rPr>
              <a:t>γράφεται ως:</a:t>
            </a:r>
          </a:p>
          <a:p>
            <a:pPr marL="0" indent="0" algn="just">
              <a:spcBef>
                <a:spcPts val="0"/>
              </a:spcBef>
              <a:spcAft>
                <a:spcPts val="1800"/>
              </a:spcAft>
              <a:buClr>
                <a:schemeClr val="tx2">
                  <a:lumMod val="75000"/>
                </a:schemeClr>
              </a:buClr>
              <a:buNone/>
            </a:pPr>
            <a:endParaRPr lang="el-GR" sz="2200" dirty="0">
              <a:cs typeface="Calibri" pitchFamily="34" charset="0"/>
            </a:endParaRPr>
          </a:p>
          <a:p>
            <a:pPr marL="320040" lvl="1" indent="0" algn="just">
              <a:spcBef>
                <a:spcPts val="0"/>
              </a:spcBef>
              <a:spcAft>
                <a:spcPts val="1800"/>
              </a:spcAft>
              <a:buClr>
                <a:schemeClr val="tx2">
                  <a:lumMod val="75000"/>
                </a:schemeClr>
              </a:buClr>
              <a:buNone/>
            </a:pPr>
            <a:r>
              <a:rPr lang="el-GR" sz="2000" dirty="0">
                <a:cs typeface="Calibri" pitchFamily="34" charset="0"/>
              </a:rPr>
              <a:t>όπου 	                η διόγκωση ( </a:t>
            </a:r>
            <a:r>
              <a:rPr lang="en-US" sz="2000" dirty="0">
                <a:cs typeface="Calibri" pitchFamily="34" charset="0"/>
              </a:rPr>
              <a:t>dilation) </a:t>
            </a:r>
            <a:r>
              <a:rPr lang="el-GR" sz="2000" dirty="0">
                <a:cs typeface="Calibri" pitchFamily="34" charset="0"/>
              </a:rPr>
              <a:t>του υλικού.</a:t>
            </a:r>
            <a:endParaRPr lang="el-GR" sz="2000" dirty="0"/>
          </a:p>
          <a:p>
            <a:pPr marL="0" indent="0" algn="just">
              <a:spcBef>
                <a:spcPts val="0"/>
              </a:spcBef>
              <a:spcAft>
                <a:spcPts val="600"/>
              </a:spcAft>
              <a:buClr>
                <a:schemeClr val="tx2">
                  <a:lumMod val="75000"/>
                </a:schemeClr>
              </a:buClr>
              <a:buNone/>
            </a:pPr>
            <a:endParaRPr lang="el-GR" sz="2200" dirty="0">
              <a:cs typeface="Calibri" pitchFamily="34" charset="0"/>
            </a:endParaRP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Συμμετρίες Υλικών</a:t>
            </a:r>
          </a:p>
        </p:txBody>
      </p:sp>
      <p:pic>
        <p:nvPicPr>
          <p:cNvPr id="2" name="Picture 1"/>
          <p:cNvPicPr>
            <a:picLocks noChangeAspect="1"/>
          </p:cNvPicPr>
          <p:nvPr/>
        </p:nvPicPr>
        <p:blipFill>
          <a:blip r:embed="rId3"/>
          <a:stretch>
            <a:fillRect/>
          </a:stretch>
        </p:blipFill>
        <p:spPr>
          <a:xfrm>
            <a:off x="1240581" y="2411363"/>
            <a:ext cx="2709797" cy="648777"/>
          </a:xfrm>
          <a:prstGeom prst="rect">
            <a:avLst/>
          </a:prstGeom>
        </p:spPr>
      </p:pic>
      <p:pic>
        <p:nvPicPr>
          <p:cNvPr id="7" name="Picture 6"/>
          <p:cNvPicPr>
            <a:picLocks noChangeAspect="1"/>
          </p:cNvPicPr>
          <p:nvPr/>
        </p:nvPicPr>
        <p:blipFill>
          <a:blip r:embed="rId4"/>
          <a:stretch>
            <a:fillRect/>
          </a:stretch>
        </p:blipFill>
        <p:spPr>
          <a:xfrm>
            <a:off x="1979712" y="3140968"/>
            <a:ext cx="1509006" cy="390068"/>
          </a:xfrm>
          <a:prstGeom prst="rect">
            <a:avLst/>
          </a:prstGeom>
        </p:spPr>
      </p:pic>
      <p:pic>
        <p:nvPicPr>
          <p:cNvPr id="8" name="Picture 7"/>
          <p:cNvPicPr>
            <a:picLocks noChangeAspect="1"/>
          </p:cNvPicPr>
          <p:nvPr/>
        </p:nvPicPr>
        <p:blipFill>
          <a:blip r:embed="rId5"/>
          <a:stretch>
            <a:fillRect/>
          </a:stretch>
        </p:blipFill>
        <p:spPr>
          <a:xfrm>
            <a:off x="1240581" y="4331196"/>
            <a:ext cx="2462025" cy="499645"/>
          </a:xfrm>
          <a:prstGeom prst="rect">
            <a:avLst/>
          </a:prstGeom>
        </p:spPr>
      </p:pic>
      <p:pic>
        <p:nvPicPr>
          <p:cNvPr id="9" name="Picture 8"/>
          <p:cNvPicPr>
            <a:picLocks noChangeAspect="1"/>
          </p:cNvPicPr>
          <p:nvPr/>
        </p:nvPicPr>
        <p:blipFill>
          <a:blip r:embed="rId6"/>
          <a:stretch>
            <a:fillRect/>
          </a:stretch>
        </p:blipFill>
        <p:spPr>
          <a:xfrm>
            <a:off x="1370846" y="4939117"/>
            <a:ext cx="1578878" cy="415049"/>
          </a:xfrm>
          <a:prstGeom prst="rect">
            <a:avLst/>
          </a:prstGeom>
        </p:spPr>
      </p:pic>
    </p:spTree>
    <p:extLst>
      <p:ext uri="{BB962C8B-B14F-4D97-AF65-F5344CB8AC3E}">
        <p14:creationId xmlns:p14="http://schemas.microsoft.com/office/powerpoint/2010/main" val="611765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600" b="1" dirty="0">
                <a:solidFill>
                  <a:srgbClr val="002060"/>
                </a:solidFill>
              </a:rPr>
              <a:t>Γενικό πρόβλημα της μηχανικής του παραμορφώσιμου σώματος </a:t>
            </a:r>
          </a:p>
        </p:txBody>
      </p:sp>
      <mc:AlternateContent xmlns:mc="http://schemas.openxmlformats.org/markup-compatibility/2006" xmlns:a14="http://schemas.microsoft.com/office/drawing/2010/main">
        <mc:Choice Requires="a14">
          <p:sp>
            <p:nvSpPr>
              <p:cNvPr id="2" name="Rectangle 1"/>
              <p:cNvSpPr/>
              <p:nvPr/>
            </p:nvSpPr>
            <p:spPr>
              <a:xfrm>
                <a:off x="251520" y="1869325"/>
                <a:ext cx="8568952" cy="4236673"/>
              </a:xfrm>
              <a:prstGeom prst="rect">
                <a:avLst/>
              </a:prstGeom>
            </p:spPr>
            <p:txBody>
              <a:bodyPr wrap="square">
                <a:spAutoFit/>
              </a:bodyPr>
              <a:lstStyle/>
              <a:p>
                <a:pPr marL="457200" indent="-457200">
                  <a:buSzPct val="80000"/>
                  <a:buFont typeface="Wingdings" panose="05000000000000000000" pitchFamily="2" charset="2"/>
                  <a:buChar char="q"/>
                </a:pPr>
                <a:r>
                  <a:rPr lang="el-GR" sz="2200" i="1" dirty="0"/>
                  <a:t>Το γενικό πρόβλημα της μηχανικής του παραμορφώσιμου σώματος</a:t>
                </a:r>
                <a:r>
                  <a:rPr lang="el-GR" sz="2200" dirty="0"/>
                  <a:t> συνίσταται στον προσδιορισμό των </a:t>
                </a:r>
                <a14:m>
                  <m:oMath xmlns:m="http://schemas.openxmlformats.org/officeDocument/2006/math">
                    <m:sSub>
                      <m:sSubPr>
                        <m:ctrlPr>
                          <a:rPr lang="en-US" sz="2200" i="1">
                            <a:latin typeface="Cambria Math" panose="02040503050406030204" pitchFamily="18" charset="0"/>
                          </a:rPr>
                        </m:ctrlPr>
                      </m:sSubPr>
                      <m:e>
                        <m:r>
                          <m:rPr>
                            <m:nor/>
                          </m:rPr>
                          <a:rPr lang="en-US" sz="2200">
                            <a:latin typeface="Times New Roman" panose="02020603050405020304" pitchFamily="18" charset="0"/>
                            <a:cs typeface="Times New Roman" panose="02020603050405020304" pitchFamily="18" charset="0"/>
                          </a:rPr>
                          <m:t>u</m:t>
                        </m:r>
                      </m:e>
                      <m:sub>
                        <m:r>
                          <m:rPr>
                            <m:nor/>
                          </m:rPr>
                          <a:rPr lang="en-US" sz="2200">
                            <a:latin typeface="Times New Roman" panose="02020603050405020304" pitchFamily="18" charset="0"/>
                            <a:cs typeface="Times New Roman" panose="02020603050405020304" pitchFamily="18" charset="0"/>
                          </a:rPr>
                          <m:t>i</m:t>
                        </m:r>
                      </m:sub>
                    </m:sSub>
                    <m:r>
                      <m:rPr>
                        <m:nor/>
                      </m:rPr>
                      <a:rPr lang="en-US" sz="2200">
                        <a:latin typeface="Times New Roman" panose="02020603050405020304" pitchFamily="18" charset="0"/>
                        <a:cs typeface="Times New Roman" panose="02020603050405020304" pitchFamily="18" charset="0"/>
                      </a:rPr>
                      <m:t> </m:t>
                    </m:r>
                    <m:r>
                      <m:rPr>
                        <m:nor/>
                      </m:rPr>
                      <a:rPr lang="el-GR" sz="2200">
                        <a:cs typeface="Times New Roman" panose="02020603050405020304" pitchFamily="18" charset="0"/>
                      </a:rPr>
                      <m:t>και</m:t>
                    </m:r>
                    <m:r>
                      <m:rPr>
                        <m:nor/>
                      </m:rPr>
                      <a:rPr lang="el-GR" sz="2200">
                        <a:cs typeface="Times New Roman" panose="02020603050405020304" pitchFamily="18" charset="0"/>
                      </a:rPr>
                      <m:t> </m:t>
                    </m:r>
                    <m:r>
                      <m:rPr>
                        <m:nor/>
                      </m:rPr>
                      <a:rPr lang="el-GR" sz="2200">
                        <a:cs typeface="Times New Roman" panose="02020603050405020304" pitchFamily="18" charset="0"/>
                      </a:rPr>
                      <m:t>των</m:t>
                    </m:r>
                    <m:r>
                      <m:rPr>
                        <m:nor/>
                      </m:rPr>
                      <a:rPr lang="el-GR" sz="2200">
                        <a:cs typeface="Times New Roman" panose="02020603050405020304" pitchFamily="18" charset="0"/>
                      </a:rPr>
                      <m:t> </m:t>
                    </m:r>
                    <m:sSub>
                      <m:sSubPr>
                        <m:ctrlPr>
                          <a:rPr lang="en-US" sz="2200" i="1">
                            <a:latin typeface="Cambria Math" panose="02040503050406030204" pitchFamily="18" charset="0"/>
                          </a:rPr>
                        </m:ctrlPr>
                      </m:sSubPr>
                      <m:e>
                        <m:r>
                          <m:rPr>
                            <m:nor/>
                          </m:rPr>
                          <a:rPr lang="el-GR" sz="2200">
                            <a:latin typeface="Times New Roman" panose="02020603050405020304" pitchFamily="18" charset="0"/>
                            <a:cs typeface="Times New Roman" panose="02020603050405020304" pitchFamily="18" charset="0"/>
                          </a:rPr>
                          <m:t>τ</m:t>
                        </m:r>
                      </m:e>
                      <m:sub>
                        <m:r>
                          <m:rPr>
                            <m:nor/>
                          </m:rPr>
                          <a:rPr lang="en-US" sz="2200">
                            <a:latin typeface="Times New Roman" panose="02020603050405020304" pitchFamily="18" charset="0"/>
                            <a:cs typeface="Times New Roman" panose="02020603050405020304" pitchFamily="18" charset="0"/>
                          </a:rPr>
                          <m:t>ij</m:t>
                        </m:r>
                      </m:sub>
                    </m:sSub>
                  </m:oMath>
                </a14:m>
                <a:r>
                  <a:rPr lang="el-GR" sz="2200" dirty="0"/>
                  <a:t> και έχει τη διατύπωση:</a:t>
                </a:r>
              </a:p>
              <a:p>
                <a:endParaRPr lang="en-US" sz="2200" dirty="0"/>
              </a:p>
              <a:p>
                <a:r>
                  <a:rPr lang="el-GR" sz="2200" i="1" dirty="0"/>
                  <a:t>        Εξισώσεις κίνησης</a:t>
                </a:r>
                <a:r>
                  <a:rPr lang="el-GR" sz="2200" dirty="0"/>
                  <a:t>:</a:t>
                </a:r>
              </a:p>
              <a:p>
                <a:endParaRPr lang="el-GR" sz="2200" dirty="0"/>
              </a:p>
              <a:p>
                <a:r>
                  <a:rPr lang="el-GR" sz="2200" i="1" dirty="0"/>
                  <a:t>        Κινηματικές σχέσεις:                                      </a:t>
                </a:r>
                <a:r>
                  <a:rPr lang="el-GR" sz="2200" dirty="0"/>
                  <a:t>(στο πλαίσιο των   </a:t>
                </a:r>
              </a:p>
              <a:p>
                <a:r>
                  <a:rPr lang="el-GR" sz="2200" dirty="0"/>
                  <a:t>   </a:t>
                </a:r>
              </a:p>
              <a:p>
                <a:r>
                  <a:rPr lang="el-GR" sz="2200" dirty="0"/>
                  <a:t>        απειροστών παραμορφώσεων)</a:t>
                </a:r>
              </a:p>
              <a:p>
                <a:endParaRPr lang="el-GR" sz="2200" dirty="0"/>
              </a:p>
              <a:p>
                <a:r>
                  <a:rPr lang="el-GR" sz="2200" i="1" dirty="0"/>
                  <a:t>        Καταστατικός νόμος (σχέση τάσεων-παραμορφώσεων): </a:t>
                </a:r>
                <a:endParaRPr lang="en-US" sz="2200" i="1" dirty="0"/>
              </a:p>
              <a:p>
                <a:r>
                  <a:rPr lang="el-GR" sz="2200" i="1" dirty="0"/>
                  <a:t> </a:t>
                </a:r>
                <a:endParaRPr lang="en-US" sz="2200" i="1" dirty="0"/>
              </a:p>
            </p:txBody>
          </p:sp>
        </mc:Choice>
        <mc:Fallback xmlns="">
          <p:sp>
            <p:nvSpPr>
              <p:cNvPr id="2" name="Rectangle 1"/>
              <p:cNvSpPr>
                <a:spLocks noRot="1" noChangeAspect="1" noMove="1" noResize="1" noEditPoints="1" noAdjustHandles="1" noChangeArrowheads="1" noChangeShapeType="1" noTextEdit="1"/>
              </p:cNvSpPr>
              <p:nvPr/>
            </p:nvSpPr>
            <p:spPr>
              <a:xfrm>
                <a:off x="251520" y="1869325"/>
                <a:ext cx="8568952" cy="4236673"/>
              </a:xfrm>
              <a:prstGeom prst="rect">
                <a:avLst/>
              </a:prstGeom>
              <a:blipFill rotWithShape="1">
                <a:blip r:embed="rId3"/>
                <a:stretch>
                  <a:fillRect l="-356" t="-863"/>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9479" y="3331127"/>
            <a:ext cx="10609469" cy="40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480" y="3840327"/>
            <a:ext cx="10901984" cy="61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5931783"/>
            <a:ext cx="10688908" cy="5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499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600" b="1" dirty="0">
                <a:solidFill>
                  <a:srgbClr val="002060"/>
                </a:solidFill>
              </a:rPr>
              <a:t>Γενικό πρόβλημα της μηχανικής του παραμορφώσιμου σώματος </a:t>
            </a:r>
          </a:p>
        </p:txBody>
      </p:sp>
      <p:sp>
        <p:nvSpPr>
          <p:cNvPr id="2" name="Rectangle 1"/>
          <p:cNvSpPr/>
          <p:nvPr/>
        </p:nvSpPr>
        <p:spPr>
          <a:xfrm>
            <a:off x="251520" y="1869325"/>
            <a:ext cx="8568952" cy="769441"/>
          </a:xfrm>
          <a:prstGeom prst="rect">
            <a:avLst/>
          </a:prstGeom>
        </p:spPr>
        <p:txBody>
          <a:bodyPr wrap="square">
            <a:spAutoFit/>
          </a:bodyPr>
          <a:lstStyle/>
          <a:p>
            <a:r>
              <a:rPr lang="el-GR" sz="2200" i="1" dirty="0"/>
              <a:t>        Καταστατικός νόμος (σχέση τάσεων-παραμορφώσεων): </a:t>
            </a:r>
            <a:endParaRPr lang="en-US" sz="2200" i="1" dirty="0"/>
          </a:p>
          <a:p>
            <a:r>
              <a:rPr lang="el-GR" sz="2200" i="1" dirty="0"/>
              <a:t> </a:t>
            </a:r>
            <a:endParaRPr lang="en-US" sz="2200" i="1"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492896"/>
            <a:ext cx="10688908" cy="5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1520" y="3081675"/>
            <a:ext cx="8568952" cy="769441"/>
          </a:xfrm>
          <a:prstGeom prst="rect">
            <a:avLst/>
          </a:prstGeom>
        </p:spPr>
        <p:txBody>
          <a:bodyPr wrap="square">
            <a:spAutoFit/>
          </a:bodyPr>
          <a:lstStyle/>
          <a:p>
            <a:r>
              <a:rPr lang="el-GR" sz="2200" i="1" dirty="0"/>
              <a:t>        </a:t>
            </a:r>
            <a:r>
              <a:rPr lang="el-GR" sz="2200" dirty="0"/>
              <a:t>Για ελαστικά ισότροπα υλικά έχει τη μορφή:</a:t>
            </a:r>
            <a:endParaRPr lang="en-US" sz="2200" dirty="0"/>
          </a:p>
          <a:p>
            <a:r>
              <a:rPr lang="el-GR" sz="2200" i="1" dirty="0"/>
              <a:t> </a:t>
            </a:r>
            <a:endParaRPr lang="en-US" sz="2200" i="1"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5527" y="3685157"/>
            <a:ext cx="8764563" cy="59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7909" y="4285073"/>
            <a:ext cx="9865096" cy="3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111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116632"/>
            <a:ext cx="777240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Εξισώσεις ισορροπίας (και κίνησης) σε όρους των μετατοπίσεων</a:t>
            </a:r>
            <a:endParaRPr lang="en-US" sz="3600" b="1" dirty="0">
              <a:solidFill>
                <a:srgbClr val="002060"/>
              </a:solidFill>
            </a:endParaRPr>
          </a:p>
        </p:txBody>
      </p:sp>
      <p:sp>
        <p:nvSpPr>
          <p:cNvPr id="4" name="Rectangle 3"/>
          <p:cNvSpPr/>
          <p:nvPr/>
        </p:nvSpPr>
        <p:spPr>
          <a:xfrm>
            <a:off x="635292" y="1717723"/>
            <a:ext cx="7951576" cy="400110"/>
          </a:xfrm>
          <a:prstGeom prst="rect">
            <a:avLst/>
          </a:prstGeom>
        </p:spPr>
        <p:txBody>
          <a:bodyPr wrap="square">
            <a:spAutoFit/>
          </a:bodyPr>
          <a:lstStyle/>
          <a:p>
            <a:r>
              <a:rPr lang="el-GR" sz="2000" dirty="0"/>
              <a:t>Αν εισάγουμε την εξίσωση: </a:t>
            </a:r>
            <a:endParaRPr lang="en-US" sz="2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610520"/>
            <a:ext cx="8987117" cy="61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9832" y="2415037"/>
            <a:ext cx="7754168" cy="83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24880" y="3475936"/>
            <a:ext cx="4572000" cy="400110"/>
          </a:xfrm>
          <a:prstGeom prst="rect">
            <a:avLst/>
          </a:prstGeom>
        </p:spPr>
        <p:txBody>
          <a:bodyPr>
            <a:spAutoFit/>
          </a:bodyPr>
          <a:lstStyle/>
          <a:p>
            <a:r>
              <a:rPr lang="el-GR" sz="2000" dirty="0"/>
              <a:t>Και αυτές στην εξίσωση ισορροπίας: </a:t>
            </a:r>
            <a:endParaRPr lang="en-US" sz="2000" dirty="0"/>
          </a:p>
        </p:txBody>
      </p:sp>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 y="3876046"/>
            <a:ext cx="8909515" cy="58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35292" y="2434197"/>
            <a:ext cx="7951576" cy="400110"/>
          </a:xfrm>
          <a:prstGeom prst="rect">
            <a:avLst/>
          </a:prstGeom>
        </p:spPr>
        <p:txBody>
          <a:bodyPr wrap="square">
            <a:spAutoFit/>
          </a:bodyPr>
          <a:lstStyle/>
          <a:p>
            <a:r>
              <a:rPr lang="el-GR" sz="2000" dirty="0"/>
              <a:t>Στις εξισώσεις:</a:t>
            </a:r>
            <a:endParaRPr lang="en-US" sz="2000" dirty="0"/>
          </a:p>
        </p:txBody>
      </p:sp>
      <p:sp>
        <p:nvSpPr>
          <p:cNvPr id="11" name="Rectangle 10"/>
          <p:cNvSpPr/>
          <p:nvPr/>
        </p:nvSpPr>
        <p:spPr>
          <a:xfrm>
            <a:off x="724880" y="4476441"/>
            <a:ext cx="4572000" cy="400110"/>
          </a:xfrm>
          <a:prstGeom prst="rect">
            <a:avLst/>
          </a:prstGeom>
        </p:spPr>
        <p:txBody>
          <a:bodyPr>
            <a:spAutoFit/>
          </a:bodyPr>
          <a:lstStyle/>
          <a:p>
            <a:r>
              <a:rPr lang="el-GR" sz="2000" dirty="0"/>
              <a:t>θα πάρουμε:</a:t>
            </a:r>
            <a:endParaRPr lang="en-US" sz="2000" dirty="0"/>
          </a:p>
        </p:txBody>
      </p:sp>
      <p:pic>
        <p:nvPicPr>
          <p:cNvPr id="102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970" y="4835216"/>
            <a:ext cx="7848438" cy="190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236296" y="5373216"/>
            <a:ext cx="126098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514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459" y="1602478"/>
            <a:ext cx="9586630" cy="101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724880" y="116632"/>
            <a:ext cx="777240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Εξισώσεις ισορροπίας (και κίνησης) σε όρους των μετατοπίσεων</a:t>
            </a:r>
            <a:endParaRPr lang="en-US" sz="3600" b="1" dirty="0">
              <a:solidFill>
                <a:srgbClr val="002060"/>
              </a:solidFill>
            </a:endParaRPr>
          </a:p>
        </p:txBody>
      </p:sp>
      <p:sp>
        <p:nvSpPr>
          <p:cNvPr id="4" name="Rectangle 3"/>
          <p:cNvSpPr/>
          <p:nvPr/>
        </p:nvSpPr>
        <p:spPr>
          <a:xfrm>
            <a:off x="515818" y="1783484"/>
            <a:ext cx="7951576" cy="400110"/>
          </a:xfrm>
          <a:prstGeom prst="rect">
            <a:avLst/>
          </a:prstGeom>
        </p:spPr>
        <p:txBody>
          <a:bodyPr wrap="square">
            <a:spAutoFit/>
          </a:bodyPr>
          <a:lstStyle/>
          <a:p>
            <a:r>
              <a:rPr lang="el-GR" sz="2000" dirty="0"/>
              <a:t>όπου:</a:t>
            </a:r>
            <a:endParaRPr lang="en-US" sz="2000" dirty="0"/>
          </a:p>
        </p:txBody>
      </p:sp>
      <p:sp>
        <p:nvSpPr>
          <p:cNvPr id="6" name="Rectangle 5"/>
          <p:cNvSpPr/>
          <p:nvPr/>
        </p:nvSpPr>
        <p:spPr>
          <a:xfrm>
            <a:off x="516945" y="2960611"/>
            <a:ext cx="7951576" cy="707886"/>
          </a:xfrm>
          <a:prstGeom prst="rect">
            <a:avLst/>
          </a:prstGeom>
        </p:spPr>
        <p:txBody>
          <a:bodyPr wrap="square">
            <a:spAutoFit/>
          </a:bodyPr>
          <a:lstStyle/>
          <a:p>
            <a:r>
              <a:rPr lang="el-GR" sz="2000" dirty="0"/>
              <a:t>Το σώμα υπόκειται σε </a:t>
            </a:r>
            <a:r>
              <a:rPr lang="el-GR" sz="2000" i="1" dirty="0"/>
              <a:t>συνοριακές</a:t>
            </a:r>
            <a:r>
              <a:rPr lang="el-GR" sz="2000" dirty="0"/>
              <a:t> και </a:t>
            </a:r>
            <a:r>
              <a:rPr lang="el-GR" sz="2000" i="1" dirty="0"/>
              <a:t>αρχικές συνθήκες</a:t>
            </a:r>
            <a:r>
              <a:rPr lang="el-GR" sz="2000" dirty="0">
                <a:cs typeface="Times New Roman" panose="02020603050405020304" pitchFamily="18" charset="0"/>
              </a:rPr>
              <a:t> </a:t>
            </a:r>
            <a:r>
              <a:rPr lang="el-GR" sz="2000" dirty="0">
                <a:latin typeface="Calibri" panose="020F0502020204030204" pitchFamily="34" charset="0"/>
                <a:cs typeface="Times New Roman" panose="02020603050405020304" pitchFamily="18" charset="0"/>
              </a:rPr>
              <a:t>(</a:t>
            </a:r>
            <a:r>
              <a:rPr lang="en-US" sz="2000" dirty="0">
                <a:latin typeface="Calibri" panose="020F0502020204030204" pitchFamily="34" charset="0"/>
                <a:cs typeface="Times New Roman" panose="02020603050405020304" pitchFamily="18" charset="0"/>
              </a:rPr>
              <a:t>boundary and initial conditions</a:t>
            </a:r>
            <a:r>
              <a:rPr lang="el-GR" sz="2000" dirty="0">
                <a:latin typeface="Calibri" panose="020F0502020204030204" pitchFamily="34" charset="0"/>
                <a:cs typeface="Times New Roman" panose="02020603050405020304" pitchFamily="18" charset="0"/>
              </a:rPr>
              <a:t>). </a:t>
            </a:r>
            <a:r>
              <a:rPr lang="el-GR" sz="2000" dirty="0"/>
              <a:t>Οι συνθήκες αυτές είναι:</a:t>
            </a:r>
            <a:endParaRPr lang="en-US" sz="2000" dirty="0"/>
          </a:p>
        </p:txBody>
      </p:sp>
      <p:sp>
        <p:nvSpPr>
          <p:cNvPr id="10" name="Rectangle 9"/>
          <p:cNvSpPr/>
          <p:nvPr/>
        </p:nvSpPr>
        <p:spPr>
          <a:xfrm>
            <a:off x="545704" y="2415480"/>
            <a:ext cx="7951576" cy="400110"/>
          </a:xfrm>
          <a:prstGeom prst="rect">
            <a:avLst/>
          </a:prstGeom>
        </p:spPr>
        <p:txBody>
          <a:bodyPr wrap="square">
            <a:spAutoFit/>
          </a:bodyPr>
          <a:lstStyle/>
          <a:p>
            <a:r>
              <a:rPr lang="el-GR" sz="2000" dirty="0"/>
              <a:t>και </a:t>
            </a:r>
            <a:r>
              <a:rPr lang="el-GR" sz="2000" dirty="0">
                <a:latin typeface="Times New Roman" panose="02020603050405020304" pitchFamily="18" charset="0"/>
                <a:cs typeface="Times New Roman" panose="02020603050405020304" pitchFamily="18" charset="0"/>
              </a:rPr>
              <a:t>Β</a:t>
            </a:r>
            <a:r>
              <a:rPr lang="en-US" sz="2000" baseline="-25000" dirty="0" err="1">
                <a:latin typeface="Times New Roman" panose="02020603050405020304" pitchFamily="18" charset="0"/>
                <a:cs typeface="Times New Roman" panose="02020603050405020304" pitchFamily="18" charset="0"/>
              </a:rPr>
              <a:t>i</a:t>
            </a:r>
            <a:r>
              <a:rPr lang="el-GR"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l-GR"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x</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z</a:t>
            </a:r>
            <a:r>
              <a:rPr lang="el-GR" sz="2000" dirty="0">
                <a:latin typeface="Times New Roman" panose="02020603050405020304" pitchFamily="18" charset="0"/>
                <a:cs typeface="Times New Roman" panose="02020603050405020304" pitchFamily="18" charset="0"/>
              </a:rPr>
              <a:t> </a:t>
            </a:r>
            <a:r>
              <a:rPr lang="el-GR" sz="2000" dirty="0"/>
              <a:t>είναι οι μαζικές δυνάμεις ανά μονάδα όγκου.</a:t>
            </a:r>
            <a:endParaRPr lang="en-US" sz="2000" dirty="0"/>
          </a:p>
        </p:txBody>
      </p:sp>
      <p:sp>
        <p:nvSpPr>
          <p:cNvPr id="7" name="Rectangle 6"/>
          <p:cNvSpPr/>
          <p:nvPr/>
        </p:nvSpPr>
        <p:spPr>
          <a:xfrm>
            <a:off x="7236296" y="5373216"/>
            <a:ext cx="126098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40" y="3593908"/>
            <a:ext cx="7811304" cy="317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Εικόνα 18"/>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989952"/>
            <a:ext cx="2638371" cy="2448272"/>
          </a:xfrm>
          <a:prstGeom prst="rect">
            <a:avLst/>
          </a:prstGeom>
          <a:noFill/>
          <a:ln>
            <a:noFill/>
          </a:ln>
        </p:spPr>
      </p:pic>
    </p:spTree>
    <p:extLst>
      <p:ext uri="{BB962C8B-B14F-4D97-AF65-F5344CB8AC3E}">
        <p14:creationId xmlns:p14="http://schemas.microsoft.com/office/powerpoint/2010/main" val="1391853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t>Παράδειγμα κάμψης: το αποτέλεσμα της εφαρμογής κάθετων δυνάμεων ή ροπών σε μία οριζόντια δοκό. </a:t>
            </a:r>
          </a:p>
          <a:p>
            <a:pPr algn="just">
              <a:spcBef>
                <a:spcPts val="0"/>
              </a:spcBef>
              <a:spcAft>
                <a:spcPts val="3000"/>
              </a:spcAft>
              <a:buClr>
                <a:schemeClr val="tx2">
                  <a:lumMod val="75000"/>
                </a:schemeClr>
              </a:buClr>
              <a:buFont typeface="Wingdings" panose="05000000000000000000" pitchFamily="2" charset="2"/>
              <a:buChar char="q"/>
            </a:pPr>
            <a:r>
              <a:rPr lang="el-GR" sz="2200" dirty="0"/>
              <a:t>Όταν μια δοκός υπόκειται σε κάμψη το ένα μέρος της θλίβεται και το άλλο εφελκύεται. Το επίπεδο που χωρίζει τις δύο περιοχές λέγεται ουδέτερο επίπεδο (</a:t>
            </a:r>
            <a:r>
              <a:rPr lang="en-US" sz="2200" dirty="0"/>
              <a:t>neutral plane).</a:t>
            </a:r>
            <a:endParaRPr lang="el-GR" sz="2200" dirty="0"/>
          </a:p>
          <a:p>
            <a:pPr algn="just">
              <a:spcBef>
                <a:spcPts val="0"/>
              </a:spcBef>
              <a:spcAft>
                <a:spcPts val="3000"/>
              </a:spcAft>
              <a:buClr>
                <a:schemeClr val="tx2">
                  <a:lumMod val="75000"/>
                </a:schemeClr>
              </a:buClr>
              <a:buFont typeface="Wingdings" panose="05000000000000000000" pitchFamily="2" charset="2"/>
              <a:buChar char="q"/>
            </a:pPr>
            <a:r>
              <a:rPr lang="el-GR" sz="2200" dirty="0"/>
              <a:t>Η </a:t>
            </a:r>
            <a:r>
              <a:rPr lang="el-GR" sz="2200" dirty="0" err="1"/>
              <a:t>αλληλοτομία</a:t>
            </a:r>
            <a:r>
              <a:rPr lang="el-GR" sz="2200" dirty="0"/>
              <a:t> του επιπέδου αυτού και του </a:t>
            </a:r>
            <a:r>
              <a:rPr lang="en-US" sz="2200" dirty="0" err="1"/>
              <a:t>xy</a:t>
            </a:r>
            <a:r>
              <a:rPr lang="en-US" sz="2200" dirty="0"/>
              <a:t>-</a:t>
            </a:r>
            <a:r>
              <a:rPr lang="el-GR" sz="2200" dirty="0"/>
              <a:t>επιπέδου λέγεται ουδέτερος άξονας (</a:t>
            </a:r>
            <a:r>
              <a:rPr lang="en-US" sz="2200" dirty="0"/>
              <a:t>neutral axis).</a:t>
            </a:r>
            <a:endParaRPr lang="el-GR" sz="2200" dirty="0"/>
          </a:p>
          <a:p>
            <a:pPr marL="0" indent="0" algn="just">
              <a:spcBef>
                <a:spcPts val="0"/>
              </a:spcBef>
              <a:spcAft>
                <a:spcPts val="3000"/>
              </a:spcAft>
              <a:buClr>
                <a:schemeClr val="tx2">
                  <a:lumMod val="75000"/>
                </a:schemeClr>
              </a:buClr>
              <a:buNone/>
            </a:pPr>
            <a:endParaRPr lang="el-GR" sz="2200" dirty="0">
              <a:solidFill>
                <a:srgbClr val="FF0000"/>
              </a:solidFill>
            </a:endParaRP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endParaRPr lang="en-US" sz="3600" b="1" dirty="0">
              <a:solidFill>
                <a:srgbClr val="002060"/>
              </a:solidFill>
            </a:endParaRPr>
          </a:p>
        </p:txBody>
      </p:sp>
    </p:spTree>
    <p:extLst>
      <p:ext uri="{BB962C8B-B14F-4D97-AF65-F5344CB8AC3E}">
        <p14:creationId xmlns:p14="http://schemas.microsoft.com/office/powerpoint/2010/main" val="1348514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endParaRPr lang="en-US" sz="3600" b="1" dirty="0">
              <a:solidFill>
                <a:srgbClr val="002060"/>
              </a:solidFill>
            </a:endParaRPr>
          </a:p>
        </p:txBody>
      </p:sp>
      <p:cxnSp>
        <p:nvCxnSpPr>
          <p:cNvPr id="6" name="Ευθεία γραμμή σύνδεσης 110"/>
          <p:cNvCxnSpPr/>
          <p:nvPr/>
        </p:nvCxnSpPr>
        <p:spPr>
          <a:xfrm flipV="1">
            <a:off x="842713" y="3061360"/>
            <a:ext cx="25865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111"/>
          <p:cNvCxnSpPr/>
          <p:nvPr/>
        </p:nvCxnSpPr>
        <p:spPr>
          <a:xfrm>
            <a:off x="842713" y="3058508"/>
            <a:ext cx="0" cy="16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113"/>
          <p:cNvCxnSpPr/>
          <p:nvPr/>
        </p:nvCxnSpPr>
        <p:spPr>
          <a:xfrm>
            <a:off x="842713" y="3224426"/>
            <a:ext cx="25865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Ισοσκελές τρίγωνο 114"/>
          <p:cNvSpPr/>
          <p:nvPr/>
        </p:nvSpPr>
        <p:spPr>
          <a:xfrm>
            <a:off x="956150" y="3229391"/>
            <a:ext cx="143915" cy="15240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1" name="Ευθεία γραμμή σύνδεσης 115"/>
          <p:cNvCxnSpPr>
            <a:endCxn id="10" idx="2"/>
          </p:cNvCxnSpPr>
          <p:nvPr/>
        </p:nvCxnSpPr>
        <p:spPr>
          <a:xfrm>
            <a:off x="956150" y="3381791"/>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6"/>
          <p:cNvCxnSpPr/>
          <p:nvPr/>
        </p:nvCxnSpPr>
        <p:spPr>
          <a:xfrm flipH="1">
            <a:off x="919186" y="3381790"/>
            <a:ext cx="57206" cy="457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17"/>
          <p:cNvCxnSpPr/>
          <p:nvPr/>
        </p:nvCxnSpPr>
        <p:spPr>
          <a:xfrm flipH="1">
            <a:off x="976392" y="3381791"/>
            <a:ext cx="57206" cy="457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18"/>
          <p:cNvCxnSpPr/>
          <p:nvPr/>
        </p:nvCxnSpPr>
        <p:spPr>
          <a:xfrm flipH="1">
            <a:off x="1030676" y="3384833"/>
            <a:ext cx="57206" cy="457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Έλλειψη 119"/>
          <p:cNvSpPr/>
          <p:nvPr/>
        </p:nvSpPr>
        <p:spPr>
          <a:xfrm>
            <a:off x="3137640" y="3229391"/>
            <a:ext cx="144016" cy="14230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6" name="Ευθεία γραμμή σύνδεσης 120"/>
          <p:cNvCxnSpPr/>
          <p:nvPr/>
        </p:nvCxnSpPr>
        <p:spPr>
          <a:xfrm flipH="1">
            <a:off x="3106230" y="3379709"/>
            <a:ext cx="207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21"/>
          <p:cNvCxnSpPr/>
          <p:nvPr/>
        </p:nvCxnSpPr>
        <p:spPr>
          <a:xfrm flipH="1">
            <a:off x="3112960" y="3379709"/>
            <a:ext cx="57206" cy="457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22"/>
          <p:cNvCxnSpPr/>
          <p:nvPr/>
        </p:nvCxnSpPr>
        <p:spPr>
          <a:xfrm flipH="1">
            <a:off x="3170166" y="3379710"/>
            <a:ext cx="57206" cy="457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23"/>
          <p:cNvCxnSpPr/>
          <p:nvPr/>
        </p:nvCxnSpPr>
        <p:spPr>
          <a:xfrm flipH="1">
            <a:off x="3224450" y="3382752"/>
            <a:ext cx="57206" cy="457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Ορθογώνιο 137"/>
              <p:cNvSpPr/>
              <p:nvPr/>
            </p:nvSpPr>
            <p:spPr>
              <a:xfrm>
                <a:off x="1526837" y="3404652"/>
                <a:ext cx="25250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1400" dirty="0">
                          <a:latin typeface="Times New Roman" panose="02020603050405020304" pitchFamily="18" charset="0"/>
                          <a:cs typeface="Times New Roman" panose="02020603050405020304" pitchFamily="18" charset="0"/>
                        </a:rPr>
                        <m:t>α</m:t>
                      </m:r>
                    </m:oMath>
                  </m:oMathPara>
                </a14:m>
                <a:endParaRPr lang="el-GR" sz="1400" dirty="0">
                  <a:latin typeface="Times New Roman" panose="02020603050405020304" pitchFamily="18" charset="0"/>
                  <a:cs typeface="Times New Roman" panose="02020603050405020304" pitchFamily="18" charset="0"/>
                </a:endParaRPr>
              </a:p>
            </p:txBody>
          </p:sp>
        </mc:Choice>
        <mc:Fallback xmlns="">
          <p:sp>
            <p:nvSpPr>
              <p:cNvPr id="25" name="Ορθογώνιο 137"/>
              <p:cNvSpPr>
                <a:spLocks noRot="1" noChangeAspect="1" noMove="1" noResize="1" noEditPoints="1" noAdjustHandles="1" noChangeArrowheads="1" noChangeShapeType="1" noTextEdit="1"/>
              </p:cNvSpPr>
              <p:nvPr/>
            </p:nvSpPr>
            <p:spPr>
              <a:xfrm>
                <a:off x="1526837" y="3404652"/>
                <a:ext cx="252506" cy="3077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Ορθογώνιο 138"/>
              <p:cNvSpPr/>
              <p:nvPr/>
            </p:nvSpPr>
            <p:spPr>
              <a:xfrm>
                <a:off x="2334993" y="3373781"/>
                <a:ext cx="25250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1400" dirty="0">
                          <a:latin typeface="Times New Roman" panose="02020603050405020304" pitchFamily="18" charset="0"/>
                          <a:cs typeface="Times New Roman" panose="02020603050405020304" pitchFamily="18" charset="0"/>
                        </a:rPr>
                        <m:t>β</m:t>
                      </m:r>
                    </m:oMath>
                  </m:oMathPara>
                </a14:m>
                <a:endParaRPr lang="el-GR" sz="1400" dirty="0">
                  <a:latin typeface="Times New Roman" panose="02020603050405020304" pitchFamily="18" charset="0"/>
                  <a:cs typeface="Times New Roman" panose="02020603050405020304" pitchFamily="18" charset="0"/>
                </a:endParaRPr>
              </a:p>
            </p:txBody>
          </p:sp>
        </mc:Choice>
        <mc:Fallback xmlns="">
          <p:sp>
            <p:nvSpPr>
              <p:cNvPr id="26" name="Ορθογώνιο 138"/>
              <p:cNvSpPr>
                <a:spLocks noRot="1" noChangeAspect="1" noMove="1" noResize="1" noEditPoints="1" noAdjustHandles="1" noChangeArrowheads="1" noChangeShapeType="1" noTextEdit="1"/>
              </p:cNvSpPr>
              <p:nvPr/>
            </p:nvSpPr>
            <p:spPr>
              <a:xfrm>
                <a:off x="2334993" y="3373781"/>
                <a:ext cx="252506" cy="307777"/>
              </a:xfrm>
              <a:prstGeom prst="rect">
                <a:avLst/>
              </a:prstGeom>
              <a:blipFill rotWithShape="1">
                <a:blip r:embed="rId4"/>
                <a:stretch>
                  <a:fillRect r="-7317" b="-7843"/>
                </a:stretch>
              </a:blipFill>
            </p:spPr>
            <p:txBody>
              <a:bodyPr/>
              <a:lstStyle/>
              <a:p>
                <a:r>
                  <a:rPr lang="en-US">
                    <a:noFill/>
                  </a:rPr>
                  <a:t> </a:t>
                </a:r>
              </a:p>
            </p:txBody>
          </p:sp>
        </mc:Fallback>
      </mc:AlternateContent>
      <p:cxnSp>
        <p:nvCxnSpPr>
          <p:cNvPr id="29" name="Ευθεία γραμμή σύνδεσης 147"/>
          <p:cNvCxnSpPr/>
          <p:nvPr/>
        </p:nvCxnSpPr>
        <p:spPr>
          <a:xfrm>
            <a:off x="1663006" y="2936958"/>
            <a:ext cx="0" cy="49055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Ορθογώνιο 149"/>
              <p:cNvSpPr/>
              <p:nvPr/>
            </p:nvSpPr>
            <p:spPr>
              <a:xfrm>
                <a:off x="1527721" y="2653484"/>
                <a:ext cx="25250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1400" dirty="0">
                          <a:latin typeface="Times New Roman" panose="02020603050405020304" pitchFamily="18" charset="0"/>
                          <a:cs typeface="Times New Roman" panose="02020603050405020304" pitchFamily="18" charset="0"/>
                        </a:rPr>
                        <m:t>α</m:t>
                      </m:r>
                    </m:oMath>
                  </m:oMathPara>
                </a14:m>
                <a:endParaRPr lang="el-GR" sz="1400" dirty="0">
                  <a:latin typeface="Times New Roman" panose="02020603050405020304" pitchFamily="18" charset="0"/>
                  <a:cs typeface="Times New Roman" panose="02020603050405020304" pitchFamily="18" charset="0"/>
                </a:endParaRPr>
              </a:p>
            </p:txBody>
          </p:sp>
        </mc:Choice>
        <mc:Fallback xmlns="">
          <p:sp>
            <p:nvSpPr>
              <p:cNvPr id="31" name="Ορθογώνιο 149"/>
              <p:cNvSpPr>
                <a:spLocks noRot="1" noChangeAspect="1" noMove="1" noResize="1" noEditPoints="1" noAdjustHandles="1" noChangeArrowheads="1" noChangeShapeType="1" noTextEdit="1"/>
              </p:cNvSpPr>
              <p:nvPr/>
            </p:nvSpPr>
            <p:spPr>
              <a:xfrm>
                <a:off x="1527721" y="2653484"/>
                <a:ext cx="252506" cy="30777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Ορθογώνιο 150"/>
              <p:cNvSpPr/>
              <p:nvPr/>
            </p:nvSpPr>
            <p:spPr>
              <a:xfrm>
                <a:off x="2341472" y="2653484"/>
                <a:ext cx="25250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1400" dirty="0">
                          <a:latin typeface="Times New Roman" panose="02020603050405020304" pitchFamily="18" charset="0"/>
                          <a:cs typeface="Times New Roman" panose="02020603050405020304" pitchFamily="18" charset="0"/>
                        </a:rPr>
                        <m:t>β</m:t>
                      </m:r>
                    </m:oMath>
                  </m:oMathPara>
                </a14:m>
                <a:endParaRPr lang="el-GR" sz="1400" dirty="0">
                  <a:latin typeface="Times New Roman" panose="02020603050405020304" pitchFamily="18" charset="0"/>
                  <a:cs typeface="Times New Roman" panose="02020603050405020304" pitchFamily="18" charset="0"/>
                </a:endParaRPr>
              </a:p>
            </p:txBody>
          </p:sp>
        </mc:Choice>
        <mc:Fallback xmlns="">
          <p:sp>
            <p:nvSpPr>
              <p:cNvPr id="32" name="Ορθογώνιο 150"/>
              <p:cNvSpPr>
                <a:spLocks noRot="1" noChangeAspect="1" noMove="1" noResize="1" noEditPoints="1" noAdjustHandles="1" noChangeArrowheads="1" noChangeShapeType="1" noTextEdit="1"/>
              </p:cNvSpPr>
              <p:nvPr/>
            </p:nvSpPr>
            <p:spPr>
              <a:xfrm>
                <a:off x="2341472" y="2653484"/>
                <a:ext cx="252506" cy="307777"/>
              </a:xfrm>
              <a:prstGeom prst="rect">
                <a:avLst/>
              </a:prstGeom>
              <a:blipFill rotWithShape="1">
                <a:blip r:embed="rId4"/>
                <a:stretch>
                  <a:fillRect r="-4762" b="-7843"/>
                </a:stretch>
              </a:blipFill>
            </p:spPr>
            <p:txBody>
              <a:bodyPr/>
              <a:lstStyle/>
              <a:p>
                <a:r>
                  <a:rPr lang="en-US">
                    <a:noFill/>
                  </a:rPr>
                  <a:t> </a:t>
                </a:r>
              </a:p>
            </p:txBody>
          </p:sp>
        </mc:Fallback>
      </mc:AlternateContent>
      <p:cxnSp>
        <p:nvCxnSpPr>
          <p:cNvPr id="33" name="Ευθύγραμμο βέλος σύνδεσης 152"/>
          <p:cNvCxnSpPr/>
          <p:nvPr/>
        </p:nvCxnSpPr>
        <p:spPr>
          <a:xfrm>
            <a:off x="2043304" y="2649642"/>
            <a:ext cx="0" cy="4088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Ορθογώνιο 154"/>
          <p:cNvSpPr/>
          <p:nvPr/>
        </p:nvSpPr>
        <p:spPr>
          <a:xfrm>
            <a:off x="1934716" y="2341865"/>
            <a:ext cx="740658" cy="307777"/>
          </a:xfrm>
          <a:prstGeom prst="rect">
            <a:avLst/>
          </a:prstGeom>
        </p:spPr>
        <p:txBody>
          <a:bodyPr wrap="square">
            <a:spAutoFit/>
          </a:bodyPr>
          <a:lstStyle/>
          <a:p>
            <a:r>
              <a:rPr lang="en-US" sz="1400" b="1" i="1" dirty="0">
                <a:latin typeface="Times New Roman" panose="02020603050405020304" pitchFamily="18" charset="0"/>
                <a:cs typeface="Times New Roman" panose="02020603050405020304" pitchFamily="18" charset="0"/>
              </a:rPr>
              <a:t>F</a:t>
            </a:r>
            <a:endParaRPr lang="el-GR" sz="1400" b="1" i="1" dirty="0">
              <a:latin typeface="Times New Roman" panose="02020603050405020304" pitchFamily="18" charset="0"/>
              <a:cs typeface="Times New Roman" panose="02020603050405020304" pitchFamily="18" charset="0"/>
            </a:endParaRPr>
          </a:p>
        </p:txBody>
      </p:sp>
      <p:cxnSp>
        <p:nvCxnSpPr>
          <p:cNvPr id="52" name="Ευθεία γραμμή σύνδεσης 111"/>
          <p:cNvCxnSpPr/>
          <p:nvPr/>
        </p:nvCxnSpPr>
        <p:spPr>
          <a:xfrm>
            <a:off x="3429241" y="3056396"/>
            <a:ext cx="0" cy="168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843204" y="3129176"/>
            <a:ext cx="2571750" cy="195985"/>
          </a:xfrm>
          <a:custGeom>
            <a:avLst/>
            <a:gdLst>
              <a:gd name="connsiteX0" fmla="*/ 0 w 2571750"/>
              <a:gd name="connsiteY0" fmla="*/ 0 h 195985"/>
              <a:gd name="connsiteX1" fmla="*/ 176212 w 2571750"/>
              <a:gd name="connsiteY1" fmla="*/ 80963 h 195985"/>
              <a:gd name="connsiteX2" fmla="*/ 557212 w 2571750"/>
              <a:gd name="connsiteY2" fmla="*/ 161925 h 195985"/>
              <a:gd name="connsiteX3" fmla="*/ 981075 w 2571750"/>
              <a:gd name="connsiteY3" fmla="*/ 190500 h 195985"/>
              <a:gd name="connsiteX4" fmla="*/ 1395412 w 2571750"/>
              <a:gd name="connsiteY4" fmla="*/ 195263 h 195985"/>
              <a:gd name="connsiteX5" fmla="*/ 1890712 w 2571750"/>
              <a:gd name="connsiteY5" fmla="*/ 180975 h 195985"/>
              <a:gd name="connsiteX6" fmla="*/ 2338387 w 2571750"/>
              <a:gd name="connsiteY6" fmla="*/ 100013 h 195985"/>
              <a:gd name="connsiteX7" fmla="*/ 2571750 w 2571750"/>
              <a:gd name="connsiteY7" fmla="*/ 4763 h 19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1750" h="195985">
                <a:moveTo>
                  <a:pt x="0" y="0"/>
                </a:moveTo>
                <a:cubicBezTo>
                  <a:pt x="41671" y="26988"/>
                  <a:pt x="83343" y="53976"/>
                  <a:pt x="176212" y="80963"/>
                </a:cubicBezTo>
                <a:cubicBezTo>
                  <a:pt x="269081" y="107950"/>
                  <a:pt x="423068" y="143669"/>
                  <a:pt x="557212" y="161925"/>
                </a:cubicBezTo>
                <a:cubicBezTo>
                  <a:pt x="691356" y="180181"/>
                  <a:pt x="841375" y="184944"/>
                  <a:pt x="981075" y="190500"/>
                </a:cubicBezTo>
                <a:cubicBezTo>
                  <a:pt x="1120775" y="196056"/>
                  <a:pt x="1243806" y="196851"/>
                  <a:pt x="1395412" y="195263"/>
                </a:cubicBezTo>
                <a:cubicBezTo>
                  <a:pt x="1547018" y="193676"/>
                  <a:pt x="1733550" y="196850"/>
                  <a:pt x="1890712" y="180975"/>
                </a:cubicBezTo>
                <a:cubicBezTo>
                  <a:pt x="2047875" y="165100"/>
                  <a:pt x="2224881" y="129382"/>
                  <a:pt x="2338387" y="100013"/>
                </a:cubicBezTo>
                <a:cubicBezTo>
                  <a:pt x="2451893" y="70644"/>
                  <a:pt x="2511821" y="37703"/>
                  <a:pt x="2571750" y="4763"/>
                </a:cubicBez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Ευθεία γραμμή σύνδεσης 147"/>
          <p:cNvCxnSpPr/>
          <p:nvPr/>
        </p:nvCxnSpPr>
        <p:spPr>
          <a:xfrm>
            <a:off x="2461246" y="2940001"/>
            <a:ext cx="0" cy="49055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Ευθεία γραμμή σύνδεσης 147"/>
          <p:cNvCxnSpPr/>
          <p:nvPr/>
        </p:nvCxnSpPr>
        <p:spPr>
          <a:xfrm>
            <a:off x="1023997" y="2511563"/>
            <a:ext cx="0" cy="49055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149"/>
              <p:cNvSpPr/>
              <p:nvPr/>
            </p:nvSpPr>
            <p:spPr>
              <a:xfrm>
                <a:off x="888627" y="2197264"/>
                <a:ext cx="25250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cs typeface="Times New Roman" panose="02020603050405020304" pitchFamily="18" charset="0"/>
                        </a:rPr>
                        <m:t>𝑦</m:t>
                      </m:r>
                    </m:oMath>
                  </m:oMathPara>
                </a14:m>
                <a:endParaRPr lang="el-GR" sz="1400" dirty="0">
                  <a:latin typeface="Times New Roman" panose="02020603050405020304" pitchFamily="18" charset="0"/>
                  <a:cs typeface="Times New Roman" panose="02020603050405020304" pitchFamily="18" charset="0"/>
                </a:endParaRPr>
              </a:p>
            </p:txBody>
          </p:sp>
        </mc:Choice>
        <mc:Fallback xmlns="">
          <p:sp>
            <p:nvSpPr>
              <p:cNvPr id="72" name="Ορθογώνιο 149"/>
              <p:cNvSpPr>
                <a:spLocks noRot="1" noChangeAspect="1" noMove="1" noResize="1" noEditPoints="1" noAdjustHandles="1" noChangeArrowheads="1" noChangeShapeType="1" noTextEdit="1"/>
              </p:cNvSpPr>
              <p:nvPr/>
            </p:nvSpPr>
            <p:spPr>
              <a:xfrm>
                <a:off x="888627" y="2197264"/>
                <a:ext cx="252506" cy="307777"/>
              </a:xfrm>
              <a:prstGeom prst="rect">
                <a:avLst/>
              </a:prstGeom>
              <a:blipFill rotWithShape="1">
                <a:blip r:embed="rId6"/>
                <a:stretch>
                  <a:fillRect b="-1961"/>
                </a:stretch>
              </a:blipFill>
            </p:spPr>
            <p:txBody>
              <a:bodyPr/>
              <a:lstStyle/>
              <a:p>
                <a:r>
                  <a:rPr lang="en-US">
                    <a:noFill/>
                  </a:rPr>
                  <a:t> </a:t>
                </a:r>
              </a:p>
            </p:txBody>
          </p:sp>
        </mc:Fallback>
      </mc:AlternateContent>
      <p:cxnSp>
        <p:nvCxnSpPr>
          <p:cNvPr id="73" name="Ευθεία γραμμή σύνδεσης 147"/>
          <p:cNvCxnSpPr/>
          <p:nvPr/>
        </p:nvCxnSpPr>
        <p:spPr>
          <a:xfrm flipH="1">
            <a:off x="3479520" y="3142523"/>
            <a:ext cx="4320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Ορθογώνιο 149"/>
          <p:cNvSpPr/>
          <p:nvPr/>
        </p:nvSpPr>
        <p:spPr>
          <a:xfrm>
            <a:off x="3964705" y="3037928"/>
            <a:ext cx="252506"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x</a:t>
            </a:r>
            <a:endParaRPr lang="el-GR" sz="1400" dirty="0">
              <a:latin typeface="Times New Roman" panose="02020603050405020304" pitchFamily="18" charset="0"/>
              <a:cs typeface="Times New Roman" panose="02020603050405020304" pitchFamily="18" charset="0"/>
            </a:endParaRPr>
          </a:p>
        </p:txBody>
      </p:sp>
      <p:sp>
        <p:nvSpPr>
          <p:cNvPr id="178" name="Oval 177"/>
          <p:cNvSpPr/>
          <p:nvPr/>
        </p:nvSpPr>
        <p:spPr>
          <a:xfrm>
            <a:off x="1375958" y="4598431"/>
            <a:ext cx="1101420" cy="42216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1623455" y="4163746"/>
            <a:ext cx="577850" cy="32926"/>
          </a:xfrm>
          <a:custGeom>
            <a:avLst/>
            <a:gdLst>
              <a:gd name="connsiteX0" fmla="*/ 0 w 577850"/>
              <a:gd name="connsiteY0" fmla="*/ 0 h 32926"/>
              <a:gd name="connsiteX1" fmla="*/ 85725 w 577850"/>
              <a:gd name="connsiteY1" fmla="*/ 15875 h 32926"/>
              <a:gd name="connsiteX2" fmla="*/ 206375 w 577850"/>
              <a:gd name="connsiteY2" fmla="*/ 31750 h 32926"/>
              <a:gd name="connsiteX3" fmla="*/ 317500 w 577850"/>
              <a:gd name="connsiteY3" fmla="*/ 31750 h 32926"/>
              <a:gd name="connsiteX4" fmla="*/ 406400 w 577850"/>
              <a:gd name="connsiteY4" fmla="*/ 31750 h 32926"/>
              <a:gd name="connsiteX5" fmla="*/ 479425 w 577850"/>
              <a:gd name="connsiteY5" fmla="*/ 22225 h 32926"/>
              <a:gd name="connsiteX6" fmla="*/ 577850 w 577850"/>
              <a:gd name="connsiteY6" fmla="*/ 9525 h 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50" h="32926">
                <a:moveTo>
                  <a:pt x="0" y="0"/>
                </a:moveTo>
                <a:cubicBezTo>
                  <a:pt x="25664" y="5291"/>
                  <a:pt x="51329" y="10583"/>
                  <a:pt x="85725" y="15875"/>
                </a:cubicBezTo>
                <a:cubicBezTo>
                  <a:pt x="120121" y="21167"/>
                  <a:pt x="167746" y="29104"/>
                  <a:pt x="206375" y="31750"/>
                </a:cubicBezTo>
                <a:cubicBezTo>
                  <a:pt x="245004" y="34396"/>
                  <a:pt x="317500" y="31750"/>
                  <a:pt x="317500" y="31750"/>
                </a:cubicBezTo>
                <a:cubicBezTo>
                  <a:pt x="350837" y="31750"/>
                  <a:pt x="379413" y="33337"/>
                  <a:pt x="406400" y="31750"/>
                </a:cubicBezTo>
                <a:cubicBezTo>
                  <a:pt x="433387" y="30163"/>
                  <a:pt x="479425" y="22225"/>
                  <a:pt x="479425" y="22225"/>
                </a:cubicBezTo>
                <a:lnTo>
                  <a:pt x="577850" y="9525"/>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337167" y="4526424"/>
            <a:ext cx="1232603" cy="36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a:off x="1266902" y="3999566"/>
            <a:ext cx="1232603" cy="494170"/>
            <a:chOff x="3720562" y="5239477"/>
            <a:chExt cx="1232603" cy="494170"/>
          </a:xfrm>
        </p:grpSpPr>
        <p:sp>
          <p:nvSpPr>
            <p:cNvPr id="182" name="Oval 181"/>
            <p:cNvSpPr/>
            <p:nvPr/>
          </p:nvSpPr>
          <p:spPr>
            <a:xfrm>
              <a:off x="3804579" y="5311485"/>
              <a:ext cx="1101420" cy="42216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3720562" y="5239477"/>
              <a:ext cx="1232603" cy="452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4" name="Straight Connector 183"/>
          <p:cNvCxnSpPr/>
          <p:nvPr/>
        </p:nvCxnSpPr>
        <p:spPr>
          <a:xfrm flipV="1">
            <a:off x="1427480" y="4452522"/>
            <a:ext cx="121437" cy="44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89" idx="1"/>
          </p:cNvCxnSpPr>
          <p:nvPr/>
        </p:nvCxnSpPr>
        <p:spPr>
          <a:xfrm flipH="1" flipV="1">
            <a:off x="2242046" y="4443643"/>
            <a:ext cx="178171" cy="458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349047" y="3914190"/>
            <a:ext cx="1232603" cy="462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1490105" y="4659046"/>
            <a:ext cx="844550" cy="76200"/>
          </a:xfrm>
          <a:custGeom>
            <a:avLst/>
            <a:gdLst>
              <a:gd name="connsiteX0" fmla="*/ 0 w 844550"/>
              <a:gd name="connsiteY0" fmla="*/ 12700 h 76200"/>
              <a:gd name="connsiteX1" fmla="*/ 171450 w 844550"/>
              <a:gd name="connsiteY1" fmla="*/ 57150 h 76200"/>
              <a:gd name="connsiteX2" fmla="*/ 419100 w 844550"/>
              <a:gd name="connsiteY2" fmla="*/ 76200 h 76200"/>
              <a:gd name="connsiteX3" fmla="*/ 654050 w 844550"/>
              <a:gd name="connsiteY3" fmla="*/ 57150 h 76200"/>
              <a:gd name="connsiteX4" fmla="*/ 844550 w 84455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550" h="76200">
                <a:moveTo>
                  <a:pt x="0" y="12700"/>
                </a:moveTo>
                <a:cubicBezTo>
                  <a:pt x="50800" y="29633"/>
                  <a:pt x="101600" y="46567"/>
                  <a:pt x="171450" y="57150"/>
                </a:cubicBezTo>
                <a:cubicBezTo>
                  <a:pt x="241300" y="67733"/>
                  <a:pt x="338667" y="76200"/>
                  <a:pt x="419100" y="76200"/>
                </a:cubicBezTo>
                <a:cubicBezTo>
                  <a:pt x="499533" y="76200"/>
                  <a:pt x="583142" y="69850"/>
                  <a:pt x="654050" y="57150"/>
                </a:cubicBezTo>
                <a:cubicBezTo>
                  <a:pt x="724958" y="44450"/>
                  <a:pt x="784754" y="22225"/>
                  <a:pt x="844550" y="0"/>
                </a:cubicBez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8" name="Ορθογώνιο 149"/>
              <p:cNvSpPr/>
              <p:nvPr/>
            </p:nvSpPr>
            <p:spPr>
              <a:xfrm>
                <a:off x="1548917" y="4735246"/>
                <a:ext cx="252506" cy="2923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300" b="0" i="0" smtClean="0">
                          <a:latin typeface="Cambria Math"/>
                          <a:cs typeface="Times New Roman" panose="02020603050405020304" pitchFamily="18" charset="0"/>
                        </a:rPr>
                        <m:t>Neutral</m:t>
                      </m:r>
                    </m:oMath>
                  </m:oMathPara>
                </a14:m>
                <a:endParaRPr lang="el-GR" sz="1300" dirty="0">
                  <a:latin typeface="Calibri" panose="020F0502020204030204" pitchFamily="34" charset="0"/>
                  <a:cs typeface="Times New Roman" panose="02020603050405020304" pitchFamily="18" charset="0"/>
                </a:endParaRPr>
              </a:p>
            </p:txBody>
          </p:sp>
        </mc:Choice>
        <mc:Fallback xmlns="">
          <p:sp>
            <p:nvSpPr>
              <p:cNvPr id="188" name="Ορθογώνιο 149"/>
              <p:cNvSpPr>
                <a:spLocks noRot="1" noChangeAspect="1" noMove="1" noResize="1" noEditPoints="1" noAdjustHandles="1" noChangeArrowheads="1" noChangeShapeType="1" noTextEdit="1"/>
              </p:cNvSpPr>
              <p:nvPr/>
            </p:nvSpPr>
            <p:spPr>
              <a:xfrm>
                <a:off x="1548917" y="4735246"/>
                <a:ext cx="252506" cy="292388"/>
              </a:xfrm>
              <a:prstGeom prst="rect">
                <a:avLst/>
              </a:prstGeom>
              <a:blipFill rotWithShape="1">
                <a:blip r:embed="rId7"/>
                <a:stretch>
                  <a:fillRect r="-169048"/>
                </a:stretch>
              </a:blipFill>
            </p:spPr>
            <p:txBody>
              <a:bodyPr/>
              <a:lstStyle/>
              <a:p>
                <a:r>
                  <a:rPr lang="en-US">
                    <a:noFill/>
                  </a:rPr>
                  <a:t> </a:t>
                </a:r>
              </a:p>
            </p:txBody>
          </p:sp>
        </mc:Fallback>
      </mc:AlternateContent>
      <p:sp>
        <p:nvSpPr>
          <p:cNvPr id="189" name="Rectangle 188"/>
          <p:cNvSpPr/>
          <p:nvPr/>
        </p:nvSpPr>
        <p:spPr>
          <a:xfrm>
            <a:off x="2420217" y="4863823"/>
            <a:ext cx="134234" cy="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9" idx="1"/>
          </p:cNvCxnSpPr>
          <p:nvPr/>
        </p:nvCxnSpPr>
        <p:spPr>
          <a:xfrm flipV="1">
            <a:off x="2420217" y="4667634"/>
            <a:ext cx="143346" cy="234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2335875" y="4443642"/>
            <a:ext cx="133672" cy="2154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2367005" y="4197946"/>
            <a:ext cx="192858" cy="469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1552425" y="4221876"/>
            <a:ext cx="126586" cy="228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1529041" y="4019970"/>
            <a:ext cx="149970" cy="19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flipV="1">
            <a:off x="2240419" y="4197946"/>
            <a:ext cx="126586" cy="253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Freeform 195"/>
          <p:cNvSpPr/>
          <p:nvPr/>
        </p:nvSpPr>
        <p:spPr>
          <a:xfrm>
            <a:off x="1679018" y="4197946"/>
            <a:ext cx="687987" cy="56927"/>
          </a:xfrm>
          <a:custGeom>
            <a:avLst/>
            <a:gdLst>
              <a:gd name="connsiteX0" fmla="*/ 0 w 681037"/>
              <a:gd name="connsiteY0" fmla="*/ 16668 h 48264"/>
              <a:gd name="connsiteX1" fmla="*/ 97631 w 681037"/>
              <a:gd name="connsiteY1" fmla="*/ 33337 h 48264"/>
              <a:gd name="connsiteX2" fmla="*/ 223837 w 681037"/>
              <a:gd name="connsiteY2" fmla="*/ 45243 h 48264"/>
              <a:gd name="connsiteX3" fmla="*/ 390525 w 681037"/>
              <a:gd name="connsiteY3" fmla="*/ 47625 h 48264"/>
              <a:gd name="connsiteX4" fmla="*/ 521493 w 681037"/>
              <a:gd name="connsiteY4" fmla="*/ 35718 h 48264"/>
              <a:gd name="connsiteX5" fmla="*/ 681037 w 681037"/>
              <a:gd name="connsiteY5" fmla="*/ 0 h 4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37" h="48264">
                <a:moveTo>
                  <a:pt x="0" y="16668"/>
                </a:moveTo>
                <a:cubicBezTo>
                  <a:pt x="30162" y="22621"/>
                  <a:pt x="60325" y="28575"/>
                  <a:pt x="97631" y="33337"/>
                </a:cubicBezTo>
                <a:cubicBezTo>
                  <a:pt x="134937" y="38100"/>
                  <a:pt x="175021" y="42862"/>
                  <a:pt x="223837" y="45243"/>
                </a:cubicBezTo>
                <a:cubicBezTo>
                  <a:pt x="272653" y="47624"/>
                  <a:pt x="340916" y="49213"/>
                  <a:pt x="390525" y="47625"/>
                </a:cubicBezTo>
                <a:cubicBezTo>
                  <a:pt x="440134" y="46037"/>
                  <a:pt x="473074" y="43655"/>
                  <a:pt x="521493" y="35718"/>
                </a:cubicBezTo>
                <a:cubicBezTo>
                  <a:pt x="569912" y="27781"/>
                  <a:pt x="625474" y="13890"/>
                  <a:pt x="681037"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7" name="Ορθογώνιο 149"/>
              <p:cNvSpPr/>
              <p:nvPr/>
            </p:nvSpPr>
            <p:spPr>
              <a:xfrm>
                <a:off x="1472235" y="3898454"/>
                <a:ext cx="252506" cy="2923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300" b="0" i="0" smtClean="0">
                          <a:latin typeface="Cambria Math"/>
                          <a:cs typeface="Times New Roman" panose="02020603050405020304" pitchFamily="18" charset="0"/>
                        </a:rPr>
                        <m:t>Compression</m:t>
                      </m:r>
                      <m:r>
                        <a:rPr lang="en-US" sz="1300" b="0" i="0" smtClean="0">
                          <a:latin typeface="Cambria Math"/>
                          <a:cs typeface="Times New Roman" panose="02020603050405020304" pitchFamily="18" charset="0"/>
                        </a:rPr>
                        <m:t> </m:t>
                      </m:r>
                    </m:oMath>
                  </m:oMathPara>
                </a14:m>
                <a:endParaRPr lang="el-GR" sz="1300" dirty="0">
                  <a:latin typeface="Calibri" panose="020F0502020204030204" pitchFamily="34" charset="0"/>
                  <a:cs typeface="Times New Roman" panose="02020603050405020304" pitchFamily="18" charset="0"/>
                </a:endParaRPr>
              </a:p>
            </p:txBody>
          </p:sp>
        </mc:Choice>
        <mc:Fallback xmlns="">
          <p:sp>
            <p:nvSpPr>
              <p:cNvPr id="197" name="Ορθογώνιο 149"/>
              <p:cNvSpPr>
                <a:spLocks noRot="1" noChangeAspect="1" noMove="1" noResize="1" noEditPoints="1" noAdjustHandles="1" noChangeArrowheads="1" noChangeShapeType="1" noTextEdit="1"/>
              </p:cNvSpPr>
              <p:nvPr/>
            </p:nvSpPr>
            <p:spPr>
              <a:xfrm>
                <a:off x="1472235" y="3898454"/>
                <a:ext cx="252506" cy="292388"/>
              </a:xfrm>
              <a:prstGeom prst="rect">
                <a:avLst/>
              </a:prstGeom>
              <a:blipFill rotWithShape="1">
                <a:blip r:embed="rId8"/>
                <a:stretch>
                  <a:fillRect r="-336585"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Ορθογώνιο 149"/>
              <p:cNvSpPr/>
              <p:nvPr/>
            </p:nvSpPr>
            <p:spPr>
              <a:xfrm>
                <a:off x="1497202" y="5183286"/>
                <a:ext cx="252506" cy="2923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300">
                          <a:latin typeface="Cambria Math"/>
                          <a:cs typeface="Times New Roman" panose="02020603050405020304" pitchFamily="18" charset="0"/>
                        </a:rPr>
                        <m:t>Tension</m:t>
                      </m:r>
                    </m:oMath>
                  </m:oMathPara>
                </a14:m>
                <a:endParaRPr lang="el-GR" sz="1300" dirty="0">
                  <a:latin typeface="Cambria Math"/>
                  <a:cs typeface="Times New Roman" panose="02020603050405020304" pitchFamily="18" charset="0"/>
                </a:endParaRPr>
              </a:p>
            </p:txBody>
          </p:sp>
        </mc:Choice>
        <mc:Fallback xmlns="">
          <p:sp>
            <p:nvSpPr>
              <p:cNvPr id="198" name="Ορθογώνιο 149"/>
              <p:cNvSpPr>
                <a:spLocks noRot="1" noChangeAspect="1" noMove="1" noResize="1" noEditPoints="1" noAdjustHandles="1" noChangeArrowheads="1" noChangeShapeType="1" noTextEdit="1"/>
              </p:cNvSpPr>
              <p:nvPr/>
            </p:nvSpPr>
            <p:spPr>
              <a:xfrm>
                <a:off x="1497202" y="5183286"/>
                <a:ext cx="252506" cy="292388"/>
              </a:xfrm>
              <a:prstGeom prst="rect">
                <a:avLst/>
              </a:prstGeom>
              <a:blipFill rotWithShape="1">
                <a:blip r:embed="rId9"/>
                <a:stretch>
                  <a:fillRect r="-185366"/>
                </a:stretch>
              </a:blipFill>
            </p:spPr>
            <p:txBody>
              <a:bodyPr/>
              <a:lstStyle/>
              <a:p>
                <a:r>
                  <a:rPr lang="en-US">
                    <a:noFill/>
                  </a:rPr>
                  <a:t> </a:t>
                </a:r>
              </a:p>
            </p:txBody>
          </p:sp>
        </mc:Fallback>
      </mc:AlternateContent>
      <p:cxnSp>
        <p:nvCxnSpPr>
          <p:cNvPr id="200" name="Straight Arrow Connector 199"/>
          <p:cNvCxnSpPr/>
          <p:nvPr/>
        </p:nvCxnSpPr>
        <p:spPr>
          <a:xfrm>
            <a:off x="1654257" y="5157369"/>
            <a:ext cx="508159" cy="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1810374" y="5087389"/>
            <a:ext cx="182509" cy="17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Arrow Connector 205"/>
          <p:cNvCxnSpPr/>
          <p:nvPr/>
        </p:nvCxnSpPr>
        <p:spPr>
          <a:xfrm flipH="1">
            <a:off x="2014729" y="4376865"/>
            <a:ext cx="1476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1713291" y="4376865"/>
            <a:ext cx="1438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Ευθεία γραμμή σύνδεσης 147"/>
          <p:cNvCxnSpPr/>
          <p:nvPr/>
        </p:nvCxnSpPr>
        <p:spPr>
          <a:xfrm>
            <a:off x="6229623" y="2909282"/>
            <a:ext cx="0" cy="22363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Ευθεία γραμμή σύνδεσης 147"/>
          <p:cNvCxnSpPr/>
          <p:nvPr/>
        </p:nvCxnSpPr>
        <p:spPr>
          <a:xfrm flipH="1">
            <a:off x="5516326" y="3970371"/>
            <a:ext cx="24394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9" name="Ορθογώνιο 149"/>
              <p:cNvSpPr/>
              <p:nvPr/>
            </p:nvSpPr>
            <p:spPr>
              <a:xfrm>
                <a:off x="6088336" y="2601019"/>
                <a:ext cx="29614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cs typeface="Times New Roman" panose="02020603050405020304" pitchFamily="18" charset="0"/>
                        </a:rPr>
                        <m:t>𝑦</m:t>
                      </m:r>
                    </m:oMath>
                  </m:oMathPara>
                </a14:m>
                <a:endParaRPr lang="el-GR" sz="1400" dirty="0">
                  <a:latin typeface="Times New Roman" panose="02020603050405020304" pitchFamily="18" charset="0"/>
                  <a:cs typeface="Times New Roman" panose="02020603050405020304" pitchFamily="18" charset="0"/>
                </a:endParaRPr>
              </a:p>
            </p:txBody>
          </p:sp>
        </mc:Choice>
        <mc:Fallback xmlns="">
          <p:sp>
            <p:nvSpPr>
              <p:cNvPr id="229" name="Ορθογώνιο 149"/>
              <p:cNvSpPr>
                <a:spLocks noRot="1" noChangeAspect="1" noMove="1" noResize="1" noEditPoints="1" noAdjustHandles="1" noChangeArrowheads="1" noChangeShapeType="1" noTextEdit="1"/>
              </p:cNvSpPr>
              <p:nvPr/>
            </p:nvSpPr>
            <p:spPr>
              <a:xfrm>
                <a:off x="6088336" y="2601019"/>
                <a:ext cx="296140" cy="307777"/>
              </a:xfrm>
              <a:prstGeom prst="rect">
                <a:avLst/>
              </a:prstGeom>
              <a:blipFill rotWithShape="1">
                <a:blip r:embed="rId10"/>
                <a:stretch>
                  <a:fillRect b="-4000"/>
                </a:stretch>
              </a:blipFill>
            </p:spPr>
            <p:txBody>
              <a:bodyPr/>
              <a:lstStyle/>
              <a:p>
                <a:r>
                  <a:rPr lang="en-US">
                    <a:noFill/>
                  </a:rPr>
                  <a:t> </a:t>
                </a:r>
              </a:p>
            </p:txBody>
          </p:sp>
        </mc:Fallback>
      </mc:AlternateContent>
      <p:cxnSp>
        <p:nvCxnSpPr>
          <p:cNvPr id="234" name="Straight Connector 233"/>
          <p:cNvCxnSpPr/>
          <p:nvPr/>
        </p:nvCxnSpPr>
        <p:spPr>
          <a:xfrm flipV="1">
            <a:off x="6229623" y="3801397"/>
            <a:ext cx="360040" cy="1724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6229623" y="3626965"/>
            <a:ext cx="150799" cy="3473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380422" y="3460914"/>
            <a:ext cx="360040" cy="1702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V="1">
            <a:off x="6589662" y="3460914"/>
            <a:ext cx="150799" cy="3425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6269337" y="3626965"/>
            <a:ext cx="11108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Isosceles Triangle 273"/>
          <p:cNvSpPr/>
          <p:nvPr/>
        </p:nvSpPr>
        <p:spPr>
          <a:xfrm rot="16200000" flipH="1">
            <a:off x="6233616" y="3600114"/>
            <a:ext cx="45719" cy="537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stCxn id="280" idx="0"/>
          </p:cNvCxnSpPr>
          <p:nvPr/>
        </p:nvCxnSpPr>
        <p:spPr>
          <a:xfrm>
            <a:off x="6229624" y="3714718"/>
            <a:ext cx="110717" cy="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Isosceles Triangle 279"/>
          <p:cNvSpPr/>
          <p:nvPr/>
        </p:nvSpPr>
        <p:spPr>
          <a:xfrm rot="16200000" flipH="1">
            <a:off x="6233616" y="3687865"/>
            <a:ext cx="45719" cy="537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Connector 280"/>
          <p:cNvCxnSpPr>
            <a:stCxn id="283" idx="0"/>
          </p:cNvCxnSpPr>
          <p:nvPr/>
        </p:nvCxnSpPr>
        <p:spPr>
          <a:xfrm flipV="1">
            <a:off x="6227541" y="3797524"/>
            <a:ext cx="80873" cy="1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Isosceles Triangle 282"/>
          <p:cNvSpPr/>
          <p:nvPr/>
        </p:nvSpPr>
        <p:spPr>
          <a:xfrm rot="16200000" flipH="1">
            <a:off x="6231533" y="3770860"/>
            <a:ext cx="45719" cy="537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3" name="Straight Connector 292"/>
          <p:cNvCxnSpPr>
            <a:endCxn id="296" idx="0"/>
          </p:cNvCxnSpPr>
          <p:nvPr/>
        </p:nvCxnSpPr>
        <p:spPr>
          <a:xfrm flipV="1">
            <a:off x="6234358" y="3460972"/>
            <a:ext cx="344803" cy="16459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6629645" y="3460914"/>
            <a:ext cx="110717" cy="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Isosceles Triangle 295"/>
          <p:cNvSpPr/>
          <p:nvPr/>
        </p:nvSpPr>
        <p:spPr>
          <a:xfrm rot="16200000" flipH="1">
            <a:off x="6583153" y="3434119"/>
            <a:ext cx="45719" cy="537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298"/>
          <p:cNvCxnSpPr/>
          <p:nvPr/>
        </p:nvCxnSpPr>
        <p:spPr>
          <a:xfrm>
            <a:off x="6505083" y="3522797"/>
            <a:ext cx="110717" cy="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Isosceles Triangle 299"/>
          <p:cNvSpPr/>
          <p:nvPr/>
        </p:nvSpPr>
        <p:spPr>
          <a:xfrm rot="16200000" flipH="1">
            <a:off x="6458591" y="3496002"/>
            <a:ext cx="45719" cy="537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a:off x="6384476" y="3573249"/>
            <a:ext cx="110717" cy="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Isosceles Triangle 301"/>
          <p:cNvSpPr/>
          <p:nvPr/>
        </p:nvSpPr>
        <p:spPr>
          <a:xfrm rot="16200000" flipH="1">
            <a:off x="6337984" y="3546454"/>
            <a:ext cx="45719" cy="537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Ευθεία γραμμή σύνδεσης 147"/>
          <p:cNvCxnSpPr/>
          <p:nvPr/>
        </p:nvCxnSpPr>
        <p:spPr>
          <a:xfrm flipH="1">
            <a:off x="5588334" y="3623726"/>
            <a:ext cx="6412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Ευθεία γραμμή σύνδεσης 147"/>
          <p:cNvCxnSpPr/>
          <p:nvPr/>
        </p:nvCxnSpPr>
        <p:spPr>
          <a:xfrm flipH="1">
            <a:off x="5778428" y="3460971"/>
            <a:ext cx="800732" cy="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2" name="Ορθογώνιο 149"/>
              <p:cNvSpPr/>
              <p:nvPr/>
            </p:nvSpPr>
            <p:spPr>
              <a:xfrm>
                <a:off x="4883059" y="3727400"/>
                <a:ext cx="1413779" cy="292388"/>
              </a:xfrm>
              <a:prstGeom prst="rect">
                <a:avLst/>
              </a:prstGeom>
            </p:spPr>
            <p:txBody>
              <a:bodyPr wrap="square">
                <a:spAutoFit/>
              </a:bodyPr>
              <a:lstStyle/>
              <a:p>
                <a14:m>
                  <m:oMath xmlns:m="http://schemas.openxmlformats.org/officeDocument/2006/math">
                    <m:r>
                      <m:rPr>
                        <m:sty m:val="p"/>
                      </m:rPr>
                      <a:rPr lang="en-US" sz="1300" b="0" i="0" smtClean="0">
                        <a:latin typeface="Cambria Math"/>
                        <a:cs typeface="Times New Roman" panose="02020603050405020304" pitchFamily="18" charset="0"/>
                      </a:rPr>
                      <m:t>Neutral</m:t>
                    </m:r>
                  </m:oMath>
                </a14:m>
                <a:r>
                  <a:rPr lang="en-US" sz="1300" dirty="0">
                    <a:latin typeface="Calibri" panose="020F0502020204030204" pitchFamily="34"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Plane</a:t>
                </a:r>
                <a:endParaRPr lang="el-GR" sz="1300" dirty="0">
                  <a:latin typeface="Times New Roman" panose="02020603050405020304" pitchFamily="18" charset="0"/>
                  <a:cs typeface="Times New Roman" panose="02020603050405020304" pitchFamily="18" charset="0"/>
                </a:endParaRPr>
              </a:p>
            </p:txBody>
          </p:sp>
        </mc:Choice>
        <mc:Fallback xmlns="">
          <p:sp>
            <p:nvSpPr>
              <p:cNvPr id="322" name="Ορθογώνιο 149"/>
              <p:cNvSpPr>
                <a:spLocks noRot="1" noChangeAspect="1" noMove="1" noResize="1" noEditPoints="1" noAdjustHandles="1" noChangeArrowheads="1" noChangeShapeType="1" noTextEdit="1"/>
              </p:cNvSpPr>
              <p:nvPr/>
            </p:nvSpPr>
            <p:spPr>
              <a:xfrm>
                <a:off x="4883059" y="3727400"/>
                <a:ext cx="1413779" cy="292388"/>
              </a:xfrm>
              <a:prstGeom prst="rect">
                <a:avLst/>
              </a:prstGeom>
              <a:blipFill rotWithShape="1">
                <a:blip r:embed="rId11"/>
                <a:stretch>
                  <a:fillRect t="-2083" b="-16667"/>
                </a:stretch>
              </a:blipFill>
            </p:spPr>
            <p:txBody>
              <a:bodyPr/>
              <a:lstStyle/>
              <a:p>
                <a:r>
                  <a:rPr lang="en-US">
                    <a:noFill/>
                  </a:rPr>
                  <a:t> </a:t>
                </a:r>
              </a:p>
            </p:txBody>
          </p:sp>
        </mc:Fallback>
      </mc:AlternateContent>
      <p:cxnSp>
        <p:nvCxnSpPr>
          <p:cNvPr id="327" name="Ευθεία γραμμή σύνδεσης 147"/>
          <p:cNvCxnSpPr/>
          <p:nvPr/>
        </p:nvCxnSpPr>
        <p:spPr>
          <a:xfrm flipH="1">
            <a:off x="6589662" y="3460972"/>
            <a:ext cx="2" cy="58367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6378775" y="4077536"/>
            <a:ext cx="360040" cy="1724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flipV="1">
            <a:off x="6589665" y="3797524"/>
            <a:ext cx="146364" cy="274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flipV="1">
            <a:off x="6234058" y="3972130"/>
            <a:ext cx="146364" cy="274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Ευθεία γραμμή σύνδεσης 147"/>
          <p:cNvCxnSpPr/>
          <p:nvPr/>
        </p:nvCxnSpPr>
        <p:spPr>
          <a:xfrm flipH="1" flipV="1">
            <a:off x="5516326" y="4249955"/>
            <a:ext cx="86245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Isosceles Triangle 348"/>
          <p:cNvSpPr/>
          <p:nvPr/>
        </p:nvSpPr>
        <p:spPr>
          <a:xfrm rot="16200000" flipH="1" flipV="1">
            <a:off x="6328757" y="4222164"/>
            <a:ext cx="47785" cy="555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0" name="Ευθεία γραμμή σύνδεσης 147"/>
          <p:cNvCxnSpPr/>
          <p:nvPr/>
        </p:nvCxnSpPr>
        <p:spPr>
          <a:xfrm flipH="1">
            <a:off x="6234059" y="4044648"/>
            <a:ext cx="345101" cy="20153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3" name="Ευθεία γραμμή σύνδεσης 147"/>
          <p:cNvCxnSpPr/>
          <p:nvPr/>
        </p:nvCxnSpPr>
        <p:spPr>
          <a:xfrm flipH="1" flipV="1">
            <a:off x="6233667" y="4180263"/>
            <a:ext cx="103798"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Isosceles Triangle 353"/>
          <p:cNvSpPr/>
          <p:nvPr/>
        </p:nvSpPr>
        <p:spPr>
          <a:xfrm rot="16200000" flipH="1" flipV="1">
            <a:off x="6299718" y="4152437"/>
            <a:ext cx="47785" cy="555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Ευθεία γραμμή σύνδεσης 147"/>
          <p:cNvCxnSpPr/>
          <p:nvPr/>
        </p:nvCxnSpPr>
        <p:spPr>
          <a:xfrm flipH="1" flipV="1">
            <a:off x="6229623" y="4102298"/>
            <a:ext cx="67878"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Isosceles Triangle 357"/>
          <p:cNvSpPr/>
          <p:nvPr/>
        </p:nvSpPr>
        <p:spPr>
          <a:xfrm rot="16200000" flipH="1" flipV="1">
            <a:off x="6257016" y="4073410"/>
            <a:ext cx="47785" cy="555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0" name="Ορθογώνιο 149"/>
              <p:cNvSpPr/>
              <p:nvPr/>
            </p:nvSpPr>
            <p:spPr>
              <a:xfrm>
                <a:off x="6229623" y="3154351"/>
                <a:ext cx="252506" cy="2923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300" b="0" i="0" smtClean="0">
                          <a:latin typeface="Cambria Math"/>
                          <a:cs typeface="Times New Roman" panose="02020603050405020304" pitchFamily="18" charset="0"/>
                        </a:rPr>
                        <m:t>Compression</m:t>
                      </m:r>
                      <m:r>
                        <a:rPr lang="en-US" sz="1300" b="0" i="0" smtClean="0">
                          <a:latin typeface="Cambria Math"/>
                          <a:cs typeface="Times New Roman" panose="02020603050405020304" pitchFamily="18" charset="0"/>
                        </a:rPr>
                        <m:t> </m:t>
                      </m:r>
                    </m:oMath>
                  </m:oMathPara>
                </a14:m>
                <a:endParaRPr lang="el-GR" sz="1300" dirty="0">
                  <a:latin typeface="Calibri" panose="020F0502020204030204" pitchFamily="34" charset="0"/>
                  <a:cs typeface="Times New Roman" panose="02020603050405020304" pitchFamily="18" charset="0"/>
                </a:endParaRPr>
              </a:p>
            </p:txBody>
          </p:sp>
        </mc:Choice>
        <mc:Fallback xmlns="">
          <p:sp>
            <p:nvSpPr>
              <p:cNvPr id="360" name="Ορθογώνιο 149"/>
              <p:cNvSpPr>
                <a:spLocks noRot="1" noChangeAspect="1" noMove="1" noResize="1" noEditPoints="1" noAdjustHandles="1" noChangeArrowheads="1" noChangeShapeType="1" noTextEdit="1"/>
              </p:cNvSpPr>
              <p:nvPr/>
            </p:nvSpPr>
            <p:spPr>
              <a:xfrm>
                <a:off x="6229623" y="3154351"/>
                <a:ext cx="252506" cy="292388"/>
              </a:xfrm>
              <a:prstGeom prst="rect">
                <a:avLst/>
              </a:prstGeom>
              <a:blipFill rotWithShape="1">
                <a:blip r:embed="rId12"/>
                <a:stretch>
                  <a:fillRect r="-336585"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Ορθογώνιο 149"/>
              <p:cNvSpPr/>
              <p:nvPr/>
            </p:nvSpPr>
            <p:spPr>
              <a:xfrm>
                <a:off x="6214088" y="4286596"/>
                <a:ext cx="252506" cy="2923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300">
                          <a:latin typeface="Cambria Math"/>
                          <a:cs typeface="Times New Roman" panose="02020603050405020304" pitchFamily="18" charset="0"/>
                        </a:rPr>
                        <m:t>Tension</m:t>
                      </m:r>
                    </m:oMath>
                  </m:oMathPara>
                </a14:m>
                <a:endParaRPr lang="el-GR" sz="1300" dirty="0">
                  <a:latin typeface="Cambria Math"/>
                  <a:cs typeface="Times New Roman" panose="02020603050405020304" pitchFamily="18" charset="0"/>
                </a:endParaRPr>
              </a:p>
            </p:txBody>
          </p:sp>
        </mc:Choice>
        <mc:Fallback xmlns="">
          <p:sp>
            <p:nvSpPr>
              <p:cNvPr id="361" name="Ορθογώνιο 149"/>
              <p:cNvSpPr>
                <a:spLocks noRot="1" noChangeAspect="1" noMove="1" noResize="1" noEditPoints="1" noAdjustHandles="1" noChangeArrowheads="1" noChangeShapeType="1" noTextEdit="1"/>
              </p:cNvSpPr>
              <p:nvPr/>
            </p:nvSpPr>
            <p:spPr>
              <a:xfrm>
                <a:off x="6214088" y="4286596"/>
                <a:ext cx="252506" cy="292388"/>
              </a:xfrm>
              <a:prstGeom prst="rect">
                <a:avLst/>
              </a:prstGeom>
              <a:blipFill rotWithShape="1">
                <a:blip r:embed="rId13"/>
                <a:stretch>
                  <a:fillRect r="-180952"/>
                </a:stretch>
              </a:blipFill>
            </p:spPr>
            <p:txBody>
              <a:bodyPr/>
              <a:lstStyle/>
              <a:p>
                <a:r>
                  <a:rPr lang="en-US">
                    <a:noFill/>
                  </a:rPr>
                  <a:t> </a:t>
                </a:r>
              </a:p>
            </p:txBody>
          </p:sp>
        </mc:Fallback>
      </mc:AlternateContent>
      <p:sp>
        <p:nvSpPr>
          <p:cNvPr id="362" name="Ορθογώνιο 149"/>
          <p:cNvSpPr/>
          <p:nvPr/>
        </p:nvSpPr>
        <p:spPr>
          <a:xfrm>
            <a:off x="8028384" y="3855969"/>
            <a:ext cx="252506"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x</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53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Οι εξωτερικές δυνάμεις που επηρεάζουν τη συμπεριφορά ενός σώματος ομαδοποιούνται σε:</a:t>
            </a:r>
          </a:p>
          <a:p>
            <a:pPr lvl="1" algn="just">
              <a:spcBef>
                <a:spcPts val="0"/>
              </a:spcBef>
              <a:spcAft>
                <a:spcPts val="1800"/>
              </a:spcAft>
              <a:buClr>
                <a:schemeClr val="tx2">
                  <a:lumMod val="75000"/>
                </a:schemeClr>
              </a:buClr>
              <a:buFont typeface="Wingdings" panose="05000000000000000000" pitchFamily="2" charset="2"/>
              <a:buChar char="§"/>
            </a:pPr>
            <a:r>
              <a:rPr lang="el-GR" sz="2200" b="1" dirty="0"/>
              <a:t>Μαζικές δυνάμεις</a:t>
            </a:r>
            <a:r>
              <a:rPr lang="el-GR" sz="2200" dirty="0"/>
              <a:t>, οι οποίες συνδέονται με τη μάζα του σώματος και είναι κατανεμημένες στον όγκο του και δεν είναι αποτέλεσμα επαφής με άλλα σώματα (π.χ. </a:t>
            </a:r>
            <a:r>
              <a:rPr lang="el-GR" sz="2200" dirty="0" err="1"/>
              <a:t>βαρυτικές</a:t>
            </a:r>
            <a:r>
              <a:rPr lang="el-GR" sz="2200" dirty="0"/>
              <a:t>, μαγνητικές και αδρανειακές δυνάμεις). </a:t>
            </a:r>
          </a:p>
          <a:p>
            <a:pPr lvl="1" algn="just">
              <a:spcBef>
                <a:spcPts val="0"/>
              </a:spcBef>
              <a:spcAft>
                <a:spcPts val="1800"/>
              </a:spcAft>
              <a:buClr>
                <a:schemeClr val="tx2">
                  <a:lumMod val="75000"/>
                </a:schemeClr>
              </a:buClr>
              <a:buFont typeface="Wingdings" panose="05000000000000000000" pitchFamily="2" charset="2"/>
              <a:buChar char="§"/>
            </a:pPr>
            <a:r>
              <a:rPr lang="el-GR" sz="2200" b="1" dirty="0"/>
              <a:t>Επιφανειακές δυνάμεις, </a:t>
            </a:r>
            <a:r>
              <a:rPr lang="el-GR" sz="2200" dirty="0"/>
              <a:t>οι οποίες είναι αποτέλεσμα της φυσικής επαφής μεταξύ των σωμάτων και μπορούν να εκφράζουν τη δύναμη που ασκεί μια φανταστική επιφάνεια εντός του σώματος επί της γειτονικής της.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Παραμορφώσιμο</a:t>
            </a:r>
            <a:r>
              <a:rPr lang="el-GR" sz="3600" b="1" dirty="0">
                <a:solidFill>
                  <a:srgbClr val="002060"/>
                </a:solidFill>
              </a:rPr>
              <a:t> σώμα</a:t>
            </a:r>
            <a:endParaRPr lang="en-US" sz="3600" b="1" dirty="0">
              <a:solidFill>
                <a:srgbClr val="002060"/>
              </a:solidFill>
            </a:endParaRPr>
          </a:p>
        </p:txBody>
      </p:sp>
    </p:spTree>
    <p:extLst>
      <p:ext uri="{BB962C8B-B14F-4D97-AF65-F5344CB8AC3E}">
        <p14:creationId xmlns:p14="http://schemas.microsoft.com/office/powerpoint/2010/main" val="2138232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t>Στο σχήμα απεικονίζονται τα διαγράμματα των ροπών και </a:t>
            </a:r>
            <a:r>
              <a:rPr lang="el-GR" sz="2200" dirty="0" err="1"/>
              <a:t>διατμητικών</a:t>
            </a:r>
            <a:r>
              <a:rPr lang="el-GR" sz="2200" dirty="0"/>
              <a:t> δυνάμεων  δοκών (</a:t>
            </a:r>
            <a:r>
              <a:rPr lang="el-GR" sz="2200" dirty="0" err="1"/>
              <a:t>αμφιέρειστης</a:t>
            </a:r>
            <a:r>
              <a:rPr lang="el-GR" sz="2200" dirty="0"/>
              <a:t> και προβόλου):</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endParaRPr lang="en-US" sz="3600" b="1" dirty="0">
              <a:solidFill>
                <a:srgbClr val="002060"/>
              </a:solidFill>
            </a:endParaRPr>
          </a:p>
        </p:txBody>
      </p:sp>
      <p:pic>
        <p:nvPicPr>
          <p:cNvPr id="4" name="Εικόνα 15"/>
          <p:cNvPicPr/>
          <p:nvPr/>
        </p:nvPicPr>
        <p:blipFill>
          <a:blip r:embed="rId3">
            <a:extLst>
              <a:ext uri="{28A0092B-C50C-407E-A947-70E740481C1C}">
                <a14:useLocalDpi xmlns:a14="http://schemas.microsoft.com/office/drawing/2010/main" val="0"/>
              </a:ext>
            </a:extLst>
          </a:blip>
          <a:srcRect/>
          <a:stretch>
            <a:fillRect/>
          </a:stretch>
        </p:blipFill>
        <p:spPr bwMode="auto">
          <a:xfrm>
            <a:off x="2234592" y="2839938"/>
            <a:ext cx="4752975" cy="3181350"/>
          </a:xfrm>
          <a:prstGeom prst="rect">
            <a:avLst/>
          </a:prstGeom>
          <a:noFill/>
          <a:ln>
            <a:noFill/>
          </a:ln>
        </p:spPr>
      </p:pic>
    </p:spTree>
    <p:extLst>
      <p:ext uri="{BB962C8B-B14F-4D97-AF65-F5344CB8AC3E}">
        <p14:creationId xmlns:p14="http://schemas.microsoft.com/office/powerpoint/2010/main" val="2795053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t>Θα θεωρήσουμε ότι η δοκός υπόκειται σε καθαρή κάμψη (</a:t>
            </a:r>
            <a:r>
              <a:rPr lang="en-US" sz="2200" dirty="0"/>
              <a:t>pure bending), M, </a:t>
            </a:r>
            <a:r>
              <a:rPr lang="el-GR" sz="2200" dirty="0"/>
              <a:t>και  οι διατομές της  παραμένουν επίπεδες.</a:t>
            </a:r>
          </a:p>
          <a:p>
            <a:pPr algn="just">
              <a:spcBef>
                <a:spcPts val="0"/>
              </a:spcBef>
              <a:spcAft>
                <a:spcPts val="3000"/>
              </a:spcAft>
              <a:buClr>
                <a:schemeClr val="tx2">
                  <a:lumMod val="75000"/>
                </a:schemeClr>
              </a:buClr>
              <a:buFont typeface="Wingdings" panose="05000000000000000000" pitchFamily="2" charset="2"/>
              <a:buChar char="q"/>
            </a:pPr>
            <a:r>
              <a:rPr lang="el-GR" sz="2200" dirty="0"/>
              <a:t>Θεωρώντας γραμμική κατανομή των ορθών τάσεων, οι τάσεις εμφανίζονται στο παρακάτω διάγραμμα: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endParaRPr lang="en-US" sz="3600" b="1" dirty="0">
              <a:solidFill>
                <a:srgbClr val="002060"/>
              </a:solidFill>
            </a:endParaRPr>
          </a:p>
        </p:txBody>
      </p:sp>
      <p:pic>
        <p:nvPicPr>
          <p:cNvPr id="9" name="Εικόνα 14"/>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789040"/>
            <a:ext cx="3305175" cy="2295525"/>
          </a:xfrm>
          <a:prstGeom prst="rect">
            <a:avLst/>
          </a:prstGeom>
          <a:noFill/>
          <a:ln>
            <a:noFill/>
          </a:ln>
        </p:spPr>
      </p:pic>
      <mc:AlternateContent xmlns:mc="http://schemas.openxmlformats.org/markup-compatibility/2006" xmlns:a14="http://schemas.microsoft.com/office/drawing/2010/main">
        <mc:Choice Requires="a14">
          <p:sp>
            <p:nvSpPr>
              <p:cNvPr id="10" name="Rectangle 9"/>
              <p:cNvSpPr/>
              <p:nvPr/>
            </p:nvSpPr>
            <p:spPr>
              <a:xfrm>
                <a:off x="1043608" y="4509120"/>
                <a:ext cx="1890069" cy="591637"/>
              </a:xfrm>
              <a:prstGeom prst="rect">
                <a:avLst/>
              </a:prstGeom>
            </p:spPr>
            <p:txBody>
              <a:bodyPr wrap="none">
                <a:spAutoFit/>
              </a:bodyPr>
              <a:lstStyle/>
              <a:p>
                <a14:m>
                  <m:oMath xmlns:m="http://schemas.openxmlformats.org/officeDocument/2006/math">
                    <m:sSub>
                      <m:sSubPr>
                        <m:ctrlPr>
                          <a:rPr lang="el-GR" sz="2200" i="1" smtClean="0">
                            <a:solidFill>
                              <a:srgbClr val="000000"/>
                            </a:solidFill>
                            <a:latin typeface="Cambria Math" panose="02040503050406030204" pitchFamily="18" charset="0"/>
                            <a:ea typeface="Cambria Math" panose="02040503050406030204" pitchFamily="18" charset="0"/>
                          </a:rPr>
                        </m:ctrlPr>
                      </m:sSubPr>
                      <m:e>
                        <m:r>
                          <m:rPr>
                            <m:sty m:val="p"/>
                          </m:rP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sub>
                    </m:sSub>
                    <m: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l-GR"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max</m:t>
                        </m:r>
                      </m:sub>
                    </m:sSub>
                    <m:r>
                      <a:rPr lang="en-US" sz="22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l-GR" sz="2200" i="1">
                            <a:solidFill>
                              <a:srgbClr val="000000"/>
                            </a:solidFill>
                            <a:effectLst/>
                            <a:latin typeface="Cambria Math" panose="02040503050406030204" pitchFamily="18" charset="0"/>
                            <a:ea typeface="Cambria Math" panose="02040503050406030204" pitchFamily="18" charset="0"/>
                          </a:rPr>
                        </m:ctrlPr>
                      </m:fPr>
                      <m:num>
                        <m:r>
                          <m:rPr>
                            <m:sty m:val="p"/>
                          </m:rPr>
                          <a:rPr lang="en-US" sz="22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num>
                      <m:den>
                        <m:f>
                          <m:fPr>
                            <m:type m:val="skw"/>
                            <m:ctrlPr>
                              <a:rPr lang="en-US" sz="22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2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num>
                          <m:den>
                            <m:r>
                              <a:rPr lang="en-US" sz="22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den>
                    </m:f>
                  </m:oMath>
                </a14:m>
                <a:r>
                  <a:rPr lang="el-GR" sz="2200" dirty="0">
                    <a:solidFill>
                      <a:srgbClr val="000000"/>
                    </a:solidFill>
                    <a:effectLst/>
                    <a:latin typeface="Cambria Math" panose="02040503050406030204" pitchFamily="18" charset="0"/>
                    <a:ea typeface="Cambria Math" panose="02040503050406030204" pitchFamily="18" charset="0"/>
                  </a:rPr>
                  <a:t> </a:t>
                </a:r>
                <a:endParaRPr lang="el-GR" sz="2200"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43608" y="4509120"/>
                <a:ext cx="1890069" cy="591637"/>
              </a:xfrm>
              <a:prstGeom prst="rect">
                <a:avLst/>
              </a:prstGeom>
              <a:blipFill rotWithShape="0">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297685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solidFill>
                      <a:schemeClr val="tx1"/>
                    </a:solidFill>
                  </a:rPr>
                  <a:t>Αλλά,</a:t>
                </a:r>
              </a:p>
              <a:p>
                <a:pPr algn="just">
                  <a:spcBef>
                    <a:spcPts val="0"/>
                  </a:spcBef>
                  <a:spcAft>
                    <a:spcPts val="1800"/>
                  </a:spcAft>
                  <a:buClr>
                    <a:schemeClr val="tx2">
                      <a:lumMod val="75000"/>
                    </a:schemeClr>
                  </a:buClr>
                  <a:buFont typeface="Wingdings" panose="05000000000000000000" pitchFamily="2" charset="2"/>
                  <a:buChar char="q"/>
                </a:pPr>
                <a:endParaRPr lang="el-GR" sz="2200" dirty="0">
                  <a:solidFill>
                    <a:schemeClr val="tx1"/>
                  </a:solidFill>
                </a:endParaRPr>
              </a:p>
              <a:p>
                <a:pPr marL="365760" lvl="1" indent="0" algn="just">
                  <a:spcBef>
                    <a:spcPts val="0"/>
                  </a:spcBef>
                  <a:spcAft>
                    <a:spcPts val="3000"/>
                  </a:spcAft>
                  <a:buClr>
                    <a:schemeClr val="tx2">
                      <a:lumMod val="75000"/>
                    </a:schemeClr>
                  </a:buClr>
                  <a:buNone/>
                </a:pPr>
                <a:r>
                  <a:rPr lang="el-GR" sz="2000" dirty="0">
                    <a:solidFill>
                      <a:schemeClr val="tx1"/>
                    </a:solidFill>
                  </a:rPr>
                  <a:t>όπου </a:t>
                </a:r>
                <a14:m>
                  <m:oMath xmlns:m="http://schemas.openxmlformats.org/officeDocument/2006/math">
                    <m:r>
                      <m:rPr>
                        <m:sty m:val="p"/>
                      </m:rPr>
                      <a:rPr lang="en-US" sz="200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I</m:t>
                    </m:r>
                    <m:r>
                      <a:rPr lang="el-GR" sz="2000">
                        <a:solidFill>
                          <a:schemeClr val="tx1"/>
                        </a:solidFill>
                        <a:latin typeface="Cambria Math" panose="02040503050406030204" pitchFamily="18" charset="0"/>
                      </a:rPr>
                      <m:t>= </m:t>
                    </m:r>
                  </m:oMath>
                </a14:m>
                <a:r>
                  <a:rPr lang="en-US" sz="2000" dirty="0">
                    <a:solidFill>
                      <a:schemeClr val="tx1"/>
                    </a:solidFill>
                  </a:rPr>
                  <a:t>b</a:t>
                </a:r>
                <a14:m>
                  <m:oMath xmlns:m="http://schemas.openxmlformats.org/officeDocument/2006/math">
                    <m:r>
                      <a:rPr lang="en-US" sz="2000" i="1">
                        <a:solidFill>
                          <a:schemeClr val="tx1"/>
                        </a:solidFill>
                        <a:latin typeface="Cambria Math" panose="02040503050406030204" pitchFamily="18" charset="0"/>
                      </a:rPr>
                      <m:t> </m:t>
                    </m:r>
                    <m:f>
                      <m:fPr>
                        <m:ctrlPr>
                          <a:rPr lang="el-GR" sz="2000" i="1">
                            <a:solidFill>
                              <a:schemeClr val="tx1"/>
                            </a:solidFill>
                            <a:latin typeface="Cambria Math" panose="02040503050406030204" pitchFamily="18" charset="0"/>
                          </a:rPr>
                        </m:ctrlPr>
                      </m:fPr>
                      <m:num>
                        <m:sSup>
                          <m:sSupPr>
                            <m:ctrlPr>
                              <a:rPr lang="el-GR" sz="2000" i="1">
                                <a:solidFill>
                                  <a:schemeClr val="tx1"/>
                                </a:solidFill>
                                <a:latin typeface="Cambria Math" panose="02040503050406030204" pitchFamily="18" charset="0"/>
                              </a:rPr>
                            </m:ctrlPr>
                          </m:sSupPr>
                          <m:e>
                            <m:r>
                              <m:rPr>
                                <m:sty m:val="p"/>
                              </m:rPr>
                              <a:rPr lang="el-GR" sz="2000">
                                <a:solidFill>
                                  <a:schemeClr val="tx1"/>
                                </a:solidFill>
                                <a:latin typeface="Cambria Math" panose="02040503050406030204" pitchFamily="18" charset="0"/>
                              </a:rPr>
                              <m:t>h</m:t>
                            </m:r>
                          </m:e>
                          <m:sup>
                            <m:r>
                              <a:rPr lang="el-GR" sz="2000">
                                <a:solidFill>
                                  <a:schemeClr val="tx1"/>
                                </a:solidFill>
                                <a:latin typeface="Cambria Math" panose="02040503050406030204" pitchFamily="18" charset="0"/>
                              </a:rPr>
                              <m:t>3</m:t>
                            </m:r>
                          </m:sup>
                        </m:sSup>
                      </m:num>
                      <m:den>
                        <m:r>
                          <a:rPr lang="el-GR" sz="2000">
                            <a:solidFill>
                              <a:schemeClr val="tx1"/>
                            </a:solidFill>
                            <a:latin typeface="Cambria Math" panose="02040503050406030204" pitchFamily="18" charset="0"/>
                          </a:rPr>
                          <m:t>12</m:t>
                        </m:r>
                      </m:den>
                    </m:f>
                  </m:oMath>
                </a14:m>
                <a:r>
                  <a:rPr lang="el-GR" sz="2000" dirty="0">
                    <a:solidFill>
                      <a:schemeClr val="tx1"/>
                    </a:solidFill>
                  </a:rPr>
                  <a:t> η ροπή αδράνειας της δοκού ως προς τον ουδέτερο άξονα.</a:t>
                </a:r>
              </a:p>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a:solidFill>
                      <a:schemeClr val="tx1"/>
                    </a:solidFill>
                  </a:rPr>
                  <a:t>Και</a:t>
                </a:r>
                <a:endParaRPr lang="en-US" sz="2200" dirty="0">
                  <a:solidFill>
                    <a:schemeClr val="tx1"/>
                  </a:solidFill>
                </a:endParaRPr>
              </a:p>
              <a:p>
                <a:pPr marL="388620" indent="-342900" algn="just">
                  <a:spcBef>
                    <a:spcPts val="0"/>
                  </a:spcBef>
                  <a:spcAft>
                    <a:spcPts val="3000"/>
                  </a:spcAft>
                  <a:buClr>
                    <a:schemeClr val="tx2">
                      <a:lumMod val="75000"/>
                    </a:schemeClr>
                  </a:buClr>
                  <a:buFont typeface="Wingdings" panose="05000000000000000000" pitchFamily="2" charset="2"/>
                  <a:buChar char="q"/>
                </a:pPr>
                <a:endParaRPr lang="en-US" sz="2200" dirty="0">
                  <a:solidFill>
                    <a:schemeClr val="tx1"/>
                  </a:solidFill>
                </a:endParaRPr>
              </a:p>
              <a:p>
                <a:pPr marL="388620" indent="-342900" algn="just">
                  <a:spcBef>
                    <a:spcPts val="0"/>
                  </a:spcBef>
                  <a:spcAft>
                    <a:spcPts val="3000"/>
                  </a:spcAft>
                  <a:buClr>
                    <a:schemeClr val="tx2">
                      <a:lumMod val="75000"/>
                    </a:schemeClr>
                  </a:buClr>
                  <a:buFont typeface="Wingdings" panose="05000000000000000000" pitchFamily="2" charset="2"/>
                  <a:buChar char="q"/>
                </a:pPr>
                <a:r>
                  <a:rPr lang="en-US" sz="2200" dirty="0">
                    <a:solidFill>
                      <a:schemeClr val="tx1"/>
                    </a:solidFill>
                  </a:rPr>
                  <a:t>H </a:t>
                </a:r>
                <a14:m>
                  <m:oMath xmlns:m="http://schemas.openxmlformats.org/officeDocument/2006/math">
                    <m:sSub>
                      <m:sSubPr>
                        <m:ctrlPr>
                          <a:rPr lang="el-GR" sz="2200" i="1">
                            <a:solidFill>
                              <a:schemeClr val="tx1"/>
                            </a:solidFill>
                            <a:latin typeface="Cambria Math" panose="02040503050406030204" pitchFamily="18" charset="0"/>
                            <a:ea typeface="Times New Roman" panose="02020603050405020304" pitchFamily="18" charset="0"/>
                          </a:rPr>
                        </m:ctrlPr>
                      </m:sSubPr>
                      <m:e>
                        <m:r>
                          <m:rPr>
                            <m:sty m:val="p"/>
                          </m:rPr>
                          <a:rPr lang="el-GR" sz="22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σ</m:t>
                        </m:r>
                      </m:e>
                      <m:sub>
                        <m:r>
                          <m:rPr>
                            <m:sty m:val="p"/>
                          </m:rPr>
                          <a:rPr lang="en-US" sz="22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sz="2200" dirty="0">
                    <a:solidFill>
                      <a:schemeClr val="tx1"/>
                    </a:solidFill>
                  </a:rPr>
                  <a:t> </a:t>
                </a:r>
                <a:r>
                  <a:rPr lang="el-GR" sz="2200" dirty="0">
                    <a:solidFill>
                      <a:schemeClr val="tx1"/>
                    </a:solidFill>
                  </a:rPr>
                  <a:t>δεν μπορεί να ξεπερνά τη επιτρεπόμενη τιμή από τους κανονισμούς.</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3"/>
                <a:stretch>
                  <a:fillRect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4" name="Rectangle 3"/>
              <p:cNvSpPr/>
              <p:nvPr/>
            </p:nvSpPr>
            <p:spPr>
              <a:xfrm>
                <a:off x="1079612" y="2179910"/>
                <a:ext cx="6912768" cy="715773"/>
              </a:xfrm>
              <a:prstGeom prst="rect">
                <a:avLst/>
              </a:prstGeom>
            </p:spPr>
            <p:txBody>
              <a:bodyPr wrap="square">
                <a:spAutoFit/>
              </a:bodyPr>
              <a:lstStyle/>
              <a:p>
                <a14:m>
                  <m:oMath xmlns:m="http://schemas.openxmlformats.org/officeDocument/2006/math">
                    <m:r>
                      <m:rPr>
                        <m:sty m:val="p"/>
                      </m:rPr>
                      <a:rPr lang="en-US" sz="2400" b="0" i="0" smtClean="0">
                        <a:solidFill>
                          <a:srgbClr val="000000"/>
                        </a:solidFill>
                        <a:effectLst/>
                        <a:latin typeface="Cambria Math" panose="02040503050406030204" pitchFamily="18" charset="0"/>
                        <a:ea typeface="Cambria Math" panose="02040503050406030204" pitchFamily="18" charset="0"/>
                      </a:rPr>
                      <m:t>M</m:t>
                    </m:r>
                    <m:r>
                      <a:rPr lang="en-US" sz="2400" b="0" i="0" smtClean="0">
                        <a:solidFill>
                          <a:srgbClr val="000000"/>
                        </a:solidFill>
                        <a:effectLst/>
                        <a:latin typeface="Cambria Math" panose="02040503050406030204" pitchFamily="18" charset="0"/>
                        <a:ea typeface="Cambria Math" panose="02040503050406030204" pitchFamily="18" charset="0"/>
                      </a:rPr>
                      <m:t>=2</m:t>
                    </m:r>
                    <m:nary>
                      <m:naryPr>
                        <m:limLoc m:val="subSup"/>
                        <m:ctrlPr>
                          <a:rPr lang="el-GR" sz="2400" i="1">
                            <a:solidFill>
                              <a:srgbClr val="000000"/>
                            </a:solidFill>
                            <a:effectLst/>
                            <a:latin typeface="Cambria Math" panose="02040503050406030204" pitchFamily="18" charset="0"/>
                            <a:ea typeface="Cambria Math" panose="02040503050406030204" pitchFamily="18" charset="0"/>
                          </a:rPr>
                        </m:ctrlPr>
                      </m:naryPr>
                      <m:sub>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ο</m:t>
                        </m:r>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sub>
                      <m:sup>
                        <m:f>
                          <m:fPr>
                            <m:ctrlPr>
                              <a:rPr lang="el-GR" sz="2400" i="1">
                                <a:solidFill>
                                  <a:srgbClr val="000000"/>
                                </a:solidFill>
                                <a:effectLst/>
                                <a:latin typeface="Cambria Math" panose="02040503050406030204" pitchFamily="18" charset="0"/>
                                <a:ea typeface="Cambria Math" panose="02040503050406030204" pitchFamily="18" charset="0"/>
                              </a:rPr>
                            </m:ctrlPr>
                          </m:fPr>
                          <m:num>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num>
                          <m:den>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sup>
                      <m:e>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m:t>
                            </m:r>
                          </m:sub>
                        </m:sSub>
                      </m:e>
                    </m:nary>
                  </m:oMath>
                </a14:m>
                <a:r>
                  <a:rPr lang="en-US" sz="2400" dirty="0" err="1">
                    <a:solidFill>
                      <a:srgbClr val="000000"/>
                    </a:solidFill>
                    <a:effectLst/>
                    <a:latin typeface="Cambria Math" panose="02040503050406030204" pitchFamily="18" charset="0"/>
                    <a:ea typeface="Cambria Math" panose="02040503050406030204" pitchFamily="18" charset="0"/>
                  </a:rPr>
                  <a:t>bydy</a:t>
                </a:r>
                <a14:m>
                  <m:oMath xmlns:m="http://schemas.openxmlformats.org/officeDocument/2006/math">
                    <m: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b</m:t>
                    </m:r>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max</m:t>
                        </m:r>
                      </m:sub>
                    </m:sSub>
                    <m:sSup>
                      <m:sSupPr>
                        <m:ctrlPr>
                          <a:rPr lang="el-GR" sz="2400" i="1">
                            <a:solidFill>
                              <a:srgbClr val="000000"/>
                            </a:solidFill>
                            <a:effectLst/>
                            <a:latin typeface="Cambria Math" panose="02040503050406030204" pitchFamily="18" charset="0"/>
                            <a:ea typeface="Cambria Math" panose="02040503050406030204" pitchFamily="18" charset="0"/>
                          </a:rPr>
                        </m:ctrlPr>
                      </m:sSupPr>
                      <m:e>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400" i="1">
                                <a:solidFill>
                                  <a:srgbClr val="000000"/>
                                </a:solidFill>
                                <a:effectLst/>
                                <a:latin typeface="Cambria Math" panose="02040503050406030204" pitchFamily="18" charset="0"/>
                                <a:ea typeface="Cambria Math" panose="02040503050406030204" pitchFamily="18" charset="0"/>
                              </a:rPr>
                            </m:ctrlPr>
                          </m:fPr>
                          <m:num>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num>
                          <m:den>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e>
                      <m:sup>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sup>
                    </m:sSup>
                    <m:f>
                      <m:fPr>
                        <m:ctrlPr>
                          <a:rPr lang="el-GR" sz="2400" i="1">
                            <a:solidFill>
                              <a:srgbClr val="000000"/>
                            </a:solidFill>
                            <a:effectLst/>
                            <a:latin typeface="Cambria Math" panose="02040503050406030204" pitchFamily="18" charset="0"/>
                            <a:ea typeface="Cambria Math" panose="02040503050406030204" pitchFamily="18" charset="0"/>
                          </a:rPr>
                        </m:ctrlPr>
                      </m:fPr>
                      <m:num>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den>
                    </m:f>
                    <m:f>
                      <m:fPr>
                        <m:ctrlPr>
                          <a:rPr lang="el-GR" sz="2400" i="1">
                            <a:solidFill>
                              <a:srgbClr val="000000"/>
                            </a:solidFill>
                            <a:effectLst/>
                            <a:latin typeface="Cambria Math" panose="02040503050406030204" pitchFamily="18" charset="0"/>
                            <a:ea typeface="Cambria Math" panose="02040503050406030204" pitchFamily="18" charset="0"/>
                          </a:rPr>
                        </m:ctrlPr>
                      </m:fPr>
                      <m:num>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m:rPr>
                            <m:sty m:val="p"/>
                          </m:rP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sz="2400" i="1">
                            <a:solidFill>
                              <a:srgbClr val="000000"/>
                            </a:solidFill>
                            <a:effectLst/>
                            <a:latin typeface="Cambria Math" panose="02040503050406030204" pitchFamily="18" charset="0"/>
                            <a:ea typeface="Cambria Math" panose="02040503050406030204" pitchFamily="18" charset="0"/>
                          </a:rPr>
                        </m:ctrlPr>
                      </m:sSubPr>
                      <m:e>
                        <m:r>
                          <m:rPr>
                            <m:sty m:val="p"/>
                          </m:rP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σ</m:t>
                        </m:r>
                      </m:e>
                      <m:sub>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max</m:t>
                        </m:r>
                      </m:sub>
                    </m:sSub>
                    <m: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f>
                      <m:fPr>
                        <m:ctrlPr>
                          <a:rPr lang="el-GR" sz="2400" i="1">
                            <a:solidFill>
                              <a:srgbClr val="000000"/>
                            </a:solidFill>
                            <a:effectLst/>
                            <a:latin typeface="Cambria Math" panose="02040503050406030204" pitchFamily="18" charset="0"/>
                            <a:ea typeface="Cambria Math" panose="02040503050406030204" pitchFamily="18" charset="0"/>
                          </a:rPr>
                        </m:ctrlPr>
                      </m:fPr>
                      <m:num>
                        <m:r>
                          <a:rPr lang="el-GR" sz="2400"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m:rPr>
                            <m:sty m:val="p"/>
                          </m:rP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r>
                          <a:rPr lang="en-US" sz="24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endParaRPr lang="el-GR" sz="24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79612" y="2179910"/>
                <a:ext cx="6912768" cy="715773"/>
              </a:xfrm>
              <a:prstGeom prst="rect">
                <a:avLst/>
              </a:prstGeom>
              <a:blipFill rotWithShape="0">
                <a:blip r:embed="rId4"/>
                <a:stretch>
                  <a:fillRect b="-34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79612" y="4401508"/>
                <a:ext cx="1843004"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solidFill>
                                <a:srgbClr val="000000"/>
                              </a:solidFill>
                              <a:latin typeface="Cambria Math" panose="02040503050406030204" pitchFamily="18" charset="0"/>
                              <a:ea typeface="Times New Roman" panose="02020603050405020304" pitchFamily="18" charset="0"/>
                            </a:rPr>
                          </m:ctrlPr>
                        </m:sSubPr>
                        <m:e>
                          <m:r>
                            <m:rPr>
                              <m:sty m:val="p"/>
                            </m:rPr>
                            <a:rPr lang="el-G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σ</m:t>
                          </m:r>
                        </m:e>
                        <m:sub>
                          <m:r>
                            <m:rPr>
                              <m:sty m:val="p"/>
                            </m:rPr>
                            <a:rPr lang="en-US" sz="2000"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max</m:t>
                          </m:r>
                        </m:sub>
                      </m:sSub>
                      <m:r>
                        <a:rPr lang="el-G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l-GR" sz="2000" i="1">
                              <a:solidFill>
                                <a:srgbClr val="000000"/>
                              </a:solidFill>
                              <a:latin typeface="Cambria Math" panose="02040503050406030204" pitchFamily="18" charset="0"/>
                              <a:ea typeface="Times New Roman" panose="02020603050405020304" pitchFamily="18" charset="0"/>
                            </a:rPr>
                          </m:ctrlPr>
                        </m:fPr>
                        <m:num>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r>
                            <a:rPr lang="en-US" sz="2000"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h</m:t>
                          </m:r>
                          <m:r>
                            <a:rPr lang="en-US"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m:t>
                          </m:r>
                        </m:num>
                        <m:den>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I</m:t>
                          </m:r>
                        </m:den>
                      </m:f>
                    </m:oMath>
                  </m:oMathPara>
                </a14:m>
                <a:endParaRPr lang="el-GR" sz="2200" dirty="0"/>
              </a:p>
            </p:txBody>
          </p:sp>
        </mc:Choice>
        <mc:Fallback xmlns="">
          <p:sp>
            <p:nvSpPr>
              <p:cNvPr id="6" name="Rectangle 5"/>
              <p:cNvSpPr>
                <a:spLocks noRot="1" noChangeAspect="1" noMove="1" noResize="1" noEditPoints="1" noAdjustHandles="1" noChangeArrowheads="1" noChangeShapeType="1" noTextEdit="1"/>
              </p:cNvSpPr>
              <p:nvPr/>
            </p:nvSpPr>
            <p:spPr>
              <a:xfrm>
                <a:off x="1079612" y="4401508"/>
                <a:ext cx="1843004" cy="674800"/>
              </a:xfrm>
              <a:prstGeom prst="rect">
                <a:avLst/>
              </a:prstGeom>
              <a:blipFill rotWithShape="0">
                <a:blip r:embed="rId5"/>
                <a:stretch>
                  <a:fillRect/>
                </a:stretch>
              </a:blipFill>
            </p:spPr>
            <p:txBody>
              <a:bodyPr/>
              <a:lstStyle/>
              <a:p>
                <a:r>
                  <a:rPr lang="el-GR">
                    <a:noFill/>
                  </a:rPr>
                  <a:t> </a:t>
                </a:r>
              </a:p>
            </p:txBody>
          </p:sp>
        </mc:Fallback>
      </mc:AlternateContent>
      <p:sp>
        <p:nvSpPr>
          <p:cNvPr id="7" name="TextBox 6"/>
          <p:cNvSpPr txBox="1"/>
          <p:nvPr/>
        </p:nvSpPr>
        <p:spPr>
          <a:xfrm>
            <a:off x="3285381" y="4577462"/>
            <a:ext cx="509820" cy="400110"/>
          </a:xfrm>
          <a:prstGeom prst="rect">
            <a:avLst/>
          </a:prstGeom>
          <a:noFill/>
        </p:spPr>
        <p:txBody>
          <a:bodyPr wrap="none" rtlCol="0">
            <a:spAutoFit/>
          </a:bodyPr>
          <a:lstStyle/>
          <a:p>
            <a:r>
              <a:rPr lang="el-GR" sz="2000" dirty="0"/>
              <a:t>και</a:t>
            </a:r>
          </a:p>
        </p:txBody>
      </p:sp>
      <mc:AlternateContent xmlns:mc="http://schemas.openxmlformats.org/markup-compatibility/2006" xmlns:a14="http://schemas.microsoft.com/office/drawing/2010/main">
        <mc:Choice Requires="a14">
          <p:sp>
            <p:nvSpPr>
              <p:cNvPr id="11" name="Rectangle 10"/>
              <p:cNvSpPr/>
              <p:nvPr/>
            </p:nvSpPr>
            <p:spPr>
              <a:xfrm>
                <a:off x="4163324" y="4365104"/>
                <a:ext cx="1370119"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solidFill>
                                <a:srgbClr val="000000"/>
                              </a:solidFill>
                              <a:latin typeface="Cambria Math" panose="02040503050406030204" pitchFamily="18" charset="0"/>
                              <a:ea typeface="Times New Roman" panose="02020603050405020304" pitchFamily="18" charset="0"/>
                            </a:rPr>
                          </m:ctrlPr>
                        </m:sSubPr>
                        <m:e>
                          <m:r>
                            <m:rPr>
                              <m:sty m:val="p"/>
                            </m:rPr>
                            <a:rPr lang="el-G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σ</m:t>
                          </m:r>
                        </m:e>
                        <m:sub>
                          <m:r>
                            <m:rPr>
                              <m:sty m:val="p"/>
                            </m:rPr>
                            <a:rPr lang="en-US" sz="2000"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sub>
                      </m:sSub>
                      <m:r>
                        <a:rPr lang="el-G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l-GR" sz="2000" i="1">
                              <a:solidFill>
                                <a:srgbClr val="000000"/>
                              </a:solidFill>
                              <a:latin typeface="Cambria Math" panose="02040503050406030204" pitchFamily="18" charset="0"/>
                              <a:ea typeface="Times New Roman" panose="02020603050405020304" pitchFamily="18" charset="0"/>
                            </a:rPr>
                          </m:ctrlPr>
                        </m:fPr>
                        <m:num>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r>
                            <m:rPr>
                              <m:sty m:val="p"/>
                            </m:rPr>
                            <a:rPr lang="en-US" sz="2000" b="0" i="0" baseline="-250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r>
                            <a:rPr lang="en-US" sz="2000"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y</m:t>
                          </m:r>
                        </m:num>
                        <m:den>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I</m:t>
                          </m:r>
                        </m:den>
                      </m:f>
                    </m:oMath>
                  </m:oMathPara>
                </a14:m>
                <a:endParaRPr lang="el-GR" sz="2200" dirty="0"/>
              </a:p>
            </p:txBody>
          </p:sp>
        </mc:Choice>
        <mc:Fallback xmlns="">
          <p:sp>
            <p:nvSpPr>
              <p:cNvPr id="11" name="Rectangle 10"/>
              <p:cNvSpPr>
                <a:spLocks noRot="1" noChangeAspect="1" noMove="1" noResize="1" noEditPoints="1" noAdjustHandles="1" noChangeArrowheads="1" noChangeShapeType="1" noTextEdit="1"/>
              </p:cNvSpPr>
              <p:nvPr/>
            </p:nvSpPr>
            <p:spPr>
              <a:xfrm>
                <a:off x="4163324" y="4365104"/>
                <a:ext cx="1370119" cy="666529"/>
              </a:xfrm>
              <a:prstGeom prst="rect">
                <a:avLst/>
              </a:prstGeom>
              <a:blipFill rotWithShape="0">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1722124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t>Για παραβολική κατανομή των </a:t>
            </a:r>
            <a:r>
              <a:rPr lang="el-GR" sz="2200" dirty="0" err="1"/>
              <a:t>διατμητικών</a:t>
            </a:r>
            <a:r>
              <a:rPr lang="el-GR" sz="2200" dirty="0"/>
              <a:t> τάσεων:</a:t>
            </a:r>
          </a:p>
          <a:p>
            <a:pPr algn="just">
              <a:spcBef>
                <a:spcPts val="0"/>
              </a:spcBef>
              <a:spcAft>
                <a:spcPts val="3000"/>
              </a:spcAft>
              <a:buClr>
                <a:schemeClr val="tx2">
                  <a:lumMod val="75000"/>
                </a:schemeClr>
              </a:buClr>
              <a:buFont typeface="Wingdings" panose="05000000000000000000" pitchFamily="2" charset="2"/>
              <a:buChar char="q"/>
            </a:pPr>
            <a:endParaRPr lang="el-GR" sz="2200" dirty="0"/>
          </a:p>
          <a:p>
            <a:pPr algn="just">
              <a:spcBef>
                <a:spcPts val="0"/>
              </a:spcBef>
              <a:spcAft>
                <a:spcPts val="3000"/>
              </a:spcAft>
              <a:buClr>
                <a:schemeClr val="tx2">
                  <a:lumMod val="75000"/>
                </a:schemeClr>
              </a:buClr>
              <a:buFont typeface="Wingdings" panose="05000000000000000000" pitchFamily="2" charset="2"/>
              <a:buChar char="q"/>
            </a:pPr>
            <a:endParaRPr lang="el-GR" sz="2200" dirty="0"/>
          </a:p>
          <a:p>
            <a:pPr marL="365760" lvl="1" indent="0" algn="just">
              <a:spcBef>
                <a:spcPts val="1200"/>
              </a:spcBef>
              <a:spcAft>
                <a:spcPts val="3000"/>
              </a:spcAft>
              <a:buClr>
                <a:schemeClr val="tx2">
                  <a:lumMod val="75000"/>
                </a:schemeClr>
              </a:buClr>
              <a:buNone/>
            </a:pPr>
            <a:r>
              <a:rPr lang="el-GR" sz="2000" dirty="0"/>
              <a:t>όπου k είναι συντελεστής προς προσδιορισμό.</a:t>
            </a:r>
            <a:endParaRPr lang="en-US" sz="2000" dirty="0"/>
          </a:p>
          <a:p>
            <a:pPr marL="365760" lvl="1" indent="0" algn="just">
              <a:spcBef>
                <a:spcPts val="1200"/>
              </a:spcBef>
              <a:spcAft>
                <a:spcPts val="3000"/>
              </a:spcAft>
              <a:buClr>
                <a:schemeClr val="tx2">
                  <a:lumMod val="75000"/>
                </a:schemeClr>
              </a:buClr>
              <a:buNone/>
            </a:pPr>
            <a:endParaRPr lang="en-US" sz="2000" dirty="0"/>
          </a:p>
          <a:p>
            <a:pPr marL="365760" lvl="1" indent="0" algn="just">
              <a:spcBef>
                <a:spcPts val="1200"/>
              </a:spcBef>
              <a:spcAft>
                <a:spcPts val="3000"/>
              </a:spcAft>
              <a:buClr>
                <a:schemeClr val="tx2">
                  <a:lumMod val="75000"/>
                </a:schemeClr>
              </a:buClr>
              <a:buNone/>
            </a:pPr>
            <a:r>
              <a:rPr lang="el-GR" sz="2000" dirty="0"/>
              <a:t>Άρα: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endParaRPr lang="en-US" sz="3600" b="1" dirty="0">
              <a:solidFill>
                <a:srgbClr val="002060"/>
              </a:solidFill>
            </a:endParaRPr>
          </a:p>
        </p:txBody>
      </p:sp>
      <p:pic>
        <p:nvPicPr>
          <p:cNvPr id="8" name="Εικόνα 13"/>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26147"/>
            <a:ext cx="1428641" cy="1728192"/>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1331640" y="2780927"/>
                <a:ext cx="2706959" cy="618631"/>
              </a:xfrm>
              <a:prstGeom prst="rect">
                <a:avLst/>
              </a:prstGeom>
            </p:spPr>
            <p:txBody>
              <a:bodyPr wrap="none">
                <a:spAutoFit/>
              </a:bodyPr>
              <a:lstStyle/>
              <a:p>
                <a14:m>
                  <m:oMath xmlns:m="http://schemas.openxmlformats.org/officeDocument/2006/math">
                    <m:sSub>
                      <m:sSubPr>
                        <m:ctrlPr>
                          <a:rPr lang="el-GR" sz="2200" i="1">
                            <a:solidFill>
                              <a:srgbClr val="000000"/>
                            </a:solidFill>
                            <a:latin typeface="Cambria Math" panose="02040503050406030204" pitchFamily="18" charset="0"/>
                            <a:ea typeface="Cambria Math" panose="02040503050406030204" pitchFamily="18" charset="0"/>
                          </a:rPr>
                        </m:ctrlPr>
                      </m:sSub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xy</m:t>
                        </m:r>
                      </m:sub>
                    </m:sSub>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k</m:t>
                    </m:r>
                    <m:f>
                      <m:fPr>
                        <m:ctrlPr>
                          <a:rPr lang="el-GR" sz="2200" i="1">
                            <a:solidFill>
                              <a:srgbClr val="000000"/>
                            </a:solidFill>
                            <a:effectLst/>
                            <a:latin typeface="Cambria Math" panose="02040503050406030204" pitchFamily="18" charset="0"/>
                            <a:ea typeface="Cambria Math" panose="02040503050406030204" pitchFamily="18" charset="0"/>
                          </a:rPr>
                        </m:ctrlPr>
                      </m:fPr>
                      <m:num>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l-GR" sz="2200" i="1">
                                <a:solidFill>
                                  <a:srgbClr val="000000"/>
                                </a:solidFill>
                                <a:effectLst/>
                                <a:latin typeface="Cambria Math" panose="02040503050406030204" pitchFamily="18" charset="0"/>
                                <a:ea typeface="Cambria Math" panose="02040503050406030204" pitchFamily="18" charset="0"/>
                              </a:rPr>
                            </m:ctrlPr>
                          </m:sSup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sup>
                        </m:sSup>
                      </m:den>
                    </m:f>
                  </m:oMath>
                </a14:m>
                <a:r>
                  <a:rPr lang="el-GR" sz="2200" dirty="0">
                    <a:solidFill>
                      <a:srgbClr val="000000"/>
                    </a:solidFill>
                    <a:effectLst/>
                    <a:latin typeface="Cambria Math" panose="02040503050406030204" pitchFamily="18" charset="0"/>
                    <a:ea typeface="Cambria Math" panose="02040503050406030204" pitchFamily="18" charset="0"/>
                  </a:rPr>
                  <a:t>(</a:t>
                </a:r>
                <a14:m>
                  <m:oMath xmlns:m="http://schemas.openxmlformats.org/officeDocument/2006/math">
                    <m:f>
                      <m:fPr>
                        <m:ctrlPr>
                          <a:rPr lang="el-GR" sz="2200" i="1">
                            <a:solidFill>
                              <a:srgbClr val="000000"/>
                            </a:solidFill>
                            <a:effectLst/>
                            <a:latin typeface="Cambria Math" panose="02040503050406030204" pitchFamily="18" charset="0"/>
                            <a:ea typeface="Cambria Math" panose="02040503050406030204" pitchFamily="18" charset="0"/>
                          </a:rPr>
                        </m:ctrlPr>
                      </m:fPr>
                      <m:num>
                        <m:sSup>
                          <m:sSupPr>
                            <m:ctrlPr>
                              <a:rPr lang="el-GR" sz="2200" i="1">
                                <a:solidFill>
                                  <a:srgbClr val="000000"/>
                                </a:solidFill>
                                <a:effectLst/>
                                <a:latin typeface="Cambria Math" panose="02040503050406030204" pitchFamily="18" charset="0"/>
                                <a:ea typeface="Cambria Math" panose="02040503050406030204" pitchFamily="18" charset="0"/>
                              </a:rPr>
                            </m:ctrlPr>
                          </m:sSupPr>
                          <m:e>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den>
                    </m:f>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l-GR" sz="2200" i="1">
                            <a:solidFill>
                              <a:srgbClr val="000000"/>
                            </a:solidFill>
                            <a:effectLst/>
                            <a:latin typeface="Cambria Math" panose="02040503050406030204" pitchFamily="18" charset="0"/>
                            <a:ea typeface="Cambria Math" panose="02040503050406030204" pitchFamily="18" charset="0"/>
                          </a:rPr>
                        </m:ctrlPr>
                      </m:sSupPr>
                      <m:e>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l-GR" sz="2200" dirty="0">
                    <a:solidFill>
                      <a:srgbClr val="000000"/>
                    </a:solidFill>
                    <a:effectLst/>
                    <a:latin typeface="Cambria Math" panose="02040503050406030204" pitchFamily="18" charset="0"/>
                    <a:ea typeface="Cambria Math" panose="02040503050406030204" pitchFamily="18" charset="0"/>
                  </a:rPr>
                  <a:t>)</a:t>
                </a:r>
                <a:endParaRPr lang="el-GR" sz="22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31640" y="2780927"/>
                <a:ext cx="2706959" cy="618631"/>
              </a:xfrm>
              <a:prstGeom prst="rect">
                <a:avLst/>
              </a:prstGeom>
              <a:blipFill rotWithShape="0">
                <a:blip r:embed="rId4"/>
                <a:stretch>
                  <a:fillRect r="-2027" b="-588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54485" y="4725144"/>
                <a:ext cx="2724849" cy="611962"/>
              </a:xfrm>
              <a:prstGeom prst="rect">
                <a:avLst/>
              </a:prstGeom>
            </p:spPr>
            <p:txBody>
              <a:bodyPr wrap="none">
                <a:spAutoFit/>
              </a:bodyPr>
              <a:lstStyle/>
              <a:p>
                <a14:m>
                  <m:oMath xmlns:m="http://schemas.openxmlformats.org/officeDocument/2006/math">
                    <m:r>
                      <m:rPr>
                        <m:sty m:val="p"/>
                      </m:rPr>
                      <a:rPr lang="en-US" sz="2000">
                        <a:solidFill>
                          <a:srgbClr val="000000"/>
                        </a:solidFill>
                        <a:latin typeface="Cambria Math" panose="02040503050406030204" pitchFamily="18" charset="0"/>
                        <a:ea typeface="Cambria Math" panose="02040503050406030204" pitchFamily="18" charset="0"/>
                      </a:rPr>
                      <m:t>Q</m:t>
                    </m:r>
                    <m:r>
                      <a:rPr lang="en-US" sz="2000" b="0" i="0" smtClean="0">
                        <a:solidFill>
                          <a:srgbClr val="000000"/>
                        </a:solidFill>
                        <a:latin typeface="Cambria Math" panose="02040503050406030204" pitchFamily="18" charset="0"/>
                        <a:ea typeface="Cambria Math" panose="02040503050406030204" pitchFamily="18" charset="0"/>
                      </a:rPr>
                      <m:t>=</m:t>
                    </m:r>
                    <m:r>
                      <a:rPr lang="en-US" sz="2000" b="0" i="1" smtClean="0">
                        <a:solidFill>
                          <a:srgbClr val="000000"/>
                        </a:solidFill>
                        <a:latin typeface="Cambria Math" panose="02040503050406030204" pitchFamily="18" charset="0"/>
                        <a:ea typeface="Cambria Math" panose="02040503050406030204" pitchFamily="18" charset="0"/>
                      </a:rPr>
                      <m:t>2</m:t>
                    </m:r>
                    <m:nary>
                      <m:naryPr>
                        <m:limLoc m:val="subSup"/>
                        <m:ctrlPr>
                          <a:rPr lang="el-GR" sz="2000" i="1">
                            <a:solidFill>
                              <a:srgbClr val="000000"/>
                            </a:solidFill>
                            <a:effectLst/>
                            <a:latin typeface="Cambria Math" panose="02040503050406030204" pitchFamily="18" charset="0"/>
                            <a:ea typeface="Cambria Math" panose="02040503050406030204" pitchFamily="18" charset="0"/>
                          </a:rPr>
                        </m:ctrlPr>
                      </m:naryPr>
                      <m:sub>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ο</m:t>
                        </m:r>
                        <m: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sub>
                      <m:sup>
                        <m:f>
                          <m:fPr>
                            <m:ctrlPr>
                              <a:rPr lang="el-GR" sz="2000" i="1">
                                <a:solidFill>
                                  <a:srgbClr val="000000"/>
                                </a:solidFill>
                                <a:effectLst/>
                                <a:latin typeface="Cambria Math" panose="02040503050406030204" pitchFamily="18" charset="0"/>
                                <a:ea typeface="Cambria Math" panose="02040503050406030204" pitchFamily="18" charset="0"/>
                              </a:rPr>
                            </m:ctrlPr>
                          </m:fPr>
                          <m:num>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num>
                          <m:den>
                            <m: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den>
                        </m:f>
                      </m:sup>
                      <m:e>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xy</m:t>
                            </m:r>
                          </m:sub>
                        </m:sSub>
                      </m:e>
                    </m:nary>
                  </m:oMath>
                </a14:m>
                <a:r>
                  <a:rPr lang="en-US" sz="2000" dirty="0" err="1">
                    <a:solidFill>
                      <a:srgbClr val="000000"/>
                    </a:solidFill>
                    <a:effectLst/>
                    <a:latin typeface="Cambria Math" panose="02040503050406030204" pitchFamily="18" charset="0"/>
                    <a:ea typeface="Cambria Math" panose="02040503050406030204" pitchFamily="18" charset="0"/>
                  </a:rPr>
                  <a:t>b</a:t>
                </a:r>
                <a:r>
                  <a:rPr lang="en-US" sz="2000" dirty="0">
                    <a:solidFill>
                      <a:srgbClr val="000000"/>
                    </a:solidFill>
                    <a:effectLst/>
                    <a:latin typeface="Cambria Math" panose="02040503050406030204" pitchFamily="18" charset="0"/>
                    <a:ea typeface="Cambria Math" panose="02040503050406030204" pitchFamily="18" charset="0"/>
                  </a:rPr>
                  <a:t> </a:t>
                </a:r>
                <a:r>
                  <a:rPr lang="en-US" sz="2000" dirty="0" err="1">
                    <a:solidFill>
                      <a:srgbClr val="000000"/>
                    </a:solidFill>
                    <a:effectLst/>
                    <a:latin typeface="Cambria Math" panose="02040503050406030204" pitchFamily="18" charset="0"/>
                    <a:ea typeface="Cambria Math" panose="02040503050406030204" pitchFamily="18" charset="0"/>
                  </a:rPr>
                  <a:t>dy</a:t>
                </a:r>
                <a14:m>
                  <m:oMath xmlns:m="http://schemas.openxmlformats.org/officeDocument/2006/math">
                    <m:r>
                      <a:rPr lang="en-US"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a:solidFill>
                              <a:srgbClr val="000000"/>
                            </a:solidFill>
                            <a:effectLst/>
                            <a:latin typeface="Cambria Math" panose="02040503050406030204" pitchFamily="18" charset="0"/>
                            <a:ea typeface="Cambria Math" panose="02040503050406030204" pitchFamily="18" charset="0"/>
                          </a:rPr>
                        </m:ctrlPr>
                      </m:fPr>
                      <m:num>
                        <m: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6</m:t>
                        </m:r>
                      </m:den>
                    </m:f>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bk</m:t>
                    </m:r>
                  </m:oMath>
                </a14:m>
                <a:endParaRPr lang="el-GR" sz="2000"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54485" y="4725144"/>
                <a:ext cx="2724849" cy="611962"/>
              </a:xfrm>
              <a:prstGeom prst="rect">
                <a:avLst/>
              </a:prstGeom>
              <a:blipFill rotWithShape="0">
                <a:blip r:embed="rId5"/>
                <a:stretch>
                  <a:fillRect b="-495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991744" y="4725144"/>
                <a:ext cx="1803314"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2000" i="1" smtClean="0">
                              <a:solidFill>
                                <a:srgbClr val="000000"/>
                              </a:solidFill>
                              <a:latin typeface="Cambria Math" panose="02040503050406030204" pitchFamily="18" charset="0"/>
                              <a:cs typeface="Times New Roman" panose="02020603050405020304" pitchFamily="18" charset="0"/>
                            </a:rPr>
                          </m:ctrlPr>
                        </m:groupChrPr>
                        <m:e/>
                      </m:groupChr>
                      <m:r>
                        <a:rPr lang="en-US" sz="2000" b="0" i="1" smtClean="0">
                          <a:solidFill>
                            <a:srgbClr val="000000"/>
                          </a:solidFill>
                          <a:latin typeface="Cambria Math" panose="02040503050406030204" pitchFamily="18" charset="0"/>
                          <a:cs typeface="Times New Roman" panose="02020603050405020304" pitchFamily="18" charset="0"/>
                        </a:rPr>
                        <m:t>     </m:t>
                      </m:r>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k</m:t>
                      </m:r>
                      <m:r>
                        <a:rPr lang="el-G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l-GR"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l-GR"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m:t>
                      </m:r>
                      <m:f>
                        <m:fPr>
                          <m:ctrlPr>
                            <a:rPr lang="el-GR" sz="2000" i="1">
                              <a:solidFill>
                                <a:srgbClr val="000000"/>
                              </a:solidFill>
                              <a:latin typeface="Cambria Math" panose="02040503050406030204" pitchFamily="18" charset="0"/>
                              <a:ea typeface="Times New Roman" panose="02020603050405020304" pitchFamily="18" charset="0"/>
                            </a:rPr>
                          </m:ctrlPr>
                        </m:fPr>
                        <m:num>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Q</m:t>
                          </m:r>
                        </m:num>
                        <m:den>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b</m:t>
                          </m:r>
                        </m:den>
                      </m:f>
                    </m:oMath>
                  </m:oMathPara>
                </a14:m>
                <a:endParaRPr lang="el-GR" sz="2000" dirty="0"/>
              </a:p>
            </p:txBody>
          </p:sp>
        </mc:Choice>
        <mc:Fallback xmlns="">
          <p:sp>
            <p:nvSpPr>
              <p:cNvPr id="10" name="Rectangle 9"/>
              <p:cNvSpPr>
                <a:spLocks noRot="1" noChangeAspect="1" noMove="1" noResize="1" noEditPoints="1" noAdjustHandles="1" noChangeArrowheads="1" noChangeShapeType="1" noTextEdit="1"/>
              </p:cNvSpPr>
              <p:nvPr/>
            </p:nvSpPr>
            <p:spPr>
              <a:xfrm>
                <a:off x="3991744" y="4725144"/>
                <a:ext cx="1803314" cy="670505"/>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63421" y="5608357"/>
                <a:ext cx="2703753" cy="618631"/>
              </a:xfrm>
              <a:prstGeom prst="rect">
                <a:avLst/>
              </a:prstGeom>
            </p:spPr>
            <p:txBody>
              <a:bodyPr wrap="none">
                <a:spAutoFit/>
              </a:bodyPr>
              <a:lstStyle/>
              <a:p>
                <a14:m>
                  <m:oMath xmlns:m="http://schemas.openxmlformats.org/officeDocument/2006/math">
                    <m:sSub>
                      <m:sSubPr>
                        <m:ctrlPr>
                          <a:rPr lang="el-GR" sz="2200" i="1">
                            <a:solidFill>
                              <a:srgbClr val="000000"/>
                            </a:solidFill>
                            <a:latin typeface="Cambria Math" panose="02040503050406030204" pitchFamily="18" charset="0"/>
                            <a:ea typeface="Cambria Math" panose="02040503050406030204" pitchFamily="18" charset="0"/>
                          </a:rPr>
                        </m:ctrlPr>
                      </m:sSub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xy</m:t>
                        </m:r>
                      </m:sub>
                    </m:sSub>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200" i="1">
                            <a:solidFill>
                              <a:srgbClr val="000000"/>
                            </a:solidFill>
                            <a:effectLst/>
                            <a:latin typeface="Cambria Math" panose="02040503050406030204" pitchFamily="18" charset="0"/>
                            <a:ea typeface="Cambria Math" panose="02040503050406030204" pitchFamily="18" charset="0"/>
                          </a:rPr>
                        </m:ctrlPr>
                      </m:fPr>
                      <m:num>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6</m:t>
                        </m:r>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Q</m:t>
                        </m:r>
                      </m:num>
                      <m:den>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b</m:t>
                        </m:r>
                        <m:sSup>
                          <m:sSupPr>
                            <m:ctrlPr>
                              <a:rPr lang="el-GR" sz="2200" i="1">
                                <a:solidFill>
                                  <a:srgbClr val="000000"/>
                                </a:solidFill>
                                <a:effectLst/>
                                <a:latin typeface="Cambria Math" panose="02040503050406030204" pitchFamily="18" charset="0"/>
                                <a:ea typeface="Cambria Math" panose="02040503050406030204" pitchFamily="18" charset="0"/>
                              </a:rPr>
                            </m:ctrlPr>
                          </m:sSup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sup>
                        </m:sSup>
                      </m:den>
                    </m:f>
                    <m:r>
                      <a:rPr lang="en-US"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l-GR" sz="2200" dirty="0">
                    <a:solidFill>
                      <a:srgbClr val="000000"/>
                    </a:solidFill>
                    <a:effectLst/>
                    <a:latin typeface="Cambria Math" panose="02040503050406030204" pitchFamily="18" charset="0"/>
                    <a:ea typeface="Cambria Math" panose="02040503050406030204" pitchFamily="18" charset="0"/>
                  </a:rPr>
                  <a:t>(</a:t>
                </a:r>
                <a14:m>
                  <m:oMath xmlns:m="http://schemas.openxmlformats.org/officeDocument/2006/math">
                    <m:f>
                      <m:fPr>
                        <m:ctrlPr>
                          <a:rPr lang="el-GR" sz="2200" i="1">
                            <a:solidFill>
                              <a:srgbClr val="000000"/>
                            </a:solidFill>
                            <a:effectLst/>
                            <a:latin typeface="Cambria Math" panose="02040503050406030204" pitchFamily="18" charset="0"/>
                            <a:ea typeface="Cambria Math" panose="02040503050406030204" pitchFamily="18" charset="0"/>
                          </a:rPr>
                        </m:ctrlPr>
                      </m:fPr>
                      <m:num>
                        <m:sSup>
                          <m:sSupPr>
                            <m:ctrlPr>
                              <a:rPr lang="el-GR" sz="2200" i="1">
                                <a:solidFill>
                                  <a:srgbClr val="000000"/>
                                </a:solidFill>
                                <a:effectLst/>
                                <a:latin typeface="Cambria Math" panose="02040503050406030204" pitchFamily="18" charset="0"/>
                                <a:ea typeface="Cambria Math" panose="02040503050406030204" pitchFamily="18" charset="0"/>
                              </a:rPr>
                            </m:ctrlPr>
                          </m:sSupPr>
                          <m:e>
                            <m:r>
                              <m:rPr>
                                <m:sty m:val="p"/>
                              </m:rP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m:t>
                            </m:r>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den>
                    </m:f>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l-GR" sz="2200" i="1">
                            <a:solidFill>
                              <a:srgbClr val="000000"/>
                            </a:solidFill>
                            <a:effectLst/>
                            <a:latin typeface="Cambria Math" panose="02040503050406030204" pitchFamily="18" charset="0"/>
                            <a:ea typeface="Cambria Math" panose="02040503050406030204" pitchFamily="18" charset="0"/>
                          </a:rPr>
                        </m:ctrlPr>
                      </m:sSupPr>
                      <m:e>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l-GR" sz="2200"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63421" y="5608357"/>
                <a:ext cx="2703753" cy="618631"/>
              </a:xfrm>
              <a:prstGeom prst="rect">
                <a:avLst/>
              </a:prstGeom>
              <a:blipFill rotWithShape="0">
                <a:blip r:embed="rId7"/>
                <a:stretch>
                  <a:fillRect b="-69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58182" y="5614192"/>
                <a:ext cx="1471813"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τ</m:t>
                          </m:r>
                        </m:e>
                        <m:sub>
                          <m:r>
                            <m:rPr>
                              <m:sty m:val="p"/>
                            </m:rPr>
                            <a:rPr lang="el-GR" i="0">
                              <a:latin typeface="Cambria Math" panose="02040503050406030204" pitchFamily="18" charset="0"/>
                            </a:rPr>
                            <m:t>max</m:t>
                          </m:r>
                        </m:sub>
                      </m:sSub>
                      <m:r>
                        <a:rPr lang="el-GR" i="0">
                          <a:latin typeface="Cambria Math" panose="02040503050406030204" pitchFamily="18" charset="0"/>
                        </a:rPr>
                        <m:t>=</m:t>
                      </m:r>
                      <m:f>
                        <m:fPr>
                          <m:ctrlPr>
                            <a:rPr lang="el-GR" i="1">
                              <a:latin typeface="Cambria Math" panose="02040503050406030204" pitchFamily="18" charset="0"/>
                            </a:rPr>
                          </m:ctrlPr>
                        </m:fPr>
                        <m:num>
                          <m:r>
                            <a:rPr lang="el-GR" i="0">
                              <a:latin typeface="Cambria Math" panose="02040503050406030204" pitchFamily="18" charset="0"/>
                            </a:rPr>
                            <m:t>3</m:t>
                          </m:r>
                        </m:num>
                        <m:den>
                          <m:r>
                            <a:rPr lang="el-GR" i="0">
                              <a:latin typeface="Cambria Math" panose="02040503050406030204" pitchFamily="18" charset="0"/>
                            </a:rPr>
                            <m:t>2</m:t>
                          </m:r>
                        </m:den>
                      </m:f>
                      <m:f>
                        <m:fPr>
                          <m:ctrlPr>
                            <a:rPr lang="el-GR" i="1">
                              <a:latin typeface="Cambria Math" panose="02040503050406030204" pitchFamily="18" charset="0"/>
                            </a:rPr>
                          </m:ctrlPr>
                        </m:fPr>
                        <m:num>
                          <m:r>
                            <m:rPr>
                              <m:sty m:val="p"/>
                            </m:rPr>
                            <a:rPr lang="el-GR" i="0">
                              <a:latin typeface="Cambria Math" panose="02040503050406030204" pitchFamily="18" charset="0"/>
                            </a:rPr>
                            <m:t>Q</m:t>
                          </m:r>
                        </m:num>
                        <m:den>
                          <m:r>
                            <m:rPr>
                              <m:sty m:val="p"/>
                            </m:rPr>
                            <a:rPr lang="el-GR" i="0">
                              <a:latin typeface="Cambria Math" panose="02040503050406030204" pitchFamily="18" charset="0"/>
                            </a:rPr>
                            <m:t>bh</m:t>
                          </m:r>
                        </m:den>
                      </m:f>
                    </m:oMath>
                  </m:oMathPara>
                </a14:m>
                <a:endParaRPr lang="el-GR" dirty="0"/>
              </a:p>
            </p:txBody>
          </p:sp>
        </mc:Choice>
        <mc:Fallback xmlns="">
          <p:sp>
            <p:nvSpPr>
              <p:cNvPr id="13" name="Rectangle 12"/>
              <p:cNvSpPr>
                <a:spLocks noRot="1" noChangeAspect="1" noMove="1" noResize="1" noEditPoints="1" noAdjustHandles="1" noChangeArrowheads="1" noChangeShapeType="1" noTextEdit="1"/>
              </p:cNvSpPr>
              <p:nvPr/>
            </p:nvSpPr>
            <p:spPr>
              <a:xfrm>
                <a:off x="5158182" y="5614192"/>
                <a:ext cx="1471813" cy="612796"/>
              </a:xfrm>
              <a:prstGeom prst="rect">
                <a:avLst/>
              </a:prstGeom>
              <a:blipFill rotWithShape="0">
                <a:blip r:embed="rId8"/>
                <a:stretch>
                  <a:fillRect/>
                </a:stretch>
              </a:blipFill>
            </p:spPr>
            <p:txBody>
              <a:bodyPr/>
              <a:lstStyle/>
              <a:p>
                <a:r>
                  <a:rPr lang="el-GR">
                    <a:noFill/>
                  </a:rPr>
                  <a:t> </a:t>
                </a:r>
              </a:p>
            </p:txBody>
          </p:sp>
        </mc:Fallback>
      </mc:AlternateContent>
      <p:sp>
        <p:nvSpPr>
          <p:cNvPr id="14" name="TextBox 13"/>
          <p:cNvSpPr txBox="1"/>
          <p:nvPr/>
        </p:nvSpPr>
        <p:spPr>
          <a:xfrm>
            <a:off x="4350212" y="5765194"/>
            <a:ext cx="509820" cy="400110"/>
          </a:xfrm>
          <a:prstGeom prst="rect">
            <a:avLst/>
          </a:prstGeom>
          <a:noFill/>
        </p:spPr>
        <p:txBody>
          <a:bodyPr wrap="none" rtlCol="0">
            <a:spAutoFit/>
          </a:bodyPr>
          <a:lstStyle/>
          <a:p>
            <a:r>
              <a:rPr lang="el-GR" sz="2000" dirty="0"/>
              <a:t>και</a:t>
            </a:r>
          </a:p>
        </p:txBody>
      </p:sp>
    </p:spTree>
    <p:extLst>
      <p:ext uri="{BB962C8B-B14F-4D97-AF65-F5344CB8AC3E}">
        <p14:creationId xmlns:p14="http://schemas.microsoft.com/office/powerpoint/2010/main" val="1188789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endParaRPr lang="en-US" sz="3600" b="1" dirty="0">
              <a:solidFill>
                <a:srgbClr val="002060"/>
              </a:solidFill>
            </a:endParaRPr>
          </a:p>
        </p:txBody>
      </p:sp>
      <p:sp>
        <p:nvSpPr>
          <p:cNvPr id="6" name="Rectangle 5"/>
          <p:cNvSpPr/>
          <p:nvPr/>
        </p:nvSpPr>
        <p:spPr>
          <a:xfrm>
            <a:off x="611560" y="1556792"/>
            <a:ext cx="8403344" cy="800219"/>
          </a:xfrm>
          <a:prstGeom prst="rect">
            <a:avLst/>
          </a:prstGeom>
        </p:spPr>
        <p:txBody>
          <a:bodyPr wrap="square">
            <a:spAutoFit/>
          </a:bodyPr>
          <a:lstStyle/>
          <a:p>
            <a:r>
              <a:rPr lang="el-GR" sz="2300" dirty="0"/>
              <a:t>Στη συνέχεια δίνονται τα γεωμετρικά στοιχεία και οι μέγιστες τάσεις σε δοκούς ορθογωνικής και κυκλικής διατομής:</a:t>
            </a:r>
            <a:endParaRPr lang="en-US" sz="2300" dirty="0"/>
          </a:p>
        </p:txBody>
      </p:sp>
      <p:sp>
        <p:nvSpPr>
          <p:cNvPr id="7" name="Rectangle 6"/>
          <p:cNvSpPr/>
          <p:nvPr/>
        </p:nvSpPr>
        <p:spPr>
          <a:xfrm>
            <a:off x="611560" y="2489335"/>
            <a:ext cx="1761764" cy="446276"/>
          </a:xfrm>
          <a:prstGeom prst="rect">
            <a:avLst/>
          </a:prstGeom>
        </p:spPr>
        <p:txBody>
          <a:bodyPr wrap="none">
            <a:spAutoFit/>
          </a:bodyPr>
          <a:lstStyle/>
          <a:p>
            <a:r>
              <a:rPr lang="el-GR" sz="2300" i="1" dirty="0"/>
              <a:t>Ορθογωνική</a:t>
            </a:r>
            <a:r>
              <a:rPr lang="en-US" sz="2300" i="1" dirty="0"/>
              <a:t>:</a:t>
            </a:r>
            <a:endParaRPr lang="en-US" sz="23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00" y="2856540"/>
            <a:ext cx="10328714" cy="80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24880" y="3613666"/>
            <a:ext cx="1215910" cy="446276"/>
          </a:xfrm>
          <a:prstGeom prst="rect">
            <a:avLst/>
          </a:prstGeom>
        </p:spPr>
        <p:txBody>
          <a:bodyPr wrap="none">
            <a:spAutoFit/>
          </a:bodyPr>
          <a:lstStyle/>
          <a:p>
            <a:r>
              <a:rPr lang="el-GR" sz="2300" i="1" dirty="0"/>
              <a:t>Κυκλική:</a:t>
            </a:r>
            <a:endParaRPr lang="en-US" sz="2300" dirty="0"/>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0790" y="3841837"/>
            <a:ext cx="10506999" cy="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Rectangle 14"/>
              <p:cNvSpPr/>
              <p:nvPr/>
            </p:nvSpPr>
            <p:spPr>
              <a:xfrm>
                <a:off x="724880" y="4725144"/>
                <a:ext cx="5772799" cy="446276"/>
              </a:xfrm>
              <a:prstGeom prst="rect">
                <a:avLst/>
              </a:prstGeom>
            </p:spPr>
            <p:txBody>
              <a:bodyPr wrap="none">
                <a:spAutoFit/>
              </a:bodyPr>
              <a:lstStyle/>
              <a:p>
                <a:r>
                  <a:rPr lang="el-GR" sz="2300" i="1" dirty="0"/>
                  <a:t>Κυκλική με εσωτερική κυκλική οπή ακτίνας </a:t>
                </a:r>
                <a14:m>
                  <m:oMath xmlns:m="http://schemas.openxmlformats.org/officeDocument/2006/math">
                    <m:sSub>
                      <m:sSubPr>
                        <m:ctrlPr>
                          <a:rPr lang="en-US" sz="2300" i="1">
                            <a:latin typeface="Cambria Math" panose="02040503050406030204" pitchFamily="18" charset="0"/>
                          </a:rPr>
                        </m:ctrlPr>
                      </m:sSubPr>
                      <m:e>
                        <m:r>
                          <m:rPr>
                            <m:sty m:val="p"/>
                          </m:rPr>
                          <a:rPr lang="en-US" sz="2300" i="0">
                            <a:latin typeface="Cambria Math" panose="02040503050406030204" pitchFamily="18" charset="0"/>
                          </a:rPr>
                          <m:t>r</m:t>
                        </m:r>
                      </m:e>
                      <m:sub>
                        <m:r>
                          <m:rPr>
                            <m:sty m:val="p"/>
                          </m:rPr>
                          <a:rPr lang="el-GR" sz="2300" i="0">
                            <a:latin typeface="Cambria Math" panose="02040503050406030204" pitchFamily="18" charset="0"/>
                          </a:rPr>
                          <m:t>i</m:t>
                        </m:r>
                      </m:sub>
                    </m:sSub>
                    <m:r>
                      <a:rPr lang="en-US" sz="2300" b="0" i="0" smtClean="0">
                        <a:latin typeface="Cambria Math"/>
                      </a:rPr>
                      <m:t> :</m:t>
                    </m:r>
                  </m:oMath>
                </a14:m>
                <a:endParaRPr lang="en-US" sz="2300" dirty="0">
                  <a:latin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24880" y="4725144"/>
                <a:ext cx="5772799" cy="446276"/>
              </a:xfrm>
              <a:prstGeom prst="rect">
                <a:avLst/>
              </a:prstGeom>
              <a:blipFill rotWithShape="1">
                <a:blip r:embed="rId5"/>
                <a:stretch>
                  <a:fillRect l="-1584" t="-9589" b="-30137"/>
                </a:stretch>
              </a:blipFill>
            </p:spPr>
            <p:txBody>
              <a:bodyPr/>
              <a:lstStyle/>
              <a:p>
                <a:r>
                  <a:rPr lang="en-US">
                    <a:noFill/>
                  </a:rPr>
                  <a:t> </a:t>
                </a:r>
              </a:p>
            </p:txBody>
          </p:sp>
        </mc:Fallback>
      </mc:AlternateContent>
      <p:pic>
        <p:nvPicPr>
          <p:cNvPr id="1229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494" y="5212169"/>
            <a:ext cx="10311148" cy="113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712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400" dirty="0"/>
                  <a:t>Για παράδειγμα, για μηριαίο οστό κυκλικής διατομής με εξωτερική </a:t>
                </a:r>
                <a:r>
                  <a:rPr lang="el-GR" sz="2400" dirty="0">
                    <a:solidFill>
                      <a:schemeClr val="tx1"/>
                    </a:solidFill>
                  </a:rPr>
                  <a:t>ακτίνα </a:t>
                </a:r>
                <a14:m>
                  <m:oMath xmlns:m="http://schemas.openxmlformats.org/officeDocument/2006/math">
                    <m:sSub>
                      <m:sSubPr>
                        <m:ctrlPr>
                          <a:rPr lang="el-GR"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r</m:t>
                        </m:r>
                      </m:e>
                      <m:sub>
                        <m:r>
                          <a:rPr lang="el-GR" sz="2400" smtClean="0">
                            <a:solidFill>
                              <a:schemeClr val="tx1"/>
                            </a:solidFill>
                            <a:latin typeface="Cambria Math" panose="02040503050406030204" pitchFamily="18" charset="0"/>
                          </a:rPr>
                          <m:t>0</m:t>
                        </m:r>
                      </m:sub>
                    </m:sSub>
                  </m:oMath>
                </a14:m>
                <a:r>
                  <a:rPr lang="el-GR" sz="2400" dirty="0">
                    <a:solidFill>
                      <a:schemeClr val="tx1"/>
                    </a:solidFill>
                  </a:rPr>
                  <a:t> και εσωτερική ακτίνα </a:t>
                </a:r>
                <a14:m>
                  <m:oMath xmlns:m="http://schemas.openxmlformats.org/officeDocument/2006/math">
                    <m:sSub>
                      <m:sSubPr>
                        <m:ctrlPr>
                          <a:rPr lang="el-GR"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r</m:t>
                        </m:r>
                      </m:e>
                      <m:sub>
                        <m:r>
                          <m:rPr>
                            <m:sty m:val="p"/>
                          </m:rPr>
                          <a:rPr lang="el-GR" sz="2400">
                            <a:solidFill>
                              <a:schemeClr val="tx1"/>
                            </a:solidFill>
                            <a:latin typeface="Cambria Math" panose="02040503050406030204" pitchFamily="18" charset="0"/>
                          </a:rPr>
                          <m:t>i</m:t>
                        </m:r>
                      </m:sub>
                    </m:sSub>
                  </m:oMath>
                </a14:m>
                <a:r>
                  <a:rPr lang="el-GR" sz="2400" dirty="0">
                    <a:solidFill>
                      <a:schemeClr val="tx1"/>
                    </a:solidFill>
                  </a:rPr>
                  <a:t> που υπόκειται σε διάτμηση και κάμψη (</a:t>
                </a:r>
                <a:r>
                  <a:rPr lang="en-US" sz="2400" dirty="0">
                    <a:solidFill>
                      <a:schemeClr val="tx1"/>
                    </a:solidFill>
                  </a:rPr>
                  <a:t>Q</a:t>
                </a:r>
                <a:r>
                  <a:rPr lang="el-GR" sz="2400" dirty="0">
                    <a:solidFill>
                      <a:schemeClr val="tx1"/>
                    </a:solidFill>
                  </a:rPr>
                  <a:t>, </a:t>
                </a:r>
                <a:r>
                  <a:rPr lang="en-US" sz="2400" dirty="0">
                    <a:solidFill>
                      <a:schemeClr val="tx1"/>
                    </a:solidFill>
                  </a:rPr>
                  <a:t>M</a:t>
                </a:r>
                <a:r>
                  <a:rPr lang="el-GR" sz="2400" dirty="0">
                    <a:solidFill>
                      <a:schemeClr val="tx1"/>
                    </a:solidFill>
                  </a:rPr>
                  <a:t>) ισχύει:</a:t>
                </a:r>
                <a:endParaRPr lang="el-GR" sz="2200" dirty="0">
                  <a:solidFill>
                    <a:schemeClr val="tx1"/>
                  </a:solidFill>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3"/>
                <a:stretch>
                  <a:fillRect l="-71" t="-982" r="-1138"/>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r>
              <a:rPr lang="en-US" sz="3600" b="1" dirty="0">
                <a:solidFill>
                  <a:srgbClr val="002060"/>
                </a:solidFill>
              </a:rPr>
              <a:t> </a:t>
            </a:r>
            <a:r>
              <a:rPr lang="en-US" sz="3600" b="1" i="1" dirty="0">
                <a:solidFill>
                  <a:srgbClr val="002060"/>
                </a:solidFill>
              </a:rPr>
              <a:t>(</a:t>
            </a:r>
            <a:r>
              <a:rPr lang="el-GR" sz="3600" b="1" i="1" dirty="0">
                <a:solidFill>
                  <a:srgbClr val="002060"/>
                </a:solidFill>
              </a:rPr>
              <a:t>Εφαρμογή 1)</a:t>
            </a:r>
            <a:endParaRPr lang="en-US" sz="3600" b="1" i="1" dirty="0">
              <a:solidFill>
                <a:srgbClr val="002060"/>
              </a:solidFill>
            </a:endParaRPr>
          </a:p>
        </p:txBody>
      </p:sp>
      <mc:AlternateContent xmlns:mc="http://schemas.openxmlformats.org/markup-compatibility/2006" xmlns:a14="http://schemas.microsoft.com/office/drawing/2010/main">
        <mc:Choice Requires="a14">
          <p:sp>
            <p:nvSpPr>
              <p:cNvPr id="4" name="Rectangle 3"/>
              <p:cNvSpPr/>
              <p:nvPr/>
            </p:nvSpPr>
            <p:spPr>
              <a:xfrm>
                <a:off x="1331640" y="3284984"/>
                <a:ext cx="1746632" cy="7239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panose="02040503050406030204" pitchFamily="18" charset="0"/>
                            </a:rPr>
                          </m:ctrlPr>
                        </m:sSubPr>
                        <m:e>
                          <m:r>
                            <m:rPr>
                              <m:sty m:val="p"/>
                            </m:rPr>
                            <a:rPr lang="el-GR" sz="2200">
                              <a:latin typeface="Cambria Math" panose="02040503050406030204" pitchFamily="18" charset="0"/>
                            </a:rPr>
                            <m:t>σ</m:t>
                          </m:r>
                        </m:e>
                        <m:sub>
                          <m:r>
                            <m:rPr>
                              <m:sty m:val="p"/>
                            </m:rPr>
                            <a:rPr lang="el-GR" sz="2200" i="0">
                              <a:latin typeface="Cambria Math" panose="02040503050406030204" pitchFamily="18" charset="0"/>
                            </a:rPr>
                            <m:t>max</m:t>
                          </m:r>
                        </m:sub>
                      </m:sSub>
                      <m:r>
                        <a:rPr lang="el-GR" sz="2200" i="0">
                          <a:latin typeface="Cambria Math" panose="02040503050406030204" pitchFamily="18" charset="0"/>
                        </a:rPr>
                        <m:t>=</m:t>
                      </m:r>
                      <m:f>
                        <m:fPr>
                          <m:ctrlPr>
                            <a:rPr lang="el-GR" sz="2200" i="1">
                              <a:latin typeface="Cambria Math" panose="02040503050406030204" pitchFamily="18" charset="0"/>
                            </a:rPr>
                          </m:ctrlPr>
                        </m:fPr>
                        <m:num>
                          <m:r>
                            <m:rPr>
                              <m:sty m:val="p"/>
                            </m:rPr>
                            <a:rPr lang="el-GR" sz="2200" i="0">
                              <a:latin typeface="Cambria Math" panose="02040503050406030204" pitchFamily="18" charset="0"/>
                            </a:rPr>
                            <m:t>M</m:t>
                          </m:r>
                          <m:r>
                            <a:rPr lang="el-GR" sz="2200" b="0" i="0" smtClean="0">
                              <a:latin typeface="Cambria Math" panose="02040503050406030204" pitchFamily="18" charset="0"/>
                            </a:rPr>
                            <m:t> </m:t>
                          </m:r>
                          <m:sSub>
                            <m:sSubPr>
                              <m:ctrlPr>
                                <a:rPr lang="el-GR" sz="2200" i="1">
                                  <a:latin typeface="Cambria Math" panose="02040503050406030204" pitchFamily="18" charset="0"/>
                                </a:rPr>
                              </m:ctrlPr>
                            </m:sSubPr>
                            <m:e>
                              <m:r>
                                <m:rPr>
                                  <m:sty m:val="p"/>
                                </m:rPr>
                                <a:rPr lang="el-GR" sz="2200" i="0">
                                  <a:latin typeface="Cambria Math" panose="02040503050406030204" pitchFamily="18" charset="0"/>
                                </a:rPr>
                                <m:t>r</m:t>
                              </m:r>
                            </m:e>
                            <m:sub>
                              <m:r>
                                <a:rPr lang="el-GR" sz="2200" i="0">
                                  <a:latin typeface="Cambria Math" panose="02040503050406030204" pitchFamily="18" charset="0"/>
                                </a:rPr>
                                <m:t>0</m:t>
                              </m:r>
                            </m:sub>
                          </m:sSub>
                        </m:num>
                        <m:den>
                          <m:r>
                            <m:rPr>
                              <m:sty m:val="p"/>
                            </m:rPr>
                            <a:rPr lang="el-GR" sz="2200" i="0">
                              <a:latin typeface="Cambria Math" panose="02040503050406030204" pitchFamily="18" charset="0"/>
                            </a:rPr>
                            <m:t>I</m:t>
                          </m:r>
                        </m:den>
                      </m:f>
                    </m:oMath>
                  </m:oMathPara>
                </a14:m>
                <a:endParaRPr lang="el-GR" sz="2200" dirty="0"/>
              </a:p>
            </p:txBody>
          </p:sp>
        </mc:Choice>
        <mc:Fallback xmlns="">
          <p:sp>
            <p:nvSpPr>
              <p:cNvPr id="4" name="Rectangle 3"/>
              <p:cNvSpPr>
                <a:spLocks noRot="1" noChangeAspect="1" noMove="1" noResize="1" noEditPoints="1" noAdjustHandles="1" noChangeArrowheads="1" noChangeShapeType="1" noTextEdit="1"/>
              </p:cNvSpPr>
              <p:nvPr/>
            </p:nvSpPr>
            <p:spPr>
              <a:xfrm>
                <a:off x="1331640" y="3284984"/>
                <a:ext cx="1746632" cy="723981"/>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067944" y="3280945"/>
                <a:ext cx="1518493" cy="728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200" i="1">
                              <a:latin typeface="Cambria Math" panose="02040503050406030204" pitchFamily="18" charset="0"/>
                            </a:rPr>
                          </m:ctrlPr>
                        </m:sSubPr>
                        <m:e>
                          <m:r>
                            <m:rPr>
                              <m:sty m:val="p"/>
                            </m:rPr>
                            <a:rPr lang="el-GR" sz="2200">
                              <a:latin typeface="Cambria Math" panose="02040503050406030204" pitchFamily="18" charset="0"/>
                            </a:rPr>
                            <m:t>τ</m:t>
                          </m:r>
                        </m:e>
                        <m:sub>
                          <m:r>
                            <m:rPr>
                              <m:sty m:val="p"/>
                            </m:rPr>
                            <a:rPr lang="el-GR" sz="2200" i="0">
                              <a:latin typeface="Cambria Math" panose="02040503050406030204" pitchFamily="18" charset="0"/>
                            </a:rPr>
                            <m:t>max</m:t>
                          </m:r>
                        </m:sub>
                      </m:sSub>
                      <m:r>
                        <a:rPr lang="el-GR" sz="2200" i="0">
                          <a:latin typeface="Cambria Math" panose="02040503050406030204" pitchFamily="18" charset="0"/>
                        </a:rPr>
                        <m:t>=</m:t>
                      </m:r>
                      <m:f>
                        <m:fPr>
                          <m:ctrlPr>
                            <a:rPr lang="el-GR" sz="2200" i="1">
                              <a:latin typeface="Cambria Math" panose="02040503050406030204" pitchFamily="18" charset="0"/>
                            </a:rPr>
                          </m:ctrlPr>
                        </m:fPr>
                        <m:num>
                          <m:r>
                            <a:rPr lang="el-GR" sz="2200" i="0">
                              <a:latin typeface="Cambria Math" panose="02040503050406030204" pitchFamily="18" charset="0"/>
                            </a:rPr>
                            <m:t>2</m:t>
                          </m:r>
                          <m:r>
                            <m:rPr>
                              <m:sty m:val="p"/>
                            </m:rPr>
                            <a:rPr lang="el-GR" sz="2200" i="0">
                              <a:latin typeface="Cambria Math" panose="02040503050406030204" pitchFamily="18" charset="0"/>
                            </a:rPr>
                            <m:t>Q</m:t>
                          </m:r>
                        </m:num>
                        <m:den>
                          <m:r>
                            <m:rPr>
                              <m:sty m:val="p"/>
                            </m:rPr>
                            <a:rPr lang="el-GR" sz="2200" i="0">
                              <a:latin typeface="Cambria Math" panose="02040503050406030204" pitchFamily="18" charset="0"/>
                            </a:rPr>
                            <m:t>S</m:t>
                          </m:r>
                        </m:den>
                      </m:f>
                    </m:oMath>
                  </m:oMathPara>
                </a14:m>
                <a:endParaRPr lang="el-GR" sz="2200" dirty="0"/>
              </a:p>
            </p:txBody>
          </p:sp>
        </mc:Choice>
        <mc:Fallback xmlns="">
          <p:sp>
            <p:nvSpPr>
              <p:cNvPr id="6" name="Rectangle 5"/>
              <p:cNvSpPr>
                <a:spLocks noRot="1" noChangeAspect="1" noMove="1" noResize="1" noEditPoints="1" noAdjustHandles="1" noChangeArrowheads="1" noChangeShapeType="1" noTextEdit="1"/>
              </p:cNvSpPr>
              <p:nvPr/>
            </p:nvSpPr>
            <p:spPr>
              <a:xfrm>
                <a:off x="4067944" y="3280945"/>
                <a:ext cx="1518493" cy="728341"/>
              </a:xfrm>
              <a:prstGeom prst="rect">
                <a:avLst/>
              </a:prstGeom>
              <a:blipFill rotWithShape="0">
                <a:blip r:embed="rId5"/>
                <a:stretch>
                  <a:fillRect/>
                </a:stretch>
              </a:blipFill>
            </p:spPr>
            <p:txBody>
              <a:bodyPr/>
              <a:lstStyle/>
              <a:p>
                <a:r>
                  <a:rPr lang="el-GR">
                    <a:noFill/>
                  </a:rPr>
                  <a:t> </a:t>
                </a:r>
              </a:p>
            </p:txBody>
          </p:sp>
        </mc:Fallback>
      </mc:AlternateContent>
      <p:sp>
        <p:nvSpPr>
          <p:cNvPr id="7" name="Rectangle 6"/>
          <p:cNvSpPr/>
          <p:nvPr/>
        </p:nvSpPr>
        <p:spPr>
          <a:xfrm>
            <a:off x="539552" y="4293096"/>
            <a:ext cx="8280920" cy="707886"/>
          </a:xfrm>
          <a:prstGeom prst="rect">
            <a:avLst/>
          </a:prstGeom>
        </p:spPr>
        <p:txBody>
          <a:bodyPr wrap="square">
            <a:spAutoFit/>
          </a:bodyPr>
          <a:lstStyle/>
          <a:p>
            <a:r>
              <a:rPr lang="el-GR" sz="2000" dirty="0">
                <a:solidFill>
                  <a:srgbClr val="000000"/>
                </a:solidFill>
                <a:ea typeface="Times New Roman" panose="02020603050405020304" pitchFamily="18" charset="0"/>
              </a:rPr>
              <a:t>Όπου </a:t>
            </a:r>
            <a:r>
              <a:rPr lang="en-US" sz="2000" dirty="0">
                <a:solidFill>
                  <a:srgbClr val="000000"/>
                </a:solidFill>
                <a:ea typeface="Times New Roman" panose="02020603050405020304" pitchFamily="18" charset="0"/>
              </a:rPr>
              <a:t>S</a:t>
            </a:r>
            <a:r>
              <a:rPr lang="el-GR" sz="2000" dirty="0">
                <a:solidFill>
                  <a:srgbClr val="000000"/>
                </a:solidFill>
                <a:ea typeface="Times New Roman" panose="02020603050405020304" pitchFamily="18" charset="0"/>
              </a:rPr>
              <a:t> και </a:t>
            </a:r>
            <a:r>
              <a:rPr lang="en-US" sz="2000" dirty="0">
                <a:solidFill>
                  <a:srgbClr val="000000"/>
                </a:solidFill>
                <a:latin typeface="Times New Roman" panose="02020603050405020304" pitchFamily="18" charset="0"/>
                <a:ea typeface="Times New Roman" panose="02020603050405020304" pitchFamily="18" charset="0"/>
              </a:rPr>
              <a:t>I</a:t>
            </a:r>
            <a:r>
              <a:rPr lang="en-US" sz="2000" dirty="0">
                <a:solidFill>
                  <a:srgbClr val="000000"/>
                </a:solidFill>
                <a:ea typeface="Times New Roman" panose="02020603050405020304" pitchFamily="18" charset="0"/>
              </a:rPr>
              <a:t> </a:t>
            </a:r>
            <a:r>
              <a:rPr lang="el-GR" sz="2000" dirty="0">
                <a:solidFill>
                  <a:srgbClr val="000000"/>
                </a:solidFill>
                <a:ea typeface="Times New Roman" panose="02020603050405020304" pitchFamily="18" charset="0"/>
              </a:rPr>
              <a:t>η επιφάνεια και η ροπή αδράνειας κυκλικής διατομής με εσωτερική οπή:</a:t>
            </a:r>
            <a:endParaRPr lang="el-GR" sz="2000" dirty="0"/>
          </a:p>
        </p:txBody>
      </p:sp>
      <mc:AlternateContent xmlns:mc="http://schemas.openxmlformats.org/markup-compatibility/2006" xmlns:a14="http://schemas.microsoft.com/office/drawing/2010/main">
        <mc:Choice Requires="a14">
          <p:sp>
            <p:nvSpPr>
              <p:cNvPr id="11" name="Rectangle 10"/>
              <p:cNvSpPr/>
              <p:nvPr/>
            </p:nvSpPr>
            <p:spPr>
              <a:xfrm>
                <a:off x="1059798" y="5248411"/>
                <a:ext cx="2254592" cy="430887"/>
              </a:xfrm>
              <a:prstGeom prst="rect">
                <a:avLst/>
              </a:prstGeom>
            </p:spPr>
            <p:txBody>
              <a:bodyPr wrap="none">
                <a:spAutoFit/>
              </a:bodyPr>
              <a:lstStyle/>
              <a:p>
                <a14:m>
                  <m:oMath xmlns:m="http://schemas.openxmlformats.org/officeDocument/2006/math">
                    <m:r>
                      <m:rPr>
                        <m:sty m:val="p"/>
                      </m:rPr>
                      <a:rPr lang="en-US" sz="22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S</m:t>
                    </m:r>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π</m:t>
                    </m:r>
                    <m:r>
                      <m:rPr>
                        <m:nor/>
                      </m:rPr>
                      <a:rPr lang="el-GR" sz="22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l-GR" sz="2200" dirty="0">
                        <a:solidFill>
                          <a:srgbClr val="000000"/>
                        </a:solidFill>
                        <a:latin typeface="Cambria Math" panose="02040503050406030204" pitchFamily="18" charset="0"/>
                        <a:ea typeface="Cambria Math" panose="02040503050406030204" pitchFamily="18" charset="0"/>
                      </a:rPr>
                      <m:t>(</m:t>
                    </m:r>
                    <m:sSup>
                      <m:sSupPr>
                        <m:ctrlPr>
                          <a:rPr lang="el-GR" sz="2200" i="1">
                            <a:solidFill>
                              <a:srgbClr val="000000"/>
                            </a:solidFill>
                            <a:latin typeface="Cambria Math" panose="02040503050406030204" pitchFamily="18" charset="0"/>
                            <a:ea typeface="Cambria Math" panose="02040503050406030204" pitchFamily="18" charset="0"/>
                          </a:rPr>
                        </m:ctrlPr>
                      </m:sSupPr>
                      <m:e>
                        <m:sSub>
                          <m:sSubPr>
                            <m:ctrlPr>
                              <a:rPr lang="el-GR" sz="2200" i="1">
                                <a:solidFill>
                                  <a:srgbClr val="000000"/>
                                </a:solidFill>
                                <a:latin typeface="Cambria Math" panose="02040503050406030204" pitchFamily="18" charset="0"/>
                                <a:ea typeface="Cambria Math" panose="02040503050406030204" pitchFamily="18" charset="0"/>
                              </a:rPr>
                            </m:ctrlPr>
                          </m:sSubPr>
                          <m:e>
                            <m:r>
                              <m:rPr>
                                <m:sty m:val="p"/>
                              </m:rPr>
                              <a:rPr lang="en-US"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r</m:t>
                            </m:r>
                          </m:e>
                          <m:sub>
                            <m:r>
                              <a:rPr lang="el-GR"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0</m:t>
                            </m:r>
                          </m:sub>
                        </m:sSub>
                      </m:e>
                      <m:sup>
                        <m:r>
                          <a:rPr lang="el-GR"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l-GR"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l-GR" sz="2200" i="1">
                            <a:solidFill>
                              <a:srgbClr val="000000"/>
                            </a:solidFill>
                            <a:latin typeface="Cambria Math" panose="02040503050406030204" pitchFamily="18" charset="0"/>
                            <a:ea typeface="Cambria Math" panose="02040503050406030204" pitchFamily="18" charset="0"/>
                          </a:rPr>
                        </m:ctrlPr>
                      </m:sSupPr>
                      <m:e>
                        <m:sSub>
                          <m:sSubPr>
                            <m:ctrlPr>
                              <a:rPr lang="el-GR" sz="2200" i="1">
                                <a:solidFill>
                                  <a:srgbClr val="000000"/>
                                </a:solidFill>
                                <a:latin typeface="Cambria Math" panose="02040503050406030204" pitchFamily="18" charset="0"/>
                                <a:ea typeface="Cambria Math" panose="02040503050406030204" pitchFamily="18" charset="0"/>
                              </a:rPr>
                            </m:ctrlPr>
                          </m:sSubPr>
                          <m:e>
                            <m:r>
                              <m:rPr>
                                <m:sty m:val="p"/>
                              </m:rPr>
                              <a:rPr lang="en-US"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i</m:t>
                            </m:r>
                          </m:sub>
                        </m:sSub>
                      </m:e>
                      <m:sup>
                        <m:r>
                          <a:rPr lang="el-GR" sz="22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m:t>
                        </m:r>
                      </m:sup>
                    </m:sSup>
                    <m:r>
                      <m:rPr>
                        <m:nor/>
                      </m:rPr>
                      <a:rPr lang="el-GR" sz="2200" dirty="0">
                        <a:solidFill>
                          <a:srgbClr val="000000"/>
                        </a:solidFill>
                        <a:latin typeface="Cambria Math" panose="02040503050406030204" pitchFamily="18" charset="0"/>
                        <a:ea typeface="Cambria Math" panose="02040503050406030204" pitchFamily="18" charset="0"/>
                      </a:rPr>
                      <m:t>)</m:t>
                    </m:r>
                  </m:oMath>
                </a14:m>
                <a:r>
                  <a:rPr lang="el-GR" sz="2200" dirty="0">
                    <a:latin typeface="Cambria Math" panose="02040503050406030204" pitchFamily="18" charset="0"/>
                    <a:ea typeface="Cambria Math" panose="020405030504060302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1059798" y="5248411"/>
                <a:ext cx="2254592" cy="430887"/>
              </a:xfrm>
              <a:prstGeom prst="rect">
                <a:avLst/>
              </a:prstGeom>
              <a:blipFill rotWithShape="0">
                <a:blip r:embed="rId6"/>
                <a:stretch>
                  <a:fillRect l="-270" t="-9859" r="-2432" b="-2676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97355" y="5157192"/>
                <a:ext cx="2026773" cy="617285"/>
              </a:xfrm>
              <a:prstGeom prst="rect">
                <a:avLst/>
              </a:prstGeom>
            </p:spPr>
            <p:txBody>
              <a:bodyPr wrap="none">
                <a:spAutoFit/>
              </a:bodyPr>
              <a:lstStyle/>
              <a:p>
                <a14:m>
                  <m:oMath xmlns:m="http://schemas.openxmlformats.org/officeDocument/2006/math">
                    <m:r>
                      <m:rPr>
                        <m:nor/>
                      </m:rPr>
                      <a:rPr lang="en-US" sz="2200" dirty="0" smtClean="0">
                        <a:solidFill>
                          <a:srgbClr val="000000"/>
                        </a:solidFill>
                        <a:latin typeface="Times New Roman" panose="02020603050405020304" pitchFamily="18" charset="0"/>
                        <a:ea typeface="Times New Roman" panose="02020603050405020304" pitchFamily="18" charset="0"/>
                      </a:rPr>
                      <m:t>I</m:t>
                    </m:r>
                    <m:r>
                      <a:rPr lang="el-GR" sz="2200" b="0" i="0" dirty="0" smtClean="0">
                        <a:solidFill>
                          <a:srgbClr val="000000"/>
                        </a:solidFill>
                        <a:latin typeface="Cambria Math" panose="02040503050406030204" pitchFamily="18" charset="0"/>
                        <a:ea typeface="Times New Roman" panose="02020603050405020304" pitchFamily="18" charset="0"/>
                      </a:rPr>
                      <m:t>= </m:t>
                    </m:r>
                  </m:oMath>
                </a14:m>
                <a:r>
                  <a:rPr lang="el-GR" sz="2200" dirty="0">
                    <a:solidFill>
                      <a:srgbClr val="000000"/>
                    </a:solidFill>
                    <a:effectLst/>
                    <a:latin typeface="Cambria Math" panose="02040503050406030204" pitchFamily="18" charset="0"/>
                    <a:ea typeface="Cambria Math" panose="02040503050406030204" pitchFamily="18" charset="0"/>
                  </a:rPr>
                  <a:t>π ( </a:t>
                </a:r>
                <a14:m>
                  <m:oMath xmlns:m="http://schemas.openxmlformats.org/officeDocument/2006/math">
                    <m:f>
                      <m:fPr>
                        <m:ctrlPr>
                          <a:rPr lang="el-GR" sz="2200" i="1">
                            <a:solidFill>
                              <a:srgbClr val="000000"/>
                            </a:solidFill>
                            <a:effectLst/>
                            <a:latin typeface="Cambria Math" panose="02040503050406030204" pitchFamily="18" charset="0"/>
                            <a:ea typeface="Cambria Math" panose="02040503050406030204" pitchFamily="18" charset="0"/>
                          </a:rPr>
                        </m:ctrlPr>
                      </m:fPr>
                      <m:num>
                        <m:sSup>
                          <m:sSupPr>
                            <m:ctrlPr>
                              <a:rPr lang="el-GR" sz="2200" i="1">
                                <a:solidFill>
                                  <a:srgbClr val="000000"/>
                                </a:solidFill>
                                <a:effectLst/>
                                <a:latin typeface="Cambria Math" panose="02040503050406030204" pitchFamily="18" charset="0"/>
                                <a:ea typeface="Cambria Math" panose="02040503050406030204" pitchFamily="18" charset="0"/>
                              </a:rPr>
                            </m:ctrlPr>
                          </m:sSupPr>
                          <m:e>
                            <m:sSub>
                              <m:sSubPr>
                                <m:ctrlPr>
                                  <a:rPr lang="el-GR" sz="2200" i="1">
                                    <a:solidFill>
                                      <a:srgbClr val="000000"/>
                                    </a:solidFill>
                                    <a:effectLst/>
                                    <a:latin typeface="Cambria Math" panose="02040503050406030204" pitchFamily="18" charset="0"/>
                                    <a:ea typeface="Cambria Math" panose="02040503050406030204" pitchFamily="18" charset="0"/>
                                  </a:rPr>
                                </m:ctrlPr>
                              </m:sSubPr>
                              <m:e>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sub>
                            </m:sSub>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sup>
                        </m:sSup>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l-GR" sz="2200" i="1">
                                <a:solidFill>
                                  <a:srgbClr val="000000"/>
                                </a:solidFill>
                                <a:effectLst/>
                                <a:latin typeface="Cambria Math" panose="02040503050406030204" pitchFamily="18" charset="0"/>
                                <a:ea typeface="Cambria Math" panose="02040503050406030204" pitchFamily="18" charset="0"/>
                              </a:rPr>
                            </m:ctrlPr>
                          </m:sSupPr>
                          <m:e>
                            <m:sSub>
                              <m:sSubPr>
                                <m:ctrlPr>
                                  <a:rPr lang="el-GR" sz="2200" i="1">
                                    <a:solidFill>
                                      <a:srgbClr val="000000"/>
                                    </a:solidFill>
                                    <a:effectLst/>
                                    <a:latin typeface="Cambria Math" panose="02040503050406030204" pitchFamily="18" charset="0"/>
                                    <a:ea typeface="Cambria Math" panose="02040503050406030204" pitchFamily="18" charset="0"/>
                                  </a:rPr>
                                </m:ctrlPr>
                              </m:sSubPr>
                              <m:e>
                                <m: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i</m:t>
                                </m:r>
                              </m:sub>
                            </m:sSub>
                          </m:e>
                          <m:sup>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sup>
                        </m:sSup>
                      </m:num>
                      <m:den>
                        <m:r>
                          <a:rPr lang="el-GR" sz="2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den>
                    </m:f>
                    <m: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l-GR" sz="2200" dirty="0">
                    <a:solidFill>
                      <a:srgbClr val="000000"/>
                    </a:solidFill>
                    <a:effectLst/>
                    <a:latin typeface="Cambria Math" panose="02040503050406030204" pitchFamily="18" charset="0"/>
                    <a:ea typeface="Cambria Math" panose="02040503050406030204" pitchFamily="18" charset="0"/>
                  </a:rPr>
                  <a:t>·</a:t>
                </a:r>
                <a:endParaRPr lang="el-GR" sz="2200" dirty="0">
                  <a:latin typeface="Cambria Math" panose="02040503050406030204" pitchFamily="18" charset="0"/>
                  <a:ea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97355" y="5157192"/>
                <a:ext cx="2026773" cy="617285"/>
              </a:xfrm>
              <a:prstGeom prst="rect">
                <a:avLst/>
              </a:prstGeom>
              <a:blipFill rotWithShape="0">
                <a:blip r:embed="rId7"/>
                <a:stretch>
                  <a:fillRect r="-3012" b="-5941"/>
                </a:stretch>
              </a:blipFill>
            </p:spPr>
            <p:txBody>
              <a:bodyPr/>
              <a:lstStyle/>
              <a:p>
                <a:r>
                  <a:rPr lang="el-GR">
                    <a:noFill/>
                  </a:rPr>
                  <a:t> </a:t>
                </a:r>
              </a:p>
            </p:txBody>
          </p:sp>
        </mc:Fallback>
      </mc:AlternateContent>
      <p:sp>
        <p:nvSpPr>
          <p:cNvPr id="16" name="TextBox 15"/>
          <p:cNvSpPr txBox="1"/>
          <p:nvPr/>
        </p:nvSpPr>
        <p:spPr>
          <a:xfrm>
            <a:off x="3314390" y="3491840"/>
            <a:ext cx="509820" cy="400110"/>
          </a:xfrm>
          <a:prstGeom prst="rect">
            <a:avLst/>
          </a:prstGeom>
          <a:noFill/>
        </p:spPr>
        <p:txBody>
          <a:bodyPr wrap="none" rtlCol="0">
            <a:spAutoFit/>
          </a:bodyPr>
          <a:lstStyle/>
          <a:p>
            <a:r>
              <a:rPr lang="el-GR" sz="2000" dirty="0"/>
              <a:t>και</a:t>
            </a:r>
          </a:p>
        </p:txBody>
      </p:sp>
    </p:spTree>
    <p:extLst>
      <p:ext uri="{BB962C8B-B14F-4D97-AF65-F5344CB8AC3E}">
        <p14:creationId xmlns:p14="http://schemas.microsoft.com/office/powerpoint/2010/main" val="2181220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300" dirty="0"/>
              <a:t>Μια  τομή δοκού ορθογωνικής διατομής υπόκειται σε μια καμπτική ροπή Μ και μια διατμητική δύναμη </a:t>
            </a:r>
            <a:r>
              <a:rPr lang="en-US" sz="2300" dirty="0"/>
              <a:t>Q</a:t>
            </a:r>
            <a:r>
              <a:rPr lang="el-GR" sz="2300" dirty="0"/>
              <a:t>. Να προσδιοριστούν οι κύριες τάσεις και διευθύνσεις σε ένα σημείο Α της τομής.</a:t>
            </a:r>
            <a:endParaRPr lang="en-US" sz="2300" dirty="0"/>
          </a:p>
          <a:p>
            <a:pPr marL="0" indent="0" algn="just">
              <a:spcBef>
                <a:spcPts val="0"/>
              </a:spcBef>
              <a:spcAft>
                <a:spcPts val="3000"/>
              </a:spcAft>
              <a:buClr>
                <a:schemeClr val="tx2">
                  <a:lumMod val="75000"/>
                </a:schemeClr>
              </a:buClr>
              <a:buNone/>
            </a:pPr>
            <a:endParaRPr lang="el-GR" sz="24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r>
              <a:rPr lang="en-US" sz="3600" b="1" dirty="0">
                <a:solidFill>
                  <a:srgbClr val="002060"/>
                </a:solidFill>
              </a:rPr>
              <a:t> </a:t>
            </a:r>
            <a:r>
              <a:rPr lang="en-US" sz="3600" b="1" i="1" dirty="0">
                <a:solidFill>
                  <a:srgbClr val="002060"/>
                </a:solidFill>
              </a:rPr>
              <a:t>(</a:t>
            </a:r>
            <a:r>
              <a:rPr lang="el-GR" sz="3600" b="1" i="1" dirty="0">
                <a:solidFill>
                  <a:srgbClr val="002060"/>
                </a:solidFill>
              </a:rPr>
              <a:t>Εφαρμογή 2)</a:t>
            </a:r>
            <a:endParaRPr lang="en-US" sz="3600" b="1" i="1" dirty="0">
              <a:solidFill>
                <a:srgbClr val="002060"/>
              </a:solidFill>
            </a:endParaRPr>
          </a:p>
        </p:txBody>
      </p:sp>
      <p:sp>
        <p:nvSpPr>
          <p:cNvPr id="2" name="Rectangle 1"/>
          <p:cNvSpPr/>
          <p:nvPr/>
        </p:nvSpPr>
        <p:spPr>
          <a:xfrm>
            <a:off x="539552" y="3290993"/>
            <a:ext cx="8280920" cy="446276"/>
          </a:xfrm>
          <a:prstGeom prst="rect">
            <a:avLst/>
          </a:prstGeom>
        </p:spPr>
        <p:txBody>
          <a:bodyPr wrap="square">
            <a:spAutoFit/>
          </a:bodyPr>
          <a:lstStyle/>
          <a:p>
            <a:r>
              <a:rPr lang="el-GR" sz="2300" dirty="0"/>
              <a:t>Εφαρμόζοντας τα συμπεράσματα αυτής της ενότητας θα έχουμε:</a:t>
            </a:r>
            <a:endParaRPr lang="en-US" sz="23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307" y="3933056"/>
            <a:ext cx="1132077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Rectangle 7"/>
              <p:cNvSpPr/>
              <p:nvPr/>
            </p:nvSpPr>
            <p:spPr>
              <a:xfrm>
                <a:off x="498960" y="5117706"/>
                <a:ext cx="8393519" cy="1573251"/>
              </a:xfrm>
              <a:prstGeom prst="rect">
                <a:avLst/>
              </a:prstGeom>
            </p:spPr>
            <p:txBody>
              <a:bodyPr wrap="square">
                <a:spAutoFit/>
              </a:bodyPr>
              <a:lstStyle/>
              <a:p>
                <a:r>
                  <a:rPr lang="el-GR" sz="2300" dirty="0"/>
                  <a:t>Αν το Α είναι άνω του ουδετέρου άξονα τότε </a:t>
                </a:r>
                <a14:m>
                  <m:oMath xmlns:m="http://schemas.openxmlformats.org/officeDocument/2006/math">
                    <m:sSub>
                      <m:sSubPr>
                        <m:ctrlPr>
                          <a:rPr lang="en-US" sz="2300" i="1">
                            <a:latin typeface="Cambria Math" panose="02040503050406030204" pitchFamily="18" charset="0"/>
                          </a:rPr>
                        </m:ctrlPr>
                      </m:sSubPr>
                      <m:e>
                        <m:r>
                          <m:rPr>
                            <m:sty m:val="p"/>
                          </m:rPr>
                          <a:rPr lang="el-GR" sz="2300">
                            <a:latin typeface="Cambria Math" panose="02040503050406030204" pitchFamily="18" charset="0"/>
                          </a:rPr>
                          <m:t>σ</m:t>
                        </m:r>
                      </m:e>
                      <m:sub>
                        <m:r>
                          <m:rPr>
                            <m:sty m:val="p"/>
                          </m:rPr>
                          <a:rPr lang="el-GR" sz="2300">
                            <a:latin typeface="Cambria Math" panose="02040503050406030204" pitchFamily="18" charset="0"/>
                          </a:rPr>
                          <m:t>x</m:t>
                        </m:r>
                      </m:sub>
                    </m:sSub>
                    <m:r>
                      <a:rPr lang="el-GR" sz="2300">
                        <a:latin typeface="Cambria Math" panose="02040503050406030204" pitchFamily="18" charset="0"/>
                      </a:rPr>
                      <m:t>&lt;0 </m:t>
                    </m:r>
                    <m:r>
                      <m:rPr>
                        <m:sty m:val="p"/>
                      </m:rPr>
                      <a:rPr lang="el-GR" sz="2300">
                        <a:latin typeface="Cambria Math" panose="02040503050406030204" pitchFamily="18" charset="0"/>
                      </a:rPr>
                      <m:t>και</m:t>
                    </m:r>
                    <m:r>
                      <a:rPr lang="el-GR" sz="2300">
                        <a:latin typeface="Cambria Math" panose="02040503050406030204" pitchFamily="18" charset="0"/>
                      </a:rPr>
                      <m:t> </m:t>
                    </m:r>
                    <m:sSub>
                      <m:sSubPr>
                        <m:ctrlPr>
                          <a:rPr lang="en-US" sz="2300" i="1">
                            <a:latin typeface="Cambria Math" panose="02040503050406030204" pitchFamily="18" charset="0"/>
                          </a:rPr>
                        </m:ctrlPr>
                      </m:sSubPr>
                      <m:e>
                        <m:r>
                          <m:rPr>
                            <m:sty m:val="p"/>
                          </m:rPr>
                          <a:rPr lang="el-GR" sz="2300">
                            <a:latin typeface="Cambria Math" panose="02040503050406030204" pitchFamily="18" charset="0"/>
                          </a:rPr>
                          <m:t>τ</m:t>
                        </m:r>
                      </m:e>
                      <m:sub>
                        <m:r>
                          <m:rPr>
                            <m:sty m:val="p"/>
                          </m:rPr>
                          <a:rPr lang="en-US" sz="2300">
                            <a:latin typeface="Cambria Math" panose="02040503050406030204" pitchFamily="18" charset="0"/>
                          </a:rPr>
                          <m:t>xy</m:t>
                        </m:r>
                      </m:sub>
                    </m:sSub>
                    <m:r>
                      <a:rPr lang="el-GR" sz="2300">
                        <a:latin typeface="Cambria Math" panose="02040503050406030204" pitchFamily="18" charset="0"/>
                      </a:rPr>
                      <m:t>&lt;0</m:t>
                    </m:r>
                  </m:oMath>
                </a14:m>
                <a:r>
                  <a:rPr lang="el-GR" sz="2300" dirty="0"/>
                  <a:t>. Με τις τιμές των τάσεων </a:t>
                </a:r>
                <a14:m>
                  <m:oMath xmlns:m="http://schemas.openxmlformats.org/officeDocument/2006/math">
                    <m:sSub>
                      <m:sSubPr>
                        <m:ctrlPr>
                          <a:rPr lang="en-US" sz="2300" i="1">
                            <a:latin typeface="Cambria Math" panose="02040503050406030204" pitchFamily="18" charset="0"/>
                          </a:rPr>
                        </m:ctrlPr>
                      </m:sSubPr>
                      <m:e>
                        <m:r>
                          <m:rPr>
                            <m:sty m:val="p"/>
                          </m:rPr>
                          <a:rPr lang="el-GR" sz="2300">
                            <a:latin typeface="Cambria Math" panose="02040503050406030204" pitchFamily="18" charset="0"/>
                          </a:rPr>
                          <m:t>σ</m:t>
                        </m:r>
                      </m:e>
                      <m:sub>
                        <m:r>
                          <m:rPr>
                            <m:sty m:val="p"/>
                          </m:rPr>
                          <a:rPr lang="el-GR" sz="2300">
                            <a:latin typeface="Cambria Math" panose="02040503050406030204" pitchFamily="18" charset="0"/>
                          </a:rPr>
                          <m:t>x</m:t>
                        </m:r>
                        <m:r>
                          <a:rPr lang="el-GR" sz="2300">
                            <a:latin typeface="Cambria Math" panose="02040503050406030204" pitchFamily="18" charset="0"/>
                          </a:rPr>
                          <m:t> </m:t>
                        </m:r>
                      </m:sub>
                    </m:sSub>
                  </m:oMath>
                </a14:m>
                <a:r>
                  <a:rPr lang="el-GR" sz="2300" dirty="0"/>
                  <a:t> και  </a:t>
                </a:r>
                <a14:m>
                  <m:oMath xmlns:m="http://schemas.openxmlformats.org/officeDocument/2006/math">
                    <m:sSub>
                      <m:sSubPr>
                        <m:ctrlPr>
                          <a:rPr lang="en-US" sz="2300" i="1">
                            <a:latin typeface="Cambria Math" panose="02040503050406030204" pitchFamily="18" charset="0"/>
                          </a:rPr>
                        </m:ctrlPr>
                      </m:sSubPr>
                      <m:e>
                        <m:r>
                          <m:rPr>
                            <m:sty m:val="p"/>
                          </m:rPr>
                          <a:rPr lang="el-GR" sz="2300">
                            <a:latin typeface="Cambria Math" panose="02040503050406030204" pitchFamily="18" charset="0"/>
                          </a:rPr>
                          <m:t>τ</m:t>
                        </m:r>
                      </m:e>
                      <m:sub>
                        <m:r>
                          <m:rPr>
                            <m:sty m:val="p"/>
                          </m:rPr>
                          <a:rPr lang="en-US" sz="2300">
                            <a:latin typeface="Cambria Math" panose="02040503050406030204" pitchFamily="18" charset="0"/>
                          </a:rPr>
                          <m:t>xy</m:t>
                        </m:r>
                      </m:sub>
                    </m:sSub>
                    <m:r>
                      <a:rPr lang="en-US" sz="2300">
                        <a:latin typeface="Cambria Math" panose="02040503050406030204" pitchFamily="18" charset="0"/>
                      </a:rPr>
                      <m:t> </m:t>
                    </m:r>
                  </m:oMath>
                </a14:m>
                <a:r>
                  <a:rPr lang="el-GR" sz="2300" dirty="0"/>
                  <a:t> σχεδιάζουμε τον κύκλο του </a:t>
                </a:r>
                <a:r>
                  <a:rPr lang="en-US" sz="2300" dirty="0"/>
                  <a:t>Mohr</a:t>
                </a:r>
                <a:r>
                  <a:rPr lang="el-GR" sz="2300" dirty="0"/>
                  <a:t> από όπου προσδιορίζονται τόσο οι κύριες τάσεις όσο και οι κύριες διευθύνσεις για το σημείο Α.</a:t>
                </a:r>
                <a:endParaRPr lang="en-US" sz="2300" dirty="0"/>
              </a:p>
            </p:txBody>
          </p:sp>
        </mc:Choice>
        <mc:Fallback xmlns="">
          <p:sp>
            <p:nvSpPr>
              <p:cNvPr id="8" name="Rectangle 7"/>
              <p:cNvSpPr>
                <a:spLocks noRot="1" noChangeAspect="1" noMove="1" noResize="1" noEditPoints="1" noAdjustHandles="1" noChangeArrowheads="1" noChangeShapeType="1" noTextEdit="1"/>
              </p:cNvSpPr>
              <p:nvPr/>
            </p:nvSpPr>
            <p:spPr>
              <a:xfrm>
                <a:off x="498960" y="5117706"/>
                <a:ext cx="8393519" cy="1573251"/>
              </a:xfrm>
              <a:prstGeom prst="rect">
                <a:avLst/>
              </a:prstGeom>
              <a:blipFill rotWithShape="1">
                <a:blip r:embed="rId4"/>
                <a:stretch>
                  <a:fillRect l="-1089" t="-2326" r="-1307" b="-7752"/>
                </a:stretch>
              </a:blipFill>
            </p:spPr>
            <p:txBody>
              <a:bodyPr/>
              <a:lstStyle/>
              <a:p>
                <a:r>
                  <a:rPr lang="en-US">
                    <a:noFill/>
                  </a:rPr>
                  <a:t> </a:t>
                </a:r>
              </a:p>
            </p:txBody>
          </p:sp>
        </mc:Fallback>
      </mc:AlternateContent>
    </p:spTree>
    <p:extLst>
      <p:ext uri="{BB962C8B-B14F-4D97-AF65-F5344CB8AC3E}">
        <p14:creationId xmlns:p14="http://schemas.microsoft.com/office/powerpoint/2010/main" val="3925233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Κάμψη</a:t>
            </a:r>
            <a:r>
              <a:rPr lang="en-US" sz="3600" b="1" dirty="0">
                <a:solidFill>
                  <a:srgbClr val="002060"/>
                </a:solidFill>
              </a:rPr>
              <a:t> </a:t>
            </a:r>
            <a:r>
              <a:rPr lang="en-US" sz="3600" b="1" i="1" dirty="0">
                <a:solidFill>
                  <a:srgbClr val="002060"/>
                </a:solidFill>
              </a:rPr>
              <a:t>(</a:t>
            </a:r>
            <a:r>
              <a:rPr lang="el-GR" sz="3600" b="1" i="1" dirty="0">
                <a:solidFill>
                  <a:srgbClr val="002060"/>
                </a:solidFill>
              </a:rPr>
              <a:t>Εφαρμογή 2)</a:t>
            </a:r>
            <a:endParaRPr lang="en-US" sz="3600" b="1" i="1" dirty="0">
              <a:solidFill>
                <a:srgbClr val="002060"/>
              </a:solidFill>
            </a:endParaRPr>
          </a:p>
        </p:txBody>
      </p:sp>
      <p:pic>
        <p:nvPicPr>
          <p:cNvPr id="9" name="Εικόνα 12"/>
          <p:cNvPicPr/>
          <p:nvPr/>
        </p:nvPicPr>
        <p:blipFill>
          <a:blip r:embed="rId3">
            <a:extLst>
              <a:ext uri="{28A0092B-C50C-407E-A947-70E740481C1C}">
                <a14:useLocalDpi xmlns:a14="http://schemas.microsoft.com/office/drawing/2010/main" val="0"/>
              </a:ext>
            </a:extLst>
          </a:blip>
          <a:srcRect/>
          <a:stretch>
            <a:fillRect/>
          </a:stretch>
        </p:blipFill>
        <p:spPr bwMode="auto">
          <a:xfrm>
            <a:off x="373540" y="2060848"/>
            <a:ext cx="3240360" cy="4179613"/>
          </a:xfrm>
          <a:prstGeom prst="rect">
            <a:avLst/>
          </a:prstGeom>
          <a:noFill/>
          <a:ln>
            <a:noFill/>
          </a:ln>
        </p:spPr>
      </p:pic>
      <p:sp>
        <p:nvSpPr>
          <p:cNvPr id="6" name="Rectangle 5"/>
          <p:cNvSpPr/>
          <p:nvPr/>
        </p:nvSpPr>
        <p:spPr>
          <a:xfrm>
            <a:off x="3907160" y="1772816"/>
            <a:ext cx="4788024" cy="2123658"/>
          </a:xfrm>
          <a:prstGeom prst="rect">
            <a:avLst/>
          </a:prstGeom>
        </p:spPr>
        <p:txBody>
          <a:bodyPr wrap="square">
            <a:spAutoFit/>
          </a:bodyPr>
          <a:lstStyle/>
          <a:p>
            <a:r>
              <a:rPr lang="el-GR" sz="2200" b="1" dirty="0"/>
              <a:t>Σχόλιο</a:t>
            </a:r>
            <a:endParaRPr lang="en-US" sz="2200" dirty="0"/>
          </a:p>
          <a:p>
            <a:r>
              <a:rPr lang="el-GR" sz="2200" dirty="0"/>
              <a:t>Η μελέτη της εντατικής κατάστασης δοκού μοναδιαίου πλάτους και ύψους </a:t>
            </a:r>
            <a:r>
              <a:rPr lang="en-US" sz="2200" dirty="0"/>
              <a:t>h</a:t>
            </a:r>
            <a:r>
              <a:rPr lang="el-GR" sz="2200" dirty="0"/>
              <a:t> υπό ομοιόμορφη φόρτιση, στο πλαίσιο της θεωρίας ελαστικότητας, οδηγεί στην κατανομή των τάσεων:</a:t>
            </a:r>
            <a:endParaRPr lang="en-US" sz="2200" dirty="0"/>
          </a:p>
        </p:txBody>
      </p: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3720" y="4022856"/>
            <a:ext cx="8403559" cy="237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995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anose="05000000000000000000" pitchFamily="2" charset="2"/>
              <a:buChar char="q"/>
            </a:pPr>
            <a:r>
              <a:rPr lang="el-GR" sz="2200" dirty="0"/>
              <a:t>Σε μια κυκλική ράβδο πακτωμένη στο ένα άκρο και υποκείμενη σε μια ροπή στρέψης Μ στο άλλο άκρο της η παραμόρφωση και η γωνία περιστροφής μιας ακτίνας της διατομής φαίνονται στο σχήμα:</a:t>
            </a:r>
          </a:p>
          <a:p>
            <a:pPr algn="just">
              <a:spcBef>
                <a:spcPts val="0"/>
              </a:spcBef>
              <a:spcAft>
                <a:spcPts val="3000"/>
              </a:spcAft>
              <a:buClr>
                <a:schemeClr val="tx2">
                  <a:lumMod val="75000"/>
                </a:schemeClr>
              </a:buClr>
              <a:buFont typeface="Wingdings" panose="05000000000000000000" pitchFamily="2" charset="2"/>
              <a:buChar char="q"/>
            </a:pPr>
            <a:endParaRPr lang="el-GR" sz="2200" dirty="0"/>
          </a:p>
          <a:p>
            <a:pPr algn="just">
              <a:spcBef>
                <a:spcPts val="0"/>
              </a:spcBef>
              <a:spcAft>
                <a:spcPts val="3000"/>
              </a:spcAft>
              <a:buClr>
                <a:schemeClr val="tx2">
                  <a:lumMod val="75000"/>
                </a:schemeClr>
              </a:buClr>
              <a:buFont typeface="Wingdings" panose="05000000000000000000" pitchFamily="2" charset="2"/>
              <a:buChar char="q"/>
            </a:pPr>
            <a:endParaRPr lang="el-GR" sz="2200" dirty="0"/>
          </a:p>
          <a:p>
            <a:pPr algn="just">
              <a:spcBef>
                <a:spcPts val="1200"/>
              </a:spcBef>
              <a:spcAft>
                <a:spcPts val="3000"/>
              </a:spcAft>
              <a:buClr>
                <a:schemeClr val="tx2">
                  <a:lumMod val="75000"/>
                </a:schemeClr>
              </a:buClr>
              <a:buFont typeface="Wingdings" panose="05000000000000000000" pitchFamily="2" charset="2"/>
              <a:buChar char="q"/>
            </a:pPr>
            <a:r>
              <a:rPr lang="el-GR" sz="2200" dirty="0"/>
              <a:t>Για τη γωνία γ ισχύει:	     και για τη γωνία  θ</a:t>
            </a:r>
            <a:endParaRPr lang="el-GR" sz="2200" dirty="0">
              <a:latin typeface="Cambria Math" panose="02040503050406030204" pitchFamily="18" charset="0"/>
              <a:ea typeface="Cambria Math" panose="02040503050406030204" pitchFamily="18" charset="0"/>
            </a:endParaRPr>
          </a:p>
          <a:p>
            <a:pPr algn="just">
              <a:spcBef>
                <a:spcPts val="600"/>
              </a:spcBef>
              <a:spcAft>
                <a:spcPts val="3000"/>
              </a:spcAft>
              <a:buClr>
                <a:schemeClr val="tx2">
                  <a:lumMod val="75000"/>
                </a:schemeClr>
              </a:buClr>
              <a:buFont typeface="Wingdings" panose="05000000000000000000" pitchFamily="2" charset="2"/>
              <a:buChar char="q"/>
            </a:pPr>
            <a:r>
              <a:rPr lang="el-GR" sz="2200" dirty="0"/>
              <a:t>Στην ανάλυση θεωρείται ότι οι διατομές της ράβδου παραμένουν επίπεδες και απλά στρέφονται από τη δράση της ροπής στρέψης.</a:t>
            </a:r>
            <a:r>
              <a:rPr lang="el-GR" sz="2400" b="1" dirty="0">
                <a:solidFill>
                  <a:srgbClr val="FF0000"/>
                </a:solidFill>
                <a:ea typeface="Cambria Math" panose="02040503050406030204" pitchFamily="18" charset="0"/>
                <a:cs typeface="Times New Roman" panose="02020603050405020304" pitchFamily="18" charset="0"/>
              </a:rPr>
              <a:t> </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a:t>
            </a:r>
            <a:endParaRPr lang="en-US" sz="3600" b="1" dirty="0">
              <a:solidFill>
                <a:srgbClr val="002060"/>
              </a:solidFill>
            </a:endParaRPr>
          </a:p>
        </p:txBody>
      </p:sp>
      <p:pic>
        <p:nvPicPr>
          <p:cNvPr id="4" name="Εικόνα 11"/>
          <p:cNvPicPr/>
          <p:nvPr/>
        </p:nvPicPr>
        <p:blipFill>
          <a:blip r:embed="rId3">
            <a:extLst>
              <a:ext uri="{28A0092B-C50C-407E-A947-70E740481C1C}">
                <a14:useLocalDpi xmlns:a14="http://schemas.microsoft.com/office/drawing/2010/main" val="0"/>
              </a:ext>
            </a:extLst>
          </a:blip>
          <a:srcRect/>
          <a:stretch>
            <a:fillRect/>
          </a:stretch>
        </p:blipFill>
        <p:spPr bwMode="auto">
          <a:xfrm>
            <a:off x="2406042" y="2852936"/>
            <a:ext cx="4410075" cy="164782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3275856" y="4655220"/>
                <a:ext cx="859338" cy="623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b="1" i="0">
                          <a:latin typeface="Cambria Math" panose="02040503050406030204" pitchFamily="18" charset="0"/>
                          <a:ea typeface="Cambria Math" panose="02040503050406030204" pitchFamily="18" charset="0"/>
                        </a:rPr>
                        <m:t>𝛄</m:t>
                      </m:r>
                      <m:r>
                        <a:rPr lang="el-GR" sz="2000" b="1" i="0">
                          <a:latin typeface="Cambria Math" panose="02040503050406030204" pitchFamily="18" charset="0"/>
                          <a:ea typeface="Cambria Math" panose="02040503050406030204" pitchFamily="18" charset="0"/>
                        </a:rPr>
                        <m:t>=</m:t>
                      </m:r>
                      <m:f>
                        <m:fPr>
                          <m:ctrlPr>
                            <a:rPr lang="el-GR" sz="2000" b="1" i="1">
                              <a:latin typeface="Cambria Math" panose="02040503050406030204" pitchFamily="18" charset="0"/>
                              <a:ea typeface="Cambria Math" panose="02040503050406030204" pitchFamily="18" charset="0"/>
                            </a:rPr>
                          </m:ctrlPr>
                        </m:fPr>
                        <m:num>
                          <m:r>
                            <a:rPr lang="en-US" sz="2000" b="1" i="0">
                              <a:latin typeface="Cambria Math" panose="02040503050406030204" pitchFamily="18" charset="0"/>
                              <a:ea typeface="Cambria Math" panose="02040503050406030204" pitchFamily="18" charset="0"/>
                            </a:rPr>
                            <m:t>𝐬</m:t>
                          </m:r>
                        </m:num>
                        <m:den>
                          <m:r>
                            <a:rPr lang="en-US" sz="2000" b="1" i="0">
                              <a:latin typeface="Cambria Math" panose="02040503050406030204" pitchFamily="18" charset="0"/>
                              <a:ea typeface="Cambria Math" panose="02040503050406030204" pitchFamily="18" charset="0"/>
                            </a:rPr>
                            <m:t>𝐥</m:t>
                          </m:r>
                        </m:den>
                      </m:f>
                    </m:oMath>
                  </m:oMathPara>
                </a14:m>
                <a:endParaRPr lang="el-GR" sz="2000" b="1" dirty="0"/>
              </a:p>
            </p:txBody>
          </p:sp>
        </mc:Choice>
        <mc:Fallback xmlns="">
          <p:sp>
            <p:nvSpPr>
              <p:cNvPr id="2" name="Rectangle 1"/>
              <p:cNvSpPr>
                <a:spLocks noRot="1" noChangeAspect="1" noMove="1" noResize="1" noEditPoints="1" noAdjustHandles="1" noChangeArrowheads="1" noChangeShapeType="1" noTextEdit="1"/>
              </p:cNvSpPr>
              <p:nvPr/>
            </p:nvSpPr>
            <p:spPr>
              <a:xfrm>
                <a:off x="3275856" y="4655220"/>
                <a:ext cx="859338" cy="623825"/>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358672" y="4602769"/>
                <a:ext cx="912366" cy="728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b="1"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l-GR" sz="2000" b="1" i="0" smtClean="0">
                          <a:solidFill>
                            <a:schemeClr val="tx1"/>
                          </a:solidFill>
                          <a:latin typeface="Cambria Math" panose="02040503050406030204" pitchFamily="18" charset="0"/>
                          <a:ea typeface="Cambria Math" panose="02040503050406030204" pitchFamily="18" charset="0"/>
                        </a:rPr>
                        <m:t>𝛄</m:t>
                      </m:r>
                      <m:f>
                        <m:fPr>
                          <m:ctrlPr>
                            <a:rPr lang="el-GR" sz="2000" b="1" i="1">
                              <a:solidFill>
                                <a:schemeClr val="tx1"/>
                              </a:solidFill>
                              <a:latin typeface="Cambria Math" panose="02040503050406030204" pitchFamily="18" charset="0"/>
                              <a:ea typeface="Cambria Math" panose="02040503050406030204" pitchFamily="18" charset="0"/>
                            </a:rPr>
                          </m:ctrlPr>
                        </m:fPr>
                        <m:num>
                          <m:r>
                            <a:rPr lang="en-US" sz="2000" b="1" i="0">
                              <a:solidFill>
                                <a:schemeClr val="tx1"/>
                              </a:solidFill>
                              <a:latin typeface="Cambria Math" panose="02040503050406030204" pitchFamily="18" charset="0"/>
                              <a:ea typeface="Cambria Math" panose="02040503050406030204" pitchFamily="18" charset="0"/>
                            </a:rPr>
                            <m:t>𝐥</m:t>
                          </m:r>
                        </m:num>
                        <m:den>
                          <m:sSub>
                            <m:sSubPr>
                              <m:ctrlPr>
                                <a:rPr lang="el-GR" sz="2000" b="1" i="1">
                                  <a:solidFill>
                                    <a:schemeClr val="tx1"/>
                                  </a:solidFill>
                                  <a:latin typeface="Cambria Math" panose="02040503050406030204" pitchFamily="18" charset="0"/>
                                  <a:ea typeface="Cambria Math" panose="02040503050406030204" pitchFamily="18" charset="0"/>
                                </a:rPr>
                              </m:ctrlPr>
                            </m:sSubPr>
                            <m:e>
                              <m:r>
                                <a:rPr lang="en-US" sz="2000" b="1" i="0">
                                  <a:solidFill>
                                    <a:schemeClr val="tx1"/>
                                  </a:solidFill>
                                  <a:latin typeface="Cambria Math" panose="02040503050406030204" pitchFamily="18" charset="0"/>
                                  <a:ea typeface="Cambria Math" panose="02040503050406030204" pitchFamily="18" charset="0"/>
                                </a:rPr>
                                <m:t>𝐫</m:t>
                              </m:r>
                            </m:e>
                            <m:sub>
                              <m:r>
                                <a:rPr lang="en-US" sz="2000" b="1" i="0">
                                  <a:solidFill>
                                    <a:schemeClr val="tx1"/>
                                  </a:solidFill>
                                  <a:latin typeface="Cambria Math" panose="02040503050406030204" pitchFamily="18" charset="0"/>
                                  <a:ea typeface="Cambria Math" panose="02040503050406030204" pitchFamily="18" charset="0"/>
                                </a:rPr>
                                <m:t>𝐨</m:t>
                              </m:r>
                            </m:sub>
                          </m:sSub>
                        </m:den>
                      </m:f>
                    </m:oMath>
                  </m:oMathPara>
                </a14:m>
                <a:endParaRPr lang="el-GR" sz="2000" b="1" dirty="0">
                  <a:solidFill>
                    <a:schemeClr val="tx1"/>
                  </a:solidFill>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358672" y="4602769"/>
                <a:ext cx="912366" cy="728726"/>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1840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326604" y="1643665"/>
                <a:ext cx="8568952" cy="4968552"/>
              </a:xfrm>
            </p:spPr>
            <p:txBody>
              <a:bodyPr>
                <a:noAutofit/>
              </a:bodyPr>
              <a:lstStyle/>
              <a:p>
                <a:pPr algn="just">
                  <a:spcBef>
                    <a:spcPts val="0"/>
                  </a:spcBef>
                  <a:spcAft>
                    <a:spcPts val="2400"/>
                  </a:spcAft>
                  <a:buClr>
                    <a:schemeClr val="tx2">
                      <a:lumMod val="75000"/>
                    </a:schemeClr>
                  </a:buClr>
                  <a:buFont typeface="Wingdings" panose="05000000000000000000" pitchFamily="2" charset="2"/>
                  <a:buChar char="q"/>
                </a:pPr>
                <a:r>
                  <a:rPr lang="el-GR" sz="2100" dirty="0"/>
                  <a:t>Θεωρώντας ότι η κατανομή των τάσεων κατά μήκος της ακτίνας της διατομής (</a:t>
                </a:r>
                <a14:m>
                  <m:oMath xmlns:m="http://schemas.openxmlformats.org/officeDocument/2006/math">
                    <m:sSub>
                      <m:sSubPr>
                        <m:ctrlPr>
                          <a:rPr lang="el-GR" sz="2100" b="1" i="1">
                            <a:solidFill>
                              <a:srgbClr val="000000"/>
                            </a:solidFill>
                            <a:latin typeface="Cambria Math" panose="02040503050406030204" pitchFamily="18" charset="0"/>
                            <a:ea typeface="Cambria Math" panose="02040503050406030204" pitchFamily="18" charset="0"/>
                          </a:rPr>
                        </m:ctrlPr>
                      </m:sSubPr>
                      <m:e>
                        <m:r>
                          <a:rPr lang="en-US" sz="2100" b="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𝐫</m:t>
                        </m:r>
                      </m:e>
                      <m:sub>
                        <m:r>
                          <a:rPr lang="en-US" sz="2100" b="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𝐨</m:t>
                        </m:r>
                      </m:sub>
                    </m:sSub>
                  </m:oMath>
                </a14:m>
                <a:r>
                  <a:rPr lang="el-GR" sz="2100" dirty="0"/>
                  <a:t>) είναι γραμμική, τότε:</a:t>
                </a:r>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algn="just">
                  <a:spcBef>
                    <a:spcPts val="0"/>
                  </a:spcBef>
                  <a:spcAft>
                    <a:spcPts val="2400"/>
                  </a:spcAft>
                  <a:buClr>
                    <a:schemeClr val="tx2">
                      <a:lumMod val="75000"/>
                    </a:schemeClr>
                  </a:buClr>
                  <a:buFont typeface="Wingdings" panose="05000000000000000000" pitchFamily="2" charset="2"/>
                  <a:buChar char="q"/>
                </a:pPr>
                <a:r>
                  <a:rPr lang="el-GR" sz="2200" dirty="0"/>
                  <a:t>Επίσης, για τη μέγιστη ροπή στρέψης ισχύει:</a:t>
                </a:r>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algn="just">
                  <a:spcBef>
                    <a:spcPts val="1200"/>
                  </a:spcBef>
                  <a:spcAft>
                    <a:spcPts val="2400"/>
                  </a:spcAft>
                  <a:buClr>
                    <a:schemeClr val="tx2">
                      <a:lumMod val="75000"/>
                    </a:schemeClr>
                  </a:buClr>
                  <a:buFont typeface="Wingdings" panose="05000000000000000000" pitchFamily="2" charset="2"/>
                  <a:buChar char="q"/>
                </a:pPr>
                <a:r>
                  <a:rPr lang="el-GR" sz="2200" dirty="0"/>
                  <a:t>Άρα:			και</a:t>
                </a:r>
              </a:p>
              <a:p>
                <a:pPr marL="365760" lvl="1" indent="0" algn="just">
                  <a:spcBef>
                    <a:spcPts val="0"/>
                  </a:spcBef>
                  <a:spcAft>
                    <a:spcPts val="1800"/>
                  </a:spcAft>
                  <a:buClr>
                    <a:schemeClr val="tx2">
                      <a:lumMod val="75000"/>
                    </a:schemeClr>
                  </a:buClr>
                  <a:buNone/>
                </a:pPr>
                <a:r>
                  <a:rPr lang="el-GR" sz="2200" dirty="0"/>
                  <a:t>όπου </a:t>
                </a:r>
                <a:r>
                  <a:rPr lang="en-US" sz="2200" dirty="0"/>
                  <a:t>J</a:t>
                </a:r>
                <a:r>
                  <a:rPr lang="el-GR" sz="2200" dirty="0"/>
                  <a:t> = π</a:t>
                </a:r>
                <a14:m>
                  <m:oMath xmlns:m="http://schemas.openxmlformats.org/officeDocument/2006/math">
                    <m:f>
                      <m:fPr>
                        <m:ctrlPr>
                          <a:rPr lang="el-GR" sz="2200" i="1">
                            <a:latin typeface="Cambria Math" panose="02040503050406030204" pitchFamily="18" charset="0"/>
                          </a:rPr>
                        </m:ctrlPr>
                      </m:fPr>
                      <m:num>
                        <m:sSup>
                          <m:sSupPr>
                            <m:ctrlPr>
                              <a:rPr lang="el-GR" sz="2200" i="1">
                                <a:latin typeface="Cambria Math" panose="02040503050406030204" pitchFamily="18" charset="0"/>
                              </a:rPr>
                            </m:ctrlPr>
                          </m:sSupPr>
                          <m:e>
                            <m:sSub>
                              <m:sSubPr>
                                <m:ctrlPr>
                                  <a:rPr lang="el-GR" sz="2200" i="1">
                                    <a:latin typeface="Cambria Math" panose="02040503050406030204" pitchFamily="18" charset="0"/>
                                  </a:rPr>
                                </m:ctrlPr>
                              </m:sSubPr>
                              <m:e>
                                <m:r>
                                  <m:rPr>
                                    <m:sty m:val="p"/>
                                  </m:rPr>
                                  <a:rPr lang="en-US" sz="2200">
                                    <a:latin typeface="Cambria Math" panose="02040503050406030204" pitchFamily="18" charset="0"/>
                                  </a:rPr>
                                  <m:t>r</m:t>
                                </m:r>
                              </m:e>
                              <m:sub>
                                <m:r>
                                  <m:rPr>
                                    <m:sty m:val="p"/>
                                  </m:rPr>
                                  <a:rPr lang="el-GR" sz="2200">
                                    <a:latin typeface="Cambria Math" panose="02040503050406030204" pitchFamily="18" charset="0"/>
                                  </a:rPr>
                                  <m:t>o</m:t>
                                </m:r>
                              </m:sub>
                            </m:sSub>
                          </m:e>
                          <m:sup>
                            <m:r>
                              <a:rPr lang="el-GR" sz="2200">
                                <a:latin typeface="Cambria Math" panose="02040503050406030204" pitchFamily="18" charset="0"/>
                              </a:rPr>
                              <m:t>4</m:t>
                            </m:r>
                          </m:sup>
                        </m:sSup>
                      </m:num>
                      <m:den>
                        <m:r>
                          <a:rPr lang="el-GR" sz="2200">
                            <a:latin typeface="Cambria Math" panose="02040503050406030204" pitchFamily="18" charset="0"/>
                          </a:rPr>
                          <m:t>2</m:t>
                        </m:r>
                      </m:den>
                    </m:f>
                  </m:oMath>
                </a14:m>
                <a:r>
                  <a:rPr lang="el-GR" sz="2200" dirty="0"/>
                  <a:t> είναι η </a:t>
                </a:r>
                <a:r>
                  <a:rPr lang="el-GR" sz="2200" i="1" dirty="0"/>
                  <a:t>πολική ροπή αδρανείας </a:t>
                </a:r>
                <a:r>
                  <a:rPr lang="el-GR" sz="2200" dirty="0"/>
                  <a:t>της διατομής της ράβδου. Στην περίπτωση σωληνοειδούς ράβδου έχουμε:</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326604" y="1643665"/>
                <a:ext cx="8568952" cy="4968552"/>
              </a:xfrm>
              <a:blipFill rotWithShape="1">
                <a:blip r:embed="rId3"/>
                <a:stretch>
                  <a:fillRect l="-71" t="-736"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7" name="Rectangle 6"/>
              <p:cNvSpPr/>
              <p:nvPr/>
            </p:nvSpPr>
            <p:spPr>
              <a:xfrm>
                <a:off x="2411760" y="2489335"/>
                <a:ext cx="1651157" cy="6713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000" smtClean="0">
                          <a:latin typeface="Cambria Math" panose="02040503050406030204" pitchFamily="18" charset="0"/>
                        </a:rPr>
                        <m:t>τ</m:t>
                      </m:r>
                      <m:r>
                        <a:rPr lang="el-GR" sz="2000" i="0">
                          <a:latin typeface="Cambria Math" panose="02040503050406030204" pitchFamily="18" charset="0"/>
                        </a:rPr>
                        <m:t> =</m:t>
                      </m:r>
                      <m:f>
                        <m:fPr>
                          <m:ctrlPr>
                            <a:rPr lang="el-GR" sz="2000" i="1">
                              <a:latin typeface="Cambria Math" panose="02040503050406030204" pitchFamily="18" charset="0"/>
                            </a:rPr>
                          </m:ctrlPr>
                        </m:fPr>
                        <m:num>
                          <m:r>
                            <m:rPr>
                              <m:sty m:val="p"/>
                            </m:rPr>
                            <a:rPr lang="el-GR" sz="2000" i="0">
                              <a:latin typeface="Cambria Math" panose="02040503050406030204" pitchFamily="18" charset="0"/>
                            </a:rPr>
                            <m:t>r</m:t>
                          </m:r>
                        </m:num>
                        <m:den>
                          <m:sSub>
                            <m:sSubPr>
                              <m:ctrlPr>
                                <a:rPr lang="el-GR" sz="2000" i="1">
                                  <a:latin typeface="Cambria Math" panose="02040503050406030204" pitchFamily="18" charset="0"/>
                                </a:rPr>
                              </m:ctrlPr>
                            </m:sSubPr>
                            <m:e>
                              <m:r>
                                <m:rPr>
                                  <m:sty m:val="p"/>
                                </m:rPr>
                                <a:rPr lang="el-GR" sz="2000" i="0">
                                  <a:latin typeface="Cambria Math" panose="02040503050406030204" pitchFamily="18" charset="0"/>
                                </a:rPr>
                                <m:t>r</m:t>
                              </m:r>
                            </m:e>
                            <m:sub>
                              <m:r>
                                <m:rPr>
                                  <m:sty m:val="p"/>
                                </m:rPr>
                                <a:rPr lang="el-GR" sz="2000" i="0">
                                  <a:latin typeface="Cambria Math" panose="02040503050406030204" pitchFamily="18" charset="0"/>
                                </a:rPr>
                                <m:t>o</m:t>
                              </m:r>
                            </m:sub>
                          </m:sSub>
                        </m:den>
                      </m:f>
                      <m:r>
                        <a:rPr lang="el-GR" sz="2000" b="0" i="1" smtClean="0">
                          <a:latin typeface="Cambria Math" panose="02040503050406030204" pitchFamily="18" charset="0"/>
                        </a:rPr>
                        <m:t> </m:t>
                      </m:r>
                      <m:sSub>
                        <m:sSubPr>
                          <m:ctrlPr>
                            <a:rPr lang="el-GR" sz="2000" i="1">
                              <a:latin typeface="Cambria Math" panose="02040503050406030204" pitchFamily="18" charset="0"/>
                            </a:rPr>
                          </m:ctrlPr>
                        </m:sSubPr>
                        <m:e>
                          <m:r>
                            <m:rPr>
                              <m:sty m:val="p"/>
                            </m:rPr>
                            <a:rPr lang="el-GR" sz="2000" i="0">
                              <a:latin typeface="Cambria Math" panose="02040503050406030204" pitchFamily="18" charset="0"/>
                            </a:rPr>
                            <m:t>τ</m:t>
                          </m:r>
                        </m:e>
                        <m:sub>
                          <m:r>
                            <m:rPr>
                              <m:sty m:val="p"/>
                            </m:rPr>
                            <a:rPr lang="el-GR" sz="2000" i="0">
                              <a:latin typeface="Cambria Math" panose="02040503050406030204" pitchFamily="18" charset="0"/>
                            </a:rPr>
                            <m:t>max</m:t>
                          </m:r>
                        </m:sub>
                      </m:sSub>
                      <m:r>
                        <a:rPr lang="el-GR" sz="2000" i="0">
                          <a:latin typeface="Cambria Math" panose="02040503050406030204" pitchFamily="18" charset="0"/>
                        </a:rPr>
                        <m:t> </m:t>
                      </m:r>
                    </m:oMath>
                  </m:oMathPara>
                </a14:m>
                <a:endParaRPr lang="el-GR" sz="2000" dirty="0"/>
              </a:p>
            </p:txBody>
          </p:sp>
        </mc:Choice>
        <mc:Fallback xmlns="">
          <p:sp>
            <p:nvSpPr>
              <p:cNvPr id="7" name="Rectangle 6"/>
              <p:cNvSpPr>
                <a:spLocks noRot="1" noChangeAspect="1" noMove="1" noResize="1" noEditPoints="1" noAdjustHandles="1" noChangeArrowheads="1" noChangeShapeType="1" noTextEdit="1"/>
              </p:cNvSpPr>
              <p:nvPr/>
            </p:nvSpPr>
            <p:spPr>
              <a:xfrm>
                <a:off x="2411760" y="2489335"/>
                <a:ext cx="1651157" cy="671338"/>
              </a:xfrm>
              <a:prstGeom prst="rect">
                <a:avLst/>
              </a:prstGeom>
              <a:blipFill rotWithShape="1">
                <a:blip r:embed="rId4"/>
                <a:stretch>
                  <a:fillRect/>
                </a:stretch>
              </a:blipFill>
            </p:spPr>
            <p:txBody>
              <a:bodyPr/>
              <a:lstStyle/>
              <a:p>
                <a:r>
                  <a:rPr lang="en-US">
                    <a:noFill/>
                  </a:rPr>
                  <a:t> </a:t>
                </a:r>
              </a:p>
            </p:txBody>
          </p:sp>
        </mc:Fallback>
      </mc:AlternateContent>
      <p:pic>
        <p:nvPicPr>
          <p:cNvPr id="8" name="Εικόνα 10"/>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276872"/>
            <a:ext cx="2448272" cy="1933071"/>
          </a:xfrm>
          <a:prstGeom prst="rect">
            <a:avLst/>
          </a:prstGeom>
          <a:noFill/>
          <a:ln>
            <a:noFill/>
          </a:ln>
        </p:spPr>
      </p:pic>
      <mc:AlternateContent xmlns:mc="http://schemas.openxmlformats.org/markup-compatibility/2006" xmlns:a14="http://schemas.microsoft.com/office/drawing/2010/main">
        <mc:Choice Requires="a14">
          <p:sp>
            <p:nvSpPr>
              <p:cNvPr id="9" name="Rectangle 8"/>
              <p:cNvSpPr/>
              <p:nvPr/>
            </p:nvSpPr>
            <p:spPr>
              <a:xfrm>
                <a:off x="1459237" y="3645024"/>
                <a:ext cx="3754874" cy="867866"/>
              </a:xfrm>
              <a:prstGeom prst="rect">
                <a:avLst/>
              </a:prstGeom>
            </p:spPr>
            <p:txBody>
              <a:bodyPr wrap="none">
                <a:spAutoFit/>
              </a:bodyPr>
              <a:lstStyle/>
              <a:p>
                <a:pPr algn="ctr">
                  <a:lnSpc>
                    <a:spcPct val="150000"/>
                  </a:lnSpc>
                  <a:spcAft>
                    <a:spcPts val="0"/>
                  </a:spcAft>
                </a:pPr>
                <a14:m>
                  <m:oMath xmlns:m="http://schemas.openxmlformats.org/officeDocument/2006/math">
                    <m:r>
                      <m:rPr>
                        <m:sty m:val="p"/>
                      </m:rPr>
                      <a:rPr lang="el-GR" sz="20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Μ</m:t>
                    </m:r>
                    <m:r>
                      <a:rPr lang="el-GR" sz="2000" b="0" i="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nary>
                      <m:naryPr>
                        <m:limLoc m:val="undOvr"/>
                        <m:ctrlPr>
                          <a:rPr lang="el-GR" sz="20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ο</m:t>
                        </m:r>
                        <m: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sub>
                      <m:sup>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o</m:t>
                            </m:r>
                          </m:sub>
                        </m:sSub>
                      </m:sup>
                      <m:e>
                        <m: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πrτrdr</m:t>
                        </m:r>
                        <m: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 </m:t>
                        </m:r>
                      </m:e>
                    </m:nary>
                  </m:oMath>
                </a14:m>
                <a:r>
                  <a:rPr lang="el-GR" sz="2000" dirty="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2π</a:t>
                </a:r>
                <a14:m>
                  <m:oMath xmlns:m="http://schemas.openxmlformats.org/officeDocument/2006/math">
                    <m:f>
                      <m:f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l</m:t>
                        </m:r>
                      </m:num>
                      <m:den>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o</m:t>
                            </m:r>
                          </m:sub>
                        </m:sSub>
                      </m:den>
                    </m:f>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max</m:t>
                        </m:r>
                      </m:sub>
                    </m:sSub>
                    <m:f>
                      <m:f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l-GR"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o</m:t>
                                </m:r>
                              </m:sub>
                            </m:sSub>
                          </m:e>
                          <m:sup>
                            <m: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sup>
                        </m:sSup>
                      </m:num>
                      <m:den>
                        <m:r>
                          <m:rPr>
                            <m:sty m:val="p"/>
                          </m:rPr>
                          <a:rPr lang="en-US"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l</m:t>
                        </m:r>
                      </m:den>
                    </m:f>
                  </m:oMath>
                </a14:m>
                <a:endParaRPr lang="el-GR" sz="20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59237" y="3645024"/>
                <a:ext cx="3754874" cy="86786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60499" y="4541452"/>
                <a:ext cx="1532792" cy="569836"/>
              </a:xfrm>
              <a:prstGeom prst="rect">
                <a:avLst/>
              </a:prstGeom>
            </p:spPr>
            <p:txBody>
              <a:bodyPr wrap="none">
                <a:spAutoFit/>
              </a:bodyPr>
              <a:lstStyle/>
              <a:p>
                <a14:m>
                  <m:oMath xmlns:m="http://schemas.openxmlformats.org/officeDocument/2006/math">
                    <m:sSub>
                      <m:sSubPr>
                        <m:ctrlPr>
                          <a:rPr lang="el-GR" sz="2000" b="1" i="1">
                            <a:solidFill>
                              <a:srgbClr val="000000"/>
                            </a:solidFill>
                            <a:latin typeface="Cambria Math" panose="02040503050406030204" pitchFamily="18" charset="0"/>
                            <a:ea typeface="Cambria Math" panose="02040503050406030204" pitchFamily="18" charset="0"/>
                          </a:rPr>
                        </m:ctrlPr>
                      </m:sSubPr>
                      <m:e>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𝛕</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𝐦𝐚𝐱</m:t>
                        </m:r>
                      </m:sub>
                    </m:sSub>
                    <m:r>
                      <a:rPr lang="el-GR"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b="1" i="1">
                            <a:solidFill>
                              <a:srgbClr val="000000"/>
                            </a:solidFill>
                            <a:effectLst/>
                            <a:latin typeface="Cambria Math" panose="02040503050406030204" pitchFamily="18" charset="0"/>
                            <a:ea typeface="Cambria Math" panose="02040503050406030204" pitchFamily="18" charset="0"/>
                          </a:rPr>
                        </m:ctrlPr>
                      </m:fPr>
                      <m:num>
                        <m:sSub>
                          <m:sSubPr>
                            <m:ctrlPr>
                              <a:rPr lang="el-GR" sz="2000" b="1" i="1">
                                <a:solidFill>
                                  <a:srgbClr val="000000"/>
                                </a:solidFill>
                                <a:effectLst/>
                                <a:latin typeface="Cambria Math" panose="02040503050406030204" pitchFamily="18" charset="0"/>
                                <a:ea typeface="Cambria Math" panose="02040503050406030204" pitchFamily="18" charset="0"/>
                              </a:rPr>
                            </m:ctrlPr>
                          </m:sSubPr>
                          <m:e>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𝐫</m:t>
                            </m:r>
                          </m:e>
                          <m: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𝐨</m:t>
                            </m:r>
                          </m:sub>
                        </m:sSub>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𝐌</m:t>
                        </m:r>
                      </m:num>
                      <m:den>
                        <m:r>
                          <a:rPr lang="en-US" sz="2000" b="1" i="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𝐉</m:t>
                        </m:r>
                      </m:den>
                    </m:f>
                  </m:oMath>
                </a14:m>
                <a:r>
                  <a:rPr lang="el-GR" sz="2000" b="1" dirty="0">
                    <a:solidFill>
                      <a:srgbClr val="000000"/>
                    </a:solidFill>
                    <a:effectLst/>
                    <a:latin typeface="Cambria Math" panose="02040503050406030204" pitchFamily="18" charset="0"/>
                    <a:ea typeface="Cambria Math" panose="02040503050406030204" pitchFamily="18" charset="0"/>
                  </a:rPr>
                  <a:t>   </a:t>
                </a:r>
                <a:endParaRPr lang="el-GR" sz="2000" b="1"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60499" y="4541452"/>
                <a:ext cx="1532792" cy="56983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861982" y="4541452"/>
                <a:ext cx="979564" cy="569323"/>
              </a:xfrm>
              <a:prstGeom prst="rect">
                <a:avLst/>
              </a:prstGeom>
            </p:spPr>
            <p:txBody>
              <a:bodyPr wrap="none">
                <a:spAutoFit/>
              </a:bodyPr>
              <a:lstStyle/>
              <a:p>
                <a14:m>
                  <m:oMath xmlns:m="http://schemas.openxmlformats.org/officeDocument/2006/math">
                    <m:r>
                      <a:rPr lang="el-GR" sz="2000" b="1"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𝛕</m:t>
                    </m:r>
                    <m:r>
                      <a:rPr lang="el-GR" sz="2000" b="1"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b="1" i="1">
                            <a:solidFill>
                              <a:srgbClr val="000000"/>
                            </a:solidFill>
                            <a:latin typeface="Cambria Math" panose="02040503050406030204" pitchFamily="18" charset="0"/>
                            <a:ea typeface="Cambria Math" panose="02040503050406030204" pitchFamily="18" charset="0"/>
                          </a:rPr>
                        </m:ctrlPr>
                      </m:fPr>
                      <m:num>
                        <m:r>
                          <a:rPr lang="el-GR" sz="2000" b="1"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𝚳</m:t>
                        </m:r>
                        <m:r>
                          <a:rPr lang="en-US" sz="2000" b="1"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𝐫</m:t>
                        </m:r>
                      </m:num>
                      <m:den>
                        <m:r>
                          <a:rPr lang="el-GR" sz="2000" b="1" i="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𝐉</m:t>
                        </m:r>
                      </m:den>
                    </m:f>
                  </m:oMath>
                </a14:m>
                <a:r>
                  <a:rPr lang="en-US" sz="2000" b="1" dirty="0">
                    <a:solidFill>
                      <a:srgbClr val="000000"/>
                    </a:solidFill>
                    <a:latin typeface="Cambria Math" panose="02040503050406030204" pitchFamily="18" charset="0"/>
                    <a:ea typeface="Cambria Math" panose="02040503050406030204" pitchFamily="18" charset="0"/>
                  </a:rPr>
                  <a:t> </a:t>
                </a:r>
                <a:endParaRPr lang="el-GR" sz="2000" b="1"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861982" y="4541452"/>
                <a:ext cx="979564" cy="569323"/>
              </a:xfrm>
              <a:prstGeom prst="rect">
                <a:avLst/>
              </a:prstGeom>
              <a:blipFill rotWithShape="1">
                <a:blip r:embed="rId8"/>
                <a:stretch>
                  <a:fillRect/>
                </a:stretch>
              </a:blipFill>
            </p:spPr>
            <p:txBody>
              <a:bodyPr/>
              <a:lstStyle/>
              <a:p>
                <a:r>
                  <a:rPr lang="en-US">
                    <a:noFill/>
                  </a:rPr>
                  <a:t> </a:t>
                </a:r>
              </a:p>
            </p:txBody>
          </p:sp>
        </mc:Fallback>
      </mc:AlternateContent>
      <p:pic>
        <p:nvPicPr>
          <p:cNvPr id="1536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7338" y="6286602"/>
            <a:ext cx="9545801" cy="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2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όρος</a:t>
            </a:r>
            <a:r>
              <a:rPr lang="el-GR" sz="2200" b="1" dirty="0"/>
              <a:t> τάση </a:t>
            </a:r>
            <a:r>
              <a:rPr lang="el-GR" sz="2200" dirty="0"/>
              <a:t>(</a:t>
            </a:r>
            <a:r>
              <a:rPr lang="en-US" sz="2200" dirty="0"/>
              <a:t>stress)</a:t>
            </a:r>
            <a:r>
              <a:rPr lang="el-GR" sz="2200" dirty="0"/>
              <a:t> δηλώνει τη δύναμη που ασκείται ανά μονάδα επιφάνειας.</a:t>
            </a:r>
          </a:p>
          <a:p>
            <a:pPr algn="just">
              <a:spcBef>
                <a:spcPts val="0"/>
              </a:spcBef>
              <a:spcAft>
                <a:spcPts val="2400"/>
              </a:spcAft>
              <a:buClr>
                <a:schemeClr val="tx2">
                  <a:lumMod val="75000"/>
                </a:schemeClr>
              </a:buClr>
              <a:buFont typeface="Wingdings" pitchFamily="2" charset="2"/>
              <a:buChar char="q"/>
            </a:pPr>
            <a:r>
              <a:rPr lang="el-GR" sz="2200" dirty="0"/>
              <a:t>Για παράδειγμα, το σώμα του σχήματος χωρίζεται νοερά σε δύο τμήματα Ι και ΙΙ από μια επίπεδη επιφάνεια ε.</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Θεωρώντας το τμήμα </a:t>
            </a:r>
            <a:r>
              <a:rPr lang="en-US" sz="2200" dirty="0"/>
              <a:t>I</a:t>
            </a:r>
            <a:r>
              <a:rPr lang="el-GR" sz="2200" dirty="0"/>
              <a:t> ως ελεύθερο σώμα, οι δυνάμεις </a:t>
            </a:r>
            <a:r>
              <a:rPr lang="en-US" sz="2200" b="1" dirty="0">
                <a:latin typeface="Times New Roman" panose="02020603050405020304" pitchFamily="18" charset="0"/>
                <a:cs typeface="Times New Roman" panose="02020603050405020304" pitchFamily="18" charset="0"/>
              </a:rPr>
              <a:t>F</a:t>
            </a:r>
            <a:r>
              <a:rPr lang="en-US" sz="2200" b="1"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και </a:t>
            </a:r>
            <a:r>
              <a:rPr lang="en-US" sz="2200" b="1" dirty="0">
                <a:latin typeface="Times New Roman" panose="02020603050405020304" pitchFamily="18" charset="0"/>
                <a:cs typeface="Times New Roman" panose="02020603050405020304" pitchFamily="18" charset="0"/>
              </a:rPr>
              <a:t>F</a:t>
            </a:r>
            <a:r>
              <a:rPr lang="en-US" sz="2200" b="1" baseline="-25000" dirty="0">
                <a:latin typeface="Times New Roman" panose="02020603050405020304" pitchFamily="18" charset="0"/>
                <a:cs typeface="Times New Roman" panose="02020603050405020304" pitchFamily="18" charset="0"/>
              </a:rPr>
              <a:t>2</a:t>
            </a:r>
            <a:r>
              <a:rPr lang="el-GR" sz="2200" dirty="0">
                <a:latin typeface="Times New Roman" panose="02020603050405020304" pitchFamily="18" charset="0"/>
                <a:cs typeface="Times New Roman" panose="02020603050405020304" pitchFamily="18" charset="0"/>
              </a:rPr>
              <a:t> θα πρέπει να βρίσκονται σε ισορροπία με την εξωτερική δύναμη </a:t>
            </a:r>
            <a:r>
              <a:rPr lang="en-US" sz="2200" b="1" dirty="0">
                <a:latin typeface="Times New Roman" panose="02020603050405020304" pitchFamily="18" charset="0"/>
                <a:cs typeface="Times New Roman" panose="02020603050405020304" pitchFamily="18" charset="0"/>
              </a:rPr>
              <a:t>F </a:t>
            </a:r>
            <a:r>
              <a:rPr lang="el-GR" sz="2200" dirty="0">
                <a:latin typeface="Times New Roman" panose="02020603050405020304" pitchFamily="18" charset="0"/>
                <a:cs typeface="Times New Roman" panose="02020603050405020304" pitchFamily="18" charset="0"/>
              </a:rPr>
              <a:t>που </a:t>
            </a:r>
            <a:r>
              <a:rPr lang="el-GR" sz="2200" dirty="0"/>
              <a:t>ασκεί το τμήμα ΙΙ</a:t>
            </a:r>
            <a:r>
              <a:rPr lang="en-US" sz="2200" dirty="0"/>
              <a:t> </a:t>
            </a:r>
            <a:r>
              <a:rPr lang="el-GR" sz="2200" dirty="0"/>
              <a:t>στο τμήμα Ι.</a:t>
            </a:r>
          </a:p>
        </p:txBody>
      </p:sp>
      <p:sp>
        <p:nvSpPr>
          <p:cNvPr id="5" name="Content Placeholder 2"/>
          <p:cNvSpPr txBox="1">
            <a:spLocks/>
          </p:cNvSpPr>
          <p:nvPr/>
        </p:nvSpPr>
        <p:spPr>
          <a:xfrm>
            <a:off x="611560" y="404664"/>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Τάσεις</a:t>
            </a:r>
            <a:endParaRPr lang="en-US" sz="3600" b="1" dirty="0">
              <a:solidFill>
                <a:srgbClr val="002060"/>
              </a:solidFill>
            </a:endParaRPr>
          </a:p>
        </p:txBody>
      </p:sp>
      <p:pic>
        <p:nvPicPr>
          <p:cNvPr id="4" name="Εικόνα 37"/>
          <p:cNvPicPr/>
          <p:nvPr/>
        </p:nvPicPr>
        <p:blipFill rotWithShape="1">
          <a:blip r:embed="rId2">
            <a:extLst>
              <a:ext uri="{28A0092B-C50C-407E-A947-70E740481C1C}">
                <a14:useLocalDpi xmlns:a14="http://schemas.microsoft.com/office/drawing/2010/main" val="0"/>
              </a:ext>
            </a:extLst>
          </a:blip>
          <a:srcRect r="44501" b="20885"/>
          <a:stretch/>
        </p:blipFill>
        <p:spPr bwMode="auto">
          <a:xfrm>
            <a:off x="3278932" y="3573016"/>
            <a:ext cx="2664296" cy="1944216"/>
          </a:xfrm>
          <a:prstGeom prst="rect">
            <a:avLst/>
          </a:prstGeom>
          <a:noFill/>
          <a:ln>
            <a:noFill/>
          </a:ln>
        </p:spPr>
      </p:pic>
    </p:spTree>
    <p:extLst>
      <p:ext uri="{BB962C8B-B14F-4D97-AF65-F5344CB8AC3E}">
        <p14:creationId xmlns:p14="http://schemas.microsoft.com/office/powerpoint/2010/main" val="896531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93" y="3675915"/>
            <a:ext cx="10342306" cy="58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sz="quarter" idx="1"/>
          </p:nvPr>
        </p:nvSpPr>
        <p:spPr>
          <a:xfrm>
            <a:off x="326604" y="1643665"/>
            <a:ext cx="8568952" cy="4968552"/>
          </a:xfrm>
        </p:spPr>
        <p:txBody>
          <a:bodyPr>
            <a:noAutofit/>
          </a:bodyPr>
          <a:lstStyle/>
          <a:p>
            <a:r>
              <a:rPr lang="el-GR" sz="2300" dirty="0"/>
              <a:t>Αν υποθέσουμε ότι το υλικό της ράβδου είναι  ισότροπο και γραμμικά ελαστικό τότε:</a:t>
            </a:r>
            <a:endParaRPr lang="en-US" sz="2300" dirty="0"/>
          </a:p>
          <a:p>
            <a:pPr marL="0" indent="0" algn="just">
              <a:spcBef>
                <a:spcPts val="0"/>
              </a:spcBef>
              <a:spcAft>
                <a:spcPts val="2400"/>
              </a:spcAft>
              <a:buClr>
                <a:schemeClr val="tx2">
                  <a:lumMod val="75000"/>
                </a:schemeClr>
              </a:buClr>
              <a:buNone/>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 </a:t>
            </a:r>
            <a:r>
              <a:rPr lang="el-GR" sz="3600" b="1" i="1" dirty="0">
                <a:solidFill>
                  <a:srgbClr val="002060"/>
                </a:solidFill>
              </a:rPr>
              <a:t>(Εφαρμογή)</a:t>
            </a:r>
            <a:endParaRPr lang="en-US" sz="3600" b="1" i="1" dirty="0">
              <a:solidFill>
                <a:srgbClr val="002060"/>
              </a:solidFill>
            </a:endParaRPr>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2695612"/>
            <a:ext cx="10369461" cy="35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8927" y="3032331"/>
            <a:ext cx="556691" cy="446276"/>
          </a:xfrm>
          <a:prstGeom prst="rect">
            <a:avLst/>
          </a:prstGeom>
        </p:spPr>
        <p:txBody>
          <a:bodyPr wrap="none">
            <a:spAutoFit/>
          </a:bodyPr>
          <a:lstStyle/>
          <a:p>
            <a:r>
              <a:rPr lang="el-GR" sz="2300" dirty="0"/>
              <a:t>και</a:t>
            </a:r>
            <a:endParaRPr lang="en-US" sz="2300" dirty="0"/>
          </a:p>
        </p:txBody>
      </p:sp>
      <p:sp>
        <p:nvSpPr>
          <p:cNvPr id="4" name="Rectangle 3"/>
          <p:cNvSpPr/>
          <p:nvPr/>
        </p:nvSpPr>
        <p:spPr>
          <a:xfrm>
            <a:off x="732903" y="4725144"/>
            <a:ext cx="7910311" cy="1200329"/>
          </a:xfrm>
          <a:prstGeom prst="rect">
            <a:avLst/>
          </a:prstGeom>
        </p:spPr>
        <p:txBody>
          <a:bodyPr wrap="square">
            <a:spAutoFit/>
          </a:bodyPr>
          <a:lstStyle/>
          <a:p>
            <a:r>
              <a:rPr lang="el-GR" sz="2400" i="1" dirty="0"/>
              <a:t>Εφαρμογή: </a:t>
            </a:r>
            <a:r>
              <a:rPr lang="el-GR" sz="2300" dirty="0"/>
              <a:t>Ένα οστό κυκλικής διατομής υπόκειται σε ροπή στρέψης Μ. Να σκιαγραφηθεί   η    εντατική κατάσταση σε ένα στοιχείο της παράπλευρης επιφάνειας του οστού. </a:t>
            </a:r>
            <a:endParaRPr lang="en-US" sz="2300" dirty="0"/>
          </a:p>
        </p:txBody>
      </p:sp>
    </p:spTree>
    <p:extLst>
      <p:ext uri="{BB962C8B-B14F-4D97-AF65-F5344CB8AC3E}">
        <p14:creationId xmlns:p14="http://schemas.microsoft.com/office/powerpoint/2010/main" val="2725546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6604" y="1643665"/>
            <a:ext cx="8568952" cy="4968552"/>
          </a:xfrm>
        </p:spPr>
        <p:txBody>
          <a:bodyPr>
            <a:noAutofit/>
          </a:bodyPr>
          <a:lstStyle/>
          <a:p>
            <a:r>
              <a:rPr lang="el-GR" sz="2400" i="1" dirty="0"/>
              <a:t>Λύση: </a:t>
            </a:r>
            <a:r>
              <a:rPr lang="el-GR" sz="2400" dirty="0"/>
              <a:t>Η διατμητική τάση σε ένα απειροστό στοιχείο δίνεται από τη σχέση:</a:t>
            </a:r>
          </a:p>
          <a:p>
            <a:endParaRPr lang="el-GR" sz="2400" dirty="0"/>
          </a:p>
          <a:p>
            <a:endParaRPr lang="el-GR" sz="2400" dirty="0"/>
          </a:p>
          <a:p>
            <a:pPr marL="0" indent="0">
              <a:buNone/>
            </a:pPr>
            <a:r>
              <a:rPr lang="el-GR" sz="2400" dirty="0"/>
              <a:t>για να ισορροπεί το στοιχείο του οστού πρέπει να επικρατεί η κατάσταση που απεικονίζεται στο παρακάτω σχήμα:</a:t>
            </a:r>
          </a:p>
          <a:p>
            <a:pPr marL="0" indent="0">
              <a:buNone/>
            </a:pPr>
            <a:endParaRPr lang="el-GR" sz="2400" dirty="0"/>
          </a:p>
          <a:p>
            <a:pPr marL="0" indent="0">
              <a:buNone/>
            </a:pPr>
            <a:endParaRPr lang="el-GR" sz="2400" dirty="0"/>
          </a:p>
          <a:p>
            <a:pPr marL="0" indent="0" algn="just">
              <a:spcBef>
                <a:spcPts val="0"/>
              </a:spcBef>
              <a:spcAft>
                <a:spcPts val="2400"/>
              </a:spcAft>
              <a:buClr>
                <a:schemeClr val="tx2">
                  <a:lumMod val="75000"/>
                </a:schemeClr>
              </a:buClr>
              <a:buNone/>
            </a:pPr>
            <a:endParaRPr lang="el-GR" sz="2200"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636912"/>
            <a:ext cx="11034780" cy="6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Εικόνα 9"/>
          <p:cNvPicPr/>
          <p:nvPr/>
        </p:nvPicPr>
        <p:blipFill>
          <a:blip r:embed="rId4">
            <a:extLst>
              <a:ext uri="{28A0092B-C50C-407E-A947-70E740481C1C}">
                <a14:useLocalDpi xmlns:a14="http://schemas.microsoft.com/office/drawing/2010/main" val="0"/>
              </a:ext>
            </a:extLst>
          </a:blip>
          <a:srcRect/>
          <a:stretch>
            <a:fillRect/>
          </a:stretch>
        </p:blipFill>
        <p:spPr bwMode="auto">
          <a:xfrm>
            <a:off x="2450840" y="4293095"/>
            <a:ext cx="4320480" cy="2132831"/>
          </a:xfrm>
          <a:prstGeom prst="rect">
            <a:avLst/>
          </a:prstGeom>
          <a:noFill/>
          <a:ln>
            <a:noFill/>
          </a:ln>
        </p:spPr>
      </p:pic>
      <p:sp>
        <p:nvSpPr>
          <p:cNvPr id="10"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 </a:t>
            </a:r>
            <a:r>
              <a:rPr lang="el-GR" sz="3600" b="1" i="1" dirty="0">
                <a:solidFill>
                  <a:srgbClr val="002060"/>
                </a:solidFill>
              </a:rPr>
              <a:t>(Εφαρμογή)</a:t>
            </a:r>
            <a:endParaRPr lang="en-US" sz="3600" b="1" i="1" dirty="0">
              <a:solidFill>
                <a:srgbClr val="002060"/>
              </a:solidFill>
            </a:endParaRPr>
          </a:p>
        </p:txBody>
      </p:sp>
    </p:spTree>
    <p:extLst>
      <p:ext uri="{BB962C8B-B14F-4D97-AF65-F5344CB8AC3E}">
        <p14:creationId xmlns:p14="http://schemas.microsoft.com/office/powerpoint/2010/main" val="1095379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326604" y="1643665"/>
                <a:ext cx="8568952" cy="4968552"/>
              </a:xfrm>
            </p:spPr>
            <p:txBody>
              <a:bodyPr>
                <a:noAutofit/>
              </a:bodyPr>
              <a:lstStyle/>
              <a:p>
                <a:r>
                  <a:rPr lang="el-GR" sz="2400" dirty="0"/>
                  <a:t>Αν σχεδιάσουμε με βάση την εντατική κατάσταση  αυτή τον κύκλο του </a:t>
                </a:r>
                <a:r>
                  <a:rPr lang="en-US" sz="2400" dirty="0">
                    <a:latin typeface="Calibri" panose="020F0502020204030204" pitchFamily="34" charset="0"/>
                  </a:rPr>
                  <a:t>Mohr</a:t>
                </a:r>
                <a:r>
                  <a:rPr lang="el-GR" sz="2400" dirty="0"/>
                  <a:t> γίνεται σαφές ότι το οστό υπόκειται και σε ορθές τάσεις (</a:t>
                </a:r>
                <a14:m>
                  <m:oMath xmlns:m="http://schemas.openxmlformats.org/officeDocument/2006/math">
                    <m:sSub>
                      <m:sSubPr>
                        <m:ctrlPr>
                          <a:rPr lang="en-US" sz="2400" i="1">
                            <a:latin typeface="Cambria Math" panose="02040503050406030204" pitchFamily="18" charset="0"/>
                          </a:rPr>
                        </m:ctrlPr>
                      </m:sSubPr>
                      <m:e>
                        <m:r>
                          <m:rPr>
                            <m:sty m:val="p"/>
                          </m:rPr>
                          <a:rPr lang="el-GR" sz="2400">
                            <a:latin typeface="Cambria Math" panose="02040503050406030204" pitchFamily="18" charset="0"/>
                          </a:rPr>
                          <m:t>σ</m:t>
                        </m:r>
                      </m:e>
                      <m:sub>
                        <m:r>
                          <m:rPr>
                            <m:sty m:val="p"/>
                          </m:rPr>
                          <a:rPr lang="en-US" sz="2400">
                            <a:latin typeface="Cambria Math" panose="02040503050406030204" pitchFamily="18" charset="0"/>
                          </a:rPr>
                          <m:t>max</m:t>
                        </m:r>
                      </m:sub>
                    </m:sSub>
                    <m:r>
                      <a:rPr lang="el-GR"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l-GR" sz="2400">
                            <a:latin typeface="Cambria Math" panose="02040503050406030204" pitchFamily="18" charset="0"/>
                          </a:rPr>
                          <m:t>τ</m:t>
                        </m:r>
                      </m:e>
                      <m:sub>
                        <m:r>
                          <m:rPr>
                            <m:sty m:val="p"/>
                          </m:rPr>
                          <a:rPr lang="el-GR" sz="2400">
                            <a:latin typeface="Cambria Math" panose="02040503050406030204" pitchFamily="18" charset="0"/>
                          </a:rPr>
                          <m:t>max</m:t>
                        </m:r>
                      </m:sub>
                    </m:sSub>
                  </m:oMath>
                </a14:m>
                <a:r>
                  <a:rPr lang="el-GR" sz="2400" dirty="0"/>
                  <a:t> ) όπως απεικονίζεται στο επόμενο σχήμα:</a:t>
                </a:r>
              </a:p>
              <a:p>
                <a:endParaRPr lang="el-GR" sz="2400" dirty="0"/>
              </a:p>
              <a:p>
                <a:pPr marL="0" indent="0">
                  <a:buNone/>
                </a:pPr>
                <a:endParaRPr lang="el-GR" sz="2400" dirty="0"/>
              </a:p>
              <a:p>
                <a:pPr marL="0" indent="0">
                  <a:buNone/>
                </a:pPr>
                <a:endParaRPr lang="el-GR" sz="2400" dirty="0"/>
              </a:p>
              <a:p>
                <a:pPr marL="0" indent="0" algn="just">
                  <a:spcBef>
                    <a:spcPts val="0"/>
                  </a:spcBef>
                  <a:spcAft>
                    <a:spcPts val="2400"/>
                  </a:spcAft>
                  <a:buClr>
                    <a:schemeClr val="tx2">
                      <a:lumMod val="75000"/>
                    </a:schemeClr>
                  </a:buClr>
                  <a:buNone/>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326604" y="1643665"/>
                <a:ext cx="8568952" cy="4968552"/>
              </a:xfrm>
              <a:blipFill rotWithShape="1">
                <a:blip r:embed="rId3"/>
                <a:stretch>
                  <a:fillRect l="-142" t="-982"/>
                </a:stretch>
              </a:blipFill>
            </p:spPr>
            <p:txBody>
              <a:bodyPr/>
              <a:lstStyle/>
              <a:p>
                <a:r>
                  <a:rPr lang="en-US">
                    <a:noFill/>
                  </a:rPr>
                  <a:t> </a:t>
                </a:r>
              </a:p>
            </p:txBody>
          </p:sp>
        </mc:Fallback>
      </mc:AlternateContent>
      <p:sp>
        <p:nvSpPr>
          <p:cNvPr id="6"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 </a:t>
            </a:r>
            <a:r>
              <a:rPr lang="el-GR" sz="3600" b="1" i="1" dirty="0">
                <a:solidFill>
                  <a:srgbClr val="002060"/>
                </a:solidFill>
              </a:rPr>
              <a:t>(Εφαρμογή)</a:t>
            </a:r>
            <a:endParaRPr lang="en-US" sz="3600" b="1" i="1" dirty="0">
              <a:solidFill>
                <a:srgbClr val="002060"/>
              </a:solidFill>
            </a:endParaRPr>
          </a:p>
        </p:txBody>
      </p:sp>
      <p:pic>
        <p:nvPicPr>
          <p:cNvPr id="7" name="Εικόνα 8"/>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429000"/>
            <a:ext cx="5760640" cy="2349241"/>
          </a:xfrm>
          <a:prstGeom prst="rect">
            <a:avLst/>
          </a:prstGeom>
          <a:noFill/>
          <a:ln>
            <a:noFill/>
          </a:ln>
        </p:spPr>
      </p:pic>
    </p:spTree>
    <p:extLst>
      <p:ext uri="{BB962C8B-B14F-4D97-AF65-F5344CB8AC3E}">
        <p14:creationId xmlns:p14="http://schemas.microsoft.com/office/powerpoint/2010/main" val="41906115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6604" y="1643665"/>
            <a:ext cx="8568952" cy="4968552"/>
          </a:xfrm>
        </p:spPr>
        <p:txBody>
          <a:bodyPr>
            <a:noAutofit/>
          </a:bodyPr>
          <a:lstStyle/>
          <a:p>
            <a:r>
              <a:rPr lang="el-GR" sz="2400" dirty="0"/>
              <a:t>Από τις παραπάνω σχέσεις εξάγονται τα συμπεράσματα: α) η παραμόρφωση και οι τάσεις είναι ευθέως ανάλογες της ροπής στρέψης Μ, και β) όσο πιο μεγάλη η τιμή του </a:t>
            </a:r>
            <a:r>
              <a:rPr lang="en-US" sz="2400" dirty="0"/>
              <a:t>G</a:t>
            </a:r>
            <a:r>
              <a:rPr lang="el-GR" sz="2400" dirty="0"/>
              <a:t> τόσο πιο δύσκολο να παραμορφωθεί η ράβδος.</a:t>
            </a:r>
          </a:p>
          <a:p>
            <a:pPr marL="0" indent="0">
              <a:buNone/>
            </a:pPr>
            <a:endParaRPr lang="en-US" sz="2400" dirty="0"/>
          </a:p>
          <a:p>
            <a:r>
              <a:rPr lang="el-GR" sz="2400" dirty="0"/>
              <a:t>Η ράβδος εκτός από τις διατμητικές τάσεις στα κάθετα στον </a:t>
            </a:r>
            <a:r>
              <a:rPr lang="en-US" sz="2400" dirty="0"/>
              <a:t>z</a:t>
            </a:r>
            <a:r>
              <a:rPr lang="el-GR" sz="2400" dirty="0"/>
              <a:t>-άξονα επίπεδα  υπόκειται σε διατμητικές τάσεις και στα  επίπεδα που περιλαμβάνουν τον </a:t>
            </a:r>
            <a:r>
              <a:rPr lang="en-US" sz="2400" dirty="0"/>
              <a:t>z</a:t>
            </a:r>
            <a:r>
              <a:rPr lang="el-GR" sz="2400" dirty="0"/>
              <a:t>-άξονα.</a:t>
            </a:r>
            <a:endParaRPr lang="en-US" sz="2400" dirty="0"/>
          </a:p>
          <a:p>
            <a:pPr marL="0" indent="0">
              <a:buNone/>
            </a:pPr>
            <a:endParaRPr lang="el-GR" sz="2400" dirty="0"/>
          </a:p>
          <a:p>
            <a:pPr marL="0" indent="0">
              <a:buNone/>
            </a:pPr>
            <a:endParaRPr lang="el-GR" sz="2400" dirty="0"/>
          </a:p>
          <a:p>
            <a:pPr marL="0" indent="0" algn="just">
              <a:spcBef>
                <a:spcPts val="0"/>
              </a:spcBef>
              <a:spcAft>
                <a:spcPts val="2400"/>
              </a:spcAft>
              <a:buClr>
                <a:schemeClr val="tx2">
                  <a:lumMod val="75000"/>
                </a:schemeClr>
              </a:buClr>
              <a:buNone/>
            </a:pPr>
            <a:endParaRPr lang="el-GR" sz="2200" dirty="0"/>
          </a:p>
        </p:txBody>
      </p:sp>
      <p:sp>
        <p:nvSpPr>
          <p:cNvPr id="6"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a:t>
            </a:r>
            <a:endParaRPr lang="en-US" sz="3600" b="1" i="1" dirty="0">
              <a:solidFill>
                <a:srgbClr val="002060"/>
              </a:solidFill>
            </a:endParaRPr>
          </a:p>
        </p:txBody>
      </p:sp>
    </p:spTree>
    <p:extLst>
      <p:ext uri="{BB962C8B-B14F-4D97-AF65-F5344CB8AC3E}">
        <p14:creationId xmlns:p14="http://schemas.microsoft.com/office/powerpoint/2010/main" val="4176767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6604" y="1643665"/>
            <a:ext cx="5181500" cy="4968552"/>
          </a:xfrm>
        </p:spPr>
        <p:txBody>
          <a:bodyPr>
            <a:noAutofit/>
          </a:bodyPr>
          <a:lstStyle/>
          <a:p>
            <a:r>
              <a:rPr lang="el-GR" sz="2200" dirty="0"/>
              <a:t>Η ράβδος που υπόκειται σε στρέψη υπόκειται και σε ορθές τάσεις, αφού έχουμε μεταβολή του μήκους (π.χ, της ΑΒ). Ο τρόπος παραμόρφωσης της ΑΒ απεικονίζεται στο διπλανό σχήμα.</a:t>
            </a:r>
            <a:endParaRPr lang="en-US" sz="2200" dirty="0"/>
          </a:p>
          <a:p>
            <a:r>
              <a:rPr lang="el-GR" sz="2200" dirty="0"/>
              <a:t>Τα πρόσημα των τάσεων εξαρτώνται από το σύστημα συντεταγμένων ενώ η βασική σύμβαση παραμένει απαραβίαστη.</a:t>
            </a:r>
            <a:endParaRPr lang="en-US" sz="2200" dirty="0"/>
          </a:p>
          <a:p>
            <a:r>
              <a:rPr lang="el-GR" sz="2200" dirty="0"/>
              <a:t>Για να σχηματίσουμε μια εικόνα της πλαστικής συμπεριφοράς σε στρέψη θα εξετάσουμε την ιδανική περίπτωση συμπαγούς κυκλικής ράβδου </a:t>
            </a:r>
            <a:r>
              <a:rPr lang="el-GR" sz="2200" dirty="0">
                <a:latin typeface="Calibri" panose="020F0502020204030204" pitchFamily="34" charset="0"/>
              </a:rPr>
              <a:t>ακτίνας </a:t>
            </a:r>
            <a:r>
              <a:rPr lang="en-US" sz="2200" dirty="0">
                <a:latin typeface="Calibri" panose="020F0502020204030204" pitchFamily="34" charset="0"/>
              </a:rPr>
              <a:t>r</a:t>
            </a:r>
            <a:r>
              <a:rPr lang="el-GR" sz="2200" dirty="0">
                <a:latin typeface="Calibri" panose="020F0502020204030204" pitchFamily="34" charset="0"/>
              </a:rPr>
              <a:t>=</a:t>
            </a:r>
            <a:r>
              <a:rPr lang="en-US" sz="2200" dirty="0">
                <a:latin typeface="Calibri" panose="020F0502020204030204" pitchFamily="34" charset="0"/>
              </a:rPr>
              <a:t>c</a:t>
            </a:r>
            <a:r>
              <a:rPr lang="el-GR" sz="2200" dirty="0"/>
              <a:t> από ελαστοπλαστικό υλικό.</a:t>
            </a:r>
            <a:endParaRPr lang="el-GR" sz="2400" dirty="0"/>
          </a:p>
          <a:p>
            <a:pPr marL="0" indent="0">
              <a:buNone/>
            </a:pPr>
            <a:endParaRPr lang="el-GR" sz="2400" dirty="0"/>
          </a:p>
          <a:p>
            <a:pPr marL="0" indent="0">
              <a:buNone/>
            </a:pPr>
            <a:endParaRPr lang="el-GR" sz="2400" dirty="0"/>
          </a:p>
          <a:p>
            <a:pPr marL="0" indent="0" algn="just">
              <a:spcBef>
                <a:spcPts val="0"/>
              </a:spcBef>
              <a:spcAft>
                <a:spcPts val="2400"/>
              </a:spcAft>
              <a:buClr>
                <a:schemeClr val="tx2">
                  <a:lumMod val="75000"/>
                </a:schemeClr>
              </a:buClr>
              <a:buNone/>
            </a:pPr>
            <a:endParaRPr lang="el-GR" sz="2200" dirty="0"/>
          </a:p>
        </p:txBody>
      </p:sp>
      <p:sp>
        <p:nvSpPr>
          <p:cNvPr id="6"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a:t>
            </a:r>
            <a:endParaRPr lang="en-US" sz="3600" b="1" i="1" dirty="0">
              <a:solidFill>
                <a:srgbClr val="002060"/>
              </a:solidFill>
            </a:endParaRPr>
          </a:p>
        </p:txBody>
      </p:sp>
      <p:pic>
        <p:nvPicPr>
          <p:cNvPr id="4" name="Εικόνα 7"/>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600200"/>
            <a:ext cx="2571750" cy="5257800"/>
          </a:xfrm>
          <a:prstGeom prst="rect">
            <a:avLst/>
          </a:prstGeom>
          <a:noFill/>
          <a:ln>
            <a:noFill/>
          </a:ln>
        </p:spPr>
      </p:pic>
    </p:spTree>
    <p:extLst>
      <p:ext uri="{BB962C8B-B14F-4D97-AF65-F5344CB8AC3E}">
        <p14:creationId xmlns:p14="http://schemas.microsoft.com/office/powerpoint/2010/main" val="9868045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anose="05000000000000000000" pitchFamily="2" charset="2"/>
                  <a:buChar char="q"/>
                </a:pPr>
                <a:r>
                  <a:rPr lang="el-GR" sz="2200" dirty="0"/>
                  <a:t>Για ράβδο σε στρέψη, όταν τ</a:t>
                </a:r>
                <a14:m>
                  <m:oMath xmlns:m="http://schemas.openxmlformats.org/officeDocument/2006/math">
                    <m:r>
                      <a:rPr lang="el-GR" sz="2200" i="0">
                        <a:latin typeface="Cambria Math" panose="02040503050406030204" pitchFamily="18" charset="0"/>
                      </a:rPr>
                      <m:t> ≤</m:t>
                    </m:r>
                    <m:sSub>
                      <m:sSubPr>
                        <m:ctrlPr>
                          <a:rPr lang="el-GR" sz="2200" i="1">
                            <a:latin typeface="Cambria Math" panose="02040503050406030204" pitchFamily="18" charset="0"/>
                          </a:rPr>
                        </m:ctrlPr>
                      </m:sSubPr>
                      <m:e>
                        <m:r>
                          <a:rPr lang="en-US" sz="2200" i="0">
                            <a:latin typeface="Cambria Math" panose="02040503050406030204" pitchFamily="18" charset="0"/>
                          </a:rPr>
                          <m:t> </m:t>
                        </m:r>
                        <m:r>
                          <m:rPr>
                            <m:sty m:val="p"/>
                          </m:rPr>
                          <a:rPr lang="el-GR" sz="2200" i="0">
                            <a:latin typeface="Cambria Math" panose="02040503050406030204" pitchFamily="18" charset="0"/>
                          </a:rPr>
                          <m:t>τ</m:t>
                        </m:r>
                      </m:e>
                      <m:sub>
                        <m:r>
                          <m:rPr>
                            <m:sty m:val="p"/>
                          </m:rPr>
                          <a:rPr lang="en-US" sz="2200" b="0" i="0" smtClean="0">
                            <a:latin typeface="Cambria Math" panose="02040503050406030204" pitchFamily="18" charset="0"/>
                          </a:rPr>
                          <m:t>y</m:t>
                        </m:r>
                      </m:sub>
                    </m:sSub>
                  </m:oMath>
                </a14:m>
                <a:r>
                  <a:rPr lang="el-GR" sz="2200" dirty="0"/>
                  <a:t> η κατανομή της είναι γραμμική όπως φαίνεται και στο σχήμα (α) και ισχύουν οι εξισώσεις παραπάνω.</a:t>
                </a:r>
              </a:p>
              <a:p>
                <a:pPr algn="just">
                  <a:spcBef>
                    <a:spcPts val="0"/>
                  </a:spcBef>
                  <a:spcAft>
                    <a:spcPts val="2400"/>
                  </a:spcAft>
                  <a:buClr>
                    <a:schemeClr val="tx2">
                      <a:lumMod val="75000"/>
                    </a:schemeClr>
                  </a:buClr>
                  <a:buFont typeface="Wingdings" panose="05000000000000000000" pitchFamily="2" charset="2"/>
                  <a:buChar char="q"/>
                </a:pPr>
                <a:r>
                  <a:rPr lang="el-GR" sz="2200" dirty="0"/>
                  <a:t>Αυξάνοντας τη ροπή στρέψης αναπτύσσεται μια </a:t>
                </a:r>
                <a:r>
                  <a:rPr lang="el-GR" sz="2200" b="1" dirty="0"/>
                  <a:t>πλαστική περιοχή </a:t>
                </a:r>
                <a:r>
                  <a:rPr lang="el-GR" sz="2200" dirty="0"/>
                  <a:t>στη ράβδο γύρω από έναν ελαστικό πυρήνα </a:t>
                </a:r>
                <a14:m>
                  <m:oMath xmlns:m="http://schemas.openxmlformats.org/officeDocument/2006/math">
                    <m:sSub>
                      <m:sSubPr>
                        <m:ctrlPr>
                          <a:rPr lang="el-GR" sz="2200" i="1">
                            <a:latin typeface="Cambria Math" panose="02040503050406030204" pitchFamily="18" charset="0"/>
                          </a:rPr>
                        </m:ctrlPr>
                      </m:sSubPr>
                      <m:e>
                        <m:r>
                          <m:rPr>
                            <m:sty m:val="p"/>
                          </m:rPr>
                          <a:rPr lang="en-US" sz="2200" i="0">
                            <a:latin typeface="Cambria Math" panose="02040503050406030204" pitchFamily="18" charset="0"/>
                          </a:rPr>
                          <m:t>r</m:t>
                        </m:r>
                      </m:e>
                      <m:sub>
                        <m:r>
                          <m:rPr>
                            <m:sty m:val="p"/>
                          </m:rPr>
                          <a:rPr lang="el-GR" sz="2200" i="0">
                            <a:latin typeface="Cambria Math" panose="02040503050406030204" pitchFamily="18" charset="0"/>
                          </a:rPr>
                          <m:t>e</m:t>
                        </m:r>
                      </m:sub>
                    </m:sSub>
                  </m:oMath>
                </a14:m>
                <a:r>
                  <a:rPr lang="el-GR" sz="2200" dirty="0"/>
                  <a:t> (σχήμα β).</a:t>
                </a:r>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algn="just">
                  <a:spcBef>
                    <a:spcPts val="0"/>
                  </a:spcBef>
                  <a:spcAft>
                    <a:spcPts val="2400"/>
                  </a:spcAft>
                  <a:buClr>
                    <a:schemeClr val="tx2">
                      <a:lumMod val="75000"/>
                    </a:schemeClr>
                  </a:buClr>
                  <a:buFont typeface="Wingdings" panose="05000000000000000000" pitchFamily="2" charset="2"/>
                  <a:buChar char="q"/>
                </a:pPr>
                <a:endParaRPr lang="el-GR" sz="2200" dirty="0"/>
              </a:p>
              <a:p>
                <a:pPr algn="just">
                  <a:spcBef>
                    <a:spcPts val="0"/>
                  </a:spcBef>
                  <a:spcAft>
                    <a:spcPts val="2400"/>
                  </a:spcAft>
                  <a:buClr>
                    <a:schemeClr val="tx2">
                      <a:lumMod val="75000"/>
                    </a:schemeClr>
                  </a:buClr>
                  <a:buFont typeface="Wingdings" panose="05000000000000000000" pitchFamily="2" charset="2"/>
                  <a:buChar char="q"/>
                </a:pPr>
                <a:r>
                  <a:rPr lang="el-GR" sz="2200" dirty="0"/>
                  <a:t>Στην πλαστική περιοχή </a:t>
                </a:r>
                <a:r>
                  <a:rPr lang="en-US" sz="2200" dirty="0"/>
                  <a:t>(r</a:t>
                </a:r>
                <a14:m>
                  <m:oMath xmlns:m="http://schemas.openxmlformats.org/officeDocument/2006/math">
                    <m:r>
                      <a:rPr lang="en-US" sz="2200" b="0" i="0" smtClean="0">
                        <a:latin typeface="Cambria Math" panose="02040503050406030204" pitchFamily="18" charset="0"/>
                      </a:rPr>
                      <m:t> &gt;</m:t>
                    </m:r>
                    <m:sSub>
                      <m:sSubPr>
                        <m:ctrlPr>
                          <a:rPr lang="el-GR" sz="2200" i="1">
                            <a:latin typeface="Cambria Math" panose="02040503050406030204" pitchFamily="18" charset="0"/>
                          </a:rPr>
                        </m:ctrlPr>
                      </m:sSubPr>
                      <m:e>
                        <m:r>
                          <m:rPr>
                            <m:sty m:val="p"/>
                          </m:rPr>
                          <a:rPr lang="en-US" sz="2200" b="0" i="0" smtClean="0">
                            <a:latin typeface="Cambria Math" panose="02040503050406030204" pitchFamily="18" charset="0"/>
                          </a:rPr>
                          <m:t>r</m:t>
                        </m:r>
                      </m:e>
                      <m:sub>
                        <m:r>
                          <m:rPr>
                            <m:sty m:val="p"/>
                          </m:rPr>
                          <a:rPr lang="en-US" sz="2200" b="0" i="0" smtClean="0">
                            <a:latin typeface="Cambria Math" panose="02040503050406030204" pitchFamily="18" charset="0"/>
                          </a:rPr>
                          <m:t>e</m:t>
                        </m:r>
                      </m:sub>
                    </m:sSub>
                  </m:oMath>
                </a14:m>
                <a:r>
                  <a:rPr lang="en-US" sz="2200" dirty="0"/>
                  <a:t>)</a:t>
                </a:r>
                <a:r>
                  <a:rPr lang="el-GR" sz="2200" dirty="0"/>
                  <a:t> η τάση είναι </a:t>
                </a:r>
                <a:r>
                  <a:rPr lang="el-GR" sz="2200" b="1" dirty="0"/>
                  <a:t>ομοιόμορφη</a:t>
                </a:r>
                <a:r>
                  <a:rPr lang="el-GR" sz="2200" dirty="0"/>
                  <a:t>, ενώ στον ελαστικό πυρήνα </a:t>
                </a:r>
                <a:r>
                  <a:rPr lang="en-US" sz="2200" dirty="0"/>
                  <a:t>(r</a:t>
                </a:r>
                <a:r>
                  <a:rPr lang="el-GR" sz="2200" dirty="0"/>
                  <a:t> </a:t>
                </a:r>
                <a14:m>
                  <m:oMath xmlns:m="http://schemas.openxmlformats.org/officeDocument/2006/math">
                    <m:r>
                      <a:rPr lang="el-GR" sz="2200">
                        <a:latin typeface="Cambria Math" panose="02040503050406030204" pitchFamily="18" charset="0"/>
                      </a:rPr>
                      <m:t>≤</m:t>
                    </m:r>
                    <m:sSub>
                      <m:sSubPr>
                        <m:ctrlPr>
                          <a:rPr lang="el-GR" sz="2200" i="1">
                            <a:latin typeface="Cambria Math" panose="02040503050406030204" pitchFamily="18" charset="0"/>
                          </a:rPr>
                        </m:ctrlPr>
                      </m:sSubPr>
                      <m:e>
                        <m:r>
                          <m:rPr>
                            <m:sty m:val="p"/>
                          </m:rPr>
                          <a:rPr lang="en-US" sz="2200">
                            <a:latin typeface="Cambria Math" panose="02040503050406030204" pitchFamily="18" charset="0"/>
                          </a:rPr>
                          <m:t>r</m:t>
                        </m:r>
                      </m:e>
                      <m:sub>
                        <m:r>
                          <m:rPr>
                            <m:sty m:val="p"/>
                          </m:rPr>
                          <a:rPr lang="en-US" sz="2200">
                            <a:latin typeface="Cambria Math" panose="02040503050406030204" pitchFamily="18" charset="0"/>
                          </a:rPr>
                          <m:t>e</m:t>
                        </m:r>
                      </m:sub>
                    </m:sSub>
                  </m:oMath>
                </a14:m>
                <a:r>
                  <a:rPr lang="en-US" sz="2200" dirty="0"/>
                  <a:t>)</a:t>
                </a:r>
                <a:r>
                  <a:rPr lang="el-GR" sz="2200" dirty="0"/>
                  <a:t> </a:t>
                </a:r>
                <a:r>
                  <a:rPr lang="el-GR" sz="2200" b="1" dirty="0"/>
                  <a:t>μεταβάλλεται γραμμικά</a:t>
                </a:r>
                <a:r>
                  <a:rPr lang="el-GR" sz="2200" dirty="0"/>
                  <a:t>. Η ροπή στρέψης σε αυτή την περίπτωση είναι:</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0">
                <a:blip r:embed="rId3"/>
                <a:stretch>
                  <a:fillRect l="-71" t="-736"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a:t>
            </a:r>
            <a:endParaRPr lang="en-US" sz="3600" b="1" dirty="0">
              <a:solidFill>
                <a:srgbClr val="002060"/>
              </a:solidFill>
            </a:endParaRPr>
          </a:p>
        </p:txBody>
      </p:sp>
      <p:pic>
        <p:nvPicPr>
          <p:cNvPr id="12" name="Εικόνα 6"/>
          <p:cNvPicPr>
            <a:picLocks noChangeAspect="1"/>
          </p:cNvPicPr>
          <p:nvPr/>
        </p:nvPicPr>
        <p:blipFill rotWithShape="1">
          <a:blip r:embed="rId4">
            <a:extLst>
              <a:ext uri="{28A0092B-C50C-407E-A947-70E740481C1C}">
                <a14:useLocalDpi xmlns:a14="http://schemas.microsoft.com/office/drawing/2010/main" val="0"/>
              </a:ext>
            </a:extLst>
          </a:blip>
          <a:srcRect r="33085"/>
          <a:stretch/>
        </p:blipFill>
        <p:spPr bwMode="auto">
          <a:xfrm>
            <a:off x="2409504" y="3573016"/>
            <a:ext cx="4403151" cy="1383407"/>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1262707" y="6168967"/>
                <a:ext cx="6696744" cy="572401"/>
              </a:xfrm>
              <a:prstGeom prst="rect">
                <a:avLst/>
              </a:prstGeom>
            </p:spPr>
            <p:txBody>
              <a:bodyPr wrap="square">
                <a:spAutoFit/>
              </a:bodyPr>
              <a:lstStyle/>
              <a:p>
                <a:pPr algn="ctr"/>
                <a14:m>
                  <m:oMath xmlns:m="http://schemas.openxmlformats.org/officeDocument/2006/math">
                    <m:r>
                      <m:rPr>
                        <m:sty m:val="p"/>
                      </m:rPr>
                      <a:rPr lang="el-GR" sz="20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Μ</m:t>
                    </m:r>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π</m:t>
                    </m:r>
                    <m:nary>
                      <m:naryPr>
                        <m:limLoc m:val="subSup"/>
                        <m:ctrlPr>
                          <a:rPr lang="el-GR" sz="2000" i="1">
                            <a:solidFill>
                              <a:srgbClr val="000000"/>
                            </a:solidFill>
                            <a:effectLst/>
                            <a:latin typeface="Cambria Math" panose="02040503050406030204" pitchFamily="18" charset="0"/>
                            <a:ea typeface="Cambria Math" panose="02040503050406030204" pitchFamily="18" charset="0"/>
                          </a:rPr>
                        </m:ctrlPr>
                      </m:naryPr>
                      <m:sub>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0</m:t>
                        </m:r>
                      </m:sub>
                      <m:sup>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e</m:t>
                            </m:r>
                          </m:sub>
                        </m:sSub>
                      </m:sup>
                      <m:e>
                        <m:sSup>
                          <m:sSupPr>
                            <m:ctrlPr>
                              <a:rPr lang="el-GR" sz="2000" i="1">
                                <a:solidFill>
                                  <a:srgbClr val="000000"/>
                                </a:solidFill>
                                <a:effectLst/>
                                <a:latin typeface="Cambria Math" panose="02040503050406030204" pitchFamily="18" charset="0"/>
                                <a:ea typeface="Cambria Math" panose="02040503050406030204" pitchFamily="18" charset="0"/>
                              </a:rPr>
                            </m:ctrlPr>
                          </m:sSup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p>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e>
                    </m:nary>
                  </m:oMath>
                </a14:m>
                <a:r>
                  <a:rPr lang="de-DE" sz="2000" dirty="0">
                    <a:solidFill>
                      <a:srgbClr val="000000"/>
                    </a:solidFill>
                    <a:effectLst/>
                    <a:latin typeface="Cambria Math" panose="02040503050406030204" pitchFamily="18" charset="0"/>
                    <a:ea typeface="Cambria Math" panose="02040503050406030204" pitchFamily="18" charset="0"/>
                  </a:rPr>
                  <a:t>(</a:t>
                </a:r>
                <a14:m>
                  <m:oMath xmlns:m="http://schemas.openxmlformats.org/officeDocument/2006/math">
                    <m:f>
                      <m:fPr>
                        <m:ctrlPr>
                          <a:rPr lang="el-GR" sz="2000" i="1">
                            <a:solidFill>
                              <a:srgbClr val="000000"/>
                            </a:solidFill>
                            <a:effectLst/>
                            <a:latin typeface="Cambria Math" panose="02040503050406030204" pitchFamily="18" charset="0"/>
                            <a:ea typeface="Cambria Math" panose="02040503050406030204" pitchFamily="18" charset="0"/>
                          </a:rPr>
                        </m:ctrlPr>
                      </m:fPr>
                      <m:num>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sub>
                        </m:sSub>
                      </m:num>
                      <m:den>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e</m:t>
                            </m:r>
                          </m:sub>
                        </m:sSub>
                      </m:den>
                    </m:f>
                  </m:oMath>
                </a14:m>
                <a:r>
                  <a:rPr lang="de-DE" sz="2000" dirty="0">
                    <a:solidFill>
                      <a:srgbClr val="000000"/>
                    </a:solidFill>
                    <a:effectLst/>
                    <a:latin typeface="Cambria Math" panose="02040503050406030204" pitchFamily="18" charset="0"/>
                    <a:ea typeface="Cambria Math" panose="02040503050406030204" pitchFamily="18" charset="0"/>
                  </a:rPr>
                  <a:t>r)dr</a:t>
                </a:r>
                <a:r>
                  <a:rPr lang="de-DE" sz="2000" i="1"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r>
                      <a:rPr lang="de-DE"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π</m:t>
                    </m:r>
                    <m:nary>
                      <m:naryPr>
                        <m:limLoc m:val="subSup"/>
                        <m:ctrlPr>
                          <a:rPr lang="el-GR" sz="2000" i="1">
                            <a:solidFill>
                              <a:srgbClr val="000000"/>
                            </a:solidFill>
                            <a:effectLst/>
                            <a:latin typeface="Cambria Math" panose="02040503050406030204" pitchFamily="18" charset="0"/>
                            <a:ea typeface="Cambria Math" panose="02040503050406030204" pitchFamily="18" charset="0"/>
                          </a:rPr>
                        </m:ctrlPr>
                      </m:naryPr>
                      <m:sub>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e</m:t>
                            </m:r>
                          </m:sub>
                        </m:sSub>
                      </m:sub>
                      <m:sup>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sup>
                      <m:e>
                        <m:sSup>
                          <m:sSupPr>
                            <m:ctrlPr>
                              <a:rPr lang="el-GR" sz="2000" i="1">
                                <a:solidFill>
                                  <a:srgbClr val="000000"/>
                                </a:solidFill>
                                <a:effectLst/>
                                <a:latin typeface="Cambria Math" panose="02040503050406030204" pitchFamily="18" charset="0"/>
                                <a:ea typeface="Cambria Math" panose="02040503050406030204" pitchFamily="18" charset="0"/>
                              </a:rPr>
                            </m:ctrlPr>
                          </m:sSup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p>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e>
                    </m:nary>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el-GR"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τ</m:t>
                        </m:r>
                      </m:e>
                      <m:sub>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sub>
                    </m:sSub>
                  </m:oMath>
                </a14:m>
                <a:r>
                  <a:rPr lang="de-DE" sz="2000" dirty="0">
                    <a:solidFill>
                      <a:srgbClr val="000000"/>
                    </a:solidFill>
                    <a:effectLst/>
                    <a:latin typeface="Cambria Math" panose="02040503050406030204" pitchFamily="18" charset="0"/>
                    <a:ea typeface="Cambria Math" panose="02040503050406030204" pitchFamily="18" charset="0"/>
                  </a:rPr>
                  <a:t>dr</a:t>
                </a:r>
                <a14:m>
                  <m:oMath xmlns:m="http://schemas.openxmlformats.org/officeDocument/2006/math">
                    <m:r>
                      <a:rPr lang="el-GR" sz="2000" b="0" i="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a:solidFill>
                              <a:srgbClr val="000000"/>
                            </a:solidFill>
                            <a:effectLst/>
                            <a:latin typeface="Cambria Math" panose="02040503050406030204" pitchFamily="18" charset="0"/>
                            <a:ea typeface="Cambria Math" panose="02040503050406030204" pitchFamily="18" charset="0"/>
                          </a:rPr>
                        </m:ctrlPr>
                      </m:fPr>
                      <m:num>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num>
                      <m:den>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den>
                    </m:f>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m:t>
                        </m:r>
                      </m:e>
                      <m:sub>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Y</m:t>
                        </m:r>
                      </m:sub>
                    </m:sSub>
                  </m:oMath>
                </a14:m>
                <a:r>
                  <a:rPr lang="de-DE" sz="2000" dirty="0">
                    <a:solidFill>
                      <a:srgbClr val="000000"/>
                    </a:solidFill>
                    <a:effectLst/>
                    <a:latin typeface="Cambria Math" panose="02040503050406030204" pitchFamily="18" charset="0"/>
                    <a:ea typeface="Cambria Math" panose="02040503050406030204" pitchFamily="18" charset="0"/>
                  </a:rPr>
                  <a:t>(1</a:t>
                </a:r>
                <a14:m>
                  <m:oMath xmlns:m="http://schemas.openxmlformats.org/officeDocument/2006/math">
                    <m:r>
                      <a:rPr lang="de-DE" sz="2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l-GR" sz="2000" i="1">
                            <a:solidFill>
                              <a:srgbClr val="000000"/>
                            </a:solidFill>
                            <a:effectLst/>
                            <a:latin typeface="Cambria Math" panose="02040503050406030204" pitchFamily="18" charset="0"/>
                            <a:ea typeface="Cambria Math" panose="02040503050406030204" pitchFamily="18" charset="0"/>
                          </a:rPr>
                        </m:ctrlPr>
                      </m:fPr>
                      <m:num>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den>
                    </m:f>
                    <m:f>
                      <m:fPr>
                        <m:ctrlPr>
                          <a:rPr lang="el-GR" sz="2000" i="1">
                            <a:solidFill>
                              <a:srgbClr val="000000"/>
                            </a:solidFill>
                            <a:effectLst/>
                            <a:latin typeface="Cambria Math" panose="02040503050406030204" pitchFamily="18" charset="0"/>
                            <a:ea typeface="Cambria Math" panose="02040503050406030204" pitchFamily="18" charset="0"/>
                          </a:rPr>
                        </m:ctrlPr>
                      </m:fPr>
                      <m:num>
                        <m:sSup>
                          <m:sSupPr>
                            <m:ctrlPr>
                              <a:rPr lang="el-GR" sz="2000" i="1">
                                <a:solidFill>
                                  <a:srgbClr val="000000"/>
                                </a:solidFill>
                                <a:effectLst/>
                                <a:latin typeface="Cambria Math" panose="02040503050406030204" pitchFamily="18" charset="0"/>
                                <a:ea typeface="Cambria Math" panose="02040503050406030204" pitchFamily="18" charset="0"/>
                              </a:rPr>
                            </m:ctrlPr>
                          </m:sSupPr>
                          <m:e>
                            <m:sSub>
                              <m:sSubPr>
                                <m:ctrlPr>
                                  <a:rPr lang="el-GR" sz="2000" i="1">
                                    <a:solidFill>
                                      <a:srgbClr val="000000"/>
                                    </a:solidFill>
                                    <a:effectLst/>
                                    <a:latin typeface="Cambria Math" panose="02040503050406030204" pitchFamily="18" charset="0"/>
                                    <a:ea typeface="Cambria Math" panose="02040503050406030204" pitchFamily="18" charset="0"/>
                                  </a:rPr>
                                </m:ctrlPr>
                              </m:sSub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r</m:t>
                                </m:r>
                              </m:e>
                              <m:sub>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e</m:t>
                                </m:r>
                              </m:sub>
                            </m:sSub>
                          </m:e>
                          <m:sup>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sup>
                        </m:sSup>
                      </m:num>
                      <m:den>
                        <m:sSup>
                          <m:sSupPr>
                            <m:ctrlPr>
                              <a:rPr lang="el-GR" sz="2000" i="1">
                                <a:solidFill>
                                  <a:srgbClr val="000000"/>
                                </a:solidFill>
                                <a:effectLst/>
                                <a:latin typeface="Cambria Math" panose="02040503050406030204" pitchFamily="18" charset="0"/>
                                <a:ea typeface="Cambria Math" panose="02040503050406030204" pitchFamily="18" charset="0"/>
                              </a:rPr>
                            </m:ctrlPr>
                          </m:sSupPr>
                          <m:e>
                            <m:r>
                              <m:rPr>
                                <m:sty m:val="p"/>
                              </m:rP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c</m:t>
                            </m:r>
                          </m:e>
                          <m:sup>
                            <m:r>
                              <a:rPr lang="de-DE" sz="20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3</m:t>
                            </m:r>
                          </m:sup>
                        </m:sSup>
                      </m:den>
                    </m:f>
                  </m:oMath>
                </a14:m>
                <a:r>
                  <a:rPr lang="de-DE" sz="2000" dirty="0">
                    <a:solidFill>
                      <a:srgbClr val="000000"/>
                    </a:solidFill>
                    <a:effectLst/>
                    <a:latin typeface="Cambria Math" panose="02040503050406030204" pitchFamily="18" charset="0"/>
                    <a:ea typeface="Cambria Math" panose="02040503050406030204" pitchFamily="18" charset="0"/>
                  </a:rPr>
                  <a:t>).</a:t>
                </a:r>
                <a:endParaRPr lang="el-GR" sz="20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62707" y="6168967"/>
                <a:ext cx="6696744" cy="572401"/>
              </a:xfrm>
              <a:prstGeom prst="rect">
                <a:avLst/>
              </a:prstGeom>
              <a:blipFill rotWithShape="0">
                <a:blip r:embed="rId5"/>
                <a:stretch>
                  <a:fillRect b="-1064"/>
                </a:stretch>
              </a:blipFill>
            </p:spPr>
            <p:txBody>
              <a:bodyPr/>
              <a:lstStyle/>
              <a:p>
                <a:r>
                  <a:rPr lang="el-GR">
                    <a:noFill/>
                  </a:rPr>
                  <a:t> </a:t>
                </a:r>
              </a:p>
            </p:txBody>
          </p:sp>
        </mc:Fallback>
      </mc:AlternateContent>
    </p:spTree>
    <p:extLst>
      <p:ext uri="{BB962C8B-B14F-4D97-AF65-F5344CB8AC3E}">
        <p14:creationId xmlns:p14="http://schemas.microsoft.com/office/powerpoint/2010/main" val="36636071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r>
              <a:rPr lang="el-GR" sz="2400" i="1" dirty="0"/>
              <a:t>Μια κατασκευή πρέπει να σχεδιάζεται και να επιλέγεται το υλικό κατασκευής της με τέτοιο τρόπο ώστε οι τάσεις που αναπτύσσονται σ’ αυτή κατά τη διάρκεια λειτουργίας της να είναι σημαντικά μικρότερες των μέγιστων επιτρεπομένων για το υπόψη υλικό. </a:t>
            </a:r>
          </a:p>
          <a:p>
            <a:endParaRPr lang="el-GR" sz="2400" i="1" dirty="0"/>
          </a:p>
          <a:p>
            <a:r>
              <a:rPr lang="el-GR" sz="2400" i="1" dirty="0"/>
              <a:t>Για παράδειγμα, αν ένα υλικό υπόκειται μόνο σε δυνάμεις εφελκυσμού, τότε η μέγιστη αναπτυσσόμενη τάση στο υλικό πρέπει να είναι μικρότερη της τάσης διαρροής</a:t>
            </a:r>
            <a:r>
              <a:rPr lang="el-GR" sz="2400" dirty="0"/>
              <a:t>.</a:t>
            </a:r>
          </a:p>
          <a:p>
            <a:endParaRPr lang="en-US" sz="2400" dirty="0"/>
          </a:p>
          <a:p>
            <a:pPr marL="0" indent="0" algn="just">
              <a:spcBef>
                <a:spcPts val="0"/>
              </a:spcBef>
              <a:spcAft>
                <a:spcPts val="2400"/>
              </a:spcAft>
              <a:buClr>
                <a:schemeClr val="tx2">
                  <a:lumMod val="75000"/>
                </a:schemeClr>
              </a:buClr>
              <a:buNone/>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Κριτήρια αστοχίας</a:t>
            </a:r>
            <a:endParaRPr lang="en-US" sz="3600" b="1" dirty="0">
              <a:solidFill>
                <a:srgbClr val="002060"/>
              </a:solidFill>
            </a:endParaRPr>
          </a:p>
        </p:txBody>
      </p:sp>
    </p:spTree>
    <p:extLst>
      <p:ext uri="{BB962C8B-B14F-4D97-AF65-F5344CB8AC3E}">
        <p14:creationId xmlns:p14="http://schemas.microsoft.com/office/powerpoint/2010/main" val="3218718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r>
                  <a:rPr lang="el-GR" sz="2400" dirty="0"/>
                  <a:t>Για λόγους ασφαλείας των κατασκευών έχουν προταθεί διάφορα κριτήρια αστοχίας τους.  Μερικά από τα κριτήρια αυτά είναι:</a:t>
                </a:r>
              </a:p>
              <a:p>
                <a:pPr marL="0" indent="0" algn="just">
                  <a:buNone/>
                </a:pPr>
                <a:r>
                  <a:rPr lang="el-GR" sz="2400" i="1" u="sng" dirty="0"/>
                  <a:t>α) Της μέγιστης διατμητικής τάσης </a:t>
                </a:r>
              </a:p>
              <a:p>
                <a:pPr marL="0" indent="0" algn="just">
                  <a:buNone/>
                </a:pPr>
                <a:r>
                  <a:rPr lang="el-GR" sz="2400" dirty="0"/>
                  <a:t>-Αυτό το κριτήριο βασίζεται στην παρατήρηση σύμφωνα με την οποία η διαρροή σε όλκιμα υλικά προκαλείται από ολίσθηση του υλικού σε πλάγιες επιφάνειες και αυτό οφείλεται στις διατμητικές τάσεις. </a:t>
                </a:r>
              </a:p>
              <a:p>
                <a:pPr marL="0" indent="0" algn="just">
                  <a:buNone/>
                </a:pPr>
                <a:r>
                  <a:rPr lang="el-GR" sz="2400" dirty="0"/>
                  <a:t>-Σύμφωνα με το κριτήριο αυτό, ένα δομικό στοιχείο είναι ασφαλές  όταν η </a:t>
                </a:r>
                <a14:m>
                  <m:oMath xmlns:m="http://schemas.openxmlformats.org/officeDocument/2006/math">
                    <m:sSub>
                      <m:sSubPr>
                        <m:ctrlPr>
                          <a:rPr lang="en-US" sz="2400" i="1">
                            <a:latin typeface="Cambria Math" panose="02040503050406030204" pitchFamily="18" charset="0"/>
                          </a:rPr>
                        </m:ctrlPr>
                      </m:sSubPr>
                      <m:e>
                        <m:r>
                          <m:rPr>
                            <m:sty m:val="p"/>
                          </m:rPr>
                          <a:rPr lang="el-GR" sz="2400">
                            <a:latin typeface="Cambria Math" panose="02040503050406030204" pitchFamily="18" charset="0"/>
                          </a:rPr>
                          <m:t>τ</m:t>
                        </m:r>
                      </m:e>
                      <m:sub>
                        <m:r>
                          <m:rPr>
                            <m:sty m:val="p"/>
                          </m:rPr>
                          <a:rPr lang="en-US" sz="2400">
                            <a:latin typeface="Cambria Math" panose="02040503050406030204" pitchFamily="18" charset="0"/>
                          </a:rPr>
                          <m:t>max</m:t>
                        </m:r>
                      </m:sub>
                    </m:sSub>
                  </m:oMath>
                </a14:m>
                <a:r>
                  <a:rPr lang="el-GR" sz="2400" dirty="0"/>
                  <a:t>  παραμένει μικρότερη από την αντίστοιχη τιμή της τ κατά την έναρξη της διαρροής του στοιχείου.</a:t>
                </a:r>
                <a:endParaRPr lang="en-US" sz="2400" dirty="0"/>
              </a:p>
              <a:p>
                <a:endParaRPr lang="el-GR" sz="2200" i="1" dirty="0"/>
              </a:p>
              <a:p>
                <a:endParaRPr lang="en-US" sz="2400" dirty="0"/>
              </a:p>
              <a:p>
                <a:endParaRPr lang="en-US" sz="2400" dirty="0"/>
              </a:p>
              <a:p>
                <a:endParaRPr lang="en-US" sz="2400" dirty="0"/>
              </a:p>
              <a:p>
                <a:pPr algn="just">
                  <a:spcBef>
                    <a:spcPts val="0"/>
                  </a:spcBef>
                  <a:spcAft>
                    <a:spcPts val="2400"/>
                  </a:spcAft>
                  <a:buClr>
                    <a:schemeClr val="tx2">
                      <a:lumMod val="75000"/>
                    </a:schemeClr>
                  </a:buClr>
                  <a:buFont typeface="Wingdings" panose="05000000000000000000" pitchFamily="2" charset="2"/>
                  <a:buChar char="q"/>
                </a:pPr>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3"/>
                <a:stretch>
                  <a:fillRect l="-1067" t="-982" r="-1138"/>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Κριτήρια αστοχίας</a:t>
            </a:r>
            <a:endParaRPr lang="en-US" sz="3600" b="1" dirty="0">
              <a:solidFill>
                <a:srgbClr val="002060"/>
              </a:solidFill>
            </a:endParaRPr>
          </a:p>
        </p:txBody>
      </p:sp>
    </p:spTree>
    <p:extLst>
      <p:ext uri="{BB962C8B-B14F-4D97-AF65-F5344CB8AC3E}">
        <p14:creationId xmlns:p14="http://schemas.microsoft.com/office/powerpoint/2010/main" val="26364867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r>
              <a:rPr lang="el-GR" sz="2400" dirty="0"/>
              <a:t>Για λόγους ασφαλείας των κατασκευών έχουν προταθεί διάφορα κριτήρια αστοχίας τους.  Μερικά από τα κριτήρια αυτά είναι:</a:t>
            </a:r>
          </a:p>
          <a:p>
            <a:pPr marL="0" indent="0" algn="just">
              <a:buNone/>
            </a:pPr>
            <a:r>
              <a:rPr lang="el-GR" sz="2400" i="1" u="sng" dirty="0"/>
              <a:t>β) Της μέγιστης ενέργειας</a:t>
            </a:r>
          </a:p>
          <a:p>
            <a:pPr marL="0" indent="0" algn="just">
              <a:buNone/>
            </a:pPr>
            <a:r>
              <a:rPr lang="el-GR" sz="2400" dirty="0"/>
              <a:t>Το κριτήριο αυτό είναι μεγάλης αποδοχής και είναι γνωστό ως </a:t>
            </a:r>
            <a:r>
              <a:rPr lang="el-GR" sz="2400" i="1" dirty="0"/>
              <a:t>κριτήριο του </a:t>
            </a:r>
            <a:r>
              <a:rPr lang="en-US" sz="2400" i="1" dirty="0">
                <a:latin typeface="Calibri" panose="020F0502020204030204" pitchFamily="34" charset="0"/>
              </a:rPr>
              <a:t>von Mises</a:t>
            </a:r>
            <a:r>
              <a:rPr lang="el-GR" sz="2400" dirty="0">
                <a:latin typeface="Calibri" panose="020F0502020204030204" pitchFamily="34" charset="0"/>
              </a:rPr>
              <a:t>. </a:t>
            </a:r>
          </a:p>
          <a:p>
            <a:pPr marL="0" indent="0" algn="just">
              <a:buNone/>
            </a:pPr>
            <a:r>
              <a:rPr lang="el-GR" sz="2400" dirty="0"/>
              <a:t>Σύμφωνα με το κριτήριο αυτό, ένα δομικό στοιχείο είναι ασφαλές όσο η μέγιστη τιμή της ενέργειας διατμητικής παραμόρφωσης ανά μονάδα όγκου στο υλικό του παραμένει μικρότερη από την ενέργεια διατμητικής παραμόρφωσης ανά μονάδα όγκου που απαιτείται για να προκαλέσει διαρροή σε ένα δοκίμιο μονοαξονικού εφελκυσμού από το ίδιο υλικό. </a:t>
            </a:r>
            <a:endParaRPr lang="en-US" sz="2400" dirty="0"/>
          </a:p>
          <a:p>
            <a:endParaRPr lang="el-GR" sz="2200" i="1" dirty="0"/>
          </a:p>
          <a:p>
            <a:endParaRPr lang="en-US" sz="2400" dirty="0"/>
          </a:p>
          <a:p>
            <a:endParaRPr lang="en-US" sz="2400" dirty="0"/>
          </a:p>
          <a:p>
            <a:endParaRPr lang="en-US" sz="2400" dirty="0"/>
          </a:p>
          <a:p>
            <a:pPr algn="just">
              <a:spcBef>
                <a:spcPts val="0"/>
              </a:spcBef>
              <a:spcAft>
                <a:spcPts val="2400"/>
              </a:spcAft>
              <a:buClr>
                <a:schemeClr val="tx2">
                  <a:lumMod val="75000"/>
                </a:schemeClr>
              </a:buClr>
              <a:buFont typeface="Wingdings" panose="05000000000000000000"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Κριτήρια αστοχίας</a:t>
            </a:r>
            <a:endParaRPr lang="en-US" sz="3600" b="1" dirty="0">
              <a:solidFill>
                <a:srgbClr val="002060"/>
              </a:solidFill>
            </a:endParaRPr>
          </a:p>
        </p:txBody>
      </p:sp>
    </p:spTree>
    <p:extLst>
      <p:ext uri="{BB962C8B-B14F-4D97-AF65-F5344CB8AC3E}">
        <p14:creationId xmlns:p14="http://schemas.microsoft.com/office/powerpoint/2010/main" val="14772014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r>
              <a:rPr lang="el-GR" sz="2400" dirty="0"/>
              <a:t>Για λόγους ασφαλείας των κατασκευών έχουν προταθεί διάφορα κριτήρια αστοχίας τους.  Μερικά από τα κριτήρια αυτά είναι:</a:t>
            </a:r>
          </a:p>
          <a:p>
            <a:pPr marL="0" indent="0">
              <a:buNone/>
            </a:pPr>
            <a:r>
              <a:rPr lang="el-GR" sz="2400" i="1" u="sng" dirty="0"/>
              <a:t>γ) Της μέγιστης ορθής τάσης</a:t>
            </a:r>
            <a:endParaRPr lang="en-US" sz="2400" u="sng" dirty="0"/>
          </a:p>
          <a:p>
            <a:pPr marL="0" indent="0">
              <a:buNone/>
            </a:pPr>
            <a:r>
              <a:rPr lang="el-GR" sz="2400" dirty="0"/>
              <a:t>-Τα ψαθυρά υλικά χαρακτηρίζονται από το γεγονός ότι, όταν υπόκεινται σε εφελκυσμό, αστοχούν ξαφνικά μέσω ρωγμών ή θραύσης χωρίς προηγούμενη διαρροή.  </a:t>
            </a:r>
          </a:p>
          <a:p>
            <a:pPr marL="0" indent="0">
              <a:buNone/>
            </a:pPr>
            <a:r>
              <a:rPr lang="el-GR" sz="2400" dirty="0"/>
              <a:t>-Σύμφωνα με το κριτήριο αυτό, για τα ψαθυρά υλικά, ένα δομικό στοιχείο αστοχεί όταν η μέγιστη ορθή τάση σ’ αυτό πάρει την τιμή της οριακής αντοχής του πειράματος.</a:t>
            </a:r>
            <a:endParaRPr lang="el-GR" sz="2200" i="1" dirty="0"/>
          </a:p>
          <a:p>
            <a:endParaRPr lang="en-US" sz="2400" dirty="0"/>
          </a:p>
          <a:p>
            <a:endParaRPr lang="en-US" sz="2400" dirty="0"/>
          </a:p>
          <a:p>
            <a:endParaRPr lang="en-US" sz="2400" dirty="0"/>
          </a:p>
          <a:p>
            <a:pPr algn="just">
              <a:spcBef>
                <a:spcPts val="0"/>
              </a:spcBef>
              <a:spcAft>
                <a:spcPts val="2400"/>
              </a:spcAft>
              <a:buClr>
                <a:schemeClr val="tx2">
                  <a:lumMod val="75000"/>
                </a:schemeClr>
              </a:buClr>
              <a:buFont typeface="Wingdings" panose="05000000000000000000"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Κριτήρια αστοχίας</a:t>
            </a:r>
            <a:endParaRPr lang="en-US" sz="3600" b="1" dirty="0">
              <a:solidFill>
                <a:srgbClr val="002060"/>
              </a:solidFill>
            </a:endParaRPr>
          </a:p>
        </p:txBody>
      </p:sp>
    </p:spTree>
    <p:extLst>
      <p:ext uri="{BB962C8B-B14F-4D97-AF65-F5344CB8AC3E}">
        <p14:creationId xmlns:p14="http://schemas.microsoft.com/office/powerpoint/2010/main" val="406657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a:t>
                </a:r>
                <a:r>
                  <a:rPr lang="el-GR" sz="2200" dirty="0">
                    <a:latin typeface="Times New Roman" panose="02020603050405020304" pitchFamily="18" charset="0"/>
                    <a:cs typeface="Times New Roman" panose="02020603050405020304" pitchFamily="18" charset="0"/>
                  </a:rPr>
                  <a:t>δύναμη </a:t>
                </a:r>
                <a:r>
                  <a:rPr lang="en-US" sz="2200" b="1"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είναι κατανεμημένη σε όλη την επιφάνεια ε και κάθε στοιχειώδης επιφάνεια αυτής (ΔS) υπόκειται σε δύναμη </a:t>
                </a:r>
                <a:r>
                  <a:rPr lang="el-GR" sz="2200" b="1" dirty="0">
                    <a:latin typeface="Times New Roman" panose="02020603050405020304" pitchFamily="18" charset="0"/>
                    <a:cs typeface="Times New Roman" panose="02020603050405020304" pitchFamily="18" charset="0"/>
                  </a:rPr>
                  <a:t>ΔF</a:t>
                </a:r>
                <a:r>
                  <a:rPr lang="el-GR" sz="2200" dirty="0">
                    <a:latin typeface="Times New Roman" panose="02020603050405020304" pitchFamily="18" charset="0"/>
                    <a:cs typeface="Times New Roman" panose="02020603050405020304" pitchFamily="18" charset="0"/>
                  </a:rPr>
                  <a:t>. </a:t>
                </a:r>
              </a:p>
              <a:p>
                <a:pPr algn="just">
                  <a:spcBef>
                    <a:spcPts val="0"/>
                  </a:spcBef>
                  <a:spcAft>
                    <a:spcPts val="2400"/>
                  </a:spcAft>
                  <a:buClr>
                    <a:schemeClr val="tx2">
                      <a:lumMod val="75000"/>
                    </a:schemeClr>
                  </a:buClr>
                  <a:buFont typeface="Wingdings" pitchFamily="2" charset="2"/>
                  <a:buChar char="q"/>
                </a:pPr>
                <a:r>
                  <a:rPr lang="el-GR" sz="2200" dirty="0"/>
                  <a:t>Ο μέσος όρος της δύναμης ανά μονάδα επιφάνειας είναι:</a:t>
                </a:r>
              </a:p>
              <a:p>
                <a:pPr algn="just">
                  <a:spcBef>
                    <a:spcPts val="0"/>
                  </a:spcBef>
                  <a:spcAft>
                    <a:spcPts val="2400"/>
                  </a:spcAft>
                  <a:buClr>
                    <a:schemeClr val="tx2">
                      <a:lumMod val="75000"/>
                    </a:schemeClr>
                  </a:buClr>
                  <a:buFont typeface="Wingdings" pitchFamily="2" charset="2"/>
                  <a:buChar char="q"/>
                </a:pPr>
                <a:endParaRPr lang="el-GR" sz="2200" dirty="0"/>
              </a:p>
              <a:p>
                <a:pPr marL="365760" lvl="1" indent="0" algn="just">
                  <a:spcBef>
                    <a:spcPts val="0"/>
                  </a:spcBef>
                  <a:spcAft>
                    <a:spcPts val="2400"/>
                  </a:spcAft>
                  <a:buClr>
                    <a:schemeClr val="tx2">
                      <a:lumMod val="75000"/>
                    </a:schemeClr>
                  </a:buClr>
                  <a:buNone/>
                </a:pPr>
                <a:r>
                  <a:rPr lang="el-GR" sz="2000" dirty="0"/>
                  <a:t>όπου </a:t>
                </a:r>
                <a14:m>
                  <m:oMath xmlns:m="http://schemas.openxmlformats.org/officeDocument/2006/math">
                    <m:sSub>
                      <m:sSubPr>
                        <m:ctrlPr>
                          <a:rPr lang="el-GR" sz="2000" i="1">
                            <a:solidFill>
                              <a:srgbClr val="000000"/>
                            </a:solidFill>
                            <a:latin typeface="Cambria Math" panose="02040503050406030204" pitchFamily="18" charset="0"/>
                            <a:ea typeface="Cambria Math" panose="02040503050406030204" pitchFamily="18" charset="0"/>
                          </a:rPr>
                        </m:ctrlPr>
                      </m:sSubPr>
                      <m:e>
                        <m:r>
                          <a:rPr lang="en-US"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𝐩</m:t>
                        </m:r>
                      </m:e>
                      <m:sub>
                        <m:r>
                          <m:rPr>
                            <m:sty m:val="p"/>
                          </m:rPr>
                          <a:rPr lang="el-GR" sz="2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μ</m:t>
                        </m:r>
                      </m:sub>
                    </m:sSub>
                  </m:oMath>
                </a14:m>
                <a:r>
                  <a:rPr lang="el-GR" sz="2000" dirty="0">
                    <a:latin typeface="Cambria Math" panose="02040503050406030204" pitchFamily="18" charset="0"/>
                    <a:ea typeface="Cambria Math" panose="02040503050406030204" pitchFamily="18" charset="0"/>
                  </a:rPr>
                  <a:t> </a:t>
                </a:r>
                <a:r>
                  <a:rPr lang="el-GR" sz="2000" dirty="0"/>
                  <a:t>εκφράζει τη μέση τάση, μετρούμενη στο σύστημα </a:t>
                </a:r>
                <a:r>
                  <a:rPr lang="en-US" sz="2000" dirty="0"/>
                  <a:t>SI</a:t>
                </a:r>
                <a:r>
                  <a:rPr lang="el-GR" sz="2000" dirty="0"/>
                  <a:t> σε</a:t>
                </a:r>
                <a:r>
                  <a:rPr lang="en-US" sz="2000" dirty="0"/>
                  <a:t> </a:t>
                </a:r>
                <a:r>
                  <a:rPr lang="el-GR" sz="2000" dirty="0"/>
                  <a:t>Ν/</a:t>
                </a:r>
                <a:r>
                  <a:rPr lang="en-US" sz="2000" dirty="0"/>
                  <a:t>m</a:t>
                </a:r>
                <a:r>
                  <a:rPr lang="en-US" sz="2000" baseline="30000" dirty="0"/>
                  <a:t>2</a:t>
                </a:r>
                <a:r>
                  <a:rPr lang="en-US" sz="2000" dirty="0"/>
                  <a:t> (Pa)</a:t>
                </a:r>
                <a:r>
                  <a:rPr lang="el-GR" sz="20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1">
                <a:blip r:embed="rId2"/>
                <a:stretch>
                  <a:fillRect t="-859" r="-996"/>
                </a:stretch>
              </a:blipFill>
            </p:spPr>
            <p:txBody>
              <a:bodyPr/>
              <a:lstStyle/>
              <a:p>
                <a:r>
                  <a:rPr lang="en-US">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Τάσεις</a:t>
            </a:r>
            <a:endParaRPr lang="en-US" sz="3600" b="1" dirty="0">
              <a:solidFill>
                <a:srgbClr val="002060"/>
              </a:solidFill>
            </a:endParaRPr>
          </a:p>
        </p:txBody>
      </p:sp>
      <p:pic>
        <p:nvPicPr>
          <p:cNvPr id="4" name="Εικόνα 37"/>
          <p:cNvPicPr/>
          <p:nvPr/>
        </p:nvPicPr>
        <p:blipFill rotWithShape="1">
          <a:blip r:embed="rId3">
            <a:extLst>
              <a:ext uri="{28A0092B-C50C-407E-A947-70E740481C1C}">
                <a14:useLocalDpi xmlns:a14="http://schemas.microsoft.com/office/drawing/2010/main" val="0"/>
              </a:ext>
            </a:extLst>
          </a:blip>
          <a:srcRect r="44501" b="20885"/>
          <a:stretch/>
        </p:blipFill>
        <p:spPr bwMode="auto">
          <a:xfrm>
            <a:off x="3278932" y="4581128"/>
            <a:ext cx="2664296" cy="1944216"/>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3985524" y="3305255"/>
                <a:ext cx="1251112" cy="627801"/>
              </a:xfrm>
              <a:prstGeom prst="rect">
                <a:avLst/>
              </a:prstGeom>
            </p:spPr>
            <p:txBody>
              <a:bodyPr wrap="none">
                <a:spAutoFit/>
              </a:bodyPr>
              <a:lstStyle/>
              <a:p>
                <a14:m>
                  <m:oMath xmlns:m="http://schemas.openxmlformats.org/officeDocument/2006/math">
                    <m:sSub>
                      <m:sSubPr>
                        <m:ctrlPr>
                          <a:rPr lang="el-GR" sz="2400" i="1">
                            <a:solidFill>
                              <a:srgbClr val="000000"/>
                            </a:solidFill>
                            <a:latin typeface="Cambria Math" panose="02040503050406030204" pitchFamily="18" charset="0"/>
                            <a:ea typeface="Cambria Math" panose="02040503050406030204" pitchFamily="18" charset="0"/>
                          </a:rPr>
                        </m:ctrlPr>
                      </m:sSubPr>
                      <m:e>
                        <m:r>
                          <a:rPr lang="en-US" sz="24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𝐩</m:t>
                        </m:r>
                      </m:e>
                      <m:sub>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μ</m:t>
                        </m:r>
                      </m:sub>
                    </m:sSub>
                    <m: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l-GR" sz="2400" dirty="0">
                    <a:solidFill>
                      <a:srgbClr val="000000"/>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2400" b="1" i="1">
                            <a:solidFill>
                              <a:srgbClr val="000000"/>
                            </a:solidFill>
                            <a:effectLst/>
                            <a:latin typeface="Cambria Math" panose="02040503050406030204" pitchFamily="18" charset="0"/>
                            <a:ea typeface="Cambria Math" panose="02040503050406030204" pitchFamily="18" charset="0"/>
                          </a:rPr>
                        </m:ctrlPr>
                      </m:fPr>
                      <m:num>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Δ</m:t>
                        </m:r>
                        <m:r>
                          <a:rPr lang="en-US" sz="24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𝐅</m:t>
                        </m:r>
                      </m:num>
                      <m:den>
                        <m:r>
                          <m:rPr>
                            <m:sty m:val="p"/>
                          </m:rPr>
                          <a:rPr lang="el-GR"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Δ</m:t>
                        </m:r>
                        <m:r>
                          <m:rPr>
                            <m:sty m:val="p"/>
                          </m:rPr>
                          <a:rPr lang="en-US" sz="24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S</m:t>
                        </m:r>
                      </m:den>
                    </m:f>
                  </m:oMath>
                </a14:m>
                <a:r>
                  <a:rPr lang="en-US" sz="2400" b="1" dirty="0">
                    <a:solidFill>
                      <a:srgbClr val="000000"/>
                    </a:solidFill>
                    <a:effectLst/>
                    <a:latin typeface="Cambria Math" panose="02040503050406030204" pitchFamily="18" charset="0"/>
                    <a:ea typeface="Cambria Math" panose="02040503050406030204" pitchFamily="18" charset="0"/>
                  </a:rPr>
                  <a:t> </a:t>
                </a:r>
                <a:endParaRPr lang="el-GR" sz="24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85524" y="3305255"/>
                <a:ext cx="1251112" cy="627801"/>
              </a:xfrm>
              <a:prstGeom prst="rect">
                <a:avLst/>
              </a:prstGeom>
              <a:blipFill rotWithShape="0">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9110310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4000" b="1" dirty="0">
                <a:solidFill>
                  <a:srgbClr val="002060"/>
                </a:solidFill>
              </a:rPr>
              <a:t>Βιβλιογραφία</a:t>
            </a:r>
            <a:endParaRPr lang="en-US" sz="4000" b="1" dirty="0">
              <a:solidFill>
                <a:srgbClr val="002060"/>
              </a:solidFill>
            </a:endParaRPr>
          </a:p>
        </p:txBody>
      </p:sp>
      <p:sp>
        <p:nvSpPr>
          <p:cNvPr id="5" name="4 - Ορθογώνιο"/>
          <p:cNvSpPr/>
          <p:nvPr/>
        </p:nvSpPr>
        <p:spPr>
          <a:xfrm>
            <a:off x="214282" y="1712997"/>
            <a:ext cx="8606190" cy="4870564"/>
          </a:xfrm>
          <a:prstGeom prst="rect">
            <a:avLst/>
          </a:prstGeom>
        </p:spPr>
        <p:txBody>
          <a:bodyPr wrap="square">
            <a:spAutoFit/>
          </a:bodyPr>
          <a:lstStyle/>
          <a:p>
            <a:pPr algn="just">
              <a:spcAft>
                <a:spcPts val="300"/>
              </a:spcAft>
              <a:buSzPct val="70000"/>
              <a:buBlip>
                <a:blip r:embed="rId2"/>
              </a:buBlip>
            </a:pPr>
            <a:r>
              <a:rPr lang="el-GR" b="1" dirty="0">
                <a:latin typeface="Calibri" pitchFamily="34" charset="0"/>
                <a:cs typeface="Calibri" pitchFamily="34" charset="0"/>
              </a:rPr>
              <a:t> </a:t>
            </a:r>
            <a:r>
              <a:rPr lang="el-GR" b="1" dirty="0">
                <a:cs typeface="Calibri" pitchFamily="34" charset="0"/>
              </a:rPr>
              <a:t>Χ. </a:t>
            </a:r>
            <a:r>
              <a:rPr lang="el-GR" b="1" dirty="0" err="1">
                <a:cs typeface="Calibri" pitchFamily="34" charset="0"/>
              </a:rPr>
              <a:t>Μασσαλάς</a:t>
            </a:r>
            <a:r>
              <a:rPr lang="el-GR" b="1" dirty="0">
                <a:cs typeface="Calibri" pitchFamily="34" charset="0"/>
              </a:rPr>
              <a:t>, Β. </a:t>
            </a:r>
            <a:r>
              <a:rPr lang="el-GR" b="1" dirty="0" err="1">
                <a:cs typeface="Calibri" pitchFamily="34" charset="0"/>
              </a:rPr>
              <a:t>Ποτσίκα</a:t>
            </a:r>
            <a:r>
              <a:rPr lang="el-GR" b="1" dirty="0">
                <a:cs typeface="Calibri" pitchFamily="34" charset="0"/>
              </a:rPr>
              <a:t>, Δ. Φωτιάδης, </a:t>
            </a:r>
            <a:r>
              <a:rPr lang="en-US" b="1" dirty="0">
                <a:latin typeface="Calibri" pitchFamily="34" charset="0"/>
                <a:cs typeface="Calibri" pitchFamily="34" charset="0"/>
              </a:rPr>
              <a:t>“</a:t>
            </a:r>
            <a:r>
              <a:rPr lang="el-GR" b="1" dirty="0">
                <a:cs typeface="Calibri" pitchFamily="34" charset="0"/>
              </a:rPr>
              <a:t>Εισαγωγή στην </a:t>
            </a:r>
            <a:r>
              <a:rPr lang="el-GR" b="1" dirty="0" err="1">
                <a:cs typeface="Calibri" pitchFamily="34" charset="0"/>
              </a:rPr>
              <a:t>Εμβιομηχανική</a:t>
            </a:r>
            <a:r>
              <a:rPr lang="en-US" b="1" dirty="0">
                <a:latin typeface="Calibri" pitchFamily="34" charset="0"/>
                <a:cs typeface="Calibri" pitchFamily="34" charset="0"/>
              </a:rPr>
              <a:t>”</a:t>
            </a:r>
            <a:r>
              <a:rPr lang="el-GR" b="1" dirty="0">
                <a:cs typeface="Calibri" pitchFamily="34" charset="0"/>
              </a:rPr>
              <a:t>, Εκδόσεις </a:t>
            </a:r>
            <a:r>
              <a:rPr lang="el-GR" b="1" dirty="0" err="1">
                <a:cs typeface="Calibri" pitchFamily="34" charset="0"/>
              </a:rPr>
              <a:t>Gutenberg</a:t>
            </a:r>
            <a:r>
              <a:rPr lang="el-GR" b="1" dirty="0">
                <a:cs typeface="Calibri" pitchFamily="34" charset="0"/>
              </a:rPr>
              <a:t>, Αθήνα 2018.  </a:t>
            </a:r>
            <a:r>
              <a:rPr lang="el-GR" b="1" dirty="0">
                <a:latin typeface="Calibri" pitchFamily="34" charset="0"/>
                <a:cs typeface="Calibri" pitchFamily="34" charset="0"/>
              </a:rPr>
              <a:t> </a:t>
            </a:r>
          </a:p>
          <a:p>
            <a:pPr algn="just">
              <a:spcAft>
                <a:spcPts val="300"/>
              </a:spcAft>
              <a:buSzPct val="70000"/>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Coswami</a:t>
            </a:r>
            <a:r>
              <a:rPr lang="en-US" b="1" dirty="0">
                <a:latin typeface="Calibri" pitchFamily="34" charset="0"/>
                <a:cs typeface="Calibri" pitchFamily="34" charset="0"/>
              </a:rPr>
              <a:t> T., “Human Musculoskeletal Biomechanics”, </a:t>
            </a:r>
            <a:r>
              <a:rPr lang="en-US" b="1" dirty="0" err="1">
                <a:latin typeface="Calibri" pitchFamily="34" charset="0"/>
                <a:cs typeface="Calibri" pitchFamily="34" charset="0"/>
              </a:rPr>
              <a:t>Interhweb</a:t>
            </a:r>
            <a:r>
              <a:rPr lang="en-US" b="1" dirty="0">
                <a:latin typeface="Calibri" pitchFamily="34" charset="0"/>
                <a:cs typeface="Calibri" pitchFamily="34" charset="0"/>
              </a:rPr>
              <a:t>. Org, 2011.</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Fung Y.C., “Biomechanics-mathematical properties of living tissues”, Springer-</a:t>
            </a:r>
            <a:r>
              <a:rPr lang="en-US" b="1" dirty="0" err="1">
                <a:latin typeface="Calibri" pitchFamily="34" charset="0"/>
                <a:cs typeface="Calibri" pitchFamily="34" charset="0"/>
              </a:rPr>
              <a:t>Verlag</a:t>
            </a:r>
            <a:r>
              <a:rPr lang="en-US" b="1" dirty="0">
                <a:latin typeface="Calibri" pitchFamily="34" charset="0"/>
                <a:cs typeface="Calibri" pitchFamily="34" charset="0"/>
              </a:rPr>
              <a:t>, 1993.</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Gordon J.E., “Structures-or why things don’t fall down”, Penguin Books, 1991.</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Knudson D., “Fundamentals of Biomechanics”, Springer, 2007.</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Ozkaya</a:t>
            </a:r>
            <a:r>
              <a:rPr lang="en-US" b="1" dirty="0">
                <a:latin typeface="Calibri" pitchFamily="34" charset="0"/>
                <a:cs typeface="Calibri" pitchFamily="34" charset="0"/>
              </a:rPr>
              <a:t> N., </a:t>
            </a:r>
            <a:r>
              <a:rPr lang="en-US" b="1" dirty="0" err="1">
                <a:latin typeface="Calibri" pitchFamily="34" charset="0"/>
                <a:cs typeface="Calibri" pitchFamily="34" charset="0"/>
              </a:rPr>
              <a:t>Nordin</a:t>
            </a:r>
            <a:r>
              <a:rPr lang="en-US" b="1" dirty="0">
                <a:latin typeface="Calibri" pitchFamily="34" charset="0"/>
                <a:cs typeface="Calibri" pitchFamily="34" charset="0"/>
              </a:rPr>
              <a:t> M., </a:t>
            </a:r>
            <a:r>
              <a:rPr lang="en-US" b="1" dirty="0" err="1">
                <a:latin typeface="Calibri" pitchFamily="34" charset="0"/>
                <a:cs typeface="Calibri" pitchFamily="34" charset="0"/>
              </a:rPr>
              <a:t>Goldsheyder</a:t>
            </a:r>
            <a:r>
              <a:rPr lang="en-US" b="1" dirty="0">
                <a:latin typeface="Calibri" pitchFamily="34" charset="0"/>
                <a:cs typeface="Calibri" pitchFamily="34" charset="0"/>
              </a:rPr>
              <a:t> D., Leger D., “Fundamentals of Biomechanics”, Springer, 2012.</a:t>
            </a:r>
            <a:endParaRPr lang="el-GR" b="1" dirty="0">
              <a:latin typeface="Calibri" pitchFamily="34" charset="0"/>
              <a:cs typeface="Calibri" pitchFamily="34" charset="0"/>
            </a:endParaRP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Bell F., “Principles of Mechanics and Biomechanics”, Stanley Thornes (Publishers) Ltd, 1998.</a:t>
            </a:r>
            <a:endParaRPr lang="el-GR" b="1" dirty="0">
              <a:latin typeface="Calibri" pitchFamily="34" charset="0"/>
              <a:cs typeface="Calibri" pitchFamily="34" charset="0"/>
            </a:endParaRP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Beer F.P., Johnston, “Mechanics of Materials-translated in Greek by </a:t>
            </a:r>
            <a:r>
              <a:rPr lang="el-GR" b="1" dirty="0">
                <a:cs typeface="Calibri" pitchFamily="34" charset="0"/>
              </a:rPr>
              <a:t>Σοφία Παπαργύρη-Πέγιου”</a:t>
            </a:r>
            <a:r>
              <a:rPr lang="en-US" b="1" dirty="0">
                <a:cs typeface="Calibri" pitchFamily="34" charset="0"/>
              </a:rPr>
              <a:t>,</a:t>
            </a:r>
            <a:r>
              <a:rPr lang="el-GR" b="1" dirty="0">
                <a:cs typeface="Calibri" pitchFamily="34" charset="0"/>
              </a:rPr>
              <a:t> Εκδόσεις </a:t>
            </a:r>
            <a:r>
              <a:rPr lang="el-GR" b="1" dirty="0" err="1">
                <a:cs typeface="Calibri" pitchFamily="34" charset="0"/>
              </a:rPr>
              <a:t>Τζιόλα</a:t>
            </a:r>
            <a:r>
              <a:rPr lang="el-GR" b="1" dirty="0">
                <a:cs typeface="Calibri" pitchFamily="34" charset="0"/>
              </a:rPr>
              <a:t>, 1999.</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Chou C.P., Pagano N.J., “Elasticity”,  Dover Publications, 1967.</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Fung Y.C., “Biomechanics-mathematical properties of living tissues”, Springer-</a:t>
            </a:r>
            <a:r>
              <a:rPr lang="en-US" b="1" dirty="0" err="1">
                <a:latin typeface="Calibri" pitchFamily="34" charset="0"/>
                <a:cs typeface="Calibri" pitchFamily="34" charset="0"/>
              </a:rPr>
              <a:t>Verlag</a:t>
            </a:r>
            <a:r>
              <a:rPr lang="en-US" b="1" dirty="0">
                <a:latin typeface="Calibri" pitchFamily="34" charset="0"/>
                <a:cs typeface="Calibri" pitchFamily="34" charset="0"/>
              </a:rPr>
              <a:t>, 1993.</a:t>
            </a:r>
          </a:p>
        </p:txBody>
      </p:sp>
    </p:spTree>
    <p:extLst>
      <p:ext uri="{BB962C8B-B14F-4D97-AF65-F5344CB8AC3E}">
        <p14:creationId xmlns:p14="http://schemas.microsoft.com/office/powerpoint/2010/main" val="26032504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4000" b="1" dirty="0">
                <a:solidFill>
                  <a:srgbClr val="002060"/>
                </a:solidFill>
              </a:rPr>
              <a:t>Βιβλιογραφία</a:t>
            </a:r>
            <a:endParaRPr lang="en-US" sz="4000" b="1" dirty="0">
              <a:solidFill>
                <a:srgbClr val="002060"/>
              </a:solidFill>
            </a:endParaRPr>
          </a:p>
        </p:txBody>
      </p:sp>
      <p:sp>
        <p:nvSpPr>
          <p:cNvPr id="5" name="4 - Ορθογώνιο"/>
          <p:cNvSpPr/>
          <p:nvPr/>
        </p:nvSpPr>
        <p:spPr>
          <a:xfrm>
            <a:off x="286290" y="1692815"/>
            <a:ext cx="8534182" cy="3924151"/>
          </a:xfrm>
          <a:prstGeom prst="rect">
            <a:avLst/>
          </a:prstGeom>
        </p:spPr>
        <p:txBody>
          <a:bodyPr wrap="square">
            <a:spAutoFit/>
          </a:bodyPr>
          <a:lstStyle/>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Fung Y. C., “A First Course In Continuum Mechanics” Prentice-Hall, Inc., Englewood Cliffs, N.J. 1969.</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Fischer T., “Materials Science” (for engineering students), Academic Press, 2009.</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Fotiadis D.I., </a:t>
            </a:r>
            <a:r>
              <a:rPr lang="en-US" b="1" dirty="0" err="1">
                <a:latin typeface="Calibri" pitchFamily="34" charset="0"/>
                <a:cs typeface="Calibri" pitchFamily="34" charset="0"/>
              </a:rPr>
              <a:t>Protopappas</a:t>
            </a:r>
            <a:r>
              <a:rPr lang="en-US" b="1" dirty="0">
                <a:latin typeface="Calibri" pitchFamily="34" charset="0"/>
                <a:cs typeface="Calibri" pitchFamily="34" charset="0"/>
              </a:rPr>
              <a:t> V.C. and </a:t>
            </a:r>
            <a:r>
              <a:rPr lang="en-US" b="1" dirty="0" err="1">
                <a:latin typeface="Calibri" pitchFamily="34" charset="0"/>
                <a:cs typeface="Calibri" pitchFamily="34" charset="0"/>
              </a:rPr>
              <a:t>Massalas</a:t>
            </a:r>
            <a:r>
              <a:rPr lang="en-US" b="1" dirty="0">
                <a:latin typeface="Calibri" pitchFamily="34" charset="0"/>
                <a:cs typeface="Calibri" pitchFamily="34" charset="0"/>
              </a:rPr>
              <a:t> C.V., “Elasticity”, Wiley Encyclopedia of Biomechanical Engineering, John Wiley and Sons, 2006.</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M</a:t>
            </a:r>
            <a:r>
              <a:rPr lang="el-GR" b="1" dirty="0" err="1">
                <a:cs typeface="Calibri" pitchFamily="34" charset="0"/>
              </a:rPr>
              <a:t>ασσαλάς</a:t>
            </a:r>
            <a:r>
              <a:rPr lang="el-GR" b="1" dirty="0">
                <a:cs typeface="Calibri" pitchFamily="34" charset="0"/>
              </a:rPr>
              <a:t> Χ.Β.</a:t>
            </a:r>
            <a:r>
              <a:rPr lang="en-US" b="1" dirty="0">
                <a:cs typeface="Calibri" pitchFamily="34" charset="0"/>
              </a:rPr>
              <a:t>, </a:t>
            </a:r>
            <a:r>
              <a:rPr lang="el-GR" b="1" dirty="0">
                <a:cs typeface="Calibri" pitchFamily="34" charset="0"/>
              </a:rPr>
              <a:t>“</a:t>
            </a:r>
            <a:r>
              <a:rPr lang="en-US" b="1" dirty="0">
                <a:latin typeface="Calibri" pitchFamily="34" charset="0"/>
                <a:cs typeface="Calibri" pitchFamily="34" charset="0"/>
              </a:rPr>
              <a:t>E</a:t>
            </a:r>
            <a:r>
              <a:rPr lang="el-GR" b="1" dirty="0" err="1">
                <a:cs typeface="Calibri" pitchFamily="34" charset="0"/>
              </a:rPr>
              <a:t>λαστική</a:t>
            </a:r>
            <a:r>
              <a:rPr lang="el-GR" b="1" dirty="0">
                <a:cs typeface="Calibri" pitchFamily="34" charset="0"/>
              </a:rPr>
              <a:t> και πλαστική συμπεριφορά των υλικών”</a:t>
            </a:r>
            <a:r>
              <a:rPr lang="en-US" b="1" dirty="0">
                <a:cs typeface="Calibri" pitchFamily="34" charset="0"/>
              </a:rPr>
              <a:t>,</a:t>
            </a:r>
            <a:r>
              <a:rPr lang="el-GR" b="1" dirty="0">
                <a:cs typeface="Calibri" pitchFamily="34" charset="0"/>
              </a:rPr>
              <a:t> Πανεπιστήμιο Ιωαννίνων, 2002.</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M</a:t>
            </a:r>
            <a:r>
              <a:rPr lang="el-GR" b="1" dirty="0" err="1">
                <a:cs typeface="Calibri" pitchFamily="34" charset="0"/>
              </a:rPr>
              <a:t>ασσαλάς</a:t>
            </a:r>
            <a:r>
              <a:rPr lang="el-GR" b="1" dirty="0">
                <a:cs typeface="Calibri" pitchFamily="34" charset="0"/>
              </a:rPr>
              <a:t> Χ.Β.</a:t>
            </a:r>
            <a:r>
              <a:rPr lang="en-US" b="1" dirty="0">
                <a:cs typeface="Calibri" pitchFamily="34" charset="0"/>
              </a:rPr>
              <a:t>,</a:t>
            </a:r>
            <a:r>
              <a:rPr lang="el-GR" b="1" dirty="0">
                <a:cs typeface="Calibri" pitchFamily="34" charset="0"/>
              </a:rPr>
              <a:t> “</a:t>
            </a:r>
            <a:r>
              <a:rPr lang="en-US" b="1" dirty="0">
                <a:latin typeface="Calibri" pitchFamily="34" charset="0"/>
                <a:cs typeface="Calibri" pitchFamily="34" charset="0"/>
              </a:rPr>
              <a:t>M</a:t>
            </a:r>
            <a:r>
              <a:rPr lang="el-GR" b="1" dirty="0" err="1">
                <a:cs typeface="Calibri" pitchFamily="34" charset="0"/>
              </a:rPr>
              <a:t>αθηματική</a:t>
            </a:r>
            <a:r>
              <a:rPr lang="el-GR" b="1" dirty="0">
                <a:cs typeface="Calibri" pitchFamily="34" charset="0"/>
              </a:rPr>
              <a:t> θεωρία ελαστικότητας”</a:t>
            </a:r>
            <a:r>
              <a:rPr lang="en-US" b="1" dirty="0">
                <a:cs typeface="Calibri" pitchFamily="34" charset="0"/>
              </a:rPr>
              <a:t>,</a:t>
            </a:r>
            <a:r>
              <a:rPr lang="el-GR" b="1" dirty="0">
                <a:cs typeface="Calibri" pitchFamily="34" charset="0"/>
              </a:rPr>
              <a:t> Πανεπιστήμιο Ιωαννίνων, 1987.</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Ozkaya</a:t>
            </a:r>
            <a:r>
              <a:rPr lang="en-US" b="1" dirty="0">
                <a:latin typeface="Calibri" pitchFamily="34" charset="0"/>
                <a:cs typeface="Calibri" pitchFamily="34" charset="0"/>
              </a:rPr>
              <a:t> N., </a:t>
            </a:r>
            <a:r>
              <a:rPr lang="en-US" b="1" dirty="0" err="1">
                <a:latin typeface="Calibri" pitchFamily="34" charset="0"/>
                <a:cs typeface="Calibri" pitchFamily="34" charset="0"/>
              </a:rPr>
              <a:t>Nordin</a:t>
            </a:r>
            <a:r>
              <a:rPr lang="en-US" b="1" dirty="0">
                <a:latin typeface="Calibri" pitchFamily="34" charset="0"/>
                <a:cs typeface="Calibri" pitchFamily="34" charset="0"/>
              </a:rPr>
              <a:t> M., </a:t>
            </a:r>
            <a:r>
              <a:rPr lang="en-US" b="1" dirty="0" err="1">
                <a:latin typeface="Calibri" pitchFamily="34" charset="0"/>
                <a:cs typeface="Calibri" pitchFamily="34" charset="0"/>
              </a:rPr>
              <a:t>Goldsheyder</a:t>
            </a:r>
            <a:r>
              <a:rPr lang="en-US" b="1" dirty="0">
                <a:latin typeface="Calibri" pitchFamily="34" charset="0"/>
                <a:cs typeface="Calibri" pitchFamily="34" charset="0"/>
              </a:rPr>
              <a:t> </a:t>
            </a:r>
            <a:r>
              <a:rPr lang="en-US" b="1">
                <a:latin typeface="Calibri" pitchFamily="34" charset="0"/>
                <a:cs typeface="Calibri" pitchFamily="34" charset="0"/>
              </a:rPr>
              <a:t>D., </a:t>
            </a:r>
            <a:r>
              <a:rPr lang="en-US" b="1" dirty="0">
                <a:latin typeface="Calibri" pitchFamily="34" charset="0"/>
                <a:cs typeface="Calibri" pitchFamily="34" charset="0"/>
              </a:rPr>
              <a:t>Leger D., “Fundamentals of Biomechanics”, Springer, 2012.</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Yijing</a:t>
            </a:r>
            <a:r>
              <a:rPr lang="en-US" b="1" dirty="0">
                <a:latin typeface="Calibri" pitchFamily="34" charset="0"/>
                <a:cs typeface="Calibri" pitchFamily="34" charset="0"/>
              </a:rPr>
              <a:t> L., </a:t>
            </a:r>
            <a:r>
              <a:rPr lang="en-US" b="1" dirty="0" err="1">
                <a:latin typeface="Calibri" pitchFamily="34" charset="0"/>
                <a:cs typeface="Calibri" pitchFamily="34" charset="0"/>
              </a:rPr>
              <a:t>Jerney</a:t>
            </a:r>
            <a:r>
              <a:rPr lang="en-US" b="1" dirty="0">
                <a:latin typeface="Calibri" pitchFamily="34" charset="0"/>
                <a:cs typeface="Calibri" pitchFamily="34" charset="0"/>
              </a:rPr>
              <a:t> B., “Stable Orthotropic Materials”, </a:t>
            </a:r>
            <a:r>
              <a:rPr lang="en-US" b="1" dirty="0" err="1">
                <a:latin typeface="Calibri" pitchFamily="34" charset="0"/>
                <a:cs typeface="Calibri" pitchFamily="34" charset="0"/>
              </a:rPr>
              <a:t>Eurographics</a:t>
            </a:r>
            <a:r>
              <a:rPr lang="en-US" b="1" dirty="0">
                <a:latin typeface="Calibri" pitchFamily="34" charset="0"/>
                <a:cs typeface="Calibri" pitchFamily="34" charset="0"/>
              </a:rPr>
              <a:t>/ACM  SIGGRAPH Symposium on Computer Animation, 2014.</a:t>
            </a:r>
          </a:p>
        </p:txBody>
      </p:sp>
    </p:spTree>
    <p:extLst>
      <p:ext uri="{BB962C8B-B14F-4D97-AF65-F5344CB8AC3E}">
        <p14:creationId xmlns:p14="http://schemas.microsoft.com/office/powerpoint/2010/main" val="22045404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33801</TotalTime>
  <Words>5741</Words>
  <Application>Microsoft Office PowerPoint</Application>
  <PresentationFormat>Προβολή στην οθόνη (4:3)</PresentationFormat>
  <Paragraphs>625</Paragraphs>
  <Slides>91</Slides>
  <Notes>50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91</vt:i4>
      </vt:variant>
    </vt:vector>
  </HeadingPairs>
  <TitlesOfParts>
    <vt:vector size="100" baseType="lpstr">
      <vt:lpstr>Arial</vt:lpstr>
      <vt:lpstr>Calibri</vt:lpstr>
      <vt:lpstr>Cambria Math</vt:lpstr>
      <vt:lpstr>Times New Roman</vt:lpstr>
      <vt:lpstr>Tw Cen MT</vt:lpstr>
      <vt:lpstr>Wingdings</vt:lpstr>
      <vt:lpstr>Wingdings 2</vt:lpstr>
      <vt:lpstr>Median</vt:lpstr>
      <vt:lpstr>Equation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baso</dc:creator>
  <cp:lastModifiedBy>ALEXANDRA NIAKOPOULOU</cp:lastModifiedBy>
  <cp:revision>1580</cp:revision>
  <dcterms:created xsi:type="dcterms:W3CDTF">2006-08-16T00:00:00Z</dcterms:created>
  <dcterms:modified xsi:type="dcterms:W3CDTF">2023-09-29T09:47:18Z</dcterms:modified>
</cp:coreProperties>
</file>