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9"/>
  </p:notesMasterIdLst>
  <p:sldIdLst>
    <p:sldId id="259" r:id="rId2"/>
    <p:sldId id="354" r:id="rId3"/>
    <p:sldId id="353" r:id="rId4"/>
    <p:sldId id="385" r:id="rId5"/>
    <p:sldId id="386" r:id="rId6"/>
    <p:sldId id="387" r:id="rId7"/>
    <p:sldId id="389" r:id="rId8"/>
    <p:sldId id="388" r:id="rId9"/>
    <p:sldId id="390" r:id="rId10"/>
    <p:sldId id="391" r:id="rId11"/>
    <p:sldId id="392" r:id="rId12"/>
    <p:sldId id="393" r:id="rId13"/>
    <p:sldId id="394" r:id="rId14"/>
    <p:sldId id="395" r:id="rId15"/>
    <p:sldId id="400" r:id="rId16"/>
    <p:sldId id="403" r:id="rId17"/>
    <p:sldId id="404" r:id="rId18"/>
    <p:sldId id="405" r:id="rId19"/>
    <p:sldId id="406" r:id="rId20"/>
    <p:sldId id="408" r:id="rId21"/>
    <p:sldId id="409" r:id="rId22"/>
    <p:sldId id="398" r:id="rId23"/>
    <p:sldId id="407" r:id="rId24"/>
    <p:sldId id="396" r:id="rId25"/>
    <p:sldId id="397" r:id="rId26"/>
    <p:sldId id="399" r:id="rId27"/>
    <p:sldId id="402" r:id="rId28"/>
    <p:sldId id="401" r:id="rId29"/>
    <p:sldId id="415" r:id="rId30"/>
    <p:sldId id="418" r:id="rId31"/>
    <p:sldId id="419" r:id="rId32"/>
    <p:sldId id="420" r:id="rId33"/>
    <p:sldId id="421" r:id="rId34"/>
    <p:sldId id="422" r:id="rId35"/>
    <p:sldId id="416" r:id="rId36"/>
    <p:sldId id="410" r:id="rId37"/>
    <p:sldId id="412" r:id="rId38"/>
    <p:sldId id="413" r:id="rId39"/>
    <p:sldId id="411" r:id="rId40"/>
    <p:sldId id="414" r:id="rId41"/>
    <p:sldId id="423" r:id="rId42"/>
    <p:sldId id="427" r:id="rId43"/>
    <p:sldId id="424" r:id="rId44"/>
    <p:sldId id="425" r:id="rId45"/>
    <p:sldId id="426" r:id="rId46"/>
    <p:sldId id="428" r:id="rId47"/>
    <p:sldId id="429" r:id="rId48"/>
    <p:sldId id="434" r:id="rId49"/>
    <p:sldId id="431" r:id="rId50"/>
    <p:sldId id="432" r:id="rId51"/>
    <p:sldId id="433" r:id="rId52"/>
    <p:sldId id="430" r:id="rId53"/>
    <p:sldId id="435" r:id="rId54"/>
    <p:sldId id="436" r:id="rId55"/>
    <p:sldId id="437" r:id="rId56"/>
    <p:sldId id="438" r:id="rId57"/>
    <p:sldId id="440" r:id="rId58"/>
    <p:sldId id="439" r:id="rId59"/>
    <p:sldId id="441" r:id="rId60"/>
    <p:sldId id="442" r:id="rId61"/>
    <p:sldId id="443" r:id="rId62"/>
    <p:sldId id="444" r:id="rId63"/>
    <p:sldId id="445" r:id="rId64"/>
    <p:sldId id="384" r:id="rId65"/>
    <p:sldId id="448" r:id="rId66"/>
    <p:sldId id="449" r:id="rId67"/>
    <p:sldId id="451" r:id="rId68"/>
    <p:sldId id="450" r:id="rId69"/>
    <p:sldId id="453" r:id="rId70"/>
    <p:sldId id="446" r:id="rId71"/>
    <p:sldId id="447" r:id="rId72"/>
    <p:sldId id="452" r:id="rId73"/>
    <p:sldId id="455" r:id="rId74"/>
    <p:sldId id="454" r:id="rId75"/>
    <p:sldId id="456" r:id="rId76"/>
    <p:sldId id="383" r:id="rId77"/>
    <p:sldId id="45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E56"/>
    <a:srgbClr val="474F6D"/>
    <a:srgbClr val="CD4C4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0253" autoAdjust="0"/>
  </p:normalViewPr>
  <p:slideViewPr>
    <p:cSldViewPr>
      <p:cViewPr varScale="1">
        <p:scale>
          <a:sx n="100" d="100"/>
          <a:sy n="100" d="100"/>
        </p:scale>
        <p:origin x="188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9/29/2023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8566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369222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9/29/2023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9/29/2023</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9/29/2023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9/29/2023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9/29/2023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otiadis@cs.uoi.g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fotiadis@uoi.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2362200" y="6172200"/>
            <a:ext cx="6019800" cy="685800"/>
          </a:xfrm>
          <a:prstGeom prst="rect">
            <a:avLst/>
          </a:prstGeom>
        </p:spPr>
        <p:txBody>
          <a:bodyPr vert="horz">
            <a:normAutofit/>
          </a:bodyPr>
          <a:lstStyle/>
          <a:p>
            <a:pPr marL="320040" lvl="0" indent="-320040">
              <a:spcBef>
                <a:spcPts val="700"/>
              </a:spcBef>
              <a:buClr>
                <a:schemeClr val="accent2"/>
              </a:buClr>
              <a:buSzPct val="60000"/>
              <a:defRPr/>
            </a:pPr>
            <a:endParaRPr kumimoji="0" lang="el-GR" sz="2800" b="0" i="0" u="none" strike="noStrike" kern="1200" cap="none" spc="0" normalizeH="0" baseline="0" dirty="0">
              <a:ln>
                <a:noFill/>
              </a:ln>
              <a:solidFill>
                <a:schemeClr val="bg1"/>
              </a:solidFill>
              <a:effectLst/>
              <a:uLnTx/>
              <a:uFillTx/>
              <a:latin typeface="+mn-lt"/>
              <a:ea typeface="+mn-ea"/>
              <a:cs typeface="+mn-cs"/>
            </a:endParaRPr>
          </a:p>
        </p:txBody>
      </p:sp>
      <p:sp>
        <p:nvSpPr>
          <p:cNvPr id="10" name="Content Placeholder 2"/>
          <p:cNvSpPr txBox="1">
            <a:spLocks/>
          </p:cNvSpPr>
          <p:nvPr/>
        </p:nvSpPr>
        <p:spPr>
          <a:xfrm>
            <a:off x="107504" y="1600200"/>
            <a:ext cx="8640960" cy="4267200"/>
          </a:xfrm>
          <a:prstGeom prst="rect">
            <a:avLst/>
          </a:prstGeom>
        </p:spPr>
        <p:txBody>
          <a:bodyPr vert="horz" anchor="ctr">
            <a:normAutofit fontScale="2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16000" b="1" dirty="0">
                <a:solidFill>
                  <a:schemeClr val="bg1"/>
                </a:solidFill>
                <a:latin typeface="Calibri" pitchFamily="34" charset="0"/>
              </a:rPr>
              <a:t>ΑΝΑΛΥΣΗ ΚΙΝΗΣΗΣ ΚΑΙ ΑΡΘΡΩΣΕΙΣ</a:t>
            </a:r>
          </a:p>
          <a:p>
            <a:pPr algn="ctr">
              <a:spcBef>
                <a:spcPts val="700"/>
              </a:spcBef>
              <a:buClr>
                <a:schemeClr val="accent2"/>
              </a:buClr>
              <a:buSzPct val="60000"/>
            </a:pPr>
            <a:endParaRPr lang="en-US" sz="144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Δημήτριος Ι. Φωτιάδης</a:t>
            </a:r>
          </a:p>
          <a:p>
            <a:pPr algn="ctr">
              <a:spcBef>
                <a:spcPts val="700"/>
              </a:spcBef>
              <a:buClr>
                <a:schemeClr val="accent2"/>
              </a:buClr>
              <a:buSzPct val="60000"/>
            </a:pPr>
            <a:r>
              <a:rPr lang="el-GR" sz="8800" dirty="0">
                <a:solidFill>
                  <a:schemeClr val="bg1"/>
                </a:solidFill>
                <a:latin typeface="Calibri" pitchFamily="34" charset="0"/>
              </a:rPr>
              <a:t>Καθηγητής </a:t>
            </a:r>
            <a:r>
              <a:rPr lang="el-GR" sz="8800" dirty="0" err="1">
                <a:solidFill>
                  <a:schemeClr val="bg1"/>
                </a:solidFill>
                <a:latin typeface="Calibri" pitchFamily="34" charset="0"/>
              </a:rPr>
              <a:t>Βιοϊατρικής</a:t>
            </a:r>
            <a:r>
              <a:rPr lang="el-GR" sz="8800" dirty="0">
                <a:solidFill>
                  <a:schemeClr val="bg1"/>
                </a:solidFill>
                <a:latin typeface="Calibri" pitchFamily="34" charset="0"/>
              </a:rPr>
              <a:t> Τεχνολογίας</a:t>
            </a:r>
          </a:p>
          <a:p>
            <a:pPr algn="ctr">
              <a:spcBef>
                <a:spcPts val="700"/>
              </a:spcBef>
              <a:buClr>
                <a:schemeClr val="accent2"/>
              </a:buClr>
              <a:buSzPct val="60000"/>
            </a:pPr>
            <a:endParaRPr lang="el-GR" sz="8800" dirty="0">
              <a:solidFill>
                <a:schemeClr val="bg1"/>
              </a:solidFill>
              <a:latin typeface="Calibri" pitchFamily="34" charset="0"/>
              <a:hlinkClick r:id="rId3"/>
            </a:endParaRPr>
          </a:p>
          <a:p>
            <a:pPr algn="ctr">
              <a:spcBef>
                <a:spcPts val="700"/>
              </a:spcBef>
              <a:buClr>
                <a:schemeClr val="accent2"/>
              </a:buClr>
              <a:buSzPct val="60000"/>
            </a:pP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fotiadis</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err="1">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uoi</a:t>
            </a:r>
            <a:r>
              <a:rPr lang="el-GR"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a:t>
            </a:r>
            <a:r>
              <a:rPr lang="en-US" sz="8800" u="sng" dirty="0">
                <a:solidFill>
                  <a:srgbClr val="336633"/>
                </a:solidFill>
                <a:effectLst/>
                <a:latin typeface="Calibri" panose="020F0502020204030204" pitchFamily="34" charset="0"/>
                <a:ea typeface="Times New Roman" panose="02020603050405020304" pitchFamily="18" charset="0"/>
                <a:cs typeface="Times New Roman" panose="02020603050405020304" pitchFamily="18" charset="0"/>
                <a:hlinkClick r:id="rId4"/>
              </a:rPr>
              <a:t>gr</a:t>
            </a:r>
            <a:endParaRPr lang="el-GR" sz="9600" dirty="0">
              <a:solidFill>
                <a:schemeClr val="bg1"/>
              </a:solidFill>
              <a:latin typeface="Calibri" pitchFamily="34" charset="0"/>
            </a:endParaRPr>
          </a:p>
          <a:p>
            <a:pPr algn="ctr">
              <a:spcBef>
                <a:spcPts val="700"/>
              </a:spcBef>
              <a:buClr>
                <a:schemeClr val="accent2"/>
              </a:buClr>
              <a:buSzPct val="60000"/>
            </a:pPr>
            <a:endParaRPr lang="el-GR" sz="6000" dirty="0">
              <a:solidFill>
                <a:schemeClr val="bg1"/>
              </a:solidFill>
              <a:latin typeface="Calibri" pitchFamily="34" charset="0"/>
            </a:endParaRPr>
          </a:p>
          <a:p>
            <a:pPr algn="ctr">
              <a:spcBef>
                <a:spcPts val="700"/>
              </a:spcBef>
              <a:buClr>
                <a:schemeClr val="accent2"/>
              </a:buClr>
              <a:buSzPct val="60000"/>
            </a:pPr>
            <a:endParaRPr lang="en-US" sz="6000" dirty="0">
              <a:solidFill>
                <a:schemeClr val="bg1"/>
              </a:solidFill>
              <a:latin typeface="Calibri" pitchFamily="34" charset="0"/>
            </a:endParaRPr>
          </a:p>
          <a:p>
            <a:pPr algn="ctr">
              <a:spcBef>
                <a:spcPts val="700"/>
              </a:spcBef>
              <a:buClr>
                <a:schemeClr val="accent2"/>
              </a:buClr>
              <a:buSzPct val="60000"/>
            </a:pPr>
            <a:r>
              <a:rPr lang="el-GR" sz="9600" dirty="0">
                <a:solidFill>
                  <a:schemeClr val="bg1"/>
                </a:solidFill>
                <a:latin typeface="Calibri" pitchFamily="34" charset="0"/>
              </a:rPr>
              <a:t>Πανεπιστήμιο Ιωαννίνων</a:t>
            </a:r>
          </a:p>
          <a:p>
            <a:pPr algn="ctr">
              <a:spcBef>
                <a:spcPts val="700"/>
              </a:spcBef>
              <a:buClr>
                <a:schemeClr val="accent2"/>
              </a:buClr>
              <a:buSzPct val="60000"/>
            </a:pPr>
            <a:r>
              <a:rPr lang="el-GR" sz="9600" dirty="0">
                <a:solidFill>
                  <a:schemeClr val="bg1"/>
                </a:solidFill>
                <a:latin typeface="Calibri" pitchFamily="34" charset="0"/>
              </a:rPr>
              <a:t> Τμήμα Μηχανικών Επιστήμης Υλικών</a:t>
            </a:r>
            <a:endParaRPr lang="en-US" sz="960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Τα μοντέλα των </a:t>
            </a:r>
            <a:r>
              <a:rPr lang="el-GR" sz="2200" dirty="0" err="1"/>
              <a:t>Kelvin-Voight</a:t>
            </a:r>
            <a:r>
              <a:rPr lang="el-GR" sz="2200" dirty="0"/>
              <a:t> και </a:t>
            </a:r>
            <a:r>
              <a:rPr lang="el-GR" sz="2200" dirty="0" err="1"/>
              <a:t>Maxwell</a:t>
            </a:r>
            <a:r>
              <a:rPr lang="el-GR" sz="2200" dirty="0"/>
              <a:t> δεν εκφράζουν τη συμπεριφορά κάποιου γνωστού υλικού, αλλά μπορούν να αξιοποιηθούν για την κατασκευή πιο πολύπλοκων μοντέλων.</a:t>
            </a:r>
          </a:p>
          <a:p>
            <a:pPr algn="just">
              <a:spcBef>
                <a:spcPts val="0"/>
              </a:spcBef>
              <a:spcAft>
                <a:spcPts val="2400"/>
              </a:spcAft>
              <a:buClr>
                <a:schemeClr val="tx2">
                  <a:lumMod val="75000"/>
                </a:schemeClr>
              </a:buClr>
              <a:buFont typeface="Wingdings" pitchFamily="2" charset="2"/>
              <a:buChar char="q"/>
            </a:pPr>
            <a:r>
              <a:rPr lang="el-GR" sz="2200" dirty="0"/>
              <a:t>Για παράδειγμα, το παρακάτω μοντέλο 3 στοιχείων χρησιμοποιείται στην </a:t>
            </a:r>
            <a:r>
              <a:rPr lang="el-GR" sz="2200" dirty="0" err="1"/>
              <a:t>εμβιομηχανική</a:t>
            </a:r>
            <a:r>
              <a:rPr lang="el-GR" sz="2200" dirty="0"/>
              <a:t> για τη μελέτη της συμπεριφοράς του ιστού του κολλαγόνου:</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Αν και απλό, το μοντέλο δίνει μια σαφή εικόνα για τα φαινόμενα του </a:t>
            </a:r>
            <a:r>
              <a:rPr lang="el-GR" sz="2200" b="1" dirty="0"/>
              <a:t>ερπυσμού</a:t>
            </a:r>
            <a:r>
              <a:rPr lang="el-GR" sz="2200" dirty="0"/>
              <a:t> (</a:t>
            </a:r>
            <a:r>
              <a:rPr lang="en-US" sz="2200" i="1" dirty="0"/>
              <a:t>creep</a:t>
            </a:r>
            <a:r>
              <a:rPr lang="el-GR" sz="2200" dirty="0"/>
              <a:t>) και </a:t>
            </a:r>
            <a:r>
              <a:rPr lang="el-GR" sz="2200" b="1" dirty="0"/>
              <a:t>χαλάρωσης της τάσης </a:t>
            </a:r>
            <a:r>
              <a:rPr lang="el-GR" sz="2200" dirty="0"/>
              <a:t>(</a:t>
            </a:r>
            <a:r>
              <a:rPr lang="en-US" sz="2200" i="1" dirty="0"/>
              <a:t>stress relaxation</a:t>
            </a:r>
            <a:r>
              <a:rPr lang="el-GR" sz="22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12" name="Εικόνα 52"/>
          <p:cNvPicPr/>
          <p:nvPr/>
        </p:nvPicPr>
        <p:blipFill>
          <a:blip r:embed="rId2">
            <a:extLst>
              <a:ext uri="{28A0092B-C50C-407E-A947-70E740481C1C}">
                <a14:useLocalDpi xmlns:a14="http://schemas.microsoft.com/office/drawing/2010/main" val="0"/>
              </a:ext>
            </a:extLst>
          </a:blip>
          <a:srcRect/>
          <a:stretch>
            <a:fillRect/>
          </a:stretch>
        </p:blipFill>
        <p:spPr bwMode="auto">
          <a:xfrm>
            <a:off x="1870375" y="4149080"/>
            <a:ext cx="2645045" cy="1429891"/>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4664721" y="4673171"/>
                <a:ext cx="4401846" cy="381708"/>
              </a:xfrm>
              <a:prstGeom prst="rect">
                <a:avLst/>
              </a:prstGeom>
            </p:spPr>
            <p:txBody>
              <a:bodyPr wrap="none">
                <a:spAutoFit/>
              </a:bodyPr>
              <a:lstStyle/>
              <a:p>
                <a:pPr algn="ctr"/>
                <a14:m>
                  <m:oMath xmlns:m="http://schemas.openxmlformats.org/officeDocument/2006/math">
                    <m:r>
                      <a:rPr lang="el-GR"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a:solidFill>
                              <a:srgbClr val="000000"/>
                            </a:solidFill>
                            <a:effectLst/>
                            <a:latin typeface="Cambria Math" panose="02040503050406030204" pitchFamily="18" charset="0"/>
                            <a:ea typeface="Cambria Math" panose="02040503050406030204" pitchFamily="18" charset="0"/>
                          </a:rPr>
                          <m:t>Ε</m:t>
                        </m:r>
                      </m:e>
                      <m:sub>
                        <m:r>
                          <a:rPr lang="el-GR" b="0" i="1" smtClean="0">
                            <a:solidFill>
                              <a:srgbClr val="000000"/>
                            </a:solidFill>
                            <a:effectLst/>
                            <a:latin typeface="Cambria Math" panose="02040503050406030204" pitchFamily="18" charset="0"/>
                            <a:ea typeface="Cambria Math" panose="02040503050406030204" pitchFamily="18" charset="0"/>
                          </a:rPr>
                          <m:t>1</m:t>
                        </m:r>
                      </m:sub>
                    </m:sSub>
                    <m:r>
                      <m:rPr>
                        <m:nor/>
                      </m:rPr>
                      <a:rPr lang="de-DE">
                        <a:solidFill>
                          <a:srgbClr val="000000"/>
                        </a:solidFill>
                        <a:effectLst/>
                        <a:latin typeface="Cambria Math" panose="02040503050406030204" pitchFamily="18" charset="0"/>
                        <a:ea typeface="Cambria Math" panose="02040503050406030204" pitchFamily="18" charset="0"/>
                      </a:rPr>
                      <m:t>+</m:t>
                    </m:r>
                    <m:sSub>
                      <m:sSubPr>
                        <m:ctrlPr>
                          <a:rPr lang="el-GR"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a:solidFill>
                              <a:srgbClr val="000000"/>
                            </a:solidFill>
                            <a:effectLst/>
                            <a:latin typeface="Cambria Math" panose="02040503050406030204" pitchFamily="18" charset="0"/>
                            <a:ea typeface="Cambria Math" panose="02040503050406030204" pitchFamily="18" charset="0"/>
                          </a:rPr>
                          <m:t>Ε</m:t>
                        </m:r>
                      </m:e>
                      <m:sub>
                        <m:r>
                          <a:rPr lang="el-GR" b="0" i="1" smtClean="0">
                            <a:solidFill>
                              <a:srgbClr val="000000"/>
                            </a:solidFill>
                            <a:effectLst/>
                            <a:latin typeface="Cambria Math" panose="02040503050406030204" pitchFamily="18" charset="0"/>
                            <a:ea typeface="Cambria Math" panose="02040503050406030204" pitchFamily="18" charset="0"/>
                          </a:rPr>
                          <m:t>2</m:t>
                        </m:r>
                      </m:sub>
                    </m:sSub>
                    <m:r>
                      <m:rPr>
                        <m:nor/>
                      </m:rPr>
                      <a:rPr lang="de-DE">
                        <a:solidFill>
                          <a:srgbClr val="000000"/>
                        </a:solidFill>
                        <a:effectLst/>
                        <a:latin typeface="Cambria Math" panose="02040503050406030204" pitchFamily="18" charset="0"/>
                        <a:ea typeface="Cambria Math" panose="02040503050406030204" pitchFamily="18" charset="0"/>
                      </a:rPr>
                      <m:t>)</m:t>
                    </m:r>
                    <m:r>
                      <m:rPr>
                        <m:nor/>
                      </m:rPr>
                      <a:rPr lang="el-GR">
                        <a:solidFill>
                          <a:srgbClr val="000000"/>
                        </a:solidFill>
                        <a:effectLst/>
                        <a:latin typeface="Cambria Math" panose="02040503050406030204" pitchFamily="18" charset="0"/>
                        <a:ea typeface="Cambria Math" panose="02040503050406030204" pitchFamily="18" charset="0"/>
                      </a:rPr>
                      <m:t>σ</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el-GR">
                        <a:solidFill>
                          <a:srgbClr val="000000"/>
                        </a:solidFill>
                        <a:effectLst/>
                        <a:latin typeface="Cambria Math" panose="02040503050406030204" pitchFamily="18" charset="0"/>
                        <a:ea typeface="Cambria Math" panose="02040503050406030204" pitchFamily="18" charset="0"/>
                      </a:rPr>
                      <m:t>μ</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d</m:t>
                    </m:r>
                    <m:r>
                      <m:rPr>
                        <m:nor/>
                      </m:rPr>
                      <a:rPr lang="el-GR">
                        <a:solidFill>
                          <a:srgbClr val="000000"/>
                        </a:solidFill>
                        <a:effectLst/>
                        <a:latin typeface="Cambria Math" panose="02040503050406030204" pitchFamily="18" charset="0"/>
                        <a:ea typeface="Cambria Math" panose="02040503050406030204" pitchFamily="18" charset="0"/>
                      </a:rPr>
                      <m:t>σ</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de-DE">
                        <a:solidFill>
                          <a:srgbClr val="000000"/>
                        </a:solidFill>
                        <a:effectLst/>
                        <a:latin typeface="Cambria Math" panose="02040503050406030204" pitchFamily="18" charset="0"/>
                        <a:ea typeface="Cambria Math" panose="02040503050406030204" pitchFamily="18" charset="0"/>
                      </a:rPr>
                      <m:t>dt</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m:t>
                    </m:r>
                    <m:r>
                      <a:rPr lang="el-GR" b="0" i="1" smtClean="0">
                        <a:solidFill>
                          <a:srgbClr val="000000"/>
                        </a:solidFill>
                        <a:effectLst/>
                        <a:latin typeface="Cambria Math" panose="02040503050406030204" pitchFamily="18" charset="0"/>
                        <a:ea typeface="Cambria Math" panose="02040503050406030204" pitchFamily="18" charset="0"/>
                      </a:rPr>
                      <m:t> </m:t>
                    </m:r>
                    <m:sSub>
                      <m:sSubPr>
                        <m:ctrlPr>
                          <a:rPr lang="el-GR"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de-DE">
                            <a:solidFill>
                              <a:srgbClr val="000000"/>
                            </a:solidFill>
                            <a:effectLst/>
                            <a:latin typeface="Cambria Math" panose="02040503050406030204" pitchFamily="18" charset="0"/>
                            <a:ea typeface="Cambria Math" panose="02040503050406030204" pitchFamily="18" charset="0"/>
                          </a:rPr>
                          <m:t>E</m:t>
                        </m:r>
                      </m:e>
                      <m:sub>
                        <m:r>
                          <a:rPr lang="el-GR" b="0" i="1" smtClean="0">
                            <a:solidFill>
                              <a:srgbClr val="000000"/>
                            </a:solidFill>
                            <a:effectLst/>
                            <a:latin typeface="Cambria Math" panose="02040503050406030204" pitchFamily="18" charset="0"/>
                            <a:ea typeface="Cambria Math" panose="02040503050406030204" pitchFamily="18" charset="0"/>
                          </a:rPr>
                          <m:t>1</m:t>
                        </m:r>
                      </m:sub>
                    </m:sSub>
                    <m:sSub>
                      <m:sSubPr>
                        <m:ctrlPr>
                          <a:rPr lang="el-GR"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de-DE">
                            <a:solidFill>
                              <a:srgbClr val="000000"/>
                            </a:solidFill>
                            <a:effectLst/>
                            <a:latin typeface="Cambria Math" panose="02040503050406030204" pitchFamily="18" charset="0"/>
                            <a:ea typeface="Cambria Math" panose="02040503050406030204" pitchFamily="18" charset="0"/>
                          </a:rPr>
                          <m:t>E</m:t>
                        </m:r>
                      </m:e>
                      <m:sub>
                        <m:r>
                          <a:rPr lang="el-GR" b="0" i="1" smtClean="0">
                            <a:solidFill>
                              <a:srgbClr val="000000"/>
                            </a:solidFill>
                            <a:effectLst/>
                            <a:latin typeface="Cambria Math" panose="02040503050406030204" pitchFamily="18" charset="0"/>
                            <a:ea typeface="Cambria Math" panose="02040503050406030204" pitchFamily="18" charset="0"/>
                          </a:rPr>
                          <m:t>2</m:t>
                        </m:r>
                      </m:sub>
                    </m:sSub>
                  </m:oMath>
                </a14:m>
                <a:r>
                  <a:rPr lang="el-GR" dirty="0">
                    <a:solidFill>
                      <a:srgbClr val="000000"/>
                    </a:solidFill>
                    <a:effectLst/>
                    <a:latin typeface="Cambria Math" panose="02040503050406030204" pitchFamily="18" charset="0"/>
                    <a:ea typeface="Cambria Math" panose="02040503050406030204" pitchFamily="18" charset="0"/>
                  </a:rPr>
                  <a:t>ε</a:t>
                </a:r>
                <a14:m>
                  <m:oMath xmlns:m="http://schemas.openxmlformats.org/officeDocument/2006/math">
                    <m: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el-GR">
                        <a:solidFill>
                          <a:srgbClr val="000000"/>
                        </a:solidFill>
                        <a:effectLst/>
                        <a:latin typeface="Cambria Math" panose="02040503050406030204" pitchFamily="18" charset="0"/>
                        <a:ea typeface="Cambria Math" panose="02040503050406030204" pitchFamily="18" charset="0"/>
                      </a:rPr>
                      <m:t>μ</m:t>
                    </m:r>
                    <m:sSub>
                      <m:sSubPr>
                        <m:ctrlPr>
                          <a:rPr lang="el-GR"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de-DE">
                            <a:solidFill>
                              <a:srgbClr val="000000"/>
                            </a:solidFill>
                            <a:effectLst/>
                            <a:latin typeface="Cambria Math" panose="02040503050406030204" pitchFamily="18" charset="0"/>
                            <a:ea typeface="Cambria Math" panose="02040503050406030204" pitchFamily="18" charset="0"/>
                          </a:rPr>
                          <m:t>E</m:t>
                        </m:r>
                      </m:e>
                      <m:sub>
                        <m:r>
                          <a:rPr lang="el-GR" b="0" i="1" smtClean="0">
                            <a:solidFill>
                              <a:srgbClr val="000000"/>
                            </a:solidFill>
                            <a:effectLst/>
                            <a:latin typeface="Cambria Math" panose="02040503050406030204" pitchFamily="18" charset="0"/>
                            <a:ea typeface="Cambria Math" panose="02040503050406030204" pitchFamily="18" charset="0"/>
                          </a:rPr>
                          <m:t>1</m:t>
                        </m:r>
                      </m:sub>
                    </m:sSub>
                    <m:r>
                      <m:rPr>
                        <m:nor/>
                      </m:rPr>
                      <a:rPr lang="de-DE">
                        <a:solidFill>
                          <a:srgbClr val="000000"/>
                        </a:solidFill>
                        <a:effectLst/>
                        <a:latin typeface="Cambria Math" panose="02040503050406030204" pitchFamily="18" charset="0"/>
                        <a:ea typeface="Cambria Math" panose="02040503050406030204" pitchFamily="18" charset="0"/>
                      </a:rPr>
                      <m:t>d</m:t>
                    </m:r>
                    <m:r>
                      <m:rPr>
                        <m:nor/>
                      </m:rPr>
                      <a:rPr lang="el-GR">
                        <a:solidFill>
                          <a:srgbClr val="000000"/>
                        </a:solidFill>
                        <a:effectLst/>
                        <a:latin typeface="Cambria Math" panose="02040503050406030204" pitchFamily="18" charset="0"/>
                        <a:ea typeface="Cambria Math" panose="02040503050406030204" pitchFamily="18" charset="0"/>
                      </a:rPr>
                      <m:t>ε</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de-DE">
                        <a:solidFill>
                          <a:srgbClr val="000000"/>
                        </a:solidFill>
                        <a:effectLst/>
                        <a:latin typeface="Cambria Math" panose="02040503050406030204" pitchFamily="18" charset="0"/>
                        <a:ea typeface="Cambria Math" panose="02040503050406030204" pitchFamily="18" charset="0"/>
                      </a:rPr>
                      <m:t>dt</m:t>
                    </m:r>
                  </m:oMath>
                </a14:m>
                <a:endParaRPr lang="el-GR"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64721" y="4673171"/>
                <a:ext cx="4401846" cy="381708"/>
              </a:xfrm>
              <a:prstGeom prst="rect">
                <a:avLst/>
              </a:prstGeom>
              <a:blipFill rotWithShape="0">
                <a:blip r:embed="rId3"/>
                <a:stretch>
                  <a:fillRect t="-11290" b="-20968"/>
                </a:stretch>
              </a:blipFill>
            </p:spPr>
            <p:txBody>
              <a:bodyPr/>
              <a:lstStyle/>
              <a:p>
                <a:r>
                  <a:rPr lang="el-GR">
                    <a:noFill/>
                  </a:rPr>
                  <a:t> </a:t>
                </a:r>
              </a:p>
            </p:txBody>
          </p:sp>
        </mc:Fallback>
      </mc:AlternateContent>
    </p:spTree>
    <p:extLst>
      <p:ext uri="{BB962C8B-B14F-4D97-AF65-F5344CB8AC3E}">
        <p14:creationId xmlns:p14="http://schemas.microsoft.com/office/powerpoint/2010/main" val="205071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φαινόμενο του ερπυσμού φαίνεται από τη συμπεριφορά ενός ελαστικού και ενός </a:t>
            </a:r>
            <a:r>
              <a:rPr lang="el-GR" sz="2200" dirty="0" err="1"/>
              <a:t>ιξωδοελαστικού</a:t>
            </a:r>
            <a:r>
              <a:rPr lang="el-GR" sz="2200" dirty="0"/>
              <a:t> υλικού υπό σταθερή τάση σ.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778818" y="2834848"/>
            <a:ext cx="2185670" cy="3906520"/>
          </a:xfrm>
          <a:prstGeom prst="rect">
            <a:avLst/>
          </a:prstGeom>
          <a:noFill/>
          <a:ln>
            <a:noFill/>
          </a:ln>
        </p:spPr>
      </p:pic>
      <mc:AlternateContent xmlns:mc="http://schemas.openxmlformats.org/markup-compatibility/2006" xmlns:a14="http://schemas.microsoft.com/office/drawing/2010/main">
        <mc:Choice Requires="a14">
          <p:sp>
            <p:nvSpPr>
              <p:cNvPr id="7" name="Θέση περιεχομένου 2"/>
              <p:cNvSpPr txBox="1">
                <a:spLocks/>
              </p:cNvSpPr>
              <p:nvPr/>
            </p:nvSpPr>
            <p:spPr>
              <a:xfrm>
                <a:off x="251520" y="2780928"/>
                <a:ext cx="6048672" cy="390652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b="1" dirty="0"/>
                  <a:t>Ένα γραμμικά ελαστικό υλικό </a:t>
                </a:r>
                <a:r>
                  <a:rPr lang="el-GR" sz="2200" dirty="0"/>
                  <a:t>(α) παίρνει στιγμιαία την παραμόρφωση (ε=σ/Ε) στο </a:t>
                </a:r>
                <a14:m>
                  <m:oMath xmlns:m="http://schemas.openxmlformats.org/officeDocument/2006/math">
                    <m:sSub>
                      <m:sSubPr>
                        <m:ctrlPr>
                          <a:rPr lang="el-GR" sz="2200" i="1">
                            <a:latin typeface="Cambria Math" panose="02040503050406030204" pitchFamily="18" charset="0"/>
                          </a:rPr>
                        </m:ctrlPr>
                      </m:sSubPr>
                      <m:e>
                        <m:r>
                          <m:rPr>
                            <m:nor/>
                          </m:rPr>
                          <a:rPr lang="en-US" sz="2200"/>
                          <m:t>t</m:t>
                        </m:r>
                      </m:e>
                      <m:sub>
                        <m:r>
                          <a:rPr lang="el-GR" sz="2200" b="0" i="1" smtClean="0">
                            <a:latin typeface="Cambria Math" panose="02040503050406030204" pitchFamily="18" charset="0"/>
                          </a:rPr>
                          <m:t>0</m:t>
                        </m:r>
                      </m:sub>
                    </m:sSub>
                  </m:oMath>
                </a14:m>
                <a:r>
                  <a:rPr lang="el-GR" sz="2200" dirty="0"/>
                  <a:t> και αποφορτίζεται επίσης στιγμιαία στο χρόνο </a:t>
                </a:r>
                <a14:m>
                  <m:oMath xmlns:m="http://schemas.openxmlformats.org/officeDocument/2006/math">
                    <m:sSub>
                      <m:sSubPr>
                        <m:ctrlPr>
                          <a:rPr lang="el-GR" sz="2200" i="1">
                            <a:latin typeface="Cambria Math" panose="02040503050406030204" pitchFamily="18" charset="0"/>
                          </a:rPr>
                        </m:ctrlPr>
                      </m:sSubPr>
                      <m:e>
                        <m:r>
                          <m:rPr>
                            <m:nor/>
                          </m:rPr>
                          <a:rPr lang="en-US" sz="2200"/>
                          <m:t>t</m:t>
                        </m:r>
                      </m:e>
                      <m:sub>
                        <m:r>
                          <m:rPr>
                            <m:sty m:val="p"/>
                          </m:rPr>
                          <a:rPr lang="el-GR" sz="2200" b="0" i="0" smtClean="0">
                            <a:latin typeface="Cambria Math" panose="02040503050406030204" pitchFamily="18" charset="0"/>
                          </a:rPr>
                          <m:t>α</m:t>
                        </m:r>
                      </m:sub>
                    </m:sSub>
                  </m:oMath>
                </a14:m>
                <a:r>
                  <a:rPr lang="el-GR" sz="2200" dirty="0"/>
                  <a:t>. </a:t>
                </a:r>
              </a:p>
              <a:p>
                <a:pPr algn="just">
                  <a:spcBef>
                    <a:spcPts val="0"/>
                  </a:spcBef>
                  <a:spcAft>
                    <a:spcPts val="1800"/>
                  </a:spcAft>
                  <a:buClr>
                    <a:schemeClr val="tx2">
                      <a:lumMod val="75000"/>
                    </a:schemeClr>
                  </a:buClr>
                  <a:buFont typeface="Wingdings" pitchFamily="2" charset="2"/>
                  <a:buChar char="q"/>
                </a:pPr>
                <a:r>
                  <a:rPr lang="el-GR" sz="2200" dirty="0"/>
                  <a:t>Υπό τις ίδιες συνθήκες, ένα </a:t>
                </a:r>
                <a:r>
                  <a:rPr lang="el-GR" sz="2200" b="1" dirty="0"/>
                  <a:t>ιξωδοελαστικό υλικό </a:t>
                </a:r>
                <a:r>
                  <a:rPr lang="el-GR" sz="2200" dirty="0"/>
                  <a:t>(β), ανταποκρίνεται </a:t>
                </a:r>
                <a:r>
                  <a:rPr lang="el-GR" sz="2200" dirty="0" err="1"/>
                  <a:t>παραμορφούμενο</a:t>
                </a:r>
                <a:r>
                  <a:rPr lang="el-GR" sz="2200" dirty="0"/>
                  <a:t> σταδιακά μεταξύ </a:t>
                </a:r>
                <a14:m>
                  <m:oMath xmlns:m="http://schemas.openxmlformats.org/officeDocument/2006/math">
                    <m:sSub>
                      <m:sSubPr>
                        <m:ctrlPr>
                          <a:rPr lang="el-GR" sz="2200" i="1">
                            <a:latin typeface="Cambria Math" panose="02040503050406030204" pitchFamily="18" charset="0"/>
                          </a:rPr>
                        </m:ctrlPr>
                      </m:sSubPr>
                      <m:e>
                        <m:r>
                          <m:rPr>
                            <m:nor/>
                          </m:rPr>
                          <a:rPr lang="en-US" sz="2200"/>
                          <m:t>t</m:t>
                        </m:r>
                      </m:e>
                      <m:sub>
                        <m:r>
                          <a:rPr lang="el-GR" sz="2200" b="0" i="0" smtClean="0">
                            <a:latin typeface="Cambria Math" panose="02040503050406030204" pitchFamily="18" charset="0"/>
                          </a:rPr>
                          <m:t>0</m:t>
                        </m:r>
                      </m:sub>
                    </m:sSub>
                  </m:oMath>
                </a14:m>
                <a:r>
                  <a:rPr lang="el-GR" sz="2200" dirty="0"/>
                  <a:t>-</a:t>
                </a:r>
                <a14:m>
                  <m:oMath xmlns:m="http://schemas.openxmlformats.org/officeDocument/2006/math">
                    <m:sSub>
                      <m:sSubPr>
                        <m:ctrlPr>
                          <a:rPr lang="el-GR" sz="2200" i="1">
                            <a:latin typeface="Cambria Math" panose="02040503050406030204" pitchFamily="18" charset="0"/>
                          </a:rPr>
                        </m:ctrlPr>
                      </m:sSubPr>
                      <m:e>
                        <m:r>
                          <m:rPr>
                            <m:nor/>
                          </m:rPr>
                          <a:rPr lang="en-US" sz="2200"/>
                          <m:t>t</m:t>
                        </m:r>
                      </m:e>
                      <m:sub>
                        <m:r>
                          <m:rPr>
                            <m:sty m:val="p"/>
                          </m:rPr>
                          <a:rPr lang="el-GR" sz="2200" b="0" i="0" smtClean="0">
                            <a:latin typeface="Cambria Math" panose="02040503050406030204" pitchFamily="18" charset="0"/>
                          </a:rPr>
                          <m:t>α</m:t>
                        </m:r>
                      </m:sub>
                    </m:sSub>
                  </m:oMath>
                </a14:m>
                <a:r>
                  <a:rPr lang="el-GR" sz="2200" dirty="0"/>
                  <a:t> και αποφορτίζεται επίσης σταδιακά μετά το </a:t>
                </a:r>
                <a14:m>
                  <m:oMath xmlns:m="http://schemas.openxmlformats.org/officeDocument/2006/math">
                    <m:sSub>
                      <m:sSubPr>
                        <m:ctrlPr>
                          <a:rPr lang="el-GR" sz="2200" i="1">
                            <a:latin typeface="Cambria Math" panose="02040503050406030204" pitchFamily="18" charset="0"/>
                          </a:rPr>
                        </m:ctrlPr>
                      </m:sSubPr>
                      <m:e>
                        <m:r>
                          <m:rPr>
                            <m:nor/>
                          </m:rPr>
                          <a:rPr lang="en-US" sz="2200"/>
                          <m:t>t</m:t>
                        </m:r>
                      </m:e>
                      <m:sub>
                        <m:r>
                          <m:rPr>
                            <m:nor/>
                          </m:rPr>
                          <a:rPr lang="el-GR" sz="2200"/>
                          <m:t>α</m:t>
                        </m:r>
                      </m:sub>
                    </m:sSub>
                    <m:r>
                      <m:rPr>
                        <m:nor/>
                      </m:rPr>
                      <a:rPr lang="el-GR" sz="2200"/>
                      <m:t>.</m:t>
                    </m:r>
                  </m:oMath>
                </a14:m>
                <a:endParaRPr lang="el-GR" sz="2200" dirty="0"/>
              </a:p>
              <a:p>
                <a:pPr algn="just">
                  <a:spcBef>
                    <a:spcPts val="0"/>
                  </a:spcBef>
                  <a:spcAft>
                    <a:spcPts val="1800"/>
                  </a:spcAft>
                  <a:buClr>
                    <a:schemeClr val="tx2">
                      <a:lumMod val="75000"/>
                    </a:schemeClr>
                  </a:buClr>
                  <a:buFont typeface="Wingdings" pitchFamily="2" charset="2"/>
                  <a:buChar char="q"/>
                </a:pPr>
                <a:r>
                  <a:rPr lang="el-GR" sz="2200" dirty="0"/>
                  <a:t>Για στερεό ιξωδοελαστικό υλικό η αποφόρτιση είναι </a:t>
                </a:r>
                <a:r>
                  <a:rPr lang="el-GR" sz="2200" b="1" dirty="0"/>
                  <a:t>πλήρης</a:t>
                </a:r>
                <a:r>
                  <a:rPr lang="el-GR" sz="2200" dirty="0"/>
                  <a:t> (β), ενώ για ρευστό υπάρχει πάντα </a:t>
                </a:r>
                <a:r>
                  <a:rPr lang="el-GR" sz="2200" b="1" dirty="0"/>
                  <a:t>μόνιμη παραμένουσα παραμόρφωση </a:t>
                </a:r>
                <a:r>
                  <a:rPr lang="el-GR" sz="2200" dirty="0"/>
                  <a:t>(γ).</a:t>
                </a:r>
              </a:p>
              <a:p>
                <a:pPr algn="just">
                  <a:spcBef>
                    <a:spcPts val="0"/>
                  </a:spcBef>
                  <a:spcAft>
                    <a:spcPts val="2400"/>
                  </a:spcAft>
                  <a:buClr>
                    <a:schemeClr val="tx2">
                      <a:lumMod val="75000"/>
                    </a:schemeClr>
                  </a:buClr>
                  <a:buFont typeface="Wingdings" pitchFamily="2" charset="2"/>
                  <a:buChar char="q"/>
                </a:pPr>
                <a:endParaRPr lang="el-GR" sz="2200" dirty="0"/>
              </a:p>
            </p:txBody>
          </p:sp>
        </mc:Choice>
        <mc:Fallback xmlns="">
          <p:sp>
            <p:nvSpPr>
              <p:cNvPr id="7" name="Θέση περιεχομένου 2"/>
              <p:cNvSpPr txBox="1">
                <a:spLocks noRot="1" noChangeAspect="1" noMove="1" noResize="1" noEditPoints="1" noAdjustHandles="1" noChangeArrowheads="1" noChangeShapeType="1" noTextEdit="1"/>
              </p:cNvSpPr>
              <p:nvPr/>
            </p:nvSpPr>
            <p:spPr>
              <a:xfrm>
                <a:off x="251520" y="2780928"/>
                <a:ext cx="6048672" cy="3906520"/>
              </a:xfrm>
              <a:prstGeom prst="rect">
                <a:avLst/>
              </a:prstGeom>
              <a:blipFill rotWithShape="0">
                <a:blip r:embed="rId3"/>
                <a:stretch>
                  <a:fillRect l="-101" t="-1092" r="-1310" b="-3120"/>
                </a:stretch>
              </a:blipFill>
            </p:spPr>
            <p:txBody>
              <a:bodyPr/>
              <a:lstStyle/>
              <a:p>
                <a:r>
                  <a:rPr lang="el-GR">
                    <a:noFill/>
                  </a:rPr>
                  <a:t> </a:t>
                </a:r>
              </a:p>
            </p:txBody>
          </p:sp>
        </mc:Fallback>
      </mc:AlternateContent>
    </p:spTree>
    <p:extLst>
      <p:ext uri="{BB962C8B-B14F-4D97-AF65-F5344CB8AC3E}">
        <p14:creationId xmlns:p14="http://schemas.microsoft.com/office/powerpoint/2010/main" val="3633444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Τα </a:t>
            </a:r>
            <a:r>
              <a:rPr lang="el-GR" sz="2200" dirty="0" err="1"/>
              <a:t>ιξωδοελαστικά</a:t>
            </a:r>
            <a:r>
              <a:rPr lang="el-GR" sz="2200" dirty="0"/>
              <a:t> υλικά επειδή έχουν </a:t>
            </a:r>
            <a:r>
              <a:rPr lang="el-GR" sz="2200" dirty="0" err="1"/>
              <a:t>χρονοεξαρτημένη</a:t>
            </a:r>
            <a:r>
              <a:rPr lang="el-GR" sz="2200" dirty="0"/>
              <a:t> συμπεριφορά παρουσιάζουν μνήμη, δηλαδή θυμούνται το ιστορικό φόρτισης και παραμόρφωσής τους και συμπεριφέρονται ανάλογα.</a:t>
            </a:r>
          </a:p>
          <a:p>
            <a:pPr algn="just">
              <a:spcBef>
                <a:spcPts val="0"/>
              </a:spcBef>
              <a:spcAft>
                <a:spcPts val="2400"/>
              </a:spcAft>
              <a:buClr>
                <a:schemeClr val="tx2">
                  <a:lumMod val="75000"/>
                </a:schemeClr>
              </a:buClr>
              <a:buFont typeface="Wingdings" pitchFamily="2" charset="2"/>
              <a:buChar char="q"/>
            </a:pPr>
            <a:r>
              <a:rPr lang="el-GR" sz="2200" dirty="0"/>
              <a:t>Τα υλικά αυτά εμφανίζουν βρόχο υστέρησης (</a:t>
            </a:r>
            <a:r>
              <a:rPr lang="el-GR" sz="2200" dirty="0" err="1"/>
              <a:t>hysteresis</a:t>
            </a:r>
            <a:r>
              <a:rPr lang="el-GR" sz="2200" dirty="0"/>
              <a:t> </a:t>
            </a:r>
            <a:r>
              <a:rPr lang="el-GR" sz="2200" dirty="0" err="1"/>
              <a:t>loop</a:t>
            </a:r>
            <a:r>
              <a:rPr lang="el-GR" sz="2200" dirty="0"/>
              <a:t>), με αποτέλεσμα οι γραμμές φόρτισης και αποφόρτισης να μην συμπίπτουν: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1286" y="4005064"/>
            <a:ext cx="3759587" cy="2451905"/>
          </a:xfrm>
          <a:prstGeom prst="rect">
            <a:avLst/>
          </a:prstGeom>
          <a:noFill/>
          <a:ln>
            <a:noFill/>
          </a:ln>
        </p:spPr>
      </p:pic>
      <p:sp>
        <p:nvSpPr>
          <p:cNvPr id="2" name="Rectangle 1"/>
          <p:cNvSpPr/>
          <p:nvPr/>
        </p:nvSpPr>
        <p:spPr>
          <a:xfrm>
            <a:off x="539552" y="6432759"/>
            <a:ext cx="7908446" cy="369332"/>
          </a:xfrm>
          <a:prstGeom prst="rect">
            <a:avLst/>
          </a:prstGeom>
        </p:spPr>
        <p:txBody>
          <a:bodyPr wrap="square">
            <a:spAutoFit/>
          </a:bodyPr>
          <a:lstStyle/>
          <a:p>
            <a:pPr algn="just">
              <a:spcBef>
                <a:spcPts val="0"/>
              </a:spcBef>
              <a:spcAft>
                <a:spcPts val="2400"/>
              </a:spcAft>
              <a:buClr>
                <a:schemeClr val="tx2">
                  <a:lumMod val="75000"/>
                </a:schemeClr>
              </a:buClr>
            </a:pPr>
            <a:r>
              <a:rPr lang="el-GR" dirty="0"/>
              <a:t>Η φόρτιση και η αποφόρτιση  οδηγεί σε αύξηση της θερμοκρασία του υλικού.</a:t>
            </a:r>
          </a:p>
        </p:txBody>
      </p:sp>
    </p:spTree>
    <p:extLst>
      <p:ext uri="{BB962C8B-B14F-4D97-AF65-F5344CB8AC3E}">
        <p14:creationId xmlns:p14="http://schemas.microsoft.com/office/powerpoint/2010/main" val="108036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βασικός στόχος της </a:t>
            </a:r>
            <a:r>
              <a:rPr lang="el-GR" sz="2200" dirty="0" err="1"/>
              <a:t>εμβιομηχανικής</a:t>
            </a:r>
            <a:r>
              <a:rPr lang="el-GR" sz="2200" dirty="0"/>
              <a:t> είναι ο προσδιορισμός των </a:t>
            </a:r>
            <a:r>
              <a:rPr lang="el-GR" sz="2200" b="1" dirty="0"/>
              <a:t>μηχανικών ιδιοτήτων των βιολογικών ιστών </a:t>
            </a:r>
            <a:r>
              <a:rPr lang="el-GR" sz="2200" dirty="0"/>
              <a:t>για να </a:t>
            </a:r>
            <a:r>
              <a:rPr lang="el-GR" sz="2200" dirty="0" err="1"/>
              <a:t>περιγραφεί</a:t>
            </a:r>
            <a:r>
              <a:rPr lang="el-GR" sz="2200" dirty="0"/>
              <a:t> και να μελετηθεί η συμπεριφορά τους με αρχές και μεθόδους της μηχανικής. </a:t>
            </a:r>
          </a:p>
          <a:p>
            <a:pPr algn="just">
              <a:spcBef>
                <a:spcPts val="0"/>
              </a:spcBef>
              <a:spcAft>
                <a:spcPts val="2400"/>
              </a:spcAft>
              <a:buClr>
                <a:schemeClr val="tx2">
                  <a:lumMod val="75000"/>
                </a:schemeClr>
              </a:buClr>
              <a:buFont typeface="Wingdings" pitchFamily="2" charset="2"/>
              <a:buChar char="q"/>
            </a:pPr>
            <a:r>
              <a:rPr lang="el-GR" sz="2200" dirty="0"/>
              <a:t>Η δυσκολία για το σκοπό αυτό έγκειται στο ότι οι ζωντανοί ιστοί διαφέρουν ριζικά από τα συνήθη υλικά καθώς </a:t>
            </a:r>
            <a:r>
              <a:rPr lang="el-GR" sz="2200" b="1" dirty="0"/>
              <a:t>αυτό-προσαρμόζονται</a:t>
            </a:r>
            <a:r>
              <a:rPr lang="el-GR" sz="2200" dirty="0"/>
              <a:t> στις συνθήκες καταπόνησης, </a:t>
            </a:r>
            <a:r>
              <a:rPr lang="el-GR" sz="2200" b="1" dirty="0" err="1"/>
              <a:t>αυτο</a:t>
            </a:r>
            <a:r>
              <a:rPr lang="el-GR" sz="2200" b="1" dirty="0"/>
              <a:t>-θεραπεύονται</a:t>
            </a:r>
            <a:r>
              <a:rPr lang="el-GR" sz="2200" dirty="0"/>
              <a:t> σε φθορές και οι μηχανικές τους ιδιότητές </a:t>
            </a:r>
            <a:r>
              <a:rPr lang="el-GR" sz="2200" b="1" dirty="0"/>
              <a:t>μεταβάλλονται με την ηλικία</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Οι βιολογικοί ιστοί εμφανίζουν συνήθως </a:t>
            </a:r>
            <a:r>
              <a:rPr lang="el-GR" sz="2200" b="1" dirty="0" err="1"/>
              <a:t>ανισοτροπία</a:t>
            </a:r>
            <a:r>
              <a:rPr lang="el-GR" sz="2200" dirty="0"/>
              <a:t>, </a:t>
            </a:r>
            <a:r>
              <a:rPr lang="el-GR" sz="2200" b="1" dirty="0"/>
              <a:t>ανομοιογένεια</a:t>
            </a:r>
            <a:r>
              <a:rPr lang="el-GR" sz="2200" dirty="0"/>
              <a:t> και </a:t>
            </a:r>
            <a:r>
              <a:rPr lang="el-GR" sz="2200" b="1" dirty="0" err="1"/>
              <a:t>ιξωδοελαστική</a:t>
            </a:r>
            <a:r>
              <a:rPr lang="el-GR" sz="2200" b="1" dirty="0"/>
              <a:t> συμπεριφορά</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Η πολυπλοκότητα έχει ως αποτέλεσμα οι μηχανικές ιδιότητές τους να μελετώνται μέσω προσεγγίσεων.</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spTree>
    <p:extLst>
      <p:ext uri="{BB962C8B-B14F-4D97-AF65-F5344CB8AC3E}">
        <p14:creationId xmlns:p14="http://schemas.microsoft.com/office/powerpoint/2010/main" val="200198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Ανάλογα με την κινητικότητα και το είδος του ιστού που παρεμβάλλεται, οι αρθρώσεις ταξινομούνται σε:</a:t>
            </a:r>
          </a:p>
          <a:p>
            <a:pPr lvl="1" algn="just">
              <a:spcBef>
                <a:spcPts val="0"/>
              </a:spcBef>
              <a:spcAft>
                <a:spcPts val="1200"/>
              </a:spcAft>
              <a:buClr>
                <a:schemeClr val="tx2">
                  <a:lumMod val="75000"/>
                </a:schemeClr>
              </a:buClr>
              <a:buFont typeface="Wingdings" panose="05000000000000000000" pitchFamily="2" charset="2"/>
              <a:buChar char="§"/>
            </a:pPr>
            <a:r>
              <a:rPr lang="el-GR" sz="2000" b="1" dirty="0"/>
              <a:t>Συναρθρώσεις</a:t>
            </a:r>
            <a:r>
              <a:rPr lang="el-GR" sz="2000" dirty="0"/>
              <a:t>, τα άκρα των οστών ενώνονται με λεπτές στρώσεις του ινώδους περιοστέου (π.χ. ραφές του κρανίου). Η κίνηση στις αρθρώσεις αυτές είναι ανεπιθύμητη και με την ηλικία εξαφανίζονται (ακίνητες αρθρώσεις).</a:t>
            </a:r>
          </a:p>
          <a:p>
            <a:pPr lvl="1" algn="just">
              <a:spcBef>
                <a:spcPts val="0"/>
              </a:spcBef>
              <a:spcAft>
                <a:spcPts val="1200"/>
              </a:spcAft>
              <a:buClr>
                <a:schemeClr val="tx2">
                  <a:lumMod val="75000"/>
                </a:schemeClr>
              </a:buClr>
              <a:buFont typeface="Wingdings" panose="05000000000000000000" pitchFamily="2" charset="2"/>
              <a:buChar char="§"/>
            </a:pPr>
            <a:r>
              <a:rPr lang="el-GR" sz="2000" b="1" dirty="0" err="1"/>
              <a:t>Αμφιαρθρώσεις</a:t>
            </a:r>
            <a:r>
              <a:rPr lang="el-GR" sz="2000" dirty="0"/>
              <a:t>, χαρακτηρίζονται από </a:t>
            </a:r>
            <a:r>
              <a:rPr lang="el-GR" sz="2000" dirty="0" err="1"/>
              <a:t>ινοχονδρώδη</a:t>
            </a:r>
            <a:r>
              <a:rPr lang="el-GR" sz="2000" dirty="0"/>
              <a:t> συνένωση με περιορισμένη κίνηση (π.χ. οι μεσοσπονδύλιοι δίσκοι).</a:t>
            </a:r>
          </a:p>
          <a:p>
            <a:pPr lvl="1" algn="just">
              <a:spcBef>
                <a:spcPts val="0"/>
              </a:spcBef>
              <a:spcAft>
                <a:spcPts val="1200"/>
              </a:spcAft>
              <a:buClr>
                <a:schemeClr val="tx2">
                  <a:lumMod val="75000"/>
                </a:schemeClr>
              </a:buClr>
              <a:buFont typeface="Wingdings" panose="05000000000000000000" pitchFamily="2" charset="2"/>
              <a:buChar char="§"/>
            </a:pPr>
            <a:r>
              <a:rPr lang="el-GR" sz="2000" b="1" dirty="0"/>
              <a:t>Διαρθρώσεις</a:t>
            </a:r>
            <a:r>
              <a:rPr lang="el-GR" sz="2000" dirty="0"/>
              <a:t>, συνηθέστερος τύπος άρθρωσης που επιτρέπει ελεύθερη κίνηση (π.χ. άρθρωση ώμου).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Αρθρώσεις</a:t>
            </a:r>
            <a:endParaRPr lang="en-US" sz="3600" b="1" dirty="0">
              <a:solidFill>
                <a:srgbClr val="002060"/>
              </a:solidFill>
            </a:endParaRPr>
          </a:p>
        </p:txBody>
      </p:sp>
    </p:spTree>
    <p:extLst>
      <p:ext uri="{BB962C8B-B14F-4D97-AF65-F5344CB8AC3E}">
        <p14:creationId xmlns:p14="http://schemas.microsoft.com/office/powerpoint/2010/main" val="403527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Ανάλογα με τις διαφορές των αρθρικών επιφανειών και τους βαθμούς ελευθερίας σε περιστροφή, οι διαρθρώσεις κατηγοριοποιούνται περεταίρω σε: </a:t>
            </a:r>
          </a:p>
          <a:p>
            <a:pPr lvl="1" algn="just">
              <a:spcBef>
                <a:spcPts val="0"/>
              </a:spcBef>
              <a:spcAft>
                <a:spcPts val="600"/>
              </a:spcAft>
              <a:buClr>
                <a:schemeClr val="tx2">
                  <a:lumMod val="75000"/>
                </a:schemeClr>
              </a:buClr>
              <a:buFont typeface="Wingdings" panose="05000000000000000000" pitchFamily="2" charset="2"/>
              <a:buChar char="§"/>
            </a:pPr>
            <a:r>
              <a:rPr lang="el-GR" sz="2000" dirty="0" err="1"/>
              <a:t>Ολισθαίνουσες</a:t>
            </a:r>
            <a:r>
              <a:rPr lang="el-GR" sz="2000" dirty="0"/>
              <a:t> ή ανώμαλες (</a:t>
            </a:r>
            <a:r>
              <a:rPr lang="en-US" sz="2000" i="1" dirty="0"/>
              <a:t>gliding or irregular</a:t>
            </a:r>
            <a:r>
              <a:rPr lang="el-GR" sz="2000" dirty="0"/>
              <a:t>).</a:t>
            </a:r>
          </a:p>
          <a:p>
            <a:pPr lvl="1" algn="just">
              <a:spcBef>
                <a:spcPts val="0"/>
              </a:spcBef>
              <a:spcAft>
                <a:spcPts val="600"/>
              </a:spcAft>
              <a:buClr>
                <a:schemeClr val="tx2">
                  <a:lumMod val="75000"/>
                </a:schemeClr>
              </a:buClr>
              <a:buFont typeface="Wingdings" panose="05000000000000000000" pitchFamily="2" charset="2"/>
              <a:buChar char="§"/>
            </a:pPr>
            <a:r>
              <a:rPr lang="el-GR" sz="2000" dirty="0" err="1"/>
              <a:t>Γίγγλυμες</a:t>
            </a:r>
            <a:r>
              <a:rPr lang="el-GR" sz="2000" dirty="0"/>
              <a:t> (</a:t>
            </a:r>
            <a:r>
              <a:rPr lang="en-US" sz="2000" i="1" dirty="0"/>
              <a:t>hinge</a:t>
            </a:r>
            <a:r>
              <a:rPr lang="el-GR" sz="2000" dirty="0"/>
              <a:t>).</a:t>
            </a:r>
          </a:p>
          <a:p>
            <a:pPr lvl="1" algn="just">
              <a:spcBef>
                <a:spcPts val="0"/>
              </a:spcBef>
              <a:spcAft>
                <a:spcPts val="600"/>
              </a:spcAft>
              <a:buClr>
                <a:schemeClr val="tx2">
                  <a:lumMod val="75000"/>
                </a:schemeClr>
              </a:buClr>
              <a:buFont typeface="Wingdings" panose="05000000000000000000" pitchFamily="2" charset="2"/>
              <a:buChar char="§"/>
            </a:pPr>
            <a:r>
              <a:rPr lang="el-GR" sz="2000" dirty="0"/>
              <a:t>Τροχοειδείς (</a:t>
            </a:r>
            <a:r>
              <a:rPr lang="en-US" sz="2000" i="1" dirty="0"/>
              <a:t>pivot</a:t>
            </a:r>
            <a:r>
              <a:rPr lang="el-GR" sz="2000" dirty="0"/>
              <a:t>).</a:t>
            </a:r>
          </a:p>
          <a:p>
            <a:pPr lvl="1" algn="just">
              <a:spcBef>
                <a:spcPts val="0"/>
              </a:spcBef>
              <a:spcAft>
                <a:spcPts val="600"/>
              </a:spcAft>
              <a:buClr>
                <a:schemeClr val="tx2">
                  <a:lumMod val="75000"/>
                </a:schemeClr>
              </a:buClr>
              <a:buFont typeface="Wingdings" panose="05000000000000000000" pitchFamily="2" charset="2"/>
              <a:buChar char="§"/>
            </a:pPr>
            <a:r>
              <a:rPr lang="el-GR" sz="2000" dirty="0"/>
              <a:t>Κονδυλοειδείς (</a:t>
            </a:r>
            <a:r>
              <a:rPr lang="en-US" sz="2000" i="1" dirty="0"/>
              <a:t>condyloid</a:t>
            </a:r>
            <a:r>
              <a:rPr lang="el-GR" sz="2000" dirty="0"/>
              <a:t>).</a:t>
            </a:r>
          </a:p>
          <a:p>
            <a:pPr lvl="1" algn="just">
              <a:spcBef>
                <a:spcPts val="0"/>
              </a:spcBef>
              <a:spcAft>
                <a:spcPts val="600"/>
              </a:spcAft>
              <a:buClr>
                <a:schemeClr val="tx2">
                  <a:lumMod val="75000"/>
                </a:schemeClr>
              </a:buClr>
              <a:buFont typeface="Wingdings" panose="05000000000000000000" pitchFamily="2" charset="2"/>
              <a:buChar char="§"/>
            </a:pPr>
            <a:r>
              <a:rPr lang="el-GR" sz="2000" dirty="0" err="1"/>
              <a:t>Εφιππιοειδείς</a:t>
            </a:r>
            <a:r>
              <a:rPr lang="el-GR" sz="2000" dirty="0"/>
              <a:t> (</a:t>
            </a:r>
            <a:r>
              <a:rPr lang="en-US" sz="2000" i="1" dirty="0"/>
              <a:t>saddle</a:t>
            </a:r>
            <a:r>
              <a:rPr lang="el-GR" sz="2000" dirty="0"/>
              <a:t>).</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Σφαιροειδείς (</a:t>
            </a:r>
            <a:r>
              <a:rPr lang="en-US" sz="2000" i="1" dirty="0"/>
              <a:t>ball and socket</a:t>
            </a:r>
            <a:r>
              <a:rPr lang="el-GR" sz="2000" dirty="0"/>
              <a:t>).</a:t>
            </a:r>
            <a:endParaRPr lang="el-GR" sz="18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4"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220085"/>
            <a:ext cx="3257550" cy="3637915"/>
          </a:xfrm>
          <a:prstGeom prst="rect">
            <a:avLst/>
          </a:prstGeom>
          <a:noFill/>
          <a:ln>
            <a:noFill/>
          </a:ln>
        </p:spPr>
      </p:pic>
    </p:spTree>
    <p:extLst>
      <p:ext uri="{BB962C8B-B14F-4D97-AF65-F5344CB8AC3E}">
        <p14:creationId xmlns:p14="http://schemas.microsoft.com/office/powerpoint/2010/main" val="1880715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err="1"/>
              <a:t>Ολισθαίνουσες</a:t>
            </a:r>
            <a:r>
              <a:rPr lang="el-GR" sz="2200" b="1" dirty="0"/>
              <a:t> ή ανώμαλες</a:t>
            </a:r>
          </a:p>
          <a:p>
            <a:pPr algn="just">
              <a:spcBef>
                <a:spcPts val="0"/>
              </a:spcBef>
              <a:spcAft>
                <a:spcPts val="1800"/>
              </a:spcAft>
              <a:buClr>
                <a:schemeClr val="tx2">
                  <a:lumMod val="75000"/>
                </a:schemeClr>
              </a:buClr>
              <a:buFont typeface="Wingdings" pitchFamily="2" charset="2"/>
              <a:buChar char="q"/>
            </a:pPr>
            <a:r>
              <a:rPr lang="el-GR" sz="2000" dirty="0"/>
              <a:t>Πρόκειται για αρθρώσεις που επιτρέπουν περιορισμένες κινήσεις ολίσθησης και έχουν ακανόνιστο σχήμα.</a:t>
            </a:r>
          </a:p>
          <a:p>
            <a:pPr algn="just">
              <a:spcBef>
                <a:spcPts val="0"/>
              </a:spcBef>
              <a:spcAft>
                <a:spcPts val="1800"/>
              </a:spcAft>
              <a:buClr>
                <a:schemeClr val="tx2">
                  <a:lumMod val="75000"/>
                </a:schemeClr>
              </a:buClr>
              <a:buFont typeface="Wingdings" pitchFamily="2" charset="2"/>
              <a:buChar char="q"/>
            </a:pPr>
            <a:r>
              <a:rPr lang="el-GR" sz="2000" dirty="0"/>
              <a:t>Αποτελούνται από δύο επίπεδες επιφάνειες που ολισθαίνουν μεταξύ τους και επιτρέπουν επίπεδη κίνηση και ελάχιστη περιστροφή.</a:t>
            </a:r>
          </a:p>
          <a:p>
            <a:pPr algn="just">
              <a:spcBef>
                <a:spcPts val="0"/>
              </a:spcBef>
              <a:spcAft>
                <a:spcPts val="1800"/>
              </a:spcAft>
              <a:buClr>
                <a:schemeClr val="tx2">
                  <a:lumMod val="75000"/>
                </a:schemeClr>
              </a:buClr>
              <a:buFont typeface="Wingdings" pitchFamily="2" charset="2"/>
              <a:buChar char="q"/>
            </a:pPr>
            <a:r>
              <a:rPr lang="el-GR" sz="2000" dirty="0" err="1"/>
              <a:t>Ολισθαίνουσες</a:t>
            </a:r>
            <a:r>
              <a:rPr lang="el-GR" sz="2000" dirty="0"/>
              <a:t> αρθρώσεις είναι οι </a:t>
            </a:r>
            <a:r>
              <a:rPr lang="el-GR" sz="2000" dirty="0" err="1"/>
              <a:t>μεσοκαρπικές</a:t>
            </a:r>
            <a:r>
              <a:rPr lang="el-GR" sz="2000" dirty="0"/>
              <a:t> αρθρώσεις του χεριού και οι </a:t>
            </a:r>
            <a:r>
              <a:rPr lang="el-GR" sz="2000" dirty="0" err="1"/>
              <a:t>μεσοταρσικές</a:t>
            </a:r>
            <a:r>
              <a:rPr lang="el-GR" sz="2000" dirty="0"/>
              <a:t> αρθρώσεις του ποδιού.</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4"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4199033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err="1"/>
              <a:t>Γίγγλυμες</a:t>
            </a:r>
            <a:endParaRPr lang="el-GR" sz="2200" b="1" dirty="0"/>
          </a:p>
          <a:p>
            <a:pPr algn="just">
              <a:spcBef>
                <a:spcPts val="0"/>
              </a:spcBef>
              <a:spcAft>
                <a:spcPts val="1800"/>
              </a:spcAft>
              <a:buClr>
                <a:schemeClr val="tx2">
                  <a:lumMod val="75000"/>
                </a:schemeClr>
              </a:buClr>
              <a:buFont typeface="Wingdings" pitchFamily="2" charset="2"/>
              <a:buChar char="q"/>
            </a:pPr>
            <a:r>
              <a:rPr lang="el-GR" sz="2000" dirty="0"/>
              <a:t>Είναι αρθρώσεις στις οποίες η κοίλη επιφάνεια ενός οστού ολισθαίνει μερικώς γύρω από την κυρτή επιφάνεια ενός άλλου οστού.</a:t>
            </a:r>
          </a:p>
          <a:p>
            <a:pPr algn="just">
              <a:spcBef>
                <a:spcPts val="0"/>
              </a:spcBef>
              <a:spcAft>
                <a:spcPts val="1800"/>
              </a:spcAft>
              <a:buClr>
                <a:schemeClr val="tx2">
                  <a:lumMod val="75000"/>
                </a:schemeClr>
              </a:buClr>
              <a:buFont typeface="Wingdings" pitchFamily="2" charset="2"/>
              <a:buChar char="q"/>
            </a:pPr>
            <a:r>
              <a:rPr lang="el-GR" sz="2000" dirty="0" err="1"/>
              <a:t>Γίγγλυμες</a:t>
            </a:r>
            <a:r>
              <a:rPr lang="el-GR" sz="2000" dirty="0"/>
              <a:t> αρθρώσεις είναι του αγκώνα, του αστραγάλου και οι </a:t>
            </a:r>
            <a:r>
              <a:rPr lang="el-GR" sz="2000" dirty="0" err="1"/>
              <a:t>μεσοφαλαγγικές</a:t>
            </a:r>
            <a:r>
              <a:rPr lang="el-GR" sz="2000" dirty="0"/>
              <a:t> αρθρώσεις των δαχτύλων. </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1926783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a:t>Τροχοειδείς </a:t>
            </a:r>
          </a:p>
          <a:p>
            <a:pPr algn="just">
              <a:spcBef>
                <a:spcPts val="0"/>
              </a:spcBef>
              <a:spcAft>
                <a:spcPts val="1200"/>
              </a:spcAft>
              <a:buClr>
                <a:schemeClr val="tx2">
                  <a:lumMod val="75000"/>
                </a:schemeClr>
              </a:buClr>
              <a:buFont typeface="Wingdings" pitchFamily="2" charset="2"/>
              <a:buChar char="q"/>
            </a:pPr>
            <a:r>
              <a:rPr lang="el-GR" sz="2000" dirty="0"/>
              <a:t>Είναι </a:t>
            </a:r>
            <a:r>
              <a:rPr lang="el-GR" sz="2000" dirty="0" err="1"/>
              <a:t>μονοαξονικές</a:t>
            </a:r>
            <a:r>
              <a:rPr lang="el-GR" sz="2000" dirty="0"/>
              <a:t> αρθρώσεις στις οποίες ένα οστό περιστρέφεται γύρω από ένα άλλο γύρω από τον κατακόρυφο άξονα στο οριζόντιο επίπεδο.</a:t>
            </a:r>
            <a:endParaRPr lang="el-GR" sz="1600" dirty="0"/>
          </a:p>
          <a:p>
            <a:pPr algn="just">
              <a:spcBef>
                <a:spcPts val="0"/>
              </a:spcBef>
              <a:spcAft>
                <a:spcPts val="1200"/>
              </a:spcAft>
              <a:buClr>
                <a:schemeClr val="tx2">
                  <a:lumMod val="75000"/>
                </a:schemeClr>
              </a:buClr>
              <a:buFont typeface="Wingdings" pitchFamily="2" charset="2"/>
              <a:buChar char="q"/>
            </a:pPr>
            <a:r>
              <a:rPr lang="el-GR" sz="2000" dirty="0"/>
              <a:t>Αυτό μπορεί να συνεπάγεται την ένωση των οστών στο ένα άκρο, με το ένα να περιστρέφεται γύρω από ένα πάσσαλο (</a:t>
            </a:r>
            <a:r>
              <a:rPr lang="en-US" sz="2000" i="1" dirty="0"/>
              <a:t>peg-like pivot</a:t>
            </a:r>
            <a:r>
              <a:rPr lang="el-GR" sz="2000" dirty="0"/>
              <a:t>) που μοιάζει με στροφέα στο άλλο άκρο (π.χ. μεταξύ 1</a:t>
            </a:r>
            <a:r>
              <a:rPr lang="el-GR" sz="2000" baseline="30000" dirty="0"/>
              <a:t>ου</a:t>
            </a:r>
            <a:r>
              <a:rPr lang="el-GR" sz="2000" dirty="0"/>
              <a:t> και 2</a:t>
            </a:r>
            <a:r>
              <a:rPr lang="el-GR" sz="2000" baseline="30000" dirty="0"/>
              <a:t>ου</a:t>
            </a:r>
            <a:r>
              <a:rPr lang="el-GR" sz="2000" dirty="0"/>
              <a:t> αυχενικού σπονδύλου).</a:t>
            </a:r>
          </a:p>
          <a:p>
            <a:pPr algn="just">
              <a:spcBef>
                <a:spcPts val="0"/>
              </a:spcBef>
              <a:spcAft>
                <a:spcPts val="1200"/>
              </a:spcAft>
              <a:buClr>
                <a:schemeClr val="tx2">
                  <a:lumMod val="75000"/>
                </a:schemeClr>
              </a:buClr>
              <a:buFont typeface="Wingdings" pitchFamily="2" charset="2"/>
              <a:buChar char="q"/>
            </a:pPr>
            <a:r>
              <a:rPr lang="el-GR" sz="2000" dirty="0"/>
              <a:t>Ο όρος χρησιμοποιείται επίσης για δύο μακρά οστά που βρίσκονται δίπλα-δίπλα (π.χ. </a:t>
            </a:r>
            <a:r>
              <a:rPr lang="el-GR" sz="2000" dirty="0" err="1"/>
              <a:t>κερκιδωλενικός</a:t>
            </a:r>
            <a:r>
              <a:rPr lang="el-GR" sz="2000" dirty="0"/>
              <a:t> σύνδεσμος). </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238193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a:t>Κονδυλοειδείς</a:t>
            </a:r>
          </a:p>
          <a:p>
            <a:pPr algn="just">
              <a:spcBef>
                <a:spcPts val="0"/>
              </a:spcBef>
              <a:spcAft>
                <a:spcPts val="1800"/>
              </a:spcAft>
              <a:buClr>
                <a:schemeClr val="tx2">
                  <a:lumMod val="75000"/>
                </a:schemeClr>
              </a:buClr>
              <a:buFont typeface="Wingdings" pitchFamily="2" charset="2"/>
              <a:buChar char="q"/>
            </a:pPr>
            <a:r>
              <a:rPr lang="el-GR" sz="2000" dirty="0"/>
              <a:t>Είναι αρθρώσεις που επιτρέπουν κάμψη-έκταση και απαγωγή-προσαγωγή και ως εκ τούτου και την περιστροφική κίνηση. </a:t>
            </a:r>
          </a:p>
          <a:p>
            <a:pPr algn="just">
              <a:spcBef>
                <a:spcPts val="0"/>
              </a:spcBef>
              <a:spcAft>
                <a:spcPts val="1800"/>
              </a:spcAft>
              <a:buClr>
                <a:schemeClr val="tx2">
                  <a:lumMod val="75000"/>
                </a:schemeClr>
              </a:buClr>
              <a:buFont typeface="Wingdings" pitchFamily="2" charset="2"/>
              <a:buChar char="q"/>
            </a:pPr>
            <a:r>
              <a:rPr lang="el-GR" sz="2000" dirty="0"/>
              <a:t>Η μια επιφάνεια έχει ένα μικρό σφαιρικό κοίλωμα και η άλλη ένα μικρό σφαιρικό κύρτωμα. </a:t>
            </a:r>
          </a:p>
          <a:p>
            <a:pPr algn="just">
              <a:spcBef>
                <a:spcPts val="0"/>
              </a:spcBef>
              <a:spcAft>
                <a:spcPts val="1800"/>
              </a:spcAft>
              <a:buClr>
                <a:schemeClr val="tx2">
                  <a:lumMod val="75000"/>
                </a:schemeClr>
              </a:buClr>
              <a:buFont typeface="Wingdings" pitchFamily="2" charset="2"/>
              <a:buChar char="q"/>
            </a:pPr>
            <a:r>
              <a:rPr lang="el-GR" sz="2000" dirty="0"/>
              <a:t>Αυτές οι αρθρώσεις είναι δυνητικά </a:t>
            </a:r>
            <a:r>
              <a:rPr lang="el-GR" sz="2000" dirty="0" err="1"/>
              <a:t>τριαξονικές</a:t>
            </a:r>
            <a:r>
              <a:rPr lang="el-GR" sz="2000" dirty="0"/>
              <a:t> αλλά υστερούν όσον αφορά το μυϊκό σύστημα να εκτελέσουν την περιστροφή γύρω από έναν κάθετο άξονα.</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118192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395536" y="1772816"/>
            <a:ext cx="8287072" cy="4495800"/>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800" dirty="0"/>
              <a:t>Θεωρία ελαστικότητας</a:t>
            </a:r>
          </a:p>
          <a:p>
            <a:pPr algn="just">
              <a:spcBef>
                <a:spcPts val="0"/>
              </a:spcBef>
              <a:spcAft>
                <a:spcPts val="600"/>
              </a:spcAft>
              <a:buClr>
                <a:schemeClr val="tx2">
                  <a:lumMod val="75000"/>
                </a:schemeClr>
              </a:buClr>
              <a:buFont typeface="Wingdings" pitchFamily="2" charset="2"/>
              <a:buChar char="q"/>
            </a:pPr>
            <a:r>
              <a:rPr lang="el-GR" sz="2800" dirty="0"/>
              <a:t>Αρθρώσεις ανθρώπινου σώματος:</a:t>
            </a:r>
          </a:p>
          <a:p>
            <a:pPr lvl="1" algn="just">
              <a:spcBef>
                <a:spcPts val="0"/>
              </a:spcBef>
              <a:buClr>
                <a:schemeClr val="tx2">
                  <a:lumMod val="75000"/>
                </a:schemeClr>
              </a:buClr>
              <a:buFont typeface="Wingdings" panose="05000000000000000000" pitchFamily="2" charset="2"/>
              <a:buChar char="§"/>
            </a:pPr>
            <a:r>
              <a:rPr lang="el-GR" sz="2000" dirty="0"/>
              <a:t>Άρθρωση αστραγάλου</a:t>
            </a:r>
          </a:p>
          <a:p>
            <a:pPr lvl="1" algn="just">
              <a:spcBef>
                <a:spcPts val="0"/>
              </a:spcBef>
              <a:buClr>
                <a:schemeClr val="tx2">
                  <a:lumMod val="75000"/>
                </a:schemeClr>
              </a:buClr>
              <a:buFont typeface="Wingdings" panose="05000000000000000000" pitchFamily="2" charset="2"/>
              <a:buChar char="§"/>
            </a:pPr>
            <a:r>
              <a:rPr lang="el-GR" sz="2000" dirty="0"/>
              <a:t>Άρθρωση γόνατος</a:t>
            </a:r>
          </a:p>
          <a:p>
            <a:pPr lvl="1" algn="just">
              <a:spcBef>
                <a:spcPts val="0"/>
              </a:spcBef>
              <a:buClr>
                <a:schemeClr val="tx2">
                  <a:lumMod val="75000"/>
                </a:schemeClr>
              </a:buClr>
              <a:buFont typeface="Wingdings" panose="05000000000000000000" pitchFamily="2" charset="2"/>
              <a:buChar char="§"/>
            </a:pPr>
            <a:r>
              <a:rPr lang="el-GR" sz="2000" dirty="0"/>
              <a:t>Άρθρωση ισχίου</a:t>
            </a:r>
          </a:p>
          <a:p>
            <a:pPr lvl="1" algn="just">
              <a:spcBef>
                <a:spcPts val="0"/>
              </a:spcBef>
              <a:buClr>
                <a:schemeClr val="tx2">
                  <a:lumMod val="75000"/>
                </a:schemeClr>
              </a:buClr>
              <a:buFont typeface="Wingdings" panose="05000000000000000000" pitchFamily="2" charset="2"/>
              <a:buChar char="§"/>
            </a:pPr>
            <a:r>
              <a:rPr lang="el-GR" sz="2000" dirty="0"/>
              <a:t>Άρθρωση ώμου</a:t>
            </a:r>
          </a:p>
          <a:p>
            <a:pPr lvl="1" algn="just">
              <a:spcBef>
                <a:spcPts val="0"/>
              </a:spcBef>
              <a:buClr>
                <a:schemeClr val="tx2">
                  <a:lumMod val="75000"/>
                </a:schemeClr>
              </a:buClr>
              <a:buFont typeface="Wingdings" panose="05000000000000000000" pitchFamily="2" charset="2"/>
              <a:buChar char="§"/>
            </a:pPr>
            <a:r>
              <a:rPr lang="el-GR" sz="2000" dirty="0"/>
              <a:t>Άρθρωση αγκώνα</a:t>
            </a:r>
          </a:p>
          <a:p>
            <a:pPr lvl="1" algn="just">
              <a:spcBef>
                <a:spcPts val="0"/>
              </a:spcBef>
              <a:spcAft>
                <a:spcPts val="1800"/>
              </a:spcAft>
              <a:buClr>
                <a:schemeClr val="tx2">
                  <a:lumMod val="75000"/>
                </a:schemeClr>
              </a:buClr>
              <a:buFont typeface="Wingdings" panose="05000000000000000000" pitchFamily="2" charset="2"/>
              <a:buChar char="§"/>
            </a:pPr>
            <a:r>
              <a:rPr lang="el-GR" sz="2000" dirty="0"/>
              <a:t>Άρθρωση καρπού</a:t>
            </a:r>
          </a:p>
          <a:p>
            <a:pPr algn="just">
              <a:spcBef>
                <a:spcPts val="0"/>
              </a:spcBef>
              <a:spcAft>
                <a:spcPts val="1200"/>
              </a:spcAft>
              <a:buClr>
                <a:schemeClr val="tx2">
                  <a:lumMod val="75000"/>
                </a:schemeClr>
              </a:buClr>
              <a:buFont typeface="Wingdings" pitchFamily="2" charset="2"/>
              <a:buChar char="q"/>
            </a:pPr>
            <a:r>
              <a:rPr lang="el-GR" sz="2800" dirty="0"/>
              <a:t>Κίνηση αρθρώσεων</a:t>
            </a:r>
          </a:p>
          <a:p>
            <a:pPr algn="just">
              <a:spcBef>
                <a:spcPts val="0"/>
              </a:spcBef>
              <a:spcAft>
                <a:spcPts val="1200"/>
              </a:spcAft>
              <a:buClr>
                <a:schemeClr val="tx2">
                  <a:lumMod val="75000"/>
                </a:schemeClr>
              </a:buClr>
              <a:buFont typeface="Wingdings" pitchFamily="2" charset="2"/>
              <a:buChar char="q"/>
            </a:pPr>
            <a:r>
              <a:rPr lang="el-GR" sz="2800" dirty="0"/>
              <a:t>Ανάλυση βάδισης</a:t>
            </a:r>
          </a:p>
        </p:txBody>
      </p:sp>
      <p:sp>
        <p:nvSpPr>
          <p:cNvPr id="7" name="Content Placeholder 2"/>
          <p:cNvSpPr txBox="1">
            <a:spLocks/>
          </p:cNvSpPr>
          <p:nvPr/>
        </p:nvSpPr>
        <p:spPr>
          <a:xfrm>
            <a:off x="83820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Θεματικές ενότητες</a:t>
            </a:r>
            <a:endParaRPr lang="en-US" sz="3600" b="1" dirty="0">
              <a:solidFill>
                <a:srgbClr val="002060"/>
              </a:solidFill>
            </a:endParaRPr>
          </a:p>
        </p:txBody>
      </p:sp>
    </p:spTree>
    <p:extLst>
      <p:ext uri="{BB962C8B-B14F-4D97-AF65-F5344CB8AC3E}">
        <p14:creationId xmlns:p14="http://schemas.microsoft.com/office/powerpoint/2010/main" val="2060033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5184576" cy="4968552"/>
          </a:xfrm>
        </p:spPr>
        <p:txBody>
          <a:bodyPr>
            <a:noAutofit/>
          </a:bodyPr>
          <a:lstStyle/>
          <a:p>
            <a:pPr marL="0" indent="0" algn="just">
              <a:spcBef>
                <a:spcPts val="0"/>
              </a:spcBef>
              <a:spcAft>
                <a:spcPts val="1200"/>
              </a:spcAft>
              <a:buClr>
                <a:schemeClr val="tx2">
                  <a:lumMod val="75000"/>
                </a:schemeClr>
              </a:buClr>
              <a:buNone/>
            </a:pPr>
            <a:r>
              <a:rPr lang="el-GR" sz="2200" b="1" dirty="0" err="1"/>
              <a:t>Εφιππιοειδείς</a:t>
            </a:r>
            <a:endParaRPr lang="el-GR" sz="2200" b="1" dirty="0"/>
          </a:p>
          <a:p>
            <a:pPr algn="just">
              <a:spcBef>
                <a:spcPts val="0"/>
              </a:spcBef>
              <a:spcAft>
                <a:spcPts val="1800"/>
              </a:spcAft>
              <a:buClr>
                <a:schemeClr val="tx2">
                  <a:lumMod val="75000"/>
                </a:schemeClr>
              </a:buClr>
              <a:buFont typeface="Wingdings" pitchFamily="2" charset="2"/>
              <a:buChar char="q"/>
            </a:pPr>
            <a:r>
              <a:rPr lang="el-GR" sz="2000" dirty="0"/>
              <a:t>Όπως και οι κονδυλοειδείς, είναι αρθρώσεις που επιτρέπουν την κίνηση σε δύο επίπεδα (κάμψη - έκταση, απαγωγή - προσαγωγή). </a:t>
            </a:r>
          </a:p>
          <a:p>
            <a:pPr algn="just">
              <a:spcBef>
                <a:spcPts val="0"/>
              </a:spcBef>
              <a:spcAft>
                <a:spcPts val="1800"/>
              </a:spcAft>
              <a:buClr>
                <a:schemeClr val="tx2">
                  <a:lumMod val="75000"/>
                </a:schemeClr>
              </a:buClr>
              <a:buFont typeface="Wingdings" pitchFamily="2" charset="2"/>
              <a:buChar char="q"/>
            </a:pPr>
            <a:r>
              <a:rPr lang="el-GR" sz="2000" dirty="0"/>
              <a:t>Πρόκειται για </a:t>
            </a:r>
            <a:r>
              <a:rPr lang="el-GR" sz="2000" dirty="0" err="1"/>
              <a:t>διαξονικές</a:t>
            </a:r>
            <a:r>
              <a:rPr lang="el-GR" sz="2000" dirty="0"/>
              <a:t> αρθρώσεις με μεγαλύτερο εύρος κινήσεων καθώς αποτελούνται από δύο επιφάνειες κυλινδρικού σχήματος.</a:t>
            </a:r>
          </a:p>
          <a:p>
            <a:pPr algn="just">
              <a:spcBef>
                <a:spcPts val="0"/>
              </a:spcBef>
              <a:spcAft>
                <a:spcPts val="1800"/>
              </a:spcAft>
              <a:buClr>
                <a:schemeClr val="tx2">
                  <a:lumMod val="75000"/>
                </a:schemeClr>
              </a:buClr>
              <a:buFont typeface="Wingdings" pitchFamily="2" charset="2"/>
              <a:buChar char="q"/>
            </a:pPr>
            <a:r>
              <a:rPr lang="el-GR" sz="2000" dirty="0" err="1"/>
              <a:t>Εφιππιοειδής</a:t>
            </a:r>
            <a:r>
              <a:rPr lang="el-GR" sz="2000" dirty="0"/>
              <a:t> άρθρωση είναι η </a:t>
            </a:r>
            <a:r>
              <a:rPr lang="el-GR" sz="2000" dirty="0" err="1"/>
              <a:t>καρπομετακάρπια</a:t>
            </a:r>
            <a:r>
              <a:rPr lang="el-GR" sz="2000" dirty="0"/>
              <a:t> άρθρωση του αντίχειρα. </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412939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5184576" cy="4968552"/>
          </a:xfrm>
        </p:spPr>
        <p:txBody>
          <a:bodyPr>
            <a:noAutofit/>
          </a:bodyPr>
          <a:lstStyle/>
          <a:p>
            <a:pPr marL="0" indent="0" algn="just">
              <a:spcBef>
                <a:spcPts val="0"/>
              </a:spcBef>
              <a:spcAft>
                <a:spcPts val="1200"/>
              </a:spcAft>
              <a:buClr>
                <a:schemeClr val="tx2">
                  <a:lumMod val="75000"/>
                </a:schemeClr>
              </a:buClr>
              <a:buNone/>
            </a:pPr>
            <a:r>
              <a:rPr lang="el-GR" sz="2200" b="1" dirty="0"/>
              <a:t>Σφαιροειδείς </a:t>
            </a:r>
          </a:p>
          <a:p>
            <a:pPr algn="just">
              <a:spcBef>
                <a:spcPts val="0"/>
              </a:spcBef>
              <a:spcAft>
                <a:spcPts val="1200"/>
              </a:spcAft>
              <a:buClr>
                <a:schemeClr val="tx2">
                  <a:lumMod val="75000"/>
                </a:schemeClr>
              </a:buClr>
              <a:buFont typeface="Wingdings" pitchFamily="2" charset="2"/>
              <a:buChar char="q"/>
            </a:pPr>
            <a:r>
              <a:rPr lang="el-GR" sz="2000" dirty="0"/>
              <a:t>Πρόκειται για τη σφαιροειδή κεφαλή του ενός οστού που εισέρχεται στη κυπελλοειδή κοιλότητα του άλλου</a:t>
            </a:r>
          </a:p>
          <a:p>
            <a:pPr algn="just">
              <a:spcBef>
                <a:spcPts val="0"/>
              </a:spcBef>
              <a:spcAft>
                <a:spcPts val="1200"/>
              </a:spcAft>
              <a:buClr>
                <a:schemeClr val="tx2">
                  <a:lumMod val="75000"/>
                </a:schemeClr>
              </a:buClr>
              <a:buFont typeface="Wingdings" pitchFamily="2" charset="2"/>
              <a:buChar char="q"/>
            </a:pPr>
            <a:r>
              <a:rPr lang="el-GR" sz="2000" dirty="0"/>
              <a:t>Η μια επιφάνεια είναι ένα μεγάλο σφαιρικό κοίλωμα και η άλλη μεγάλο σφαιρικό κύρτωμα. </a:t>
            </a:r>
          </a:p>
          <a:p>
            <a:pPr algn="just">
              <a:spcBef>
                <a:spcPts val="0"/>
              </a:spcBef>
              <a:spcAft>
                <a:spcPts val="1200"/>
              </a:spcAft>
              <a:buClr>
                <a:schemeClr val="tx2">
                  <a:lumMod val="75000"/>
                </a:schemeClr>
              </a:buClr>
              <a:buFont typeface="Wingdings" pitchFamily="2" charset="2"/>
              <a:buChar char="q"/>
            </a:pPr>
            <a:r>
              <a:rPr lang="el-GR" sz="2000" dirty="0"/>
              <a:t>Είναι καθαρά </a:t>
            </a:r>
            <a:r>
              <a:rPr lang="el-GR" sz="2000" dirty="0" err="1"/>
              <a:t>τριαξονικές</a:t>
            </a:r>
            <a:r>
              <a:rPr lang="el-GR" sz="2000" dirty="0"/>
              <a:t> αρθρώσεις που επιτρέπουν τις κινήσεις και στα τρία επίπεδα (κάμψη-έκταση, απαγωγή-προσαγωγή και περιστροφή).</a:t>
            </a:r>
          </a:p>
          <a:p>
            <a:pPr algn="just">
              <a:spcBef>
                <a:spcPts val="0"/>
              </a:spcBef>
              <a:spcAft>
                <a:spcPts val="1200"/>
              </a:spcAft>
              <a:buClr>
                <a:schemeClr val="tx2">
                  <a:lumMod val="75000"/>
                </a:schemeClr>
              </a:buClr>
              <a:buFont typeface="Wingdings" pitchFamily="2" charset="2"/>
              <a:buChar char="q"/>
            </a:pPr>
            <a:r>
              <a:rPr lang="el-GR" sz="2000" dirty="0"/>
              <a:t>Σφαιροειδής είναι η άρθρωση του ισχίου και του ώμου.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2622210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933056"/>
            <a:ext cx="2778760" cy="2514600"/>
          </a:xfrm>
          <a:prstGeom prst="rect">
            <a:avLst/>
          </a:prstGeom>
          <a:noFill/>
          <a:ln>
            <a:noFill/>
          </a:ln>
        </p:spPr>
      </p:pic>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δομή μιας τυπικής διάρθρωσης φαίνεται στο παρακάτω σχήμα. </a:t>
            </a:r>
          </a:p>
          <a:p>
            <a:pPr algn="just">
              <a:spcBef>
                <a:spcPts val="0"/>
              </a:spcBef>
              <a:spcAft>
                <a:spcPts val="2400"/>
              </a:spcAft>
              <a:buClr>
                <a:schemeClr val="tx2">
                  <a:lumMod val="75000"/>
                </a:schemeClr>
              </a:buClr>
              <a:buFont typeface="Wingdings" pitchFamily="2" charset="2"/>
              <a:buChar char="q"/>
            </a:pPr>
            <a:r>
              <a:rPr lang="el-GR" sz="2200" dirty="0"/>
              <a:t>Τα άκρα των οστών περιβάλλονται από τον αρθρικό υμένα και τον αρθρικό θύλακα, ενώ οι αρθρικές επιφάνειες καλύπτονται από τον αρθρικό χόνδρο και πληρώνονται με αρθρικό υγρό.</a:t>
            </a:r>
          </a:p>
          <a:p>
            <a:pPr algn="just">
              <a:spcBef>
                <a:spcPts val="0"/>
              </a:spcBef>
              <a:spcAft>
                <a:spcPts val="2400"/>
              </a:spcAft>
              <a:buClr>
                <a:schemeClr val="tx2">
                  <a:lumMod val="75000"/>
                </a:schemeClr>
              </a:buClr>
              <a:buFont typeface="Wingdings" pitchFamily="2" charset="2"/>
              <a:buChar char="q"/>
            </a:pP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spTree>
    <p:extLst>
      <p:ext uri="{BB962C8B-B14F-4D97-AF65-F5344CB8AC3E}">
        <p14:creationId xmlns:p14="http://schemas.microsoft.com/office/powerpoint/2010/main" val="21062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98776"/>
            <a:ext cx="2778760" cy="2514600"/>
          </a:xfrm>
          <a:prstGeom prst="rect">
            <a:avLst/>
          </a:prstGeom>
          <a:noFill/>
          <a:ln>
            <a:noFill/>
          </a:ln>
        </p:spPr>
      </p:pic>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a:t>
            </a:r>
            <a:r>
              <a:rPr lang="el-GR" sz="2200" b="1" dirty="0"/>
              <a:t>αρθρικός χόνδρος </a:t>
            </a:r>
            <a:r>
              <a:rPr lang="el-GR" sz="2200" dirty="0"/>
              <a:t>αποτελεί βασικό συστατικό των διαρθρώσεων. Η κύρια λειτουργία του είναι να διευκολύνει τη σχετική κίνηση των αρθρώσεων των οστών. </a:t>
            </a:r>
          </a:p>
          <a:p>
            <a:pPr algn="just">
              <a:spcBef>
                <a:spcPts val="0"/>
              </a:spcBef>
              <a:spcAft>
                <a:spcPts val="1200"/>
              </a:spcAft>
              <a:buClr>
                <a:schemeClr val="tx2">
                  <a:lumMod val="75000"/>
                </a:schemeClr>
              </a:buClr>
              <a:buFont typeface="Wingdings" pitchFamily="2" charset="2"/>
              <a:buChar char="q"/>
            </a:pPr>
            <a:r>
              <a:rPr lang="el-GR" sz="2200" dirty="0"/>
              <a:t>Μειώνει την επίδραση της τριβής και τις καταπονήσεις που ασκούνται στα οστά αυξάνοντας την περιοχή επαφής μεταξύ των επιφανειών των αρθρώσεων. </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Αρθρικός χόνδρος</a:t>
            </a:r>
            <a:endParaRPr lang="en-US" sz="3600" b="1" dirty="0">
              <a:solidFill>
                <a:srgbClr val="002060"/>
              </a:solidFill>
            </a:endParaRPr>
          </a:p>
        </p:txBody>
      </p:sp>
    </p:spTree>
    <p:extLst>
      <p:ext uri="{BB962C8B-B14F-4D97-AF65-F5344CB8AC3E}">
        <p14:creationId xmlns:p14="http://schemas.microsoft.com/office/powerpoint/2010/main" val="1987234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αρθρικός χόνδρος καλύπτει την εσωτερική επιφάνεια των αρθρώσεων και είναι ένα υλικό δύο φάσεων που αποτελείται κατά 75% από νερό και 25% από στερεά οργανικά συστατικά. </a:t>
            </a:r>
          </a:p>
          <a:p>
            <a:pPr algn="just">
              <a:spcBef>
                <a:spcPts val="0"/>
              </a:spcBef>
              <a:spcAft>
                <a:spcPts val="1200"/>
              </a:spcAft>
              <a:buClr>
                <a:schemeClr val="tx2">
                  <a:lumMod val="75000"/>
                </a:schemeClr>
              </a:buClr>
              <a:buFont typeface="Wingdings" pitchFamily="2" charset="2"/>
              <a:buChar char="q"/>
            </a:pPr>
            <a:r>
              <a:rPr lang="el-GR" sz="2200" dirty="0"/>
              <a:t>Το μεγαλύτερο ποσοστό των στερεών οργανικών συστατικών του χόνδρου είναι ίνες κολλαγόνου και μόρια </a:t>
            </a:r>
            <a:r>
              <a:rPr lang="el-GR" sz="2200" dirty="0" err="1"/>
              <a:t>πρωτεογλυκάνης</a:t>
            </a:r>
            <a:r>
              <a:rPr lang="el-GR" sz="2200" dirty="0"/>
              <a:t>.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Αρθρικός χόνδρος</a:t>
            </a:r>
            <a:endParaRPr lang="en-US" sz="3600" b="1" dirty="0">
              <a:solidFill>
                <a:srgbClr val="00206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98776"/>
            <a:ext cx="2778760" cy="2514600"/>
          </a:xfrm>
          <a:prstGeom prst="rect">
            <a:avLst/>
          </a:prstGeom>
          <a:noFill/>
          <a:ln>
            <a:noFill/>
          </a:ln>
        </p:spPr>
      </p:pic>
    </p:spTree>
    <p:extLst>
      <p:ext uri="{BB962C8B-B14F-4D97-AF65-F5344CB8AC3E}">
        <p14:creationId xmlns:p14="http://schemas.microsoft.com/office/powerpoint/2010/main" val="2174165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σύνθεση στερεού-υγρού του χόνδρου τον καθιστά ένα ιξωδοελαστικό υλικό που, κατά τις καθημερινές δραστηριότητες, υπόκειται σε </a:t>
            </a:r>
            <a:r>
              <a:rPr lang="el-GR" sz="2200" b="1" dirty="0" err="1"/>
              <a:t>εφελκυστικές</a:t>
            </a:r>
            <a:r>
              <a:rPr lang="el-GR" sz="2200" b="1" dirty="0"/>
              <a:t>, </a:t>
            </a:r>
            <a:r>
              <a:rPr lang="el-GR" sz="2200" b="1" dirty="0" err="1"/>
              <a:t>διατμητικές</a:t>
            </a:r>
            <a:r>
              <a:rPr lang="el-GR" sz="2200" b="1" dirty="0"/>
              <a:t> και συμπιεστικές καταπονήσεις</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Οι ίνες κολλαγόνου είναι σχετικά </a:t>
            </a:r>
            <a:r>
              <a:rPr lang="el-GR" sz="2200" b="1" dirty="0"/>
              <a:t>ισχυρές</a:t>
            </a:r>
            <a:r>
              <a:rPr lang="el-GR" sz="2200" dirty="0"/>
              <a:t> και </a:t>
            </a:r>
            <a:r>
              <a:rPr lang="el-GR" sz="2200" b="1" dirty="0"/>
              <a:t>άκαμπτες</a:t>
            </a:r>
            <a:r>
              <a:rPr lang="el-GR" sz="2200" dirty="0"/>
              <a:t>. Υπό εφελκυσμό, ο χόνδρος αποκρίνεται αναπροσαρμόζοντας τις ίνες κολλαγόνου που φέρουν τα </a:t>
            </a:r>
            <a:r>
              <a:rPr lang="el-GR" sz="2200" dirty="0" err="1"/>
              <a:t>εφελκυστικά</a:t>
            </a:r>
            <a:r>
              <a:rPr lang="el-GR" sz="2200" dirty="0"/>
              <a:t> φορτία που εφαρμόζονται στον ιστό.</a:t>
            </a:r>
          </a:p>
          <a:p>
            <a:pPr algn="just">
              <a:spcBef>
                <a:spcPts val="0"/>
              </a:spcBef>
              <a:spcAft>
                <a:spcPts val="600"/>
              </a:spcAft>
              <a:buClr>
                <a:schemeClr val="tx2">
                  <a:lumMod val="75000"/>
                </a:schemeClr>
              </a:buClr>
              <a:buFont typeface="Wingdings" pitchFamily="2" charset="2"/>
              <a:buChar char="q"/>
            </a:pPr>
            <a:r>
              <a:rPr lang="el-GR" sz="2200" dirty="0"/>
              <a:t>Η αντοχή και η ακαμψία σε εφελκυσμό εξαρτώνται από την περιεκτικότητα σε κολλαγόνο: </a:t>
            </a:r>
          </a:p>
          <a:p>
            <a:pPr lvl="1" algn="just">
              <a:spcBef>
                <a:spcPts val="0"/>
              </a:spcBef>
              <a:spcAft>
                <a:spcPts val="2400"/>
              </a:spcAft>
              <a:buClr>
                <a:schemeClr val="tx2">
                  <a:lumMod val="75000"/>
                </a:schemeClr>
              </a:buClr>
              <a:buFont typeface="Wingdings" panose="05000000000000000000" pitchFamily="2" charset="2"/>
              <a:buChar char="§"/>
            </a:pPr>
            <a:r>
              <a:rPr lang="el-GR" sz="2000" dirty="0"/>
              <a:t>Όσο υψηλότερη η περιεκτικότητα, τόσο μεγαλύτερη είναι και η αντοχή εφελκυσμού της άρθρωσης.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Αρθρικός χόνδρος</a:t>
            </a:r>
            <a:endParaRPr lang="en-US" sz="3600" b="1" dirty="0">
              <a:solidFill>
                <a:srgbClr val="002060"/>
              </a:solidFill>
            </a:endParaRPr>
          </a:p>
        </p:txBody>
      </p:sp>
    </p:spTree>
    <p:extLst>
      <p:ext uri="{BB962C8B-B14F-4D97-AF65-F5344CB8AC3E}">
        <p14:creationId xmlns:p14="http://schemas.microsoft.com/office/powerpoint/2010/main" val="117257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a:t>
            </a:r>
            <a:r>
              <a:rPr lang="el-GR" sz="2200" b="1" dirty="0" err="1"/>
              <a:t>διατμητικές</a:t>
            </a:r>
            <a:r>
              <a:rPr lang="el-GR" sz="2200" b="1" dirty="0"/>
              <a:t> τάσεις</a:t>
            </a:r>
            <a:r>
              <a:rPr lang="el-GR" sz="2200" dirty="0"/>
              <a:t> επί του αρθρικού χόνδρου οφείλονται στις δυνάμεις τριβής κατά τη σχετική κίνηση των επιφανειών της άρθρωσης. </a:t>
            </a:r>
          </a:p>
          <a:p>
            <a:pPr algn="just">
              <a:spcBef>
                <a:spcPts val="0"/>
              </a:spcBef>
              <a:spcAft>
                <a:spcPts val="3000"/>
              </a:spcAft>
              <a:buClr>
                <a:schemeClr val="tx2">
                  <a:lumMod val="75000"/>
                </a:schemeClr>
              </a:buClr>
              <a:buFont typeface="Wingdings" pitchFamily="2" charset="2"/>
              <a:buChar char="q"/>
            </a:pPr>
            <a:r>
              <a:rPr lang="el-GR" sz="2200" dirty="0"/>
              <a:t>Ο συντελεστής τριβής όμως είναι της τάξης 0,001-0,06, οπότε η τριβή έχει ασήμαντη επίδραση στην </a:t>
            </a:r>
            <a:r>
              <a:rPr lang="el-GR" sz="2200" dirty="0" err="1"/>
              <a:t>προκύπτουσα</a:t>
            </a:r>
            <a:r>
              <a:rPr lang="el-GR" sz="2200" dirty="0"/>
              <a:t> τάση που επενεργεί στον χόνδρο. </a:t>
            </a:r>
          </a:p>
          <a:p>
            <a:pPr algn="just">
              <a:spcBef>
                <a:spcPts val="0"/>
              </a:spcBef>
              <a:spcAft>
                <a:spcPts val="3000"/>
              </a:spcAft>
              <a:buClr>
                <a:schemeClr val="tx2">
                  <a:lumMod val="75000"/>
                </a:schemeClr>
              </a:buClr>
              <a:buFont typeface="Wingdings" pitchFamily="2" charset="2"/>
              <a:buChar char="q"/>
            </a:pPr>
            <a:r>
              <a:rPr lang="el-GR" sz="2200" dirty="0"/>
              <a:t>Οι </a:t>
            </a:r>
            <a:r>
              <a:rPr lang="el-GR" sz="2200" dirty="0" err="1"/>
              <a:t>πρωτεογλυκάνες</a:t>
            </a:r>
            <a:r>
              <a:rPr lang="el-GR" sz="2200" dirty="0"/>
              <a:t> του χόνδρου είναι υπεύθυνες για την παραλαβή των </a:t>
            </a:r>
            <a:r>
              <a:rPr lang="el-GR" sz="2200" b="1" dirty="0"/>
              <a:t>συμπιεστικών καταπονήσεων </a:t>
            </a:r>
            <a:r>
              <a:rPr lang="el-GR" sz="2200" dirty="0"/>
              <a:t>(π.χ. λόγω βάρους) καθώς είναι ισχυρές σε συμπίεση.</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Αρθρικός χόνδρος</a:t>
            </a:r>
            <a:endParaRPr lang="en-US" sz="3600" b="1" dirty="0">
              <a:solidFill>
                <a:srgbClr val="002060"/>
              </a:solidFill>
            </a:endParaRPr>
          </a:p>
        </p:txBody>
      </p:sp>
    </p:spTree>
    <p:extLst>
      <p:ext uri="{BB962C8B-B14F-4D97-AF65-F5344CB8AC3E}">
        <p14:creationId xmlns:p14="http://schemas.microsoft.com/office/powerpoint/2010/main" val="321139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93096"/>
            <a:ext cx="2778760" cy="2514600"/>
          </a:xfrm>
          <a:prstGeom prst="rect">
            <a:avLst/>
          </a:prstGeom>
          <a:noFill/>
          <a:ln>
            <a:noFill/>
          </a:ln>
        </p:spPr>
      </p:pic>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Στις διαρθρώσεις υπάρχει επίσης μικρή ποσότητα </a:t>
            </a:r>
            <a:r>
              <a:rPr lang="el-GR" sz="2200" b="1" dirty="0"/>
              <a:t>αρθρικού υγρού </a:t>
            </a:r>
            <a:r>
              <a:rPr lang="el-GR" sz="2200" dirty="0"/>
              <a:t>μέσα στον </a:t>
            </a:r>
            <a:r>
              <a:rPr lang="el-GR" sz="2200" b="1" dirty="0"/>
              <a:t>αρθρικό υμένα</a:t>
            </a:r>
            <a:r>
              <a:rPr lang="el-GR" sz="2200" dirty="0"/>
              <a:t>, το οποίο διευκολύνει την κίνηση των αρθρικών επιφανειών, ενώ παράλληλα παρέχει θρεπτικές ουσίες για τον αρθρικό χόνδρο. </a:t>
            </a:r>
          </a:p>
          <a:p>
            <a:pPr algn="just">
              <a:spcBef>
                <a:spcPts val="0"/>
              </a:spcBef>
              <a:spcAft>
                <a:spcPts val="3000"/>
              </a:spcAft>
              <a:buClr>
                <a:schemeClr val="tx2">
                  <a:lumMod val="75000"/>
                </a:schemeClr>
              </a:buClr>
              <a:buFont typeface="Wingdings" pitchFamily="2" charset="2"/>
              <a:buChar char="q"/>
            </a:pPr>
            <a:r>
              <a:rPr lang="el-GR" sz="2200" dirty="0"/>
              <a:t>Η ποσότητα αρθρικού υγρού αυξάνεται σε παθολογικές καταστάσεις και είναι συνήθως φλεγμονώδες.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 υγρό</a:t>
            </a:r>
            <a:endParaRPr lang="en-US" sz="3600" b="1" dirty="0">
              <a:solidFill>
                <a:srgbClr val="002060"/>
              </a:solidFill>
            </a:endParaRPr>
          </a:p>
        </p:txBody>
      </p:sp>
    </p:spTree>
    <p:extLst>
      <p:ext uri="{BB962C8B-B14F-4D97-AF65-F5344CB8AC3E}">
        <p14:creationId xmlns:p14="http://schemas.microsoft.com/office/powerpoint/2010/main" val="1597618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Με τον όρο σταθερότητα ή ακινησία, περιγράφεται η αντίσταση που προβάλλεται στη μετατόπιση μιας άρθρωσης, ενώ η κινητικότητα ή ευελιξία περιγράφει την ελευθερία κίνησής της.</a:t>
            </a:r>
          </a:p>
          <a:p>
            <a:pPr algn="just">
              <a:spcBef>
                <a:spcPts val="0"/>
              </a:spcBef>
              <a:spcAft>
                <a:spcPts val="2400"/>
              </a:spcAft>
              <a:buClr>
                <a:schemeClr val="tx2">
                  <a:lumMod val="75000"/>
                </a:schemeClr>
              </a:buClr>
              <a:buFont typeface="Wingdings" pitchFamily="2" charset="2"/>
              <a:buChar char="q"/>
            </a:pPr>
            <a:r>
              <a:rPr lang="el-GR" sz="2200" dirty="0"/>
              <a:t>Σε γενικές γραμμές, η κινητικότητα εξαρτάται από την δομή και τον τύπο των συνδέσμων της άρθρωσης και επηρεάζεται από την κατασκευή του σώματος, την κληρονομικότητα, την ηλικία, το φύλο, τη φυσική κατάσταση και την άσκηση.</a:t>
            </a:r>
          </a:p>
          <a:p>
            <a:pPr algn="just">
              <a:spcBef>
                <a:spcPts val="0"/>
              </a:spcBef>
              <a:spcAft>
                <a:spcPts val="2400"/>
              </a:spcAft>
              <a:buClr>
                <a:schemeClr val="tx2">
                  <a:lumMod val="75000"/>
                </a:schemeClr>
              </a:buClr>
              <a:buFont typeface="Wingdings" pitchFamily="2" charset="2"/>
              <a:buChar char="q"/>
            </a:pPr>
            <a:r>
              <a:rPr lang="el-GR" sz="2200" dirty="0"/>
              <a:t>Η υπερβολική κινητικότητα μπορεί να είναι χρήσιμη σε καταστάσεις όπου απαιτείται ευελιξία (π.χ. αθλητισμός), αλλά μπορεί να έχει και ιδιαίτερα αρνητική επίδραση στη σταθερότητα, ευνοώντας την εμφάνιση τραυματισμών.</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spTree>
    <p:extLst>
      <p:ext uri="{BB962C8B-B14F-4D97-AF65-F5344CB8AC3E}">
        <p14:creationId xmlns:p14="http://schemas.microsoft.com/office/powerpoint/2010/main" val="4249144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Για τη μελέτη και περιγραφή της κίνησης των αρθρώσεων χρησιμοποιούνται δύο βασικοί όροι:</a:t>
            </a:r>
          </a:p>
          <a:p>
            <a:pPr lvl="1" algn="just">
              <a:spcBef>
                <a:spcPts val="0"/>
              </a:spcBef>
              <a:spcAft>
                <a:spcPts val="1200"/>
              </a:spcAft>
              <a:buClr>
                <a:schemeClr val="tx2">
                  <a:lumMod val="75000"/>
                </a:schemeClr>
              </a:buClr>
              <a:buFont typeface="Wingdings" panose="05000000000000000000" pitchFamily="2" charset="2"/>
              <a:buChar char="§"/>
            </a:pPr>
            <a:r>
              <a:rPr lang="el-GR" sz="2200" dirty="0"/>
              <a:t>Το </a:t>
            </a:r>
            <a:r>
              <a:rPr lang="el-GR" sz="2200" b="1" dirty="0"/>
              <a:t>στιγμιαίο κέντρο περιστροφής</a:t>
            </a:r>
            <a:r>
              <a:rPr lang="el-GR" sz="2200" dirty="0"/>
              <a:t>, ορίζεται ως το σημείο μηδενικής ταχύτητας κατά την κίνηση της άρθρωσης.</a:t>
            </a:r>
          </a:p>
          <a:p>
            <a:pPr lvl="1" algn="just">
              <a:spcBef>
                <a:spcPts val="0"/>
              </a:spcBef>
              <a:spcAft>
                <a:spcPts val="3000"/>
              </a:spcAft>
              <a:buClr>
                <a:schemeClr val="tx2">
                  <a:lumMod val="75000"/>
                </a:schemeClr>
              </a:buClr>
              <a:buFont typeface="Wingdings" panose="05000000000000000000" pitchFamily="2" charset="2"/>
              <a:buChar char="§"/>
            </a:pPr>
            <a:r>
              <a:rPr lang="el-GR" sz="2200" dirty="0"/>
              <a:t>Το </a:t>
            </a:r>
            <a:r>
              <a:rPr lang="el-GR" sz="2200" b="1" dirty="0"/>
              <a:t>κέντρο καμπυλότητας</a:t>
            </a:r>
            <a:r>
              <a:rPr lang="el-GR" sz="2200" dirty="0"/>
              <a:t>, ορίζεται ως το γεωμετρικό κέντρο  της επιφάνειας της άρθρωσης και χρησιμοποιείται για τον προσδιορισμό της ανατομίας των αρθρώσεων.</a:t>
            </a:r>
          </a:p>
          <a:p>
            <a:pPr algn="just">
              <a:spcBef>
                <a:spcPts val="0"/>
              </a:spcBef>
              <a:spcAft>
                <a:spcPts val="2400"/>
              </a:spcAft>
              <a:buClr>
                <a:schemeClr val="tx2">
                  <a:lumMod val="75000"/>
                </a:schemeClr>
              </a:buClr>
              <a:buFont typeface="Wingdings" pitchFamily="2" charset="2"/>
              <a:buChar char="q"/>
            </a:pPr>
            <a:r>
              <a:rPr lang="el-GR" sz="2200" dirty="0"/>
              <a:t>Η θέση του στιγμιαίου κέντρου περιστροφής εξαρτάται από τον τύπο της άρθρωσης και μπορεί έχουν αναπτυχθεί πειραματικές μέθοδοι για τον ακριβή προσδιορισμό του.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spTree>
    <p:extLst>
      <p:ext uri="{BB962C8B-B14F-4D97-AF65-F5344CB8AC3E}">
        <p14:creationId xmlns:p14="http://schemas.microsoft.com/office/powerpoint/2010/main" val="117741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Εκτός από τα υλικά που θεωρούνται ως στερεά με γραμμική συμπεριφορά υπακούοντας στο νόμο του Hooke, υπάρχει μια κατηγορία υλικών που η συμπεριφορά τους εξαρτάται από το </a:t>
            </a:r>
            <a:r>
              <a:rPr lang="el-GR" sz="2200" b="1" dirty="0"/>
              <a:t>πόσο γρήγορα εφαρμόζεται φόρτιση ή αποφόρτιση</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Για παράδειγμα, τέτοια υλικά είναι τα πολυμερή, τα πλαστικά, όλα σχεδόν τα βιολογικά υλικά και τα μέταλλα σε υψηλές θερμοκρασίες. </a:t>
            </a:r>
          </a:p>
          <a:p>
            <a:pPr algn="just">
              <a:spcBef>
                <a:spcPts val="0"/>
              </a:spcBef>
              <a:spcAft>
                <a:spcPts val="2400"/>
              </a:spcAft>
              <a:buClr>
                <a:schemeClr val="tx2">
                  <a:lumMod val="75000"/>
                </a:schemeClr>
              </a:buClr>
              <a:buFont typeface="Wingdings" pitchFamily="2" charset="2"/>
              <a:buChar char="q"/>
            </a:pPr>
            <a:r>
              <a:rPr lang="el-GR" sz="2200" dirty="0"/>
              <a:t>Η </a:t>
            </a:r>
            <a:r>
              <a:rPr lang="el-GR" sz="2200" dirty="0" err="1"/>
              <a:t>χρονο</a:t>
            </a:r>
            <a:r>
              <a:rPr lang="el-GR" sz="2200" dirty="0"/>
              <a:t>-εξαρτώμενη συμπεριφορά των υλικών είναι το αντικείμενο μελέτης της </a:t>
            </a:r>
            <a:r>
              <a:rPr lang="el-GR" sz="2200" b="1" dirty="0" err="1"/>
              <a:t>ιξωδοελαστικότητας</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Όπως φανερώνουν τα συνθετικά της λέξης, ιξωδοελαστικό είναι ένα υλικό που έχει ιδιότητες τόσο ρευστού (</a:t>
            </a:r>
            <a:r>
              <a:rPr lang="el-GR" sz="2200" b="1" dirty="0"/>
              <a:t>ιξώδες</a:t>
            </a:r>
            <a:r>
              <a:rPr lang="el-GR" sz="2200" dirty="0"/>
              <a:t>) όσο και στερεού σώματος (</a:t>
            </a:r>
            <a:r>
              <a:rPr lang="el-GR" sz="2200" b="1" dirty="0"/>
              <a:t>ελαστικότητα</a:t>
            </a:r>
            <a:r>
              <a:rPr lang="el-GR" sz="22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spTree>
    <p:extLst>
      <p:ext uri="{BB962C8B-B14F-4D97-AF65-F5344CB8AC3E}">
        <p14:creationId xmlns:p14="http://schemas.microsoft.com/office/powerpoint/2010/main" val="2454061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Για τη μελέτη της επίπεδης κίνησης μιας αρθρικής επιφάνειας χρησιμοποιούνται οι όροι της ολίσθησης, της κύλισης και της 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a:t>Ολίσθηση</a:t>
            </a:r>
          </a:p>
          <a:p>
            <a:pPr algn="just">
              <a:spcBef>
                <a:spcPts val="0"/>
              </a:spcBef>
              <a:spcAft>
                <a:spcPts val="1200"/>
              </a:spcAft>
              <a:buClr>
                <a:schemeClr val="tx2">
                  <a:lumMod val="75000"/>
                </a:schemeClr>
              </a:buClr>
              <a:buFont typeface="Wingdings" pitchFamily="2" charset="2"/>
              <a:buChar char="q"/>
            </a:pPr>
            <a:r>
              <a:rPr lang="el-GR" sz="2200" dirty="0"/>
              <a:t>Η ολίσθηση (α) ορίζεται ως η μετατόπιση ενός κινούμενου τμήματος ως προς μια σταθερή  επιφάνεια. </a:t>
            </a:r>
          </a:p>
          <a:p>
            <a:pPr algn="just">
              <a:spcBef>
                <a:spcPts val="0"/>
              </a:spcBef>
              <a:spcAft>
                <a:spcPts val="1200"/>
              </a:spcAft>
              <a:buClr>
                <a:schemeClr val="tx2">
                  <a:lumMod val="75000"/>
                </a:schemeClr>
              </a:buClr>
              <a:buFont typeface="Wingdings" pitchFamily="2" charset="2"/>
              <a:buChar char="q"/>
            </a:pPr>
            <a:r>
              <a:rPr lang="el-GR" sz="2200" dirty="0"/>
              <a:t>Το  σημείο επαφής του </a:t>
            </a:r>
            <a:r>
              <a:rPr lang="el-GR" sz="2200" b="1" dirty="0"/>
              <a:t>κινούμενου τμήματος </a:t>
            </a:r>
            <a:r>
              <a:rPr lang="el-GR" sz="2200" dirty="0"/>
              <a:t>δεν αλλάζει, ενώ το σημείο επαφής του </a:t>
            </a:r>
            <a:r>
              <a:rPr lang="el-GR" sz="2200" b="1" dirty="0"/>
              <a:t>σταθερού τμήματος </a:t>
            </a:r>
            <a:r>
              <a:rPr lang="el-GR" sz="2200" dirty="0"/>
              <a:t>μεταβάλλεται συνεχώς.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4292920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Για τη μελέτη της επίπεδης κίνησης μιας αρθρικής επιφάνειας χρησιμοποιούνται οι όροι της ολίσθησης, της κύλισης και της 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a:t>Ολίσθηση</a:t>
            </a:r>
          </a:p>
          <a:p>
            <a:pPr algn="just">
              <a:spcBef>
                <a:spcPts val="0"/>
              </a:spcBef>
              <a:spcAft>
                <a:spcPts val="1200"/>
              </a:spcAft>
              <a:buClr>
                <a:schemeClr val="tx2">
                  <a:lumMod val="75000"/>
                </a:schemeClr>
              </a:buClr>
              <a:buFont typeface="Wingdings" pitchFamily="2" charset="2"/>
              <a:buChar char="q"/>
            </a:pPr>
            <a:r>
              <a:rPr lang="el-GR" sz="2200" dirty="0"/>
              <a:t>Αν η επιφάνεια του σταθερού τμήματος είναι επίπεδη το στιγμιαίο κέντρο περιστροφής βρίσκεται στο </a:t>
            </a:r>
            <a:r>
              <a:rPr lang="el-GR" sz="2200" b="1" dirty="0"/>
              <a:t>άπειρο</a:t>
            </a:r>
            <a:r>
              <a:rPr lang="el-GR" sz="2200" dirty="0"/>
              <a:t>. </a:t>
            </a:r>
          </a:p>
          <a:p>
            <a:pPr algn="just">
              <a:spcBef>
                <a:spcPts val="0"/>
              </a:spcBef>
              <a:spcAft>
                <a:spcPts val="1200"/>
              </a:spcAft>
              <a:buClr>
                <a:schemeClr val="tx2">
                  <a:lumMod val="75000"/>
                </a:schemeClr>
              </a:buClr>
              <a:buFont typeface="Wingdings" pitchFamily="2" charset="2"/>
              <a:buChar char="q"/>
            </a:pPr>
            <a:r>
              <a:rPr lang="el-GR" sz="2200" dirty="0"/>
              <a:t>Αν η επιφάνεια δεν είναι επίπεδη, το στιγμιαίο κέντρο περιστροφής βρίσκεται στο </a:t>
            </a:r>
            <a:r>
              <a:rPr lang="el-GR" sz="2200" b="1" dirty="0"/>
              <a:t>κέντρο καμπυλότητας </a:t>
            </a:r>
            <a:r>
              <a:rPr lang="el-GR" sz="2200" dirty="0"/>
              <a:t>της σταθερής επιφάνειας.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3656450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Για τη μελέτη της επίπεδης κίνησης μιας αρθρικής επιφάνειας χρησιμοποιούνται οι όροι της ολίσθησης, της κύλισης και της 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a:t>Περιστροφή</a:t>
            </a:r>
          </a:p>
          <a:p>
            <a:pPr algn="just">
              <a:spcBef>
                <a:spcPts val="0"/>
              </a:spcBef>
              <a:spcAft>
                <a:spcPts val="1200"/>
              </a:spcAft>
              <a:buClr>
                <a:schemeClr val="tx2">
                  <a:lumMod val="75000"/>
                </a:schemeClr>
              </a:buClr>
              <a:buFont typeface="Wingdings" pitchFamily="2" charset="2"/>
              <a:buChar char="q"/>
            </a:pPr>
            <a:r>
              <a:rPr lang="el-GR" sz="2200" dirty="0"/>
              <a:t>Η κίνηση της περιστροφής (β) είναι το ακριβώς αντίθετο της ολίσθησης. </a:t>
            </a:r>
          </a:p>
          <a:p>
            <a:pPr algn="just">
              <a:spcBef>
                <a:spcPts val="0"/>
              </a:spcBef>
              <a:spcAft>
                <a:spcPts val="1200"/>
              </a:spcAft>
              <a:buClr>
                <a:schemeClr val="tx2">
                  <a:lumMod val="75000"/>
                </a:schemeClr>
              </a:buClr>
              <a:buFont typeface="Wingdings" pitchFamily="2" charset="2"/>
              <a:buChar char="q"/>
            </a:pPr>
            <a:r>
              <a:rPr lang="el-GR" sz="2200" dirty="0"/>
              <a:t>Το </a:t>
            </a:r>
            <a:r>
              <a:rPr lang="el-GR" sz="2200" b="1" dirty="0"/>
              <a:t>κινούμενο τμήμα περιστρέφεται </a:t>
            </a:r>
            <a:r>
              <a:rPr lang="el-GR" sz="2200" dirty="0"/>
              <a:t>και αλλάζει συνέχεια το σημείο επαφής του, ενώ το σημείο επαφής για τη </a:t>
            </a:r>
            <a:r>
              <a:rPr lang="el-GR" sz="2200" b="1" dirty="0"/>
              <a:t>σταθερή επιφάνεια </a:t>
            </a:r>
            <a:r>
              <a:rPr lang="el-GR" sz="2200" dirty="0"/>
              <a:t>δεν αλλάζει.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515397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Για τη μελέτη της επίπεδης κίνησης μιας αρθρικής επιφάνειας χρησιμοποιούνται οι όροι της ολίσθησης, της κύλισης και της 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a:t>Περιστροφή</a:t>
            </a:r>
          </a:p>
          <a:p>
            <a:pPr algn="just">
              <a:spcBef>
                <a:spcPts val="0"/>
              </a:spcBef>
              <a:spcAft>
                <a:spcPts val="1200"/>
              </a:spcAft>
              <a:buClr>
                <a:schemeClr val="tx2">
                  <a:lumMod val="75000"/>
                </a:schemeClr>
              </a:buClr>
              <a:buFont typeface="Wingdings" pitchFamily="2" charset="2"/>
              <a:buChar char="q"/>
            </a:pPr>
            <a:r>
              <a:rPr lang="el-GR" sz="2200" dirty="0"/>
              <a:t>Το στιγμιαίο κέντρο περιστροφής βρίσκεται στο </a:t>
            </a:r>
            <a:r>
              <a:rPr lang="el-GR" sz="2200" b="1" dirty="0"/>
              <a:t>κέντρο καμπυλότητας </a:t>
            </a:r>
            <a:r>
              <a:rPr lang="el-GR" sz="2200" dirty="0"/>
              <a:t>του σώματος το οποίο υφίσταται καθαρή περιστροφή.</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252258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Για τη μελέτη της επίπεδης κίνησης μιας αρθρικής επιφάνειας χρησιμοποιούνται οι όροι της ολίσθησης, της κύλισης και της 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a:t>Κύλιση</a:t>
            </a:r>
          </a:p>
          <a:p>
            <a:pPr algn="just">
              <a:spcBef>
                <a:spcPts val="0"/>
              </a:spcBef>
              <a:spcAft>
                <a:spcPts val="1200"/>
              </a:spcAft>
              <a:buClr>
                <a:schemeClr val="tx2">
                  <a:lumMod val="75000"/>
                </a:schemeClr>
              </a:buClr>
              <a:buFont typeface="Wingdings" pitchFamily="2" charset="2"/>
              <a:buChar char="q"/>
            </a:pPr>
            <a:r>
              <a:rPr lang="el-GR" sz="2200" dirty="0"/>
              <a:t>Η κύλιση λαμβάνει χώρα </a:t>
            </a:r>
            <a:r>
              <a:rPr lang="el-GR" sz="2200" b="1" dirty="0"/>
              <a:t>μεταξύ κινουμένου και σταθερού </a:t>
            </a:r>
            <a:r>
              <a:rPr lang="el-GR" sz="2200" dirty="0"/>
              <a:t>τμήματος, όπου τα σημεία επαφής σε κάθε επιφάνεια αλλάζουν συνεχώς.</a:t>
            </a:r>
          </a:p>
          <a:p>
            <a:pPr algn="just">
              <a:spcBef>
                <a:spcPts val="0"/>
              </a:spcBef>
              <a:spcAft>
                <a:spcPts val="1200"/>
              </a:spcAft>
              <a:buClr>
                <a:schemeClr val="tx2">
                  <a:lumMod val="75000"/>
                </a:schemeClr>
              </a:buClr>
              <a:buFont typeface="Wingdings" pitchFamily="2" charset="2"/>
              <a:buChar char="q"/>
            </a:pPr>
            <a:r>
              <a:rPr lang="el-GR" sz="2200" dirty="0"/>
              <a:t>Τα </a:t>
            </a:r>
            <a:r>
              <a:rPr lang="el-GR" sz="2200" b="1" dirty="0"/>
              <a:t>μήκη τόξου επαφής </a:t>
            </a:r>
            <a:r>
              <a:rPr lang="el-GR" sz="2200" dirty="0"/>
              <a:t>στο κινούμενο και στο σταθερό τμήμα είναι ίσα (S</a:t>
            </a:r>
            <a:r>
              <a:rPr lang="el-GR" sz="2200" baseline="-25000" dirty="0"/>
              <a:t>1</a:t>
            </a:r>
            <a:r>
              <a:rPr lang="el-GR" sz="2200" dirty="0"/>
              <a:t> = S</a:t>
            </a:r>
            <a:r>
              <a:rPr lang="el-GR" sz="2200" baseline="-25000" dirty="0"/>
              <a:t>2</a:t>
            </a:r>
            <a:r>
              <a:rPr lang="el-GR" sz="22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2995415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marL="388620" indent="-342900" algn="just">
              <a:spcBef>
                <a:spcPts val="0"/>
              </a:spcBef>
              <a:spcAft>
                <a:spcPts val="600"/>
              </a:spcAft>
              <a:buClr>
                <a:schemeClr val="tx2">
                  <a:lumMod val="75000"/>
                </a:schemeClr>
              </a:buClr>
              <a:buFont typeface="Wingdings" panose="05000000000000000000" pitchFamily="2" charset="2"/>
              <a:buChar char="q"/>
            </a:pPr>
            <a:r>
              <a:rPr lang="en-US" sz="2200" dirty="0"/>
              <a:t>H</a:t>
            </a:r>
            <a:r>
              <a:rPr lang="el-GR" sz="2200" dirty="0"/>
              <a:t> ανθρώπινη κίνηση μπορεί να αναλυθεί σε δύο ξεχωριστές κατηγορίες: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την κίνηση των τμημάτων των άκρων, που μεταξύ τους συνδέονται με αρθρώσεις,</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τη λεπτομερή ανάλυση της κίνησης της επιφάνειας κάθε άρθρωσης.</a:t>
            </a:r>
          </a:p>
          <a:p>
            <a:pPr algn="just">
              <a:spcBef>
                <a:spcPts val="0"/>
              </a:spcBef>
              <a:spcAft>
                <a:spcPts val="600"/>
              </a:spcAft>
              <a:buClr>
                <a:schemeClr val="tx2">
                  <a:lumMod val="75000"/>
                </a:schemeClr>
              </a:buClr>
              <a:buFont typeface="Wingdings" pitchFamily="2" charset="2"/>
              <a:buChar char="q"/>
            </a:pPr>
            <a:r>
              <a:rPr lang="el-GR" sz="2200" dirty="0"/>
              <a:t>Η μελέτη της δομής και της κίνησης συνδέσμων-αρθρώσεων είναι ιδιαίτερα σημαντική για: </a:t>
            </a:r>
          </a:p>
          <a:p>
            <a:pPr lvl="1" algn="just">
              <a:spcBef>
                <a:spcPts val="0"/>
              </a:spcBef>
              <a:spcAft>
                <a:spcPts val="600"/>
              </a:spcAft>
              <a:buClr>
                <a:schemeClr val="tx2">
                  <a:lumMod val="75000"/>
                </a:schemeClr>
              </a:buClr>
              <a:buSzPct val="100000"/>
              <a:buFont typeface="Wingdings" panose="05000000000000000000" pitchFamily="2" charset="2"/>
              <a:buChar char="§"/>
            </a:pPr>
            <a:r>
              <a:rPr lang="el-GR" sz="2000" dirty="0"/>
              <a:t>τον σχεδιασμό προσθετικών συσκευών για την αποκατάσταση των κινητικών λειτουργιών,</a:t>
            </a:r>
          </a:p>
          <a:p>
            <a:pPr lvl="1" algn="just">
              <a:spcBef>
                <a:spcPts val="0"/>
              </a:spcBef>
              <a:spcAft>
                <a:spcPts val="600"/>
              </a:spcAft>
              <a:buClr>
                <a:schemeClr val="tx2">
                  <a:lumMod val="75000"/>
                </a:schemeClr>
              </a:buClr>
              <a:buSzPct val="100000"/>
              <a:buFont typeface="Wingdings" panose="05000000000000000000" pitchFamily="2" charset="2"/>
              <a:buChar char="§"/>
            </a:pPr>
            <a:r>
              <a:rPr lang="el-GR" sz="2000" dirty="0"/>
              <a:t>την αξιολόγηση της φθοράς, της σταθερότητας και της εκφύλισής τους, </a:t>
            </a:r>
          </a:p>
          <a:p>
            <a:pPr lvl="1" algn="just">
              <a:spcBef>
                <a:spcPts val="0"/>
              </a:spcBef>
              <a:spcAft>
                <a:spcPts val="3000"/>
              </a:spcAft>
              <a:buClr>
                <a:schemeClr val="tx2">
                  <a:lumMod val="75000"/>
                </a:schemeClr>
              </a:buClr>
              <a:buSzPct val="100000"/>
              <a:buFont typeface="Wingdings" panose="05000000000000000000" pitchFamily="2" charset="2"/>
              <a:buChar char="§"/>
            </a:pPr>
            <a:r>
              <a:rPr lang="el-GR" sz="2000" dirty="0"/>
              <a:t>τη σωστή διάγνωση και χειρουργική αντιμετώπιση των παθήσεων των αρθρώσεων. </a:t>
            </a:r>
            <a:endParaRPr lang="el-GR" sz="23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Αρθρώσεων</a:t>
            </a:r>
            <a:endParaRPr lang="en-US" sz="3600" b="1" dirty="0">
              <a:solidFill>
                <a:srgbClr val="002060"/>
              </a:solidFill>
            </a:endParaRPr>
          </a:p>
        </p:txBody>
      </p:sp>
    </p:spTree>
    <p:extLst>
      <p:ext uri="{BB962C8B-B14F-4D97-AF65-F5344CB8AC3E}">
        <p14:creationId xmlns:p14="http://schemas.microsoft.com/office/powerpoint/2010/main" val="3299230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O αστράγαλος αποτελεί τον κινητικό σύνδεσμο που επιτρέπει στο κάτω άκρο του ποδιού να </a:t>
            </a:r>
            <a:r>
              <a:rPr lang="el-GR" sz="2200" dirty="0" err="1"/>
              <a:t>αλληλεπιδρά</a:t>
            </a:r>
            <a:r>
              <a:rPr lang="el-GR" sz="2200" dirty="0"/>
              <a:t> με το έδαφος, μια βασική προϋπόθεση για τη βάδιση και άλλες δραστηριότητες της καθημερινής ζωής. </a:t>
            </a:r>
          </a:p>
          <a:p>
            <a:pPr algn="just">
              <a:spcBef>
                <a:spcPts val="0"/>
              </a:spcBef>
              <a:spcAft>
                <a:spcPts val="600"/>
              </a:spcAft>
              <a:buClr>
                <a:schemeClr val="tx2">
                  <a:lumMod val="75000"/>
                </a:schemeClr>
              </a:buClr>
              <a:buFont typeface="Wingdings" pitchFamily="2" charset="2"/>
              <a:buChar char="q"/>
            </a:pPr>
            <a:r>
              <a:rPr lang="el-GR" sz="2200" dirty="0"/>
              <a:t>Η άρθρωση του αστραγάλου αποτελείται από δύο μέρη:</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την </a:t>
            </a:r>
            <a:r>
              <a:rPr lang="el-GR" sz="2000" b="1" dirty="0" err="1"/>
              <a:t>αστραγαλοκνημική</a:t>
            </a:r>
            <a:r>
              <a:rPr lang="el-GR" sz="2000" b="1" dirty="0"/>
              <a:t> ή </a:t>
            </a:r>
            <a:r>
              <a:rPr lang="el-GR" sz="2000" b="1" dirty="0" err="1"/>
              <a:t>ποδοκνημική</a:t>
            </a:r>
            <a:r>
              <a:rPr lang="el-GR" sz="2000" b="1" dirty="0"/>
              <a:t> άρθρωση</a:t>
            </a:r>
            <a:r>
              <a:rPr lang="el-GR" sz="2000" dirty="0"/>
              <a:t>, σχηματίζεται από την άρθρωση της κνήμης και την περόνης με την </a:t>
            </a:r>
            <a:r>
              <a:rPr lang="el-GR" sz="2000" dirty="0" err="1"/>
              <a:t>τροχιλία</a:t>
            </a:r>
            <a:r>
              <a:rPr lang="el-GR" sz="2000" dirty="0"/>
              <a:t> του αστραγάλου. </a:t>
            </a:r>
          </a:p>
          <a:p>
            <a:pPr lvl="1" algn="just">
              <a:spcBef>
                <a:spcPts val="0"/>
              </a:spcBef>
              <a:spcAft>
                <a:spcPts val="2400"/>
              </a:spcAft>
              <a:buClr>
                <a:schemeClr val="tx2">
                  <a:lumMod val="75000"/>
                </a:schemeClr>
              </a:buClr>
              <a:buFont typeface="Wingdings" panose="05000000000000000000" pitchFamily="2" charset="2"/>
              <a:buChar char="§"/>
            </a:pPr>
            <a:r>
              <a:rPr lang="el-GR" sz="2000" dirty="0"/>
              <a:t>την </a:t>
            </a:r>
            <a:r>
              <a:rPr lang="el-GR" sz="2000" b="1" dirty="0" err="1"/>
              <a:t>αστραγαλοπτερνική</a:t>
            </a:r>
            <a:r>
              <a:rPr lang="el-GR" sz="2000" b="1" dirty="0"/>
              <a:t> άρθρωση</a:t>
            </a:r>
            <a:r>
              <a:rPr lang="el-GR" sz="2000" dirty="0"/>
              <a:t>, σχηματίζεται από την άρθρωση του αστραγάλου με την πτέρνα.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αστραγάλου</a:t>
            </a:r>
            <a:endParaRPr lang="en-US" sz="3600" b="1" dirty="0">
              <a:solidFill>
                <a:srgbClr val="002060"/>
              </a:solidFill>
            </a:endParaRPr>
          </a:p>
        </p:txBody>
      </p:sp>
    </p:spTree>
    <p:extLst>
      <p:ext uri="{BB962C8B-B14F-4D97-AF65-F5344CB8AC3E}">
        <p14:creationId xmlns:p14="http://schemas.microsoft.com/office/powerpoint/2010/main" val="763562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Οι βασικοί τύποι κίνησης που επιτρέπονται στην άρθρωση του αστραγάλου είναι: </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a:t>
            </a:r>
            <a:r>
              <a:rPr lang="el-GR" sz="2000" b="1" dirty="0"/>
              <a:t>πελματιαία και ραχιαία κάμψη </a:t>
            </a:r>
            <a:r>
              <a:rPr lang="el-GR" sz="2000" dirty="0"/>
              <a:t>(</a:t>
            </a:r>
            <a:r>
              <a:rPr lang="en-US" sz="2000" i="1" dirty="0"/>
              <a:t>plantar, dorsiflexion</a:t>
            </a:r>
            <a:r>
              <a:rPr lang="el-GR" sz="2000" dirty="0"/>
              <a:t>), που πραγματοποιούνται στο οβελιαίο επίπεδο. </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a:t>
            </a:r>
            <a:r>
              <a:rPr lang="el-GR" sz="2000" b="1" dirty="0"/>
              <a:t>απαγωγή και προσαγωγή </a:t>
            </a:r>
            <a:r>
              <a:rPr lang="el-GR" sz="2000" dirty="0"/>
              <a:t>(</a:t>
            </a:r>
            <a:r>
              <a:rPr lang="en-US" sz="2000" i="1" dirty="0"/>
              <a:t>ab-/adduction</a:t>
            </a:r>
            <a:r>
              <a:rPr lang="el-GR" sz="2000" dirty="0"/>
              <a:t>) που πραγματοποιούνται στο εγκάρσιο επίπεδο.</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a:t>
            </a:r>
            <a:r>
              <a:rPr lang="el-GR" sz="2000" b="1" dirty="0"/>
              <a:t>αναστροφή </a:t>
            </a:r>
            <a:r>
              <a:rPr lang="el-GR" sz="2000" dirty="0"/>
              <a:t>(</a:t>
            </a:r>
            <a:r>
              <a:rPr lang="en-US" sz="2000" i="1" dirty="0"/>
              <a:t>eversion/inversion</a:t>
            </a:r>
            <a:r>
              <a:rPr lang="el-GR" sz="2000" dirty="0"/>
              <a:t>), που πραγματοποιείται στο μετωπιαίο επίπεδο.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αστραγάλου</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326" y="4577631"/>
            <a:ext cx="2412794" cy="2235745"/>
          </a:xfrm>
          <a:prstGeom prst="rect">
            <a:avLst/>
          </a:prstGeom>
          <a:noFill/>
          <a:ln>
            <a:noFill/>
          </a:ln>
        </p:spPr>
      </p:pic>
    </p:spTree>
    <p:extLst>
      <p:ext uri="{BB962C8B-B14F-4D97-AF65-F5344CB8AC3E}">
        <p14:creationId xmlns:p14="http://schemas.microsoft.com/office/powerpoint/2010/main" val="3294345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Ο συνδυασμός των παραπάνω κινήσεων στην </a:t>
            </a:r>
            <a:r>
              <a:rPr lang="el-GR" sz="2200" dirty="0" err="1"/>
              <a:t>αστραγαλοπτερνική</a:t>
            </a:r>
            <a:r>
              <a:rPr lang="el-GR" sz="2200" dirty="0"/>
              <a:t> και την </a:t>
            </a:r>
            <a:r>
              <a:rPr lang="el-GR" sz="2200" dirty="0" err="1"/>
              <a:t>αστραγαλοκνημική</a:t>
            </a:r>
            <a:r>
              <a:rPr lang="el-GR" sz="2200" dirty="0"/>
              <a:t> άρθρωση έχει ως αποτέλεσμα τις κινήσεις υπτιασμού (</a:t>
            </a:r>
            <a:r>
              <a:rPr lang="el-GR" sz="2200" dirty="0" err="1"/>
              <a:t>supination</a:t>
            </a:r>
            <a:r>
              <a:rPr lang="el-GR" sz="2200" dirty="0"/>
              <a:t>) και πρηνισμού (</a:t>
            </a:r>
            <a:r>
              <a:rPr lang="el-GR" sz="2200" dirty="0" err="1"/>
              <a:t>pronation</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Αμφότεροι καθορίζουν τη θέση της πελματιαίας επιφάνειας του ποδιού υπό τον αστράγαλο.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αστραγάλου</a:t>
            </a:r>
            <a:endParaRPr lang="en-US" sz="3600" b="1" dirty="0">
              <a:solidFill>
                <a:srgbClr val="00206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787" y="3432914"/>
            <a:ext cx="1924685" cy="3389630"/>
          </a:xfrm>
          <a:prstGeom prst="rect">
            <a:avLst/>
          </a:prstGeom>
          <a:noFill/>
          <a:ln>
            <a:noFill/>
          </a:ln>
        </p:spPr>
      </p:pic>
      <p:sp>
        <p:nvSpPr>
          <p:cNvPr id="7" name="Θέση περιεχομένου 2"/>
          <p:cNvSpPr txBox="1">
            <a:spLocks/>
          </p:cNvSpPr>
          <p:nvPr/>
        </p:nvSpPr>
        <p:spPr>
          <a:xfrm>
            <a:off x="251520" y="3933056"/>
            <a:ext cx="6120680" cy="24482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dirty="0"/>
              <a:t>Σε </a:t>
            </a:r>
            <a:r>
              <a:rPr lang="el-GR" sz="2200" b="1" dirty="0"/>
              <a:t>υπτιασμό</a:t>
            </a:r>
            <a:r>
              <a:rPr lang="el-GR" sz="2200" dirty="0"/>
              <a:t> εμφανίζεται συνδυασμός κάμψης του πέλματος με αναστροφή και προσαγωγή που επιτρέπει την κίνηση προς τα έσω.</a:t>
            </a:r>
          </a:p>
          <a:p>
            <a:pPr algn="just">
              <a:spcBef>
                <a:spcPts val="0"/>
              </a:spcBef>
              <a:spcAft>
                <a:spcPts val="600"/>
              </a:spcAft>
              <a:buClr>
                <a:schemeClr val="tx2">
                  <a:lumMod val="75000"/>
                </a:schemeClr>
              </a:buClr>
              <a:buFont typeface="Wingdings" pitchFamily="2" charset="2"/>
              <a:buChar char="q"/>
            </a:pPr>
            <a:r>
              <a:rPr lang="el-GR" sz="2200" dirty="0"/>
              <a:t>Σε </a:t>
            </a:r>
            <a:r>
              <a:rPr lang="el-GR" sz="2200" b="1" dirty="0"/>
              <a:t>πρηνισμό</a:t>
            </a:r>
            <a:r>
              <a:rPr lang="el-GR" sz="2200" dirty="0"/>
              <a:t> εμφανίζεται συνδυασμός ραχιαίας κάμψης με αναστροφή και απαγωγή που επιτρέπει την πλευρική κίνηση.</a:t>
            </a:r>
            <a:endParaRPr lang="el-GR" sz="2000" dirty="0"/>
          </a:p>
        </p:txBody>
      </p:sp>
    </p:spTree>
    <p:extLst>
      <p:ext uri="{BB962C8B-B14F-4D97-AF65-F5344CB8AC3E}">
        <p14:creationId xmlns:p14="http://schemas.microsoft.com/office/powerpoint/2010/main" val="167965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αστράγαλος υπόκειται σε καταπόνηση περίπου 5 φορές το σωματικό βάρος σε κανονικό βάδισμα και μέχρι 13 φορές το σωματικό βάρος κατά τη διάρκεια δραστηριοτήτων όπως το τρέξιμο. </a:t>
            </a:r>
          </a:p>
          <a:p>
            <a:pPr algn="just">
              <a:spcBef>
                <a:spcPts val="0"/>
              </a:spcBef>
              <a:spcAft>
                <a:spcPts val="2400"/>
              </a:spcAft>
              <a:buClr>
                <a:schemeClr val="tx2">
                  <a:lumMod val="75000"/>
                </a:schemeClr>
              </a:buClr>
              <a:buFont typeface="Wingdings" pitchFamily="2" charset="2"/>
              <a:buChar char="q"/>
            </a:pPr>
            <a:r>
              <a:rPr lang="el-GR" sz="2200" dirty="0"/>
              <a:t>Πειραματικές μελέτες έχουν δείξει ότι περίπου το 83% του φορτίου μεταδίδεται μέσω της </a:t>
            </a:r>
            <a:r>
              <a:rPr lang="el-GR" sz="2200" dirty="0" err="1"/>
              <a:t>αστραγαλοκνημικής</a:t>
            </a:r>
            <a:r>
              <a:rPr lang="el-GR" sz="2200" dirty="0"/>
              <a:t> άρθρωσης ενώ το υπόλοιπο 17% μέσω της περόνης. </a:t>
            </a:r>
          </a:p>
          <a:p>
            <a:pPr algn="just">
              <a:spcBef>
                <a:spcPts val="0"/>
              </a:spcBef>
              <a:spcAft>
                <a:spcPts val="2400"/>
              </a:spcAft>
              <a:buClr>
                <a:schemeClr val="tx2">
                  <a:lumMod val="75000"/>
                </a:schemeClr>
              </a:buClr>
              <a:buFont typeface="Wingdings" pitchFamily="2" charset="2"/>
              <a:buChar char="q"/>
            </a:pPr>
            <a:r>
              <a:rPr lang="el-GR" sz="2200" dirty="0"/>
              <a:t>Παρά τα υψηλά φορτία που δέχεται ο αστράγαλος, η περιοχή στην οποία κατανέμεται η φόρτιση είναι μεγάλη (11-13 cm</a:t>
            </a:r>
            <a:r>
              <a:rPr lang="el-GR" sz="2200" baseline="30000" dirty="0"/>
              <a:t>2</a:t>
            </a:r>
            <a:r>
              <a:rPr lang="el-GR" sz="2200" dirty="0"/>
              <a:t>) και η δομή των οστών και των συνδέσμων επιτρέπει την κίνηση με υψηλό βαθμό σταθερότητας.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αστραγάλου</a:t>
            </a:r>
            <a:endParaRPr lang="en-US" sz="3600" b="1" dirty="0">
              <a:solidFill>
                <a:srgbClr val="002060"/>
              </a:solidFill>
            </a:endParaRPr>
          </a:p>
        </p:txBody>
      </p:sp>
    </p:spTree>
    <p:extLst>
      <p:ext uri="{BB962C8B-B14F-4D97-AF65-F5344CB8AC3E}">
        <p14:creationId xmlns:p14="http://schemas.microsoft.com/office/powerpoint/2010/main" val="3461980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Στα </a:t>
            </a:r>
            <a:r>
              <a:rPr lang="el-GR" sz="2200" dirty="0" err="1"/>
              <a:t>ιξωδοελαστικά</a:t>
            </a:r>
            <a:r>
              <a:rPr lang="el-GR" sz="2200" dirty="0"/>
              <a:t> υλικά το διάγραμμα τάσης-παραμόρφωσης δεν είναι μοναδικό, αλλά εξαρτάται από το ρυθμό παραμόρφωσής του. </a:t>
            </a:r>
          </a:p>
          <a:p>
            <a:pPr algn="just">
              <a:spcBef>
                <a:spcPts val="0"/>
              </a:spcBef>
              <a:spcAft>
                <a:spcPts val="2400"/>
              </a:spcAft>
              <a:buClr>
                <a:schemeClr val="tx2">
                  <a:lumMod val="75000"/>
                </a:schemeClr>
              </a:buClr>
              <a:buFont typeface="Wingdings" pitchFamily="2" charset="2"/>
              <a:buChar char="q"/>
            </a:pPr>
            <a:r>
              <a:rPr lang="el-GR" sz="2200" dirty="0"/>
              <a:t>Η σχέση τάσης-παραμόρφωσης έχει τη μορφή:</a:t>
            </a:r>
          </a:p>
          <a:p>
            <a:pPr algn="just">
              <a:spcBef>
                <a:spcPts val="0"/>
              </a:spcBef>
              <a:spcAft>
                <a:spcPts val="18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Η ελαστική συμπεριφορά μπορεί να προσομοιωθεί με τη συμπεριφορά του γραμμικού ελαστικού ελατηρίου:</a:t>
            </a:r>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Rectangle 1"/>
              <p:cNvSpPr/>
              <p:nvPr/>
            </p:nvSpPr>
            <p:spPr>
              <a:xfrm>
                <a:off x="3275856" y="3284984"/>
                <a:ext cx="1872629" cy="461665"/>
              </a:xfrm>
              <a:prstGeom prst="rect">
                <a:avLst/>
              </a:prstGeom>
            </p:spPr>
            <p:txBody>
              <a:bodyPr wrap="none">
                <a:spAutoFit/>
              </a:bodyPr>
              <a:lstStyle/>
              <a:p>
                <a14:m>
                  <m:oMath xmlns:m="http://schemas.openxmlformats.org/officeDocument/2006/math">
                    <m:r>
                      <m:rPr>
                        <m:nor/>
                      </m:rPr>
                      <a:rPr lang="el-GR" sz="2400" b="1">
                        <a:solidFill>
                          <a:srgbClr val="000000"/>
                        </a:solidFill>
                        <a:latin typeface="Cambria Math" panose="02040503050406030204" pitchFamily="18" charset="0"/>
                        <a:ea typeface="Cambria Math" panose="02040503050406030204" pitchFamily="18" charset="0"/>
                      </a:rPr>
                      <m:t>σ</m:t>
                    </m:r>
                    <m:r>
                      <m:rPr>
                        <m:nor/>
                      </m:rPr>
                      <a:rPr lang="el-GR" sz="2400" b="1" i="0" smtClean="0">
                        <a:solidFill>
                          <a:srgbClr val="000000"/>
                        </a:solidFill>
                        <a:latin typeface="Cambria Math" panose="02040503050406030204" pitchFamily="18" charset="0"/>
                        <a:ea typeface="Cambria Math" panose="02040503050406030204" pitchFamily="18" charset="0"/>
                      </a:rPr>
                      <m:t> </m:t>
                    </m:r>
                    <m:r>
                      <m:rPr>
                        <m:nor/>
                      </m:rPr>
                      <a:rPr lang="el-GR" sz="2400" b="1">
                        <a:solidFill>
                          <a:srgbClr val="000000"/>
                        </a:solidFill>
                        <a:latin typeface="Cambria Math" panose="02040503050406030204" pitchFamily="18" charset="0"/>
                        <a:ea typeface="Cambria Math" panose="02040503050406030204" pitchFamily="18" charset="0"/>
                      </a:rPr>
                      <m:t>=</m:t>
                    </m:r>
                    <m:r>
                      <m:rPr>
                        <m:nor/>
                      </m:rPr>
                      <a:rPr lang="el-GR" sz="2400" b="1" i="0" smtClean="0">
                        <a:solidFill>
                          <a:srgbClr val="000000"/>
                        </a:solidFill>
                        <a:latin typeface="Cambria Math" panose="02040503050406030204" pitchFamily="18" charset="0"/>
                        <a:ea typeface="Cambria Math" panose="02040503050406030204" pitchFamily="18" charset="0"/>
                      </a:rPr>
                      <m:t> </m:t>
                    </m:r>
                    <m:r>
                      <m:rPr>
                        <m:nor/>
                      </m:rPr>
                      <a:rPr lang="el-GR" sz="2400" b="1">
                        <a:solidFill>
                          <a:srgbClr val="000000"/>
                        </a:solidFill>
                        <a:latin typeface="Cambria Math" panose="02040503050406030204" pitchFamily="18" charset="0"/>
                        <a:ea typeface="Cambria Math" panose="02040503050406030204" pitchFamily="18" charset="0"/>
                      </a:rPr>
                      <m:t>σ</m:t>
                    </m:r>
                    <m:r>
                      <m:rPr>
                        <m:nor/>
                      </m:rPr>
                      <a:rPr lang="el-GR" sz="2400" b="1">
                        <a:solidFill>
                          <a:srgbClr val="000000"/>
                        </a:solidFill>
                        <a:latin typeface="Cambria Math" panose="02040503050406030204" pitchFamily="18" charset="0"/>
                        <a:ea typeface="Cambria Math" panose="02040503050406030204" pitchFamily="18" charset="0"/>
                      </a:rPr>
                      <m:t>(</m:t>
                    </m:r>
                    <m:r>
                      <m:rPr>
                        <m:nor/>
                      </m:rPr>
                      <a:rPr lang="el-GR" sz="2400" b="1">
                        <a:solidFill>
                          <a:srgbClr val="000000"/>
                        </a:solidFill>
                        <a:latin typeface="Cambria Math" panose="02040503050406030204" pitchFamily="18" charset="0"/>
                        <a:ea typeface="Cambria Math" panose="02040503050406030204" pitchFamily="18" charset="0"/>
                      </a:rPr>
                      <m:t>ε</m:t>
                    </m:r>
                    <m:r>
                      <m:rPr>
                        <m:nor/>
                      </m:rPr>
                      <a:rPr lang="el-GR" sz="2400" b="1">
                        <a:solidFill>
                          <a:srgbClr val="000000"/>
                        </a:solidFill>
                        <a:latin typeface="Cambria Math" panose="02040503050406030204" pitchFamily="18" charset="0"/>
                        <a:ea typeface="Cambria Math" panose="02040503050406030204" pitchFamily="18" charset="0"/>
                      </a:rPr>
                      <m:t>, </m:t>
                    </m:r>
                    <m:acc>
                      <m:accPr>
                        <m:chr m:val="̇"/>
                        <m:ctrlPr>
                          <a:rPr lang="el-GR" sz="2400" b="1"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accPr>
                      <m:e>
                        <m:r>
                          <m:rPr>
                            <m:nor/>
                          </m:rPr>
                          <a:rPr lang="el-GR" sz="2400" b="1">
                            <a:solidFill>
                              <a:srgbClr val="000000"/>
                            </a:solidFill>
                            <a:effectLst/>
                            <a:latin typeface="Cambria Math" panose="02040503050406030204" pitchFamily="18" charset="0"/>
                            <a:ea typeface="Cambria Math" panose="02040503050406030204" pitchFamily="18" charset="0"/>
                          </a:rPr>
                          <m:t>ε</m:t>
                        </m:r>
                      </m:e>
                    </m:acc>
                  </m:oMath>
                </a14:m>
                <a:r>
                  <a:rPr lang="el-GR" sz="2400" b="1" dirty="0">
                    <a:solidFill>
                      <a:srgbClr val="000000"/>
                    </a:solidFill>
                    <a:effectLst/>
                    <a:latin typeface="Cambria Math" panose="02040503050406030204" pitchFamily="18" charset="0"/>
                    <a:ea typeface="Cambria Math" panose="02040503050406030204" pitchFamily="18" charset="0"/>
                  </a:rPr>
                  <a:t>,...),</a:t>
                </a:r>
                <a:endParaRPr lang="el-GR" sz="2400" b="1"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75856" y="3284984"/>
                <a:ext cx="1872629" cy="461665"/>
              </a:xfrm>
              <a:prstGeom prst="rect">
                <a:avLst/>
              </a:prstGeom>
              <a:blipFill rotWithShape="0">
                <a:blip r:embed="rId2"/>
                <a:stretch>
                  <a:fillRect t="-10526" r="-3896" b="-289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293960" y="3212976"/>
                <a:ext cx="1511439" cy="592342"/>
              </a:xfrm>
              <a:prstGeom prst="rect">
                <a:avLst/>
              </a:prstGeom>
            </p:spPr>
            <p:txBody>
              <a:bodyPr wrap="none">
                <a:spAutoFit/>
              </a:bodyPr>
              <a:lstStyle/>
              <a:p>
                <a:r>
                  <a:rPr lang="el-GR" sz="2000" dirty="0">
                    <a:ea typeface="Cambria Math" panose="02040503050406030204" pitchFamily="18" charset="0"/>
                  </a:rPr>
                  <a:t>όπου  </a:t>
                </a:r>
                <a14:m>
                  <m:oMath xmlns:m="http://schemas.openxmlformats.org/officeDocument/2006/math">
                    <m:acc>
                      <m:accPr>
                        <m:chr m:val="̇"/>
                        <m:ctrlPr>
                          <a:rPr lang="el-GR" sz="2000" i="1">
                            <a:latin typeface="Cambria Math" panose="02040503050406030204" pitchFamily="18" charset="0"/>
                            <a:ea typeface="Cambria Math" panose="02040503050406030204" pitchFamily="18" charset="0"/>
                          </a:rPr>
                        </m:ctrlPr>
                      </m:accPr>
                      <m:e>
                        <m:r>
                          <m:rPr>
                            <m:nor/>
                          </m:rPr>
                          <a:rPr lang="el-GR" sz="2000">
                            <a:latin typeface="Cambria Math" panose="02040503050406030204" pitchFamily="18" charset="0"/>
                            <a:ea typeface="Cambria Math" panose="02040503050406030204" pitchFamily="18" charset="0"/>
                          </a:rPr>
                          <m:t>ε</m:t>
                        </m:r>
                      </m:e>
                    </m:acc>
                    <m:r>
                      <m:rPr>
                        <m:nor/>
                      </m:rPr>
                      <a:rPr lang="el-GR" sz="2000" b="0" i="0" smtClean="0">
                        <a:latin typeface="Cambria Math" panose="02040503050406030204" pitchFamily="18" charset="0"/>
                        <a:ea typeface="Cambria Math" panose="02040503050406030204" pitchFamily="18" charset="0"/>
                      </a:rPr>
                      <m:t> </m:t>
                    </m:r>
                    <m:r>
                      <m:rPr>
                        <m:nor/>
                      </m:rPr>
                      <a:rPr lang="el-GR" sz="2000">
                        <a:latin typeface="Cambria Math" panose="02040503050406030204" pitchFamily="18" charset="0"/>
                        <a:ea typeface="Cambria Math" panose="02040503050406030204" pitchFamily="18" charset="0"/>
                      </a:rPr>
                      <m:t>=</m:t>
                    </m:r>
                    <m:f>
                      <m:fPr>
                        <m:ctrlPr>
                          <a:rPr lang="el-GR" sz="2000" i="1">
                            <a:latin typeface="Cambria Math" panose="02040503050406030204" pitchFamily="18" charset="0"/>
                            <a:ea typeface="Cambria Math" panose="02040503050406030204" pitchFamily="18" charset="0"/>
                          </a:rPr>
                        </m:ctrlPr>
                      </m:fPr>
                      <m:num>
                        <m:r>
                          <m:rPr>
                            <m:nor/>
                          </m:rPr>
                          <a:rPr lang="el-GR" sz="2000">
                            <a:latin typeface="Cambria Math" panose="02040503050406030204" pitchFamily="18" charset="0"/>
                            <a:ea typeface="Cambria Math" panose="02040503050406030204" pitchFamily="18" charset="0"/>
                          </a:rPr>
                          <m:t>dε</m:t>
                        </m:r>
                      </m:num>
                      <m:den>
                        <m:r>
                          <m:rPr>
                            <m:nor/>
                          </m:rPr>
                          <a:rPr lang="el-GR" sz="2000">
                            <a:latin typeface="Cambria Math" panose="02040503050406030204" pitchFamily="18" charset="0"/>
                            <a:ea typeface="Cambria Math" panose="02040503050406030204" pitchFamily="18" charset="0"/>
                          </a:rPr>
                          <m:t>dt</m:t>
                        </m:r>
                      </m:den>
                    </m:f>
                  </m:oMath>
                </a14:m>
                <a:endParaRPr lang="el-GR" sz="20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293960" y="3212976"/>
                <a:ext cx="1511439" cy="592342"/>
              </a:xfrm>
              <a:prstGeom prst="rect">
                <a:avLst/>
              </a:prstGeom>
              <a:blipFill rotWithShape="0">
                <a:blip r:embed="rId3"/>
                <a:stretch>
                  <a:fillRect l="-4032" b="-7216"/>
                </a:stretch>
              </a:blipFill>
            </p:spPr>
            <p:txBody>
              <a:bodyPr/>
              <a:lstStyle/>
              <a:p>
                <a:r>
                  <a:rPr lang="el-GR">
                    <a:noFill/>
                  </a:rPr>
                  <a:t> </a:t>
                </a:r>
              </a:p>
            </p:txBody>
          </p:sp>
        </mc:Fallback>
      </mc:AlternateContent>
      <p:pic>
        <p:nvPicPr>
          <p:cNvPr id="7" name="Εικόνα 1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820" y="4797152"/>
            <a:ext cx="3669003" cy="2024240"/>
          </a:xfrm>
          <a:prstGeom prst="rect">
            <a:avLst/>
          </a:prstGeom>
          <a:noFill/>
          <a:ln>
            <a:noFill/>
          </a:ln>
        </p:spPr>
      </p:pic>
      <p:sp>
        <p:nvSpPr>
          <p:cNvPr id="8" name="Rectangle 7"/>
          <p:cNvSpPr/>
          <p:nvPr/>
        </p:nvSpPr>
        <p:spPr>
          <a:xfrm>
            <a:off x="5756093" y="5949280"/>
            <a:ext cx="3280403" cy="646331"/>
          </a:xfrm>
          <a:prstGeom prst="rect">
            <a:avLst/>
          </a:prstGeom>
        </p:spPr>
        <p:txBody>
          <a:bodyPr wrap="square">
            <a:spAutoFit/>
          </a:bodyPr>
          <a:lstStyle/>
          <a:p>
            <a:pPr marL="365760" lvl="1" indent="0" algn="just">
              <a:spcBef>
                <a:spcPts val="600"/>
              </a:spcBef>
              <a:spcAft>
                <a:spcPts val="2400"/>
              </a:spcAft>
              <a:buClr>
                <a:schemeClr val="tx2">
                  <a:lumMod val="75000"/>
                </a:schemeClr>
              </a:buClr>
              <a:buNone/>
            </a:pPr>
            <a:r>
              <a:rPr lang="el-GR" dirty="0"/>
              <a:t>Όπου </a:t>
            </a:r>
            <a:r>
              <a:rPr lang="el-GR" b="1" dirty="0"/>
              <a:t>k</a:t>
            </a:r>
            <a:r>
              <a:rPr lang="el-GR" dirty="0"/>
              <a:t> η ελαστική σταθερά του ελατηρίου.</a:t>
            </a:r>
          </a:p>
        </p:txBody>
      </p:sp>
    </p:spTree>
    <p:extLst>
      <p:ext uri="{BB962C8B-B14F-4D97-AF65-F5344CB8AC3E}">
        <p14:creationId xmlns:p14="http://schemas.microsoft.com/office/powerpoint/2010/main" val="9986430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γόνατο είναι η ενδιάμεση άρθρωση των κάτω άκρων του σώματος που συνδέει την κνήμη με το μηριαίο οστό. </a:t>
            </a:r>
          </a:p>
          <a:p>
            <a:pPr algn="just">
              <a:spcBef>
                <a:spcPts val="0"/>
              </a:spcBef>
              <a:spcAft>
                <a:spcPts val="2400"/>
              </a:spcAft>
              <a:buClr>
                <a:schemeClr val="tx2">
                  <a:lumMod val="75000"/>
                </a:schemeClr>
              </a:buClr>
              <a:buFont typeface="Wingdings" pitchFamily="2" charset="2"/>
              <a:buChar char="q"/>
            </a:pPr>
            <a:r>
              <a:rPr lang="el-GR" sz="2200" dirty="0"/>
              <a:t>Είναι η μεγαλύτερη και πιο σύνθετη άρθρωση του σώματος και αποτελείται από δύο επιμέρους τμήματα: την </a:t>
            </a:r>
            <a:r>
              <a:rPr lang="el-GR" sz="2200" dirty="0" err="1"/>
              <a:t>μηροκνημιαία</a:t>
            </a:r>
            <a:r>
              <a:rPr lang="el-GR" sz="2200" dirty="0"/>
              <a:t> άρθρωση και την </a:t>
            </a:r>
            <a:r>
              <a:rPr lang="el-GR" sz="2200" dirty="0" err="1"/>
              <a:t>επιγονατιδομηριαία</a:t>
            </a:r>
            <a:r>
              <a:rPr lang="el-GR" sz="2200" dirty="0"/>
              <a:t> άρθρωση.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γονάτου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7196" b="6295"/>
          <a:stretch/>
        </p:blipFill>
        <p:spPr bwMode="auto">
          <a:xfrm>
            <a:off x="2583842" y="4149080"/>
            <a:ext cx="4054475" cy="2592288"/>
          </a:xfrm>
          <a:prstGeom prst="rect">
            <a:avLst/>
          </a:prstGeom>
          <a:noFill/>
          <a:ln>
            <a:noFill/>
          </a:ln>
        </p:spPr>
      </p:pic>
    </p:spTree>
    <p:extLst>
      <p:ext uri="{BB962C8B-B14F-4D97-AF65-F5344CB8AC3E}">
        <p14:creationId xmlns:p14="http://schemas.microsoft.com/office/powerpoint/2010/main" val="276934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t="7196" b="6295"/>
          <a:stretch/>
        </p:blipFill>
        <p:spPr bwMode="auto">
          <a:xfrm>
            <a:off x="2583842" y="4239376"/>
            <a:ext cx="4054475" cy="2592288"/>
          </a:xfrm>
          <a:prstGeom prst="rect">
            <a:avLst/>
          </a:prstGeom>
          <a:noFill/>
          <a:ln>
            <a:noFill/>
          </a:ln>
        </p:spPr>
      </p:pic>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Το σχήμα των αρθρικών επιφανειών της κνήμης και του μηρού πρέπει να επιτρέπει την κίνηση όταν αυτές έρχονται σε επαφή μεταξύ τους. </a:t>
            </a:r>
          </a:p>
          <a:p>
            <a:pPr algn="just">
              <a:spcBef>
                <a:spcPts val="0"/>
              </a:spcBef>
              <a:spcAft>
                <a:spcPts val="1800"/>
              </a:spcAft>
              <a:buClr>
                <a:schemeClr val="tx2">
                  <a:lumMod val="75000"/>
                </a:schemeClr>
              </a:buClr>
              <a:buFont typeface="Wingdings" pitchFamily="2" charset="2"/>
              <a:buChar char="q"/>
            </a:pPr>
            <a:r>
              <a:rPr lang="el-GR" sz="2200" dirty="0"/>
              <a:t>Ο μηχανισμός της κίνησης μεταξύ του μηρού και της κνήμης είναι συνδυασμός κύλισης και ολίσθησης.</a:t>
            </a:r>
          </a:p>
          <a:p>
            <a:pPr algn="just">
              <a:spcBef>
                <a:spcPts val="0"/>
              </a:spcBef>
              <a:spcAft>
                <a:spcPts val="1800"/>
              </a:spcAft>
              <a:buClr>
                <a:schemeClr val="tx2">
                  <a:lumMod val="75000"/>
                </a:schemeClr>
              </a:buClr>
              <a:buFont typeface="Wingdings" pitchFamily="2" charset="2"/>
              <a:buChar char="q"/>
            </a:pPr>
            <a:r>
              <a:rPr lang="el-GR" sz="2200" dirty="0"/>
              <a:t>Η </a:t>
            </a:r>
            <a:r>
              <a:rPr lang="el-GR" sz="2200" dirty="0" err="1"/>
              <a:t>επιγονατιδομηριαία</a:t>
            </a:r>
            <a:r>
              <a:rPr lang="el-GR" sz="2200" dirty="0"/>
              <a:t> περιοχή επαφής είναι μικρότερη από την </a:t>
            </a:r>
            <a:r>
              <a:rPr lang="el-GR" sz="2200" dirty="0" err="1"/>
              <a:t>μηροκνημιαία</a:t>
            </a:r>
            <a:r>
              <a:rPr lang="el-GR" sz="2200" dirty="0"/>
              <a:t> περιοχή επαφής.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γονάτου</a:t>
            </a:r>
            <a:endParaRPr lang="en-US" sz="3600" b="1" dirty="0">
              <a:solidFill>
                <a:srgbClr val="002060"/>
              </a:solidFill>
            </a:endParaRPr>
          </a:p>
        </p:txBody>
      </p:sp>
    </p:spTree>
    <p:extLst>
      <p:ext uri="{BB962C8B-B14F-4D97-AF65-F5344CB8AC3E}">
        <p14:creationId xmlns:p14="http://schemas.microsoft.com/office/powerpoint/2010/main" val="1641465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t="7196" b="6295"/>
          <a:stretch/>
        </p:blipFill>
        <p:spPr bwMode="auto">
          <a:xfrm>
            <a:off x="5089525" y="4225060"/>
            <a:ext cx="4054475" cy="2592288"/>
          </a:xfrm>
          <a:prstGeom prst="rect">
            <a:avLst/>
          </a:prstGeom>
          <a:noFill/>
          <a:ln>
            <a:noFill/>
          </a:ln>
        </p:spPr>
      </p:pic>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Ο όρος </a:t>
            </a:r>
            <a:r>
              <a:rPr lang="el-GR" sz="2200" b="1" dirty="0" err="1"/>
              <a:t>ραιβότητα</a:t>
            </a:r>
            <a:r>
              <a:rPr lang="el-GR" sz="2200" dirty="0"/>
              <a:t> αναφέρεται στο γόνατο όταν η κνήμη σχηματίζει με το μηρό γωνία ανοικτή προς τα έσω ώστε όταν τα έσω σφυρά έρχονται σε επαφή, τα γόνατα να απέχουν μεταξύ τους. </a:t>
            </a:r>
          </a:p>
          <a:p>
            <a:pPr algn="just">
              <a:spcBef>
                <a:spcPts val="0"/>
              </a:spcBef>
              <a:spcAft>
                <a:spcPts val="1800"/>
              </a:spcAft>
              <a:buClr>
                <a:schemeClr val="tx2">
                  <a:lumMod val="75000"/>
                </a:schemeClr>
              </a:buClr>
              <a:buFont typeface="Wingdings" pitchFamily="2" charset="2"/>
              <a:buChar char="q"/>
            </a:pPr>
            <a:r>
              <a:rPr lang="el-GR" sz="2200" dirty="0"/>
              <a:t>Αντίστοιχα, </a:t>
            </a:r>
            <a:r>
              <a:rPr lang="el-GR" sz="2200" b="1" dirty="0"/>
              <a:t>βλαισό </a:t>
            </a:r>
            <a:r>
              <a:rPr lang="el-GR" sz="2200" dirty="0"/>
              <a:t>ονομάζεται το γόνατο όταν η γωνία είναι ανοικτή προς τα έξω οπότε όταν τα γόνατα εφάπτονται τα σφυρά να απέχουν μεταξύ τους.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γονάτου</a:t>
            </a:r>
            <a:endParaRPr lang="en-US" sz="3600" b="1" dirty="0">
              <a:solidFill>
                <a:srgbClr val="002060"/>
              </a:solidFill>
            </a:endParaRPr>
          </a:p>
        </p:txBody>
      </p:sp>
      <p:sp>
        <p:nvSpPr>
          <p:cNvPr id="6" name="Θέση περιεχομένου 2"/>
          <p:cNvSpPr txBox="1">
            <a:spLocks/>
          </p:cNvSpPr>
          <p:nvPr/>
        </p:nvSpPr>
        <p:spPr>
          <a:xfrm>
            <a:off x="251519" y="4221088"/>
            <a:ext cx="4514477" cy="273630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dirty="0"/>
              <a:t>Ραιβό γόνατο δημιουργεί συχνά η οστεοαρθρίτιδα ενώ βλαισό η ρευματοειδής αρθρίτιδα.</a:t>
            </a:r>
          </a:p>
        </p:txBody>
      </p:sp>
    </p:spTree>
    <p:extLst>
      <p:ext uri="{BB962C8B-B14F-4D97-AF65-F5344CB8AC3E}">
        <p14:creationId xmlns:p14="http://schemas.microsoft.com/office/powerpoint/2010/main" val="21456635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Καθώς η άρθρωση κινείται από έκταση σε κάμψη, έχουμε κίνηση της περιοχής επαφής προς την επιφάνεια της επιγονατίδας. Όσο αυξάνεται η κάμψη, η επιφάνεια επαφής γίνεται μεγαλύτερη.</a:t>
            </a:r>
          </a:p>
          <a:p>
            <a:pPr algn="just">
              <a:spcBef>
                <a:spcPts val="0"/>
              </a:spcBef>
              <a:spcAft>
                <a:spcPts val="1800"/>
              </a:spcAft>
              <a:buClr>
                <a:schemeClr val="tx2">
                  <a:lumMod val="75000"/>
                </a:schemeClr>
              </a:buClr>
              <a:buFont typeface="Wingdings" pitchFamily="2" charset="2"/>
              <a:buChar char="q"/>
            </a:pPr>
            <a:r>
              <a:rPr lang="el-GR" sz="2200" dirty="0"/>
              <a:t>Στις 90° κάμψη του γόνατος, η επιφάνεια επαφής φτάνει στο ανώτερο επίπεδο της επιγονατίδας. </a:t>
            </a:r>
          </a:p>
          <a:p>
            <a:pPr algn="just">
              <a:spcBef>
                <a:spcPts val="0"/>
              </a:spcBef>
              <a:spcAft>
                <a:spcPts val="1800"/>
              </a:spcAft>
              <a:buClr>
                <a:schemeClr val="tx2">
                  <a:lumMod val="75000"/>
                </a:schemeClr>
              </a:buClr>
              <a:buFont typeface="Wingdings" pitchFamily="2" charset="2"/>
              <a:buChar char="q"/>
            </a:pPr>
            <a:r>
              <a:rPr lang="el-GR" sz="2200" dirty="0"/>
              <a:t>Με την κάμψη, η επιγονατίδα πραγματοποιεί κίνηση κύλισης-ολίσθησης κατά μήκος της επιφάνειας της άρθρωσης του μηριαίου οστού.</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γονάτου</a:t>
            </a:r>
            <a:endParaRPr lang="en-US" sz="3600" b="1" dirty="0">
              <a:solidFill>
                <a:srgbClr val="002060"/>
              </a:solidFill>
            </a:endParaRPr>
          </a:p>
        </p:txBody>
      </p:sp>
      <p:pic>
        <p:nvPicPr>
          <p:cNvPr id="6" name="Εικόνα 1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874360"/>
            <a:ext cx="3187065" cy="1971040"/>
          </a:xfrm>
          <a:prstGeom prst="rect">
            <a:avLst/>
          </a:prstGeom>
          <a:noFill/>
          <a:ln>
            <a:noFill/>
          </a:ln>
        </p:spPr>
      </p:pic>
      <p:pic>
        <p:nvPicPr>
          <p:cNvPr id="7" name="Picture 6"/>
          <p:cNvPicPr/>
          <p:nvPr/>
        </p:nvPicPr>
        <p:blipFill rotWithShape="1">
          <a:blip r:embed="rId3" cstate="print">
            <a:extLst>
              <a:ext uri="{28A0092B-C50C-407E-A947-70E740481C1C}">
                <a14:useLocalDpi xmlns:a14="http://schemas.microsoft.com/office/drawing/2010/main" val="0"/>
              </a:ext>
            </a:extLst>
          </a:blip>
          <a:srcRect t="36723" r="59058"/>
          <a:stretch/>
        </p:blipFill>
        <p:spPr bwMode="auto">
          <a:xfrm>
            <a:off x="2195736" y="5192245"/>
            <a:ext cx="1635633" cy="1589620"/>
          </a:xfrm>
          <a:prstGeom prst="rect">
            <a:avLst/>
          </a:prstGeom>
          <a:noFill/>
          <a:ln>
            <a:noFill/>
          </a:ln>
        </p:spPr>
      </p:pic>
    </p:spTree>
    <p:extLst>
      <p:ext uri="{BB962C8B-B14F-4D97-AF65-F5344CB8AC3E}">
        <p14:creationId xmlns:p14="http://schemas.microsoft.com/office/powerpoint/2010/main" val="24552774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Σε όλο το εύρος της κάμψης, η </a:t>
            </a:r>
            <a:r>
              <a:rPr lang="el-GR" sz="2200" b="1" dirty="0"/>
              <a:t>κίνηση ολίσθησης </a:t>
            </a:r>
            <a:r>
              <a:rPr lang="el-GR" sz="2200" dirty="0"/>
              <a:t>είναι δεξιόστροφη, ενώ η κατεύθυνση της </a:t>
            </a:r>
            <a:r>
              <a:rPr lang="el-GR" sz="2200" b="1" dirty="0"/>
              <a:t>κίνησης της κύλισης </a:t>
            </a:r>
            <a:r>
              <a:rPr lang="el-GR" sz="2200" dirty="0"/>
              <a:t>είναι αριστερόστροφη μεταξύ 0° και 90° και δεξιόστροφη μεταξύ 90° και 120°. </a:t>
            </a:r>
          </a:p>
          <a:p>
            <a:pPr algn="just">
              <a:spcBef>
                <a:spcPts val="0"/>
              </a:spcBef>
              <a:spcAft>
                <a:spcPts val="1800"/>
              </a:spcAft>
              <a:buClr>
                <a:schemeClr val="tx2">
                  <a:lumMod val="75000"/>
                </a:schemeClr>
              </a:buClr>
              <a:buFont typeface="Wingdings" pitchFamily="2" charset="2"/>
              <a:buChar char="q"/>
            </a:pPr>
            <a:r>
              <a:rPr lang="el-GR" sz="2200" dirty="0"/>
              <a:t>Μεταξύ 80° και 90° κάμψη του γόνατος, η κυλιόμενη κίνηση της αρθρικής επιφάνειας έρχεται σε στασιμότητα και στη συνέχεια αλλάζει κατεύθυνση.</a:t>
            </a:r>
          </a:p>
          <a:p>
            <a:pPr algn="just">
              <a:spcBef>
                <a:spcPts val="0"/>
              </a:spcBef>
              <a:spcAft>
                <a:spcPts val="1800"/>
              </a:spcAft>
              <a:buClr>
                <a:schemeClr val="tx2">
                  <a:lumMod val="75000"/>
                </a:schemeClr>
              </a:buClr>
              <a:buFont typeface="Wingdings" pitchFamily="2" charset="2"/>
              <a:buChar char="q"/>
            </a:pPr>
            <a:r>
              <a:rPr lang="el-GR" sz="2200" dirty="0"/>
              <a:t>Η μέση ολίσθηση της επιγονατίδας είναι κατά προσέγγιση 6.5 </a:t>
            </a:r>
            <a:r>
              <a:rPr lang="el-GR" sz="2200" dirty="0" err="1"/>
              <a:t>mm</a:t>
            </a:r>
            <a:r>
              <a:rPr lang="el-GR" sz="2200" dirty="0"/>
              <a:t> ανά 10° κάμψης μεταξύ 0-80° και 4.5 </a:t>
            </a:r>
            <a:r>
              <a:rPr lang="el-GR" sz="2200" dirty="0" err="1"/>
              <a:t>mm</a:t>
            </a:r>
            <a:r>
              <a:rPr lang="el-GR" sz="2200" dirty="0"/>
              <a:t> ανά 10° κάμψης μεταξύ 80-120°. </a:t>
            </a:r>
          </a:p>
          <a:p>
            <a:pPr algn="just">
              <a:spcBef>
                <a:spcPts val="0"/>
              </a:spcBef>
              <a:spcAft>
                <a:spcPts val="18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γονάτου</a:t>
            </a:r>
            <a:endParaRPr lang="en-US" sz="3600" b="1" dirty="0">
              <a:solidFill>
                <a:srgbClr val="002060"/>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t="36723" r="59058"/>
          <a:stretch/>
        </p:blipFill>
        <p:spPr bwMode="auto">
          <a:xfrm>
            <a:off x="3793263" y="5268380"/>
            <a:ext cx="1635633" cy="1589620"/>
          </a:xfrm>
          <a:prstGeom prst="rect">
            <a:avLst/>
          </a:prstGeom>
          <a:noFill/>
          <a:ln>
            <a:noFill/>
          </a:ln>
        </p:spPr>
      </p:pic>
    </p:spTree>
    <p:extLst>
      <p:ext uri="{BB962C8B-B14F-4D97-AF65-F5344CB8AC3E}">
        <p14:creationId xmlns:p14="http://schemas.microsoft.com/office/powerpoint/2010/main" val="1326774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Στο σχήμα παρουσιάζεται η άρθρωση σε έκταση και εσωτερική περιστροφή. </a:t>
            </a:r>
          </a:p>
          <a:p>
            <a:pPr algn="just">
              <a:spcBef>
                <a:spcPts val="0"/>
              </a:spcBef>
              <a:spcAft>
                <a:spcPts val="2400"/>
              </a:spcAft>
              <a:buClr>
                <a:schemeClr val="tx2">
                  <a:lumMod val="75000"/>
                </a:schemeClr>
              </a:buClr>
              <a:buFont typeface="Wingdings" pitchFamily="2" charset="2"/>
              <a:buChar char="q"/>
            </a:pPr>
            <a:endParaRPr lang="el-GR" sz="2200" dirty="0"/>
          </a:p>
          <a:p>
            <a:pPr marL="0" indent="0" algn="just">
              <a:spcBef>
                <a:spcPts val="0"/>
              </a:spcBef>
              <a:spcAft>
                <a:spcPts val="2400"/>
              </a:spcAft>
              <a:buClr>
                <a:schemeClr val="tx2">
                  <a:lumMod val="75000"/>
                </a:schemeClr>
              </a:buClr>
              <a:buNone/>
            </a:pPr>
            <a:endParaRPr lang="el-GR" sz="2200" dirty="0"/>
          </a:p>
          <a:p>
            <a:pPr marL="0" indent="0" algn="just">
              <a:spcBef>
                <a:spcPts val="0"/>
              </a:spcBef>
              <a:spcAft>
                <a:spcPts val="2400"/>
              </a:spcAft>
              <a:buClr>
                <a:schemeClr val="tx2">
                  <a:lumMod val="75000"/>
                </a:schemeClr>
              </a:buClr>
              <a:buNone/>
            </a:pPr>
            <a:endParaRPr lang="el-GR" sz="2200" dirty="0"/>
          </a:p>
          <a:p>
            <a:pPr algn="just">
              <a:spcBef>
                <a:spcPts val="1200"/>
              </a:spcBef>
              <a:spcAft>
                <a:spcPts val="2400"/>
              </a:spcAft>
              <a:buClr>
                <a:schemeClr val="tx2">
                  <a:lumMod val="75000"/>
                </a:schemeClr>
              </a:buClr>
              <a:buFont typeface="Wingdings" pitchFamily="2" charset="2"/>
              <a:buChar char="q"/>
            </a:pPr>
            <a:r>
              <a:rPr lang="el-GR" sz="2200" dirty="0"/>
              <a:t>Το γόνατο έχει μεγάλη </a:t>
            </a:r>
            <a:r>
              <a:rPr lang="el-GR" sz="2200" b="1" dirty="0"/>
              <a:t>σταθερότητα σε έκταση </a:t>
            </a:r>
            <a:r>
              <a:rPr lang="el-GR" sz="2200" dirty="0"/>
              <a:t>για να μπορεί να δέχεται τις μεγάλες καταπιέσεις από το βάρος του σώματος.</a:t>
            </a:r>
          </a:p>
          <a:p>
            <a:pPr algn="just">
              <a:spcBef>
                <a:spcPts val="0"/>
              </a:spcBef>
              <a:spcAft>
                <a:spcPts val="2400"/>
              </a:spcAft>
              <a:buClr>
                <a:schemeClr val="tx2">
                  <a:lumMod val="75000"/>
                </a:schemeClr>
              </a:buClr>
              <a:buFont typeface="Wingdings" pitchFamily="2" charset="2"/>
              <a:buChar char="q"/>
            </a:pPr>
            <a:r>
              <a:rPr lang="el-GR" sz="2200" dirty="0"/>
              <a:t>Η εσωτερική περιστροφή φθάνει στο μέγιστο βαθμό όταν περιστρέφεται επίσης και η άρθρωση του ισχίου μαζί με το γόνατο.</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γονάτου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48705"/>
          <a:stretch/>
        </p:blipFill>
        <p:spPr bwMode="auto">
          <a:xfrm>
            <a:off x="3663875" y="2492896"/>
            <a:ext cx="1744241" cy="2162175"/>
          </a:xfrm>
          <a:prstGeom prst="rect">
            <a:avLst/>
          </a:prstGeom>
          <a:noFill/>
          <a:ln>
            <a:noFill/>
          </a:ln>
        </p:spPr>
      </p:pic>
    </p:spTree>
    <p:extLst>
      <p:ext uri="{BB962C8B-B14F-4D97-AF65-F5344CB8AC3E}">
        <p14:creationId xmlns:p14="http://schemas.microsoft.com/office/powerpoint/2010/main" val="94004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Η άρθρωση του γόνατος προορίζεται να φέρει </a:t>
            </a:r>
            <a:r>
              <a:rPr lang="el-GR" sz="2200" b="1" dirty="0"/>
              <a:t>μεγάλα φορτία </a:t>
            </a:r>
            <a:r>
              <a:rPr lang="el-GR" sz="2200" dirty="0"/>
              <a:t>και για το λόγο αυτό είναι τρωτή σε τραυματισμούς.</a:t>
            </a:r>
          </a:p>
          <a:p>
            <a:pPr algn="just">
              <a:spcBef>
                <a:spcPts val="0"/>
              </a:spcBef>
              <a:spcAft>
                <a:spcPts val="2400"/>
              </a:spcAft>
              <a:buClr>
                <a:schemeClr val="tx2">
                  <a:lumMod val="75000"/>
                </a:schemeClr>
              </a:buClr>
              <a:buFont typeface="Wingdings" pitchFamily="2" charset="2"/>
              <a:buChar char="q"/>
            </a:pPr>
            <a:r>
              <a:rPr lang="el-GR" sz="2200" dirty="0"/>
              <a:t>Η φόρτιση που δέχεται ο τένοντας της επιγονατίδας υπό φυσιολογικές συνθήκες είναι μεταξύ </a:t>
            </a:r>
            <a:r>
              <a:rPr lang="el-GR" sz="2200" b="1" dirty="0"/>
              <a:t>4,7-6,9 φορές το σωματικό βάρος</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Ο </a:t>
            </a:r>
            <a:r>
              <a:rPr lang="el-GR" sz="2200" dirty="0" err="1"/>
              <a:t>επιγονατιδομηριαίος</a:t>
            </a:r>
            <a:r>
              <a:rPr lang="el-GR" sz="2200" dirty="0"/>
              <a:t> σύνδεσμος υπό συνθήκες άσκησης σε έναν δρομέα δέχεται συμπιεστικές δυνάμεις </a:t>
            </a:r>
            <a:r>
              <a:rPr lang="el-GR" sz="2200" b="1" dirty="0"/>
              <a:t>7-11,1 φορές το σωματικό του βάρος</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Οι καταλήξεις των οστών προστατεύονται από τον αρθρικό χόνδρο, ο οποίος απορροφά τους κραδασμούς και κατανέμει ομοιόμορφα τις φορτίσεις που δέχεται η άρθρωση.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γονάτου</a:t>
            </a:r>
            <a:endParaRPr lang="en-US" sz="3600" b="1" dirty="0">
              <a:solidFill>
                <a:srgbClr val="002060"/>
              </a:solidFill>
            </a:endParaRPr>
          </a:p>
        </p:txBody>
      </p:sp>
    </p:spTree>
    <p:extLst>
      <p:ext uri="{BB962C8B-B14F-4D97-AF65-F5344CB8AC3E}">
        <p14:creationId xmlns:p14="http://schemas.microsoft.com/office/powerpoint/2010/main" val="723623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άρθρωση του ισχίου αποτελείται από δύο κύρια οστά, </a:t>
            </a:r>
            <a:r>
              <a:rPr lang="el-GR" sz="2200" b="1" dirty="0"/>
              <a:t>την κεφαλή του μηριαίου οστού</a:t>
            </a:r>
            <a:r>
              <a:rPr lang="el-GR" sz="2200" dirty="0"/>
              <a:t> και την </a:t>
            </a:r>
            <a:r>
              <a:rPr lang="el-GR" sz="2200" b="1" dirty="0"/>
              <a:t>κοτύλη της λεκάνης</a:t>
            </a:r>
            <a:r>
              <a:rPr lang="el-GR" sz="2200" dirty="0"/>
              <a:t>. Σε φυσιολογικό ισχίο, το κέντρο της μηριαίας κεφαλής συμπίπτει με το κέντρο της κοτύλης.</a:t>
            </a:r>
          </a:p>
          <a:p>
            <a:pPr algn="just">
              <a:spcBef>
                <a:spcPts val="0"/>
              </a:spcBef>
              <a:spcAft>
                <a:spcPts val="2400"/>
              </a:spcAft>
              <a:buClr>
                <a:schemeClr val="tx2">
                  <a:lumMod val="75000"/>
                </a:schemeClr>
              </a:buClr>
              <a:buFont typeface="Wingdings" pitchFamily="2" charset="2"/>
              <a:buChar char="q"/>
            </a:pPr>
            <a:r>
              <a:rPr lang="el-GR" sz="2200" dirty="0"/>
              <a:t>Είναι </a:t>
            </a:r>
            <a:r>
              <a:rPr lang="el-GR" sz="2200" b="1" dirty="0"/>
              <a:t>σφαιροειδής τύπου άκαμπτη διάρθρωση </a:t>
            </a:r>
            <a:r>
              <a:rPr lang="el-GR" sz="2200" dirty="0"/>
              <a:t>(</a:t>
            </a:r>
            <a:r>
              <a:rPr lang="en-US" sz="2200" i="1" dirty="0"/>
              <a:t>ball and socket joint</a:t>
            </a:r>
            <a:r>
              <a:rPr lang="el-GR" sz="2200" dirty="0"/>
              <a:t>) και για αυτό το λόγο αποτελεί μία από τις πιο σταθερές αρθρώσεις του σώματος.</a:t>
            </a:r>
          </a:p>
          <a:p>
            <a:pPr algn="just">
              <a:spcBef>
                <a:spcPts val="0"/>
              </a:spcBef>
              <a:spcAft>
                <a:spcPts val="18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ισχίου</a:t>
            </a:r>
            <a:endParaRPr lang="en-US" sz="3600" b="1" dirty="0">
              <a:solidFill>
                <a:srgbClr val="002060"/>
              </a:solidFill>
            </a:endParaRPr>
          </a:p>
        </p:txBody>
      </p:sp>
      <p:pic>
        <p:nvPicPr>
          <p:cNvPr id="4" name="Picture 3"/>
          <p:cNvPicPr>
            <a:picLocks noChangeAspect="1"/>
          </p:cNvPicPr>
          <p:nvPr/>
        </p:nvPicPr>
        <p:blipFill>
          <a:blip r:embed="rId2">
            <a:grayscl/>
          </a:blip>
          <a:stretch>
            <a:fillRect/>
          </a:stretch>
        </p:blipFill>
        <p:spPr>
          <a:xfrm>
            <a:off x="3529304" y="4422926"/>
            <a:ext cx="2013384" cy="2318442"/>
          </a:xfrm>
          <a:prstGeom prst="rect">
            <a:avLst/>
          </a:prstGeom>
        </p:spPr>
      </p:pic>
    </p:spTree>
    <p:extLst>
      <p:ext uri="{BB962C8B-B14F-4D97-AF65-F5344CB8AC3E}">
        <p14:creationId xmlns:p14="http://schemas.microsoft.com/office/powerpoint/2010/main" val="5089000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Οι επιφάνειες και των δύο οστών είναι </a:t>
            </a:r>
            <a:r>
              <a:rPr lang="el-GR" sz="2200" b="1" dirty="0"/>
              <a:t>επικαλυμμένες με αρθρικό χόνδρο</a:t>
            </a:r>
            <a:r>
              <a:rPr lang="el-GR" sz="2200" dirty="0"/>
              <a:t> που εισάγει μια ολισθηρή επιφάνεια και συνδυαστικά με το αρθρικό υγρό, </a:t>
            </a:r>
            <a:r>
              <a:rPr lang="el-GR" sz="2200" b="1" dirty="0"/>
              <a:t>μειώνει τις τριβές </a:t>
            </a:r>
            <a:r>
              <a:rPr lang="el-GR" sz="2200" dirty="0"/>
              <a:t>και προστατεύει τα οστά της άρθρωσης από φθορές. </a:t>
            </a:r>
          </a:p>
          <a:p>
            <a:pPr algn="just">
              <a:spcBef>
                <a:spcPts val="0"/>
              </a:spcBef>
              <a:spcAft>
                <a:spcPts val="2400"/>
              </a:spcAft>
              <a:buClr>
                <a:schemeClr val="tx2">
                  <a:lumMod val="75000"/>
                </a:schemeClr>
              </a:buClr>
              <a:buFont typeface="Wingdings" pitchFamily="2" charset="2"/>
              <a:buChar char="q"/>
            </a:pPr>
            <a:r>
              <a:rPr lang="el-GR" sz="2200" dirty="0"/>
              <a:t>Η άρθρωση του ισχίου σταθεροποιείται από συνδέσμους και τένοντες και μπορεί να κινηθεί στους τρεις άξονες χάρη σε πολλαπλούς μύες.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ισχίου</a:t>
            </a:r>
            <a:endParaRPr lang="en-US" sz="3600" b="1" dirty="0">
              <a:solidFill>
                <a:srgbClr val="002060"/>
              </a:solidFill>
            </a:endParaRPr>
          </a:p>
        </p:txBody>
      </p:sp>
      <p:pic>
        <p:nvPicPr>
          <p:cNvPr id="4" name="Picture 3"/>
          <p:cNvPicPr>
            <a:picLocks noChangeAspect="1"/>
          </p:cNvPicPr>
          <p:nvPr/>
        </p:nvPicPr>
        <p:blipFill>
          <a:blip r:embed="rId2">
            <a:grayscl/>
          </a:blip>
          <a:stretch>
            <a:fillRect/>
          </a:stretch>
        </p:blipFill>
        <p:spPr>
          <a:xfrm>
            <a:off x="3529304" y="4422926"/>
            <a:ext cx="2013384" cy="2318442"/>
          </a:xfrm>
          <a:prstGeom prst="rect">
            <a:avLst/>
          </a:prstGeom>
        </p:spPr>
      </p:pic>
    </p:spTree>
    <p:extLst>
      <p:ext uri="{BB962C8B-B14F-4D97-AF65-F5344CB8AC3E}">
        <p14:creationId xmlns:p14="http://schemas.microsoft.com/office/powerpoint/2010/main" val="20750713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a:t>Η μηριαία κεφαλή υποστηρίζεται από το λαιμό (αυχένα) του μηριαίου οστού. Ο άξονας του μηριαίου λαιμού είναι λοξά ρυθμισμένος και κινείται έσω και εμπρός (γωνία λαιμού-άξονα). Στους ενήλικες η γωνία αυτή είναι περίπου 130°. </a:t>
            </a:r>
          </a:p>
          <a:p>
            <a:pPr algn="just">
              <a:spcBef>
                <a:spcPts val="0"/>
              </a:spcBef>
              <a:spcAft>
                <a:spcPts val="2400"/>
              </a:spcAft>
              <a:buClr>
                <a:schemeClr val="tx2">
                  <a:lumMod val="75000"/>
                </a:schemeClr>
              </a:buClr>
              <a:buFont typeface="Wingdings" pitchFamily="2" charset="2"/>
              <a:buChar char="q"/>
            </a:pPr>
            <a:r>
              <a:rPr lang="el-GR" sz="2200" dirty="0"/>
              <a:t>Ο μηριαίος λαιμός σχηματίζει μία οξεία γωνία με τον εγκάρσιο άξονα των μηριαίων κονδύλων (γωνία πρόσθιας απόκλισης), και σε ενήλικες προσεγγίζει τις 7,5°.</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ισχίου</a:t>
            </a:r>
            <a:endParaRPr lang="en-US" sz="3600" b="1" dirty="0">
              <a:solidFill>
                <a:srgbClr val="002060"/>
              </a:solidFill>
            </a:endParaRPr>
          </a:p>
        </p:txBody>
      </p:sp>
      <p:pic>
        <p:nvPicPr>
          <p:cNvPr id="6" name="Picture 5"/>
          <p:cNvPicPr>
            <a:picLocks noChangeAspect="1"/>
          </p:cNvPicPr>
          <p:nvPr/>
        </p:nvPicPr>
        <p:blipFill>
          <a:blip r:embed="rId2">
            <a:grayscl/>
          </a:blip>
          <a:stretch>
            <a:fillRect/>
          </a:stretch>
        </p:blipFill>
        <p:spPr>
          <a:xfrm>
            <a:off x="3529304" y="4422926"/>
            <a:ext cx="2013384" cy="2318442"/>
          </a:xfrm>
          <a:prstGeom prst="rect">
            <a:avLst/>
          </a:prstGeom>
        </p:spPr>
      </p:pic>
    </p:spTree>
    <p:extLst>
      <p:ext uri="{BB962C8B-B14F-4D97-AF65-F5344CB8AC3E}">
        <p14:creationId xmlns:p14="http://schemas.microsoft.com/office/powerpoint/2010/main" val="174067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Ρευστά που υπόκεινται στην επίδραση εξωτερικών φορτίων παραμορφώνονται συνεχώς (ρέουν).</a:t>
            </a:r>
          </a:p>
          <a:p>
            <a:pPr algn="just">
              <a:spcBef>
                <a:spcPts val="0"/>
              </a:spcBef>
              <a:spcAft>
                <a:spcPts val="2400"/>
              </a:spcAft>
              <a:buClr>
                <a:schemeClr val="tx2">
                  <a:lumMod val="75000"/>
                </a:schemeClr>
              </a:buClr>
              <a:buFont typeface="Wingdings" pitchFamily="2" charset="2"/>
              <a:buChar char="q"/>
            </a:pPr>
            <a:r>
              <a:rPr lang="el-GR" sz="2200" dirty="0"/>
              <a:t>Αν η αναλογία μεταξύ τάσεων και ρυθμού παραμόρφωσης σε ένα ρευστό είναι γραμμική, το ρευστό λέγεται </a:t>
            </a:r>
            <a:r>
              <a:rPr lang="el-GR" sz="2200" b="1" dirty="0"/>
              <a:t>γραμμικό ιξώδες  </a:t>
            </a:r>
            <a:r>
              <a:rPr lang="el-GR" sz="2200" dirty="0"/>
              <a:t>ή </a:t>
            </a:r>
            <a:r>
              <a:rPr lang="el-GR" sz="2200" b="1" dirty="0"/>
              <a:t>Νευτώνειο ρευστό </a:t>
            </a:r>
            <a:r>
              <a:rPr lang="el-GR" sz="2200" dirty="0"/>
              <a:t>(</a:t>
            </a:r>
            <a:r>
              <a:rPr lang="en-US" sz="2200" i="1" dirty="0"/>
              <a:t>Newtonian fluid</a:t>
            </a:r>
            <a:r>
              <a:rPr lang="el-GR" sz="2200" dirty="0"/>
              <a:t>).</a:t>
            </a:r>
          </a:p>
          <a:p>
            <a:pPr algn="just">
              <a:spcBef>
                <a:spcPts val="0"/>
              </a:spcBef>
              <a:spcAft>
                <a:spcPts val="2400"/>
              </a:spcAft>
              <a:buClr>
                <a:schemeClr val="tx2">
                  <a:lumMod val="75000"/>
                </a:schemeClr>
              </a:buClr>
              <a:buFont typeface="Wingdings" pitchFamily="2" charset="2"/>
              <a:buChar char="q"/>
            </a:pPr>
            <a:r>
              <a:rPr lang="el-GR" sz="2200" dirty="0"/>
              <a:t>Το μηχανικό ανάλογο Νευτώνειου ρευστού είναι ο μηχανισμός σύριγγας, με </a:t>
            </a:r>
            <a:r>
              <a:rPr lang="el-GR" sz="2200" b="1" dirty="0"/>
              <a:t>μ</a:t>
            </a:r>
            <a:r>
              <a:rPr lang="el-GR" sz="2200" dirty="0"/>
              <a:t> να είναι ο συντελεστής ιξώδους (</a:t>
            </a:r>
            <a:r>
              <a:rPr lang="en-US" sz="2200" i="1" dirty="0"/>
              <a:t>coefficient of viscosity</a:t>
            </a:r>
            <a:r>
              <a:rPr lang="el-GR" sz="22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7" name="Εικόνα 19"/>
          <p:cNvPicPr>
            <a:picLocks noChangeAspect="1"/>
          </p:cNvPicPr>
          <p:nvPr/>
        </p:nvPicPr>
        <p:blipFill rotWithShape="1">
          <a:blip r:embed="rId2">
            <a:extLst>
              <a:ext uri="{28A0092B-C50C-407E-A947-70E740481C1C}">
                <a14:useLocalDpi xmlns:a14="http://schemas.microsoft.com/office/drawing/2010/main" val="0"/>
              </a:ext>
            </a:extLst>
          </a:blip>
          <a:srcRect b="69092"/>
          <a:stretch/>
        </p:blipFill>
        <p:spPr bwMode="auto">
          <a:xfrm>
            <a:off x="2339752" y="5517232"/>
            <a:ext cx="2002228" cy="782330"/>
          </a:xfrm>
          <a:prstGeom prst="rect">
            <a:avLst/>
          </a:prstGeom>
          <a:noFill/>
          <a:ln>
            <a:noFill/>
          </a:ln>
        </p:spPr>
      </p:pic>
      <p:pic>
        <p:nvPicPr>
          <p:cNvPr id="8" name="Εικόνα 19"/>
          <p:cNvPicPr>
            <a:picLocks noChangeAspect="1"/>
          </p:cNvPicPr>
          <p:nvPr/>
        </p:nvPicPr>
        <p:blipFill rotWithShape="1">
          <a:blip r:embed="rId2">
            <a:extLst>
              <a:ext uri="{28A0092B-C50C-407E-A947-70E740481C1C}">
                <a14:useLocalDpi xmlns:a14="http://schemas.microsoft.com/office/drawing/2010/main" val="0"/>
              </a:ext>
            </a:extLst>
          </a:blip>
          <a:srcRect t="37777"/>
          <a:stretch/>
        </p:blipFill>
        <p:spPr bwMode="auto">
          <a:xfrm>
            <a:off x="4716016" y="5013176"/>
            <a:ext cx="2162208" cy="1700808"/>
          </a:xfrm>
          <a:prstGeom prst="rect">
            <a:avLst/>
          </a:prstGeom>
          <a:noFill/>
          <a:ln>
            <a:noFill/>
          </a:ln>
        </p:spPr>
      </p:pic>
    </p:spTree>
    <p:extLst>
      <p:ext uri="{BB962C8B-B14F-4D97-AF65-F5344CB8AC3E}">
        <p14:creationId xmlns:p14="http://schemas.microsoft.com/office/powerpoint/2010/main" val="529712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Κάμψη πραγματοποιείται με το γόνατο λυγισμένο ή σε στιγμιαία κίνηση (π.χ. λάκτισμα). </a:t>
            </a:r>
          </a:p>
          <a:p>
            <a:pPr algn="just">
              <a:spcBef>
                <a:spcPts val="0"/>
              </a:spcBef>
              <a:spcAft>
                <a:spcPts val="1800"/>
              </a:spcAft>
              <a:buClr>
                <a:schemeClr val="tx2">
                  <a:lumMod val="75000"/>
                </a:schemeClr>
              </a:buClr>
              <a:buFont typeface="Wingdings" pitchFamily="2" charset="2"/>
              <a:buChar char="q"/>
            </a:pPr>
            <a:r>
              <a:rPr lang="el-GR" sz="2200" dirty="0"/>
              <a:t>Κάμψη με το γόνατο σε ευθεία γραμμή είναι πολύ δύσκολο να πραγματοποιηθεί, καθώς πρέπει να παραμείνει πάνω από το επίπεδο της μέσης σε πλήρη γωνία, ικανότητα που έχουν κάποιοι άνθρωποι με μεγάλη ευλυγισία.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ισχίου</a:t>
            </a:r>
            <a:endParaRPr lang="en-US" sz="3600" b="1" dirty="0">
              <a:solidFill>
                <a:srgbClr val="002060"/>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r="58793"/>
          <a:stretch/>
        </p:blipFill>
        <p:spPr bwMode="auto">
          <a:xfrm>
            <a:off x="6876256" y="4179143"/>
            <a:ext cx="1872208" cy="2562225"/>
          </a:xfrm>
          <a:prstGeom prst="rect">
            <a:avLst/>
          </a:prstGeom>
          <a:noFill/>
          <a:ln>
            <a:noFill/>
          </a:ln>
        </p:spPr>
      </p:pic>
      <p:sp>
        <p:nvSpPr>
          <p:cNvPr id="8" name="Θέση περιεχομένου 2"/>
          <p:cNvSpPr txBox="1">
            <a:spLocks/>
          </p:cNvSpPr>
          <p:nvPr/>
        </p:nvSpPr>
        <p:spPr>
          <a:xfrm>
            <a:off x="251520" y="4293096"/>
            <a:ext cx="6120680" cy="23762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dirty="0"/>
              <a:t>Σε έκταση του ισχίου τα δάχτυλα είναι ευθυγραμμισμένα με το πόδι το οποίο είναι σε θέση ελαφρώς προς τα έξω. </a:t>
            </a:r>
          </a:p>
          <a:p>
            <a:pPr algn="just">
              <a:spcBef>
                <a:spcPts val="0"/>
              </a:spcBef>
              <a:spcAft>
                <a:spcPts val="1800"/>
              </a:spcAft>
              <a:buClr>
                <a:schemeClr val="tx2">
                  <a:lumMod val="75000"/>
                </a:schemeClr>
              </a:buClr>
              <a:buFont typeface="Wingdings" pitchFamily="2" charset="2"/>
              <a:buChar char="q"/>
            </a:pPr>
            <a:r>
              <a:rPr lang="el-GR" sz="2200" dirty="0"/>
              <a:t>Οι κινήσεις έκτασης-κάμψης του ισχίου γίνονται στο οβελιαίο επίπεδο και σε εγκάρσιο άξονα περιστροφής.</a:t>
            </a:r>
          </a:p>
        </p:txBody>
      </p:sp>
    </p:spTree>
    <p:extLst>
      <p:ext uri="{BB962C8B-B14F-4D97-AF65-F5344CB8AC3E}">
        <p14:creationId xmlns:p14="http://schemas.microsoft.com/office/powerpoint/2010/main" val="741989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ισχίο μπορεί να πραγματοποιήσει απαγωγή και προσαγωγή. Οι κινήσεις απαγωγής/προσαγωγής του ισχίου γίνονται στο μετωπιαίο επίπεδο και σε οβελιαίο άξονα περιστροφής.</a:t>
            </a:r>
          </a:p>
          <a:p>
            <a:pPr algn="just">
              <a:spcBef>
                <a:spcPts val="0"/>
              </a:spcBef>
              <a:spcAft>
                <a:spcPts val="600"/>
              </a:spcAft>
              <a:buClr>
                <a:schemeClr val="tx2">
                  <a:lumMod val="75000"/>
                </a:schemeClr>
              </a:buClr>
              <a:buFont typeface="Wingdings" pitchFamily="2" charset="2"/>
              <a:buChar char="q"/>
            </a:pPr>
            <a:r>
              <a:rPr lang="el-GR" sz="2200" dirty="0"/>
              <a:t>Το ισχίο μπορεί να </a:t>
            </a:r>
            <a:r>
              <a:rPr lang="el-GR" sz="2200" dirty="0" err="1"/>
              <a:t>περιστραφεί</a:t>
            </a:r>
            <a:r>
              <a:rPr lang="el-GR" sz="2200" dirty="0"/>
              <a:t> σε έκταση ή με το γόνατο λυγισμένο:</a:t>
            </a:r>
          </a:p>
          <a:p>
            <a:pPr lvl="1" algn="just">
              <a:spcBef>
                <a:spcPts val="0"/>
              </a:spcBef>
              <a:spcAft>
                <a:spcPts val="600"/>
              </a:spcAft>
              <a:buClr>
                <a:schemeClr val="tx2">
                  <a:lumMod val="75000"/>
                </a:schemeClr>
              </a:buClr>
              <a:buFont typeface="Wingdings" panose="05000000000000000000" pitchFamily="2" charset="2"/>
              <a:buChar char="§"/>
            </a:pPr>
            <a:r>
              <a:rPr lang="el-GR" sz="2000" b="1" dirty="0"/>
              <a:t>Εσωτερικά </a:t>
            </a:r>
            <a:r>
              <a:rPr lang="el-GR" sz="2000" dirty="0"/>
              <a:t>κατά 40°.</a:t>
            </a:r>
          </a:p>
          <a:p>
            <a:pPr lvl="1" algn="just">
              <a:spcBef>
                <a:spcPts val="0"/>
              </a:spcBef>
              <a:spcAft>
                <a:spcPts val="600"/>
              </a:spcAft>
              <a:buClr>
                <a:schemeClr val="tx2">
                  <a:lumMod val="75000"/>
                </a:schemeClr>
              </a:buClr>
              <a:buFont typeface="Wingdings" panose="05000000000000000000" pitchFamily="2" charset="2"/>
              <a:buChar char="§"/>
            </a:pPr>
            <a:r>
              <a:rPr lang="el-GR" sz="2000" b="1" dirty="0"/>
              <a:t>Εξωτερικά </a:t>
            </a:r>
            <a:r>
              <a:rPr lang="el-GR" sz="2000" dirty="0"/>
              <a:t>κατά 45°.</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ισχίου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41207"/>
          <a:stretch/>
        </p:blipFill>
        <p:spPr bwMode="auto">
          <a:xfrm>
            <a:off x="3275471" y="4221088"/>
            <a:ext cx="2671217" cy="2562225"/>
          </a:xfrm>
          <a:prstGeom prst="rect">
            <a:avLst/>
          </a:prstGeom>
          <a:noFill/>
          <a:ln>
            <a:noFill/>
          </a:ln>
        </p:spPr>
      </p:pic>
    </p:spTree>
    <p:extLst>
      <p:ext uri="{BB962C8B-B14F-4D97-AF65-F5344CB8AC3E}">
        <p14:creationId xmlns:p14="http://schemas.microsoft.com/office/powerpoint/2010/main" val="3638788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Το σχήμα της μηριαίας κεφαλής είναι σφαιροειδές και αυτό έχει ως αποτέλεσμα το φορτίο να κατανέμεται σε </a:t>
            </a:r>
            <a:r>
              <a:rPr lang="el-GR" sz="2200" b="1" dirty="0" err="1"/>
              <a:t>δακτυλοειδές</a:t>
            </a:r>
            <a:r>
              <a:rPr lang="el-GR" sz="2200" b="1" dirty="0"/>
              <a:t> μοτίβο</a:t>
            </a:r>
            <a:r>
              <a:rPr lang="en-US" sz="2200" dirty="0"/>
              <a:t>,</a:t>
            </a:r>
            <a:r>
              <a:rPr lang="el-GR" sz="2200" dirty="0"/>
              <a:t> όπως φαίνεται στο σχήμα:</a:t>
            </a:r>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Πειραματικές μελέτες έχουν δείξει ότι το ισχίο υπόκειται σε </a:t>
            </a:r>
            <a:r>
              <a:rPr lang="el-GR" sz="2200" b="1" dirty="0"/>
              <a:t>δυνάμεις 2,3-2,9 φορές </a:t>
            </a:r>
            <a:r>
              <a:rPr lang="el-GR" sz="2200" dirty="0"/>
              <a:t>το σωματικό βάρος για στάση στο ένα πόδι, ενώ σε βάδιση η </a:t>
            </a:r>
            <a:r>
              <a:rPr lang="el-GR" sz="2200" b="1" dirty="0"/>
              <a:t>καταπόνηση </a:t>
            </a:r>
            <a:r>
              <a:rPr lang="el-GR" sz="2200" dirty="0"/>
              <a:t>είναι μεταξύ </a:t>
            </a:r>
            <a:r>
              <a:rPr lang="el-GR" sz="2200" b="1" dirty="0"/>
              <a:t>1,6-3,3 φορές </a:t>
            </a:r>
            <a:r>
              <a:rPr lang="el-GR" sz="2200" dirty="0"/>
              <a:t>το σωματικό βάρος.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a:t>
            </a:r>
            <a:r>
              <a:rPr lang="el-GR" sz="3600" b="1" dirty="0" err="1">
                <a:solidFill>
                  <a:srgbClr val="002060"/>
                </a:solidFill>
              </a:rPr>
              <a:t>ισχύου</a:t>
            </a:r>
            <a:endParaRPr lang="en-US" sz="3600" b="1" dirty="0">
              <a:solidFill>
                <a:srgbClr val="002060"/>
              </a:solidFill>
            </a:endParaRPr>
          </a:p>
        </p:txBody>
      </p:sp>
      <p:pic>
        <p:nvPicPr>
          <p:cNvPr id="6" name="Εικόνα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580" y="3037185"/>
            <a:ext cx="4953000" cy="1831975"/>
          </a:xfrm>
          <a:prstGeom prst="rect">
            <a:avLst/>
          </a:prstGeom>
          <a:noFill/>
          <a:ln>
            <a:noFill/>
          </a:ln>
        </p:spPr>
      </p:pic>
    </p:spTree>
    <p:extLst>
      <p:ext uri="{BB962C8B-B14F-4D97-AF65-F5344CB8AC3E}">
        <p14:creationId xmlns:p14="http://schemas.microsoft.com/office/powerpoint/2010/main" val="1068923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Η άρθρωση του ώμου αποτελείται από τρία οστά:</a:t>
            </a:r>
          </a:p>
          <a:p>
            <a:pPr lvl="1" algn="just">
              <a:spcBef>
                <a:spcPts val="0"/>
              </a:spcBef>
              <a:spcAft>
                <a:spcPts val="600"/>
              </a:spcAft>
              <a:buClr>
                <a:schemeClr val="tx2">
                  <a:lumMod val="75000"/>
                </a:schemeClr>
              </a:buClr>
              <a:buFont typeface="Wingdings" panose="05000000000000000000" pitchFamily="2" charset="2"/>
              <a:buChar char="§"/>
            </a:pPr>
            <a:r>
              <a:rPr lang="el-GR" sz="2200" dirty="0"/>
              <a:t>την κλείδα, </a:t>
            </a:r>
          </a:p>
          <a:p>
            <a:pPr lvl="1" algn="just">
              <a:spcBef>
                <a:spcPts val="0"/>
              </a:spcBef>
              <a:spcAft>
                <a:spcPts val="600"/>
              </a:spcAft>
              <a:buClr>
                <a:schemeClr val="tx2">
                  <a:lumMod val="75000"/>
                </a:schemeClr>
              </a:buClr>
              <a:buFont typeface="Wingdings" panose="05000000000000000000" pitchFamily="2" charset="2"/>
              <a:buChar char="§"/>
            </a:pPr>
            <a:r>
              <a:rPr lang="el-GR" sz="2200" dirty="0"/>
              <a:t>την ωμοπλάτη, </a:t>
            </a:r>
          </a:p>
          <a:p>
            <a:pPr lvl="1" algn="just">
              <a:spcBef>
                <a:spcPts val="0"/>
              </a:spcBef>
              <a:spcAft>
                <a:spcPts val="3000"/>
              </a:spcAft>
              <a:buClr>
                <a:schemeClr val="tx2">
                  <a:lumMod val="75000"/>
                </a:schemeClr>
              </a:buClr>
              <a:buFont typeface="Wingdings" panose="05000000000000000000" pitchFamily="2" charset="2"/>
              <a:buChar char="§"/>
            </a:pPr>
            <a:r>
              <a:rPr lang="el-GR" sz="2200" dirty="0"/>
              <a:t>το </a:t>
            </a:r>
            <a:r>
              <a:rPr lang="el-GR" sz="2200" dirty="0" err="1"/>
              <a:t>βραχιόνιο</a:t>
            </a:r>
            <a:r>
              <a:rPr lang="el-GR" sz="2200" dirty="0"/>
              <a:t> οστό. </a:t>
            </a:r>
          </a:p>
          <a:p>
            <a:pPr algn="just">
              <a:spcBef>
                <a:spcPts val="0"/>
              </a:spcBef>
              <a:spcAft>
                <a:spcPts val="2400"/>
              </a:spcAft>
              <a:buClr>
                <a:schemeClr val="tx2">
                  <a:lumMod val="75000"/>
                </a:schemeClr>
              </a:buClr>
              <a:buFont typeface="Wingdings" pitchFamily="2" charset="2"/>
              <a:buChar char="q"/>
            </a:pPr>
            <a:r>
              <a:rPr lang="el-GR" sz="2200" dirty="0"/>
              <a:t>Στα οστά αυτά ενώνονται με διάφορους μύες, συνδέσμους και τένοντες με αποτέλεσμα ο ώμος να έχει το </a:t>
            </a:r>
            <a:r>
              <a:rPr lang="el-GR" sz="2200" b="1" dirty="0"/>
              <a:t>μεγαλύτερο εύρος κίνησης</a:t>
            </a:r>
            <a:r>
              <a:rPr lang="el-GR" sz="2200" dirty="0"/>
              <a:t>, παρέχοντας τη δυνατότητα περιστροφής κατά 360°.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ώμου</a:t>
            </a:r>
            <a:endParaRPr lang="en-US" sz="3600" b="1" dirty="0">
              <a:solidFill>
                <a:srgbClr val="002060"/>
              </a:solidFill>
            </a:endParaRPr>
          </a:p>
        </p:txBody>
      </p:sp>
      <p:pic>
        <p:nvPicPr>
          <p:cNvPr id="7" name="Εικόνα 1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571" y="4941168"/>
            <a:ext cx="2328850" cy="1753116"/>
          </a:xfrm>
          <a:prstGeom prst="rect">
            <a:avLst/>
          </a:prstGeom>
          <a:noFill/>
          <a:ln>
            <a:noFill/>
          </a:ln>
        </p:spPr>
      </p:pic>
    </p:spTree>
    <p:extLst>
      <p:ext uri="{BB962C8B-B14F-4D97-AF65-F5344CB8AC3E}">
        <p14:creationId xmlns:p14="http://schemas.microsoft.com/office/powerpoint/2010/main" val="3280336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a:t>Η άρθρωση του ώμου περιέχει δύο είδη χόνδρου:</a:t>
            </a:r>
          </a:p>
          <a:p>
            <a:pPr lvl="1" algn="just">
              <a:spcBef>
                <a:spcPts val="0"/>
              </a:spcBef>
              <a:spcAft>
                <a:spcPts val="600"/>
              </a:spcAft>
              <a:buClr>
                <a:schemeClr val="tx2">
                  <a:lumMod val="75000"/>
                </a:schemeClr>
              </a:buClr>
              <a:buFont typeface="Wingdings" panose="05000000000000000000" pitchFamily="2" charset="2"/>
              <a:buChar char="§"/>
            </a:pPr>
            <a:r>
              <a:rPr lang="el-GR" sz="2000" dirty="0"/>
              <a:t>ο </a:t>
            </a:r>
            <a:r>
              <a:rPr lang="el-GR" sz="2000" b="1" dirty="0"/>
              <a:t>αρθρικός χόνδρος </a:t>
            </a:r>
            <a:r>
              <a:rPr lang="el-GR" sz="2000" dirty="0"/>
              <a:t>(</a:t>
            </a:r>
            <a:r>
              <a:rPr lang="en-US" sz="2000" i="1" dirty="0"/>
              <a:t>articular cartilage</a:t>
            </a:r>
            <a:r>
              <a:rPr lang="el-GR" sz="2000" dirty="0"/>
              <a:t>), ένας λευκός υαλώδης χόνδρος στα άκρα των οστών που τους επιτρέπει να γλιστρούν και να κινούνται μεταξύ τους. </a:t>
            </a:r>
          </a:p>
          <a:p>
            <a:pPr lvl="2" algn="just">
              <a:spcBef>
                <a:spcPts val="0"/>
              </a:spcBef>
              <a:spcAft>
                <a:spcPts val="1800"/>
              </a:spcAft>
              <a:buClr>
                <a:schemeClr val="tx2">
                  <a:lumMod val="75000"/>
                </a:schemeClr>
              </a:buClr>
              <a:buFont typeface="Arial" panose="020B0604020202020204" pitchFamily="34" charset="0"/>
              <a:buChar char="•"/>
            </a:pPr>
            <a:r>
              <a:rPr lang="el-GR" sz="1800" dirty="0"/>
              <a:t>Όταν ο αρθρικός χόνδρος αρχίζει να φθείρεται (αρθρίτιδα), η άρθρωση γίνεται σκληρή και προκαλείται πόνος.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Ο </a:t>
            </a:r>
            <a:r>
              <a:rPr lang="el-GR" sz="2000" b="1" dirty="0" err="1"/>
              <a:t>γληνοειδής</a:t>
            </a:r>
            <a:r>
              <a:rPr lang="el-GR" sz="2000" b="1" dirty="0"/>
              <a:t> </a:t>
            </a:r>
            <a:r>
              <a:rPr lang="el-GR" sz="2000" b="1" dirty="0" err="1"/>
              <a:t>επιχείλιος</a:t>
            </a:r>
            <a:r>
              <a:rPr lang="el-GR" sz="2000" b="1" dirty="0"/>
              <a:t> χόνδρος </a:t>
            </a:r>
            <a:r>
              <a:rPr lang="el-GR" sz="2000" dirty="0"/>
              <a:t>(</a:t>
            </a:r>
            <a:r>
              <a:rPr lang="en-US" sz="2000" i="1" dirty="0"/>
              <a:t>glenoid labrum or glenoid ligament</a:t>
            </a:r>
            <a:r>
              <a:rPr lang="el-GR" sz="2000" dirty="0"/>
              <a:t>), έχει ινώδη δομή και περιβάλλει την </a:t>
            </a:r>
            <a:r>
              <a:rPr lang="el-GR" sz="2000" dirty="0" err="1"/>
              <a:t>ωμογλήνη</a:t>
            </a:r>
            <a:r>
              <a:rPr lang="el-GR" sz="20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ώμου</a:t>
            </a:r>
            <a:endParaRPr lang="en-US" sz="3600" b="1" dirty="0">
              <a:solidFill>
                <a:srgbClr val="002060"/>
              </a:solidFill>
            </a:endParaRPr>
          </a:p>
        </p:txBody>
      </p:sp>
      <p:pic>
        <p:nvPicPr>
          <p:cNvPr id="7" name="Εικόνα 1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571" y="4941168"/>
            <a:ext cx="2328850" cy="1753116"/>
          </a:xfrm>
          <a:prstGeom prst="rect">
            <a:avLst/>
          </a:prstGeom>
          <a:noFill/>
          <a:ln>
            <a:noFill/>
          </a:ln>
        </p:spPr>
      </p:pic>
    </p:spTree>
    <p:extLst>
      <p:ext uri="{BB962C8B-B14F-4D97-AF65-F5344CB8AC3E}">
        <p14:creationId xmlns:p14="http://schemas.microsoft.com/office/powerpoint/2010/main" val="2076838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σύνδεσμοι του ώμου πρέπει να είναι αρκετά </a:t>
            </a:r>
            <a:r>
              <a:rPr lang="el-GR" sz="2200" b="1" dirty="0"/>
              <a:t>ευκίνητοι</a:t>
            </a:r>
            <a:r>
              <a:rPr lang="el-GR" sz="2200" dirty="0"/>
              <a:t> για να επιτρέπουν ένα ευρύ φάσμα κινήσεων των χεριών, αλλά και αρκετά </a:t>
            </a:r>
            <a:r>
              <a:rPr lang="el-GR" sz="2200" b="1" dirty="0"/>
              <a:t>σταθεροί</a:t>
            </a:r>
            <a:r>
              <a:rPr lang="el-GR" sz="2200" dirty="0"/>
              <a:t> για να επιτρέπουν ενέργειες με έντονη καταπόνηση, όπως την ανύψωση, την ώθηση και την έλξη. </a:t>
            </a:r>
          </a:p>
          <a:p>
            <a:pPr algn="just">
              <a:spcBef>
                <a:spcPts val="0"/>
              </a:spcBef>
              <a:spcAft>
                <a:spcPts val="1800"/>
              </a:spcAft>
              <a:buClr>
                <a:schemeClr val="tx2">
                  <a:lumMod val="75000"/>
                </a:schemeClr>
              </a:buClr>
              <a:buFont typeface="Wingdings" pitchFamily="2" charset="2"/>
              <a:buChar char="q"/>
            </a:pPr>
            <a:r>
              <a:rPr lang="el-GR" sz="2200" dirty="0"/>
              <a:t>Ο συμβιβασμός αυτός μεταξύ κινητικότητας και σταθερότητας οδηγεί σε ένα μεγάλο αριθμό προβλημάτων, καθώς η άρθρωση μπορεί εύκολα να μετακινηθεί εκτός της φυσιολογικής θέσης αν δεχτεί υψηλή πίεση. </a:t>
            </a:r>
          </a:p>
          <a:p>
            <a:pPr algn="just">
              <a:spcBef>
                <a:spcPts val="0"/>
              </a:spcBef>
              <a:spcAft>
                <a:spcPts val="6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ώμου</a:t>
            </a:r>
            <a:endParaRPr lang="en-US" sz="3600" b="1" dirty="0">
              <a:solidFill>
                <a:srgbClr val="002060"/>
              </a:solidFill>
            </a:endParaRPr>
          </a:p>
        </p:txBody>
      </p:sp>
    </p:spTree>
    <p:extLst>
      <p:ext uri="{BB962C8B-B14F-4D97-AF65-F5344CB8AC3E}">
        <p14:creationId xmlns:p14="http://schemas.microsoft.com/office/powerpoint/2010/main" val="21274406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Στο σχήμα απεικονίζονται οι κινήσεις οριζόντιας και κάθετης κάμψης και έκτασης της άρθρωσης του ώμου. </a:t>
            </a:r>
          </a:p>
          <a:p>
            <a:pPr algn="just">
              <a:spcBef>
                <a:spcPts val="0"/>
              </a:spcBef>
              <a:spcAft>
                <a:spcPts val="600"/>
              </a:spcAft>
              <a:buClr>
                <a:schemeClr val="tx2">
                  <a:lumMod val="75000"/>
                </a:schemeClr>
              </a:buClr>
              <a:buFont typeface="Wingdings" pitchFamily="2" charset="2"/>
              <a:buChar char="q"/>
            </a:pPr>
            <a:r>
              <a:rPr lang="el-GR" sz="2200" dirty="0"/>
              <a:t>Παράγοντες που περιορίζουν το εύρος των κινήσεων είναι:</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τάσεις που εμφανίζονται στον αρθρικό θύλακα,</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τάσεις που εμφανίζονται στον </a:t>
            </a:r>
            <a:r>
              <a:rPr lang="el-GR" sz="2000" dirty="0" err="1"/>
              <a:t>κορακοβραχιόνιο</a:t>
            </a:r>
            <a:r>
              <a:rPr lang="el-GR" sz="2000" dirty="0"/>
              <a:t> </a:t>
            </a:r>
            <a:r>
              <a:rPr lang="el-GR" sz="2000" dirty="0" err="1"/>
              <a:t>συνδέσμο</a:t>
            </a:r>
            <a:r>
              <a:rPr lang="el-GR" sz="2000" dirty="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τάσεις της </a:t>
            </a:r>
            <a:r>
              <a:rPr lang="el-GR" sz="2000" dirty="0" err="1"/>
              <a:t>κλειδικής</a:t>
            </a:r>
            <a:r>
              <a:rPr lang="el-GR" sz="2000" dirty="0"/>
              <a:t> μοίρας,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του οδοντωτού μυός μείζονα θωρακικού μυός και του ραχιαίου.</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ώμου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65638" b="681"/>
          <a:stretch/>
        </p:blipFill>
        <p:spPr bwMode="auto">
          <a:xfrm>
            <a:off x="1043608" y="4797152"/>
            <a:ext cx="3351530" cy="2016224"/>
          </a:xfrm>
          <a:prstGeom prst="rect">
            <a:avLst/>
          </a:prstGeom>
          <a:noFill/>
          <a:ln>
            <a:noFill/>
          </a:ln>
        </p:spPr>
      </p:pic>
      <p:pic>
        <p:nvPicPr>
          <p:cNvPr id="7" name="Picture 6"/>
          <p:cNvPicPr/>
          <p:nvPr/>
        </p:nvPicPr>
        <p:blipFill rotWithShape="1">
          <a:blip r:embed="rId2" cstate="print">
            <a:extLst>
              <a:ext uri="{28A0092B-C50C-407E-A947-70E740481C1C}">
                <a14:useLocalDpi xmlns:a14="http://schemas.microsoft.com/office/drawing/2010/main" val="0"/>
              </a:ext>
            </a:extLst>
          </a:blip>
          <a:srcRect t="35565" b="37971"/>
          <a:stretch/>
        </p:blipFill>
        <p:spPr bwMode="auto">
          <a:xfrm>
            <a:off x="4395138" y="5121188"/>
            <a:ext cx="3351530" cy="1584176"/>
          </a:xfrm>
          <a:prstGeom prst="rect">
            <a:avLst/>
          </a:prstGeom>
          <a:noFill/>
          <a:ln>
            <a:noFill/>
          </a:ln>
        </p:spPr>
      </p:pic>
    </p:spTree>
    <p:extLst>
      <p:ext uri="{BB962C8B-B14F-4D97-AF65-F5344CB8AC3E}">
        <p14:creationId xmlns:p14="http://schemas.microsoft.com/office/powerpoint/2010/main" val="3082160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a:t>Στο σχήμα απεικονίζονται επίσης οι κινήσεις απαγωγής και προσαγωγής της άρθρωσης του ώμου.</a:t>
            </a:r>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a:t>Οι κινήσεις απαγωγής/προσαγωγής του ώμου γίνονται στο μετωπιαίο επίπεδο και σε </a:t>
            </a:r>
            <a:r>
              <a:rPr lang="el-GR" sz="2200" dirty="0" err="1"/>
              <a:t>προσθιοπίσθιο</a:t>
            </a:r>
            <a:r>
              <a:rPr lang="el-GR" sz="2200" dirty="0"/>
              <a:t> άξονα περιστροφής.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ώμου</a:t>
            </a:r>
            <a:endParaRPr lang="en-US" sz="3600" b="1" dirty="0">
              <a:solidFill>
                <a:srgbClr val="002060"/>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b="68724"/>
          <a:stretch/>
        </p:blipFill>
        <p:spPr bwMode="auto">
          <a:xfrm>
            <a:off x="2935315" y="3861048"/>
            <a:ext cx="3351530" cy="1872208"/>
          </a:xfrm>
          <a:prstGeom prst="rect">
            <a:avLst/>
          </a:prstGeom>
          <a:noFill/>
          <a:ln>
            <a:noFill/>
          </a:ln>
        </p:spPr>
      </p:pic>
    </p:spTree>
    <p:extLst>
      <p:ext uri="{BB962C8B-B14F-4D97-AF65-F5344CB8AC3E}">
        <p14:creationId xmlns:p14="http://schemas.microsoft.com/office/powerpoint/2010/main" val="30839565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άρθρωση του αγκώνα έχει τη σημαντική λειτουργία του μηχανικού συνδέσμου μεταξύ του χεριού, του καρπού και του ώμου. </a:t>
            </a:r>
          </a:p>
          <a:p>
            <a:pPr algn="just">
              <a:spcBef>
                <a:spcPts val="0"/>
              </a:spcBef>
              <a:spcAft>
                <a:spcPts val="2400"/>
              </a:spcAft>
              <a:buClr>
                <a:schemeClr val="tx2">
                  <a:lumMod val="75000"/>
                </a:schemeClr>
              </a:buClr>
              <a:buFont typeface="Wingdings" pitchFamily="2" charset="2"/>
              <a:buChar char="q"/>
            </a:pPr>
            <a:r>
              <a:rPr lang="el-GR" sz="2200" dirty="0"/>
              <a:t>Ο ρόλος του αγκώνα είναι να τοποθετεί το χέρι στο χώρο, να δρα ως υπομόχλιο για το αντιβράχιο και να επιτρέπει το ισχυρό πιάσιμο και κομψές κινήσεις του χεριού και του καρπού. </a:t>
            </a:r>
          </a:p>
          <a:p>
            <a:pPr algn="just">
              <a:spcBef>
                <a:spcPts val="0"/>
              </a:spcBef>
              <a:spcAft>
                <a:spcPts val="2400"/>
              </a:spcAft>
              <a:buClr>
                <a:schemeClr val="tx2">
                  <a:lumMod val="75000"/>
                </a:schemeClr>
              </a:buClr>
              <a:buFont typeface="Wingdings" pitchFamily="2" charset="2"/>
              <a:buChar char="q"/>
            </a:pPr>
            <a:r>
              <a:rPr lang="el-GR" sz="2200" dirty="0"/>
              <a:t>Η άρθρωση αυτή διακρίνεται από ιδιαίτερη σταθερότητα που προκύπτει αφενός από την άρθρωση του </a:t>
            </a:r>
            <a:r>
              <a:rPr lang="el-GR" sz="2200" dirty="0" err="1"/>
              <a:t>βραχιόνιου</a:t>
            </a:r>
            <a:r>
              <a:rPr lang="el-GR" sz="2200" dirty="0"/>
              <a:t> και της ωλένης και τους υπάρχοντες μαλακούς ιστούς και αφετέρου από τις ελκτικές δυνάμεις που ασκούνται από τους μύες. </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αγκώνα</a:t>
            </a:r>
            <a:endParaRPr lang="en-US" sz="3600" b="1" dirty="0">
              <a:solidFill>
                <a:srgbClr val="002060"/>
              </a:solidFill>
            </a:endParaRPr>
          </a:p>
        </p:txBody>
      </p:sp>
    </p:spTree>
    <p:extLst>
      <p:ext uri="{BB962C8B-B14F-4D97-AF65-F5344CB8AC3E}">
        <p14:creationId xmlns:p14="http://schemas.microsoft.com/office/powerpoint/2010/main" val="2977005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Οι βασικές κινήσεις που πραγματοποιεί ο αγκώνας είναι ο υπτιασμός, ο πρηνισμός, η έκταση και η κάμψη. </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αγκώνα</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996" y="2950897"/>
            <a:ext cx="3810000" cy="2612390"/>
          </a:xfrm>
          <a:prstGeom prst="rect">
            <a:avLst/>
          </a:prstGeom>
          <a:noFill/>
          <a:ln>
            <a:noFill/>
          </a:ln>
        </p:spPr>
      </p:pic>
    </p:spTree>
    <p:extLst>
      <p:ext uri="{BB962C8B-B14F-4D97-AF65-F5344CB8AC3E}">
        <p14:creationId xmlns:p14="http://schemas.microsoft.com/office/powerpoint/2010/main" val="991327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Συνδυάζοντας τα δύο μηχανικά ανάλογα ρευστών και ελαστικών υλικών, προτάθηκαν μοντέλα εξομοίωσης της συμπεριφοράς </a:t>
                </a:r>
                <a:r>
                  <a:rPr lang="el-GR" sz="2200" dirty="0" err="1"/>
                  <a:t>ιξωδοελαστικών</a:t>
                </a:r>
                <a:r>
                  <a:rPr lang="el-GR" sz="2200" dirty="0"/>
                  <a:t> υλικών.</a:t>
                </a:r>
              </a:p>
              <a:p>
                <a:pPr marL="0" indent="0" algn="just">
                  <a:spcBef>
                    <a:spcPts val="0"/>
                  </a:spcBef>
                  <a:spcAft>
                    <a:spcPts val="600"/>
                  </a:spcAft>
                  <a:buClr>
                    <a:schemeClr val="tx2">
                      <a:lumMod val="75000"/>
                    </a:schemeClr>
                  </a:buClr>
                  <a:buNone/>
                </a:pPr>
                <a:r>
                  <a:rPr lang="el-GR" sz="2200" b="1" dirty="0"/>
                  <a:t>Μοντέλο </a:t>
                </a:r>
                <a:r>
                  <a:rPr lang="el-GR" sz="2200" b="1" dirty="0" err="1"/>
                  <a:t>Kelvin-Voight</a:t>
                </a:r>
                <a:endParaRPr lang="el-GR" sz="2200" b="1" dirty="0"/>
              </a:p>
              <a:p>
                <a:pPr algn="just">
                  <a:spcBef>
                    <a:spcPts val="0"/>
                  </a:spcBef>
                  <a:spcAft>
                    <a:spcPts val="2400"/>
                  </a:spcAft>
                  <a:buClr>
                    <a:schemeClr val="tx2">
                      <a:lumMod val="75000"/>
                    </a:schemeClr>
                  </a:buClr>
                  <a:buFont typeface="Wingdings" pitchFamily="2" charset="2"/>
                  <a:buChar char="q"/>
                </a:pPr>
                <a:r>
                  <a:rPr lang="el-GR" sz="2200" dirty="0"/>
                  <a:t>Το διάγραμμα με το μηχανικό ανάλογο για το μοντέλο φαίνεται στο παρακάτω σχήμα:</a:t>
                </a:r>
              </a:p>
              <a:p>
                <a:pPr marL="0" indent="0" algn="just">
                  <a:spcBef>
                    <a:spcPts val="0"/>
                  </a:spcBef>
                  <a:spcAft>
                    <a:spcPts val="2400"/>
                  </a:spcAft>
                  <a:buClr>
                    <a:schemeClr val="tx2">
                      <a:lumMod val="75000"/>
                    </a:schemeClr>
                  </a:buClr>
                  <a:buNone/>
                </a:pPr>
                <a:endParaRPr lang="el-GR" sz="2200" dirty="0"/>
              </a:p>
              <a:p>
                <a:pPr marL="0" indent="0" algn="just">
                  <a:spcBef>
                    <a:spcPts val="0"/>
                  </a:spcBef>
                  <a:spcAft>
                    <a:spcPts val="1200"/>
                  </a:spcAft>
                  <a:buClr>
                    <a:schemeClr val="tx2">
                      <a:lumMod val="75000"/>
                    </a:schemeClr>
                  </a:buClr>
                  <a:buNone/>
                </a:pPr>
                <a:endParaRPr lang="el-GR" sz="2200" dirty="0"/>
              </a:p>
              <a:p>
                <a:pPr algn="just">
                  <a:spcBef>
                    <a:spcPts val="0"/>
                  </a:spcBef>
                  <a:spcAft>
                    <a:spcPts val="2400"/>
                  </a:spcAft>
                  <a:buClr>
                    <a:schemeClr val="tx2">
                      <a:lumMod val="75000"/>
                    </a:schemeClr>
                  </a:buClr>
                  <a:buFont typeface="Wingdings" pitchFamily="2" charset="2"/>
                  <a:buChar char="q"/>
                </a:pPr>
                <a:r>
                  <a:rPr lang="el-GR" sz="2000" dirty="0"/>
                  <a:t>Η </a:t>
                </a:r>
                <a:r>
                  <a:rPr lang="el-GR" sz="2000" b="1" dirty="0"/>
                  <a:t>ολική τάση</a:t>
                </a:r>
                <a:r>
                  <a:rPr lang="el-GR" sz="2000" dirty="0"/>
                  <a:t> (</a:t>
                </a:r>
                <a:r>
                  <a:rPr lang="el-GR" sz="2000" b="1" dirty="0"/>
                  <a:t>σ</a:t>
                </a:r>
                <a:r>
                  <a:rPr lang="el-GR" sz="2000" dirty="0"/>
                  <a:t>) που εφαρμόζεται ισούται με το άθροισμα των επιμέρους συστημάτων (</a:t>
                </a:r>
                <a14:m>
                  <m:oMath xmlns:m="http://schemas.openxmlformats.org/officeDocument/2006/math">
                    <m:r>
                      <m:rPr>
                        <m:nor/>
                      </m:rPr>
                      <a:rPr lang="el-GR" sz="2000" b="1"/>
                      <m:t>σ</m:t>
                    </m:r>
                    <m:r>
                      <m:rPr>
                        <m:nor/>
                      </m:rPr>
                      <a:rPr lang="el-GR" sz="2000" b="1"/>
                      <m:t> =</m:t>
                    </m:r>
                    <m:sSub>
                      <m:sSubPr>
                        <m:ctrlPr>
                          <a:rPr lang="el-GR" sz="2000" b="1" i="1">
                            <a:latin typeface="Cambria Math" panose="02040503050406030204" pitchFamily="18" charset="0"/>
                          </a:rPr>
                        </m:ctrlPr>
                      </m:sSubPr>
                      <m:e>
                        <m:r>
                          <m:rPr>
                            <m:nor/>
                          </m:rPr>
                          <a:rPr lang="el-GR" sz="2000" b="1"/>
                          <m:t> </m:t>
                        </m:r>
                        <m:r>
                          <m:rPr>
                            <m:nor/>
                          </m:rPr>
                          <a:rPr lang="el-GR" sz="2000" b="1"/>
                          <m:t>σ</m:t>
                        </m:r>
                      </m:e>
                      <m:sub>
                        <m:r>
                          <m:rPr>
                            <m:nor/>
                          </m:rPr>
                          <a:rPr lang="en-US" sz="2000" b="1"/>
                          <m:t>s</m:t>
                        </m:r>
                      </m:sub>
                    </m:sSub>
                    <m:r>
                      <m:rPr>
                        <m:nor/>
                      </m:rPr>
                      <a:rPr lang="el-GR" sz="2000" b="1"/>
                      <m:t>+</m:t>
                    </m:r>
                    <m:sSub>
                      <m:sSubPr>
                        <m:ctrlPr>
                          <a:rPr lang="el-GR" sz="2000" b="1" i="1">
                            <a:latin typeface="Cambria Math" panose="02040503050406030204" pitchFamily="18" charset="0"/>
                          </a:rPr>
                        </m:ctrlPr>
                      </m:sSubPr>
                      <m:e>
                        <m:r>
                          <m:rPr>
                            <m:nor/>
                          </m:rPr>
                          <a:rPr lang="el-GR" sz="2000" b="1"/>
                          <m:t>σ</m:t>
                        </m:r>
                      </m:e>
                      <m:sub>
                        <m:r>
                          <m:rPr>
                            <m:nor/>
                          </m:rPr>
                          <a:rPr lang="el-GR" sz="2000" b="1"/>
                          <m:t>d</m:t>
                        </m:r>
                      </m:sub>
                    </m:sSub>
                  </m:oMath>
                </a14:m>
                <a:r>
                  <a:rPr lang="el-GR" sz="2000" dirty="0"/>
                  <a:t>), ενώ η </a:t>
                </a:r>
                <a:r>
                  <a:rPr lang="el-GR" sz="2000" b="1" dirty="0"/>
                  <a:t>παραμόρφωση </a:t>
                </a:r>
                <a:r>
                  <a:rPr lang="el-GR" sz="2000" dirty="0"/>
                  <a:t>(</a:t>
                </a:r>
                <a:r>
                  <a:rPr lang="el-GR" sz="2000" b="1" dirty="0"/>
                  <a:t>ε</a:t>
                </a:r>
                <a:r>
                  <a:rPr lang="el-GR" sz="2000" dirty="0"/>
                  <a:t>)</a:t>
                </a:r>
                <a:r>
                  <a:rPr lang="el-GR" sz="2000" b="1" dirty="0"/>
                  <a:t> </a:t>
                </a:r>
                <a:r>
                  <a:rPr lang="el-GR" sz="2000" dirty="0"/>
                  <a:t>είναι η ίδια τόσο στο ελατήριο όσο και στη </a:t>
                </a:r>
                <a:r>
                  <a:rPr lang="el-GR" sz="2000" dirty="0" err="1"/>
                  <a:t>σύρριγγα</a:t>
                </a:r>
                <a:r>
                  <a:rPr lang="el-GR" sz="2000" dirty="0"/>
                  <a:t> (</a:t>
                </a:r>
                <a14:m>
                  <m:oMath xmlns:m="http://schemas.openxmlformats.org/officeDocument/2006/math">
                    <m:r>
                      <a:rPr lang="el-GR" sz="2000" b="1" i="0" smtClean="0">
                        <a:latin typeface="Cambria Math" panose="02040503050406030204" pitchFamily="18" charset="0"/>
                      </a:rPr>
                      <m:t>𝛆</m:t>
                    </m:r>
                    <m:r>
                      <a:rPr lang="el-GR" sz="2000" b="1" i="0" smtClean="0">
                        <a:latin typeface="Cambria Math" panose="02040503050406030204" pitchFamily="18" charset="0"/>
                      </a:rPr>
                      <m:t> </m:t>
                    </m:r>
                    <m:r>
                      <m:rPr>
                        <m:nor/>
                      </m:rPr>
                      <a:rPr lang="el-GR" sz="2000" b="1"/>
                      <m:t>=</m:t>
                    </m:r>
                    <m:sSub>
                      <m:sSubPr>
                        <m:ctrlPr>
                          <a:rPr lang="el-GR" sz="2000" b="1" i="1">
                            <a:latin typeface="Cambria Math" panose="02040503050406030204" pitchFamily="18" charset="0"/>
                          </a:rPr>
                        </m:ctrlPr>
                      </m:sSubPr>
                      <m:e>
                        <m:r>
                          <m:rPr>
                            <m:nor/>
                          </m:rPr>
                          <a:rPr lang="el-GR" sz="2000" b="1"/>
                          <m:t> </m:t>
                        </m:r>
                        <m:r>
                          <m:rPr>
                            <m:nor/>
                          </m:rPr>
                          <a:rPr lang="el-GR" sz="2000" b="1"/>
                          <m:t>ε</m:t>
                        </m:r>
                      </m:e>
                      <m:sub>
                        <m:r>
                          <m:rPr>
                            <m:nor/>
                          </m:rPr>
                          <a:rPr lang="en-US" sz="2000" b="1"/>
                          <m:t>s</m:t>
                        </m:r>
                      </m:sub>
                    </m:sSub>
                    <m:r>
                      <m:rPr>
                        <m:nor/>
                      </m:rPr>
                      <a:rPr lang="el-GR" sz="2000" b="1"/>
                      <m:t> =</m:t>
                    </m:r>
                    <m:sSub>
                      <m:sSubPr>
                        <m:ctrlPr>
                          <a:rPr lang="el-GR" sz="2000" b="1" i="1">
                            <a:latin typeface="Cambria Math" panose="02040503050406030204" pitchFamily="18" charset="0"/>
                          </a:rPr>
                        </m:ctrlPr>
                      </m:sSubPr>
                      <m:e>
                        <m:r>
                          <m:rPr>
                            <m:nor/>
                          </m:rPr>
                          <a:rPr lang="el-GR" sz="2000" b="1"/>
                          <m:t> </m:t>
                        </m:r>
                        <m:r>
                          <m:rPr>
                            <m:nor/>
                          </m:rPr>
                          <a:rPr lang="el-GR" sz="2000" b="1"/>
                          <m:t>ε</m:t>
                        </m:r>
                      </m:e>
                      <m:sub>
                        <m:r>
                          <m:rPr>
                            <m:nor/>
                          </m:rPr>
                          <a:rPr lang="el-GR" sz="2000" b="1"/>
                          <m:t>d</m:t>
                        </m:r>
                      </m:sub>
                    </m:sSub>
                  </m:oMath>
                </a14:m>
                <a:r>
                  <a:rPr lang="el-GR" sz="2000" dirty="0"/>
                  <a:t>).</a:t>
                </a:r>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0">
                <a:blip r:embed="rId2"/>
                <a:stretch>
                  <a:fillRect l="-925" t="-859"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6" name="Εικόνα 36"/>
          <p:cNvPicPr/>
          <p:nvPr/>
        </p:nvPicPr>
        <p:blipFill>
          <a:blip r:embed="rId3">
            <a:extLst>
              <a:ext uri="{28A0092B-C50C-407E-A947-70E740481C1C}">
                <a14:useLocalDpi xmlns:a14="http://schemas.microsoft.com/office/drawing/2010/main" val="0"/>
              </a:ext>
            </a:extLst>
          </a:blip>
          <a:srcRect/>
          <a:stretch>
            <a:fillRect/>
          </a:stretch>
        </p:blipFill>
        <p:spPr bwMode="auto">
          <a:xfrm>
            <a:off x="3611272" y="4073242"/>
            <a:ext cx="1999615" cy="1443990"/>
          </a:xfrm>
          <a:prstGeom prst="rect">
            <a:avLst/>
          </a:prstGeom>
          <a:noFill/>
          <a:ln>
            <a:noFill/>
          </a:ln>
        </p:spPr>
      </p:pic>
    </p:spTree>
    <p:extLst>
      <p:ext uri="{BB962C8B-B14F-4D97-AF65-F5344CB8AC3E}">
        <p14:creationId xmlns:p14="http://schemas.microsoft.com/office/powerpoint/2010/main" val="33371180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Η άρθρωση του καρπού είναι από τις πιο σύνθετες αρθρώσεις του ανθρώπινου σώματος αφού προσδίδει στο χέρι:</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 δυνατότητα να κινείται προς όλες τις κατευθύνσεις </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την απαραίτητη δύναμη να ανταποκρίνεται στις καθημερινές δραστηριότητες.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Ο καρπός αποτελείται από πολλές μικρές αρθρώσεις προσδίδοντας με τον τρόπο αυτό ιδιαίτερη ευλυγισία και λειτουργικότητα στο χέρι.</a:t>
            </a:r>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a:t>Τα οστά καλύπτονται στα σημεία επαφής τους από αρθρικό χόνδρο για την επίτευξη της ομαλής και ανώδυνης λειτουργίας των αρθρώσεων.</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καρπού</a:t>
            </a:r>
            <a:endParaRPr lang="en-US" sz="3600" b="1" dirty="0">
              <a:solidFill>
                <a:srgbClr val="002060"/>
              </a:solidFill>
            </a:endParaRPr>
          </a:p>
        </p:txBody>
      </p:sp>
    </p:spTree>
    <p:extLst>
      <p:ext uri="{BB962C8B-B14F-4D97-AF65-F5344CB8AC3E}">
        <p14:creationId xmlns:p14="http://schemas.microsoft.com/office/powerpoint/2010/main" val="33320164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Ο καρπός αποτελείται από 8 οστά τα οποία είναι διατεταγμένα σε δύο σειρές: </a:t>
            </a:r>
          </a:p>
          <a:p>
            <a:pPr lvl="1" algn="just">
              <a:spcBef>
                <a:spcPts val="0"/>
              </a:spcBef>
              <a:spcAft>
                <a:spcPts val="600"/>
              </a:spcAft>
              <a:buClr>
                <a:schemeClr val="tx2">
                  <a:lumMod val="75000"/>
                </a:schemeClr>
              </a:buClr>
              <a:buFont typeface="Wingdings" panose="05000000000000000000" pitchFamily="2" charset="2"/>
              <a:buChar char="§"/>
            </a:pPr>
            <a:r>
              <a:rPr lang="el-GR" sz="1900" dirty="0"/>
              <a:t>την </a:t>
            </a:r>
            <a:r>
              <a:rPr lang="el-GR" sz="1900" b="1" dirty="0"/>
              <a:t>εγγύς σειρά</a:t>
            </a:r>
            <a:r>
              <a:rPr lang="el-GR" sz="1900" dirty="0"/>
              <a:t>, αποτελείται από το σκαφοειδές, το μηνοειδές και το πυραμοειδές οστό, </a:t>
            </a:r>
          </a:p>
          <a:p>
            <a:pPr lvl="1" algn="just">
              <a:spcBef>
                <a:spcPts val="0"/>
              </a:spcBef>
              <a:spcAft>
                <a:spcPts val="600"/>
              </a:spcAft>
              <a:buClr>
                <a:schemeClr val="tx2">
                  <a:lumMod val="75000"/>
                </a:schemeClr>
              </a:buClr>
              <a:buFont typeface="Wingdings" panose="05000000000000000000" pitchFamily="2" charset="2"/>
              <a:buChar char="§"/>
            </a:pPr>
            <a:r>
              <a:rPr lang="el-GR" sz="1900" dirty="0"/>
              <a:t>την </a:t>
            </a:r>
            <a:r>
              <a:rPr lang="el-GR" sz="1900" b="1" dirty="0"/>
              <a:t>περιφερική σειρά</a:t>
            </a:r>
            <a:r>
              <a:rPr lang="el-GR" sz="1900" dirty="0"/>
              <a:t>, αποτελείται από το μείζον πολύγωνο, το έλασσον πολύγωνο, το κεφαλωτό, το αγκιστρωτό και το </a:t>
            </a:r>
            <a:r>
              <a:rPr lang="el-GR" sz="1900" dirty="0" err="1"/>
              <a:t>πισοειδές</a:t>
            </a:r>
            <a:r>
              <a:rPr lang="el-GR" sz="1900" dirty="0"/>
              <a:t> οστό.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καρπού</a:t>
            </a:r>
            <a:endParaRPr lang="en-US" sz="3600" b="1" dirty="0">
              <a:solidFill>
                <a:srgbClr val="002060"/>
              </a:solidFill>
            </a:endParaRPr>
          </a:p>
        </p:txBody>
      </p:sp>
      <p:pic>
        <p:nvPicPr>
          <p:cNvPr id="2" name="Picture 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547020" y="4005064"/>
            <a:ext cx="4128120" cy="2786481"/>
          </a:xfrm>
          <a:prstGeom prst="rect">
            <a:avLst/>
          </a:prstGeom>
        </p:spPr>
      </p:pic>
    </p:spTree>
    <p:extLst>
      <p:ext uri="{BB962C8B-B14F-4D97-AF65-F5344CB8AC3E}">
        <p14:creationId xmlns:p14="http://schemas.microsoft.com/office/powerpoint/2010/main" val="4136694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Στο παρακάτω σχήμα απεικονίζονται οι βασικοί τύποι κίνησης της άρθρωσης του καρπού.</a:t>
            </a:r>
            <a:endParaRPr lang="el-GR" sz="19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Άρθρωση του καρπού</a:t>
            </a:r>
            <a:endParaRPr lang="en-US" sz="3600" b="1" dirty="0">
              <a:solidFill>
                <a:srgbClr val="00206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411" y="2924944"/>
            <a:ext cx="4789170" cy="2111375"/>
          </a:xfrm>
          <a:prstGeom prst="rect">
            <a:avLst/>
          </a:prstGeom>
          <a:noFill/>
          <a:ln>
            <a:noFill/>
          </a:ln>
        </p:spPr>
      </p:pic>
    </p:spTree>
    <p:extLst>
      <p:ext uri="{BB962C8B-B14F-4D97-AF65-F5344CB8AC3E}">
        <p14:creationId xmlns:p14="http://schemas.microsoft.com/office/powerpoint/2010/main" val="3211547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H ανάλυση της βάδισης (</a:t>
            </a:r>
            <a:r>
              <a:rPr lang="en-US" sz="2200" i="1" dirty="0"/>
              <a:t>gait analysis</a:t>
            </a:r>
            <a:r>
              <a:rPr lang="el-GR" sz="2200" dirty="0"/>
              <a:t>) εκφράζει την αξιολόγηση της ανθρώπινης κίνησης, λαμβάνοντας υπόψη το βάδισμα και το τρέξιμο. </a:t>
            </a:r>
          </a:p>
          <a:p>
            <a:pPr algn="just">
              <a:spcBef>
                <a:spcPts val="0"/>
              </a:spcBef>
              <a:spcAft>
                <a:spcPts val="2400"/>
              </a:spcAft>
              <a:buClr>
                <a:schemeClr val="tx2">
                  <a:lumMod val="75000"/>
                </a:schemeClr>
              </a:buClr>
              <a:buFont typeface="Wingdings" pitchFamily="2" charset="2"/>
              <a:buChar char="q"/>
            </a:pPr>
            <a:r>
              <a:rPr lang="el-GR" sz="2200" dirty="0"/>
              <a:t>Η βάδιση χαρακτηρίζεται από εναλλασσόμενες περιόδους φόρτισης και αποφόρτισης των κάτω άκρων. Ο μέσος άνθρωπος εκτελεί καθημερινά 5.000-15.000 βήματα. </a:t>
            </a:r>
          </a:p>
          <a:p>
            <a:pPr algn="just">
              <a:spcBef>
                <a:spcPts val="0"/>
              </a:spcBef>
              <a:spcAft>
                <a:spcPts val="2400"/>
              </a:spcAft>
              <a:buClr>
                <a:schemeClr val="tx2">
                  <a:lumMod val="75000"/>
                </a:schemeClr>
              </a:buClr>
              <a:buFont typeface="Wingdings" pitchFamily="2" charset="2"/>
              <a:buChar char="q"/>
            </a:pPr>
            <a:r>
              <a:rPr lang="el-GR" sz="2200" dirty="0"/>
              <a:t>Η ανάλυση της βάδισης προσελκύει το ερευνητικό ενδιαφέρον ανθρώπων από διαφορετικούς τομείς.</a:t>
            </a:r>
          </a:p>
          <a:p>
            <a:pPr algn="just">
              <a:spcBef>
                <a:spcPts val="0"/>
              </a:spcBef>
              <a:spcAft>
                <a:spcPts val="2400"/>
              </a:spcAft>
              <a:buClr>
                <a:schemeClr val="tx2">
                  <a:lumMod val="75000"/>
                </a:schemeClr>
              </a:buClr>
              <a:buFont typeface="Wingdings" pitchFamily="2" charset="2"/>
              <a:buChar char="q"/>
            </a:pPr>
            <a:r>
              <a:rPr lang="el-GR" sz="2200" dirty="0"/>
              <a:t>Στον </a:t>
            </a:r>
            <a:r>
              <a:rPr lang="el-GR" sz="2200" b="1" dirty="0"/>
              <a:t>αθλητισμό</a:t>
            </a:r>
            <a:r>
              <a:rPr lang="el-GR" sz="2200" dirty="0"/>
              <a:t>, αθλητές και προπονητές μελετούν τεχνικές ανάλυσης της βάδισης που προσφέρουν </a:t>
            </a:r>
            <a:r>
              <a:rPr lang="el-GR" sz="2200" b="1" dirty="0"/>
              <a:t>βελτιώσεις στην απόδοση</a:t>
            </a:r>
            <a:r>
              <a:rPr lang="el-GR" sz="2200" dirty="0"/>
              <a:t>, </a:t>
            </a:r>
            <a:r>
              <a:rPr lang="el-GR" sz="2200" b="1" dirty="0"/>
              <a:t>μειώνοντας τους τραυματισμούς</a:t>
            </a:r>
            <a:r>
              <a:rPr lang="el-GR" sz="2200" dirty="0"/>
              <a:t>, ενώ εταιρείες αθλητικού εξοπλισμού επιδιώκουν να αυξήσουν τα πλεονεκτήματα των προϊόντων τους.</a:t>
            </a:r>
          </a:p>
          <a:p>
            <a:pPr marL="0" indent="0" algn="just">
              <a:spcBef>
                <a:spcPts val="0"/>
              </a:spcBef>
              <a:spcAft>
                <a:spcPts val="2400"/>
              </a:spcAft>
              <a:buClr>
                <a:schemeClr val="tx2">
                  <a:lumMod val="75000"/>
                </a:schemeClr>
              </a:buClr>
              <a:buNone/>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Ανάλυση βάδισης</a:t>
            </a:r>
            <a:endParaRPr lang="en-US" sz="3600" b="1" dirty="0">
              <a:solidFill>
                <a:srgbClr val="002060"/>
              </a:solidFill>
            </a:endParaRPr>
          </a:p>
        </p:txBody>
      </p:sp>
    </p:spTree>
    <p:extLst>
      <p:ext uri="{BB962C8B-B14F-4D97-AF65-F5344CB8AC3E}">
        <p14:creationId xmlns:p14="http://schemas.microsoft.com/office/powerpoint/2010/main" val="5718528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 βασικός στόχος της κλινικής ανάλυσης είναι να υποστηρίξει άτομα µε σύνθετα κινητικά προβλήματα.</a:t>
            </a:r>
          </a:p>
          <a:p>
            <a:pPr algn="just">
              <a:spcBef>
                <a:spcPts val="0"/>
              </a:spcBef>
              <a:spcAft>
                <a:spcPts val="600"/>
              </a:spcAft>
              <a:buClr>
                <a:schemeClr val="tx2">
                  <a:lumMod val="75000"/>
                </a:schemeClr>
              </a:buClr>
              <a:buFont typeface="Wingdings" pitchFamily="2" charset="2"/>
              <a:buChar char="q"/>
            </a:pPr>
            <a:r>
              <a:rPr lang="el-GR" sz="2200" dirty="0"/>
              <a:t>Η </a:t>
            </a:r>
            <a:r>
              <a:rPr lang="el-GR" sz="2200" b="1" dirty="0"/>
              <a:t>κλινική ανάλυση βάδισης </a:t>
            </a:r>
            <a:r>
              <a:rPr lang="el-GR" sz="2200" dirty="0"/>
              <a:t>είναι ένα εργαλείο αξιολόγησης που επιτρέπει στους γιατρούς να καθορίσουν τον βαθμό στον οποίο η βάδιση ενός ατόμου έχει πληγεί από μια διαταραχή, όπως: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ακρωτηριασμούς ή μυϊκή δυστροφία, </a:t>
            </a:r>
          </a:p>
          <a:p>
            <a:pPr lvl="1" algn="just">
              <a:spcBef>
                <a:spcPts val="0"/>
              </a:spcBef>
              <a:spcAft>
                <a:spcPts val="600"/>
              </a:spcAft>
              <a:buClr>
                <a:schemeClr val="tx2">
                  <a:lumMod val="75000"/>
                </a:schemeClr>
              </a:buClr>
              <a:buFont typeface="Wingdings" panose="05000000000000000000" pitchFamily="2" charset="2"/>
              <a:buChar char="§"/>
            </a:pPr>
            <a:r>
              <a:rPr lang="el-GR" sz="2000" dirty="0"/>
              <a:t>εγκεφαλική παράλυση, εγκεφαλικά επεισόδια ή τραυματικές εγκεφαλικές βλάβες,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εκφυλιστική νόσο των αρθρώσεων,</a:t>
            </a:r>
          </a:p>
          <a:p>
            <a:pPr lvl="1" algn="just">
              <a:spcBef>
                <a:spcPts val="0"/>
              </a:spcBef>
              <a:spcAft>
                <a:spcPts val="2400"/>
              </a:spcAft>
              <a:buClr>
                <a:schemeClr val="tx2">
                  <a:lumMod val="75000"/>
                </a:schemeClr>
              </a:buClr>
              <a:buFont typeface="Wingdings" panose="05000000000000000000" pitchFamily="2" charset="2"/>
              <a:buChar char="§"/>
            </a:pPr>
            <a:r>
              <a:rPr lang="el-GR" sz="2000" dirty="0"/>
              <a:t>ρευματοειδή αρθρίτιδα.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Ανάλυση βάδισης</a:t>
            </a:r>
            <a:endParaRPr lang="en-US" sz="3600" b="1" dirty="0">
              <a:solidFill>
                <a:srgbClr val="002060"/>
              </a:solidFill>
            </a:endParaRPr>
          </a:p>
        </p:txBody>
      </p:sp>
    </p:spTree>
    <p:extLst>
      <p:ext uri="{BB962C8B-B14F-4D97-AF65-F5344CB8AC3E}">
        <p14:creationId xmlns:p14="http://schemas.microsoft.com/office/powerpoint/2010/main" val="2592282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Ανάλογα με την παθολογία που εξετάζεται, η κλινική αξιολόγηση περιλαμβάνει μια σειρά </a:t>
            </a:r>
            <a:r>
              <a:rPr lang="el-GR" sz="2200" b="1" dirty="0"/>
              <a:t>μετρήσεων σε συνθήκες ηρεμίας </a:t>
            </a:r>
            <a:r>
              <a:rPr lang="el-GR" sz="2200" dirty="0"/>
              <a:t>για την αξιολόγηση:</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του παθητικού εύρους κίνησης των κάτω άκρων,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της μυϊκής δύναμης,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του μυϊκό τόνου,</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της παραμόρφωσης των οστών, </a:t>
            </a:r>
          </a:p>
          <a:p>
            <a:pPr lvl="1" algn="just">
              <a:spcBef>
                <a:spcPts val="0"/>
              </a:spcBef>
              <a:spcAft>
                <a:spcPts val="3000"/>
              </a:spcAft>
              <a:buClr>
                <a:schemeClr val="tx2">
                  <a:lumMod val="75000"/>
                </a:schemeClr>
              </a:buClr>
              <a:buFont typeface="Wingdings" panose="05000000000000000000" pitchFamily="2" charset="2"/>
              <a:buChar char="§"/>
            </a:pPr>
            <a:r>
              <a:rPr lang="el-GR" sz="2000" dirty="0"/>
              <a:t>διαφόρων νευρολογικών παραμέτρων. </a:t>
            </a:r>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a:t>Τα αποτελέσματα αυτά συσχετίζονται στη συνέχεια µε δεδομένα που εξάγονται από την </a:t>
            </a:r>
            <a:r>
              <a:rPr lang="el-GR" sz="2200" b="1" dirty="0"/>
              <a:t>καταγραφή της βάδισης </a:t>
            </a:r>
            <a:r>
              <a:rPr lang="el-GR" sz="2200" dirty="0"/>
              <a:t>για την καλύτερη κατανόηση των αιτιών που ευθύνονται για την απόκλιση από το φυσιολογικό πρότυπο κίνησης.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Ανάλυση βάδισης</a:t>
            </a:r>
            <a:endParaRPr lang="en-US" sz="3600" b="1" dirty="0">
              <a:solidFill>
                <a:srgbClr val="002060"/>
              </a:solidFill>
            </a:endParaRPr>
          </a:p>
        </p:txBody>
      </p:sp>
    </p:spTree>
    <p:extLst>
      <p:ext uri="{BB962C8B-B14F-4D97-AF65-F5344CB8AC3E}">
        <p14:creationId xmlns:p14="http://schemas.microsoft.com/office/powerpoint/2010/main" val="14031406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Η καταγραφή του κινητικού προτύπου βάδισης των ασθενών γίνεται μέσω της τοποθέτησης </a:t>
            </a:r>
            <a:r>
              <a:rPr lang="el-GR" sz="2200" b="1" dirty="0"/>
              <a:t>παθητικών ανακλαστήρων </a:t>
            </a:r>
            <a:r>
              <a:rPr lang="el-GR" sz="2200" dirty="0"/>
              <a:t>σε συγκεκριμένα ανατομικά σημεία στην επιφάνεια του σώματος που καλύπτουν τους άξονες των αρθρώσεων.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Καταγραφή βάδισης</a:t>
            </a:r>
            <a:endParaRPr lang="en-US" sz="3600" b="1"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29" y="3212976"/>
            <a:ext cx="1296749" cy="363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56" y="2868061"/>
            <a:ext cx="2231244" cy="352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Ορθογώνιο 8"/>
          <p:cNvSpPr/>
          <p:nvPr/>
        </p:nvSpPr>
        <p:spPr>
          <a:xfrm>
            <a:off x="2411760" y="5325015"/>
            <a:ext cx="4344162" cy="1200329"/>
          </a:xfrm>
          <a:prstGeom prst="rect">
            <a:avLst/>
          </a:prstGeom>
          <a:ln>
            <a:solidFill>
              <a:schemeClr val="accent1">
                <a:shade val="50000"/>
              </a:schemeClr>
            </a:solidFill>
          </a:ln>
        </p:spPr>
        <p:txBody>
          <a:bodyPr wrap="square">
            <a:spAutoFit/>
          </a:bodyPr>
          <a:lstStyle/>
          <a:p>
            <a:pPr algn="just"/>
            <a:r>
              <a:rPr lang="el-GR" b="1" dirty="0">
                <a:solidFill>
                  <a:srgbClr val="474F6D"/>
                </a:solidFill>
              </a:rPr>
              <a:t>Μέτρηση της κίνησης με βιντεοκάμερα που ελέγχει τη μετατόπιση των εξωτερικών δεικτών οι οποίοι ευθυγραμμίζονται με ειδικά στηρίγματα στο οστό.</a:t>
            </a:r>
          </a:p>
        </p:txBody>
      </p:sp>
      <p:sp>
        <p:nvSpPr>
          <p:cNvPr id="8" name="Δεξιό βέλος 2"/>
          <p:cNvSpPr/>
          <p:nvPr/>
        </p:nvSpPr>
        <p:spPr>
          <a:xfrm rot="10800000">
            <a:off x="1691680" y="5661012"/>
            <a:ext cx="576064" cy="51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10"/>
          <p:cNvSpPr/>
          <p:nvPr/>
        </p:nvSpPr>
        <p:spPr>
          <a:xfrm>
            <a:off x="6300192" y="3634043"/>
            <a:ext cx="576064" cy="51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11"/>
          <p:cNvSpPr/>
          <p:nvPr/>
        </p:nvSpPr>
        <p:spPr>
          <a:xfrm>
            <a:off x="2267744" y="3380799"/>
            <a:ext cx="3888431" cy="1200329"/>
          </a:xfrm>
          <a:prstGeom prst="rect">
            <a:avLst/>
          </a:prstGeom>
          <a:ln>
            <a:solidFill>
              <a:schemeClr val="accent1">
                <a:shade val="50000"/>
              </a:schemeClr>
            </a:solidFill>
          </a:ln>
        </p:spPr>
        <p:txBody>
          <a:bodyPr wrap="square">
            <a:spAutoFit/>
          </a:bodyPr>
          <a:lstStyle/>
          <a:p>
            <a:pPr algn="just"/>
            <a:r>
              <a:rPr lang="el-GR" b="1" dirty="0">
                <a:solidFill>
                  <a:srgbClr val="474F6D"/>
                </a:solidFill>
              </a:rPr>
              <a:t>Ένα σταθερό σύστημα συντεταγμένων υπολογίζεται για κάθε ομάδα από τρεις ή περισσότερους εξωτερικούς δείκτες.</a:t>
            </a:r>
          </a:p>
        </p:txBody>
      </p:sp>
    </p:spTree>
    <p:extLst>
      <p:ext uri="{BB962C8B-B14F-4D97-AF65-F5344CB8AC3E}">
        <p14:creationId xmlns:p14="http://schemas.microsoft.com/office/powerpoint/2010/main" val="875928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Ο εξεταζόμενος βαδίζει έπειτα στο διάδρομο του εργαστηρίου ενώ γίνεται </a:t>
            </a:r>
            <a:r>
              <a:rPr lang="el-GR" sz="2200" b="1" dirty="0"/>
              <a:t>συνεχής καταγραφή της θέσης των ανακλαστήρων </a:t>
            </a:r>
            <a:r>
              <a:rPr lang="el-GR" sz="2200" dirty="0"/>
              <a:t>µε τη βοήθεια </a:t>
            </a:r>
            <a:r>
              <a:rPr lang="el-GR" sz="2200" dirty="0" err="1"/>
              <a:t>οπτικο</a:t>
            </a:r>
            <a:r>
              <a:rPr lang="el-GR" sz="2200" dirty="0"/>
              <a:t>-ηλεκτρονικού μέσων.</a:t>
            </a:r>
          </a:p>
          <a:p>
            <a:pPr algn="just">
              <a:spcBef>
                <a:spcPts val="0"/>
              </a:spcBef>
              <a:spcAft>
                <a:spcPts val="2400"/>
              </a:spcAft>
              <a:buClr>
                <a:schemeClr val="tx2">
                  <a:lumMod val="75000"/>
                </a:schemeClr>
              </a:buClr>
              <a:buFont typeface="Wingdings" pitchFamily="2" charset="2"/>
              <a:buChar char="q"/>
            </a:pPr>
            <a:r>
              <a:rPr lang="el-GR" sz="2200" dirty="0"/>
              <a:t>Το σύστημα καταγραφής αποτελείται από </a:t>
            </a:r>
            <a:r>
              <a:rPr lang="el-GR" sz="2200" b="1" dirty="0"/>
              <a:t>εξειδικευμένες κάμερες </a:t>
            </a:r>
            <a:r>
              <a:rPr lang="el-GR" sz="2200" dirty="0"/>
              <a:t>που είναι εξοπλισμένες µε διόδους εκπομπής υπέρυθρου φωτός το οποίο αντανακλάται από τους ανακλαστήρες και επιστρέφει στις κάμερες.</a:t>
            </a:r>
          </a:p>
          <a:p>
            <a:pPr algn="just">
              <a:spcBef>
                <a:spcPts val="0"/>
              </a:spcBef>
              <a:spcAft>
                <a:spcPts val="2400"/>
              </a:spcAft>
              <a:buClr>
                <a:schemeClr val="tx2">
                  <a:lumMod val="75000"/>
                </a:schemeClr>
              </a:buClr>
              <a:buFont typeface="Wingdings" pitchFamily="2" charset="2"/>
              <a:buChar char="q"/>
            </a:pPr>
            <a:r>
              <a:rPr lang="el-GR" sz="2200" dirty="0"/>
              <a:t>Οι κάμερες αποστέλλουν τα δεδομένα σε έναν κεντρικό υπολογιστή, όπου ειδικό λογισμικό επιτρέπει τον ακριβή προσδιορισμό της </a:t>
            </a:r>
            <a:r>
              <a:rPr lang="el-GR" sz="2200" b="1" dirty="0"/>
              <a:t>τρισδιάστατης θέσης των ανακλαστήρων στο χώρο </a:t>
            </a:r>
            <a:r>
              <a:rPr lang="el-GR" sz="2200" dirty="0"/>
              <a:t>µε βάση τις εικόνες που συλλέγονται από τις κάμερες.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Καταγραφή βάδισης</a:t>
            </a:r>
            <a:endParaRPr lang="en-US" sz="3600" b="1" dirty="0">
              <a:solidFill>
                <a:srgbClr val="002060"/>
              </a:solidFill>
            </a:endParaRPr>
          </a:p>
        </p:txBody>
      </p:sp>
    </p:spTree>
    <p:extLst>
      <p:ext uri="{BB962C8B-B14F-4D97-AF65-F5344CB8AC3E}">
        <p14:creationId xmlns:p14="http://schemas.microsoft.com/office/powerpoint/2010/main" val="1804285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Οι θέσεις των ανακλαστήρων εισάγονται σε μαθηματικά μοντέλα μαζί με τα ανθρωπομετρικά χαρακτηριστικά του εξεταζόμενου και επιτρέπουν τον υπολογισμό:</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της </a:t>
            </a:r>
            <a:r>
              <a:rPr lang="el-GR" sz="2000" b="1" dirty="0"/>
              <a:t>θέσης</a:t>
            </a:r>
            <a:r>
              <a:rPr lang="el-GR" sz="2000" dirty="0"/>
              <a:t> του κορμού και των άκρων του σώματος στο χώρο,</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του </a:t>
            </a:r>
            <a:r>
              <a:rPr lang="el-GR" sz="2000" b="1" dirty="0"/>
              <a:t>προσανατολισμού</a:t>
            </a:r>
            <a:r>
              <a:rPr lang="el-GR" sz="2000" dirty="0"/>
              <a:t> των µελών του σώματος στο χώρο, </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των </a:t>
            </a:r>
            <a:r>
              <a:rPr lang="el-GR" sz="2000" b="1" dirty="0"/>
              <a:t>γωνιών</a:t>
            </a:r>
            <a:r>
              <a:rPr lang="el-GR" sz="2000" dirty="0"/>
              <a:t> που σχηματίζονται μεταξύ τους.</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a:t>Για τη συλλογή των δεδομένων απαιτείται η βιντεοσκόπηση πολλαπλών διαδρομών με αποτέλεσμα ο χρόνος για να ολοκληρωθεί η διαδικασία να κυμαίνεται από τρεις έως πέντε ώρες.</a:t>
            </a:r>
          </a:p>
          <a:p>
            <a:pPr marL="388620" indent="-342900" algn="just">
              <a:spcBef>
                <a:spcPts val="0"/>
              </a:spcBef>
              <a:spcAft>
                <a:spcPts val="2400"/>
              </a:spcAft>
              <a:buClr>
                <a:schemeClr val="tx2">
                  <a:lumMod val="75000"/>
                </a:schemeClr>
              </a:buClr>
              <a:buFont typeface="Wingdings" panose="05000000000000000000"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Καταγραφή βάδισης</a:t>
            </a:r>
            <a:endParaRPr lang="en-US" sz="3600" b="1" dirty="0">
              <a:solidFill>
                <a:srgbClr val="002060"/>
              </a:solidFill>
            </a:endParaRPr>
          </a:p>
        </p:txBody>
      </p:sp>
    </p:spTree>
    <p:extLst>
      <p:ext uri="{BB962C8B-B14F-4D97-AF65-F5344CB8AC3E}">
        <p14:creationId xmlns:p14="http://schemas.microsoft.com/office/powerpoint/2010/main" val="12048321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Απαιτήσεις και περιορισμοί για τη συλλογή κλινικών δεδομένων και πρωτοκόλλων βάδισης:</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Το περιβάλλον δοκιμών δεν πρέπει να αποσπά την προσοχή του εξεταζόμενου.</a:t>
            </a:r>
          </a:p>
          <a:p>
            <a:pPr lvl="1" algn="just">
              <a:spcBef>
                <a:spcPts val="0"/>
              </a:spcBef>
              <a:spcAft>
                <a:spcPts val="600"/>
              </a:spcAft>
              <a:buClr>
                <a:schemeClr val="tx2">
                  <a:lumMod val="75000"/>
                </a:schemeClr>
              </a:buClr>
              <a:buFont typeface="Wingdings" panose="05000000000000000000" pitchFamily="2" charset="2"/>
              <a:buChar char="§"/>
            </a:pPr>
            <a:r>
              <a:rPr lang="el-GR" sz="2000" dirty="0"/>
              <a:t>Ο εξοπλισμός μέτρησης και τα πρωτόκολλα δεν πρέπει να τροποποιούν τον βηματισμό του εξεταζόμενου.</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προετοιμασία και ο χρόνος δοκιμών πρέπει να είναι όσο το δυνατόν μικρότερος, ενώ η διαδικασίας της καταγραφής πρέπει να περιλαμβάνει ικανά διαστήματα ανάπαυσης.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Οι τεχνικές συλλογής δεδομένων πρέπει να είναι λογικά επαναλαμβανόμενες.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Η μεθοδολογία πρέπει να είναι αρκετά ευέλικτη ώστε να επιτρέπει την αξιολόγηση διαφορετικών παθολογικών διαταραχών βάδισης.</a:t>
            </a:r>
          </a:p>
          <a:p>
            <a:pPr algn="just">
              <a:spcBef>
                <a:spcPts val="0"/>
              </a:spcBef>
              <a:spcAft>
                <a:spcPts val="6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Καταγραφή βάδισης</a:t>
            </a:r>
            <a:endParaRPr lang="en-US" sz="3600" b="1" dirty="0">
              <a:solidFill>
                <a:srgbClr val="002060"/>
              </a:solidFill>
            </a:endParaRPr>
          </a:p>
        </p:txBody>
      </p:sp>
    </p:spTree>
    <p:extLst>
      <p:ext uri="{BB962C8B-B14F-4D97-AF65-F5344CB8AC3E}">
        <p14:creationId xmlns:p14="http://schemas.microsoft.com/office/powerpoint/2010/main" val="406795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0" indent="0" algn="just">
              <a:spcBef>
                <a:spcPts val="0"/>
              </a:spcBef>
              <a:spcAft>
                <a:spcPts val="600"/>
              </a:spcAft>
              <a:buClr>
                <a:schemeClr val="tx2">
                  <a:lumMod val="75000"/>
                </a:schemeClr>
              </a:buClr>
              <a:buNone/>
            </a:pPr>
            <a:r>
              <a:rPr lang="el-GR" sz="2200" b="1" dirty="0"/>
              <a:t>Μοντέλο </a:t>
            </a:r>
            <a:r>
              <a:rPr lang="el-GR" sz="2200" b="1" dirty="0" err="1"/>
              <a:t>Kelvin-Voight</a:t>
            </a:r>
            <a:endParaRPr lang="el-GR" sz="2200" b="1" dirty="0"/>
          </a:p>
          <a:p>
            <a:pPr algn="just">
              <a:spcBef>
                <a:spcPts val="0"/>
              </a:spcBef>
              <a:spcAft>
                <a:spcPts val="2400"/>
              </a:spcAft>
              <a:buClr>
                <a:schemeClr val="tx2">
                  <a:lumMod val="75000"/>
                </a:schemeClr>
              </a:buClr>
              <a:buFont typeface="Wingdings" pitchFamily="2" charset="2"/>
              <a:buChar char="q"/>
            </a:pPr>
            <a:r>
              <a:rPr lang="el-GR" sz="2200" dirty="0"/>
              <a:t>Θεωρώντας ότι:</a:t>
            </a:r>
          </a:p>
          <a:p>
            <a:pPr algn="just">
              <a:spcBef>
                <a:spcPts val="0"/>
              </a:spcBef>
              <a:spcAft>
                <a:spcPts val="2400"/>
              </a:spcAft>
              <a:buClr>
                <a:schemeClr val="tx2">
                  <a:lumMod val="75000"/>
                </a:schemeClr>
              </a:buClr>
              <a:buFont typeface="Wingdings" pitchFamily="2" charset="2"/>
              <a:buChar char="q"/>
            </a:pPr>
            <a:endParaRPr lang="el-GR" sz="2200" dirty="0"/>
          </a:p>
          <a:p>
            <a:pPr marL="0" indent="0" algn="just">
              <a:spcBef>
                <a:spcPts val="0"/>
              </a:spcBef>
              <a:spcAft>
                <a:spcPts val="2400"/>
              </a:spcAft>
              <a:buClr>
                <a:schemeClr val="tx2">
                  <a:lumMod val="75000"/>
                </a:schemeClr>
              </a:buClr>
              <a:buNone/>
            </a:pPr>
            <a:r>
              <a:rPr lang="el-GR" sz="2200" dirty="0"/>
              <a:t>Η εξίσωση ολικής τάσης για το σύστημα είναι:</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6" name="Εικόνα 36"/>
          <p:cNvPicPr/>
          <p:nvPr/>
        </p:nvPicPr>
        <p:blipFill>
          <a:blip r:embed="rId2">
            <a:extLst>
              <a:ext uri="{28A0092B-C50C-407E-A947-70E740481C1C}">
                <a14:useLocalDpi xmlns:a14="http://schemas.microsoft.com/office/drawing/2010/main" val="0"/>
              </a:ext>
            </a:extLst>
          </a:blip>
          <a:srcRect/>
          <a:stretch>
            <a:fillRect/>
          </a:stretch>
        </p:blipFill>
        <p:spPr bwMode="auto">
          <a:xfrm>
            <a:off x="3536188" y="5157192"/>
            <a:ext cx="1999615" cy="1443990"/>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1187624" y="2730180"/>
                <a:ext cx="1325272"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200">
                              <a:solidFill>
                                <a:srgbClr val="000000"/>
                              </a:solidFill>
                              <a:effectLst/>
                              <a:latin typeface="Cambria Math" panose="02040503050406030204" pitchFamily="18" charset="0"/>
                              <a:ea typeface="Cambria Math" panose="02040503050406030204" pitchFamily="18" charset="0"/>
                            </a:rPr>
                            <m:t>σ</m:t>
                          </m:r>
                        </m:e>
                        <m:sub>
                          <m:r>
                            <m:rPr>
                              <m:sty m:val="p"/>
                            </m:rPr>
                            <a:rPr lang="en-US" sz="2200" b="0" i="0" smtClean="0">
                              <a:solidFill>
                                <a:srgbClr val="000000"/>
                              </a:solidFill>
                              <a:effectLst/>
                              <a:latin typeface="Cambria Math" panose="02040503050406030204" pitchFamily="18" charset="0"/>
                              <a:ea typeface="Cambria Math" panose="02040503050406030204" pitchFamily="18" charset="0"/>
                            </a:rPr>
                            <m:t>s</m:t>
                          </m:r>
                        </m:sub>
                      </m:sSub>
                      <m:r>
                        <m:rPr>
                          <m:nor/>
                        </m:rPr>
                        <a:rPr lang="el-GR" sz="2200" b="0" i="0" smtClean="0">
                          <a:solidFill>
                            <a:srgbClr val="000000"/>
                          </a:solidFill>
                          <a:effectLst/>
                          <a:latin typeface="Cambria Math" panose="02040503050406030204" pitchFamily="18" charset="0"/>
                          <a:ea typeface="Cambria Math" panose="02040503050406030204" pitchFamily="18" charset="0"/>
                        </a:rPr>
                        <m:t> </m:t>
                      </m:r>
                      <m:r>
                        <m:rPr>
                          <m:nor/>
                        </m:rPr>
                        <a:rPr lang="el-GR" sz="2200">
                          <a:solidFill>
                            <a:srgbClr val="000000"/>
                          </a:solidFill>
                          <a:effectLst/>
                          <a:latin typeface="Cambria Math" panose="02040503050406030204" pitchFamily="18" charset="0"/>
                          <a:ea typeface="Cambria Math" panose="02040503050406030204" pitchFamily="18" charset="0"/>
                        </a:rPr>
                        <m:t>=</m:t>
                      </m:r>
                      <m:r>
                        <m:rPr>
                          <m:nor/>
                        </m:rPr>
                        <a:rPr lang="el-GR" sz="2200" b="0" i="0" smtClean="0">
                          <a:solidFill>
                            <a:srgbClr val="000000"/>
                          </a:solidFill>
                          <a:effectLst/>
                          <a:latin typeface="Cambria Math" panose="02040503050406030204" pitchFamily="18" charset="0"/>
                          <a:ea typeface="Cambria Math" panose="02040503050406030204" pitchFamily="18" charset="0"/>
                        </a:rPr>
                        <m:t> </m:t>
                      </m:r>
                      <m:r>
                        <m:rPr>
                          <m:nor/>
                        </m:rPr>
                        <a:rPr lang="el-GR" sz="2200">
                          <a:solidFill>
                            <a:srgbClr val="000000"/>
                          </a:solidFill>
                          <a:effectLst/>
                          <a:latin typeface="Cambria Math" panose="02040503050406030204" pitchFamily="18" charset="0"/>
                          <a:ea typeface="Cambria Math" panose="02040503050406030204" pitchFamily="18" charset="0"/>
                        </a:rPr>
                        <m:t>Ε</m:t>
                      </m:r>
                      <m:r>
                        <a:rPr lang="el-GR" sz="2200" b="0" i="0" smtClean="0">
                          <a:solidFill>
                            <a:srgbClr val="000000"/>
                          </a:solidFill>
                          <a:effectLst/>
                          <a:latin typeface="Cambria Math" panose="02040503050406030204" pitchFamily="18" charset="0"/>
                          <a:ea typeface="Cambria Math" panose="02040503050406030204" pitchFamily="18" charset="0"/>
                        </a:rPr>
                        <m:t> </m:t>
                      </m:r>
                      <m:sSub>
                        <m:sSubPr>
                          <m:ctrlPr>
                            <a:rPr lang="el-GR" sz="2200" i="1">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200">
                              <a:solidFill>
                                <a:srgbClr val="000000"/>
                              </a:solidFill>
                              <a:effectLst/>
                              <a:latin typeface="Cambria Math" panose="02040503050406030204" pitchFamily="18" charset="0"/>
                              <a:ea typeface="Cambria Math" panose="02040503050406030204" pitchFamily="18" charset="0"/>
                            </a:rPr>
                            <m:t>ε</m:t>
                          </m:r>
                        </m:e>
                        <m:sub>
                          <m:r>
                            <m:rPr>
                              <m:sty m:val="p"/>
                            </m:rPr>
                            <a:rPr lang="en-US" sz="2200" b="0" i="0" smtClean="0">
                              <a:solidFill>
                                <a:srgbClr val="000000"/>
                              </a:solidFill>
                              <a:effectLst/>
                              <a:latin typeface="Cambria Math" panose="02040503050406030204" pitchFamily="18" charset="0"/>
                              <a:ea typeface="Cambria Math" panose="02040503050406030204" pitchFamily="18" charset="0"/>
                            </a:rPr>
                            <m:t>s</m:t>
                          </m:r>
                        </m:sub>
                      </m:sSub>
                    </m:oMath>
                  </m:oMathPara>
                </a14:m>
                <a:endParaRPr lang="el-GR" sz="22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87624" y="2730180"/>
                <a:ext cx="1325272" cy="430887"/>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71800" y="2722974"/>
                <a:ext cx="1979966" cy="430887"/>
              </a:xfrm>
              <a:prstGeom prst="rect">
                <a:avLst/>
              </a:prstGeom>
            </p:spPr>
            <p:txBody>
              <a:bodyPr wrap="none">
                <a:spAutoFit/>
              </a:bodyPr>
              <a:lstStyle/>
              <a:p>
                <a:r>
                  <a:rPr lang="el-GR" sz="2200" dirty="0">
                    <a:solidFill>
                      <a:srgbClr val="000000"/>
                    </a:solidFill>
                    <a:ea typeface="Cambria Math" panose="02040503050406030204" pitchFamily="18" charset="0"/>
                    <a:cs typeface="Times New Roman" panose="02020603050405020304" pitchFamily="18" charset="0"/>
                  </a:rPr>
                  <a:t>και     </a:t>
                </a:r>
                <a14:m>
                  <m:oMath xmlns:m="http://schemas.openxmlformats.org/officeDocument/2006/math">
                    <m:sSub>
                      <m:sSubPr>
                        <m:ctrlPr>
                          <a:rPr lang="el-GR" sz="220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200">
                            <a:solidFill>
                              <a:srgbClr val="000000"/>
                            </a:solidFill>
                            <a:latin typeface="Cambria Math" panose="02040503050406030204" pitchFamily="18" charset="0"/>
                            <a:ea typeface="Cambria Math" panose="02040503050406030204" pitchFamily="18" charset="0"/>
                          </a:rPr>
                          <m:t>σ</m:t>
                        </m:r>
                      </m:e>
                      <m:sub>
                        <m:r>
                          <m:rPr>
                            <m:sty m:val="p"/>
                          </m:rPr>
                          <a:rPr lang="en-US" sz="2200" b="0" i="0" smtClean="0">
                            <a:solidFill>
                              <a:srgbClr val="000000"/>
                            </a:solidFill>
                            <a:latin typeface="Cambria Math" panose="02040503050406030204" pitchFamily="18" charset="0"/>
                            <a:ea typeface="Cambria Math" panose="02040503050406030204" pitchFamily="18" charset="0"/>
                          </a:rPr>
                          <m:t>d</m:t>
                        </m:r>
                      </m:sub>
                    </m:sSub>
                    <m:r>
                      <a:rPr lang="el-GR" sz="2200" b="0" i="0" smtClean="0">
                        <a:solidFill>
                          <a:srgbClr val="000000"/>
                        </a:solidFill>
                        <a:latin typeface="Cambria Math" panose="02040503050406030204" pitchFamily="18" charset="0"/>
                        <a:ea typeface="Cambria Math" panose="02040503050406030204" pitchFamily="18" charset="0"/>
                      </a:rPr>
                      <m:t> </m:t>
                    </m:r>
                    <m:r>
                      <m:rPr>
                        <m:nor/>
                      </m:rPr>
                      <a:rPr lang="el-GR" sz="2200">
                        <a:solidFill>
                          <a:srgbClr val="000000"/>
                        </a:solidFill>
                        <a:latin typeface="Cambria Math" panose="02040503050406030204" pitchFamily="18" charset="0"/>
                        <a:ea typeface="Cambria Math" panose="02040503050406030204" pitchFamily="18" charset="0"/>
                      </a:rPr>
                      <m:t>=</m:t>
                    </m:r>
                    <m:r>
                      <m:rPr>
                        <m:nor/>
                      </m:rPr>
                      <a:rPr lang="el-GR" sz="2200" b="0" i="0" smtClean="0">
                        <a:solidFill>
                          <a:srgbClr val="000000"/>
                        </a:solidFill>
                        <a:latin typeface="Cambria Math" panose="02040503050406030204" pitchFamily="18" charset="0"/>
                        <a:ea typeface="Cambria Math" panose="02040503050406030204" pitchFamily="18" charset="0"/>
                      </a:rPr>
                      <m:t> </m:t>
                    </m:r>
                    <m:r>
                      <m:rPr>
                        <m:nor/>
                      </m:rPr>
                      <a:rPr lang="el-GR" sz="2200">
                        <a:solidFill>
                          <a:srgbClr val="000000"/>
                        </a:solidFill>
                        <a:latin typeface="Cambria Math" panose="02040503050406030204" pitchFamily="18" charset="0"/>
                        <a:ea typeface="Cambria Math" panose="02040503050406030204" pitchFamily="18" charset="0"/>
                      </a:rPr>
                      <m:t>μ</m:t>
                    </m:r>
                    <m:r>
                      <a:rPr lang="el-GR" sz="2200" b="0" i="0" smtClean="0">
                        <a:solidFill>
                          <a:srgbClr val="000000"/>
                        </a:solidFill>
                        <a:latin typeface="Cambria Math" panose="02040503050406030204" pitchFamily="18" charset="0"/>
                        <a:ea typeface="Cambria Math" panose="02040503050406030204" pitchFamily="18" charset="0"/>
                      </a:rPr>
                      <m:t> </m:t>
                    </m:r>
                    <m:acc>
                      <m:accPr>
                        <m:chr m:val="̇"/>
                        <m:ctrlPr>
                          <a:rPr lang="el-GR"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el-GR" sz="2200" i="1">
                                <a:solidFill>
                                  <a:srgbClr val="000000"/>
                                </a:solidFill>
                                <a:latin typeface="Cambria Math" panose="02040503050406030204" pitchFamily="18" charset="0"/>
                                <a:ea typeface="Cambria Math" panose="02040503050406030204" pitchFamily="18" charset="0"/>
                                <a:cs typeface="Times New Roman" panose="02020603050405020304" pitchFamily="18" charset="0"/>
                              </a:rPr>
                            </m:ctrlPr>
                          </m:sSubPr>
                          <m:e>
                            <m:r>
                              <m:rPr>
                                <m:nor/>
                              </m:rPr>
                              <a:rPr lang="el-GR" sz="2200">
                                <a:solidFill>
                                  <a:srgbClr val="000000"/>
                                </a:solidFill>
                                <a:latin typeface="Cambria Math" panose="02040503050406030204" pitchFamily="18" charset="0"/>
                                <a:ea typeface="Cambria Math" panose="02040503050406030204" pitchFamily="18" charset="0"/>
                              </a:rPr>
                              <m:t>ε</m:t>
                            </m:r>
                          </m:e>
                          <m:sub>
                            <m:r>
                              <m:rPr>
                                <m:sty m:val="p"/>
                              </m:rPr>
                              <a:rPr lang="en-US" sz="2200" b="0" i="0" smtClean="0">
                                <a:solidFill>
                                  <a:srgbClr val="000000"/>
                                </a:solidFill>
                                <a:latin typeface="Cambria Math" panose="02040503050406030204" pitchFamily="18" charset="0"/>
                                <a:ea typeface="Cambria Math" panose="02040503050406030204" pitchFamily="18" charset="0"/>
                              </a:rPr>
                              <m:t>d</m:t>
                            </m:r>
                          </m:sub>
                        </m:sSub>
                      </m:e>
                    </m:acc>
                  </m:oMath>
                </a14:m>
                <a:endParaRPr lang="el-GR" sz="22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771800" y="2722974"/>
                <a:ext cx="1979966" cy="430887"/>
              </a:xfrm>
              <a:prstGeom prst="rect">
                <a:avLst/>
              </a:prstGeom>
              <a:blipFill rotWithShape="0">
                <a:blip r:embed="rId4"/>
                <a:stretch>
                  <a:fillRect l="-4012" t="-10000" b="-2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07183" y="3910277"/>
                <a:ext cx="1910010" cy="736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b="1">
                          <a:latin typeface="Cambria Math" panose="02040503050406030204" pitchFamily="18" charset="0"/>
                          <a:ea typeface="Cambria Math" panose="02040503050406030204" pitchFamily="18" charset="0"/>
                        </a:rPr>
                        <m:t>σ</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Ε</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ε</m:t>
                      </m:r>
                      <m:r>
                        <m:rPr>
                          <m:nor/>
                        </m:rPr>
                        <a:rPr lang="el-GR" sz="2200" b="1">
                          <a:latin typeface="Cambria Math" panose="02040503050406030204" pitchFamily="18" charset="0"/>
                          <a:ea typeface="Cambria Math" panose="02040503050406030204" pitchFamily="18" charset="0"/>
                        </a:rPr>
                        <m:t> + </m:t>
                      </m:r>
                      <m:r>
                        <m:rPr>
                          <m:nor/>
                        </m:rPr>
                        <a:rPr lang="el-GR" sz="2200" b="1">
                          <a:latin typeface="Cambria Math" panose="02040503050406030204" pitchFamily="18" charset="0"/>
                          <a:ea typeface="Cambria Math" panose="02040503050406030204" pitchFamily="18" charset="0"/>
                        </a:rPr>
                        <m:t>μ</m:t>
                      </m:r>
                      <m:f>
                        <m:fPr>
                          <m:ctrlPr>
                            <a:rPr lang="el-GR" sz="2200" b="1" i="1" smtClean="0">
                              <a:latin typeface="Cambria Math" panose="02040503050406030204" pitchFamily="18" charset="0"/>
                              <a:ea typeface="Cambria Math" panose="02040503050406030204" pitchFamily="18" charset="0"/>
                            </a:rPr>
                          </m:ctrlPr>
                        </m:fPr>
                        <m:num>
                          <m:r>
                            <m:rPr>
                              <m:nor/>
                            </m:rPr>
                            <a:rPr lang="el-GR" sz="2200" b="1">
                              <a:latin typeface="Cambria Math" panose="02040503050406030204" pitchFamily="18" charset="0"/>
                              <a:ea typeface="Cambria Math" panose="02040503050406030204" pitchFamily="18" charset="0"/>
                            </a:rPr>
                            <m:t>dε</m:t>
                          </m:r>
                        </m:num>
                        <m:den>
                          <m:r>
                            <m:rPr>
                              <m:nor/>
                            </m:rPr>
                            <a:rPr lang="el-GR" sz="2200" b="1">
                              <a:latin typeface="Cambria Math" panose="02040503050406030204" pitchFamily="18" charset="0"/>
                              <a:ea typeface="Cambria Math" panose="02040503050406030204" pitchFamily="18" charset="0"/>
                            </a:rPr>
                            <m:t>dt</m:t>
                          </m:r>
                          <m:r>
                            <m:rPr>
                              <m:nor/>
                            </m:rPr>
                            <a:rPr lang="el-GR" sz="2200" b="1" dirty="0">
                              <a:latin typeface="Cambria Math" panose="02040503050406030204" pitchFamily="18" charset="0"/>
                              <a:ea typeface="Cambria Math" panose="02040503050406030204" pitchFamily="18" charset="0"/>
                            </a:rPr>
                            <m:t> </m:t>
                          </m:r>
                        </m:den>
                      </m:f>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07183" y="3910277"/>
                <a:ext cx="1910010" cy="736933"/>
              </a:xfrm>
              <a:prstGeom prst="rect">
                <a:avLst/>
              </a:prstGeom>
              <a:blipFill rotWithShape="0">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465965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Η βάδιση είναι μια κυκλική δραστηριότητα όπου αξιολογούνται κάποια σημαντικά διακριτά γεγονότα όπως ο</a:t>
            </a:r>
            <a:r>
              <a:rPr lang="el-GR" sz="2200" b="1" dirty="0"/>
              <a:t> κύκλος βάδισης </a:t>
            </a:r>
            <a:r>
              <a:rPr lang="el-GR" sz="2200" dirty="0"/>
              <a:t>ή </a:t>
            </a:r>
            <a:r>
              <a:rPr lang="el-GR" sz="2200" b="1" dirty="0"/>
              <a:t>κύκλος διασκελισμού </a:t>
            </a:r>
            <a:r>
              <a:rPr lang="el-GR" sz="2200" dirty="0"/>
              <a:t>και ο </a:t>
            </a:r>
            <a:r>
              <a:rPr lang="el-GR" sz="2200" b="1" dirty="0"/>
              <a:t>βηματισμός</a:t>
            </a:r>
            <a:r>
              <a:rPr lang="el-GR" sz="2200" dirty="0"/>
              <a:t>.</a:t>
            </a:r>
          </a:p>
          <a:p>
            <a:pPr algn="just">
              <a:spcBef>
                <a:spcPts val="0"/>
              </a:spcBef>
              <a:spcAft>
                <a:spcPts val="600"/>
              </a:spcAft>
              <a:buClr>
                <a:schemeClr val="tx2">
                  <a:lumMod val="75000"/>
                </a:schemeClr>
              </a:buClr>
              <a:buFont typeface="Wingdings" pitchFamily="2" charset="2"/>
              <a:buChar char="q"/>
            </a:pPr>
            <a:r>
              <a:rPr lang="el-GR" sz="2200" dirty="0"/>
              <a:t>Ο </a:t>
            </a:r>
            <a:r>
              <a:rPr lang="el-GR" sz="2200" b="1" dirty="0"/>
              <a:t>κύκλος βάδισης </a:t>
            </a:r>
            <a:r>
              <a:rPr lang="el-GR" sz="2200" dirty="0"/>
              <a:t>δηλώνει το χρονικό διάστημα από το σημείο της αρχικής επαφής του ποδιού με το έδαφος (αναφέρεται ως πόδι επαφής), μέχρι το επόμενο σημείο της αρχικής επαφής με το έδαφος για το ίδιο σκέλος.</a:t>
            </a:r>
          </a:p>
          <a:p>
            <a:pPr lvl="1" algn="just">
              <a:spcBef>
                <a:spcPts val="0"/>
              </a:spcBef>
              <a:spcAft>
                <a:spcPts val="3000"/>
              </a:spcAft>
              <a:buClr>
                <a:schemeClr val="tx2">
                  <a:lumMod val="75000"/>
                </a:schemeClr>
              </a:buClr>
              <a:buFont typeface="Wingdings" panose="05000000000000000000" pitchFamily="2" charset="2"/>
              <a:buChar char="§"/>
            </a:pPr>
            <a:r>
              <a:rPr lang="el-GR" sz="2000" dirty="0"/>
              <a:t>Αποτελεί βασική μονάδα μέτρησης τόσο στη μελέτη της βάδισης όσο και του τρεξίματος. </a:t>
            </a:r>
            <a:endParaRPr lang="el-GR" sz="1900" dirty="0"/>
          </a:p>
          <a:p>
            <a:pPr algn="just">
              <a:spcBef>
                <a:spcPts val="0"/>
              </a:spcBef>
              <a:spcAft>
                <a:spcPts val="2400"/>
              </a:spcAft>
              <a:buClr>
                <a:schemeClr val="tx2">
                  <a:lumMod val="75000"/>
                </a:schemeClr>
              </a:buClr>
              <a:buFont typeface="Wingdings" pitchFamily="2" charset="2"/>
              <a:buChar char="q"/>
            </a:pPr>
            <a:r>
              <a:rPr lang="el-GR" sz="2200" dirty="0"/>
              <a:t>Ο </a:t>
            </a:r>
            <a:r>
              <a:rPr lang="el-GR" sz="2200" b="1" dirty="0"/>
              <a:t>βηματισμός</a:t>
            </a:r>
            <a:r>
              <a:rPr lang="el-GR" sz="2200" dirty="0"/>
              <a:t> ορίζεται ως το μήκος του διασκελισμού από την επαφή του ενός κάτω άκρου στο έδαφος έως την επαφή του άλλου άκρου.</a:t>
            </a:r>
            <a:endParaRPr lang="el-GR" sz="24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βάδισης</a:t>
            </a:r>
            <a:endParaRPr lang="en-US" sz="3600" b="1" dirty="0">
              <a:solidFill>
                <a:srgbClr val="002060"/>
              </a:solidFill>
            </a:endParaRPr>
          </a:p>
        </p:txBody>
      </p:sp>
    </p:spTree>
    <p:extLst>
      <p:ext uri="{BB962C8B-B14F-4D97-AF65-F5344CB8AC3E}">
        <p14:creationId xmlns:p14="http://schemas.microsoft.com/office/powerpoint/2010/main" val="1192779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Ο κύκλος βάδισης μπορεί να υποδιαιρεθεί σε δύο φάσεις: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τη </a:t>
            </a:r>
            <a:r>
              <a:rPr lang="el-GR" sz="2000" b="1" dirty="0"/>
              <a:t>στήριξη</a:t>
            </a:r>
            <a:r>
              <a:rPr lang="el-GR" sz="2000" dirty="0"/>
              <a:t>, που διαρκεί από την επαφή του πρώτου κάτω άκρου με το έδαφος μέχρι την απογείωσή του, και</a:t>
            </a:r>
          </a:p>
          <a:p>
            <a:pPr lvl="1" algn="just">
              <a:spcBef>
                <a:spcPts val="0"/>
              </a:spcBef>
              <a:spcAft>
                <a:spcPts val="2400"/>
              </a:spcAft>
              <a:buClr>
                <a:schemeClr val="tx2">
                  <a:lumMod val="75000"/>
                </a:schemeClr>
              </a:buClr>
              <a:buFont typeface="Wingdings" panose="05000000000000000000" pitchFamily="2" charset="2"/>
              <a:buChar char="§"/>
            </a:pPr>
            <a:r>
              <a:rPr lang="el-GR" sz="2000" dirty="0"/>
              <a:t>την </a:t>
            </a:r>
            <a:r>
              <a:rPr lang="el-GR" sz="2000" b="1" dirty="0"/>
              <a:t>αιώρηση</a:t>
            </a:r>
            <a:r>
              <a:rPr lang="el-GR" sz="2000" dirty="0"/>
              <a:t>, που διαρκεί από τη στιγμή της απογείωσης του κάτω άκρου μέχρι τη στιγμή που θα πατήσει ξανά στο έδαφος για να αρχίσει ο επόμενος κύκλος διασκελισμού.</a:t>
            </a:r>
          </a:p>
          <a:p>
            <a:pPr algn="just">
              <a:spcBef>
                <a:spcPts val="0"/>
              </a:spcBef>
              <a:spcAft>
                <a:spcPts val="2400"/>
              </a:spcAft>
              <a:buClr>
                <a:schemeClr val="tx2">
                  <a:lumMod val="75000"/>
                </a:schemeClr>
              </a:buClr>
              <a:buFont typeface="Wingdings" panose="05000000000000000000" pitchFamily="2" charset="2"/>
              <a:buChar char="q"/>
            </a:pPr>
            <a:r>
              <a:rPr lang="el-GR" sz="2200" dirty="0"/>
              <a:t>Μεταβλητές της βάδισης που αλλάζουν με την πάροδο του χρόνου, όπως η γωνιακή μετατόπιση των αρθρώσεων, παρουσιάζονται ως συνάρτηση του κύκλου βάδισης. </a:t>
            </a:r>
          </a:p>
          <a:p>
            <a:pPr algn="just">
              <a:spcBef>
                <a:spcPts val="0"/>
              </a:spcBef>
              <a:spcAft>
                <a:spcPts val="2400"/>
              </a:spcAft>
              <a:buClr>
                <a:schemeClr val="tx2">
                  <a:lumMod val="75000"/>
                </a:schemeClr>
              </a:buClr>
              <a:buFont typeface="Wingdings" panose="05000000000000000000" pitchFamily="2" charset="2"/>
              <a:buChar char="q"/>
            </a:pPr>
            <a:r>
              <a:rPr lang="el-GR" sz="2200" dirty="0"/>
              <a:t>Τα δεδομένα των διαφορετικών δοκιμών βάδισης συγκρίνονται με μια ενιαία βάση δεδομένων για να εντοπιστούν αποκλίσεις από τις φυσιολογικά αναμενόμενες τιμές.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βάδισης</a:t>
            </a:r>
            <a:endParaRPr lang="en-US" sz="3600" b="1" dirty="0">
              <a:solidFill>
                <a:srgbClr val="002060"/>
              </a:solidFill>
            </a:endParaRPr>
          </a:p>
        </p:txBody>
      </p:sp>
    </p:spTree>
    <p:extLst>
      <p:ext uri="{BB962C8B-B14F-4D97-AF65-F5344CB8AC3E}">
        <p14:creationId xmlns:p14="http://schemas.microsoft.com/office/powerpoint/2010/main" val="14379275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Για την κατανόηση της σχέσης μεταξύ του </a:t>
            </a:r>
            <a:r>
              <a:rPr lang="el-GR" sz="2200" b="1" dirty="0"/>
              <a:t>συστήματος ελέγχου </a:t>
            </a:r>
            <a:r>
              <a:rPr lang="el-GR" sz="2200" dirty="0"/>
              <a:t>της κίνησης και της </a:t>
            </a:r>
            <a:r>
              <a:rPr lang="el-GR" sz="2200" b="1" dirty="0"/>
              <a:t>δυναμικής της βάδισης</a:t>
            </a:r>
            <a:r>
              <a:rPr lang="el-GR" sz="2200" dirty="0"/>
              <a:t>, συνήθης πρακτική είναι η χρήση της </a:t>
            </a:r>
            <a:r>
              <a:rPr lang="el-GR" sz="2200" dirty="0" err="1"/>
              <a:t>ηλεκτροµυογραφίας</a:t>
            </a:r>
            <a:r>
              <a:rPr lang="el-GR" sz="2200" dirty="0"/>
              <a:t>.</a:t>
            </a:r>
          </a:p>
          <a:p>
            <a:pPr algn="just">
              <a:spcBef>
                <a:spcPts val="0"/>
              </a:spcBef>
              <a:spcAft>
                <a:spcPts val="3000"/>
              </a:spcAft>
              <a:buClr>
                <a:schemeClr val="tx2">
                  <a:lumMod val="75000"/>
                </a:schemeClr>
              </a:buClr>
              <a:buFont typeface="Wingdings" pitchFamily="2" charset="2"/>
              <a:buChar char="q"/>
            </a:pPr>
            <a:r>
              <a:rPr lang="el-GR" sz="2200" dirty="0"/>
              <a:t>Η </a:t>
            </a:r>
            <a:r>
              <a:rPr lang="el-GR" sz="2200" b="1" dirty="0"/>
              <a:t>καταγραφή της ηλεκτρικής δραστηριότητας</a:t>
            </a:r>
            <a:r>
              <a:rPr lang="el-GR" sz="2200" dirty="0"/>
              <a:t> των μυϊκών ομάδων που συμμετέχουν στη βάδιση γίνεται με το ηλεκτρομυογράφημα μέσω ειδικών ηλεκτροδίων που τοποθετούνται στην επιφάνεια.</a:t>
            </a:r>
          </a:p>
          <a:p>
            <a:pPr algn="just">
              <a:spcBef>
                <a:spcPts val="0"/>
              </a:spcBef>
              <a:spcAft>
                <a:spcPts val="3000"/>
              </a:spcAft>
              <a:buClr>
                <a:schemeClr val="tx2">
                  <a:lumMod val="75000"/>
                </a:schemeClr>
              </a:buClr>
              <a:buFont typeface="Wingdings" pitchFamily="2" charset="2"/>
              <a:buChar char="q"/>
            </a:pPr>
            <a:r>
              <a:rPr lang="el-GR" sz="2200" dirty="0"/>
              <a:t>Η συγκεκριμένη μέθοδος επιτρέπει τη μελέτη ποιοτικών και ποσοτικών χαρακτηριστικών της ηλεκτρικής δραστηριότητας των μυών και μπορεί να συμβάλει στην κατανόηση </a:t>
            </a:r>
            <a:r>
              <a:rPr lang="el-GR" sz="2200" dirty="0" err="1"/>
              <a:t>νευροµυϊκών</a:t>
            </a:r>
            <a:r>
              <a:rPr lang="el-GR" sz="2200" dirty="0"/>
              <a:t> αποκλίσεων από το φυσιολογικό πρότυπο.</a:t>
            </a:r>
          </a:p>
          <a:p>
            <a:pPr marL="388620" indent="-342900" algn="just">
              <a:spcBef>
                <a:spcPts val="0"/>
              </a:spcBef>
              <a:spcAft>
                <a:spcPts val="2400"/>
              </a:spcAft>
              <a:buClr>
                <a:schemeClr val="tx2">
                  <a:lumMod val="75000"/>
                </a:schemeClr>
              </a:buClr>
              <a:buFont typeface="Wingdings" panose="05000000000000000000"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Δυναμική βάδισης</a:t>
            </a:r>
            <a:endParaRPr lang="en-US" sz="3600" b="1" dirty="0">
              <a:solidFill>
                <a:srgbClr val="002060"/>
              </a:solidFill>
            </a:endParaRPr>
          </a:p>
        </p:txBody>
      </p:sp>
    </p:spTree>
    <p:extLst>
      <p:ext uri="{BB962C8B-B14F-4D97-AF65-F5344CB8AC3E}">
        <p14:creationId xmlns:p14="http://schemas.microsoft.com/office/powerpoint/2010/main" val="396780280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a:t>Στη δυναμική μελέτη της βάδισης εξετάζεται και η </a:t>
            </a:r>
            <a:r>
              <a:rPr lang="el-GR" sz="2200" b="1" dirty="0"/>
              <a:t>δύναμη αντίδρασης του εδάφους</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Η μεταφορά του σωματικού βάρους στο πόδι στήριξης κατά την επαφή µε το έδαφος ακολουθείται από την εμφάνιση της λεγόμενης εδαφικής δύναμης αντίδρασης. </a:t>
            </a:r>
          </a:p>
          <a:p>
            <a:pPr algn="just">
              <a:spcBef>
                <a:spcPts val="0"/>
              </a:spcBef>
              <a:spcAft>
                <a:spcPts val="2400"/>
              </a:spcAft>
              <a:buClr>
                <a:schemeClr val="tx2">
                  <a:lumMod val="75000"/>
                </a:schemeClr>
              </a:buClr>
              <a:buFont typeface="Wingdings" pitchFamily="2" charset="2"/>
              <a:buChar char="q"/>
            </a:pPr>
            <a:r>
              <a:rPr lang="el-GR" sz="2200" dirty="0"/>
              <a:t>Η δύναμη αυτή είναι </a:t>
            </a:r>
            <a:r>
              <a:rPr lang="el-GR" sz="2200" b="1" dirty="0"/>
              <a:t>ίση σε μέγεθος </a:t>
            </a:r>
            <a:r>
              <a:rPr lang="el-GR" sz="2200" dirty="0"/>
              <a:t>και </a:t>
            </a:r>
            <a:r>
              <a:rPr lang="el-GR" sz="2200" b="1" dirty="0"/>
              <a:t>αντίθετη σε διεύθυνση </a:t>
            </a:r>
            <a:r>
              <a:rPr lang="el-GR" sz="2200" dirty="0"/>
              <a:t>από τη δύναμη που εφαρμόζει το πόδι στήριξης στο έδαφος. </a:t>
            </a:r>
          </a:p>
          <a:p>
            <a:pPr algn="just">
              <a:spcBef>
                <a:spcPts val="0"/>
              </a:spcBef>
              <a:spcAft>
                <a:spcPts val="600"/>
              </a:spcAft>
              <a:buClr>
                <a:schemeClr val="tx2">
                  <a:lumMod val="75000"/>
                </a:schemeClr>
              </a:buClr>
              <a:buFont typeface="Wingdings" pitchFamily="2" charset="2"/>
              <a:buChar char="q"/>
            </a:pPr>
            <a:r>
              <a:rPr lang="el-GR" sz="2200" dirty="0"/>
              <a:t>Είναι </a:t>
            </a:r>
            <a:r>
              <a:rPr lang="el-GR" sz="2200" b="1" dirty="0"/>
              <a:t>διανυσματικό μέγεθος </a:t>
            </a:r>
            <a:r>
              <a:rPr lang="el-GR" sz="2200" dirty="0"/>
              <a:t>και μπορεί να αναλυθεί σε </a:t>
            </a:r>
            <a:r>
              <a:rPr lang="el-GR" sz="2200" b="1" dirty="0"/>
              <a:t>τρεις συνιστώσες </a:t>
            </a:r>
            <a:r>
              <a:rPr lang="el-GR" sz="2200" dirty="0"/>
              <a:t>που είναι κάθετες μεταξύ τους:</a:t>
            </a:r>
          </a:p>
          <a:p>
            <a:pPr lvl="1" algn="just">
              <a:spcBef>
                <a:spcPts val="0"/>
              </a:spcBef>
              <a:spcAft>
                <a:spcPts val="3000"/>
              </a:spcAft>
              <a:buClr>
                <a:schemeClr val="tx2">
                  <a:lumMod val="75000"/>
                </a:schemeClr>
              </a:buClr>
              <a:buFont typeface="Wingdings" panose="05000000000000000000" pitchFamily="2" charset="2"/>
              <a:buChar char="§"/>
            </a:pPr>
            <a:r>
              <a:rPr lang="el-GR" sz="2000" dirty="0"/>
              <a:t>την κατακόρυφη (πάνω-κάτω), την προσθοπίσθια (οπίσθια-πρόσθια) και την πλάγια (έξω-έσω πλευρά).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Δυναμική βάδισης</a:t>
            </a:r>
            <a:endParaRPr lang="en-US" sz="3600" b="1" dirty="0">
              <a:solidFill>
                <a:srgbClr val="002060"/>
              </a:solidFill>
            </a:endParaRPr>
          </a:p>
        </p:txBody>
      </p:sp>
    </p:spTree>
    <p:extLst>
      <p:ext uri="{BB962C8B-B14F-4D97-AF65-F5344CB8AC3E}">
        <p14:creationId xmlns:p14="http://schemas.microsoft.com/office/powerpoint/2010/main" val="23340790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Οι συνιστώσες αυτές αντιπροσωπεύουν τις συνιστώσες της επιτάχυνσης του συνόλου των µελών του σώματος.</a:t>
            </a:r>
          </a:p>
          <a:p>
            <a:pPr algn="just">
              <a:spcBef>
                <a:spcPts val="0"/>
              </a:spcBef>
              <a:spcAft>
                <a:spcPts val="3000"/>
              </a:spcAft>
              <a:buClr>
                <a:schemeClr val="tx2">
                  <a:lumMod val="75000"/>
                </a:schemeClr>
              </a:buClr>
              <a:buFont typeface="Wingdings" pitchFamily="2" charset="2"/>
              <a:buChar char="q"/>
            </a:pPr>
            <a:r>
              <a:rPr lang="el-GR" sz="2200" dirty="0"/>
              <a:t>Η σημαντικότερη συνιστώσα είναι η </a:t>
            </a:r>
            <a:r>
              <a:rPr lang="el-GR" sz="2200" b="1" dirty="0"/>
              <a:t>κατακόρυφη</a:t>
            </a:r>
            <a:r>
              <a:rPr lang="el-GR" sz="2200" dirty="0"/>
              <a:t>. Η κατανομή της για έναν κύκλο βάδισης απεικονίζεται στο παρακάτω σχήμα:</a:t>
            </a:r>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3000"/>
              </a:spcAft>
              <a:buClr>
                <a:schemeClr val="tx2">
                  <a:lumMod val="75000"/>
                </a:schemeClr>
              </a:buClr>
              <a:buFont typeface="Wingdings" pitchFamily="2" charset="2"/>
              <a:buChar char="q"/>
            </a:pPr>
            <a:endParaRPr lang="el-GR" sz="2200" dirty="0"/>
          </a:p>
          <a:p>
            <a:pPr marL="320040" lvl="1" indent="0" algn="just">
              <a:spcBef>
                <a:spcPts val="0"/>
              </a:spcBef>
              <a:spcAft>
                <a:spcPts val="3000"/>
              </a:spcAft>
              <a:buClr>
                <a:schemeClr val="tx2">
                  <a:lumMod val="75000"/>
                </a:schemeClr>
              </a:buClr>
              <a:buNone/>
            </a:pPr>
            <a:r>
              <a:rPr lang="el-GR" sz="1800" dirty="0"/>
              <a:t>Τα βέλη δηλώνουν: την </a:t>
            </a:r>
            <a:r>
              <a:rPr lang="el-GR" sz="1800" b="1" dirty="0"/>
              <a:t>αρχική κρούση </a:t>
            </a:r>
            <a:r>
              <a:rPr lang="el-GR" sz="1800" dirty="0"/>
              <a:t>(F1), το </a:t>
            </a:r>
            <a:r>
              <a:rPr lang="el-GR" sz="1800" b="1" dirty="0"/>
              <a:t>πρώτο μέγιστο </a:t>
            </a:r>
            <a:r>
              <a:rPr lang="el-GR" sz="1800" dirty="0"/>
              <a:t>(F2), την </a:t>
            </a:r>
            <a:r>
              <a:rPr lang="el-GR" sz="1800" b="1" dirty="0"/>
              <a:t>ελάχιστη δύναμη </a:t>
            </a:r>
            <a:r>
              <a:rPr lang="el-GR" sz="1800" dirty="0"/>
              <a:t>(F3) και το </a:t>
            </a:r>
            <a:r>
              <a:rPr lang="el-GR" sz="1800" b="1" dirty="0"/>
              <a:t>δεύτερο μέγιστο </a:t>
            </a:r>
            <a:r>
              <a:rPr lang="el-GR" sz="1800" dirty="0"/>
              <a:t>(F4).</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Δυναμική βάδισης</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272" y="3573016"/>
            <a:ext cx="2761615" cy="2211705"/>
          </a:xfrm>
          <a:prstGeom prst="rect">
            <a:avLst/>
          </a:prstGeom>
          <a:noFill/>
          <a:ln>
            <a:noFill/>
          </a:ln>
        </p:spPr>
      </p:pic>
    </p:spTree>
    <p:extLst>
      <p:ext uri="{BB962C8B-B14F-4D97-AF65-F5344CB8AC3E}">
        <p14:creationId xmlns:p14="http://schemas.microsoft.com/office/powerpoint/2010/main" val="14642317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a:t>Η κατανομή και οι μέγιστες τιμές της </a:t>
            </a:r>
            <a:r>
              <a:rPr lang="el-GR" sz="2200" b="1" dirty="0"/>
              <a:t>κατακόρυφης συνιστώσας </a:t>
            </a:r>
            <a:r>
              <a:rPr lang="el-GR" sz="2200" dirty="0"/>
              <a:t>εξαρτώνται από τον τύπο της κίνησης:</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Στη βάδιση η μέγιστη κατακόρυφη συνιστώσα είναι της τάξης του 1-1,25 του σωματικού βάρους.</a:t>
            </a:r>
          </a:p>
          <a:p>
            <a:pPr lvl="1" algn="just">
              <a:spcBef>
                <a:spcPts val="0"/>
              </a:spcBef>
              <a:spcAft>
                <a:spcPts val="3000"/>
              </a:spcAft>
              <a:buClr>
                <a:schemeClr val="tx2">
                  <a:lumMod val="75000"/>
                </a:schemeClr>
              </a:buClr>
              <a:buFont typeface="Wingdings" panose="05000000000000000000" pitchFamily="2" charset="2"/>
              <a:buChar char="§"/>
            </a:pPr>
            <a:r>
              <a:rPr lang="el-GR" sz="2000" dirty="0"/>
              <a:t>Στο τρέξιμο οι μέγιστες τιμές της αντιστοιχούν σε 2-5 φορές, αντίστοιχα.</a:t>
            </a:r>
          </a:p>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a:t>Η </a:t>
            </a:r>
            <a:r>
              <a:rPr lang="el-GR" sz="2200" b="1" dirty="0"/>
              <a:t>προσθοπίσθια συνιστώσα </a:t>
            </a:r>
            <a:r>
              <a:rPr lang="el-GR" sz="2200" dirty="0"/>
              <a:t>παρουσιάζει παρόμοια κατανομή σε βάδιση και </a:t>
            </a:r>
            <a:r>
              <a:rPr lang="el-GR" sz="2200" dirty="0" err="1"/>
              <a:t>τρέξιµο</a:t>
            </a:r>
            <a:r>
              <a:rPr lang="el-GR" sz="2200" dirty="0"/>
              <a:t>, με το μέγεθός της είναι περίπου 0,15 φορές του σωματικού βάρους στη βάδιση και 0,5 φορές στο τρέξιμο. </a:t>
            </a:r>
          </a:p>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a:t>Η </a:t>
            </a:r>
            <a:r>
              <a:rPr lang="el-GR" sz="2200" b="1" dirty="0"/>
              <a:t>πλάγια συνιστώσα </a:t>
            </a:r>
            <a:r>
              <a:rPr lang="el-GR" sz="2200" dirty="0"/>
              <a:t>παρουσιάζει μεγάλη μεταβλητότητα και διαφέρει σημαντικά από άτομο σε άτομο. Κυμαίνεται από 0,01 φορές του σωματικού βάρους στη βάδιση έως 0,1 στο τρέξιμο.</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Δυναμική βάδισης</a:t>
            </a:r>
            <a:endParaRPr lang="en-US" sz="3600" b="1" dirty="0">
              <a:solidFill>
                <a:srgbClr val="002060"/>
              </a:solidFill>
            </a:endParaRPr>
          </a:p>
        </p:txBody>
      </p:sp>
    </p:spTree>
    <p:extLst>
      <p:ext uri="{BB962C8B-B14F-4D97-AF65-F5344CB8AC3E}">
        <p14:creationId xmlns:p14="http://schemas.microsoft.com/office/powerpoint/2010/main" val="37045910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4000" b="1" dirty="0">
                <a:solidFill>
                  <a:srgbClr val="002060"/>
                </a:solidFill>
              </a:rPr>
              <a:t>Βιβλιογραφία</a:t>
            </a:r>
            <a:endParaRPr lang="en-US" sz="4000" b="1" dirty="0">
              <a:solidFill>
                <a:srgbClr val="002060"/>
              </a:solidFill>
            </a:endParaRPr>
          </a:p>
        </p:txBody>
      </p:sp>
      <p:sp>
        <p:nvSpPr>
          <p:cNvPr id="5" name="4 - Ορθογώνιο"/>
          <p:cNvSpPr/>
          <p:nvPr/>
        </p:nvSpPr>
        <p:spPr>
          <a:xfrm>
            <a:off x="286290" y="1700808"/>
            <a:ext cx="8534182" cy="5109091"/>
          </a:xfrm>
          <a:prstGeom prst="rect">
            <a:avLst/>
          </a:prstGeom>
        </p:spPr>
        <p:txBody>
          <a:bodyPr wrap="square">
            <a:spAutoFit/>
          </a:bodyPr>
          <a:lstStyle/>
          <a:p>
            <a:pPr algn="just">
              <a:spcAft>
                <a:spcPts val="300"/>
              </a:spcAft>
              <a:buSzPct val="70000"/>
              <a:buBlip>
                <a:blip r:embed="rId2"/>
              </a:buBlip>
            </a:pPr>
            <a:r>
              <a:rPr lang="el-GR" b="1" dirty="0">
                <a:cs typeface="Calibri" pitchFamily="34" charset="0"/>
              </a:rPr>
              <a:t> Χ. </a:t>
            </a:r>
            <a:r>
              <a:rPr lang="el-GR" b="1" dirty="0" err="1">
                <a:cs typeface="Calibri" pitchFamily="34" charset="0"/>
              </a:rPr>
              <a:t>Μασσαλάς</a:t>
            </a:r>
            <a:r>
              <a:rPr lang="el-GR" b="1" dirty="0">
                <a:cs typeface="Calibri" pitchFamily="34" charset="0"/>
              </a:rPr>
              <a:t>, Β. </a:t>
            </a:r>
            <a:r>
              <a:rPr lang="el-GR" b="1" dirty="0" err="1">
                <a:cs typeface="Calibri" pitchFamily="34" charset="0"/>
              </a:rPr>
              <a:t>Ποτσίκα</a:t>
            </a:r>
            <a:r>
              <a:rPr lang="el-GR" b="1" dirty="0">
                <a:cs typeface="Calibri" pitchFamily="34" charset="0"/>
              </a:rPr>
              <a:t>, Δ. Φωτιάδης, </a:t>
            </a:r>
            <a:r>
              <a:rPr lang="en-US" b="1" dirty="0">
                <a:latin typeface="Calibri" pitchFamily="34" charset="0"/>
                <a:cs typeface="Calibri" pitchFamily="34" charset="0"/>
              </a:rPr>
              <a:t>“</a:t>
            </a:r>
            <a:r>
              <a:rPr lang="el-GR" b="1" dirty="0">
                <a:cs typeface="Calibri" pitchFamily="34" charset="0"/>
              </a:rPr>
              <a:t>Εισαγωγή στην </a:t>
            </a:r>
            <a:r>
              <a:rPr lang="el-GR" b="1" dirty="0" err="1">
                <a:cs typeface="Calibri" pitchFamily="34" charset="0"/>
              </a:rPr>
              <a:t>Εμβιομηχανική</a:t>
            </a:r>
            <a:r>
              <a:rPr lang="en-US" b="1" dirty="0">
                <a:latin typeface="Calibri" pitchFamily="34" charset="0"/>
                <a:cs typeface="Calibri" pitchFamily="34" charset="0"/>
              </a:rPr>
              <a:t>”</a:t>
            </a:r>
            <a:r>
              <a:rPr lang="el-GR" b="1" dirty="0">
                <a:cs typeface="Calibri" pitchFamily="34" charset="0"/>
              </a:rPr>
              <a:t>, Εκδόσεις </a:t>
            </a:r>
            <a:r>
              <a:rPr lang="el-GR" b="1" dirty="0" err="1">
                <a:cs typeface="Calibri" pitchFamily="34" charset="0"/>
              </a:rPr>
              <a:t>Gutenberg</a:t>
            </a:r>
            <a:r>
              <a:rPr lang="el-GR" b="1" dirty="0">
                <a:cs typeface="Calibri" pitchFamily="34" charset="0"/>
              </a:rPr>
              <a:t>, Αθήνα 2018. </a:t>
            </a:r>
            <a:r>
              <a:rPr lang="el-GR" b="1" dirty="0">
                <a:latin typeface="Calibri" pitchFamily="34" charset="0"/>
                <a:cs typeface="Calibri" pitchFamily="34" charset="0"/>
              </a:rPr>
              <a:t> </a:t>
            </a:r>
          </a:p>
          <a:p>
            <a:pPr algn="just">
              <a:spcAft>
                <a:spcPts val="300"/>
              </a:spcAft>
              <a:buSzPct val="70000"/>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Chou C.P and Pagano N.J.</a:t>
            </a:r>
            <a:r>
              <a:rPr lang="el-GR" b="1" dirty="0">
                <a:latin typeface="Calibri" pitchFamily="34" charset="0"/>
                <a:cs typeface="Calibri" pitchFamily="34" charset="0"/>
              </a:rPr>
              <a:t>,</a:t>
            </a:r>
            <a:r>
              <a:rPr lang="en-US" b="1" dirty="0">
                <a:latin typeface="Calibri" pitchFamily="34" charset="0"/>
                <a:cs typeface="Calibri" pitchFamily="34" charset="0"/>
              </a:rPr>
              <a:t> “Elasticity”</a:t>
            </a:r>
            <a:r>
              <a:rPr lang="el-GR" b="1" dirty="0">
                <a:latin typeface="Calibri" pitchFamily="34" charset="0"/>
                <a:cs typeface="Calibri" pitchFamily="34" charset="0"/>
              </a:rPr>
              <a:t>,</a:t>
            </a:r>
            <a:r>
              <a:rPr lang="en-US" b="1" dirty="0">
                <a:latin typeface="Calibri" pitchFamily="34" charset="0"/>
                <a:cs typeface="Calibri" pitchFamily="34" charset="0"/>
              </a:rPr>
              <a:t> Dover Publications, 1967.</a:t>
            </a:r>
            <a:endParaRPr lang="el-GR" b="1" dirty="0">
              <a:latin typeface="Calibri" pitchFamily="34" charset="0"/>
              <a:cs typeface="Calibri" pitchFamily="34" charset="0"/>
            </a:endParaRPr>
          </a:p>
          <a:p>
            <a:pPr algn="just">
              <a:spcAft>
                <a:spcPts val="300"/>
              </a:spcAft>
              <a:buSzPct val="70000"/>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Bajuri</a:t>
            </a:r>
            <a:r>
              <a:rPr lang="en-US" b="1" dirty="0">
                <a:latin typeface="Calibri" pitchFamily="34" charset="0"/>
                <a:cs typeface="Calibri" pitchFamily="34" charset="0"/>
              </a:rPr>
              <a:t> M.N., </a:t>
            </a:r>
            <a:r>
              <a:rPr lang="en-US" b="1" dirty="0" err="1">
                <a:latin typeface="Calibri" pitchFamily="34" charset="0"/>
                <a:cs typeface="Calibri" pitchFamily="34" charset="0"/>
              </a:rPr>
              <a:t>Kadir</a:t>
            </a:r>
            <a:r>
              <a:rPr lang="en-US" b="1" dirty="0">
                <a:latin typeface="Calibri" pitchFamily="34" charset="0"/>
                <a:cs typeface="Calibri" pitchFamily="34" charset="0"/>
              </a:rPr>
              <a:t> M.R.A.</a:t>
            </a:r>
            <a:r>
              <a:rPr lang="el-GR" b="1" dirty="0">
                <a:latin typeface="Calibri" pitchFamily="34" charset="0"/>
                <a:cs typeface="Calibri" pitchFamily="34" charset="0"/>
              </a:rPr>
              <a:t>,</a:t>
            </a:r>
            <a:r>
              <a:rPr lang="en-US" b="1" dirty="0">
                <a:latin typeface="Calibri" pitchFamily="34" charset="0"/>
                <a:cs typeface="Calibri" pitchFamily="34" charset="0"/>
              </a:rPr>
              <a:t> “Computational Biomechanics of the Wrist Joint”</a:t>
            </a:r>
            <a:r>
              <a:rPr lang="el-GR" b="1" dirty="0">
                <a:latin typeface="Calibri" pitchFamily="34" charset="0"/>
                <a:cs typeface="Calibri" pitchFamily="34" charset="0"/>
              </a:rPr>
              <a:t>,</a:t>
            </a:r>
            <a:r>
              <a:rPr lang="en-US" b="1" dirty="0">
                <a:latin typeface="Calibri" pitchFamily="34" charset="0"/>
                <a:cs typeface="Calibri" pitchFamily="34" charset="0"/>
              </a:rPr>
              <a:t> Springer-</a:t>
            </a:r>
            <a:r>
              <a:rPr lang="en-US" b="1" dirty="0" err="1">
                <a:latin typeface="Calibri" pitchFamily="34" charset="0"/>
                <a:cs typeface="Calibri" pitchFamily="34" charset="0"/>
              </a:rPr>
              <a:t>Verlag</a:t>
            </a:r>
            <a:r>
              <a:rPr lang="en-US" b="1" dirty="0">
                <a:latin typeface="Calibri" pitchFamily="34" charset="0"/>
                <a:cs typeface="Calibri" pitchFamily="34" charset="0"/>
              </a:rPr>
              <a:t> </a:t>
            </a:r>
            <a:r>
              <a:rPr lang="en-US" b="1" dirty="0" err="1">
                <a:latin typeface="Calibri" pitchFamily="34" charset="0"/>
                <a:cs typeface="Calibri" pitchFamily="34" charset="0"/>
              </a:rPr>
              <a:t>Berling</a:t>
            </a:r>
            <a:r>
              <a:rPr lang="en-US" b="1" dirty="0">
                <a:latin typeface="Calibri" pitchFamily="34" charset="0"/>
                <a:cs typeface="Calibri" pitchFamily="34" charset="0"/>
              </a:rPr>
              <a:t> Heidelberg, 2013.</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Bartlett R.</a:t>
            </a:r>
            <a:r>
              <a:rPr lang="el-GR" b="1" dirty="0">
                <a:latin typeface="Calibri" pitchFamily="34" charset="0"/>
                <a:cs typeface="Calibri" pitchFamily="34" charset="0"/>
              </a:rPr>
              <a:t>,</a:t>
            </a:r>
            <a:r>
              <a:rPr lang="en-US" b="1" dirty="0">
                <a:latin typeface="Calibri" pitchFamily="34" charset="0"/>
                <a:cs typeface="Calibri" pitchFamily="34" charset="0"/>
              </a:rPr>
              <a:t> “Introduction to Sports Biomechanics”</a:t>
            </a:r>
            <a:r>
              <a:rPr lang="el-GR" b="1" dirty="0">
                <a:latin typeface="Calibri" pitchFamily="34" charset="0"/>
                <a:cs typeface="Calibri" pitchFamily="34" charset="0"/>
              </a:rPr>
              <a:t>,</a:t>
            </a:r>
            <a:r>
              <a:rPr lang="en-US" b="1" dirty="0">
                <a:latin typeface="Calibri" pitchFamily="34" charset="0"/>
                <a:cs typeface="Calibri" pitchFamily="34" charset="0"/>
              </a:rPr>
              <a:t> Routledge, Taylor and Francis group, New York, 2007.</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Bowman K.F., Fox J.</a:t>
            </a:r>
            <a:r>
              <a:rPr lang="el-GR" b="1" dirty="0">
                <a:latin typeface="Calibri" pitchFamily="34" charset="0"/>
                <a:cs typeface="Calibri" pitchFamily="34" charset="0"/>
              </a:rPr>
              <a:t>,</a:t>
            </a:r>
            <a:r>
              <a:rPr lang="en-US" b="1" dirty="0">
                <a:latin typeface="Calibri" pitchFamily="34" charset="0"/>
                <a:cs typeface="Calibri" pitchFamily="34" charset="0"/>
              </a:rPr>
              <a:t> Sekiya J.K.</a:t>
            </a:r>
            <a:r>
              <a:rPr lang="el-GR" b="1" dirty="0">
                <a:latin typeface="Calibri" pitchFamily="34" charset="0"/>
                <a:cs typeface="Calibri" pitchFamily="34" charset="0"/>
              </a:rPr>
              <a:t>,</a:t>
            </a:r>
            <a:r>
              <a:rPr lang="en-US" b="1" dirty="0">
                <a:latin typeface="Calibri" pitchFamily="34" charset="0"/>
                <a:cs typeface="Calibri" pitchFamily="34" charset="0"/>
              </a:rPr>
              <a:t> “A Clinically Relevant Review of Hip Biomechanics”</a:t>
            </a:r>
            <a:r>
              <a:rPr lang="el-GR" b="1" dirty="0">
                <a:latin typeface="Calibri" pitchFamily="34" charset="0"/>
                <a:cs typeface="Calibri" pitchFamily="34" charset="0"/>
              </a:rPr>
              <a:t>,</a:t>
            </a:r>
            <a:r>
              <a:rPr lang="en-US" b="1" dirty="0">
                <a:latin typeface="Calibri" pitchFamily="34" charset="0"/>
                <a:cs typeface="Calibri" pitchFamily="34" charset="0"/>
              </a:rPr>
              <a:t> The Journal of Arthroscopic and Related Surgery, pp. 1118-1129</a:t>
            </a:r>
            <a:r>
              <a:rPr lang="el-GR" b="1" dirty="0">
                <a:latin typeface="Calibri" pitchFamily="34" charset="0"/>
                <a:cs typeface="Calibri" pitchFamily="34" charset="0"/>
              </a:rPr>
              <a:t>, 2010</a:t>
            </a:r>
            <a:r>
              <a:rPr lang="en-US" b="1" dirty="0">
                <a:latin typeface="Calibri" pitchFamily="34" charset="0"/>
                <a:cs typeface="Calibri" pitchFamily="34" charset="0"/>
              </a:rPr>
              <a:t>.</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Brockett C.L.</a:t>
            </a:r>
            <a:r>
              <a:rPr lang="el-GR" b="1" dirty="0">
                <a:latin typeface="Calibri" pitchFamily="34" charset="0"/>
                <a:cs typeface="Calibri" pitchFamily="34" charset="0"/>
              </a:rPr>
              <a:t>,</a:t>
            </a:r>
            <a:r>
              <a:rPr lang="en-US" b="1" dirty="0">
                <a:latin typeface="Calibri" pitchFamily="34" charset="0"/>
                <a:cs typeface="Calibri" pitchFamily="34" charset="0"/>
              </a:rPr>
              <a:t> Chapman G.J., “Biomechanics of the ankle”</a:t>
            </a:r>
            <a:r>
              <a:rPr lang="el-GR" b="1" dirty="0">
                <a:latin typeface="Calibri" pitchFamily="34" charset="0"/>
                <a:cs typeface="Calibri" pitchFamily="34" charset="0"/>
              </a:rPr>
              <a:t>,</a:t>
            </a:r>
            <a:r>
              <a:rPr lang="en-US" b="1" dirty="0">
                <a:latin typeface="Calibri" pitchFamily="34" charset="0"/>
                <a:cs typeface="Calibri" pitchFamily="34" charset="0"/>
              </a:rPr>
              <a:t> </a:t>
            </a:r>
            <a:r>
              <a:rPr lang="en-US" b="1" dirty="0" err="1">
                <a:latin typeface="Calibri" pitchFamily="34" charset="0"/>
                <a:cs typeface="Calibri" pitchFamily="34" charset="0"/>
              </a:rPr>
              <a:t>Orthopaedics</a:t>
            </a:r>
            <a:r>
              <a:rPr lang="en-US" b="1" dirty="0">
                <a:latin typeface="Calibri" pitchFamily="34" charset="0"/>
                <a:cs typeface="Calibri" pitchFamily="34" charset="0"/>
              </a:rPr>
              <a:t> and Trauma, pp. 232-238</a:t>
            </a:r>
            <a:r>
              <a:rPr lang="el-GR" b="1" dirty="0">
                <a:latin typeface="Calibri" pitchFamily="34" charset="0"/>
                <a:cs typeface="Calibri" pitchFamily="34" charset="0"/>
              </a:rPr>
              <a:t>, 2016</a:t>
            </a:r>
            <a:r>
              <a:rPr lang="en-US" b="1" dirty="0">
                <a:latin typeface="Calibri" pitchFamily="34" charset="0"/>
                <a:cs typeface="Calibri" pitchFamily="34" charset="0"/>
              </a:rPr>
              <a:t>.</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Byrne D.P., </a:t>
            </a:r>
            <a:r>
              <a:rPr lang="en-US" b="1" dirty="0" err="1">
                <a:latin typeface="Calibri" pitchFamily="34" charset="0"/>
                <a:cs typeface="Calibri" pitchFamily="34" charset="0"/>
              </a:rPr>
              <a:t>Mulhall</a:t>
            </a:r>
            <a:r>
              <a:rPr lang="en-US" b="1" dirty="0">
                <a:latin typeface="Calibri" pitchFamily="34" charset="0"/>
                <a:cs typeface="Calibri" pitchFamily="34" charset="0"/>
              </a:rPr>
              <a:t> K.J.</a:t>
            </a:r>
            <a:r>
              <a:rPr lang="el-GR" b="1" dirty="0">
                <a:latin typeface="Calibri" pitchFamily="34" charset="0"/>
                <a:cs typeface="Calibri" pitchFamily="34" charset="0"/>
              </a:rPr>
              <a:t>,</a:t>
            </a:r>
            <a:r>
              <a:rPr lang="en-US" b="1" dirty="0">
                <a:latin typeface="Calibri" pitchFamily="34" charset="0"/>
                <a:cs typeface="Calibri" pitchFamily="34" charset="0"/>
              </a:rPr>
              <a:t> J.F. Baker, “Anatomy &amp; Biomechanics of the Hip”</a:t>
            </a:r>
            <a:r>
              <a:rPr lang="el-GR" b="1" dirty="0">
                <a:latin typeface="Calibri" pitchFamily="34" charset="0"/>
                <a:cs typeface="Calibri" pitchFamily="34" charset="0"/>
              </a:rPr>
              <a:t>,</a:t>
            </a:r>
            <a:r>
              <a:rPr lang="en-US" b="1" dirty="0">
                <a:latin typeface="Calibri" pitchFamily="34" charset="0"/>
                <a:cs typeface="Calibri" pitchFamily="34" charset="0"/>
              </a:rPr>
              <a:t> The Open Sports Medicine Journal, pp. 51-57</a:t>
            </a:r>
            <a:r>
              <a:rPr lang="el-GR" b="1" dirty="0">
                <a:latin typeface="Calibri" pitchFamily="34" charset="0"/>
                <a:cs typeface="Calibri" pitchFamily="34" charset="0"/>
              </a:rPr>
              <a:t>, 2010</a:t>
            </a:r>
            <a:r>
              <a:rPr lang="en-US" b="1" dirty="0">
                <a:latin typeface="Calibri" pitchFamily="34" charset="0"/>
                <a:cs typeface="Calibri" pitchFamily="34" charset="0"/>
              </a:rPr>
              <a:t>.</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Cowin</a:t>
            </a:r>
            <a:r>
              <a:rPr lang="en-US" b="1" dirty="0">
                <a:latin typeface="Calibri" pitchFamily="34" charset="0"/>
                <a:cs typeface="Calibri" pitchFamily="34" charset="0"/>
              </a:rPr>
              <a:t> S.C.</a:t>
            </a:r>
            <a:r>
              <a:rPr lang="el-GR" b="1" dirty="0">
                <a:latin typeface="Calibri" pitchFamily="34" charset="0"/>
                <a:cs typeface="Calibri" pitchFamily="34" charset="0"/>
              </a:rPr>
              <a:t>,</a:t>
            </a:r>
            <a:r>
              <a:rPr lang="en-US" b="1" dirty="0">
                <a:latin typeface="Calibri" pitchFamily="34" charset="0"/>
                <a:cs typeface="Calibri" pitchFamily="34" charset="0"/>
              </a:rPr>
              <a:t> “Bone Mechanics”, CRC Press, Taylor &amp; Francis Group 6000 Broken Sound </a:t>
            </a:r>
            <a:r>
              <a:rPr lang="en-US" b="1" dirty="0" err="1">
                <a:latin typeface="Calibri" pitchFamily="34" charset="0"/>
                <a:cs typeface="Calibri" pitchFamily="34" charset="0"/>
              </a:rPr>
              <a:t>Parway</a:t>
            </a:r>
            <a:r>
              <a:rPr lang="en-US" b="1" dirty="0">
                <a:latin typeface="Calibri" pitchFamily="34" charset="0"/>
                <a:cs typeface="Calibri" pitchFamily="34" charset="0"/>
              </a:rPr>
              <a:t> NW, Suite 300, 2001.</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Fornalski</a:t>
            </a:r>
            <a:r>
              <a:rPr lang="en-US" b="1" dirty="0">
                <a:latin typeface="Calibri" pitchFamily="34" charset="0"/>
                <a:cs typeface="Calibri" pitchFamily="34" charset="0"/>
              </a:rPr>
              <a:t> S., Gupta R., Lee T.Q.</a:t>
            </a:r>
            <a:r>
              <a:rPr lang="el-GR" b="1" dirty="0">
                <a:latin typeface="Calibri" pitchFamily="34" charset="0"/>
                <a:cs typeface="Calibri" pitchFamily="34" charset="0"/>
              </a:rPr>
              <a:t>,</a:t>
            </a:r>
            <a:r>
              <a:rPr lang="en-US" b="1" dirty="0">
                <a:latin typeface="Calibri" pitchFamily="34" charset="0"/>
                <a:cs typeface="Calibri" pitchFamily="34" charset="0"/>
              </a:rPr>
              <a:t> “Anatomy and Biomechanics of the Elbow Joint”</a:t>
            </a:r>
            <a:r>
              <a:rPr lang="el-GR" b="1" dirty="0">
                <a:latin typeface="Calibri" pitchFamily="34" charset="0"/>
                <a:cs typeface="Calibri" pitchFamily="34" charset="0"/>
              </a:rPr>
              <a:t>,</a:t>
            </a:r>
            <a:r>
              <a:rPr lang="en-US" b="1" dirty="0">
                <a:latin typeface="Calibri" pitchFamily="34" charset="0"/>
                <a:cs typeface="Calibri" pitchFamily="34" charset="0"/>
              </a:rPr>
              <a:t> Techniques in Hand and Upper Extremity Surgery, pp. 168-78</a:t>
            </a:r>
            <a:r>
              <a:rPr lang="el-GR" b="1" dirty="0">
                <a:latin typeface="Calibri" pitchFamily="34" charset="0"/>
                <a:cs typeface="Calibri" pitchFamily="34" charset="0"/>
              </a:rPr>
              <a:t>, 2003</a:t>
            </a:r>
            <a:r>
              <a:rPr lang="en-US" b="1" dirty="0">
                <a:latin typeface="Calibri" pitchFamily="34" charset="0"/>
                <a:cs typeface="Calibri" pitchFamily="34" charset="0"/>
              </a:rPr>
              <a:t>.</a:t>
            </a:r>
          </a:p>
        </p:txBody>
      </p:sp>
    </p:spTree>
    <p:extLst>
      <p:ext uri="{BB962C8B-B14F-4D97-AF65-F5344CB8AC3E}">
        <p14:creationId xmlns:p14="http://schemas.microsoft.com/office/powerpoint/2010/main" val="26032504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4000" b="1" dirty="0">
                <a:solidFill>
                  <a:srgbClr val="002060"/>
                </a:solidFill>
              </a:rPr>
              <a:t>Βιβλιογραφία</a:t>
            </a:r>
            <a:endParaRPr lang="en-US" sz="4000" b="1" dirty="0">
              <a:solidFill>
                <a:srgbClr val="002060"/>
              </a:solidFill>
            </a:endParaRPr>
          </a:p>
        </p:txBody>
      </p:sp>
      <p:sp>
        <p:nvSpPr>
          <p:cNvPr id="5" name="4 - Ορθογώνιο"/>
          <p:cNvSpPr/>
          <p:nvPr/>
        </p:nvSpPr>
        <p:spPr>
          <a:xfrm>
            <a:off x="286290" y="1712411"/>
            <a:ext cx="8678198" cy="5386090"/>
          </a:xfrm>
          <a:prstGeom prst="rect">
            <a:avLst/>
          </a:prstGeom>
        </p:spPr>
        <p:txBody>
          <a:bodyPr wrap="square">
            <a:spAutoFit/>
          </a:bodyPr>
          <a:lstStyle/>
          <a:p>
            <a:pPr algn="just">
              <a:spcAft>
                <a:spcPts val="300"/>
              </a:spcAft>
              <a:buSzPct val="70000"/>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Hurov</a:t>
            </a:r>
            <a:r>
              <a:rPr lang="en-US" b="1" dirty="0">
                <a:latin typeface="Calibri" pitchFamily="34" charset="0"/>
                <a:cs typeface="Calibri" pitchFamily="34" charset="0"/>
              </a:rPr>
              <a:t> J.</a:t>
            </a:r>
            <a:r>
              <a:rPr lang="el-GR" b="1" dirty="0">
                <a:latin typeface="Calibri" pitchFamily="34" charset="0"/>
                <a:cs typeface="Calibri" pitchFamily="34" charset="0"/>
              </a:rPr>
              <a:t>,</a:t>
            </a:r>
            <a:r>
              <a:rPr lang="en-US" b="1" dirty="0">
                <a:latin typeface="Calibri" pitchFamily="34" charset="0"/>
                <a:cs typeface="Calibri" pitchFamily="34" charset="0"/>
              </a:rPr>
              <a:t> “Anatomy and Mechanics of the Shoulder: Review of Current Concepts”</a:t>
            </a:r>
            <a:r>
              <a:rPr lang="el-GR" b="1" dirty="0">
                <a:latin typeface="Calibri" pitchFamily="34" charset="0"/>
                <a:cs typeface="Calibri" pitchFamily="34" charset="0"/>
              </a:rPr>
              <a:t>,</a:t>
            </a:r>
            <a:r>
              <a:rPr lang="en-US" b="1" dirty="0">
                <a:latin typeface="Calibri" pitchFamily="34" charset="0"/>
                <a:cs typeface="Calibri" pitchFamily="34" charset="0"/>
              </a:rPr>
              <a:t> Journal of Hand Therapy, pp. 328-42</a:t>
            </a:r>
            <a:r>
              <a:rPr lang="el-GR" b="1" dirty="0">
                <a:latin typeface="Calibri" pitchFamily="34" charset="0"/>
                <a:cs typeface="Calibri" pitchFamily="34" charset="0"/>
              </a:rPr>
              <a:t>, 2009</a:t>
            </a:r>
            <a:r>
              <a:rPr lang="en-US" b="1" dirty="0">
                <a:latin typeface="Calibri" pitchFamily="34" charset="0"/>
                <a:cs typeface="Calibri" pitchFamily="34" charset="0"/>
              </a:rPr>
              <a:t>.</a:t>
            </a:r>
          </a:p>
          <a:p>
            <a:pPr algn="just">
              <a:spcAft>
                <a:spcPts val="300"/>
              </a:spcAft>
              <a:buBlip>
                <a:blip r:embed="rId2"/>
              </a:buBlip>
            </a:pPr>
            <a:r>
              <a:rPr lang="en-US" b="1" dirty="0">
                <a:latin typeface="Calibri" pitchFamily="34" charset="0"/>
                <a:cs typeface="Calibri" pitchFamily="34" charset="0"/>
              </a:rPr>
              <a:t> Lugo R.,</a:t>
            </a:r>
            <a:r>
              <a:rPr lang="el-GR" b="1" dirty="0">
                <a:latin typeface="Calibri" pitchFamily="34" charset="0"/>
                <a:cs typeface="Calibri" pitchFamily="34" charset="0"/>
              </a:rPr>
              <a:t> </a:t>
            </a:r>
            <a:r>
              <a:rPr lang="en-US" b="1" dirty="0">
                <a:latin typeface="Calibri" pitchFamily="34" charset="0"/>
                <a:cs typeface="Calibri" pitchFamily="34" charset="0"/>
              </a:rPr>
              <a:t>Kung P.</a:t>
            </a:r>
            <a:r>
              <a:rPr lang="el-GR" b="1" dirty="0">
                <a:latin typeface="Calibri" pitchFamily="34" charset="0"/>
                <a:cs typeface="Calibri" pitchFamily="34" charset="0"/>
              </a:rPr>
              <a:t>,</a:t>
            </a:r>
            <a:r>
              <a:rPr lang="en-US" b="1" dirty="0">
                <a:latin typeface="Calibri" pitchFamily="34" charset="0"/>
                <a:cs typeface="Calibri" pitchFamily="34" charset="0"/>
              </a:rPr>
              <a:t> Benjamin Ma C.</a:t>
            </a:r>
            <a:r>
              <a:rPr lang="el-GR" b="1" dirty="0">
                <a:latin typeface="Calibri" pitchFamily="34" charset="0"/>
                <a:cs typeface="Calibri" pitchFamily="34" charset="0"/>
              </a:rPr>
              <a:t>,</a:t>
            </a:r>
            <a:r>
              <a:rPr lang="en-US" b="1" dirty="0">
                <a:latin typeface="Calibri" pitchFamily="34" charset="0"/>
                <a:cs typeface="Calibri" pitchFamily="34" charset="0"/>
              </a:rPr>
              <a:t> “Shoulder Biomechanics”</a:t>
            </a:r>
            <a:r>
              <a:rPr lang="el-GR" b="1" dirty="0">
                <a:latin typeface="Calibri" pitchFamily="34" charset="0"/>
                <a:cs typeface="Calibri" pitchFamily="34" charset="0"/>
              </a:rPr>
              <a:t>,</a:t>
            </a:r>
            <a:r>
              <a:rPr lang="en-US" b="1" dirty="0">
                <a:latin typeface="Calibri" pitchFamily="34" charset="0"/>
                <a:cs typeface="Calibri" pitchFamily="34" charset="0"/>
              </a:rPr>
              <a:t> European Journal of Radiology, pp. 16–24</a:t>
            </a:r>
            <a:r>
              <a:rPr lang="el-GR" b="1" dirty="0">
                <a:latin typeface="Calibri" pitchFamily="34" charset="0"/>
                <a:cs typeface="Calibri" pitchFamily="34" charset="0"/>
              </a:rPr>
              <a:t>, 2008</a:t>
            </a:r>
            <a:r>
              <a:rPr lang="en-US" b="1" dirty="0">
                <a:latin typeface="Calibri" pitchFamily="34" charset="0"/>
                <a:cs typeface="Calibri" pitchFamily="34" charset="0"/>
              </a:rPr>
              <a:t>.</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Madeti</a:t>
            </a:r>
            <a:r>
              <a:rPr lang="en-US" b="1" dirty="0">
                <a:latin typeface="Calibri" pitchFamily="34" charset="0"/>
                <a:cs typeface="Calibri" pitchFamily="34" charset="0"/>
              </a:rPr>
              <a:t> B.K., </a:t>
            </a:r>
            <a:r>
              <a:rPr lang="en-US" b="1" dirty="0" err="1">
                <a:latin typeface="Calibri" pitchFamily="34" charset="0"/>
                <a:cs typeface="Calibri" pitchFamily="34" charset="0"/>
              </a:rPr>
              <a:t>Chalamalasetti</a:t>
            </a:r>
            <a:r>
              <a:rPr lang="en-US" b="1" dirty="0">
                <a:latin typeface="Calibri" pitchFamily="34" charset="0"/>
                <a:cs typeface="Calibri" pitchFamily="34" charset="0"/>
              </a:rPr>
              <a:t> S.R.</a:t>
            </a:r>
            <a:r>
              <a:rPr lang="el-GR" b="1" dirty="0">
                <a:latin typeface="Calibri" pitchFamily="34" charset="0"/>
                <a:cs typeface="Calibri" pitchFamily="34" charset="0"/>
              </a:rPr>
              <a:t>,</a:t>
            </a:r>
            <a:r>
              <a:rPr lang="en-US" b="1" dirty="0">
                <a:latin typeface="Calibri" pitchFamily="34" charset="0"/>
                <a:cs typeface="Calibri" pitchFamily="34" charset="0"/>
              </a:rPr>
              <a:t> </a:t>
            </a:r>
            <a:r>
              <a:rPr lang="en-US" b="1" dirty="0" err="1">
                <a:latin typeface="Calibri" pitchFamily="34" charset="0"/>
                <a:cs typeface="Calibri" pitchFamily="34" charset="0"/>
              </a:rPr>
              <a:t>Sundara</a:t>
            </a:r>
            <a:r>
              <a:rPr lang="en-US" b="1" dirty="0">
                <a:latin typeface="Calibri" pitchFamily="34" charset="0"/>
                <a:cs typeface="Calibri" pitchFamily="34" charset="0"/>
              </a:rPr>
              <a:t> </a:t>
            </a:r>
            <a:r>
              <a:rPr lang="en-US" b="1" dirty="0" err="1">
                <a:latin typeface="Calibri" pitchFamily="34" charset="0"/>
                <a:cs typeface="Calibri" pitchFamily="34" charset="0"/>
              </a:rPr>
              <a:t>siva</a:t>
            </a:r>
            <a:r>
              <a:rPr lang="en-US" b="1" dirty="0">
                <a:latin typeface="Calibri" pitchFamily="34" charset="0"/>
                <a:cs typeface="Calibri" pitchFamily="34" charset="0"/>
              </a:rPr>
              <a:t> </a:t>
            </a:r>
            <a:r>
              <a:rPr lang="en-US" b="1" dirty="0" err="1">
                <a:latin typeface="Calibri" pitchFamily="34" charset="0"/>
                <a:cs typeface="Calibri" pitchFamily="34" charset="0"/>
              </a:rPr>
              <a:t>rao</a:t>
            </a:r>
            <a:r>
              <a:rPr lang="en-US" b="1" dirty="0">
                <a:latin typeface="Calibri" pitchFamily="34" charset="0"/>
                <a:cs typeface="Calibri" pitchFamily="34" charset="0"/>
              </a:rPr>
              <a:t> </a:t>
            </a:r>
            <a:r>
              <a:rPr lang="en-US" b="1" dirty="0" err="1">
                <a:latin typeface="Calibri" pitchFamily="34" charset="0"/>
                <a:cs typeface="Calibri" pitchFamily="34" charset="0"/>
              </a:rPr>
              <a:t>Bolla</a:t>
            </a:r>
            <a:r>
              <a:rPr lang="en-US" b="1" dirty="0">
                <a:latin typeface="Calibri" pitchFamily="34" charset="0"/>
                <a:cs typeface="Calibri" pitchFamily="34" charset="0"/>
              </a:rPr>
              <a:t> </a:t>
            </a:r>
            <a:r>
              <a:rPr lang="en-US" b="1" dirty="0" err="1">
                <a:latin typeface="Calibri" pitchFamily="34" charset="0"/>
                <a:cs typeface="Calibri" pitchFamily="34" charset="0"/>
              </a:rPr>
              <a:t>Pragada</a:t>
            </a:r>
            <a:r>
              <a:rPr lang="en-US" b="1" dirty="0">
                <a:latin typeface="Calibri" pitchFamily="34" charset="0"/>
                <a:cs typeface="Calibri" pitchFamily="34" charset="0"/>
              </a:rPr>
              <a:t> S.K., “Biomechanics of knee joint </a:t>
            </a:r>
            <a:r>
              <a:rPr lang="el-GR" b="1" dirty="0">
                <a:latin typeface="Calibri" pitchFamily="34" charset="0"/>
                <a:cs typeface="Calibri" pitchFamily="34" charset="0"/>
              </a:rPr>
              <a:t>-</a:t>
            </a:r>
            <a:r>
              <a:rPr lang="en-US" b="1" dirty="0">
                <a:latin typeface="Calibri" pitchFamily="34" charset="0"/>
                <a:cs typeface="Calibri" pitchFamily="34" charset="0"/>
              </a:rPr>
              <a:t> A review”</a:t>
            </a:r>
            <a:r>
              <a:rPr lang="el-GR" b="1" dirty="0">
                <a:latin typeface="Calibri" pitchFamily="34" charset="0"/>
                <a:cs typeface="Calibri" pitchFamily="34" charset="0"/>
              </a:rPr>
              <a:t>,</a:t>
            </a:r>
            <a:r>
              <a:rPr lang="en-US" b="1" dirty="0">
                <a:latin typeface="Calibri" pitchFamily="34" charset="0"/>
                <a:cs typeface="Calibri" pitchFamily="34" charset="0"/>
              </a:rPr>
              <a:t> Front. Mech. Eng., pp. 176–186</a:t>
            </a:r>
            <a:r>
              <a:rPr lang="el-GR" b="1" dirty="0">
                <a:latin typeface="Calibri" pitchFamily="34" charset="0"/>
                <a:cs typeface="Calibri" pitchFamily="34" charset="0"/>
              </a:rPr>
              <a:t>, 2015</a:t>
            </a:r>
            <a:r>
              <a:rPr lang="en-US" b="1" dirty="0">
                <a:latin typeface="Calibri" pitchFamily="34" charset="0"/>
                <a:cs typeface="Calibri" pitchFamily="34" charset="0"/>
              </a:rPr>
              <a:t>.</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Marasovic</a:t>
            </a:r>
            <a:r>
              <a:rPr lang="en-US" b="1" dirty="0">
                <a:latin typeface="Calibri" pitchFamily="34" charset="0"/>
                <a:cs typeface="Calibri" pitchFamily="34" charset="0"/>
              </a:rPr>
              <a:t> T., </a:t>
            </a:r>
            <a:r>
              <a:rPr lang="en-US" b="1" dirty="0" err="1">
                <a:latin typeface="Calibri" pitchFamily="34" charset="0"/>
                <a:cs typeface="Calibri" pitchFamily="34" charset="0"/>
              </a:rPr>
              <a:t>Cecic</a:t>
            </a:r>
            <a:r>
              <a:rPr lang="en-US" b="1" dirty="0">
                <a:latin typeface="Calibri" pitchFamily="34" charset="0"/>
                <a:cs typeface="Calibri" pitchFamily="34" charset="0"/>
              </a:rPr>
              <a:t> M., </a:t>
            </a:r>
            <a:r>
              <a:rPr lang="en-US" b="1" dirty="0" err="1">
                <a:latin typeface="Calibri" pitchFamily="34" charset="0"/>
                <a:cs typeface="Calibri" pitchFamily="34" charset="0"/>
              </a:rPr>
              <a:t>Zanchi</a:t>
            </a:r>
            <a:r>
              <a:rPr lang="en-US" b="1" dirty="0">
                <a:latin typeface="Calibri" pitchFamily="34" charset="0"/>
                <a:cs typeface="Calibri" pitchFamily="34" charset="0"/>
              </a:rPr>
              <a:t> V., “Analysis and Interpretation of Ground Reaction Forces in Normal Gait”</a:t>
            </a:r>
            <a:r>
              <a:rPr lang="el-GR" b="1" dirty="0">
                <a:latin typeface="Calibri" pitchFamily="34" charset="0"/>
                <a:cs typeface="Calibri" pitchFamily="34" charset="0"/>
              </a:rPr>
              <a:t>,</a:t>
            </a:r>
            <a:r>
              <a:rPr lang="en-US" b="1" dirty="0">
                <a:latin typeface="Calibri" pitchFamily="34" charset="0"/>
                <a:cs typeface="Calibri" pitchFamily="34" charset="0"/>
              </a:rPr>
              <a:t> WSEAS Transaction on Systems, 2009.</a:t>
            </a:r>
          </a:p>
          <a:p>
            <a:pPr algn="just">
              <a:spcAft>
                <a:spcPts val="300"/>
              </a:spcAft>
              <a:buBlip>
                <a:blip r:embed="rId2"/>
              </a:buBlip>
            </a:pPr>
            <a:r>
              <a:rPr lang="el-GR" b="1" dirty="0">
                <a:latin typeface="Calibri" pitchFamily="34" charset="0"/>
                <a:cs typeface="Calibri" pitchFamily="34" charset="0"/>
              </a:rPr>
              <a:t> </a:t>
            </a:r>
            <a:r>
              <a:rPr lang="en-US" b="1" dirty="0" err="1">
                <a:latin typeface="Calibri" pitchFamily="34" charset="0"/>
                <a:cs typeface="Calibri" pitchFamily="34" charset="0"/>
              </a:rPr>
              <a:t>Ozkaya</a:t>
            </a:r>
            <a:r>
              <a:rPr lang="en-US" b="1" dirty="0">
                <a:latin typeface="Calibri" pitchFamily="34" charset="0"/>
                <a:cs typeface="Calibri" pitchFamily="34" charset="0"/>
              </a:rPr>
              <a:t> N., </a:t>
            </a:r>
            <a:r>
              <a:rPr lang="en-US" b="1" dirty="0" err="1">
                <a:latin typeface="Calibri" pitchFamily="34" charset="0"/>
                <a:cs typeface="Calibri" pitchFamily="34" charset="0"/>
              </a:rPr>
              <a:t>Nordin</a:t>
            </a:r>
            <a:r>
              <a:rPr lang="en-US" b="1" dirty="0">
                <a:latin typeface="Calibri" pitchFamily="34" charset="0"/>
                <a:cs typeface="Calibri" pitchFamily="34" charset="0"/>
              </a:rPr>
              <a:t> M., </a:t>
            </a:r>
            <a:r>
              <a:rPr lang="en-US" b="1" dirty="0" err="1">
                <a:latin typeface="Calibri" pitchFamily="34" charset="0"/>
                <a:cs typeface="Calibri" pitchFamily="34" charset="0"/>
              </a:rPr>
              <a:t>Goldsheyder</a:t>
            </a:r>
            <a:r>
              <a:rPr lang="en-US" b="1" dirty="0">
                <a:latin typeface="Calibri" pitchFamily="34" charset="0"/>
                <a:cs typeface="Calibri" pitchFamily="34" charset="0"/>
              </a:rPr>
              <a:t> D.</a:t>
            </a:r>
            <a:r>
              <a:rPr lang="el-GR" b="1" dirty="0">
                <a:latin typeface="Calibri" pitchFamily="34" charset="0"/>
                <a:cs typeface="Calibri" pitchFamily="34" charset="0"/>
              </a:rPr>
              <a:t>,</a:t>
            </a:r>
            <a:r>
              <a:rPr lang="en-US" b="1" dirty="0">
                <a:latin typeface="Calibri" pitchFamily="34" charset="0"/>
                <a:cs typeface="Calibri" pitchFamily="34" charset="0"/>
              </a:rPr>
              <a:t> Leger D.</a:t>
            </a:r>
            <a:r>
              <a:rPr lang="el-GR" b="1" dirty="0">
                <a:latin typeface="Calibri" pitchFamily="34" charset="0"/>
                <a:cs typeface="Calibri" pitchFamily="34" charset="0"/>
              </a:rPr>
              <a:t>, </a:t>
            </a:r>
            <a:r>
              <a:rPr lang="en-US" b="1" dirty="0">
                <a:latin typeface="Calibri" pitchFamily="34" charset="0"/>
                <a:cs typeface="Calibri" pitchFamily="34" charset="0"/>
              </a:rPr>
              <a:t>“Fundamentals of Biomechanics”. Springer, 2012.</a:t>
            </a:r>
          </a:p>
          <a:p>
            <a:pPr algn="just">
              <a:spcAft>
                <a:spcPts val="300"/>
              </a:spcAft>
              <a:buBlip>
                <a:blip r:embed="rId2"/>
              </a:buBlip>
            </a:pPr>
            <a:r>
              <a:rPr lang="el-GR" b="1" dirty="0">
                <a:latin typeface="Calibri" pitchFamily="34" charset="0"/>
                <a:cs typeface="Calibri" pitchFamily="34" charset="0"/>
              </a:rPr>
              <a:t> </a:t>
            </a:r>
            <a:r>
              <a:rPr lang="en-US" b="1" dirty="0">
                <a:latin typeface="Calibri" pitchFamily="34" charset="0"/>
                <a:cs typeface="Calibri" pitchFamily="34" charset="0"/>
              </a:rPr>
              <a:t>Peterson D.R.</a:t>
            </a:r>
            <a:r>
              <a:rPr lang="el-GR" b="1" dirty="0">
                <a:latin typeface="Calibri" pitchFamily="34" charset="0"/>
                <a:cs typeface="Calibri" pitchFamily="34" charset="0"/>
              </a:rPr>
              <a:t>,</a:t>
            </a:r>
            <a:r>
              <a:rPr lang="en-US" b="1" dirty="0">
                <a:latin typeface="Calibri" pitchFamily="34" charset="0"/>
                <a:cs typeface="Calibri" pitchFamily="34" charset="0"/>
              </a:rPr>
              <a:t> </a:t>
            </a:r>
            <a:r>
              <a:rPr lang="en-US" b="1" dirty="0" err="1">
                <a:latin typeface="Calibri" pitchFamily="34" charset="0"/>
                <a:cs typeface="Calibri" pitchFamily="34" charset="0"/>
              </a:rPr>
              <a:t>Bronzino</a:t>
            </a:r>
            <a:r>
              <a:rPr lang="en-US" b="1" dirty="0">
                <a:latin typeface="Calibri" pitchFamily="34" charset="0"/>
                <a:cs typeface="Calibri" pitchFamily="34" charset="0"/>
              </a:rPr>
              <a:t> J.D.</a:t>
            </a:r>
            <a:r>
              <a:rPr lang="el-GR" b="1" dirty="0">
                <a:latin typeface="Calibri" pitchFamily="34" charset="0"/>
                <a:cs typeface="Calibri" pitchFamily="34" charset="0"/>
              </a:rPr>
              <a:t>,</a:t>
            </a:r>
            <a:r>
              <a:rPr lang="en-US" b="1" dirty="0">
                <a:latin typeface="Calibri" pitchFamily="34" charset="0"/>
                <a:cs typeface="Calibri" pitchFamily="34" charset="0"/>
              </a:rPr>
              <a:t> “Biomechanics”</a:t>
            </a:r>
            <a:r>
              <a:rPr lang="el-GR" b="1" dirty="0">
                <a:latin typeface="Calibri" pitchFamily="34" charset="0"/>
                <a:cs typeface="Calibri" pitchFamily="34" charset="0"/>
              </a:rPr>
              <a:t>,</a:t>
            </a:r>
            <a:r>
              <a:rPr lang="en-US" b="1" dirty="0">
                <a:latin typeface="Calibri" pitchFamily="34" charset="0"/>
                <a:cs typeface="Calibri" pitchFamily="34" charset="0"/>
              </a:rPr>
              <a:t> CRC Press, New York, 2007. </a:t>
            </a:r>
          </a:p>
          <a:p>
            <a:pPr algn="just">
              <a:spcAft>
                <a:spcPts val="300"/>
              </a:spcAft>
              <a:buSzPct val="70000"/>
              <a:buBlip>
                <a:blip r:embed="rId2"/>
              </a:buBlip>
            </a:pPr>
            <a:r>
              <a:rPr lang="el-GR" b="1" dirty="0">
                <a:latin typeface="Calibri" pitchFamily="34" charset="0"/>
                <a:cs typeface="Calibri" pitchFamily="34" charset="0"/>
              </a:rPr>
              <a:t> </a:t>
            </a:r>
            <a:r>
              <a:rPr lang="el-GR" b="1" dirty="0" err="1">
                <a:cs typeface="Calibri" pitchFamily="34" charset="0"/>
              </a:rPr>
              <a:t>Τσαταλάς</a:t>
            </a:r>
            <a:r>
              <a:rPr lang="el-GR" b="1" dirty="0">
                <a:cs typeface="Calibri" pitchFamily="34" charset="0"/>
              </a:rPr>
              <a:t> Θ., </a:t>
            </a:r>
            <a:r>
              <a:rPr lang="el-GR" b="1" dirty="0" err="1">
                <a:cs typeface="Calibri" pitchFamily="34" charset="0"/>
              </a:rPr>
              <a:t>Τσαόπουλος</a:t>
            </a:r>
            <a:r>
              <a:rPr lang="el-GR" b="1" dirty="0">
                <a:cs typeface="Calibri" pitchFamily="34" charset="0"/>
              </a:rPr>
              <a:t> Δ., Σιδέρης Β., </a:t>
            </a:r>
            <a:r>
              <a:rPr lang="el-GR" b="1" dirty="0" err="1">
                <a:cs typeface="Calibri" pitchFamily="34" charset="0"/>
              </a:rPr>
              <a:t>Τσιόκανος</a:t>
            </a:r>
            <a:r>
              <a:rPr lang="el-GR" b="1" dirty="0">
                <a:cs typeface="Calibri" pitchFamily="34" charset="0"/>
              </a:rPr>
              <a:t> Α., Γιάκας  Γ., </a:t>
            </a:r>
            <a:r>
              <a:rPr lang="en-US" b="1" dirty="0">
                <a:latin typeface="Calibri" pitchFamily="34" charset="0"/>
                <a:cs typeface="Calibri" pitchFamily="34" charset="0"/>
              </a:rPr>
              <a:t>“</a:t>
            </a:r>
            <a:r>
              <a:rPr lang="el-GR" b="1" dirty="0">
                <a:cs typeface="Calibri" pitchFamily="34" charset="0"/>
              </a:rPr>
              <a:t>Κλινική ανάλυση βάδισης, Εγχειρίδιο για την σωματική αξιολόγηση ειδικών πληθυσμών: δοκιμασίες εργαστηρίου και πεδίου για την επιστημονική υποστήριξη προγραμμάτων άσκησης για υγεία</a:t>
            </a:r>
            <a:r>
              <a:rPr lang="en-US" b="1" dirty="0">
                <a:latin typeface="Calibri" pitchFamily="34" charset="0"/>
                <a:cs typeface="Calibri" pitchFamily="34" charset="0"/>
              </a:rPr>
              <a:t>”</a:t>
            </a:r>
            <a:r>
              <a:rPr lang="el-GR" b="1" dirty="0">
                <a:cs typeface="Calibri" pitchFamily="34" charset="0"/>
              </a:rPr>
              <a:t> Εκδόσεις </a:t>
            </a:r>
            <a:r>
              <a:rPr lang="el-GR" b="1" dirty="0" err="1">
                <a:cs typeface="Calibri" pitchFamily="34" charset="0"/>
              </a:rPr>
              <a:t>Κάλλιπος</a:t>
            </a:r>
            <a:r>
              <a:rPr lang="el-GR" b="1" dirty="0">
                <a:cs typeface="Calibri" pitchFamily="34" charset="0"/>
              </a:rPr>
              <a:t>, 2015.</a:t>
            </a:r>
          </a:p>
          <a:p>
            <a:pPr algn="just">
              <a:spcAft>
                <a:spcPts val="300"/>
              </a:spcAft>
              <a:buBlip>
                <a:blip r:embed="rId2"/>
              </a:buBlip>
            </a:pPr>
            <a:r>
              <a:rPr lang="en-US" b="1" dirty="0">
                <a:cs typeface="Calibri" pitchFamily="34" charset="0"/>
              </a:rPr>
              <a:t> </a:t>
            </a:r>
            <a:r>
              <a:rPr lang="el-GR" b="1" dirty="0" err="1">
                <a:cs typeface="Calibri" pitchFamily="34" charset="0"/>
              </a:rPr>
              <a:t>Πρωτόπαππας</a:t>
            </a:r>
            <a:r>
              <a:rPr lang="el-GR" b="1" dirty="0">
                <a:cs typeface="Calibri" pitchFamily="34" charset="0"/>
              </a:rPr>
              <a:t> Β.Χ., </a:t>
            </a:r>
            <a:r>
              <a:rPr lang="en-US" b="1" dirty="0">
                <a:latin typeface="Calibri" pitchFamily="34" charset="0"/>
                <a:cs typeface="Calibri" pitchFamily="34" charset="0"/>
              </a:rPr>
              <a:t>“</a:t>
            </a:r>
            <a:r>
              <a:rPr lang="el-GR" b="1" dirty="0">
                <a:cs typeface="Calibri" pitchFamily="34" charset="0"/>
              </a:rPr>
              <a:t>Ανάπτυξη περιβάλλοντος διάγνωσης της οστεογένεσης</a:t>
            </a:r>
            <a:r>
              <a:rPr lang="en-US" b="1" dirty="0">
                <a:latin typeface="Calibri" pitchFamily="34" charset="0"/>
                <a:cs typeface="Calibri" pitchFamily="34" charset="0"/>
              </a:rPr>
              <a:t>”</a:t>
            </a:r>
            <a:r>
              <a:rPr lang="el-GR" b="1" dirty="0">
                <a:latin typeface="Calibri" pitchFamily="34" charset="0"/>
                <a:cs typeface="Calibri" pitchFamily="34" charset="0"/>
              </a:rPr>
              <a:t>,</a:t>
            </a:r>
            <a:r>
              <a:rPr lang="el-GR" b="1" dirty="0">
                <a:cs typeface="Calibri" pitchFamily="34" charset="0"/>
              </a:rPr>
              <a:t> Διδακτορική διατριβή, 2006.</a:t>
            </a:r>
          </a:p>
          <a:p>
            <a:pPr algn="just">
              <a:spcAft>
                <a:spcPts val="300"/>
              </a:spcAft>
              <a:buBlip>
                <a:blip r:embed="rId2"/>
              </a:buBlip>
            </a:pP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55779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0" indent="0" algn="just">
              <a:spcBef>
                <a:spcPts val="0"/>
              </a:spcBef>
              <a:spcAft>
                <a:spcPts val="1200"/>
              </a:spcAft>
              <a:buClr>
                <a:schemeClr val="tx2">
                  <a:lumMod val="75000"/>
                </a:schemeClr>
              </a:buClr>
              <a:buNone/>
            </a:pPr>
            <a:r>
              <a:rPr lang="el-GR" sz="2200" b="1" dirty="0"/>
              <a:t>Μοντέλο </a:t>
            </a:r>
            <a:r>
              <a:rPr lang="el-GR" sz="2200" b="1" dirty="0" err="1"/>
              <a:t>Maxwell</a:t>
            </a:r>
            <a:endParaRPr lang="el-GR" sz="2200" b="1" dirty="0"/>
          </a:p>
          <a:p>
            <a:pPr algn="just">
              <a:spcBef>
                <a:spcPts val="0"/>
              </a:spcBef>
              <a:spcAft>
                <a:spcPts val="2400"/>
              </a:spcAft>
              <a:buClr>
                <a:schemeClr val="tx2">
                  <a:lumMod val="75000"/>
                </a:schemeClr>
              </a:buClr>
              <a:buFont typeface="Wingdings" pitchFamily="2" charset="2"/>
              <a:buChar char="q"/>
            </a:pPr>
            <a:r>
              <a:rPr lang="el-GR" sz="2200" dirty="0"/>
              <a:t>Το διάγραμμα με το μηχανικό ανάλογο για αυτό το μοντέλο φαίνεται στο παρακάτω σχήμα:</a:t>
            </a:r>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Η </a:t>
            </a:r>
            <a:r>
              <a:rPr lang="el-GR" sz="2200" b="1" dirty="0"/>
              <a:t>ολική τάση </a:t>
            </a:r>
            <a:r>
              <a:rPr lang="el-GR" sz="2200" dirty="0"/>
              <a:t>(</a:t>
            </a:r>
            <a:r>
              <a:rPr lang="el-GR" sz="2200" b="1" dirty="0"/>
              <a:t>σ</a:t>
            </a:r>
            <a:r>
              <a:rPr lang="el-GR" sz="2200" dirty="0"/>
              <a:t>) ισούται με αυτή των επιμέρους συστημάτων:</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Η </a:t>
            </a:r>
            <a:r>
              <a:rPr lang="el-GR" sz="2200" b="1" dirty="0"/>
              <a:t>ολική παραμόρφωση</a:t>
            </a:r>
            <a:r>
              <a:rPr lang="el-GR" sz="2200" dirty="0"/>
              <a:t> (</a:t>
            </a:r>
            <a:r>
              <a:rPr lang="el-GR" sz="2200" b="1" dirty="0"/>
              <a:t>ε</a:t>
            </a:r>
            <a:r>
              <a:rPr lang="el-GR" sz="2200" dirty="0"/>
              <a:t>) ισούται με το άθροισμα των επιμέρους συστημάτων:</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4" name="Εικόνα 4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882" y="3179497"/>
            <a:ext cx="2652395" cy="107759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3683326" y="4968600"/>
                <a:ext cx="1626792"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b="1" smtClean="0">
                          <a:latin typeface="Cambria Math" panose="02040503050406030204" pitchFamily="18" charset="0"/>
                          <a:ea typeface="Cambria Math" panose="02040503050406030204" pitchFamily="18" charset="0"/>
                        </a:rPr>
                        <m:t>σ</m:t>
                      </m:r>
                      <m:r>
                        <m:rPr>
                          <m:nor/>
                        </m:rPr>
                        <a:rPr lang="el-GR" sz="2200" b="1" smtClean="0">
                          <a:latin typeface="Cambria Math" panose="02040503050406030204" pitchFamily="18" charset="0"/>
                          <a:ea typeface="Cambria Math" panose="02040503050406030204" pitchFamily="18" charset="0"/>
                        </a:rPr>
                        <m:t> =</m:t>
                      </m:r>
                      <m:sSub>
                        <m:sSubPr>
                          <m:ctrlPr>
                            <a:rPr lang="el-GR" sz="2200" b="1" i="1">
                              <a:latin typeface="Cambria Math" panose="02040503050406030204" pitchFamily="18" charset="0"/>
                              <a:ea typeface="Cambria Math" panose="02040503050406030204" pitchFamily="18" charset="0"/>
                            </a:rPr>
                          </m:ctrlPr>
                        </m:sSubPr>
                        <m:e>
                          <m:r>
                            <m:rPr>
                              <m:nor/>
                            </m:rPr>
                            <a:rPr lang="el-GR" sz="2200" b="1">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σ</m:t>
                          </m:r>
                        </m:e>
                        <m:sub>
                          <m:r>
                            <a:rPr lang="en-US" sz="2200" b="1" i="0" smtClean="0">
                              <a:latin typeface="Cambria Math" panose="02040503050406030204" pitchFamily="18" charset="0"/>
                              <a:ea typeface="Cambria Math" panose="02040503050406030204" pitchFamily="18" charset="0"/>
                            </a:rPr>
                            <m:t>𝐬</m:t>
                          </m:r>
                        </m:sub>
                      </m:sSub>
                      <m:r>
                        <m:rPr>
                          <m:nor/>
                        </m:rPr>
                        <a:rPr lang="el-GR" sz="2200" b="1">
                          <a:latin typeface="Cambria Math" panose="02040503050406030204" pitchFamily="18" charset="0"/>
                          <a:ea typeface="Cambria Math" panose="02040503050406030204" pitchFamily="18" charset="0"/>
                        </a:rPr>
                        <m:t> = </m:t>
                      </m:r>
                      <m:sSub>
                        <m:sSubPr>
                          <m:ctrlPr>
                            <a:rPr lang="el-GR" sz="2200" b="1" i="1">
                              <a:latin typeface="Cambria Math" panose="02040503050406030204" pitchFamily="18" charset="0"/>
                              <a:ea typeface="Cambria Math" panose="02040503050406030204" pitchFamily="18" charset="0"/>
                            </a:rPr>
                          </m:ctrlPr>
                        </m:sSubPr>
                        <m:e>
                          <m:r>
                            <m:rPr>
                              <m:nor/>
                            </m:rPr>
                            <a:rPr lang="el-GR" sz="2200" b="1">
                              <a:latin typeface="Cambria Math" panose="02040503050406030204" pitchFamily="18" charset="0"/>
                              <a:ea typeface="Cambria Math" panose="02040503050406030204" pitchFamily="18" charset="0"/>
                            </a:rPr>
                            <m:t>σ</m:t>
                          </m:r>
                        </m:e>
                        <m:sub>
                          <m:r>
                            <a:rPr lang="en-US" sz="2200" b="1" i="0" smtClean="0">
                              <a:latin typeface="Cambria Math" panose="02040503050406030204" pitchFamily="18" charset="0"/>
                              <a:ea typeface="Cambria Math" panose="02040503050406030204" pitchFamily="18" charset="0"/>
                            </a:rPr>
                            <m:t>𝐝</m:t>
                          </m:r>
                        </m:sub>
                      </m:sSub>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83326" y="4968600"/>
                <a:ext cx="1626792" cy="430887"/>
              </a:xfrm>
              <a:prstGeom prst="rect">
                <a:avLst/>
              </a:prstGeom>
              <a:blipFill rotWithShape="0">
                <a:blip r:embed="rId3"/>
                <a:stretch>
                  <a:fillRect b="-563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683326" y="6237312"/>
                <a:ext cx="156228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r>
                        <a:rPr lang="en-US" sz="2200" b="1" i="0" smtClean="0">
                          <a:latin typeface="Cambria Math" panose="02040503050406030204" pitchFamily="18" charset="0"/>
                          <a:ea typeface="Cambria Math" panose="02040503050406030204" pitchFamily="18" charset="0"/>
                        </a:rPr>
                        <m:t>=</m:t>
                      </m:r>
                      <m:sSub>
                        <m:sSubPr>
                          <m:ctrlPr>
                            <a:rPr lang="el-GR" sz="2200" b="1" i="1" smtClean="0">
                              <a:latin typeface="Cambria Math" panose="02040503050406030204" pitchFamily="18" charset="0"/>
                              <a:ea typeface="Cambria Math" panose="02040503050406030204" pitchFamily="18" charset="0"/>
                            </a:rPr>
                          </m:ctrlPr>
                        </m:sSubPr>
                        <m:e>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a:rPr lang="en-US" sz="2200" b="1" i="0" smtClean="0">
                              <a:latin typeface="Cambria Math" panose="02040503050406030204" pitchFamily="18" charset="0"/>
                              <a:ea typeface="Cambria Math" panose="02040503050406030204" pitchFamily="18" charset="0"/>
                            </a:rPr>
                            <m:t>𝐬</m:t>
                          </m:r>
                        </m:sub>
                      </m:sSub>
                      <m:r>
                        <a:rPr lang="en-US"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m:t>
                      </m:r>
                      <m:r>
                        <a:rPr lang="en-US" sz="2200" b="1" i="0" smtClean="0">
                          <a:latin typeface="Cambria Math" panose="02040503050406030204" pitchFamily="18" charset="0"/>
                          <a:ea typeface="Cambria Math" panose="02040503050406030204" pitchFamily="18" charset="0"/>
                        </a:rPr>
                        <m:t> </m:t>
                      </m:r>
                      <m:sSub>
                        <m:sSubPr>
                          <m:ctrlPr>
                            <a:rPr lang="el-GR" sz="2200" b="1" i="1">
                              <a:latin typeface="Cambria Math" panose="02040503050406030204" pitchFamily="18" charset="0"/>
                              <a:ea typeface="Cambria Math" panose="02040503050406030204" pitchFamily="18" charset="0"/>
                            </a:rPr>
                          </m:ctrlPr>
                        </m:sSubPr>
                        <m:e>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a:rPr lang="en-US" sz="2200" b="1" i="0" smtClean="0">
                              <a:latin typeface="Cambria Math" panose="02040503050406030204" pitchFamily="18" charset="0"/>
                              <a:ea typeface="Cambria Math" panose="02040503050406030204" pitchFamily="18" charset="0"/>
                            </a:rPr>
                            <m:t>𝐝</m:t>
                          </m:r>
                        </m:sub>
                      </m:sSub>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683326" y="6237312"/>
                <a:ext cx="1562287" cy="430887"/>
              </a:xfrm>
              <a:prstGeom prst="rect">
                <a:avLst/>
              </a:prstGeom>
              <a:blipFill rotWithShape="0">
                <a:blip r:embed="rId4"/>
                <a:stretch>
                  <a:fillRect b="-5634"/>
                </a:stretch>
              </a:blipFill>
            </p:spPr>
            <p:txBody>
              <a:bodyPr/>
              <a:lstStyle/>
              <a:p>
                <a:r>
                  <a:rPr lang="el-GR">
                    <a:noFill/>
                  </a:rPr>
                  <a:t> </a:t>
                </a:r>
              </a:p>
            </p:txBody>
          </p:sp>
        </mc:Fallback>
      </mc:AlternateContent>
    </p:spTree>
    <p:extLst>
      <p:ext uri="{BB962C8B-B14F-4D97-AF65-F5344CB8AC3E}">
        <p14:creationId xmlns:p14="http://schemas.microsoft.com/office/powerpoint/2010/main" val="1701613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0" indent="0" algn="just">
              <a:spcBef>
                <a:spcPts val="0"/>
              </a:spcBef>
              <a:spcAft>
                <a:spcPts val="1200"/>
              </a:spcAft>
              <a:buClr>
                <a:schemeClr val="tx2">
                  <a:lumMod val="75000"/>
                </a:schemeClr>
              </a:buClr>
              <a:buNone/>
            </a:pPr>
            <a:r>
              <a:rPr lang="el-GR" sz="2200" b="1" dirty="0"/>
              <a:t>Μοντέλο </a:t>
            </a:r>
            <a:r>
              <a:rPr lang="el-GR" sz="2200" b="1" dirty="0" err="1"/>
              <a:t>Maxwell</a:t>
            </a:r>
            <a:endParaRPr lang="el-GR" sz="2200" b="1" dirty="0"/>
          </a:p>
          <a:p>
            <a:pPr algn="just">
              <a:spcBef>
                <a:spcPts val="0"/>
              </a:spcBef>
              <a:spcAft>
                <a:spcPts val="2400"/>
              </a:spcAft>
              <a:buClr>
                <a:schemeClr val="tx2">
                  <a:lumMod val="75000"/>
                </a:schemeClr>
              </a:buClr>
              <a:buFont typeface="Wingdings" pitchFamily="2" charset="2"/>
              <a:buChar char="q"/>
            </a:pPr>
            <a:r>
              <a:rPr lang="el-GR" sz="2200" dirty="0"/>
              <a:t>Θεωρώντας ότι:</a:t>
            </a:r>
          </a:p>
          <a:p>
            <a:pPr algn="just">
              <a:spcBef>
                <a:spcPts val="0"/>
              </a:spcBef>
              <a:spcAft>
                <a:spcPts val="2400"/>
              </a:spcAft>
              <a:buClr>
                <a:schemeClr val="tx2">
                  <a:lumMod val="75000"/>
                </a:schemeClr>
              </a:buClr>
              <a:buFont typeface="Wingdings" pitchFamily="2" charset="2"/>
              <a:buChar char="q"/>
            </a:pPr>
            <a:endParaRPr lang="el-GR" sz="2200" dirty="0"/>
          </a:p>
          <a:p>
            <a:pPr marL="45720" indent="0" algn="just">
              <a:spcBef>
                <a:spcPts val="0"/>
              </a:spcBef>
              <a:spcAft>
                <a:spcPts val="2400"/>
              </a:spcAft>
              <a:buClr>
                <a:schemeClr val="tx2">
                  <a:lumMod val="75000"/>
                </a:schemeClr>
              </a:buClr>
              <a:buNone/>
            </a:pPr>
            <a:r>
              <a:rPr lang="el-GR" sz="2200" dirty="0"/>
              <a:t>η διαφορική εξίσωση που περιγράφει τη παραμόρφωση του μοντέλου:</a:t>
            </a:r>
          </a:p>
          <a:p>
            <a:pPr marL="365760" lvl="1" indent="0" algn="just">
              <a:spcBef>
                <a:spcPts val="0"/>
              </a:spcBef>
              <a:spcAft>
                <a:spcPts val="1200"/>
              </a:spcAft>
              <a:buClr>
                <a:schemeClr val="tx2">
                  <a:lumMod val="75000"/>
                </a:schemeClr>
              </a:buClr>
              <a:buNone/>
            </a:pPr>
            <a:endParaRPr lang="el-GR" sz="2200" dirty="0"/>
          </a:p>
          <a:p>
            <a:pPr marL="365760" lvl="1" indent="0" algn="just">
              <a:spcBef>
                <a:spcPts val="0"/>
              </a:spcBef>
              <a:spcAft>
                <a:spcPts val="2400"/>
              </a:spcAft>
              <a:buClr>
                <a:schemeClr val="tx2">
                  <a:lumMod val="75000"/>
                </a:schemeClr>
              </a:buClr>
              <a:buNone/>
            </a:pPr>
            <a:r>
              <a:rPr lang="el-GR" sz="2200" dirty="0"/>
              <a:t> γίνεται:</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4" name="Εικόνα 4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882" y="5663773"/>
            <a:ext cx="2652395" cy="1077595"/>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724880" y="2636912"/>
                <a:ext cx="2962221" cy="727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smtClean="0">
                          <a:latin typeface="Cambria Math" panose="02040503050406030204" pitchFamily="18" charset="0"/>
                          <a:ea typeface="Cambria Math" panose="02040503050406030204" pitchFamily="18" charset="0"/>
                        </a:rPr>
                        <m:t>σ</m:t>
                      </m:r>
                      <m:r>
                        <m:rPr>
                          <m:nor/>
                        </m:rPr>
                        <a:rPr lang="el-GR" sz="2200" smtClean="0">
                          <a:latin typeface="Cambria Math" panose="02040503050406030204" pitchFamily="18" charset="0"/>
                          <a:ea typeface="Cambria Math" panose="02040503050406030204" pitchFamily="18" charset="0"/>
                        </a:rPr>
                        <m:t> = </m:t>
                      </m:r>
                      <m:r>
                        <m:rPr>
                          <m:nor/>
                        </m:rPr>
                        <a:rPr lang="el-GR" sz="2200" smtClean="0">
                          <a:latin typeface="Cambria Math" panose="02040503050406030204" pitchFamily="18" charset="0"/>
                          <a:ea typeface="Cambria Math" panose="02040503050406030204" pitchFamily="18" charset="0"/>
                        </a:rPr>
                        <m:t>Ε</m:t>
                      </m:r>
                      <m:r>
                        <m:rPr>
                          <m:nor/>
                        </m:rPr>
                        <a:rPr lang="en-US" sz="2200" b="0" smtClean="0">
                          <a:latin typeface="Cambria Math" panose="02040503050406030204" pitchFamily="18" charset="0"/>
                          <a:ea typeface="Cambria Math" panose="02040503050406030204" pitchFamily="18" charset="0"/>
                        </a:rPr>
                        <m:t> </m:t>
                      </m:r>
                      <m:sSub>
                        <m:sSubPr>
                          <m:ctrlPr>
                            <a:rPr lang="el-GR" sz="2200" i="1">
                              <a:latin typeface="Cambria Math" panose="02040503050406030204" pitchFamily="18" charset="0"/>
                              <a:ea typeface="Cambria Math" panose="02040503050406030204" pitchFamily="18" charset="0"/>
                            </a:rPr>
                          </m:ctrlPr>
                        </m:sSubPr>
                        <m:e>
                          <m:r>
                            <m:rPr>
                              <m:nor/>
                            </m:rPr>
                            <a:rPr lang="el-GR" sz="2200">
                              <a:latin typeface="Cambria Math" panose="02040503050406030204" pitchFamily="18" charset="0"/>
                              <a:ea typeface="Cambria Math" panose="02040503050406030204" pitchFamily="18" charset="0"/>
                            </a:rPr>
                            <m:t>ε</m:t>
                          </m:r>
                        </m:e>
                        <m:sub>
                          <m:r>
                            <m:rPr>
                              <m:nor/>
                            </m:rPr>
                            <a:rPr lang="el-GR" sz="2200">
                              <a:latin typeface="Cambria Math" panose="02040503050406030204" pitchFamily="18" charset="0"/>
                              <a:ea typeface="Cambria Math" panose="02040503050406030204" pitchFamily="18" charset="0"/>
                            </a:rPr>
                            <m:t>s</m:t>
                          </m:r>
                        </m:sub>
                      </m:sSub>
                      <m:r>
                        <m:rPr>
                          <m:nor/>
                        </m:rPr>
                        <a:rPr lang="en-US" sz="2200" b="0" smtClean="0">
                          <a:latin typeface="Cambria Math" panose="02040503050406030204" pitchFamily="18" charset="0"/>
                          <a:ea typeface="Cambria Math" panose="02040503050406030204" pitchFamily="18" charset="0"/>
                        </a:rPr>
                        <m:t>    </m:t>
                      </m:r>
                      <m:groupChr>
                        <m:groupChrPr>
                          <m:chr m:val="⇒"/>
                          <m:pos m:val="top"/>
                          <m:ctrlPr>
                            <a:rPr lang="en-US" sz="2200" b="0" i="1" smtClean="0">
                              <a:latin typeface="Cambria Math" panose="02040503050406030204" pitchFamily="18" charset="0"/>
                              <a:ea typeface="Cambria Math" panose="02040503050406030204" pitchFamily="18" charset="0"/>
                            </a:rPr>
                          </m:ctrlPr>
                        </m:groupChrPr>
                        <m:e/>
                      </m:groupChr>
                      <m:r>
                        <a:rPr lang="en-US" sz="2200" b="0" i="0" smtClean="0">
                          <a:latin typeface="Cambria Math" panose="02040503050406030204" pitchFamily="18" charset="0"/>
                          <a:ea typeface="Cambria Math" panose="02040503050406030204" pitchFamily="18" charset="0"/>
                        </a:rPr>
                        <m:t>    </m:t>
                      </m:r>
                      <m:sSub>
                        <m:sSubPr>
                          <m:ctrlPr>
                            <a:rPr lang="el-GR" sz="2200" b="1" i="1">
                              <a:latin typeface="Cambria Math" panose="02040503050406030204" pitchFamily="18" charset="0"/>
                              <a:ea typeface="Cambria Math" panose="02040503050406030204" pitchFamily="18" charset="0"/>
                            </a:rPr>
                          </m:ctrlPr>
                        </m:sSubPr>
                        <m:e>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m:rPr>
                              <m:nor/>
                            </m:rPr>
                            <a:rPr lang="el-GR" sz="2200" b="1">
                              <a:latin typeface="Cambria Math" panose="02040503050406030204" pitchFamily="18" charset="0"/>
                              <a:ea typeface="Cambria Math" panose="02040503050406030204" pitchFamily="18" charset="0"/>
                            </a:rPr>
                            <m:t>s</m:t>
                          </m:r>
                        </m:sub>
                      </m:sSub>
                      <m:r>
                        <a:rPr lang="en-US" sz="2200" b="1" i="0" smtClean="0">
                          <a:latin typeface="Cambria Math" panose="02040503050406030204" pitchFamily="18" charset="0"/>
                          <a:ea typeface="Cambria Math" panose="02040503050406030204" pitchFamily="18" charset="0"/>
                        </a:rPr>
                        <m:t>=</m:t>
                      </m:r>
                      <m:f>
                        <m:fPr>
                          <m:ctrlPr>
                            <a:rPr lang="el-GR" sz="2200" b="1" i="1">
                              <a:latin typeface="Cambria Math" panose="02040503050406030204" pitchFamily="18" charset="0"/>
                              <a:ea typeface="Cambria Math" panose="02040503050406030204" pitchFamily="18" charset="0"/>
                            </a:rPr>
                          </m:ctrlPr>
                        </m:fPr>
                        <m:num>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σ</m:t>
                              </m:r>
                            </m:e>
                          </m:acc>
                        </m:num>
                        <m:den>
                          <m:r>
                            <m:rPr>
                              <m:nor/>
                            </m:rPr>
                            <a:rPr lang="el-GR" sz="2200" b="1">
                              <a:latin typeface="Cambria Math" panose="02040503050406030204" pitchFamily="18" charset="0"/>
                              <a:ea typeface="Cambria Math" panose="02040503050406030204" pitchFamily="18" charset="0"/>
                            </a:rPr>
                            <m:t>Ε</m:t>
                          </m:r>
                        </m:den>
                      </m:f>
                      <m:r>
                        <m:rPr>
                          <m:nor/>
                        </m:rPr>
                        <a:rPr lang="en-US" sz="2200" b="0" smtClean="0">
                          <a:latin typeface="Cambria Math" panose="02040503050406030204" pitchFamily="18" charset="0"/>
                          <a:ea typeface="Cambria Math" panose="02040503050406030204" pitchFamily="18" charset="0"/>
                        </a:rPr>
                        <m:t> </m:t>
                      </m:r>
                    </m:oMath>
                  </m:oMathPara>
                </a14:m>
                <a:endParaRPr lang="el-GR" sz="22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24880" y="2636912"/>
                <a:ext cx="2962221" cy="727507"/>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23928" y="2692697"/>
                <a:ext cx="3831562" cy="671722"/>
              </a:xfrm>
              <a:prstGeom prst="rect">
                <a:avLst/>
              </a:prstGeom>
            </p:spPr>
            <p:txBody>
              <a:bodyPr wrap="none">
                <a:spAutoFit/>
              </a:bodyPr>
              <a:lstStyle/>
              <a:p>
                <a:r>
                  <a:rPr lang="el-GR" sz="2200" dirty="0">
                    <a:ea typeface="Cambria Math" panose="02040503050406030204" pitchFamily="18" charset="0"/>
                  </a:rPr>
                  <a:t>και       </a:t>
                </a:r>
                <a14:m>
                  <m:oMath xmlns:m="http://schemas.openxmlformats.org/officeDocument/2006/math">
                    <m:r>
                      <m:rPr>
                        <m:nor/>
                      </m:rPr>
                      <a:rPr lang="el-GR" sz="2200" smtClean="0">
                        <a:latin typeface="Cambria Math" panose="02040503050406030204" pitchFamily="18" charset="0"/>
                        <a:ea typeface="Cambria Math" panose="02040503050406030204" pitchFamily="18" charset="0"/>
                      </a:rPr>
                      <m:t>σ</m:t>
                    </m:r>
                    <m:r>
                      <m:rPr>
                        <m:nor/>
                      </m:rPr>
                      <a:rPr lang="el-GR" sz="2200" smtClean="0">
                        <a:latin typeface="Cambria Math" panose="02040503050406030204" pitchFamily="18" charset="0"/>
                        <a:ea typeface="Cambria Math" panose="02040503050406030204" pitchFamily="18" charset="0"/>
                      </a:rPr>
                      <m:t> = </m:t>
                    </m:r>
                    <m:r>
                      <m:rPr>
                        <m:nor/>
                      </m:rPr>
                      <a:rPr lang="el-GR" sz="2200" b="0" smtClean="0">
                        <a:latin typeface="Cambria Math" panose="02040503050406030204" pitchFamily="18" charset="0"/>
                        <a:ea typeface="Cambria Math" panose="02040503050406030204" pitchFamily="18" charset="0"/>
                      </a:rPr>
                      <m:t>μ</m:t>
                    </m:r>
                    <m:r>
                      <a:rPr lang="el-GR" sz="2200" b="0" i="0" smtClean="0">
                        <a:latin typeface="Cambria Math" panose="02040503050406030204" pitchFamily="18" charset="0"/>
                        <a:ea typeface="Cambria Math" panose="02040503050406030204" pitchFamily="18" charset="0"/>
                      </a:rPr>
                      <m:t> </m:t>
                    </m:r>
                    <m:sSub>
                      <m:sSubPr>
                        <m:ctrlPr>
                          <a:rPr lang="el-GR" sz="2200" i="1">
                            <a:latin typeface="Cambria Math" panose="02040503050406030204" pitchFamily="18" charset="0"/>
                            <a:ea typeface="Cambria Math" panose="02040503050406030204" pitchFamily="18" charset="0"/>
                          </a:rPr>
                        </m:ctrlPr>
                      </m:sSubPr>
                      <m:e>
                        <m:acc>
                          <m:accPr>
                            <m:chr m:val="̇"/>
                            <m:ctrlPr>
                              <a:rPr lang="el-GR" sz="2200" i="1">
                                <a:latin typeface="Cambria Math" panose="02040503050406030204" pitchFamily="18" charset="0"/>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e>
                      <m:sub>
                        <m:r>
                          <m:rPr>
                            <m:sty m:val="p"/>
                          </m:rPr>
                          <a:rPr lang="en-US" sz="2200" b="0" i="0" smtClean="0">
                            <a:latin typeface="Cambria Math" panose="02040503050406030204" pitchFamily="18" charset="0"/>
                            <a:ea typeface="Cambria Math" panose="02040503050406030204" pitchFamily="18" charset="0"/>
                          </a:rPr>
                          <m:t>d</m:t>
                        </m:r>
                      </m:sub>
                    </m:sSub>
                    <m:r>
                      <a:rPr lang="en-US" sz="2200" b="0" i="0" smtClean="0">
                        <a:latin typeface="Cambria Math" panose="02040503050406030204" pitchFamily="18" charset="0"/>
                        <a:ea typeface="Cambria Math" panose="02040503050406030204" pitchFamily="18" charset="0"/>
                      </a:rPr>
                      <m:t>    </m:t>
                    </m:r>
                    <m:groupChr>
                      <m:groupChrPr>
                        <m:chr m:val="⇒"/>
                        <m:pos m:val="top"/>
                        <m:ctrlPr>
                          <a:rPr lang="en-US" sz="2200" b="0" i="1" smtClean="0">
                            <a:latin typeface="Cambria Math" panose="02040503050406030204" pitchFamily="18" charset="0"/>
                            <a:ea typeface="Cambria Math" panose="02040503050406030204" pitchFamily="18" charset="0"/>
                          </a:rPr>
                        </m:ctrlPr>
                      </m:groupChrPr>
                      <m:e/>
                    </m:groupChr>
                    <m:r>
                      <a:rPr lang="en-US" sz="2200" b="0" i="0" smtClean="0">
                        <a:latin typeface="Cambria Math" panose="02040503050406030204" pitchFamily="18" charset="0"/>
                        <a:ea typeface="Cambria Math" panose="02040503050406030204" pitchFamily="18" charset="0"/>
                      </a:rPr>
                      <m:t>    </m:t>
                    </m:r>
                    <m:sSub>
                      <m:sSubPr>
                        <m:ctrlPr>
                          <a:rPr lang="el-GR" sz="2200" b="1" i="1">
                            <a:latin typeface="Cambria Math" panose="02040503050406030204" pitchFamily="18" charset="0"/>
                            <a:ea typeface="Cambria Math" panose="02040503050406030204" pitchFamily="18" charset="0"/>
                          </a:rPr>
                        </m:ctrlPr>
                      </m:sSubPr>
                      <m:e>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a:rPr lang="en-US" sz="2200" b="1" i="0" smtClean="0">
                            <a:latin typeface="Cambria Math" panose="02040503050406030204" pitchFamily="18" charset="0"/>
                            <a:ea typeface="Cambria Math" panose="02040503050406030204" pitchFamily="18" charset="0"/>
                          </a:rPr>
                          <m:t>𝐝</m:t>
                        </m:r>
                      </m:sub>
                    </m:sSub>
                    <m:r>
                      <a:rPr lang="en-US" sz="2200" b="1" i="0" smtClean="0">
                        <a:latin typeface="Cambria Math" panose="02040503050406030204" pitchFamily="18" charset="0"/>
                        <a:ea typeface="Cambria Math" panose="02040503050406030204" pitchFamily="18" charset="0"/>
                      </a:rPr>
                      <m:t>=</m:t>
                    </m:r>
                    <m:f>
                      <m:fPr>
                        <m:ctrlPr>
                          <a:rPr lang="el-GR" sz="2200" b="1" i="1">
                            <a:latin typeface="Cambria Math" panose="02040503050406030204" pitchFamily="18" charset="0"/>
                            <a:ea typeface="Cambria Math" panose="02040503050406030204" pitchFamily="18" charset="0"/>
                          </a:rPr>
                        </m:ctrlPr>
                      </m:fPr>
                      <m:num>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σ</m:t>
                            </m:r>
                          </m:e>
                        </m:acc>
                      </m:num>
                      <m:den>
                        <m:r>
                          <m:rPr>
                            <m:nor/>
                          </m:rPr>
                          <a:rPr lang="el-GR" sz="2200" b="1" smtClean="0">
                            <a:latin typeface="Cambria Math" panose="02040503050406030204" pitchFamily="18" charset="0"/>
                            <a:ea typeface="Cambria Math" panose="02040503050406030204" pitchFamily="18" charset="0"/>
                          </a:rPr>
                          <m:t>μ</m:t>
                        </m:r>
                      </m:den>
                    </m:f>
                    <m:r>
                      <m:rPr>
                        <m:nor/>
                      </m:rPr>
                      <a:rPr lang="en-US" sz="2200" b="0" smtClean="0">
                        <a:latin typeface="Cambria Math" panose="02040503050406030204" pitchFamily="18" charset="0"/>
                        <a:ea typeface="Cambria Math" panose="02040503050406030204" pitchFamily="18" charset="0"/>
                      </a:rPr>
                      <m:t> </m:t>
                    </m:r>
                  </m:oMath>
                </a14:m>
                <a:endParaRPr lang="el-GR" sz="2200"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3928" y="2692697"/>
                <a:ext cx="3831562" cy="671722"/>
              </a:xfrm>
              <a:prstGeom prst="rect">
                <a:avLst/>
              </a:prstGeom>
              <a:blipFill rotWithShape="0">
                <a:blip r:embed="rId4"/>
                <a:stretch>
                  <a:fillRect l="-207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7704" y="4671424"/>
                <a:ext cx="2122312"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b="1">
                          <a:latin typeface="Cambria Math" panose="02040503050406030204" pitchFamily="18" charset="0"/>
                          <a:ea typeface="Cambria Math" panose="02040503050406030204" pitchFamily="18" charset="0"/>
                        </a:rPr>
                        <m:t>Εμ</m:t>
                      </m:r>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r>
                        <a:rPr lang="el-GR" sz="2200" b="1" i="1" smtClean="0">
                          <a:latin typeface="Cambria Math" panose="02040503050406030204" pitchFamily="18" charset="0"/>
                          <a:ea typeface="Cambria Math" panose="02040503050406030204" pitchFamily="18" charset="0"/>
                        </a:rPr>
                        <m:t>=</m:t>
                      </m:r>
                      <m:acc>
                        <m:accPr>
                          <m:chr m:val="̇"/>
                          <m:ctrlPr>
                            <a:rPr lang="el-GR" sz="2200" b="1" i="1">
                              <a:latin typeface="Cambria Math" panose="02040503050406030204" pitchFamily="18" charset="0"/>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σ</m:t>
                          </m:r>
                        </m:e>
                      </m:acc>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μ</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Ε</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σ</m:t>
                      </m:r>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07704" y="4671424"/>
                <a:ext cx="2122312" cy="430887"/>
              </a:xfrm>
              <a:prstGeom prst="rect">
                <a:avLst/>
              </a:prstGeom>
              <a:blipFill rotWithShape="0">
                <a:blip r:embed="rId5"/>
                <a:stretch>
                  <a:fillRect b="-1549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24880" y="4077072"/>
                <a:ext cx="157831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200" i="1">
                              <a:latin typeface="Cambria Math" panose="02040503050406030204" pitchFamily="18" charset="0"/>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r>
                        <a:rPr lang="en-US" sz="2200">
                          <a:latin typeface="Cambria Math" panose="02040503050406030204" pitchFamily="18" charset="0"/>
                          <a:ea typeface="Cambria Math" panose="02040503050406030204" pitchFamily="18" charset="0"/>
                        </a:rPr>
                        <m:t>=</m:t>
                      </m:r>
                      <m:sSub>
                        <m:sSubPr>
                          <m:ctrlPr>
                            <a:rPr lang="el-GR" sz="2200" i="1">
                              <a:latin typeface="Cambria Math" panose="02040503050406030204" pitchFamily="18" charset="0"/>
                              <a:ea typeface="Cambria Math" panose="02040503050406030204" pitchFamily="18" charset="0"/>
                            </a:rPr>
                          </m:ctrlPr>
                        </m:sSubPr>
                        <m:e>
                          <m:acc>
                            <m:accPr>
                              <m:chr m:val="̇"/>
                              <m:ctrlPr>
                                <a:rPr lang="el-GR" sz="2200" i="1">
                                  <a:latin typeface="Cambria Math" panose="02040503050406030204" pitchFamily="18" charset="0"/>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e>
                        <m:sub>
                          <m:r>
                            <m:rPr>
                              <m:sty m:val="p"/>
                            </m:rPr>
                            <a:rPr lang="en-US" sz="2200">
                              <a:latin typeface="Cambria Math" panose="02040503050406030204" pitchFamily="18" charset="0"/>
                              <a:ea typeface="Cambria Math" panose="02040503050406030204" pitchFamily="18" charset="0"/>
                            </a:rPr>
                            <m:t>s</m:t>
                          </m:r>
                        </m:sub>
                      </m:sSub>
                      <m:r>
                        <a:rPr lang="en-US" sz="2200">
                          <a:latin typeface="Cambria Math" panose="02040503050406030204" pitchFamily="18" charset="0"/>
                          <a:ea typeface="Cambria Math" panose="02040503050406030204" pitchFamily="18" charset="0"/>
                        </a:rPr>
                        <m:t> </m:t>
                      </m:r>
                      <m:r>
                        <m:rPr>
                          <m:nor/>
                        </m:rPr>
                        <a:rPr lang="el-GR" sz="2200">
                          <a:latin typeface="Cambria Math" panose="02040503050406030204" pitchFamily="18" charset="0"/>
                          <a:ea typeface="Cambria Math" panose="02040503050406030204" pitchFamily="18" charset="0"/>
                        </a:rPr>
                        <m:t>+</m:t>
                      </m:r>
                      <m:r>
                        <a:rPr lang="en-US" sz="2200">
                          <a:latin typeface="Cambria Math" panose="02040503050406030204" pitchFamily="18" charset="0"/>
                          <a:ea typeface="Cambria Math" panose="02040503050406030204" pitchFamily="18" charset="0"/>
                        </a:rPr>
                        <m:t> </m:t>
                      </m:r>
                      <m:sSub>
                        <m:sSubPr>
                          <m:ctrlPr>
                            <a:rPr lang="el-GR" sz="2200" i="1">
                              <a:latin typeface="Cambria Math" panose="02040503050406030204" pitchFamily="18" charset="0"/>
                              <a:ea typeface="Cambria Math" panose="02040503050406030204" pitchFamily="18" charset="0"/>
                            </a:rPr>
                          </m:ctrlPr>
                        </m:sSubPr>
                        <m:e>
                          <m:acc>
                            <m:accPr>
                              <m:chr m:val="̇"/>
                              <m:ctrlPr>
                                <a:rPr lang="el-GR" sz="2200" i="1">
                                  <a:latin typeface="Cambria Math" panose="02040503050406030204" pitchFamily="18" charset="0"/>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e>
                        <m:sub>
                          <m:r>
                            <m:rPr>
                              <m:sty m:val="p"/>
                            </m:rPr>
                            <a:rPr lang="en-US" sz="2200">
                              <a:latin typeface="Cambria Math" panose="02040503050406030204" pitchFamily="18" charset="0"/>
                              <a:ea typeface="Cambria Math" panose="02040503050406030204" pitchFamily="18" charset="0"/>
                            </a:rPr>
                            <m:t>d</m:t>
                          </m:r>
                        </m:sub>
                      </m:sSub>
                    </m:oMath>
                  </m:oMathPara>
                </a14:m>
                <a:endParaRPr lang="el-GR" sz="2200" dirty="0"/>
              </a:p>
            </p:txBody>
          </p:sp>
        </mc:Choice>
        <mc:Fallback xmlns="">
          <p:sp>
            <p:nvSpPr>
              <p:cNvPr id="11" name="Rectangle 10"/>
              <p:cNvSpPr>
                <a:spLocks noRot="1" noChangeAspect="1" noMove="1" noResize="1" noEditPoints="1" noAdjustHandles="1" noChangeArrowheads="1" noChangeShapeType="1" noTextEdit="1"/>
              </p:cNvSpPr>
              <p:nvPr/>
            </p:nvSpPr>
            <p:spPr>
              <a:xfrm>
                <a:off x="724880" y="4077072"/>
                <a:ext cx="1578317" cy="430887"/>
              </a:xfrm>
              <a:prstGeom prst="rect">
                <a:avLst/>
              </a:prstGeom>
              <a:blipFill rotWithShape="0">
                <a:blip r:embed="rId6"/>
                <a:stretch>
                  <a:fillRect b="-2857"/>
                </a:stretch>
              </a:blipFill>
            </p:spPr>
            <p:txBody>
              <a:bodyPr/>
              <a:lstStyle/>
              <a:p>
                <a:r>
                  <a:rPr lang="el-GR">
                    <a:noFill/>
                  </a:rPr>
                  <a:t> </a:t>
                </a:r>
              </a:p>
            </p:txBody>
          </p:sp>
        </mc:Fallback>
      </mc:AlternateContent>
    </p:spTree>
    <p:extLst>
      <p:ext uri="{BB962C8B-B14F-4D97-AF65-F5344CB8AC3E}">
        <p14:creationId xmlns:p14="http://schemas.microsoft.com/office/powerpoint/2010/main" val="179721215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26422</TotalTime>
  <Words>5582</Words>
  <Application>Microsoft Office PowerPoint</Application>
  <PresentationFormat>Προβολή στην οθόνη (4:3)</PresentationFormat>
  <Paragraphs>428</Paragraphs>
  <Slides>77</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77</vt:i4>
      </vt:variant>
    </vt:vector>
  </HeadingPairs>
  <TitlesOfParts>
    <vt:vector size="84" baseType="lpstr">
      <vt:lpstr>Arial</vt:lpstr>
      <vt:lpstr>Calibri</vt:lpstr>
      <vt:lpstr>Cambria Math</vt:lpstr>
      <vt:lpstr>Tw Cen MT</vt:lpstr>
      <vt:lpstr>Wingdings</vt:lpstr>
      <vt:lpstr>Wingdings 2</vt:lpstr>
      <vt:lpstr>Median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baso</dc:creator>
  <cp:lastModifiedBy>ALEXANDRA NIAKOPOULOU</cp:lastModifiedBy>
  <cp:revision>1452</cp:revision>
  <dcterms:created xsi:type="dcterms:W3CDTF">2006-08-16T00:00:00Z</dcterms:created>
  <dcterms:modified xsi:type="dcterms:W3CDTF">2023-09-29T09:47:52Z</dcterms:modified>
</cp:coreProperties>
</file>