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5"/>
  </p:notesMasterIdLst>
  <p:sldIdLst>
    <p:sldId id="259" r:id="rId2"/>
    <p:sldId id="344" r:id="rId3"/>
    <p:sldId id="441" r:id="rId4"/>
    <p:sldId id="297" r:id="rId5"/>
    <p:sldId id="443" r:id="rId6"/>
    <p:sldId id="444" r:id="rId7"/>
    <p:sldId id="348" r:id="rId8"/>
    <p:sldId id="471" r:id="rId9"/>
    <p:sldId id="326" r:id="rId10"/>
    <p:sldId id="446" r:id="rId11"/>
    <p:sldId id="445" r:id="rId12"/>
    <p:sldId id="442" r:id="rId13"/>
    <p:sldId id="448" r:id="rId14"/>
    <p:sldId id="447" r:id="rId15"/>
    <p:sldId id="449" r:id="rId16"/>
    <p:sldId id="451" r:id="rId17"/>
    <p:sldId id="458" r:id="rId18"/>
    <p:sldId id="453" r:id="rId19"/>
    <p:sldId id="454" r:id="rId20"/>
    <p:sldId id="455" r:id="rId21"/>
    <p:sldId id="456" r:id="rId22"/>
    <p:sldId id="457" r:id="rId23"/>
    <p:sldId id="336" r:id="rId24"/>
    <p:sldId id="346" r:id="rId25"/>
    <p:sldId id="460" r:id="rId26"/>
    <p:sldId id="461" r:id="rId27"/>
    <p:sldId id="462" r:id="rId28"/>
    <p:sldId id="463" r:id="rId29"/>
    <p:sldId id="464" r:id="rId30"/>
    <p:sldId id="466" r:id="rId31"/>
    <p:sldId id="465" r:id="rId32"/>
    <p:sldId id="467" r:id="rId33"/>
    <p:sldId id="469" r:id="rId34"/>
    <p:sldId id="468" r:id="rId35"/>
    <p:sldId id="470" r:id="rId36"/>
    <p:sldId id="472" r:id="rId37"/>
    <p:sldId id="436" r:id="rId38"/>
    <p:sldId id="473" r:id="rId39"/>
    <p:sldId id="362" r:id="rId40"/>
    <p:sldId id="359" r:id="rId41"/>
    <p:sldId id="360" r:id="rId42"/>
    <p:sldId id="435" r:id="rId43"/>
    <p:sldId id="372" r:id="rId44"/>
    <p:sldId id="373" r:id="rId45"/>
    <p:sldId id="374" r:id="rId46"/>
    <p:sldId id="375" r:id="rId47"/>
    <p:sldId id="376" r:id="rId48"/>
    <p:sldId id="377" r:id="rId49"/>
    <p:sldId id="378" r:id="rId50"/>
    <p:sldId id="379" r:id="rId51"/>
    <p:sldId id="385" r:id="rId52"/>
    <p:sldId id="474" r:id="rId53"/>
    <p:sldId id="398" r:id="rId54"/>
    <p:sldId id="399" r:id="rId55"/>
    <p:sldId id="389" r:id="rId56"/>
    <p:sldId id="390" r:id="rId57"/>
    <p:sldId id="402" r:id="rId58"/>
    <p:sldId id="403" r:id="rId59"/>
    <p:sldId id="404" r:id="rId60"/>
    <p:sldId id="405" r:id="rId61"/>
    <p:sldId id="406" r:id="rId62"/>
    <p:sldId id="407" r:id="rId63"/>
    <p:sldId id="412" r:id="rId64"/>
    <p:sldId id="417" r:id="rId65"/>
    <p:sldId id="438" r:id="rId66"/>
    <p:sldId id="418" r:id="rId67"/>
    <p:sldId id="419" r:id="rId68"/>
    <p:sldId id="420" r:id="rId69"/>
    <p:sldId id="423" r:id="rId70"/>
    <p:sldId id="425" r:id="rId71"/>
    <p:sldId id="434" r:id="rId72"/>
    <p:sldId id="476" r:id="rId73"/>
    <p:sldId id="347"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608"/>
    <a:srgbClr val="CD4C49"/>
    <a:srgbClr val="383E56"/>
    <a:srgbClr val="FFFFC9"/>
    <a:srgbClr val="FFFFBD"/>
    <a:srgbClr val="4D7395"/>
    <a:srgbClr val="95250F"/>
    <a:srgbClr val="474F6D"/>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99" autoAdjust="0"/>
    <p:restoredTop sz="92405" autoAdjust="0"/>
  </p:normalViewPr>
  <p:slideViewPr>
    <p:cSldViewPr>
      <p:cViewPr varScale="1">
        <p:scale>
          <a:sx n="102" d="100"/>
          <a:sy n="102" d="100"/>
        </p:scale>
        <p:origin x="156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DE99B-F678-474F-8DC3-D4D309C5BA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7B26EAA6-3DA4-4472-B0EF-F71FD3215A34}">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Οργανικό τμήμα</a:t>
          </a:r>
        </a:p>
        <a:p>
          <a:r>
            <a:rPr lang="el-GR" sz="1400" b="1" dirty="0">
              <a:solidFill>
                <a:schemeClr val="tx1"/>
              </a:solidFill>
            </a:rPr>
            <a:t>35%</a:t>
          </a:r>
        </a:p>
      </dgm:t>
    </dgm:pt>
    <dgm:pt modelId="{ED13C5C1-9BC5-4067-BAC1-F216E4806BE6}" type="parTrans" cxnId="{7CB4D87E-45BF-4369-BD4E-55D3403C1AE2}">
      <dgm:prSet/>
      <dgm:spPr/>
      <dgm:t>
        <a:bodyPr/>
        <a:lstStyle/>
        <a:p>
          <a:endParaRPr lang="el-GR" sz="1400" dirty="0"/>
        </a:p>
      </dgm:t>
    </dgm:pt>
    <dgm:pt modelId="{20D58177-16CB-4D9B-B5FA-F0564AC3EFA8}" type="sibTrans" cxnId="{7CB4D87E-45BF-4369-BD4E-55D3403C1AE2}">
      <dgm:prSet/>
      <dgm:spPr/>
      <dgm:t>
        <a:bodyPr/>
        <a:lstStyle/>
        <a:p>
          <a:endParaRPr lang="el-GR" sz="1400"/>
        </a:p>
      </dgm:t>
    </dgm:pt>
    <dgm:pt modelId="{1B449BCA-6A0A-41B7-8B39-1CAF76E8EDEA}">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Θεμέλια Ουσία</a:t>
          </a:r>
          <a:endParaRPr lang="en-US" sz="1400" b="1" dirty="0">
            <a:solidFill>
              <a:schemeClr val="tx1"/>
            </a:solidFill>
          </a:endParaRPr>
        </a:p>
        <a:p>
          <a:r>
            <a:rPr lang="el-GR" sz="1400" b="1" dirty="0">
              <a:solidFill>
                <a:schemeClr val="tx1"/>
              </a:solidFill>
            </a:rPr>
            <a:t>98%</a:t>
          </a:r>
        </a:p>
      </dgm:t>
    </dgm:pt>
    <dgm:pt modelId="{8B8E5F25-AE76-4117-8ACB-4FBFD81525FD}" type="parTrans" cxnId="{0BE5BBF0-79A1-4169-BD7C-5A9FDAF5E221}">
      <dgm:prSet/>
      <dgm:spPr/>
      <dgm:t>
        <a:bodyPr/>
        <a:lstStyle/>
        <a:p>
          <a:endParaRPr lang="el-GR" sz="1400" dirty="0"/>
        </a:p>
      </dgm:t>
    </dgm:pt>
    <dgm:pt modelId="{82C85F19-52C3-44EE-9512-6C812193CB01}" type="sibTrans" cxnId="{0BE5BBF0-79A1-4169-BD7C-5A9FDAF5E221}">
      <dgm:prSet/>
      <dgm:spPr/>
      <dgm:t>
        <a:bodyPr/>
        <a:lstStyle/>
        <a:p>
          <a:endParaRPr lang="el-GR" sz="1400"/>
        </a:p>
      </dgm:t>
    </dgm:pt>
    <dgm:pt modelId="{FFC9F709-D46C-4DD1-BAD2-7887C89DD4D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Κύτταρα</a:t>
          </a:r>
        </a:p>
        <a:p>
          <a:r>
            <a:rPr lang="el-GR" sz="1400" b="1" dirty="0">
              <a:solidFill>
                <a:schemeClr val="tx1"/>
              </a:solidFill>
            </a:rPr>
            <a:t>2%</a:t>
          </a:r>
        </a:p>
      </dgm:t>
    </dgm:pt>
    <dgm:pt modelId="{C9AED4F7-530E-4397-A519-C8E958A5DC9D}" type="parTrans" cxnId="{02849953-A634-48EE-A2B2-713E983E65E1}">
      <dgm:prSet/>
      <dgm:spPr/>
      <dgm:t>
        <a:bodyPr/>
        <a:lstStyle/>
        <a:p>
          <a:endParaRPr lang="el-GR" sz="1400" dirty="0"/>
        </a:p>
      </dgm:t>
    </dgm:pt>
    <dgm:pt modelId="{0416440A-0FE0-4E63-90AB-355D65EE3B13}" type="sibTrans" cxnId="{02849953-A634-48EE-A2B2-713E983E65E1}">
      <dgm:prSet/>
      <dgm:spPr/>
      <dgm:t>
        <a:bodyPr/>
        <a:lstStyle/>
        <a:p>
          <a:endParaRPr lang="el-GR" sz="1400"/>
        </a:p>
      </dgm:t>
    </dgm:pt>
    <dgm:pt modelId="{38881C99-DB47-426F-B916-83E6F57E8BA0}">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Ανόργανο Τμήμα</a:t>
          </a:r>
        </a:p>
        <a:p>
          <a:r>
            <a:rPr lang="el-GR" sz="1400" b="1" dirty="0">
              <a:solidFill>
                <a:schemeClr val="tx1"/>
              </a:solidFill>
            </a:rPr>
            <a:t>65%</a:t>
          </a:r>
        </a:p>
      </dgm:t>
    </dgm:pt>
    <dgm:pt modelId="{F52DB719-429D-4C04-A2F1-9860EC60C8B5}" type="parTrans" cxnId="{AF1F2A40-DB6B-4AA2-9BF4-5E5B29AB609E}">
      <dgm:prSet/>
      <dgm:spPr/>
      <dgm:t>
        <a:bodyPr/>
        <a:lstStyle/>
        <a:p>
          <a:endParaRPr lang="el-GR" sz="1400" dirty="0"/>
        </a:p>
      </dgm:t>
    </dgm:pt>
    <dgm:pt modelId="{44495CF1-8134-4B2E-ACF9-8D5290887DA1}" type="sibTrans" cxnId="{AF1F2A40-DB6B-4AA2-9BF4-5E5B29AB609E}">
      <dgm:prSet/>
      <dgm:spPr/>
      <dgm:t>
        <a:bodyPr/>
        <a:lstStyle/>
        <a:p>
          <a:endParaRPr lang="el-GR" sz="1400"/>
        </a:p>
      </dgm:t>
    </dgm:pt>
    <dgm:pt modelId="{439BE852-CF5D-4132-8BAE-A83491854A59}">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endParaRPr lang="en-US" sz="1400" b="1" dirty="0"/>
        </a:p>
        <a:p>
          <a:r>
            <a:rPr lang="el-GR" sz="1400" b="1" dirty="0">
              <a:solidFill>
                <a:schemeClr val="tx1"/>
              </a:solidFill>
            </a:rPr>
            <a:t>Κρύσταλλοι</a:t>
          </a:r>
        </a:p>
        <a:p>
          <a:r>
            <a:rPr lang="el-GR" sz="1400" b="1" dirty="0">
              <a:solidFill>
                <a:schemeClr val="tx1"/>
              </a:solidFill>
            </a:rPr>
            <a:t>Υδροξυαπατίτη</a:t>
          </a:r>
        </a:p>
        <a:p>
          <a:endParaRPr lang="el-GR" sz="1400" dirty="0"/>
        </a:p>
      </dgm:t>
    </dgm:pt>
    <dgm:pt modelId="{6A3CB31B-2D15-4B41-AE0A-2E37DAF49AC6}" type="parTrans" cxnId="{024AEBE3-8D09-4E01-99B9-CF480C8D562D}">
      <dgm:prSet/>
      <dgm:spPr/>
      <dgm:t>
        <a:bodyPr/>
        <a:lstStyle/>
        <a:p>
          <a:endParaRPr lang="el-GR" sz="1400" dirty="0"/>
        </a:p>
      </dgm:t>
    </dgm:pt>
    <dgm:pt modelId="{5FF095AA-1CC7-4A2D-9F54-CAF148DBB8D7}" type="sibTrans" cxnId="{024AEBE3-8D09-4E01-99B9-CF480C8D562D}">
      <dgm:prSet/>
      <dgm:spPr/>
      <dgm:t>
        <a:bodyPr/>
        <a:lstStyle/>
        <a:p>
          <a:endParaRPr lang="el-GR" sz="1400"/>
        </a:p>
      </dgm:t>
    </dgm:pt>
    <dgm:pt modelId="{605D5A2F-4FD8-4D32-90CC-9CDC07BA44F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Οστίτης ιστός</a:t>
          </a:r>
        </a:p>
      </dgm:t>
    </dgm:pt>
    <dgm:pt modelId="{3C3D9DF4-6183-41E6-B116-D9E47C166925}" type="sibTrans" cxnId="{2FC26450-F971-48CA-9CA9-8CC080D4ACBF}">
      <dgm:prSet/>
      <dgm:spPr/>
      <dgm:t>
        <a:bodyPr/>
        <a:lstStyle/>
        <a:p>
          <a:endParaRPr lang="el-GR" sz="1400"/>
        </a:p>
      </dgm:t>
    </dgm:pt>
    <dgm:pt modelId="{4946DCAD-0EFB-4C96-BD75-813B889E1877}" type="parTrans" cxnId="{2FC26450-F971-48CA-9CA9-8CC080D4ACBF}">
      <dgm:prSet/>
      <dgm:spPr/>
      <dgm:t>
        <a:bodyPr/>
        <a:lstStyle/>
        <a:p>
          <a:endParaRPr lang="el-GR" sz="1400"/>
        </a:p>
      </dgm:t>
    </dgm:pt>
    <dgm:pt modelId="{1BCE69CB-1830-45FE-89FE-30637B97059D}" type="pres">
      <dgm:prSet presAssocID="{C39DE99B-F678-474F-8DC3-D4D309C5BAA1}" presName="hierChild1" presStyleCnt="0">
        <dgm:presLayoutVars>
          <dgm:chPref val="1"/>
          <dgm:dir/>
          <dgm:animOne val="branch"/>
          <dgm:animLvl val="lvl"/>
          <dgm:resizeHandles/>
        </dgm:presLayoutVars>
      </dgm:prSet>
      <dgm:spPr/>
    </dgm:pt>
    <dgm:pt modelId="{5A2C447E-537C-4492-A694-39175E404EE4}" type="pres">
      <dgm:prSet presAssocID="{605D5A2F-4FD8-4D32-90CC-9CDC07BA44F1}" presName="hierRoot1" presStyleCnt="0"/>
      <dgm:spPr/>
    </dgm:pt>
    <dgm:pt modelId="{F357BE58-C6FD-44CD-8CF9-AD435B031A5C}" type="pres">
      <dgm:prSet presAssocID="{605D5A2F-4FD8-4D32-90CC-9CDC07BA44F1}" presName="composite" presStyleCnt="0"/>
      <dgm:spPr/>
    </dgm:pt>
    <dgm:pt modelId="{E2EA8177-D302-49A3-8C9C-2C2008368C6F}" type="pres">
      <dgm:prSet presAssocID="{605D5A2F-4FD8-4D32-90CC-9CDC07BA44F1}" presName="background" presStyleLbl="node0" presStyleIdx="0" presStyleCnt="1"/>
      <dgm:spPr>
        <a:solidFill>
          <a:schemeClr val="accent1">
            <a:lumMod val="75000"/>
          </a:schemeClr>
        </a:solidFill>
        <a:ln w="19050">
          <a:noFill/>
          <a:prstDash val="solid"/>
        </a:ln>
        <a:effectLst>
          <a:innerShdw blurRad="63500" dist="50800" dir="13500000">
            <a:prstClr val="black">
              <a:alpha val="50000"/>
            </a:prstClr>
          </a:innerShdw>
        </a:effectLst>
      </dgm:spPr>
    </dgm:pt>
    <dgm:pt modelId="{D3D40EE0-83FE-4E76-86EB-6F9D336087AA}" type="pres">
      <dgm:prSet presAssocID="{605D5A2F-4FD8-4D32-90CC-9CDC07BA44F1}" presName="text" presStyleLbl="fgAcc0" presStyleIdx="0" presStyleCnt="1" custScaleX="108814" custLinFactNeighborX="2031" custLinFactNeighborY="-8978">
        <dgm:presLayoutVars>
          <dgm:chPref val="3"/>
        </dgm:presLayoutVars>
      </dgm:prSet>
      <dgm:spPr/>
    </dgm:pt>
    <dgm:pt modelId="{940DDA5A-8674-4F44-97EA-E3CD95F27590}" type="pres">
      <dgm:prSet presAssocID="{605D5A2F-4FD8-4D32-90CC-9CDC07BA44F1}" presName="hierChild2" presStyleCnt="0"/>
      <dgm:spPr/>
    </dgm:pt>
    <dgm:pt modelId="{4BEAABBC-6EC9-499F-89AE-1A3F2E3E1D15}" type="pres">
      <dgm:prSet presAssocID="{ED13C5C1-9BC5-4067-BAC1-F216E4806BE6}" presName="Name10" presStyleLbl="parChTrans1D2" presStyleIdx="0" presStyleCnt="2"/>
      <dgm:spPr/>
    </dgm:pt>
    <dgm:pt modelId="{BE60794E-9946-48DB-9A3C-9DC7FE3AB91E}" type="pres">
      <dgm:prSet presAssocID="{7B26EAA6-3DA4-4472-B0EF-F71FD3215A34}" presName="hierRoot2" presStyleCnt="0"/>
      <dgm:spPr/>
    </dgm:pt>
    <dgm:pt modelId="{C4E0C595-B38F-41FF-AFEA-A185F0E1140C}" type="pres">
      <dgm:prSet presAssocID="{7B26EAA6-3DA4-4472-B0EF-F71FD3215A34}" presName="composite2" presStyleCnt="0"/>
      <dgm:spPr/>
    </dgm:pt>
    <dgm:pt modelId="{A47FB51D-E7DE-41CB-9A52-C803A2D11956}" type="pres">
      <dgm:prSet presAssocID="{7B26EAA6-3DA4-4472-B0EF-F71FD3215A34}" presName="background2" presStyleLbl="node2" presStyleIdx="0" presStyleCnt="2"/>
      <dgm:spPr>
        <a:solidFill>
          <a:schemeClr val="accent1">
            <a:lumMod val="75000"/>
          </a:schemeClr>
        </a:solidFill>
        <a:ln>
          <a:noFill/>
        </a:ln>
        <a:effectLst>
          <a:innerShdw blurRad="63500" dist="50800" dir="13500000">
            <a:prstClr val="black">
              <a:alpha val="50000"/>
            </a:prstClr>
          </a:innerShdw>
        </a:effectLst>
      </dgm:spPr>
    </dgm:pt>
    <dgm:pt modelId="{83063EAC-785D-40C3-A306-E8DFC416922A}" type="pres">
      <dgm:prSet presAssocID="{7B26EAA6-3DA4-4472-B0EF-F71FD3215A34}" presName="text2" presStyleLbl="fgAcc2" presStyleIdx="0" presStyleCnt="2" custScaleX="106714" custLinFactNeighborX="-22241" custLinFactNeighborY="3450">
        <dgm:presLayoutVars>
          <dgm:chPref val="3"/>
        </dgm:presLayoutVars>
      </dgm:prSet>
      <dgm:spPr/>
    </dgm:pt>
    <dgm:pt modelId="{B91ACD7F-BADA-4BBC-88BC-EBD1F8F18A94}" type="pres">
      <dgm:prSet presAssocID="{7B26EAA6-3DA4-4472-B0EF-F71FD3215A34}" presName="hierChild3" presStyleCnt="0"/>
      <dgm:spPr/>
    </dgm:pt>
    <dgm:pt modelId="{23A335EC-5170-4C29-B1C8-CECC2E466FFE}" type="pres">
      <dgm:prSet presAssocID="{8B8E5F25-AE76-4117-8ACB-4FBFD81525FD}" presName="Name17" presStyleLbl="parChTrans1D3" presStyleIdx="0" presStyleCnt="3"/>
      <dgm:spPr/>
    </dgm:pt>
    <dgm:pt modelId="{920F0A10-AAA7-43D8-B9B6-3A1F676E17FF}" type="pres">
      <dgm:prSet presAssocID="{1B449BCA-6A0A-41B7-8B39-1CAF76E8EDEA}" presName="hierRoot3" presStyleCnt="0"/>
      <dgm:spPr/>
    </dgm:pt>
    <dgm:pt modelId="{F80BEB92-B314-4801-BD4A-5205C51BD5B7}" type="pres">
      <dgm:prSet presAssocID="{1B449BCA-6A0A-41B7-8B39-1CAF76E8EDEA}" presName="composite3" presStyleCnt="0"/>
      <dgm:spPr/>
    </dgm:pt>
    <dgm:pt modelId="{5B1EDCB1-38D4-4BA6-95AC-47E9D999D988}" type="pres">
      <dgm:prSet presAssocID="{1B449BCA-6A0A-41B7-8B39-1CAF76E8EDEA}" presName="background3" presStyleLbl="node3" presStyleIdx="0" presStyleCnt="3"/>
      <dgm:spPr>
        <a:solidFill>
          <a:schemeClr val="accent1">
            <a:lumMod val="75000"/>
          </a:schemeClr>
        </a:solidFill>
        <a:effectLst/>
        <a:scene3d>
          <a:camera prst="orthographicFront"/>
          <a:lightRig rig="threePt" dir="t"/>
        </a:scene3d>
        <a:sp3d>
          <a:bevelT/>
        </a:sp3d>
      </dgm:spPr>
    </dgm:pt>
    <dgm:pt modelId="{B87E9764-35A2-4133-9A2D-5D48E071EED6}" type="pres">
      <dgm:prSet presAssocID="{1B449BCA-6A0A-41B7-8B39-1CAF76E8EDEA}" presName="text3" presStyleLbl="fgAcc3" presStyleIdx="0" presStyleCnt="3" custScaleX="120283" custLinFactNeighborX="-17952" custLinFactNeighborY="10601">
        <dgm:presLayoutVars>
          <dgm:chPref val="3"/>
        </dgm:presLayoutVars>
      </dgm:prSet>
      <dgm:spPr/>
    </dgm:pt>
    <dgm:pt modelId="{524ED68B-AE07-4725-922E-EC430C23FF09}" type="pres">
      <dgm:prSet presAssocID="{1B449BCA-6A0A-41B7-8B39-1CAF76E8EDEA}" presName="hierChild4" presStyleCnt="0"/>
      <dgm:spPr/>
    </dgm:pt>
    <dgm:pt modelId="{115659E8-4A71-441D-92D8-4687B462CE53}" type="pres">
      <dgm:prSet presAssocID="{C9AED4F7-530E-4397-A519-C8E958A5DC9D}" presName="Name17" presStyleLbl="parChTrans1D3" presStyleIdx="1" presStyleCnt="3"/>
      <dgm:spPr/>
    </dgm:pt>
    <dgm:pt modelId="{A01FCF7C-2AFB-468E-8B3D-113F3CAA4109}" type="pres">
      <dgm:prSet presAssocID="{FFC9F709-D46C-4DD1-BAD2-7887C89DD4D1}" presName="hierRoot3" presStyleCnt="0"/>
      <dgm:spPr/>
    </dgm:pt>
    <dgm:pt modelId="{F4C2C891-FBFD-46AA-B79D-1DDE4D82E228}" type="pres">
      <dgm:prSet presAssocID="{FFC9F709-D46C-4DD1-BAD2-7887C89DD4D1}" presName="composite3" presStyleCnt="0"/>
      <dgm:spPr/>
    </dgm:pt>
    <dgm:pt modelId="{4158E0E2-959A-4D91-82C5-70D2C118FD46}" type="pres">
      <dgm:prSet presAssocID="{FFC9F709-D46C-4DD1-BAD2-7887C89DD4D1}" presName="background3" presStyleLbl="node3" presStyleIdx="1" presStyleCnt="3"/>
      <dgm:spPr>
        <a:solidFill>
          <a:schemeClr val="accent1">
            <a:lumMod val="75000"/>
          </a:schemeClr>
        </a:solidFill>
        <a:effectLst>
          <a:innerShdw blurRad="63500" dist="50800" dir="13500000">
            <a:prstClr val="black">
              <a:alpha val="50000"/>
            </a:prstClr>
          </a:innerShdw>
        </a:effectLst>
      </dgm:spPr>
    </dgm:pt>
    <dgm:pt modelId="{1EA542A6-9E2F-4E02-B79C-DCD4C1958970}" type="pres">
      <dgm:prSet presAssocID="{FFC9F709-D46C-4DD1-BAD2-7887C89DD4D1}" presName="text3" presStyleLbl="fgAcc3" presStyleIdx="1" presStyleCnt="3" custScaleX="112802" custLinFactNeighborX="-12071" custLinFactNeighborY="10601">
        <dgm:presLayoutVars>
          <dgm:chPref val="3"/>
        </dgm:presLayoutVars>
      </dgm:prSet>
      <dgm:spPr/>
    </dgm:pt>
    <dgm:pt modelId="{5C7E4A1C-6525-464E-9EA6-EDFE8E7AAF2E}" type="pres">
      <dgm:prSet presAssocID="{FFC9F709-D46C-4DD1-BAD2-7887C89DD4D1}" presName="hierChild4" presStyleCnt="0"/>
      <dgm:spPr/>
    </dgm:pt>
    <dgm:pt modelId="{67658F75-F082-4E99-AE9D-89D39DB46122}" type="pres">
      <dgm:prSet presAssocID="{F52DB719-429D-4C04-A2F1-9860EC60C8B5}" presName="Name10" presStyleLbl="parChTrans1D2" presStyleIdx="1" presStyleCnt="2"/>
      <dgm:spPr/>
    </dgm:pt>
    <dgm:pt modelId="{088159AC-E779-4E9A-981B-82CD1E8D3C89}" type="pres">
      <dgm:prSet presAssocID="{38881C99-DB47-426F-B916-83E6F57E8BA0}" presName="hierRoot2" presStyleCnt="0"/>
      <dgm:spPr/>
    </dgm:pt>
    <dgm:pt modelId="{5200D7F2-217A-4540-8497-48FBE9BC89E7}" type="pres">
      <dgm:prSet presAssocID="{38881C99-DB47-426F-B916-83E6F57E8BA0}" presName="composite2" presStyleCnt="0"/>
      <dgm:spPr/>
    </dgm:pt>
    <dgm:pt modelId="{BBA7D7D1-3A3B-4D95-AADD-0B553B3366E6}" type="pres">
      <dgm:prSet presAssocID="{38881C99-DB47-426F-B916-83E6F57E8BA0}" presName="background2" presStyleLbl="node2" presStyleIdx="1" presStyleCnt="2"/>
      <dgm:spPr>
        <a:solidFill>
          <a:schemeClr val="accent1">
            <a:lumMod val="75000"/>
          </a:schemeClr>
        </a:solidFill>
        <a:ln>
          <a:solidFill>
            <a:srgbClr val="1F497D"/>
          </a:solidFill>
        </a:ln>
        <a:effectLst>
          <a:innerShdw blurRad="63500" dist="50800" dir="13500000">
            <a:prstClr val="black">
              <a:alpha val="50000"/>
            </a:prstClr>
          </a:innerShdw>
        </a:effectLst>
      </dgm:spPr>
    </dgm:pt>
    <dgm:pt modelId="{D22438A3-F126-4151-8E33-86F1E90006A5}" type="pres">
      <dgm:prSet presAssocID="{38881C99-DB47-426F-B916-83E6F57E8BA0}" presName="text2" presStyleLbl="fgAcc2" presStyleIdx="1" presStyleCnt="2" custScaleX="110655" custLinFactNeighborX="6368" custLinFactNeighborY="3450">
        <dgm:presLayoutVars>
          <dgm:chPref val="3"/>
        </dgm:presLayoutVars>
      </dgm:prSet>
      <dgm:spPr/>
    </dgm:pt>
    <dgm:pt modelId="{21C23691-5983-4A13-9B81-61776D113B11}" type="pres">
      <dgm:prSet presAssocID="{38881C99-DB47-426F-B916-83E6F57E8BA0}" presName="hierChild3" presStyleCnt="0"/>
      <dgm:spPr/>
    </dgm:pt>
    <dgm:pt modelId="{90CC331B-9714-429F-AB9A-925B833A5257}" type="pres">
      <dgm:prSet presAssocID="{6A3CB31B-2D15-4B41-AE0A-2E37DAF49AC6}" presName="Name17" presStyleLbl="parChTrans1D3" presStyleIdx="2" presStyleCnt="3"/>
      <dgm:spPr/>
    </dgm:pt>
    <dgm:pt modelId="{8E7E6DD3-827E-45CF-AD8E-55EECB7A5D54}" type="pres">
      <dgm:prSet presAssocID="{439BE852-CF5D-4132-8BAE-A83491854A59}" presName="hierRoot3" presStyleCnt="0"/>
      <dgm:spPr/>
    </dgm:pt>
    <dgm:pt modelId="{A5C883E0-6A80-4B36-8869-A20A107C1A06}" type="pres">
      <dgm:prSet presAssocID="{439BE852-CF5D-4132-8BAE-A83491854A59}" presName="composite3" presStyleCnt="0"/>
      <dgm:spPr/>
    </dgm:pt>
    <dgm:pt modelId="{536DD6EB-2FE7-47F7-B19F-FA228F2877B4}" type="pres">
      <dgm:prSet presAssocID="{439BE852-CF5D-4132-8BAE-A83491854A59}" presName="background3" presStyleLbl="node3" presStyleIdx="2" presStyleCnt="3"/>
      <dgm:spPr>
        <a:solidFill>
          <a:schemeClr val="accent1">
            <a:lumMod val="75000"/>
          </a:schemeClr>
        </a:solidFill>
        <a:effectLst>
          <a:innerShdw blurRad="63500" dist="50800" dir="13500000">
            <a:prstClr val="black">
              <a:alpha val="50000"/>
            </a:prstClr>
          </a:innerShdw>
        </a:effectLst>
      </dgm:spPr>
    </dgm:pt>
    <dgm:pt modelId="{5CEA2461-7065-4AD3-B832-3A5691547A96}" type="pres">
      <dgm:prSet presAssocID="{439BE852-CF5D-4132-8BAE-A83491854A59}" presName="text3" presStyleLbl="fgAcc3" presStyleIdx="2" presStyleCnt="3" custScaleX="111657" custScaleY="99721" custLinFactNeighborX="6760" custLinFactNeighborY="-4200">
        <dgm:presLayoutVars>
          <dgm:chPref val="3"/>
        </dgm:presLayoutVars>
      </dgm:prSet>
      <dgm:spPr/>
    </dgm:pt>
    <dgm:pt modelId="{395DFFE9-91C2-4330-9073-B8418C30DC2A}" type="pres">
      <dgm:prSet presAssocID="{439BE852-CF5D-4132-8BAE-A83491854A59}" presName="hierChild4" presStyleCnt="0"/>
      <dgm:spPr/>
    </dgm:pt>
  </dgm:ptLst>
  <dgm:cxnLst>
    <dgm:cxn modelId="{3D438D0A-1CF0-456D-BA36-860236EF8A30}" type="presOf" srcId="{ED13C5C1-9BC5-4067-BAC1-F216E4806BE6}" destId="{4BEAABBC-6EC9-499F-89AE-1A3F2E3E1D15}" srcOrd="0" destOrd="0" presId="urn:microsoft.com/office/officeart/2005/8/layout/hierarchy1"/>
    <dgm:cxn modelId="{1D0D920C-FE5E-45AA-8ED1-AE6F318F9488}" type="presOf" srcId="{439BE852-CF5D-4132-8BAE-A83491854A59}" destId="{5CEA2461-7065-4AD3-B832-3A5691547A96}" srcOrd="0" destOrd="0" presId="urn:microsoft.com/office/officeart/2005/8/layout/hierarchy1"/>
    <dgm:cxn modelId="{ECB5F217-8BF2-446E-82C5-C6FEEE294F33}" type="presOf" srcId="{1B449BCA-6A0A-41B7-8B39-1CAF76E8EDEA}" destId="{B87E9764-35A2-4133-9A2D-5D48E071EED6}" srcOrd="0" destOrd="0" presId="urn:microsoft.com/office/officeart/2005/8/layout/hierarchy1"/>
    <dgm:cxn modelId="{4FE5F61F-CDAB-4D1E-A293-0D38D1E852A2}" type="presOf" srcId="{7B26EAA6-3DA4-4472-B0EF-F71FD3215A34}" destId="{83063EAC-785D-40C3-A306-E8DFC416922A}" srcOrd="0" destOrd="0" presId="urn:microsoft.com/office/officeart/2005/8/layout/hierarchy1"/>
    <dgm:cxn modelId="{AF1F2A40-DB6B-4AA2-9BF4-5E5B29AB609E}" srcId="{605D5A2F-4FD8-4D32-90CC-9CDC07BA44F1}" destId="{38881C99-DB47-426F-B916-83E6F57E8BA0}" srcOrd="1" destOrd="0" parTransId="{F52DB719-429D-4C04-A2F1-9860EC60C8B5}" sibTransId="{44495CF1-8134-4B2E-ACF9-8D5290887DA1}"/>
    <dgm:cxn modelId="{74D58D5D-06B2-422C-AC5D-DE31AAD17DF5}" type="presOf" srcId="{605D5A2F-4FD8-4D32-90CC-9CDC07BA44F1}" destId="{D3D40EE0-83FE-4E76-86EB-6F9D336087AA}" srcOrd="0" destOrd="0" presId="urn:microsoft.com/office/officeart/2005/8/layout/hierarchy1"/>
    <dgm:cxn modelId="{2FC26450-F971-48CA-9CA9-8CC080D4ACBF}" srcId="{C39DE99B-F678-474F-8DC3-D4D309C5BAA1}" destId="{605D5A2F-4FD8-4D32-90CC-9CDC07BA44F1}" srcOrd="0" destOrd="0" parTransId="{4946DCAD-0EFB-4C96-BD75-813B889E1877}" sibTransId="{3C3D9DF4-6183-41E6-B116-D9E47C166925}"/>
    <dgm:cxn modelId="{02849953-A634-48EE-A2B2-713E983E65E1}" srcId="{7B26EAA6-3DA4-4472-B0EF-F71FD3215A34}" destId="{FFC9F709-D46C-4DD1-BAD2-7887C89DD4D1}" srcOrd="1" destOrd="0" parTransId="{C9AED4F7-530E-4397-A519-C8E958A5DC9D}" sibTransId="{0416440A-0FE0-4E63-90AB-355D65EE3B13}"/>
    <dgm:cxn modelId="{7CB4D87E-45BF-4369-BD4E-55D3403C1AE2}" srcId="{605D5A2F-4FD8-4D32-90CC-9CDC07BA44F1}" destId="{7B26EAA6-3DA4-4472-B0EF-F71FD3215A34}" srcOrd="0" destOrd="0" parTransId="{ED13C5C1-9BC5-4067-BAC1-F216E4806BE6}" sibTransId="{20D58177-16CB-4D9B-B5FA-F0564AC3EFA8}"/>
    <dgm:cxn modelId="{056B068C-A4B5-42E6-96A5-F06FB822AE8A}" type="presOf" srcId="{F52DB719-429D-4C04-A2F1-9860EC60C8B5}" destId="{67658F75-F082-4E99-AE9D-89D39DB46122}" srcOrd="0" destOrd="0" presId="urn:microsoft.com/office/officeart/2005/8/layout/hierarchy1"/>
    <dgm:cxn modelId="{091CD8B2-9E73-4042-BF85-DD68F933E65C}" type="presOf" srcId="{C39DE99B-F678-474F-8DC3-D4D309C5BAA1}" destId="{1BCE69CB-1830-45FE-89FE-30637B97059D}" srcOrd="0" destOrd="0" presId="urn:microsoft.com/office/officeart/2005/8/layout/hierarchy1"/>
    <dgm:cxn modelId="{4579B5C6-4554-4B81-B2A7-D0FD661C94EE}" type="presOf" srcId="{6A3CB31B-2D15-4B41-AE0A-2E37DAF49AC6}" destId="{90CC331B-9714-429F-AB9A-925B833A5257}" srcOrd="0" destOrd="0" presId="urn:microsoft.com/office/officeart/2005/8/layout/hierarchy1"/>
    <dgm:cxn modelId="{933E67D2-6B19-489C-8EBF-89A50A149C3D}" type="presOf" srcId="{FFC9F709-D46C-4DD1-BAD2-7887C89DD4D1}" destId="{1EA542A6-9E2F-4E02-B79C-DCD4C1958970}" srcOrd="0" destOrd="0" presId="urn:microsoft.com/office/officeart/2005/8/layout/hierarchy1"/>
    <dgm:cxn modelId="{42E91BD9-0716-45A9-9571-B0C4FED0175C}" type="presOf" srcId="{C9AED4F7-530E-4397-A519-C8E958A5DC9D}" destId="{115659E8-4A71-441D-92D8-4687B462CE53}" srcOrd="0" destOrd="0" presId="urn:microsoft.com/office/officeart/2005/8/layout/hierarchy1"/>
    <dgm:cxn modelId="{E52CF1E1-904A-4777-B416-586B84659B27}" type="presOf" srcId="{8B8E5F25-AE76-4117-8ACB-4FBFD81525FD}" destId="{23A335EC-5170-4C29-B1C8-CECC2E466FFE}" srcOrd="0" destOrd="0" presId="urn:microsoft.com/office/officeart/2005/8/layout/hierarchy1"/>
    <dgm:cxn modelId="{024AEBE3-8D09-4E01-99B9-CF480C8D562D}" srcId="{38881C99-DB47-426F-B916-83E6F57E8BA0}" destId="{439BE852-CF5D-4132-8BAE-A83491854A59}" srcOrd="0" destOrd="0" parTransId="{6A3CB31B-2D15-4B41-AE0A-2E37DAF49AC6}" sibTransId="{5FF095AA-1CC7-4A2D-9F54-CAF148DBB8D7}"/>
    <dgm:cxn modelId="{0BE5BBF0-79A1-4169-BD7C-5A9FDAF5E221}" srcId="{7B26EAA6-3DA4-4472-B0EF-F71FD3215A34}" destId="{1B449BCA-6A0A-41B7-8B39-1CAF76E8EDEA}" srcOrd="0" destOrd="0" parTransId="{8B8E5F25-AE76-4117-8ACB-4FBFD81525FD}" sibTransId="{82C85F19-52C3-44EE-9512-6C812193CB01}"/>
    <dgm:cxn modelId="{4BEF7CF9-9D22-4238-BDFF-A5DC6FEE4A3D}" type="presOf" srcId="{38881C99-DB47-426F-B916-83E6F57E8BA0}" destId="{D22438A3-F126-4151-8E33-86F1E90006A5}" srcOrd="0" destOrd="0" presId="urn:microsoft.com/office/officeart/2005/8/layout/hierarchy1"/>
    <dgm:cxn modelId="{5809DAFF-03B4-4DD0-B25C-E61F3827C1FE}" type="presParOf" srcId="{1BCE69CB-1830-45FE-89FE-30637B97059D}" destId="{5A2C447E-537C-4492-A694-39175E404EE4}" srcOrd="0" destOrd="0" presId="urn:microsoft.com/office/officeart/2005/8/layout/hierarchy1"/>
    <dgm:cxn modelId="{6DD6CAA2-1188-4424-AB90-7DA70257B8BB}" type="presParOf" srcId="{5A2C447E-537C-4492-A694-39175E404EE4}" destId="{F357BE58-C6FD-44CD-8CF9-AD435B031A5C}" srcOrd="0" destOrd="0" presId="urn:microsoft.com/office/officeart/2005/8/layout/hierarchy1"/>
    <dgm:cxn modelId="{C3A9BD8E-A331-4602-9372-6E0D5F216EB1}" type="presParOf" srcId="{F357BE58-C6FD-44CD-8CF9-AD435B031A5C}" destId="{E2EA8177-D302-49A3-8C9C-2C2008368C6F}" srcOrd="0" destOrd="0" presId="urn:microsoft.com/office/officeart/2005/8/layout/hierarchy1"/>
    <dgm:cxn modelId="{B8172499-C343-4A1F-A820-769283936585}" type="presParOf" srcId="{F357BE58-C6FD-44CD-8CF9-AD435B031A5C}" destId="{D3D40EE0-83FE-4E76-86EB-6F9D336087AA}" srcOrd="1" destOrd="0" presId="urn:microsoft.com/office/officeart/2005/8/layout/hierarchy1"/>
    <dgm:cxn modelId="{F66987D4-4157-4F39-B87D-4C8AF3C5BF17}" type="presParOf" srcId="{5A2C447E-537C-4492-A694-39175E404EE4}" destId="{940DDA5A-8674-4F44-97EA-E3CD95F27590}" srcOrd="1" destOrd="0" presId="urn:microsoft.com/office/officeart/2005/8/layout/hierarchy1"/>
    <dgm:cxn modelId="{7045CC0C-024D-4E70-B7EF-8794FC63C9A0}" type="presParOf" srcId="{940DDA5A-8674-4F44-97EA-E3CD95F27590}" destId="{4BEAABBC-6EC9-499F-89AE-1A3F2E3E1D15}" srcOrd="0" destOrd="0" presId="urn:microsoft.com/office/officeart/2005/8/layout/hierarchy1"/>
    <dgm:cxn modelId="{3EB4322A-5DDC-47E3-A6B1-FE3534E0D901}" type="presParOf" srcId="{940DDA5A-8674-4F44-97EA-E3CD95F27590}" destId="{BE60794E-9946-48DB-9A3C-9DC7FE3AB91E}" srcOrd="1" destOrd="0" presId="urn:microsoft.com/office/officeart/2005/8/layout/hierarchy1"/>
    <dgm:cxn modelId="{897BFAB4-B965-4796-9637-4C4FD6766869}" type="presParOf" srcId="{BE60794E-9946-48DB-9A3C-9DC7FE3AB91E}" destId="{C4E0C595-B38F-41FF-AFEA-A185F0E1140C}" srcOrd="0" destOrd="0" presId="urn:microsoft.com/office/officeart/2005/8/layout/hierarchy1"/>
    <dgm:cxn modelId="{C7AB03E2-5D38-4F26-9112-508D16A2CEA2}" type="presParOf" srcId="{C4E0C595-B38F-41FF-AFEA-A185F0E1140C}" destId="{A47FB51D-E7DE-41CB-9A52-C803A2D11956}" srcOrd="0" destOrd="0" presId="urn:microsoft.com/office/officeart/2005/8/layout/hierarchy1"/>
    <dgm:cxn modelId="{5C85B8FC-5B84-4C61-B311-08F119FB81CD}" type="presParOf" srcId="{C4E0C595-B38F-41FF-AFEA-A185F0E1140C}" destId="{83063EAC-785D-40C3-A306-E8DFC416922A}" srcOrd="1" destOrd="0" presId="urn:microsoft.com/office/officeart/2005/8/layout/hierarchy1"/>
    <dgm:cxn modelId="{D76A5B83-3AFC-4845-97A2-1755EBE7419C}" type="presParOf" srcId="{BE60794E-9946-48DB-9A3C-9DC7FE3AB91E}" destId="{B91ACD7F-BADA-4BBC-88BC-EBD1F8F18A94}" srcOrd="1" destOrd="0" presId="urn:microsoft.com/office/officeart/2005/8/layout/hierarchy1"/>
    <dgm:cxn modelId="{43D012AC-FC5E-4D65-B556-3DAB4AFC3758}" type="presParOf" srcId="{B91ACD7F-BADA-4BBC-88BC-EBD1F8F18A94}" destId="{23A335EC-5170-4C29-B1C8-CECC2E466FFE}" srcOrd="0" destOrd="0" presId="urn:microsoft.com/office/officeart/2005/8/layout/hierarchy1"/>
    <dgm:cxn modelId="{FB347A5B-42A6-47CA-B238-8C73173E706C}" type="presParOf" srcId="{B91ACD7F-BADA-4BBC-88BC-EBD1F8F18A94}" destId="{920F0A10-AAA7-43D8-B9B6-3A1F676E17FF}" srcOrd="1" destOrd="0" presId="urn:microsoft.com/office/officeart/2005/8/layout/hierarchy1"/>
    <dgm:cxn modelId="{6BAD4703-30D9-4C79-BE7F-BB7169B60B4E}" type="presParOf" srcId="{920F0A10-AAA7-43D8-B9B6-3A1F676E17FF}" destId="{F80BEB92-B314-4801-BD4A-5205C51BD5B7}" srcOrd="0" destOrd="0" presId="urn:microsoft.com/office/officeart/2005/8/layout/hierarchy1"/>
    <dgm:cxn modelId="{A1D26C97-6784-45D6-8814-791668B26E43}" type="presParOf" srcId="{F80BEB92-B314-4801-BD4A-5205C51BD5B7}" destId="{5B1EDCB1-38D4-4BA6-95AC-47E9D999D988}" srcOrd="0" destOrd="0" presId="urn:microsoft.com/office/officeart/2005/8/layout/hierarchy1"/>
    <dgm:cxn modelId="{3AF592B1-ED0F-4F7B-A75D-0BCF1AA6D680}" type="presParOf" srcId="{F80BEB92-B314-4801-BD4A-5205C51BD5B7}" destId="{B87E9764-35A2-4133-9A2D-5D48E071EED6}" srcOrd="1" destOrd="0" presId="urn:microsoft.com/office/officeart/2005/8/layout/hierarchy1"/>
    <dgm:cxn modelId="{212579B4-79DD-4CCA-A9BA-156E0CB70BEA}" type="presParOf" srcId="{920F0A10-AAA7-43D8-B9B6-3A1F676E17FF}" destId="{524ED68B-AE07-4725-922E-EC430C23FF09}" srcOrd="1" destOrd="0" presId="urn:microsoft.com/office/officeart/2005/8/layout/hierarchy1"/>
    <dgm:cxn modelId="{3EEBC8B6-93C0-4E79-A78F-7E47EC02FAE4}" type="presParOf" srcId="{B91ACD7F-BADA-4BBC-88BC-EBD1F8F18A94}" destId="{115659E8-4A71-441D-92D8-4687B462CE53}" srcOrd="2" destOrd="0" presId="urn:microsoft.com/office/officeart/2005/8/layout/hierarchy1"/>
    <dgm:cxn modelId="{63145DCE-F74F-409C-B037-A8D466206858}" type="presParOf" srcId="{B91ACD7F-BADA-4BBC-88BC-EBD1F8F18A94}" destId="{A01FCF7C-2AFB-468E-8B3D-113F3CAA4109}" srcOrd="3" destOrd="0" presId="urn:microsoft.com/office/officeart/2005/8/layout/hierarchy1"/>
    <dgm:cxn modelId="{B63E53A9-9266-429A-9238-2AF05A6D81E5}" type="presParOf" srcId="{A01FCF7C-2AFB-468E-8B3D-113F3CAA4109}" destId="{F4C2C891-FBFD-46AA-B79D-1DDE4D82E228}" srcOrd="0" destOrd="0" presId="urn:microsoft.com/office/officeart/2005/8/layout/hierarchy1"/>
    <dgm:cxn modelId="{3D6B175B-C679-404B-9578-50331101235F}" type="presParOf" srcId="{F4C2C891-FBFD-46AA-B79D-1DDE4D82E228}" destId="{4158E0E2-959A-4D91-82C5-70D2C118FD46}" srcOrd="0" destOrd="0" presId="urn:microsoft.com/office/officeart/2005/8/layout/hierarchy1"/>
    <dgm:cxn modelId="{3AB4E1F0-7731-46E5-AF58-4D656EA6D40F}" type="presParOf" srcId="{F4C2C891-FBFD-46AA-B79D-1DDE4D82E228}" destId="{1EA542A6-9E2F-4E02-B79C-DCD4C1958970}" srcOrd="1" destOrd="0" presId="urn:microsoft.com/office/officeart/2005/8/layout/hierarchy1"/>
    <dgm:cxn modelId="{0A451E61-7AFE-4442-B69C-0D3F17E039A0}" type="presParOf" srcId="{A01FCF7C-2AFB-468E-8B3D-113F3CAA4109}" destId="{5C7E4A1C-6525-464E-9EA6-EDFE8E7AAF2E}" srcOrd="1" destOrd="0" presId="urn:microsoft.com/office/officeart/2005/8/layout/hierarchy1"/>
    <dgm:cxn modelId="{C7BF222E-3F38-48A8-A6C5-16125E2089F1}" type="presParOf" srcId="{940DDA5A-8674-4F44-97EA-E3CD95F27590}" destId="{67658F75-F082-4E99-AE9D-89D39DB46122}" srcOrd="2" destOrd="0" presId="urn:microsoft.com/office/officeart/2005/8/layout/hierarchy1"/>
    <dgm:cxn modelId="{7655D891-A35F-4C2C-9529-DBD86816FD43}" type="presParOf" srcId="{940DDA5A-8674-4F44-97EA-E3CD95F27590}" destId="{088159AC-E779-4E9A-981B-82CD1E8D3C89}" srcOrd="3" destOrd="0" presId="urn:microsoft.com/office/officeart/2005/8/layout/hierarchy1"/>
    <dgm:cxn modelId="{D65110A2-F70B-49C2-BCA2-E6A551F31762}" type="presParOf" srcId="{088159AC-E779-4E9A-981B-82CD1E8D3C89}" destId="{5200D7F2-217A-4540-8497-48FBE9BC89E7}" srcOrd="0" destOrd="0" presId="urn:microsoft.com/office/officeart/2005/8/layout/hierarchy1"/>
    <dgm:cxn modelId="{F10BAD49-B754-4FF8-894D-94E5E05B99B0}" type="presParOf" srcId="{5200D7F2-217A-4540-8497-48FBE9BC89E7}" destId="{BBA7D7D1-3A3B-4D95-AADD-0B553B3366E6}" srcOrd="0" destOrd="0" presId="urn:microsoft.com/office/officeart/2005/8/layout/hierarchy1"/>
    <dgm:cxn modelId="{735F2822-ADFF-4AB3-831E-4DFFBA16DA92}" type="presParOf" srcId="{5200D7F2-217A-4540-8497-48FBE9BC89E7}" destId="{D22438A3-F126-4151-8E33-86F1E90006A5}" srcOrd="1" destOrd="0" presId="urn:microsoft.com/office/officeart/2005/8/layout/hierarchy1"/>
    <dgm:cxn modelId="{24EF2D19-8EF3-48BC-8593-2D93FF57AB3D}" type="presParOf" srcId="{088159AC-E779-4E9A-981B-82CD1E8D3C89}" destId="{21C23691-5983-4A13-9B81-61776D113B11}" srcOrd="1" destOrd="0" presId="urn:microsoft.com/office/officeart/2005/8/layout/hierarchy1"/>
    <dgm:cxn modelId="{B1ABE06D-0DAA-458E-98F0-49A5D8021D68}" type="presParOf" srcId="{21C23691-5983-4A13-9B81-61776D113B11}" destId="{90CC331B-9714-429F-AB9A-925B833A5257}" srcOrd="0" destOrd="0" presId="urn:microsoft.com/office/officeart/2005/8/layout/hierarchy1"/>
    <dgm:cxn modelId="{647E29FA-5702-4783-9C2E-890F22881570}" type="presParOf" srcId="{21C23691-5983-4A13-9B81-61776D113B11}" destId="{8E7E6DD3-827E-45CF-AD8E-55EECB7A5D54}" srcOrd="1" destOrd="0" presId="urn:microsoft.com/office/officeart/2005/8/layout/hierarchy1"/>
    <dgm:cxn modelId="{653D310C-A909-4EB6-8274-4856184B4117}" type="presParOf" srcId="{8E7E6DD3-827E-45CF-AD8E-55EECB7A5D54}" destId="{A5C883E0-6A80-4B36-8869-A20A107C1A06}" srcOrd="0" destOrd="0" presId="urn:microsoft.com/office/officeart/2005/8/layout/hierarchy1"/>
    <dgm:cxn modelId="{F7C4DE32-94A5-4EC6-B537-D2508D60A1E7}" type="presParOf" srcId="{A5C883E0-6A80-4B36-8869-A20A107C1A06}" destId="{536DD6EB-2FE7-47F7-B19F-FA228F2877B4}" srcOrd="0" destOrd="0" presId="urn:microsoft.com/office/officeart/2005/8/layout/hierarchy1"/>
    <dgm:cxn modelId="{5A281B95-8813-46A3-8225-A186DF081640}" type="presParOf" srcId="{A5C883E0-6A80-4B36-8869-A20A107C1A06}" destId="{5CEA2461-7065-4AD3-B832-3A5691547A96}" srcOrd="1" destOrd="0" presId="urn:microsoft.com/office/officeart/2005/8/layout/hierarchy1"/>
    <dgm:cxn modelId="{DC5BFC73-FB34-4B05-A36B-8497CC9BBDC1}" type="presParOf" srcId="{8E7E6DD3-827E-45CF-AD8E-55EECB7A5D54}" destId="{395DFFE9-91C2-4330-9073-B8418C30DC2A}" srcOrd="1" destOrd="0" presId="urn:microsoft.com/office/officeart/2005/8/layout/hierarchy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9DE99B-F678-474F-8DC3-D4D309C5BA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7B26EAA6-3DA4-4472-B0EF-F71FD3215A34}">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Οργανικό τμήμα</a:t>
          </a:r>
        </a:p>
        <a:p>
          <a:r>
            <a:rPr lang="el-GR" sz="1400" b="1" dirty="0">
              <a:solidFill>
                <a:schemeClr val="tx1"/>
              </a:solidFill>
            </a:rPr>
            <a:t>35%</a:t>
          </a:r>
        </a:p>
      </dgm:t>
    </dgm:pt>
    <dgm:pt modelId="{ED13C5C1-9BC5-4067-BAC1-F216E4806BE6}" type="parTrans" cxnId="{7CB4D87E-45BF-4369-BD4E-55D3403C1AE2}">
      <dgm:prSet/>
      <dgm:spPr/>
      <dgm:t>
        <a:bodyPr/>
        <a:lstStyle/>
        <a:p>
          <a:endParaRPr lang="el-GR" sz="1400" dirty="0"/>
        </a:p>
      </dgm:t>
    </dgm:pt>
    <dgm:pt modelId="{20D58177-16CB-4D9B-B5FA-F0564AC3EFA8}" type="sibTrans" cxnId="{7CB4D87E-45BF-4369-BD4E-55D3403C1AE2}">
      <dgm:prSet/>
      <dgm:spPr/>
      <dgm:t>
        <a:bodyPr/>
        <a:lstStyle/>
        <a:p>
          <a:endParaRPr lang="el-GR" sz="1400"/>
        </a:p>
      </dgm:t>
    </dgm:pt>
    <dgm:pt modelId="{1B449BCA-6A0A-41B7-8B39-1CAF76E8EDEA}">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Θεμέλια Ουσία</a:t>
          </a:r>
          <a:endParaRPr lang="en-US" sz="1400" b="1" dirty="0">
            <a:solidFill>
              <a:schemeClr val="tx1"/>
            </a:solidFill>
          </a:endParaRPr>
        </a:p>
        <a:p>
          <a:r>
            <a:rPr lang="el-GR" sz="1400" b="1" dirty="0">
              <a:solidFill>
                <a:schemeClr val="tx1"/>
              </a:solidFill>
            </a:rPr>
            <a:t>98%</a:t>
          </a:r>
        </a:p>
      </dgm:t>
    </dgm:pt>
    <dgm:pt modelId="{8B8E5F25-AE76-4117-8ACB-4FBFD81525FD}" type="parTrans" cxnId="{0BE5BBF0-79A1-4169-BD7C-5A9FDAF5E221}">
      <dgm:prSet/>
      <dgm:spPr/>
      <dgm:t>
        <a:bodyPr/>
        <a:lstStyle/>
        <a:p>
          <a:endParaRPr lang="el-GR" sz="1400" dirty="0"/>
        </a:p>
      </dgm:t>
    </dgm:pt>
    <dgm:pt modelId="{82C85F19-52C3-44EE-9512-6C812193CB01}" type="sibTrans" cxnId="{0BE5BBF0-79A1-4169-BD7C-5A9FDAF5E221}">
      <dgm:prSet/>
      <dgm:spPr/>
      <dgm:t>
        <a:bodyPr/>
        <a:lstStyle/>
        <a:p>
          <a:endParaRPr lang="el-GR" sz="1400"/>
        </a:p>
      </dgm:t>
    </dgm:pt>
    <dgm:pt modelId="{FFC9F709-D46C-4DD1-BAD2-7887C89DD4D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Κύτταρα</a:t>
          </a:r>
        </a:p>
        <a:p>
          <a:r>
            <a:rPr lang="el-GR" sz="1400" b="1" dirty="0">
              <a:solidFill>
                <a:schemeClr val="tx1"/>
              </a:solidFill>
            </a:rPr>
            <a:t>2%</a:t>
          </a:r>
        </a:p>
      </dgm:t>
    </dgm:pt>
    <dgm:pt modelId="{C9AED4F7-530E-4397-A519-C8E958A5DC9D}" type="parTrans" cxnId="{02849953-A634-48EE-A2B2-713E983E65E1}">
      <dgm:prSet/>
      <dgm:spPr/>
      <dgm:t>
        <a:bodyPr/>
        <a:lstStyle/>
        <a:p>
          <a:endParaRPr lang="el-GR" sz="1400" dirty="0"/>
        </a:p>
      </dgm:t>
    </dgm:pt>
    <dgm:pt modelId="{0416440A-0FE0-4E63-90AB-355D65EE3B13}" type="sibTrans" cxnId="{02849953-A634-48EE-A2B2-713E983E65E1}">
      <dgm:prSet/>
      <dgm:spPr/>
      <dgm:t>
        <a:bodyPr/>
        <a:lstStyle/>
        <a:p>
          <a:endParaRPr lang="el-GR" sz="1400"/>
        </a:p>
      </dgm:t>
    </dgm:pt>
    <dgm:pt modelId="{38881C99-DB47-426F-B916-83E6F57E8BA0}">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Ανόργανο Τμήμα</a:t>
          </a:r>
        </a:p>
        <a:p>
          <a:r>
            <a:rPr lang="el-GR" sz="1400" b="1" dirty="0">
              <a:solidFill>
                <a:schemeClr val="tx1"/>
              </a:solidFill>
            </a:rPr>
            <a:t>65%</a:t>
          </a:r>
        </a:p>
      </dgm:t>
    </dgm:pt>
    <dgm:pt modelId="{F52DB719-429D-4C04-A2F1-9860EC60C8B5}" type="parTrans" cxnId="{AF1F2A40-DB6B-4AA2-9BF4-5E5B29AB609E}">
      <dgm:prSet/>
      <dgm:spPr/>
      <dgm:t>
        <a:bodyPr/>
        <a:lstStyle/>
        <a:p>
          <a:endParaRPr lang="el-GR" sz="1400" dirty="0"/>
        </a:p>
      </dgm:t>
    </dgm:pt>
    <dgm:pt modelId="{44495CF1-8134-4B2E-ACF9-8D5290887DA1}" type="sibTrans" cxnId="{AF1F2A40-DB6B-4AA2-9BF4-5E5B29AB609E}">
      <dgm:prSet/>
      <dgm:spPr/>
      <dgm:t>
        <a:bodyPr/>
        <a:lstStyle/>
        <a:p>
          <a:endParaRPr lang="el-GR" sz="1400"/>
        </a:p>
      </dgm:t>
    </dgm:pt>
    <dgm:pt modelId="{439BE852-CF5D-4132-8BAE-A83491854A59}">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endParaRPr lang="en-US" sz="1400" b="1" dirty="0"/>
        </a:p>
        <a:p>
          <a:r>
            <a:rPr lang="el-GR" sz="1400" b="1" dirty="0">
              <a:solidFill>
                <a:schemeClr val="tx1"/>
              </a:solidFill>
            </a:rPr>
            <a:t>Κρύσταλλοι</a:t>
          </a:r>
        </a:p>
        <a:p>
          <a:r>
            <a:rPr lang="el-GR" sz="1400" b="1" dirty="0">
              <a:solidFill>
                <a:schemeClr val="tx1"/>
              </a:solidFill>
            </a:rPr>
            <a:t>Υδροξυαπατίτη</a:t>
          </a:r>
        </a:p>
        <a:p>
          <a:endParaRPr lang="el-GR" sz="1400" dirty="0"/>
        </a:p>
      </dgm:t>
    </dgm:pt>
    <dgm:pt modelId="{6A3CB31B-2D15-4B41-AE0A-2E37DAF49AC6}" type="parTrans" cxnId="{024AEBE3-8D09-4E01-99B9-CF480C8D562D}">
      <dgm:prSet/>
      <dgm:spPr/>
      <dgm:t>
        <a:bodyPr/>
        <a:lstStyle/>
        <a:p>
          <a:endParaRPr lang="el-GR" sz="1400" dirty="0"/>
        </a:p>
      </dgm:t>
    </dgm:pt>
    <dgm:pt modelId="{5FF095AA-1CC7-4A2D-9F54-CAF148DBB8D7}" type="sibTrans" cxnId="{024AEBE3-8D09-4E01-99B9-CF480C8D562D}">
      <dgm:prSet/>
      <dgm:spPr/>
      <dgm:t>
        <a:bodyPr/>
        <a:lstStyle/>
        <a:p>
          <a:endParaRPr lang="el-GR" sz="1400"/>
        </a:p>
      </dgm:t>
    </dgm:pt>
    <dgm:pt modelId="{605D5A2F-4FD8-4D32-90CC-9CDC07BA44F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Οστίτης ιστός</a:t>
          </a:r>
        </a:p>
      </dgm:t>
    </dgm:pt>
    <dgm:pt modelId="{3C3D9DF4-6183-41E6-B116-D9E47C166925}" type="sibTrans" cxnId="{2FC26450-F971-48CA-9CA9-8CC080D4ACBF}">
      <dgm:prSet/>
      <dgm:spPr/>
      <dgm:t>
        <a:bodyPr/>
        <a:lstStyle/>
        <a:p>
          <a:endParaRPr lang="el-GR" sz="1400"/>
        </a:p>
      </dgm:t>
    </dgm:pt>
    <dgm:pt modelId="{4946DCAD-0EFB-4C96-BD75-813B889E1877}" type="parTrans" cxnId="{2FC26450-F971-48CA-9CA9-8CC080D4ACBF}">
      <dgm:prSet/>
      <dgm:spPr/>
      <dgm:t>
        <a:bodyPr/>
        <a:lstStyle/>
        <a:p>
          <a:endParaRPr lang="el-GR" sz="1400"/>
        </a:p>
      </dgm:t>
    </dgm:pt>
    <dgm:pt modelId="{1BCE69CB-1830-45FE-89FE-30637B97059D}" type="pres">
      <dgm:prSet presAssocID="{C39DE99B-F678-474F-8DC3-D4D309C5BAA1}" presName="hierChild1" presStyleCnt="0">
        <dgm:presLayoutVars>
          <dgm:chPref val="1"/>
          <dgm:dir/>
          <dgm:animOne val="branch"/>
          <dgm:animLvl val="lvl"/>
          <dgm:resizeHandles/>
        </dgm:presLayoutVars>
      </dgm:prSet>
      <dgm:spPr/>
    </dgm:pt>
    <dgm:pt modelId="{5A2C447E-537C-4492-A694-39175E404EE4}" type="pres">
      <dgm:prSet presAssocID="{605D5A2F-4FD8-4D32-90CC-9CDC07BA44F1}" presName="hierRoot1" presStyleCnt="0"/>
      <dgm:spPr/>
    </dgm:pt>
    <dgm:pt modelId="{F357BE58-C6FD-44CD-8CF9-AD435B031A5C}" type="pres">
      <dgm:prSet presAssocID="{605D5A2F-4FD8-4D32-90CC-9CDC07BA44F1}" presName="composite" presStyleCnt="0"/>
      <dgm:spPr/>
    </dgm:pt>
    <dgm:pt modelId="{E2EA8177-D302-49A3-8C9C-2C2008368C6F}" type="pres">
      <dgm:prSet presAssocID="{605D5A2F-4FD8-4D32-90CC-9CDC07BA44F1}" presName="background" presStyleLbl="node0" presStyleIdx="0" presStyleCnt="1"/>
      <dgm:spPr>
        <a:solidFill>
          <a:schemeClr val="accent1">
            <a:lumMod val="75000"/>
          </a:schemeClr>
        </a:solidFill>
        <a:ln w="19050">
          <a:noFill/>
          <a:prstDash val="solid"/>
        </a:ln>
        <a:effectLst>
          <a:innerShdw blurRad="63500" dist="50800" dir="13500000">
            <a:prstClr val="black">
              <a:alpha val="50000"/>
            </a:prstClr>
          </a:innerShdw>
        </a:effectLst>
      </dgm:spPr>
    </dgm:pt>
    <dgm:pt modelId="{D3D40EE0-83FE-4E76-86EB-6F9D336087AA}" type="pres">
      <dgm:prSet presAssocID="{605D5A2F-4FD8-4D32-90CC-9CDC07BA44F1}" presName="text" presStyleLbl="fgAcc0" presStyleIdx="0" presStyleCnt="1" custScaleX="108814" custLinFactNeighborX="2031" custLinFactNeighborY="-8978">
        <dgm:presLayoutVars>
          <dgm:chPref val="3"/>
        </dgm:presLayoutVars>
      </dgm:prSet>
      <dgm:spPr/>
    </dgm:pt>
    <dgm:pt modelId="{940DDA5A-8674-4F44-97EA-E3CD95F27590}" type="pres">
      <dgm:prSet presAssocID="{605D5A2F-4FD8-4D32-90CC-9CDC07BA44F1}" presName="hierChild2" presStyleCnt="0"/>
      <dgm:spPr/>
    </dgm:pt>
    <dgm:pt modelId="{4BEAABBC-6EC9-499F-89AE-1A3F2E3E1D15}" type="pres">
      <dgm:prSet presAssocID="{ED13C5C1-9BC5-4067-BAC1-F216E4806BE6}" presName="Name10" presStyleLbl="parChTrans1D2" presStyleIdx="0" presStyleCnt="2"/>
      <dgm:spPr/>
    </dgm:pt>
    <dgm:pt modelId="{BE60794E-9946-48DB-9A3C-9DC7FE3AB91E}" type="pres">
      <dgm:prSet presAssocID="{7B26EAA6-3DA4-4472-B0EF-F71FD3215A34}" presName="hierRoot2" presStyleCnt="0"/>
      <dgm:spPr/>
    </dgm:pt>
    <dgm:pt modelId="{C4E0C595-B38F-41FF-AFEA-A185F0E1140C}" type="pres">
      <dgm:prSet presAssocID="{7B26EAA6-3DA4-4472-B0EF-F71FD3215A34}" presName="composite2" presStyleCnt="0"/>
      <dgm:spPr/>
    </dgm:pt>
    <dgm:pt modelId="{A47FB51D-E7DE-41CB-9A52-C803A2D11956}" type="pres">
      <dgm:prSet presAssocID="{7B26EAA6-3DA4-4472-B0EF-F71FD3215A34}" presName="background2" presStyleLbl="node2" presStyleIdx="0" presStyleCnt="2"/>
      <dgm:spPr>
        <a:solidFill>
          <a:schemeClr val="accent1">
            <a:lumMod val="75000"/>
          </a:schemeClr>
        </a:solidFill>
        <a:ln>
          <a:noFill/>
        </a:ln>
        <a:effectLst>
          <a:innerShdw blurRad="63500" dist="50800" dir="13500000">
            <a:prstClr val="black">
              <a:alpha val="50000"/>
            </a:prstClr>
          </a:innerShdw>
        </a:effectLst>
      </dgm:spPr>
    </dgm:pt>
    <dgm:pt modelId="{83063EAC-785D-40C3-A306-E8DFC416922A}" type="pres">
      <dgm:prSet presAssocID="{7B26EAA6-3DA4-4472-B0EF-F71FD3215A34}" presName="text2" presStyleLbl="fgAcc2" presStyleIdx="0" presStyleCnt="2" custScaleX="106714" custLinFactNeighborX="-22241" custLinFactNeighborY="3450">
        <dgm:presLayoutVars>
          <dgm:chPref val="3"/>
        </dgm:presLayoutVars>
      </dgm:prSet>
      <dgm:spPr/>
    </dgm:pt>
    <dgm:pt modelId="{B91ACD7F-BADA-4BBC-88BC-EBD1F8F18A94}" type="pres">
      <dgm:prSet presAssocID="{7B26EAA6-3DA4-4472-B0EF-F71FD3215A34}" presName="hierChild3" presStyleCnt="0"/>
      <dgm:spPr/>
    </dgm:pt>
    <dgm:pt modelId="{23A335EC-5170-4C29-B1C8-CECC2E466FFE}" type="pres">
      <dgm:prSet presAssocID="{8B8E5F25-AE76-4117-8ACB-4FBFD81525FD}" presName="Name17" presStyleLbl="parChTrans1D3" presStyleIdx="0" presStyleCnt="3"/>
      <dgm:spPr/>
    </dgm:pt>
    <dgm:pt modelId="{920F0A10-AAA7-43D8-B9B6-3A1F676E17FF}" type="pres">
      <dgm:prSet presAssocID="{1B449BCA-6A0A-41B7-8B39-1CAF76E8EDEA}" presName="hierRoot3" presStyleCnt="0"/>
      <dgm:spPr/>
    </dgm:pt>
    <dgm:pt modelId="{F80BEB92-B314-4801-BD4A-5205C51BD5B7}" type="pres">
      <dgm:prSet presAssocID="{1B449BCA-6A0A-41B7-8B39-1CAF76E8EDEA}" presName="composite3" presStyleCnt="0"/>
      <dgm:spPr/>
    </dgm:pt>
    <dgm:pt modelId="{5B1EDCB1-38D4-4BA6-95AC-47E9D999D988}" type="pres">
      <dgm:prSet presAssocID="{1B449BCA-6A0A-41B7-8B39-1CAF76E8EDEA}" presName="background3" presStyleLbl="node3" presStyleIdx="0" presStyleCnt="3"/>
      <dgm:spPr>
        <a:solidFill>
          <a:schemeClr val="accent1">
            <a:lumMod val="75000"/>
          </a:schemeClr>
        </a:solidFill>
        <a:effectLst/>
        <a:scene3d>
          <a:camera prst="orthographicFront"/>
          <a:lightRig rig="threePt" dir="t"/>
        </a:scene3d>
        <a:sp3d>
          <a:bevelT/>
        </a:sp3d>
      </dgm:spPr>
    </dgm:pt>
    <dgm:pt modelId="{B87E9764-35A2-4133-9A2D-5D48E071EED6}" type="pres">
      <dgm:prSet presAssocID="{1B449BCA-6A0A-41B7-8B39-1CAF76E8EDEA}" presName="text3" presStyleLbl="fgAcc3" presStyleIdx="0" presStyleCnt="3" custScaleX="120283" custLinFactNeighborX="-17952" custLinFactNeighborY="10601">
        <dgm:presLayoutVars>
          <dgm:chPref val="3"/>
        </dgm:presLayoutVars>
      </dgm:prSet>
      <dgm:spPr/>
    </dgm:pt>
    <dgm:pt modelId="{524ED68B-AE07-4725-922E-EC430C23FF09}" type="pres">
      <dgm:prSet presAssocID="{1B449BCA-6A0A-41B7-8B39-1CAF76E8EDEA}" presName="hierChild4" presStyleCnt="0"/>
      <dgm:spPr/>
    </dgm:pt>
    <dgm:pt modelId="{115659E8-4A71-441D-92D8-4687B462CE53}" type="pres">
      <dgm:prSet presAssocID="{C9AED4F7-530E-4397-A519-C8E958A5DC9D}" presName="Name17" presStyleLbl="parChTrans1D3" presStyleIdx="1" presStyleCnt="3"/>
      <dgm:spPr/>
    </dgm:pt>
    <dgm:pt modelId="{A01FCF7C-2AFB-468E-8B3D-113F3CAA4109}" type="pres">
      <dgm:prSet presAssocID="{FFC9F709-D46C-4DD1-BAD2-7887C89DD4D1}" presName="hierRoot3" presStyleCnt="0"/>
      <dgm:spPr/>
    </dgm:pt>
    <dgm:pt modelId="{F4C2C891-FBFD-46AA-B79D-1DDE4D82E228}" type="pres">
      <dgm:prSet presAssocID="{FFC9F709-D46C-4DD1-BAD2-7887C89DD4D1}" presName="composite3" presStyleCnt="0"/>
      <dgm:spPr/>
    </dgm:pt>
    <dgm:pt modelId="{4158E0E2-959A-4D91-82C5-70D2C118FD46}" type="pres">
      <dgm:prSet presAssocID="{FFC9F709-D46C-4DD1-BAD2-7887C89DD4D1}" presName="background3" presStyleLbl="node3" presStyleIdx="1" presStyleCnt="3"/>
      <dgm:spPr>
        <a:solidFill>
          <a:schemeClr val="accent1">
            <a:lumMod val="75000"/>
          </a:schemeClr>
        </a:solidFill>
        <a:effectLst>
          <a:innerShdw blurRad="63500" dist="50800" dir="13500000">
            <a:prstClr val="black">
              <a:alpha val="50000"/>
            </a:prstClr>
          </a:innerShdw>
        </a:effectLst>
      </dgm:spPr>
    </dgm:pt>
    <dgm:pt modelId="{1EA542A6-9E2F-4E02-B79C-DCD4C1958970}" type="pres">
      <dgm:prSet presAssocID="{FFC9F709-D46C-4DD1-BAD2-7887C89DD4D1}" presName="text3" presStyleLbl="fgAcc3" presStyleIdx="1" presStyleCnt="3" custScaleX="112802" custLinFactNeighborX="-12071" custLinFactNeighborY="10601">
        <dgm:presLayoutVars>
          <dgm:chPref val="3"/>
        </dgm:presLayoutVars>
      </dgm:prSet>
      <dgm:spPr/>
    </dgm:pt>
    <dgm:pt modelId="{5C7E4A1C-6525-464E-9EA6-EDFE8E7AAF2E}" type="pres">
      <dgm:prSet presAssocID="{FFC9F709-D46C-4DD1-BAD2-7887C89DD4D1}" presName="hierChild4" presStyleCnt="0"/>
      <dgm:spPr/>
    </dgm:pt>
    <dgm:pt modelId="{67658F75-F082-4E99-AE9D-89D39DB46122}" type="pres">
      <dgm:prSet presAssocID="{F52DB719-429D-4C04-A2F1-9860EC60C8B5}" presName="Name10" presStyleLbl="parChTrans1D2" presStyleIdx="1" presStyleCnt="2"/>
      <dgm:spPr/>
    </dgm:pt>
    <dgm:pt modelId="{088159AC-E779-4E9A-981B-82CD1E8D3C89}" type="pres">
      <dgm:prSet presAssocID="{38881C99-DB47-426F-B916-83E6F57E8BA0}" presName="hierRoot2" presStyleCnt="0"/>
      <dgm:spPr/>
    </dgm:pt>
    <dgm:pt modelId="{5200D7F2-217A-4540-8497-48FBE9BC89E7}" type="pres">
      <dgm:prSet presAssocID="{38881C99-DB47-426F-B916-83E6F57E8BA0}" presName="composite2" presStyleCnt="0"/>
      <dgm:spPr/>
    </dgm:pt>
    <dgm:pt modelId="{BBA7D7D1-3A3B-4D95-AADD-0B553B3366E6}" type="pres">
      <dgm:prSet presAssocID="{38881C99-DB47-426F-B916-83E6F57E8BA0}" presName="background2" presStyleLbl="node2" presStyleIdx="1" presStyleCnt="2"/>
      <dgm:spPr>
        <a:solidFill>
          <a:schemeClr val="accent1">
            <a:lumMod val="75000"/>
          </a:schemeClr>
        </a:solidFill>
        <a:ln>
          <a:solidFill>
            <a:srgbClr val="1F497D"/>
          </a:solidFill>
        </a:ln>
        <a:effectLst>
          <a:innerShdw blurRad="63500" dist="50800" dir="13500000">
            <a:prstClr val="black">
              <a:alpha val="50000"/>
            </a:prstClr>
          </a:innerShdw>
        </a:effectLst>
      </dgm:spPr>
    </dgm:pt>
    <dgm:pt modelId="{D22438A3-F126-4151-8E33-86F1E90006A5}" type="pres">
      <dgm:prSet presAssocID="{38881C99-DB47-426F-B916-83E6F57E8BA0}" presName="text2" presStyleLbl="fgAcc2" presStyleIdx="1" presStyleCnt="2" custScaleX="110655" custLinFactNeighborX="6368" custLinFactNeighborY="3450">
        <dgm:presLayoutVars>
          <dgm:chPref val="3"/>
        </dgm:presLayoutVars>
      </dgm:prSet>
      <dgm:spPr/>
    </dgm:pt>
    <dgm:pt modelId="{21C23691-5983-4A13-9B81-61776D113B11}" type="pres">
      <dgm:prSet presAssocID="{38881C99-DB47-426F-B916-83E6F57E8BA0}" presName="hierChild3" presStyleCnt="0"/>
      <dgm:spPr/>
    </dgm:pt>
    <dgm:pt modelId="{90CC331B-9714-429F-AB9A-925B833A5257}" type="pres">
      <dgm:prSet presAssocID="{6A3CB31B-2D15-4B41-AE0A-2E37DAF49AC6}" presName="Name17" presStyleLbl="parChTrans1D3" presStyleIdx="2" presStyleCnt="3"/>
      <dgm:spPr/>
    </dgm:pt>
    <dgm:pt modelId="{8E7E6DD3-827E-45CF-AD8E-55EECB7A5D54}" type="pres">
      <dgm:prSet presAssocID="{439BE852-CF5D-4132-8BAE-A83491854A59}" presName="hierRoot3" presStyleCnt="0"/>
      <dgm:spPr/>
    </dgm:pt>
    <dgm:pt modelId="{A5C883E0-6A80-4B36-8869-A20A107C1A06}" type="pres">
      <dgm:prSet presAssocID="{439BE852-CF5D-4132-8BAE-A83491854A59}" presName="composite3" presStyleCnt="0"/>
      <dgm:spPr/>
    </dgm:pt>
    <dgm:pt modelId="{536DD6EB-2FE7-47F7-B19F-FA228F2877B4}" type="pres">
      <dgm:prSet presAssocID="{439BE852-CF5D-4132-8BAE-A83491854A59}" presName="background3" presStyleLbl="node3" presStyleIdx="2" presStyleCnt="3"/>
      <dgm:spPr>
        <a:solidFill>
          <a:schemeClr val="accent1">
            <a:lumMod val="75000"/>
          </a:schemeClr>
        </a:solidFill>
        <a:effectLst>
          <a:innerShdw blurRad="63500" dist="50800" dir="13500000">
            <a:prstClr val="black">
              <a:alpha val="50000"/>
            </a:prstClr>
          </a:innerShdw>
        </a:effectLst>
      </dgm:spPr>
    </dgm:pt>
    <dgm:pt modelId="{5CEA2461-7065-4AD3-B832-3A5691547A96}" type="pres">
      <dgm:prSet presAssocID="{439BE852-CF5D-4132-8BAE-A83491854A59}" presName="text3" presStyleLbl="fgAcc3" presStyleIdx="2" presStyleCnt="3" custScaleX="111657" custScaleY="99721" custLinFactNeighborX="6760" custLinFactNeighborY="-4200">
        <dgm:presLayoutVars>
          <dgm:chPref val="3"/>
        </dgm:presLayoutVars>
      </dgm:prSet>
      <dgm:spPr/>
    </dgm:pt>
    <dgm:pt modelId="{395DFFE9-91C2-4330-9073-B8418C30DC2A}" type="pres">
      <dgm:prSet presAssocID="{439BE852-CF5D-4132-8BAE-A83491854A59}" presName="hierChild4" presStyleCnt="0"/>
      <dgm:spPr/>
    </dgm:pt>
  </dgm:ptLst>
  <dgm:cxnLst>
    <dgm:cxn modelId="{48985E02-BCF3-40F0-8468-C27077E8125F}" type="presOf" srcId="{ED13C5C1-9BC5-4067-BAC1-F216E4806BE6}" destId="{4BEAABBC-6EC9-499F-89AE-1A3F2E3E1D15}" srcOrd="0" destOrd="0" presId="urn:microsoft.com/office/officeart/2005/8/layout/hierarchy1"/>
    <dgm:cxn modelId="{6C9EAA1C-14C0-4DD2-92B2-142651ECC403}" type="presOf" srcId="{605D5A2F-4FD8-4D32-90CC-9CDC07BA44F1}" destId="{D3D40EE0-83FE-4E76-86EB-6F9D336087AA}" srcOrd="0" destOrd="0" presId="urn:microsoft.com/office/officeart/2005/8/layout/hierarchy1"/>
    <dgm:cxn modelId="{AF1F2A40-DB6B-4AA2-9BF4-5E5B29AB609E}" srcId="{605D5A2F-4FD8-4D32-90CC-9CDC07BA44F1}" destId="{38881C99-DB47-426F-B916-83E6F57E8BA0}" srcOrd="1" destOrd="0" parTransId="{F52DB719-429D-4C04-A2F1-9860EC60C8B5}" sibTransId="{44495CF1-8134-4B2E-ACF9-8D5290887DA1}"/>
    <dgm:cxn modelId="{BD344A4F-F1CE-4CCB-BB6E-C2DFFD4FE7ED}" type="presOf" srcId="{C9AED4F7-530E-4397-A519-C8E958A5DC9D}" destId="{115659E8-4A71-441D-92D8-4687B462CE53}" srcOrd="0" destOrd="0" presId="urn:microsoft.com/office/officeart/2005/8/layout/hierarchy1"/>
    <dgm:cxn modelId="{2FC26450-F971-48CA-9CA9-8CC080D4ACBF}" srcId="{C39DE99B-F678-474F-8DC3-D4D309C5BAA1}" destId="{605D5A2F-4FD8-4D32-90CC-9CDC07BA44F1}" srcOrd="0" destOrd="0" parTransId="{4946DCAD-0EFB-4C96-BD75-813B889E1877}" sibTransId="{3C3D9DF4-6183-41E6-B116-D9E47C166925}"/>
    <dgm:cxn modelId="{02849953-A634-48EE-A2B2-713E983E65E1}" srcId="{7B26EAA6-3DA4-4472-B0EF-F71FD3215A34}" destId="{FFC9F709-D46C-4DD1-BAD2-7887C89DD4D1}" srcOrd="1" destOrd="0" parTransId="{C9AED4F7-530E-4397-A519-C8E958A5DC9D}" sibTransId="{0416440A-0FE0-4E63-90AB-355D65EE3B13}"/>
    <dgm:cxn modelId="{7CB4D87E-45BF-4369-BD4E-55D3403C1AE2}" srcId="{605D5A2F-4FD8-4D32-90CC-9CDC07BA44F1}" destId="{7B26EAA6-3DA4-4472-B0EF-F71FD3215A34}" srcOrd="0" destOrd="0" parTransId="{ED13C5C1-9BC5-4067-BAC1-F216E4806BE6}" sibTransId="{20D58177-16CB-4D9B-B5FA-F0564AC3EFA8}"/>
    <dgm:cxn modelId="{E16CC384-3EEA-4F7F-820A-74C6C5E9BB68}" type="presOf" srcId="{7B26EAA6-3DA4-4472-B0EF-F71FD3215A34}" destId="{83063EAC-785D-40C3-A306-E8DFC416922A}" srcOrd="0" destOrd="0" presId="urn:microsoft.com/office/officeart/2005/8/layout/hierarchy1"/>
    <dgm:cxn modelId="{8FE2028C-3695-4CB1-A6D2-878CB1A375A2}" type="presOf" srcId="{8B8E5F25-AE76-4117-8ACB-4FBFD81525FD}" destId="{23A335EC-5170-4C29-B1C8-CECC2E466FFE}" srcOrd="0" destOrd="0" presId="urn:microsoft.com/office/officeart/2005/8/layout/hierarchy1"/>
    <dgm:cxn modelId="{0F3A2993-962C-4A15-82F4-DBDB7CB8CF3F}" type="presOf" srcId="{F52DB719-429D-4C04-A2F1-9860EC60C8B5}" destId="{67658F75-F082-4E99-AE9D-89D39DB46122}" srcOrd="0" destOrd="0" presId="urn:microsoft.com/office/officeart/2005/8/layout/hierarchy1"/>
    <dgm:cxn modelId="{A74ED8A3-D804-4B54-9623-F80D6BD8613F}" type="presOf" srcId="{6A3CB31B-2D15-4B41-AE0A-2E37DAF49AC6}" destId="{90CC331B-9714-429F-AB9A-925B833A5257}" srcOrd="0" destOrd="0" presId="urn:microsoft.com/office/officeart/2005/8/layout/hierarchy1"/>
    <dgm:cxn modelId="{D3660DB0-CC5C-4B7A-9DCF-D2939F562F45}" type="presOf" srcId="{C39DE99B-F678-474F-8DC3-D4D309C5BAA1}" destId="{1BCE69CB-1830-45FE-89FE-30637B97059D}" srcOrd="0" destOrd="0" presId="urn:microsoft.com/office/officeart/2005/8/layout/hierarchy1"/>
    <dgm:cxn modelId="{9A4EC1BE-1C0C-4E78-BCE3-75461AACB33B}" type="presOf" srcId="{1B449BCA-6A0A-41B7-8B39-1CAF76E8EDEA}" destId="{B87E9764-35A2-4133-9A2D-5D48E071EED6}" srcOrd="0" destOrd="0" presId="urn:microsoft.com/office/officeart/2005/8/layout/hierarchy1"/>
    <dgm:cxn modelId="{86AF74E1-E06E-4D73-8964-6E7C257AB5A3}" type="presOf" srcId="{38881C99-DB47-426F-B916-83E6F57E8BA0}" destId="{D22438A3-F126-4151-8E33-86F1E90006A5}" srcOrd="0" destOrd="0" presId="urn:microsoft.com/office/officeart/2005/8/layout/hierarchy1"/>
    <dgm:cxn modelId="{024AEBE3-8D09-4E01-99B9-CF480C8D562D}" srcId="{38881C99-DB47-426F-B916-83E6F57E8BA0}" destId="{439BE852-CF5D-4132-8BAE-A83491854A59}" srcOrd="0" destOrd="0" parTransId="{6A3CB31B-2D15-4B41-AE0A-2E37DAF49AC6}" sibTransId="{5FF095AA-1CC7-4A2D-9F54-CAF148DBB8D7}"/>
    <dgm:cxn modelId="{C21FABEE-FE19-4416-9A34-1361595F7BDE}" type="presOf" srcId="{439BE852-CF5D-4132-8BAE-A83491854A59}" destId="{5CEA2461-7065-4AD3-B832-3A5691547A96}" srcOrd="0" destOrd="0" presId="urn:microsoft.com/office/officeart/2005/8/layout/hierarchy1"/>
    <dgm:cxn modelId="{0BE5BBF0-79A1-4169-BD7C-5A9FDAF5E221}" srcId="{7B26EAA6-3DA4-4472-B0EF-F71FD3215A34}" destId="{1B449BCA-6A0A-41B7-8B39-1CAF76E8EDEA}" srcOrd="0" destOrd="0" parTransId="{8B8E5F25-AE76-4117-8ACB-4FBFD81525FD}" sibTransId="{82C85F19-52C3-44EE-9512-6C812193CB01}"/>
    <dgm:cxn modelId="{2E01BEF9-5B86-4CD6-9DDD-AD8AED086A42}" type="presOf" srcId="{FFC9F709-D46C-4DD1-BAD2-7887C89DD4D1}" destId="{1EA542A6-9E2F-4E02-B79C-DCD4C1958970}" srcOrd="0" destOrd="0" presId="urn:microsoft.com/office/officeart/2005/8/layout/hierarchy1"/>
    <dgm:cxn modelId="{03D1B8DC-1270-4067-B451-2BDFD665BA08}" type="presParOf" srcId="{1BCE69CB-1830-45FE-89FE-30637B97059D}" destId="{5A2C447E-537C-4492-A694-39175E404EE4}" srcOrd="0" destOrd="0" presId="urn:microsoft.com/office/officeart/2005/8/layout/hierarchy1"/>
    <dgm:cxn modelId="{AC8CF82D-642A-4FD1-8218-EE19EEFFDA27}" type="presParOf" srcId="{5A2C447E-537C-4492-A694-39175E404EE4}" destId="{F357BE58-C6FD-44CD-8CF9-AD435B031A5C}" srcOrd="0" destOrd="0" presId="urn:microsoft.com/office/officeart/2005/8/layout/hierarchy1"/>
    <dgm:cxn modelId="{5F368147-5C2E-4211-AE94-092944A576DE}" type="presParOf" srcId="{F357BE58-C6FD-44CD-8CF9-AD435B031A5C}" destId="{E2EA8177-D302-49A3-8C9C-2C2008368C6F}" srcOrd="0" destOrd="0" presId="urn:microsoft.com/office/officeart/2005/8/layout/hierarchy1"/>
    <dgm:cxn modelId="{EF99536C-974C-4292-AD43-1C74262EFF26}" type="presParOf" srcId="{F357BE58-C6FD-44CD-8CF9-AD435B031A5C}" destId="{D3D40EE0-83FE-4E76-86EB-6F9D336087AA}" srcOrd="1" destOrd="0" presId="urn:microsoft.com/office/officeart/2005/8/layout/hierarchy1"/>
    <dgm:cxn modelId="{B4BF51E7-41DF-4F3D-A3F6-1E8B2D838773}" type="presParOf" srcId="{5A2C447E-537C-4492-A694-39175E404EE4}" destId="{940DDA5A-8674-4F44-97EA-E3CD95F27590}" srcOrd="1" destOrd="0" presId="urn:microsoft.com/office/officeart/2005/8/layout/hierarchy1"/>
    <dgm:cxn modelId="{3653B532-F504-4671-9C80-DEF1ED0946BB}" type="presParOf" srcId="{940DDA5A-8674-4F44-97EA-E3CD95F27590}" destId="{4BEAABBC-6EC9-499F-89AE-1A3F2E3E1D15}" srcOrd="0" destOrd="0" presId="urn:microsoft.com/office/officeart/2005/8/layout/hierarchy1"/>
    <dgm:cxn modelId="{B9E6556D-EBF6-4E9C-908A-D73B3286886E}" type="presParOf" srcId="{940DDA5A-8674-4F44-97EA-E3CD95F27590}" destId="{BE60794E-9946-48DB-9A3C-9DC7FE3AB91E}" srcOrd="1" destOrd="0" presId="urn:microsoft.com/office/officeart/2005/8/layout/hierarchy1"/>
    <dgm:cxn modelId="{D7C10778-54AB-4C2A-8A66-1E824CB63872}" type="presParOf" srcId="{BE60794E-9946-48DB-9A3C-9DC7FE3AB91E}" destId="{C4E0C595-B38F-41FF-AFEA-A185F0E1140C}" srcOrd="0" destOrd="0" presId="urn:microsoft.com/office/officeart/2005/8/layout/hierarchy1"/>
    <dgm:cxn modelId="{C13FC5E4-EE92-444C-A255-A95F995FC18F}" type="presParOf" srcId="{C4E0C595-B38F-41FF-AFEA-A185F0E1140C}" destId="{A47FB51D-E7DE-41CB-9A52-C803A2D11956}" srcOrd="0" destOrd="0" presId="urn:microsoft.com/office/officeart/2005/8/layout/hierarchy1"/>
    <dgm:cxn modelId="{9CF3C1DB-3262-45B3-955B-5B53FB9E65C8}" type="presParOf" srcId="{C4E0C595-B38F-41FF-AFEA-A185F0E1140C}" destId="{83063EAC-785D-40C3-A306-E8DFC416922A}" srcOrd="1" destOrd="0" presId="urn:microsoft.com/office/officeart/2005/8/layout/hierarchy1"/>
    <dgm:cxn modelId="{6249A056-7AE5-4223-AC79-05D2DEC0D6F7}" type="presParOf" srcId="{BE60794E-9946-48DB-9A3C-9DC7FE3AB91E}" destId="{B91ACD7F-BADA-4BBC-88BC-EBD1F8F18A94}" srcOrd="1" destOrd="0" presId="urn:microsoft.com/office/officeart/2005/8/layout/hierarchy1"/>
    <dgm:cxn modelId="{7CD4784B-546E-4317-B632-5DA6518A7D7F}" type="presParOf" srcId="{B91ACD7F-BADA-4BBC-88BC-EBD1F8F18A94}" destId="{23A335EC-5170-4C29-B1C8-CECC2E466FFE}" srcOrd="0" destOrd="0" presId="urn:microsoft.com/office/officeart/2005/8/layout/hierarchy1"/>
    <dgm:cxn modelId="{49F3F168-FC9A-4C59-A896-BA5031A7D393}" type="presParOf" srcId="{B91ACD7F-BADA-4BBC-88BC-EBD1F8F18A94}" destId="{920F0A10-AAA7-43D8-B9B6-3A1F676E17FF}" srcOrd="1" destOrd="0" presId="urn:microsoft.com/office/officeart/2005/8/layout/hierarchy1"/>
    <dgm:cxn modelId="{25DE32B7-0883-4344-8674-F07559FCF5B0}" type="presParOf" srcId="{920F0A10-AAA7-43D8-B9B6-3A1F676E17FF}" destId="{F80BEB92-B314-4801-BD4A-5205C51BD5B7}" srcOrd="0" destOrd="0" presId="urn:microsoft.com/office/officeart/2005/8/layout/hierarchy1"/>
    <dgm:cxn modelId="{1CBC5AD3-4BAF-401A-9444-2D1C760774D2}" type="presParOf" srcId="{F80BEB92-B314-4801-BD4A-5205C51BD5B7}" destId="{5B1EDCB1-38D4-4BA6-95AC-47E9D999D988}" srcOrd="0" destOrd="0" presId="urn:microsoft.com/office/officeart/2005/8/layout/hierarchy1"/>
    <dgm:cxn modelId="{4D7387BC-0286-455C-BB29-7581E5D24433}" type="presParOf" srcId="{F80BEB92-B314-4801-BD4A-5205C51BD5B7}" destId="{B87E9764-35A2-4133-9A2D-5D48E071EED6}" srcOrd="1" destOrd="0" presId="urn:microsoft.com/office/officeart/2005/8/layout/hierarchy1"/>
    <dgm:cxn modelId="{AE3C1697-5380-4E94-B94A-F861760904ED}" type="presParOf" srcId="{920F0A10-AAA7-43D8-B9B6-3A1F676E17FF}" destId="{524ED68B-AE07-4725-922E-EC430C23FF09}" srcOrd="1" destOrd="0" presId="urn:microsoft.com/office/officeart/2005/8/layout/hierarchy1"/>
    <dgm:cxn modelId="{B1648EE0-A075-4324-B8EC-59446CE58F64}" type="presParOf" srcId="{B91ACD7F-BADA-4BBC-88BC-EBD1F8F18A94}" destId="{115659E8-4A71-441D-92D8-4687B462CE53}" srcOrd="2" destOrd="0" presId="urn:microsoft.com/office/officeart/2005/8/layout/hierarchy1"/>
    <dgm:cxn modelId="{185B5E47-5253-4A21-A38C-2E7678D13381}" type="presParOf" srcId="{B91ACD7F-BADA-4BBC-88BC-EBD1F8F18A94}" destId="{A01FCF7C-2AFB-468E-8B3D-113F3CAA4109}" srcOrd="3" destOrd="0" presId="urn:microsoft.com/office/officeart/2005/8/layout/hierarchy1"/>
    <dgm:cxn modelId="{45755499-B9D3-4B5E-9D74-18DD0314B883}" type="presParOf" srcId="{A01FCF7C-2AFB-468E-8B3D-113F3CAA4109}" destId="{F4C2C891-FBFD-46AA-B79D-1DDE4D82E228}" srcOrd="0" destOrd="0" presId="urn:microsoft.com/office/officeart/2005/8/layout/hierarchy1"/>
    <dgm:cxn modelId="{6E41D4A3-A1DE-4064-A24B-5D2F872ADB3A}" type="presParOf" srcId="{F4C2C891-FBFD-46AA-B79D-1DDE4D82E228}" destId="{4158E0E2-959A-4D91-82C5-70D2C118FD46}" srcOrd="0" destOrd="0" presId="urn:microsoft.com/office/officeart/2005/8/layout/hierarchy1"/>
    <dgm:cxn modelId="{9E00D0D7-E97F-4E5C-AAE8-76C5FCD6365C}" type="presParOf" srcId="{F4C2C891-FBFD-46AA-B79D-1DDE4D82E228}" destId="{1EA542A6-9E2F-4E02-B79C-DCD4C1958970}" srcOrd="1" destOrd="0" presId="urn:microsoft.com/office/officeart/2005/8/layout/hierarchy1"/>
    <dgm:cxn modelId="{67617096-A94D-49AC-8793-FB192C6F5902}" type="presParOf" srcId="{A01FCF7C-2AFB-468E-8B3D-113F3CAA4109}" destId="{5C7E4A1C-6525-464E-9EA6-EDFE8E7AAF2E}" srcOrd="1" destOrd="0" presId="urn:microsoft.com/office/officeart/2005/8/layout/hierarchy1"/>
    <dgm:cxn modelId="{51E610B5-98FC-4449-B836-2C27E5B5C96D}" type="presParOf" srcId="{940DDA5A-8674-4F44-97EA-E3CD95F27590}" destId="{67658F75-F082-4E99-AE9D-89D39DB46122}" srcOrd="2" destOrd="0" presId="urn:microsoft.com/office/officeart/2005/8/layout/hierarchy1"/>
    <dgm:cxn modelId="{F81191FE-6AA4-4641-AF18-2C091AAB7459}" type="presParOf" srcId="{940DDA5A-8674-4F44-97EA-E3CD95F27590}" destId="{088159AC-E779-4E9A-981B-82CD1E8D3C89}" srcOrd="3" destOrd="0" presId="urn:microsoft.com/office/officeart/2005/8/layout/hierarchy1"/>
    <dgm:cxn modelId="{0E5F07CF-E346-4A77-97A1-DBA7EF9C8B2E}" type="presParOf" srcId="{088159AC-E779-4E9A-981B-82CD1E8D3C89}" destId="{5200D7F2-217A-4540-8497-48FBE9BC89E7}" srcOrd="0" destOrd="0" presId="urn:microsoft.com/office/officeart/2005/8/layout/hierarchy1"/>
    <dgm:cxn modelId="{E412521E-1139-438D-BC7D-1676398D8014}" type="presParOf" srcId="{5200D7F2-217A-4540-8497-48FBE9BC89E7}" destId="{BBA7D7D1-3A3B-4D95-AADD-0B553B3366E6}" srcOrd="0" destOrd="0" presId="urn:microsoft.com/office/officeart/2005/8/layout/hierarchy1"/>
    <dgm:cxn modelId="{DE312772-9B8F-4FC6-8563-F4D988B0044A}" type="presParOf" srcId="{5200D7F2-217A-4540-8497-48FBE9BC89E7}" destId="{D22438A3-F126-4151-8E33-86F1E90006A5}" srcOrd="1" destOrd="0" presId="urn:microsoft.com/office/officeart/2005/8/layout/hierarchy1"/>
    <dgm:cxn modelId="{EAB6352E-FCB1-4354-9C6C-963975DD73B2}" type="presParOf" srcId="{088159AC-E779-4E9A-981B-82CD1E8D3C89}" destId="{21C23691-5983-4A13-9B81-61776D113B11}" srcOrd="1" destOrd="0" presId="urn:microsoft.com/office/officeart/2005/8/layout/hierarchy1"/>
    <dgm:cxn modelId="{32CD6472-12E7-405D-B92A-5CABD49F4298}" type="presParOf" srcId="{21C23691-5983-4A13-9B81-61776D113B11}" destId="{90CC331B-9714-429F-AB9A-925B833A5257}" srcOrd="0" destOrd="0" presId="urn:microsoft.com/office/officeart/2005/8/layout/hierarchy1"/>
    <dgm:cxn modelId="{C5CA54DF-0ED7-47B3-8EF2-483B658202AC}" type="presParOf" srcId="{21C23691-5983-4A13-9B81-61776D113B11}" destId="{8E7E6DD3-827E-45CF-AD8E-55EECB7A5D54}" srcOrd="1" destOrd="0" presId="urn:microsoft.com/office/officeart/2005/8/layout/hierarchy1"/>
    <dgm:cxn modelId="{62F8BBD0-24B4-4757-9E8E-8C01A66E1E24}" type="presParOf" srcId="{8E7E6DD3-827E-45CF-AD8E-55EECB7A5D54}" destId="{A5C883E0-6A80-4B36-8869-A20A107C1A06}" srcOrd="0" destOrd="0" presId="urn:microsoft.com/office/officeart/2005/8/layout/hierarchy1"/>
    <dgm:cxn modelId="{8F113F52-28F9-4E89-BA83-D9A113E2B814}" type="presParOf" srcId="{A5C883E0-6A80-4B36-8869-A20A107C1A06}" destId="{536DD6EB-2FE7-47F7-B19F-FA228F2877B4}" srcOrd="0" destOrd="0" presId="urn:microsoft.com/office/officeart/2005/8/layout/hierarchy1"/>
    <dgm:cxn modelId="{FFB2F54D-681D-448F-9EA0-F7C00D14BCA6}" type="presParOf" srcId="{A5C883E0-6A80-4B36-8869-A20A107C1A06}" destId="{5CEA2461-7065-4AD3-B832-3A5691547A96}" srcOrd="1" destOrd="0" presId="urn:microsoft.com/office/officeart/2005/8/layout/hierarchy1"/>
    <dgm:cxn modelId="{074D97B4-38D4-4A38-AD8C-FCCA5FD14900}" type="presParOf" srcId="{8E7E6DD3-827E-45CF-AD8E-55EECB7A5D54}" destId="{395DFFE9-91C2-4330-9073-B8418C30DC2A}" srcOrd="1" destOrd="0" presId="urn:microsoft.com/office/officeart/2005/8/layout/hierarchy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9DE99B-F678-474F-8DC3-D4D309C5BAA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7B26EAA6-3DA4-4472-B0EF-F71FD3215A34}">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Οργανικό τμήμα</a:t>
          </a:r>
        </a:p>
        <a:p>
          <a:r>
            <a:rPr lang="el-GR" sz="1400" b="1" dirty="0">
              <a:solidFill>
                <a:schemeClr val="tx1"/>
              </a:solidFill>
            </a:rPr>
            <a:t>35%</a:t>
          </a:r>
        </a:p>
      </dgm:t>
    </dgm:pt>
    <dgm:pt modelId="{ED13C5C1-9BC5-4067-BAC1-F216E4806BE6}" type="parTrans" cxnId="{7CB4D87E-45BF-4369-BD4E-55D3403C1AE2}">
      <dgm:prSet/>
      <dgm:spPr/>
      <dgm:t>
        <a:bodyPr/>
        <a:lstStyle/>
        <a:p>
          <a:endParaRPr lang="el-GR" sz="1400" dirty="0"/>
        </a:p>
      </dgm:t>
    </dgm:pt>
    <dgm:pt modelId="{20D58177-16CB-4D9B-B5FA-F0564AC3EFA8}" type="sibTrans" cxnId="{7CB4D87E-45BF-4369-BD4E-55D3403C1AE2}">
      <dgm:prSet/>
      <dgm:spPr/>
      <dgm:t>
        <a:bodyPr/>
        <a:lstStyle/>
        <a:p>
          <a:endParaRPr lang="el-GR" sz="1400"/>
        </a:p>
      </dgm:t>
    </dgm:pt>
    <dgm:pt modelId="{1B449BCA-6A0A-41B7-8B39-1CAF76E8EDEA}">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Θεμέλια Ουσία</a:t>
          </a:r>
          <a:endParaRPr lang="en-US" sz="1400" b="1" dirty="0">
            <a:solidFill>
              <a:schemeClr val="tx1"/>
            </a:solidFill>
          </a:endParaRPr>
        </a:p>
        <a:p>
          <a:r>
            <a:rPr lang="el-GR" sz="1400" b="1" dirty="0">
              <a:solidFill>
                <a:schemeClr val="tx1"/>
              </a:solidFill>
            </a:rPr>
            <a:t>98%</a:t>
          </a:r>
        </a:p>
      </dgm:t>
    </dgm:pt>
    <dgm:pt modelId="{8B8E5F25-AE76-4117-8ACB-4FBFD81525FD}" type="parTrans" cxnId="{0BE5BBF0-79A1-4169-BD7C-5A9FDAF5E221}">
      <dgm:prSet/>
      <dgm:spPr/>
      <dgm:t>
        <a:bodyPr/>
        <a:lstStyle/>
        <a:p>
          <a:endParaRPr lang="el-GR" sz="1400" dirty="0"/>
        </a:p>
      </dgm:t>
    </dgm:pt>
    <dgm:pt modelId="{82C85F19-52C3-44EE-9512-6C812193CB01}" type="sibTrans" cxnId="{0BE5BBF0-79A1-4169-BD7C-5A9FDAF5E221}">
      <dgm:prSet/>
      <dgm:spPr/>
      <dgm:t>
        <a:bodyPr/>
        <a:lstStyle/>
        <a:p>
          <a:endParaRPr lang="el-GR" sz="1400"/>
        </a:p>
      </dgm:t>
    </dgm:pt>
    <dgm:pt modelId="{FFC9F709-D46C-4DD1-BAD2-7887C89DD4D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Κύτταρα</a:t>
          </a:r>
        </a:p>
        <a:p>
          <a:r>
            <a:rPr lang="el-GR" sz="1400" b="1" dirty="0">
              <a:solidFill>
                <a:schemeClr val="tx1"/>
              </a:solidFill>
            </a:rPr>
            <a:t>2%</a:t>
          </a:r>
        </a:p>
      </dgm:t>
    </dgm:pt>
    <dgm:pt modelId="{C9AED4F7-530E-4397-A519-C8E958A5DC9D}" type="parTrans" cxnId="{02849953-A634-48EE-A2B2-713E983E65E1}">
      <dgm:prSet/>
      <dgm:spPr/>
      <dgm:t>
        <a:bodyPr/>
        <a:lstStyle/>
        <a:p>
          <a:endParaRPr lang="el-GR" sz="1400" dirty="0"/>
        </a:p>
      </dgm:t>
    </dgm:pt>
    <dgm:pt modelId="{0416440A-0FE0-4E63-90AB-355D65EE3B13}" type="sibTrans" cxnId="{02849953-A634-48EE-A2B2-713E983E65E1}">
      <dgm:prSet/>
      <dgm:spPr/>
      <dgm:t>
        <a:bodyPr/>
        <a:lstStyle/>
        <a:p>
          <a:endParaRPr lang="el-GR" sz="1400"/>
        </a:p>
      </dgm:t>
    </dgm:pt>
    <dgm:pt modelId="{38881C99-DB47-426F-B916-83E6F57E8BA0}">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Ανόργανο Τμήμα</a:t>
          </a:r>
        </a:p>
        <a:p>
          <a:r>
            <a:rPr lang="el-GR" sz="1400" b="1" dirty="0">
              <a:solidFill>
                <a:schemeClr val="tx1"/>
              </a:solidFill>
            </a:rPr>
            <a:t>65%</a:t>
          </a:r>
        </a:p>
      </dgm:t>
    </dgm:pt>
    <dgm:pt modelId="{F52DB719-429D-4C04-A2F1-9860EC60C8B5}" type="parTrans" cxnId="{AF1F2A40-DB6B-4AA2-9BF4-5E5B29AB609E}">
      <dgm:prSet/>
      <dgm:spPr/>
      <dgm:t>
        <a:bodyPr/>
        <a:lstStyle/>
        <a:p>
          <a:endParaRPr lang="el-GR" sz="1400" dirty="0"/>
        </a:p>
      </dgm:t>
    </dgm:pt>
    <dgm:pt modelId="{44495CF1-8134-4B2E-ACF9-8D5290887DA1}" type="sibTrans" cxnId="{AF1F2A40-DB6B-4AA2-9BF4-5E5B29AB609E}">
      <dgm:prSet/>
      <dgm:spPr/>
      <dgm:t>
        <a:bodyPr/>
        <a:lstStyle/>
        <a:p>
          <a:endParaRPr lang="el-GR" sz="1400"/>
        </a:p>
      </dgm:t>
    </dgm:pt>
    <dgm:pt modelId="{439BE852-CF5D-4132-8BAE-A83491854A59}">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endParaRPr lang="en-US" sz="1400" b="1" dirty="0"/>
        </a:p>
        <a:p>
          <a:r>
            <a:rPr lang="el-GR" sz="1400" b="1" dirty="0">
              <a:solidFill>
                <a:schemeClr val="tx1"/>
              </a:solidFill>
            </a:rPr>
            <a:t>Κρύσταλλοι</a:t>
          </a:r>
        </a:p>
        <a:p>
          <a:r>
            <a:rPr lang="el-GR" sz="1400" b="1" dirty="0">
              <a:solidFill>
                <a:schemeClr val="tx1"/>
              </a:solidFill>
            </a:rPr>
            <a:t>Υδροξυαπατίτη</a:t>
          </a:r>
        </a:p>
        <a:p>
          <a:endParaRPr lang="el-GR" sz="1400" dirty="0"/>
        </a:p>
      </dgm:t>
    </dgm:pt>
    <dgm:pt modelId="{6A3CB31B-2D15-4B41-AE0A-2E37DAF49AC6}" type="parTrans" cxnId="{024AEBE3-8D09-4E01-99B9-CF480C8D562D}">
      <dgm:prSet/>
      <dgm:spPr/>
      <dgm:t>
        <a:bodyPr/>
        <a:lstStyle/>
        <a:p>
          <a:endParaRPr lang="el-GR" sz="1400" dirty="0"/>
        </a:p>
      </dgm:t>
    </dgm:pt>
    <dgm:pt modelId="{5FF095AA-1CC7-4A2D-9F54-CAF148DBB8D7}" type="sibTrans" cxnId="{024AEBE3-8D09-4E01-99B9-CF480C8D562D}">
      <dgm:prSet/>
      <dgm:spPr/>
      <dgm:t>
        <a:bodyPr/>
        <a:lstStyle/>
        <a:p>
          <a:endParaRPr lang="el-GR" sz="1400"/>
        </a:p>
      </dgm:t>
    </dgm:pt>
    <dgm:pt modelId="{605D5A2F-4FD8-4D32-90CC-9CDC07BA44F1}">
      <dgm:prSet phldrT="[Κείμενο]" custT="1"/>
      <dgm:spPr>
        <a:solidFill>
          <a:schemeClr val="accent5">
            <a:lumMod val="20000"/>
            <a:lumOff val="80000"/>
          </a:schemeClr>
        </a:solidFill>
        <a:ln w="19050">
          <a:noFill/>
          <a:prstDash val="solid"/>
        </a:ln>
        <a:effectLst>
          <a:innerShdw blurRad="63500" dist="50800" dir="8100000">
            <a:prstClr val="black">
              <a:alpha val="50000"/>
            </a:prstClr>
          </a:innerShdw>
        </a:effectLst>
      </dgm:spPr>
      <dgm:t>
        <a:bodyPr/>
        <a:lstStyle/>
        <a:p>
          <a:r>
            <a:rPr lang="el-GR" sz="1400" b="1" dirty="0">
              <a:solidFill>
                <a:schemeClr val="tx1"/>
              </a:solidFill>
            </a:rPr>
            <a:t>Οστίτης ιστός</a:t>
          </a:r>
        </a:p>
      </dgm:t>
    </dgm:pt>
    <dgm:pt modelId="{3C3D9DF4-6183-41E6-B116-D9E47C166925}" type="sibTrans" cxnId="{2FC26450-F971-48CA-9CA9-8CC080D4ACBF}">
      <dgm:prSet/>
      <dgm:spPr/>
      <dgm:t>
        <a:bodyPr/>
        <a:lstStyle/>
        <a:p>
          <a:endParaRPr lang="el-GR" sz="1400"/>
        </a:p>
      </dgm:t>
    </dgm:pt>
    <dgm:pt modelId="{4946DCAD-0EFB-4C96-BD75-813B889E1877}" type="parTrans" cxnId="{2FC26450-F971-48CA-9CA9-8CC080D4ACBF}">
      <dgm:prSet/>
      <dgm:spPr/>
      <dgm:t>
        <a:bodyPr/>
        <a:lstStyle/>
        <a:p>
          <a:endParaRPr lang="el-GR" sz="1400"/>
        </a:p>
      </dgm:t>
    </dgm:pt>
    <dgm:pt modelId="{1BCE69CB-1830-45FE-89FE-30637B97059D}" type="pres">
      <dgm:prSet presAssocID="{C39DE99B-F678-474F-8DC3-D4D309C5BAA1}" presName="hierChild1" presStyleCnt="0">
        <dgm:presLayoutVars>
          <dgm:chPref val="1"/>
          <dgm:dir/>
          <dgm:animOne val="branch"/>
          <dgm:animLvl val="lvl"/>
          <dgm:resizeHandles/>
        </dgm:presLayoutVars>
      </dgm:prSet>
      <dgm:spPr/>
    </dgm:pt>
    <dgm:pt modelId="{5A2C447E-537C-4492-A694-39175E404EE4}" type="pres">
      <dgm:prSet presAssocID="{605D5A2F-4FD8-4D32-90CC-9CDC07BA44F1}" presName="hierRoot1" presStyleCnt="0"/>
      <dgm:spPr/>
    </dgm:pt>
    <dgm:pt modelId="{F357BE58-C6FD-44CD-8CF9-AD435B031A5C}" type="pres">
      <dgm:prSet presAssocID="{605D5A2F-4FD8-4D32-90CC-9CDC07BA44F1}" presName="composite" presStyleCnt="0"/>
      <dgm:spPr/>
    </dgm:pt>
    <dgm:pt modelId="{E2EA8177-D302-49A3-8C9C-2C2008368C6F}" type="pres">
      <dgm:prSet presAssocID="{605D5A2F-4FD8-4D32-90CC-9CDC07BA44F1}" presName="background" presStyleLbl="node0" presStyleIdx="0" presStyleCnt="1"/>
      <dgm:spPr>
        <a:solidFill>
          <a:schemeClr val="accent1">
            <a:lumMod val="75000"/>
          </a:schemeClr>
        </a:solidFill>
        <a:ln w="19050">
          <a:noFill/>
          <a:prstDash val="solid"/>
        </a:ln>
        <a:effectLst>
          <a:innerShdw blurRad="63500" dist="50800" dir="13500000">
            <a:prstClr val="black">
              <a:alpha val="50000"/>
            </a:prstClr>
          </a:innerShdw>
        </a:effectLst>
      </dgm:spPr>
    </dgm:pt>
    <dgm:pt modelId="{D3D40EE0-83FE-4E76-86EB-6F9D336087AA}" type="pres">
      <dgm:prSet presAssocID="{605D5A2F-4FD8-4D32-90CC-9CDC07BA44F1}" presName="text" presStyleLbl="fgAcc0" presStyleIdx="0" presStyleCnt="1" custScaleX="108814" custLinFactNeighborX="2031" custLinFactNeighborY="-8978">
        <dgm:presLayoutVars>
          <dgm:chPref val="3"/>
        </dgm:presLayoutVars>
      </dgm:prSet>
      <dgm:spPr/>
    </dgm:pt>
    <dgm:pt modelId="{940DDA5A-8674-4F44-97EA-E3CD95F27590}" type="pres">
      <dgm:prSet presAssocID="{605D5A2F-4FD8-4D32-90CC-9CDC07BA44F1}" presName="hierChild2" presStyleCnt="0"/>
      <dgm:spPr/>
    </dgm:pt>
    <dgm:pt modelId="{4BEAABBC-6EC9-499F-89AE-1A3F2E3E1D15}" type="pres">
      <dgm:prSet presAssocID="{ED13C5C1-9BC5-4067-BAC1-F216E4806BE6}" presName="Name10" presStyleLbl="parChTrans1D2" presStyleIdx="0" presStyleCnt="2"/>
      <dgm:spPr/>
    </dgm:pt>
    <dgm:pt modelId="{BE60794E-9946-48DB-9A3C-9DC7FE3AB91E}" type="pres">
      <dgm:prSet presAssocID="{7B26EAA6-3DA4-4472-B0EF-F71FD3215A34}" presName="hierRoot2" presStyleCnt="0"/>
      <dgm:spPr/>
    </dgm:pt>
    <dgm:pt modelId="{C4E0C595-B38F-41FF-AFEA-A185F0E1140C}" type="pres">
      <dgm:prSet presAssocID="{7B26EAA6-3DA4-4472-B0EF-F71FD3215A34}" presName="composite2" presStyleCnt="0"/>
      <dgm:spPr/>
    </dgm:pt>
    <dgm:pt modelId="{A47FB51D-E7DE-41CB-9A52-C803A2D11956}" type="pres">
      <dgm:prSet presAssocID="{7B26EAA6-3DA4-4472-B0EF-F71FD3215A34}" presName="background2" presStyleLbl="node2" presStyleIdx="0" presStyleCnt="2"/>
      <dgm:spPr>
        <a:solidFill>
          <a:schemeClr val="accent1">
            <a:lumMod val="75000"/>
          </a:schemeClr>
        </a:solidFill>
        <a:ln>
          <a:noFill/>
        </a:ln>
        <a:effectLst>
          <a:innerShdw blurRad="63500" dist="50800" dir="13500000">
            <a:prstClr val="black">
              <a:alpha val="50000"/>
            </a:prstClr>
          </a:innerShdw>
        </a:effectLst>
      </dgm:spPr>
    </dgm:pt>
    <dgm:pt modelId="{83063EAC-785D-40C3-A306-E8DFC416922A}" type="pres">
      <dgm:prSet presAssocID="{7B26EAA6-3DA4-4472-B0EF-F71FD3215A34}" presName="text2" presStyleLbl="fgAcc2" presStyleIdx="0" presStyleCnt="2" custScaleX="106714" custLinFactNeighborX="-22241" custLinFactNeighborY="3450">
        <dgm:presLayoutVars>
          <dgm:chPref val="3"/>
        </dgm:presLayoutVars>
      </dgm:prSet>
      <dgm:spPr/>
    </dgm:pt>
    <dgm:pt modelId="{B91ACD7F-BADA-4BBC-88BC-EBD1F8F18A94}" type="pres">
      <dgm:prSet presAssocID="{7B26EAA6-3DA4-4472-B0EF-F71FD3215A34}" presName="hierChild3" presStyleCnt="0"/>
      <dgm:spPr/>
    </dgm:pt>
    <dgm:pt modelId="{23A335EC-5170-4C29-B1C8-CECC2E466FFE}" type="pres">
      <dgm:prSet presAssocID="{8B8E5F25-AE76-4117-8ACB-4FBFD81525FD}" presName="Name17" presStyleLbl="parChTrans1D3" presStyleIdx="0" presStyleCnt="3"/>
      <dgm:spPr/>
    </dgm:pt>
    <dgm:pt modelId="{920F0A10-AAA7-43D8-B9B6-3A1F676E17FF}" type="pres">
      <dgm:prSet presAssocID="{1B449BCA-6A0A-41B7-8B39-1CAF76E8EDEA}" presName="hierRoot3" presStyleCnt="0"/>
      <dgm:spPr/>
    </dgm:pt>
    <dgm:pt modelId="{F80BEB92-B314-4801-BD4A-5205C51BD5B7}" type="pres">
      <dgm:prSet presAssocID="{1B449BCA-6A0A-41B7-8B39-1CAF76E8EDEA}" presName="composite3" presStyleCnt="0"/>
      <dgm:spPr/>
    </dgm:pt>
    <dgm:pt modelId="{5B1EDCB1-38D4-4BA6-95AC-47E9D999D988}" type="pres">
      <dgm:prSet presAssocID="{1B449BCA-6A0A-41B7-8B39-1CAF76E8EDEA}" presName="background3" presStyleLbl="node3" presStyleIdx="0" presStyleCnt="3"/>
      <dgm:spPr>
        <a:solidFill>
          <a:schemeClr val="accent1">
            <a:lumMod val="75000"/>
          </a:schemeClr>
        </a:solidFill>
        <a:effectLst/>
        <a:scene3d>
          <a:camera prst="orthographicFront"/>
          <a:lightRig rig="threePt" dir="t"/>
        </a:scene3d>
        <a:sp3d>
          <a:bevelT/>
        </a:sp3d>
      </dgm:spPr>
    </dgm:pt>
    <dgm:pt modelId="{B87E9764-35A2-4133-9A2D-5D48E071EED6}" type="pres">
      <dgm:prSet presAssocID="{1B449BCA-6A0A-41B7-8B39-1CAF76E8EDEA}" presName="text3" presStyleLbl="fgAcc3" presStyleIdx="0" presStyleCnt="3" custScaleX="120283" custLinFactNeighborX="-17952" custLinFactNeighborY="10601">
        <dgm:presLayoutVars>
          <dgm:chPref val="3"/>
        </dgm:presLayoutVars>
      </dgm:prSet>
      <dgm:spPr/>
    </dgm:pt>
    <dgm:pt modelId="{524ED68B-AE07-4725-922E-EC430C23FF09}" type="pres">
      <dgm:prSet presAssocID="{1B449BCA-6A0A-41B7-8B39-1CAF76E8EDEA}" presName="hierChild4" presStyleCnt="0"/>
      <dgm:spPr/>
    </dgm:pt>
    <dgm:pt modelId="{115659E8-4A71-441D-92D8-4687B462CE53}" type="pres">
      <dgm:prSet presAssocID="{C9AED4F7-530E-4397-A519-C8E958A5DC9D}" presName="Name17" presStyleLbl="parChTrans1D3" presStyleIdx="1" presStyleCnt="3"/>
      <dgm:spPr/>
    </dgm:pt>
    <dgm:pt modelId="{A01FCF7C-2AFB-468E-8B3D-113F3CAA4109}" type="pres">
      <dgm:prSet presAssocID="{FFC9F709-D46C-4DD1-BAD2-7887C89DD4D1}" presName="hierRoot3" presStyleCnt="0"/>
      <dgm:spPr/>
    </dgm:pt>
    <dgm:pt modelId="{F4C2C891-FBFD-46AA-B79D-1DDE4D82E228}" type="pres">
      <dgm:prSet presAssocID="{FFC9F709-D46C-4DD1-BAD2-7887C89DD4D1}" presName="composite3" presStyleCnt="0"/>
      <dgm:spPr/>
    </dgm:pt>
    <dgm:pt modelId="{4158E0E2-959A-4D91-82C5-70D2C118FD46}" type="pres">
      <dgm:prSet presAssocID="{FFC9F709-D46C-4DD1-BAD2-7887C89DD4D1}" presName="background3" presStyleLbl="node3" presStyleIdx="1" presStyleCnt="3"/>
      <dgm:spPr>
        <a:solidFill>
          <a:schemeClr val="accent1">
            <a:lumMod val="75000"/>
          </a:schemeClr>
        </a:solidFill>
        <a:effectLst>
          <a:innerShdw blurRad="63500" dist="50800" dir="13500000">
            <a:prstClr val="black">
              <a:alpha val="50000"/>
            </a:prstClr>
          </a:innerShdw>
        </a:effectLst>
      </dgm:spPr>
    </dgm:pt>
    <dgm:pt modelId="{1EA542A6-9E2F-4E02-B79C-DCD4C1958970}" type="pres">
      <dgm:prSet presAssocID="{FFC9F709-D46C-4DD1-BAD2-7887C89DD4D1}" presName="text3" presStyleLbl="fgAcc3" presStyleIdx="1" presStyleCnt="3" custScaleX="112802" custLinFactNeighborX="-12071" custLinFactNeighborY="10601">
        <dgm:presLayoutVars>
          <dgm:chPref val="3"/>
        </dgm:presLayoutVars>
      </dgm:prSet>
      <dgm:spPr/>
    </dgm:pt>
    <dgm:pt modelId="{5C7E4A1C-6525-464E-9EA6-EDFE8E7AAF2E}" type="pres">
      <dgm:prSet presAssocID="{FFC9F709-D46C-4DD1-BAD2-7887C89DD4D1}" presName="hierChild4" presStyleCnt="0"/>
      <dgm:spPr/>
    </dgm:pt>
    <dgm:pt modelId="{67658F75-F082-4E99-AE9D-89D39DB46122}" type="pres">
      <dgm:prSet presAssocID="{F52DB719-429D-4C04-A2F1-9860EC60C8B5}" presName="Name10" presStyleLbl="parChTrans1D2" presStyleIdx="1" presStyleCnt="2"/>
      <dgm:spPr/>
    </dgm:pt>
    <dgm:pt modelId="{088159AC-E779-4E9A-981B-82CD1E8D3C89}" type="pres">
      <dgm:prSet presAssocID="{38881C99-DB47-426F-B916-83E6F57E8BA0}" presName="hierRoot2" presStyleCnt="0"/>
      <dgm:spPr/>
    </dgm:pt>
    <dgm:pt modelId="{5200D7F2-217A-4540-8497-48FBE9BC89E7}" type="pres">
      <dgm:prSet presAssocID="{38881C99-DB47-426F-B916-83E6F57E8BA0}" presName="composite2" presStyleCnt="0"/>
      <dgm:spPr/>
    </dgm:pt>
    <dgm:pt modelId="{BBA7D7D1-3A3B-4D95-AADD-0B553B3366E6}" type="pres">
      <dgm:prSet presAssocID="{38881C99-DB47-426F-B916-83E6F57E8BA0}" presName="background2" presStyleLbl="node2" presStyleIdx="1" presStyleCnt="2"/>
      <dgm:spPr>
        <a:solidFill>
          <a:schemeClr val="accent1">
            <a:lumMod val="75000"/>
          </a:schemeClr>
        </a:solidFill>
        <a:ln>
          <a:solidFill>
            <a:srgbClr val="1F497D"/>
          </a:solidFill>
        </a:ln>
        <a:effectLst>
          <a:innerShdw blurRad="63500" dist="50800" dir="13500000">
            <a:prstClr val="black">
              <a:alpha val="50000"/>
            </a:prstClr>
          </a:innerShdw>
        </a:effectLst>
      </dgm:spPr>
    </dgm:pt>
    <dgm:pt modelId="{D22438A3-F126-4151-8E33-86F1E90006A5}" type="pres">
      <dgm:prSet presAssocID="{38881C99-DB47-426F-B916-83E6F57E8BA0}" presName="text2" presStyleLbl="fgAcc2" presStyleIdx="1" presStyleCnt="2" custScaleX="110655" custLinFactNeighborX="6368" custLinFactNeighborY="3450">
        <dgm:presLayoutVars>
          <dgm:chPref val="3"/>
        </dgm:presLayoutVars>
      </dgm:prSet>
      <dgm:spPr/>
    </dgm:pt>
    <dgm:pt modelId="{21C23691-5983-4A13-9B81-61776D113B11}" type="pres">
      <dgm:prSet presAssocID="{38881C99-DB47-426F-B916-83E6F57E8BA0}" presName="hierChild3" presStyleCnt="0"/>
      <dgm:spPr/>
    </dgm:pt>
    <dgm:pt modelId="{90CC331B-9714-429F-AB9A-925B833A5257}" type="pres">
      <dgm:prSet presAssocID="{6A3CB31B-2D15-4B41-AE0A-2E37DAF49AC6}" presName="Name17" presStyleLbl="parChTrans1D3" presStyleIdx="2" presStyleCnt="3"/>
      <dgm:spPr/>
    </dgm:pt>
    <dgm:pt modelId="{8E7E6DD3-827E-45CF-AD8E-55EECB7A5D54}" type="pres">
      <dgm:prSet presAssocID="{439BE852-CF5D-4132-8BAE-A83491854A59}" presName="hierRoot3" presStyleCnt="0"/>
      <dgm:spPr/>
    </dgm:pt>
    <dgm:pt modelId="{A5C883E0-6A80-4B36-8869-A20A107C1A06}" type="pres">
      <dgm:prSet presAssocID="{439BE852-CF5D-4132-8BAE-A83491854A59}" presName="composite3" presStyleCnt="0"/>
      <dgm:spPr/>
    </dgm:pt>
    <dgm:pt modelId="{536DD6EB-2FE7-47F7-B19F-FA228F2877B4}" type="pres">
      <dgm:prSet presAssocID="{439BE852-CF5D-4132-8BAE-A83491854A59}" presName="background3" presStyleLbl="node3" presStyleIdx="2" presStyleCnt="3"/>
      <dgm:spPr>
        <a:solidFill>
          <a:schemeClr val="accent1">
            <a:lumMod val="75000"/>
          </a:schemeClr>
        </a:solidFill>
        <a:effectLst>
          <a:innerShdw blurRad="63500" dist="50800" dir="13500000">
            <a:prstClr val="black">
              <a:alpha val="50000"/>
            </a:prstClr>
          </a:innerShdw>
        </a:effectLst>
      </dgm:spPr>
    </dgm:pt>
    <dgm:pt modelId="{5CEA2461-7065-4AD3-B832-3A5691547A96}" type="pres">
      <dgm:prSet presAssocID="{439BE852-CF5D-4132-8BAE-A83491854A59}" presName="text3" presStyleLbl="fgAcc3" presStyleIdx="2" presStyleCnt="3" custScaleX="111657" custScaleY="99721" custLinFactNeighborX="6760" custLinFactNeighborY="-4200">
        <dgm:presLayoutVars>
          <dgm:chPref val="3"/>
        </dgm:presLayoutVars>
      </dgm:prSet>
      <dgm:spPr/>
    </dgm:pt>
    <dgm:pt modelId="{395DFFE9-91C2-4330-9073-B8418C30DC2A}" type="pres">
      <dgm:prSet presAssocID="{439BE852-CF5D-4132-8BAE-A83491854A59}" presName="hierChild4" presStyleCnt="0"/>
      <dgm:spPr/>
    </dgm:pt>
  </dgm:ptLst>
  <dgm:cxnLst>
    <dgm:cxn modelId="{BD99910F-80E8-4961-B899-84258959F0CF}" type="presOf" srcId="{FFC9F709-D46C-4DD1-BAD2-7887C89DD4D1}" destId="{1EA542A6-9E2F-4E02-B79C-DCD4C1958970}" srcOrd="0" destOrd="0" presId="urn:microsoft.com/office/officeart/2005/8/layout/hierarchy1"/>
    <dgm:cxn modelId="{E6319B13-420D-44EB-A4CD-51B2813C5F71}" type="presOf" srcId="{1B449BCA-6A0A-41B7-8B39-1CAF76E8EDEA}" destId="{B87E9764-35A2-4133-9A2D-5D48E071EED6}" srcOrd="0" destOrd="0" presId="urn:microsoft.com/office/officeart/2005/8/layout/hierarchy1"/>
    <dgm:cxn modelId="{79754C26-2811-4CEE-8193-E05BA22430C0}" type="presOf" srcId="{F52DB719-429D-4C04-A2F1-9860EC60C8B5}" destId="{67658F75-F082-4E99-AE9D-89D39DB46122}" srcOrd="0" destOrd="0" presId="urn:microsoft.com/office/officeart/2005/8/layout/hierarchy1"/>
    <dgm:cxn modelId="{0865DE31-9155-4BAF-8144-89125B9F758D}" type="presOf" srcId="{38881C99-DB47-426F-B916-83E6F57E8BA0}" destId="{D22438A3-F126-4151-8E33-86F1E90006A5}" srcOrd="0" destOrd="0" presId="urn:microsoft.com/office/officeart/2005/8/layout/hierarchy1"/>
    <dgm:cxn modelId="{E0FB1739-196F-440C-9100-52B963172DDF}" type="presOf" srcId="{439BE852-CF5D-4132-8BAE-A83491854A59}" destId="{5CEA2461-7065-4AD3-B832-3A5691547A96}" srcOrd="0" destOrd="0" presId="urn:microsoft.com/office/officeart/2005/8/layout/hierarchy1"/>
    <dgm:cxn modelId="{A1B6C139-386B-4B97-8B1B-26C2F61E8958}" type="presOf" srcId="{7B26EAA6-3DA4-4472-B0EF-F71FD3215A34}" destId="{83063EAC-785D-40C3-A306-E8DFC416922A}" srcOrd="0" destOrd="0" presId="urn:microsoft.com/office/officeart/2005/8/layout/hierarchy1"/>
    <dgm:cxn modelId="{AF1F2A40-DB6B-4AA2-9BF4-5E5B29AB609E}" srcId="{605D5A2F-4FD8-4D32-90CC-9CDC07BA44F1}" destId="{38881C99-DB47-426F-B916-83E6F57E8BA0}" srcOrd="1" destOrd="0" parTransId="{F52DB719-429D-4C04-A2F1-9860EC60C8B5}" sibTransId="{44495CF1-8134-4B2E-ACF9-8D5290887DA1}"/>
    <dgm:cxn modelId="{D0C6AF4B-F838-4DAB-8054-17D773CE9458}" type="presOf" srcId="{C39DE99B-F678-474F-8DC3-D4D309C5BAA1}" destId="{1BCE69CB-1830-45FE-89FE-30637B97059D}" srcOrd="0" destOrd="0" presId="urn:microsoft.com/office/officeart/2005/8/layout/hierarchy1"/>
    <dgm:cxn modelId="{2FC26450-F971-48CA-9CA9-8CC080D4ACBF}" srcId="{C39DE99B-F678-474F-8DC3-D4D309C5BAA1}" destId="{605D5A2F-4FD8-4D32-90CC-9CDC07BA44F1}" srcOrd="0" destOrd="0" parTransId="{4946DCAD-0EFB-4C96-BD75-813B889E1877}" sibTransId="{3C3D9DF4-6183-41E6-B116-D9E47C166925}"/>
    <dgm:cxn modelId="{02849953-A634-48EE-A2B2-713E983E65E1}" srcId="{7B26EAA6-3DA4-4472-B0EF-F71FD3215A34}" destId="{FFC9F709-D46C-4DD1-BAD2-7887C89DD4D1}" srcOrd="1" destOrd="0" parTransId="{C9AED4F7-530E-4397-A519-C8E958A5DC9D}" sibTransId="{0416440A-0FE0-4E63-90AB-355D65EE3B13}"/>
    <dgm:cxn modelId="{A6812C79-0B43-4212-8D65-713CD7FAD017}" type="presOf" srcId="{605D5A2F-4FD8-4D32-90CC-9CDC07BA44F1}" destId="{D3D40EE0-83FE-4E76-86EB-6F9D336087AA}" srcOrd="0" destOrd="0" presId="urn:microsoft.com/office/officeart/2005/8/layout/hierarchy1"/>
    <dgm:cxn modelId="{7CB4D87E-45BF-4369-BD4E-55D3403C1AE2}" srcId="{605D5A2F-4FD8-4D32-90CC-9CDC07BA44F1}" destId="{7B26EAA6-3DA4-4472-B0EF-F71FD3215A34}" srcOrd="0" destOrd="0" parTransId="{ED13C5C1-9BC5-4067-BAC1-F216E4806BE6}" sibTransId="{20D58177-16CB-4D9B-B5FA-F0564AC3EFA8}"/>
    <dgm:cxn modelId="{A19E068C-468B-438B-B19E-B703397FD66B}" type="presOf" srcId="{6A3CB31B-2D15-4B41-AE0A-2E37DAF49AC6}" destId="{90CC331B-9714-429F-AB9A-925B833A5257}" srcOrd="0" destOrd="0" presId="urn:microsoft.com/office/officeart/2005/8/layout/hierarchy1"/>
    <dgm:cxn modelId="{A2AD89A1-D171-4673-8784-9EBD9EB93A27}" type="presOf" srcId="{ED13C5C1-9BC5-4067-BAC1-F216E4806BE6}" destId="{4BEAABBC-6EC9-499F-89AE-1A3F2E3E1D15}" srcOrd="0" destOrd="0" presId="urn:microsoft.com/office/officeart/2005/8/layout/hierarchy1"/>
    <dgm:cxn modelId="{F4D1DAD0-25CC-4187-89C9-1EE0D51398D2}" type="presOf" srcId="{8B8E5F25-AE76-4117-8ACB-4FBFD81525FD}" destId="{23A335EC-5170-4C29-B1C8-CECC2E466FFE}" srcOrd="0" destOrd="0" presId="urn:microsoft.com/office/officeart/2005/8/layout/hierarchy1"/>
    <dgm:cxn modelId="{04DD2BD4-522F-44B6-B860-B8CE6A8B0504}" type="presOf" srcId="{C9AED4F7-530E-4397-A519-C8E958A5DC9D}" destId="{115659E8-4A71-441D-92D8-4687B462CE53}" srcOrd="0" destOrd="0" presId="urn:microsoft.com/office/officeart/2005/8/layout/hierarchy1"/>
    <dgm:cxn modelId="{024AEBE3-8D09-4E01-99B9-CF480C8D562D}" srcId="{38881C99-DB47-426F-B916-83E6F57E8BA0}" destId="{439BE852-CF5D-4132-8BAE-A83491854A59}" srcOrd="0" destOrd="0" parTransId="{6A3CB31B-2D15-4B41-AE0A-2E37DAF49AC6}" sibTransId="{5FF095AA-1CC7-4A2D-9F54-CAF148DBB8D7}"/>
    <dgm:cxn modelId="{0BE5BBF0-79A1-4169-BD7C-5A9FDAF5E221}" srcId="{7B26EAA6-3DA4-4472-B0EF-F71FD3215A34}" destId="{1B449BCA-6A0A-41B7-8B39-1CAF76E8EDEA}" srcOrd="0" destOrd="0" parTransId="{8B8E5F25-AE76-4117-8ACB-4FBFD81525FD}" sibTransId="{82C85F19-52C3-44EE-9512-6C812193CB01}"/>
    <dgm:cxn modelId="{BAD61776-A49B-42AB-9F7B-CDF6C1F1FCF8}" type="presParOf" srcId="{1BCE69CB-1830-45FE-89FE-30637B97059D}" destId="{5A2C447E-537C-4492-A694-39175E404EE4}" srcOrd="0" destOrd="0" presId="urn:microsoft.com/office/officeart/2005/8/layout/hierarchy1"/>
    <dgm:cxn modelId="{36DAAC59-4F10-4F3F-8A40-478A2DA0CCFF}" type="presParOf" srcId="{5A2C447E-537C-4492-A694-39175E404EE4}" destId="{F357BE58-C6FD-44CD-8CF9-AD435B031A5C}" srcOrd="0" destOrd="0" presId="urn:microsoft.com/office/officeart/2005/8/layout/hierarchy1"/>
    <dgm:cxn modelId="{20E37FC1-FC88-49FC-B4AC-55B8E91A72A9}" type="presParOf" srcId="{F357BE58-C6FD-44CD-8CF9-AD435B031A5C}" destId="{E2EA8177-D302-49A3-8C9C-2C2008368C6F}" srcOrd="0" destOrd="0" presId="urn:microsoft.com/office/officeart/2005/8/layout/hierarchy1"/>
    <dgm:cxn modelId="{EB8B3D6D-937C-4B8E-ACF8-66FEF1F380D4}" type="presParOf" srcId="{F357BE58-C6FD-44CD-8CF9-AD435B031A5C}" destId="{D3D40EE0-83FE-4E76-86EB-6F9D336087AA}" srcOrd="1" destOrd="0" presId="urn:microsoft.com/office/officeart/2005/8/layout/hierarchy1"/>
    <dgm:cxn modelId="{5405C138-4CC9-44A7-9ADD-A2584B1B4A0F}" type="presParOf" srcId="{5A2C447E-537C-4492-A694-39175E404EE4}" destId="{940DDA5A-8674-4F44-97EA-E3CD95F27590}" srcOrd="1" destOrd="0" presId="urn:microsoft.com/office/officeart/2005/8/layout/hierarchy1"/>
    <dgm:cxn modelId="{BBEE5FB6-CCC1-4FAC-A02D-7BC1BFEDEEF6}" type="presParOf" srcId="{940DDA5A-8674-4F44-97EA-E3CD95F27590}" destId="{4BEAABBC-6EC9-499F-89AE-1A3F2E3E1D15}" srcOrd="0" destOrd="0" presId="urn:microsoft.com/office/officeart/2005/8/layout/hierarchy1"/>
    <dgm:cxn modelId="{EFCD2917-93C4-43A9-97C7-87E80BD24533}" type="presParOf" srcId="{940DDA5A-8674-4F44-97EA-E3CD95F27590}" destId="{BE60794E-9946-48DB-9A3C-9DC7FE3AB91E}" srcOrd="1" destOrd="0" presId="urn:microsoft.com/office/officeart/2005/8/layout/hierarchy1"/>
    <dgm:cxn modelId="{96773DDE-B08C-4553-9D72-22F174E5F856}" type="presParOf" srcId="{BE60794E-9946-48DB-9A3C-9DC7FE3AB91E}" destId="{C4E0C595-B38F-41FF-AFEA-A185F0E1140C}" srcOrd="0" destOrd="0" presId="urn:microsoft.com/office/officeart/2005/8/layout/hierarchy1"/>
    <dgm:cxn modelId="{5539AC1E-B6E8-4F3B-8B1E-177C54FEFD0C}" type="presParOf" srcId="{C4E0C595-B38F-41FF-AFEA-A185F0E1140C}" destId="{A47FB51D-E7DE-41CB-9A52-C803A2D11956}" srcOrd="0" destOrd="0" presId="urn:microsoft.com/office/officeart/2005/8/layout/hierarchy1"/>
    <dgm:cxn modelId="{14FFB3EE-E1B0-49F1-8201-2813BD643FFE}" type="presParOf" srcId="{C4E0C595-B38F-41FF-AFEA-A185F0E1140C}" destId="{83063EAC-785D-40C3-A306-E8DFC416922A}" srcOrd="1" destOrd="0" presId="urn:microsoft.com/office/officeart/2005/8/layout/hierarchy1"/>
    <dgm:cxn modelId="{9A4195D7-3945-4415-8077-5585AEDD3433}" type="presParOf" srcId="{BE60794E-9946-48DB-9A3C-9DC7FE3AB91E}" destId="{B91ACD7F-BADA-4BBC-88BC-EBD1F8F18A94}" srcOrd="1" destOrd="0" presId="urn:microsoft.com/office/officeart/2005/8/layout/hierarchy1"/>
    <dgm:cxn modelId="{8144DE9D-7DC9-4DA4-AD9E-D5953D995693}" type="presParOf" srcId="{B91ACD7F-BADA-4BBC-88BC-EBD1F8F18A94}" destId="{23A335EC-5170-4C29-B1C8-CECC2E466FFE}" srcOrd="0" destOrd="0" presId="urn:microsoft.com/office/officeart/2005/8/layout/hierarchy1"/>
    <dgm:cxn modelId="{54A9A897-54BA-433B-B405-3B180F7DC055}" type="presParOf" srcId="{B91ACD7F-BADA-4BBC-88BC-EBD1F8F18A94}" destId="{920F0A10-AAA7-43D8-B9B6-3A1F676E17FF}" srcOrd="1" destOrd="0" presId="urn:microsoft.com/office/officeart/2005/8/layout/hierarchy1"/>
    <dgm:cxn modelId="{DDDE4405-57A3-497C-99E2-ECF722A9C373}" type="presParOf" srcId="{920F0A10-AAA7-43D8-B9B6-3A1F676E17FF}" destId="{F80BEB92-B314-4801-BD4A-5205C51BD5B7}" srcOrd="0" destOrd="0" presId="urn:microsoft.com/office/officeart/2005/8/layout/hierarchy1"/>
    <dgm:cxn modelId="{55D752C1-5D71-4F80-9D0E-15911F49C923}" type="presParOf" srcId="{F80BEB92-B314-4801-BD4A-5205C51BD5B7}" destId="{5B1EDCB1-38D4-4BA6-95AC-47E9D999D988}" srcOrd="0" destOrd="0" presId="urn:microsoft.com/office/officeart/2005/8/layout/hierarchy1"/>
    <dgm:cxn modelId="{2FE48F0C-B2A7-49C3-A91A-62D4F4B762A8}" type="presParOf" srcId="{F80BEB92-B314-4801-BD4A-5205C51BD5B7}" destId="{B87E9764-35A2-4133-9A2D-5D48E071EED6}" srcOrd="1" destOrd="0" presId="urn:microsoft.com/office/officeart/2005/8/layout/hierarchy1"/>
    <dgm:cxn modelId="{2D5FC2C4-FF7F-40B3-AE34-5197323E237C}" type="presParOf" srcId="{920F0A10-AAA7-43D8-B9B6-3A1F676E17FF}" destId="{524ED68B-AE07-4725-922E-EC430C23FF09}" srcOrd="1" destOrd="0" presId="urn:microsoft.com/office/officeart/2005/8/layout/hierarchy1"/>
    <dgm:cxn modelId="{883FEB3B-8B76-4086-BEAD-D063B81F5A97}" type="presParOf" srcId="{B91ACD7F-BADA-4BBC-88BC-EBD1F8F18A94}" destId="{115659E8-4A71-441D-92D8-4687B462CE53}" srcOrd="2" destOrd="0" presId="urn:microsoft.com/office/officeart/2005/8/layout/hierarchy1"/>
    <dgm:cxn modelId="{62926C92-6579-44BD-8486-2ADB9A0A8B6F}" type="presParOf" srcId="{B91ACD7F-BADA-4BBC-88BC-EBD1F8F18A94}" destId="{A01FCF7C-2AFB-468E-8B3D-113F3CAA4109}" srcOrd="3" destOrd="0" presId="urn:microsoft.com/office/officeart/2005/8/layout/hierarchy1"/>
    <dgm:cxn modelId="{3C23E3F0-BB80-4F6E-AC2D-14E70D725D38}" type="presParOf" srcId="{A01FCF7C-2AFB-468E-8B3D-113F3CAA4109}" destId="{F4C2C891-FBFD-46AA-B79D-1DDE4D82E228}" srcOrd="0" destOrd="0" presId="urn:microsoft.com/office/officeart/2005/8/layout/hierarchy1"/>
    <dgm:cxn modelId="{DDF15822-09B5-403A-9123-98EB62FBEFFE}" type="presParOf" srcId="{F4C2C891-FBFD-46AA-B79D-1DDE4D82E228}" destId="{4158E0E2-959A-4D91-82C5-70D2C118FD46}" srcOrd="0" destOrd="0" presId="urn:microsoft.com/office/officeart/2005/8/layout/hierarchy1"/>
    <dgm:cxn modelId="{0BD3115A-0EFF-4223-ABEC-1F86E192123A}" type="presParOf" srcId="{F4C2C891-FBFD-46AA-B79D-1DDE4D82E228}" destId="{1EA542A6-9E2F-4E02-B79C-DCD4C1958970}" srcOrd="1" destOrd="0" presId="urn:microsoft.com/office/officeart/2005/8/layout/hierarchy1"/>
    <dgm:cxn modelId="{CDAB4B1D-157A-4A36-8C48-80D9B9E09809}" type="presParOf" srcId="{A01FCF7C-2AFB-468E-8B3D-113F3CAA4109}" destId="{5C7E4A1C-6525-464E-9EA6-EDFE8E7AAF2E}" srcOrd="1" destOrd="0" presId="urn:microsoft.com/office/officeart/2005/8/layout/hierarchy1"/>
    <dgm:cxn modelId="{8D70E109-2EAB-4282-AE80-BC8F90A4D186}" type="presParOf" srcId="{940DDA5A-8674-4F44-97EA-E3CD95F27590}" destId="{67658F75-F082-4E99-AE9D-89D39DB46122}" srcOrd="2" destOrd="0" presId="urn:microsoft.com/office/officeart/2005/8/layout/hierarchy1"/>
    <dgm:cxn modelId="{C8C0E60F-1B9A-4B3B-868E-A818FD412E46}" type="presParOf" srcId="{940DDA5A-8674-4F44-97EA-E3CD95F27590}" destId="{088159AC-E779-4E9A-981B-82CD1E8D3C89}" srcOrd="3" destOrd="0" presId="urn:microsoft.com/office/officeart/2005/8/layout/hierarchy1"/>
    <dgm:cxn modelId="{9CB5FF5E-7E1E-4D6E-B40B-7DB53069B136}" type="presParOf" srcId="{088159AC-E779-4E9A-981B-82CD1E8D3C89}" destId="{5200D7F2-217A-4540-8497-48FBE9BC89E7}" srcOrd="0" destOrd="0" presId="urn:microsoft.com/office/officeart/2005/8/layout/hierarchy1"/>
    <dgm:cxn modelId="{2DA531BD-5A4B-4F02-8BDF-2B70A4E98A7A}" type="presParOf" srcId="{5200D7F2-217A-4540-8497-48FBE9BC89E7}" destId="{BBA7D7D1-3A3B-4D95-AADD-0B553B3366E6}" srcOrd="0" destOrd="0" presId="urn:microsoft.com/office/officeart/2005/8/layout/hierarchy1"/>
    <dgm:cxn modelId="{39427695-B377-4A9D-8DBB-260D055A1DFA}" type="presParOf" srcId="{5200D7F2-217A-4540-8497-48FBE9BC89E7}" destId="{D22438A3-F126-4151-8E33-86F1E90006A5}" srcOrd="1" destOrd="0" presId="urn:microsoft.com/office/officeart/2005/8/layout/hierarchy1"/>
    <dgm:cxn modelId="{5CB998E7-4EA3-4D44-BB8B-F04F5CE3F1F4}" type="presParOf" srcId="{088159AC-E779-4E9A-981B-82CD1E8D3C89}" destId="{21C23691-5983-4A13-9B81-61776D113B11}" srcOrd="1" destOrd="0" presId="urn:microsoft.com/office/officeart/2005/8/layout/hierarchy1"/>
    <dgm:cxn modelId="{CECCDD5A-CA2A-4529-85F2-DC1F4D90FB64}" type="presParOf" srcId="{21C23691-5983-4A13-9B81-61776D113B11}" destId="{90CC331B-9714-429F-AB9A-925B833A5257}" srcOrd="0" destOrd="0" presId="urn:microsoft.com/office/officeart/2005/8/layout/hierarchy1"/>
    <dgm:cxn modelId="{CF423355-A41C-45C7-A075-62598510A2FC}" type="presParOf" srcId="{21C23691-5983-4A13-9B81-61776D113B11}" destId="{8E7E6DD3-827E-45CF-AD8E-55EECB7A5D54}" srcOrd="1" destOrd="0" presId="urn:microsoft.com/office/officeart/2005/8/layout/hierarchy1"/>
    <dgm:cxn modelId="{0634CB50-7915-4CF6-878E-5B670D15A9A4}" type="presParOf" srcId="{8E7E6DD3-827E-45CF-AD8E-55EECB7A5D54}" destId="{A5C883E0-6A80-4B36-8869-A20A107C1A06}" srcOrd="0" destOrd="0" presId="urn:microsoft.com/office/officeart/2005/8/layout/hierarchy1"/>
    <dgm:cxn modelId="{3B892AD8-AF5D-44D3-BD53-C547F7261A84}" type="presParOf" srcId="{A5C883E0-6A80-4B36-8869-A20A107C1A06}" destId="{536DD6EB-2FE7-47F7-B19F-FA228F2877B4}" srcOrd="0" destOrd="0" presId="urn:microsoft.com/office/officeart/2005/8/layout/hierarchy1"/>
    <dgm:cxn modelId="{79A64CF1-146A-455E-A668-52EEFDD6B415}" type="presParOf" srcId="{A5C883E0-6A80-4B36-8869-A20A107C1A06}" destId="{5CEA2461-7065-4AD3-B832-3A5691547A96}" srcOrd="1" destOrd="0" presId="urn:microsoft.com/office/officeart/2005/8/layout/hierarchy1"/>
    <dgm:cxn modelId="{8C2A6465-F6DF-494F-B80E-B49A3DA04869}" type="presParOf" srcId="{8E7E6DD3-827E-45CF-AD8E-55EECB7A5D54}" destId="{395DFFE9-91C2-4330-9073-B8418C30DC2A}" srcOrd="1" destOrd="0" presId="urn:microsoft.com/office/officeart/2005/8/layout/hierarchy1"/>
  </dgm:cxnLst>
  <dgm:bg>
    <a:noFill/>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8D821-1FA8-4D96-8D3A-BB7DE9488941}"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l-GR"/>
        </a:p>
      </dgm:t>
    </dgm:pt>
    <dgm:pt modelId="{F1C6CED9-AFF5-46D5-8B5B-CC21D731D91B}">
      <dgm:prSet phldrT="[Κείμενο]" custT="1"/>
      <dgm:spPr/>
      <dgm:t>
        <a:bodyPr/>
        <a:lstStyle/>
        <a:p>
          <a:r>
            <a:rPr lang="el-GR" sz="1400" b="1" dirty="0">
              <a:solidFill>
                <a:srgbClr val="002060"/>
              </a:solidFill>
            </a:rPr>
            <a:t>Τύποι</a:t>
          </a:r>
        </a:p>
        <a:p>
          <a:r>
            <a:rPr lang="el-GR" sz="1400" b="1" dirty="0">
              <a:solidFill>
                <a:srgbClr val="002060"/>
              </a:solidFill>
            </a:rPr>
            <a:t>Οστεοπόρωσης</a:t>
          </a:r>
        </a:p>
      </dgm:t>
    </dgm:pt>
    <dgm:pt modelId="{520C4FC9-4AC6-4AFF-BA4F-7D802630D311}" type="parTrans" cxnId="{A1926735-7873-409B-95B4-957A349F722D}">
      <dgm:prSet/>
      <dgm:spPr/>
      <dgm:t>
        <a:bodyPr/>
        <a:lstStyle/>
        <a:p>
          <a:endParaRPr lang="el-GR"/>
        </a:p>
      </dgm:t>
    </dgm:pt>
    <dgm:pt modelId="{8B6BBE57-C893-4D36-A54B-F675464C5104}" type="sibTrans" cxnId="{A1926735-7873-409B-95B4-957A349F722D}">
      <dgm:prSet/>
      <dgm:spPr/>
      <dgm:t>
        <a:bodyPr/>
        <a:lstStyle/>
        <a:p>
          <a:endParaRPr lang="el-GR"/>
        </a:p>
      </dgm:t>
    </dgm:pt>
    <dgm:pt modelId="{17591835-92B0-451B-855D-F20F8F98CFC4}">
      <dgm:prSet phldrT="[Κείμενο]" custT="1"/>
      <dgm:spPr/>
      <dgm:t>
        <a:bodyPr/>
        <a:lstStyle/>
        <a:p>
          <a:r>
            <a:rPr lang="el-GR" sz="1400" b="1" dirty="0">
              <a:solidFill>
                <a:srgbClr val="002060"/>
              </a:solidFill>
            </a:rPr>
            <a:t>Πρωτογενής</a:t>
          </a:r>
        </a:p>
      </dgm:t>
    </dgm:pt>
    <dgm:pt modelId="{BCB3ED1D-45D6-4534-9F0E-A76D5D64BB8F}" type="parTrans" cxnId="{86A7E542-2D30-40DA-9C17-81BBD3823E60}">
      <dgm:prSet/>
      <dgm:spPr/>
      <dgm:t>
        <a:bodyPr/>
        <a:lstStyle/>
        <a:p>
          <a:endParaRPr lang="el-GR"/>
        </a:p>
      </dgm:t>
    </dgm:pt>
    <dgm:pt modelId="{5B9AF327-8FB3-4917-92F1-D33FBF587D23}" type="sibTrans" cxnId="{86A7E542-2D30-40DA-9C17-81BBD3823E60}">
      <dgm:prSet/>
      <dgm:spPr/>
      <dgm:t>
        <a:bodyPr/>
        <a:lstStyle/>
        <a:p>
          <a:endParaRPr lang="el-GR"/>
        </a:p>
      </dgm:t>
    </dgm:pt>
    <dgm:pt modelId="{B5D2314D-EAD6-4C72-B6D9-6A22697D53DE}">
      <dgm:prSet phldrT="[Κείμενο]" custT="1"/>
      <dgm:spPr/>
      <dgm:t>
        <a:bodyPr/>
        <a:lstStyle/>
        <a:p>
          <a:r>
            <a:rPr lang="el-GR" sz="1400" b="1" dirty="0">
              <a:solidFill>
                <a:srgbClr val="002060"/>
              </a:solidFill>
            </a:rPr>
            <a:t>Δευτερογενής</a:t>
          </a:r>
        </a:p>
      </dgm:t>
    </dgm:pt>
    <dgm:pt modelId="{52BC1913-0A42-48AE-8213-85FC3B2DC6AF}" type="parTrans" cxnId="{277C1A5D-F793-46E7-8002-D11CB801DFA6}">
      <dgm:prSet/>
      <dgm:spPr/>
      <dgm:t>
        <a:bodyPr/>
        <a:lstStyle/>
        <a:p>
          <a:endParaRPr lang="el-GR"/>
        </a:p>
      </dgm:t>
    </dgm:pt>
    <dgm:pt modelId="{36097064-4722-43F4-A2C4-E1BB3C228242}" type="sibTrans" cxnId="{277C1A5D-F793-46E7-8002-D11CB801DFA6}">
      <dgm:prSet/>
      <dgm:spPr/>
      <dgm:t>
        <a:bodyPr/>
        <a:lstStyle/>
        <a:p>
          <a:endParaRPr lang="el-GR"/>
        </a:p>
      </dgm:t>
    </dgm:pt>
    <dgm:pt modelId="{E26124AF-8AC8-41D5-8456-7294D28A57BE}" type="pres">
      <dgm:prSet presAssocID="{F5C8D821-1FA8-4D96-8D3A-BB7DE9488941}" presName="hierChild1" presStyleCnt="0">
        <dgm:presLayoutVars>
          <dgm:chPref val="1"/>
          <dgm:dir/>
          <dgm:animOne val="branch"/>
          <dgm:animLvl val="lvl"/>
          <dgm:resizeHandles/>
        </dgm:presLayoutVars>
      </dgm:prSet>
      <dgm:spPr/>
    </dgm:pt>
    <dgm:pt modelId="{08C534BE-CEBC-42A4-B1B1-1847B084562D}" type="pres">
      <dgm:prSet presAssocID="{F1C6CED9-AFF5-46D5-8B5B-CC21D731D91B}" presName="hierRoot1" presStyleCnt="0"/>
      <dgm:spPr/>
    </dgm:pt>
    <dgm:pt modelId="{DA582C02-CC01-4755-9F46-358BCE5496B4}" type="pres">
      <dgm:prSet presAssocID="{F1C6CED9-AFF5-46D5-8B5B-CC21D731D91B}" presName="composite" presStyleCnt="0"/>
      <dgm:spPr/>
    </dgm:pt>
    <dgm:pt modelId="{A8F972C5-0938-4E36-9E97-C03D9BC9301D}" type="pres">
      <dgm:prSet presAssocID="{F1C6CED9-AFF5-46D5-8B5B-CC21D731D91B}" presName="background" presStyleLbl="node0" presStyleIdx="0" presStyleCnt="1"/>
      <dgm:spPr/>
    </dgm:pt>
    <dgm:pt modelId="{F892A089-41C6-4F5E-8F16-73EB46838F28}" type="pres">
      <dgm:prSet presAssocID="{F1C6CED9-AFF5-46D5-8B5B-CC21D731D91B}" presName="text" presStyleLbl="fgAcc0" presStyleIdx="0" presStyleCnt="1">
        <dgm:presLayoutVars>
          <dgm:chPref val="3"/>
        </dgm:presLayoutVars>
      </dgm:prSet>
      <dgm:spPr/>
    </dgm:pt>
    <dgm:pt modelId="{174B25DC-4726-4913-AC42-8229F1BC6FC8}" type="pres">
      <dgm:prSet presAssocID="{F1C6CED9-AFF5-46D5-8B5B-CC21D731D91B}" presName="hierChild2" presStyleCnt="0"/>
      <dgm:spPr/>
    </dgm:pt>
    <dgm:pt modelId="{D6B1C785-8ECE-44C5-89A9-4A1702D7D42F}" type="pres">
      <dgm:prSet presAssocID="{BCB3ED1D-45D6-4534-9F0E-A76D5D64BB8F}" presName="Name10" presStyleLbl="parChTrans1D2" presStyleIdx="0" presStyleCnt="2"/>
      <dgm:spPr/>
    </dgm:pt>
    <dgm:pt modelId="{01C10189-96A2-4AC9-8C95-61D15328FCCF}" type="pres">
      <dgm:prSet presAssocID="{17591835-92B0-451B-855D-F20F8F98CFC4}" presName="hierRoot2" presStyleCnt="0"/>
      <dgm:spPr/>
    </dgm:pt>
    <dgm:pt modelId="{1F04BB27-3247-4E08-9836-4A02BC84D41C}" type="pres">
      <dgm:prSet presAssocID="{17591835-92B0-451B-855D-F20F8F98CFC4}" presName="composite2" presStyleCnt="0"/>
      <dgm:spPr/>
    </dgm:pt>
    <dgm:pt modelId="{61A2277E-8BB0-46B6-9544-60E0BF9BDD7D}" type="pres">
      <dgm:prSet presAssocID="{17591835-92B0-451B-855D-F20F8F98CFC4}" presName="background2" presStyleLbl="node2" presStyleIdx="0" presStyleCnt="2"/>
      <dgm:spPr/>
    </dgm:pt>
    <dgm:pt modelId="{D8E86EB6-8D5C-4D7B-82E4-270540E2D518}" type="pres">
      <dgm:prSet presAssocID="{17591835-92B0-451B-855D-F20F8F98CFC4}" presName="text2" presStyleLbl="fgAcc2" presStyleIdx="0" presStyleCnt="2">
        <dgm:presLayoutVars>
          <dgm:chPref val="3"/>
        </dgm:presLayoutVars>
      </dgm:prSet>
      <dgm:spPr/>
    </dgm:pt>
    <dgm:pt modelId="{AFA80CEF-7484-40BF-A83D-6C9C328ADF1C}" type="pres">
      <dgm:prSet presAssocID="{17591835-92B0-451B-855D-F20F8F98CFC4}" presName="hierChild3" presStyleCnt="0"/>
      <dgm:spPr/>
    </dgm:pt>
    <dgm:pt modelId="{6CBD1A89-0F87-46BD-8EDD-B8BEA83C3FDF}" type="pres">
      <dgm:prSet presAssocID="{52BC1913-0A42-48AE-8213-85FC3B2DC6AF}" presName="Name10" presStyleLbl="parChTrans1D2" presStyleIdx="1" presStyleCnt="2"/>
      <dgm:spPr/>
    </dgm:pt>
    <dgm:pt modelId="{6FAAFBAD-8081-4EE5-A298-BA16AABA3710}" type="pres">
      <dgm:prSet presAssocID="{B5D2314D-EAD6-4C72-B6D9-6A22697D53DE}" presName="hierRoot2" presStyleCnt="0"/>
      <dgm:spPr/>
    </dgm:pt>
    <dgm:pt modelId="{79EDE4CA-0D76-4702-BE01-18B966270FD1}" type="pres">
      <dgm:prSet presAssocID="{B5D2314D-EAD6-4C72-B6D9-6A22697D53DE}" presName="composite2" presStyleCnt="0"/>
      <dgm:spPr/>
    </dgm:pt>
    <dgm:pt modelId="{6AE1B11C-96F4-41B1-BACC-01FD7FE261A9}" type="pres">
      <dgm:prSet presAssocID="{B5D2314D-EAD6-4C72-B6D9-6A22697D53DE}" presName="background2" presStyleLbl="node2" presStyleIdx="1" presStyleCnt="2"/>
      <dgm:spPr/>
    </dgm:pt>
    <dgm:pt modelId="{C5EC66D3-5F41-49A5-91F0-B49F6CE019F6}" type="pres">
      <dgm:prSet presAssocID="{B5D2314D-EAD6-4C72-B6D9-6A22697D53DE}" presName="text2" presStyleLbl="fgAcc2" presStyleIdx="1" presStyleCnt="2">
        <dgm:presLayoutVars>
          <dgm:chPref val="3"/>
        </dgm:presLayoutVars>
      </dgm:prSet>
      <dgm:spPr/>
    </dgm:pt>
    <dgm:pt modelId="{35FE2261-3637-4BCF-B4D3-C06D8246A095}" type="pres">
      <dgm:prSet presAssocID="{B5D2314D-EAD6-4C72-B6D9-6A22697D53DE}" presName="hierChild3" presStyleCnt="0"/>
      <dgm:spPr/>
    </dgm:pt>
  </dgm:ptLst>
  <dgm:cxnLst>
    <dgm:cxn modelId="{A1926735-7873-409B-95B4-957A349F722D}" srcId="{F5C8D821-1FA8-4D96-8D3A-BB7DE9488941}" destId="{F1C6CED9-AFF5-46D5-8B5B-CC21D731D91B}" srcOrd="0" destOrd="0" parTransId="{520C4FC9-4AC6-4AFF-BA4F-7D802630D311}" sibTransId="{8B6BBE57-C893-4D36-A54B-F675464C5104}"/>
    <dgm:cxn modelId="{8B5E775C-072C-4CAF-8438-48051FC2DC64}" type="presOf" srcId="{F1C6CED9-AFF5-46D5-8B5B-CC21D731D91B}" destId="{F892A089-41C6-4F5E-8F16-73EB46838F28}" srcOrd="0" destOrd="0" presId="urn:microsoft.com/office/officeart/2005/8/layout/hierarchy1"/>
    <dgm:cxn modelId="{277C1A5D-F793-46E7-8002-D11CB801DFA6}" srcId="{F1C6CED9-AFF5-46D5-8B5B-CC21D731D91B}" destId="{B5D2314D-EAD6-4C72-B6D9-6A22697D53DE}" srcOrd="1" destOrd="0" parTransId="{52BC1913-0A42-48AE-8213-85FC3B2DC6AF}" sibTransId="{36097064-4722-43F4-A2C4-E1BB3C228242}"/>
    <dgm:cxn modelId="{86A7E542-2D30-40DA-9C17-81BBD3823E60}" srcId="{F1C6CED9-AFF5-46D5-8B5B-CC21D731D91B}" destId="{17591835-92B0-451B-855D-F20F8F98CFC4}" srcOrd="0" destOrd="0" parTransId="{BCB3ED1D-45D6-4534-9F0E-A76D5D64BB8F}" sibTransId="{5B9AF327-8FB3-4917-92F1-D33FBF587D23}"/>
    <dgm:cxn modelId="{19015244-D7A5-44E0-8119-FE8D51642C50}" type="presOf" srcId="{F5C8D821-1FA8-4D96-8D3A-BB7DE9488941}" destId="{E26124AF-8AC8-41D5-8456-7294D28A57BE}" srcOrd="0" destOrd="0" presId="urn:microsoft.com/office/officeart/2005/8/layout/hierarchy1"/>
    <dgm:cxn modelId="{E9C3236C-D33E-405C-BBCF-5B7C639BA486}" type="presOf" srcId="{BCB3ED1D-45D6-4534-9F0E-A76D5D64BB8F}" destId="{D6B1C785-8ECE-44C5-89A9-4A1702D7D42F}" srcOrd="0" destOrd="0" presId="urn:microsoft.com/office/officeart/2005/8/layout/hierarchy1"/>
    <dgm:cxn modelId="{D06F7F9F-D77A-40E3-B360-7B18B857B272}" type="presOf" srcId="{B5D2314D-EAD6-4C72-B6D9-6A22697D53DE}" destId="{C5EC66D3-5F41-49A5-91F0-B49F6CE019F6}" srcOrd="0" destOrd="0" presId="urn:microsoft.com/office/officeart/2005/8/layout/hierarchy1"/>
    <dgm:cxn modelId="{2D8A78A5-DE24-45E4-8D50-A4B32AF1EA10}" type="presOf" srcId="{17591835-92B0-451B-855D-F20F8F98CFC4}" destId="{D8E86EB6-8D5C-4D7B-82E4-270540E2D518}" srcOrd="0" destOrd="0" presId="urn:microsoft.com/office/officeart/2005/8/layout/hierarchy1"/>
    <dgm:cxn modelId="{E5C7ADE3-FC62-467F-ADC8-2ABA4D1DB98B}" type="presOf" srcId="{52BC1913-0A42-48AE-8213-85FC3B2DC6AF}" destId="{6CBD1A89-0F87-46BD-8EDD-B8BEA83C3FDF}" srcOrd="0" destOrd="0" presId="urn:microsoft.com/office/officeart/2005/8/layout/hierarchy1"/>
    <dgm:cxn modelId="{00428921-9101-49FA-BE86-EF8BAF657B82}" type="presParOf" srcId="{E26124AF-8AC8-41D5-8456-7294D28A57BE}" destId="{08C534BE-CEBC-42A4-B1B1-1847B084562D}" srcOrd="0" destOrd="0" presId="urn:microsoft.com/office/officeart/2005/8/layout/hierarchy1"/>
    <dgm:cxn modelId="{6740C586-17FC-439D-ABF4-34C443B793AD}" type="presParOf" srcId="{08C534BE-CEBC-42A4-B1B1-1847B084562D}" destId="{DA582C02-CC01-4755-9F46-358BCE5496B4}" srcOrd="0" destOrd="0" presId="urn:microsoft.com/office/officeart/2005/8/layout/hierarchy1"/>
    <dgm:cxn modelId="{F9EE9066-E5C8-4DBF-80ED-3083E7841C2E}" type="presParOf" srcId="{DA582C02-CC01-4755-9F46-358BCE5496B4}" destId="{A8F972C5-0938-4E36-9E97-C03D9BC9301D}" srcOrd="0" destOrd="0" presId="urn:microsoft.com/office/officeart/2005/8/layout/hierarchy1"/>
    <dgm:cxn modelId="{07805C80-A6EB-44B9-9F46-CBE0E593458E}" type="presParOf" srcId="{DA582C02-CC01-4755-9F46-358BCE5496B4}" destId="{F892A089-41C6-4F5E-8F16-73EB46838F28}" srcOrd="1" destOrd="0" presId="urn:microsoft.com/office/officeart/2005/8/layout/hierarchy1"/>
    <dgm:cxn modelId="{3A03C9A2-B9E3-4867-9E5C-E0694A753295}" type="presParOf" srcId="{08C534BE-CEBC-42A4-B1B1-1847B084562D}" destId="{174B25DC-4726-4913-AC42-8229F1BC6FC8}" srcOrd="1" destOrd="0" presId="urn:microsoft.com/office/officeart/2005/8/layout/hierarchy1"/>
    <dgm:cxn modelId="{40C5786B-1EE0-4F61-AFA2-B35E9234E6FF}" type="presParOf" srcId="{174B25DC-4726-4913-AC42-8229F1BC6FC8}" destId="{D6B1C785-8ECE-44C5-89A9-4A1702D7D42F}" srcOrd="0" destOrd="0" presId="urn:microsoft.com/office/officeart/2005/8/layout/hierarchy1"/>
    <dgm:cxn modelId="{940B9F55-BE3A-4D5E-A8C3-14FA5DE4DA05}" type="presParOf" srcId="{174B25DC-4726-4913-AC42-8229F1BC6FC8}" destId="{01C10189-96A2-4AC9-8C95-61D15328FCCF}" srcOrd="1" destOrd="0" presId="urn:microsoft.com/office/officeart/2005/8/layout/hierarchy1"/>
    <dgm:cxn modelId="{20F211F6-86A3-4452-80D1-9D578F62998A}" type="presParOf" srcId="{01C10189-96A2-4AC9-8C95-61D15328FCCF}" destId="{1F04BB27-3247-4E08-9836-4A02BC84D41C}" srcOrd="0" destOrd="0" presId="urn:microsoft.com/office/officeart/2005/8/layout/hierarchy1"/>
    <dgm:cxn modelId="{FB408576-CE55-461B-81B4-B95616141D2C}" type="presParOf" srcId="{1F04BB27-3247-4E08-9836-4A02BC84D41C}" destId="{61A2277E-8BB0-46B6-9544-60E0BF9BDD7D}" srcOrd="0" destOrd="0" presId="urn:microsoft.com/office/officeart/2005/8/layout/hierarchy1"/>
    <dgm:cxn modelId="{46C12813-DF41-4284-BA74-2C5E0205F648}" type="presParOf" srcId="{1F04BB27-3247-4E08-9836-4A02BC84D41C}" destId="{D8E86EB6-8D5C-4D7B-82E4-270540E2D518}" srcOrd="1" destOrd="0" presId="urn:microsoft.com/office/officeart/2005/8/layout/hierarchy1"/>
    <dgm:cxn modelId="{98A216D4-B5D5-4BBF-864E-3E730D255B32}" type="presParOf" srcId="{01C10189-96A2-4AC9-8C95-61D15328FCCF}" destId="{AFA80CEF-7484-40BF-A83D-6C9C328ADF1C}" srcOrd="1" destOrd="0" presId="urn:microsoft.com/office/officeart/2005/8/layout/hierarchy1"/>
    <dgm:cxn modelId="{40A17DDA-C9D8-4A9F-B08F-EFB99A3D7CD9}" type="presParOf" srcId="{174B25DC-4726-4913-AC42-8229F1BC6FC8}" destId="{6CBD1A89-0F87-46BD-8EDD-B8BEA83C3FDF}" srcOrd="2" destOrd="0" presId="urn:microsoft.com/office/officeart/2005/8/layout/hierarchy1"/>
    <dgm:cxn modelId="{16C8DEE2-253F-4532-87D6-419DC1EC7B81}" type="presParOf" srcId="{174B25DC-4726-4913-AC42-8229F1BC6FC8}" destId="{6FAAFBAD-8081-4EE5-A298-BA16AABA3710}" srcOrd="3" destOrd="0" presId="urn:microsoft.com/office/officeart/2005/8/layout/hierarchy1"/>
    <dgm:cxn modelId="{53D4FCAB-1F6C-4638-885B-CD802522312D}" type="presParOf" srcId="{6FAAFBAD-8081-4EE5-A298-BA16AABA3710}" destId="{79EDE4CA-0D76-4702-BE01-18B966270FD1}" srcOrd="0" destOrd="0" presId="urn:microsoft.com/office/officeart/2005/8/layout/hierarchy1"/>
    <dgm:cxn modelId="{08091C7A-7825-4C36-B190-1D13C7060A77}" type="presParOf" srcId="{79EDE4CA-0D76-4702-BE01-18B966270FD1}" destId="{6AE1B11C-96F4-41B1-BACC-01FD7FE261A9}" srcOrd="0" destOrd="0" presId="urn:microsoft.com/office/officeart/2005/8/layout/hierarchy1"/>
    <dgm:cxn modelId="{E8BE324D-FF23-4A0F-85F6-732C7B744F10}" type="presParOf" srcId="{79EDE4CA-0D76-4702-BE01-18B966270FD1}" destId="{C5EC66D3-5F41-49A5-91F0-B49F6CE019F6}" srcOrd="1" destOrd="0" presId="urn:microsoft.com/office/officeart/2005/8/layout/hierarchy1"/>
    <dgm:cxn modelId="{E70CB4D9-BBD8-4DBD-BD21-C982947A27C0}" type="presParOf" srcId="{6FAAFBAD-8081-4EE5-A298-BA16AABA3710}" destId="{35FE2261-3637-4BCF-B4D3-C06D8246A09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1AA567-1F45-4A1D-A902-FDDBCDEB176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l-GR"/>
        </a:p>
      </dgm:t>
    </dgm:pt>
    <dgm:pt modelId="{5893FFA1-6B69-4769-9C6C-FB2D67EE6D99}">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a:t>Φυσιολογία </a:t>
          </a:r>
        </a:p>
        <a:p>
          <a:r>
            <a:rPr lang="el-GR" sz="1600" b="0" i="1" dirty="0"/>
            <a:t>της Πώρωσης</a:t>
          </a:r>
        </a:p>
      </dgm:t>
    </dgm:pt>
    <dgm:pt modelId="{3F0C376A-0302-4B38-A845-A6CBF228736F}" type="parTrans" cxnId="{BAEBB16E-7DF4-4C2A-B6E0-86C192D3C427}">
      <dgm:prSet/>
      <dgm:spPr/>
      <dgm:t>
        <a:bodyPr/>
        <a:lstStyle/>
        <a:p>
          <a:endParaRPr lang="el-GR"/>
        </a:p>
      </dgm:t>
    </dgm:pt>
    <dgm:pt modelId="{9616366C-4FFD-4F40-AF03-65686EDB54F4}" type="sibTrans" cxnId="{BAEBB16E-7DF4-4C2A-B6E0-86C192D3C427}">
      <dgm:prSet/>
      <dgm:spPr/>
      <dgm:t>
        <a:bodyPr/>
        <a:lstStyle/>
        <a:p>
          <a:endParaRPr lang="el-GR"/>
        </a:p>
      </dgm:t>
    </dgm:pt>
    <dgm:pt modelId="{5CFC4E69-0FF9-41AD-9ABC-1B57EF51525C}">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a:t>2</a:t>
          </a:r>
          <a:r>
            <a:rPr lang="en-US" sz="1600" b="0" i="1" dirty="0"/>
            <a:t>. </a:t>
          </a:r>
          <a:r>
            <a:rPr lang="el-GR" sz="1600" b="0" i="1" dirty="0"/>
            <a:t>Πρωτογενής </a:t>
          </a:r>
        </a:p>
        <a:p>
          <a:r>
            <a:rPr lang="el-GR" sz="1600" b="0" i="1" dirty="0"/>
            <a:t>Πώρωση</a:t>
          </a:r>
        </a:p>
      </dgm:t>
    </dgm:pt>
    <dgm:pt modelId="{02345CC1-7472-4E74-8845-BA1E382FBEF4}" type="parTrans" cxnId="{69C9300C-3FBF-4975-B9B7-2D5E8F3B05DE}">
      <dgm:prSet/>
      <dgm:spPr/>
      <dgm:t>
        <a:bodyPr/>
        <a:lstStyle/>
        <a:p>
          <a:endParaRPr lang="el-GR"/>
        </a:p>
      </dgm:t>
    </dgm:pt>
    <dgm:pt modelId="{8B76C64B-917F-4EBB-B6B4-C1D0D5EE53D6}" type="sibTrans" cxnId="{69C9300C-3FBF-4975-B9B7-2D5E8F3B05DE}">
      <dgm:prSet/>
      <dgm:spPr/>
      <dgm:t>
        <a:bodyPr/>
        <a:lstStyle/>
        <a:p>
          <a:endParaRPr lang="el-GR"/>
        </a:p>
      </dgm:t>
    </dgm:pt>
    <dgm:pt modelId="{28BB6897-7A19-45FF-B8D3-883AF72B1562}">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a:t>1</a:t>
          </a:r>
          <a:r>
            <a:rPr lang="en-US" sz="1600" b="0" i="1" dirty="0"/>
            <a:t>. </a:t>
          </a:r>
          <a:r>
            <a:rPr lang="el-GR" sz="1600" b="0" i="1" dirty="0"/>
            <a:t>Δευτερογενής </a:t>
          </a:r>
        </a:p>
        <a:p>
          <a:r>
            <a:rPr lang="el-GR" sz="1600" b="0" i="1" dirty="0"/>
            <a:t>Πώρωση</a:t>
          </a:r>
        </a:p>
      </dgm:t>
    </dgm:pt>
    <dgm:pt modelId="{736DA191-4BDA-43B4-A539-46F083238EA4}" type="parTrans" cxnId="{2E37C59A-0517-4D6F-8586-858DF377E682}">
      <dgm:prSet/>
      <dgm:spPr/>
      <dgm:t>
        <a:bodyPr/>
        <a:lstStyle/>
        <a:p>
          <a:endParaRPr lang="el-GR"/>
        </a:p>
      </dgm:t>
    </dgm:pt>
    <dgm:pt modelId="{B65B84A8-8AE3-4BAA-95D4-EF7731773A5F}" type="sibTrans" cxnId="{2E37C59A-0517-4D6F-8586-858DF377E682}">
      <dgm:prSet/>
      <dgm:spPr/>
      <dgm:t>
        <a:bodyPr/>
        <a:lstStyle/>
        <a:p>
          <a:endParaRPr lang="el-GR"/>
        </a:p>
      </dgm:t>
    </dgm:pt>
    <dgm:pt modelId="{70FAC62D-ED4A-40F4-B189-336C77CEF8B8}">
      <dgm:prSet phldrT="[Κείμενο]"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a:latin typeface="Calibri" pitchFamily="34" charset="0"/>
              <a:cs typeface="Calibri" pitchFamily="34" charset="0"/>
            </a:rPr>
            <a:t>1</a:t>
          </a:r>
          <a:r>
            <a:rPr lang="en-US" sz="1600" b="0" i="1" dirty="0">
              <a:latin typeface="Calibri" pitchFamily="34" charset="0"/>
              <a:cs typeface="Calibri" pitchFamily="34" charset="0"/>
            </a:rPr>
            <a:t>a. </a:t>
          </a:r>
          <a:r>
            <a:rPr lang="el-GR" sz="1600" b="0" i="1" dirty="0">
              <a:latin typeface="Calibri" pitchFamily="34" charset="0"/>
              <a:cs typeface="Calibri" pitchFamily="34" charset="0"/>
            </a:rPr>
            <a:t>Στάδιο</a:t>
          </a:r>
        </a:p>
        <a:p>
          <a:r>
            <a:rPr lang="el-GR" sz="1600" b="0" i="1" dirty="0">
              <a:latin typeface="Calibri" pitchFamily="34" charset="0"/>
              <a:cs typeface="Calibri" pitchFamily="34" charset="0"/>
            </a:rPr>
            <a:t>αιματώματος</a:t>
          </a:r>
        </a:p>
      </dgm:t>
    </dgm:pt>
    <dgm:pt modelId="{FDE01E78-FDE5-473E-8E2A-D21A79BB9F36}" type="parTrans" cxnId="{EB468FC5-F983-4B9D-858B-15D40BC0AFA7}">
      <dgm:prSet/>
      <dgm:spPr/>
      <dgm:t>
        <a:bodyPr/>
        <a:lstStyle/>
        <a:p>
          <a:endParaRPr lang="el-GR"/>
        </a:p>
      </dgm:t>
    </dgm:pt>
    <dgm:pt modelId="{6D12BFF7-C663-42E7-B51C-580A1B65EA9E}" type="sibTrans" cxnId="{EB468FC5-F983-4B9D-858B-15D40BC0AFA7}">
      <dgm:prSet/>
      <dgm:spPr/>
      <dgm:t>
        <a:bodyPr/>
        <a:lstStyle/>
        <a:p>
          <a:endParaRPr lang="el-GR"/>
        </a:p>
      </dgm:t>
    </dgm:pt>
    <dgm:pt modelId="{08C6106A-EC7A-40F0-9815-3D4D2BEC7D3C}">
      <dgm:prSet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a:latin typeface="Calibri" pitchFamily="34" charset="0"/>
              <a:cs typeface="Calibri" pitchFamily="34" charset="0"/>
            </a:rPr>
            <a:t>1</a:t>
          </a:r>
          <a:r>
            <a:rPr lang="en-US" sz="1600" b="0" i="1" dirty="0">
              <a:latin typeface="Calibri" pitchFamily="34" charset="0"/>
              <a:cs typeface="Calibri" pitchFamily="34" charset="0"/>
            </a:rPr>
            <a:t>b. </a:t>
          </a:r>
          <a:r>
            <a:rPr lang="el-GR" sz="1600" b="0" i="1" dirty="0">
              <a:latin typeface="Calibri" pitchFamily="34" charset="0"/>
              <a:cs typeface="Calibri" pitchFamily="34" charset="0"/>
            </a:rPr>
            <a:t>Στάδιο μαλακού</a:t>
          </a:r>
        </a:p>
        <a:p>
          <a:r>
            <a:rPr lang="el-GR" sz="1600" b="0" i="1" dirty="0">
              <a:latin typeface="Calibri" pitchFamily="34" charset="0"/>
              <a:cs typeface="Calibri" pitchFamily="34" charset="0"/>
            </a:rPr>
            <a:t> πώρου</a:t>
          </a:r>
        </a:p>
      </dgm:t>
    </dgm:pt>
    <dgm:pt modelId="{515DF7D4-1481-4372-8D5B-EA99936F139C}" type="parTrans" cxnId="{81E5842E-359F-4E7A-866F-3017A387E3D4}">
      <dgm:prSet/>
      <dgm:spPr/>
      <dgm:t>
        <a:bodyPr/>
        <a:lstStyle/>
        <a:p>
          <a:endParaRPr lang="el-GR"/>
        </a:p>
      </dgm:t>
    </dgm:pt>
    <dgm:pt modelId="{2BD62342-301A-46D0-9938-AFFF8953C934}" type="sibTrans" cxnId="{81E5842E-359F-4E7A-866F-3017A387E3D4}">
      <dgm:prSet/>
      <dgm:spPr/>
      <dgm:t>
        <a:bodyPr/>
        <a:lstStyle/>
        <a:p>
          <a:endParaRPr lang="el-GR"/>
        </a:p>
      </dgm:t>
    </dgm:pt>
    <dgm:pt modelId="{9FFA817D-ACC3-4B25-B643-924158D4FE9B}">
      <dgm:prSet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a:latin typeface="Calibri" pitchFamily="34" charset="0"/>
              <a:cs typeface="Calibri" pitchFamily="34" charset="0"/>
            </a:rPr>
            <a:t>1</a:t>
          </a:r>
          <a:r>
            <a:rPr lang="en-US" sz="1600" b="0" i="1" dirty="0">
              <a:latin typeface="Calibri" pitchFamily="34" charset="0"/>
              <a:cs typeface="Calibri" pitchFamily="34" charset="0"/>
            </a:rPr>
            <a:t>c. </a:t>
          </a:r>
          <a:r>
            <a:rPr lang="el-GR" sz="1600" b="0" i="1" dirty="0">
              <a:latin typeface="Calibri" pitchFamily="34" charset="0"/>
              <a:cs typeface="Calibri" pitchFamily="34" charset="0"/>
            </a:rPr>
            <a:t>Στάδιο Στερεού ή</a:t>
          </a:r>
        </a:p>
        <a:p>
          <a:r>
            <a:rPr lang="el-GR" sz="1600" b="0" i="1" dirty="0">
              <a:latin typeface="Calibri" pitchFamily="34" charset="0"/>
              <a:cs typeface="Calibri" pitchFamily="34" charset="0"/>
            </a:rPr>
            <a:t> σκληρού πώρου</a:t>
          </a:r>
        </a:p>
      </dgm:t>
    </dgm:pt>
    <dgm:pt modelId="{3C54F256-8763-492A-B7E1-48F2A2A270CA}" type="parTrans" cxnId="{0A4C5A65-644F-4F66-99B0-2E46554E4044}">
      <dgm:prSet/>
      <dgm:spPr/>
      <dgm:t>
        <a:bodyPr/>
        <a:lstStyle/>
        <a:p>
          <a:endParaRPr lang="el-GR"/>
        </a:p>
      </dgm:t>
    </dgm:pt>
    <dgm:pt modelId="{3562DA52-C040-489A-B70C-86D36845291D}" type="sibTrans" cxnId="{0A4C5A65-644F-4F66-99B0-2E46554E4044}">
      <dgm:prSet/>
      <dgm:spPr/>
      <dgm:t>
        <a:bodyPr/>
        <a:lstStyle/>
        <a:p>
          <a:endParaRPr lang="el-GR"/>
        </a:p>
      </dgm:t>
    </dgm:pt>
    <dgm:pt modelId="{C7E5E3BD-3CB0-4C90-9FEA-0D4618DA6767}">
      <dgm:prSet custT="1"/>
      <dgm:spPr>
        <a:solidFill>
          <a:schemeClr val="accent1">
            <a:lumMod val="50000"/>
          </a:schemeClr>
        </a:solidFill>
        <a:effectLst>
          <a:outerShdw blurRad="50800" dist="38100" dir="5400000" algn="t" rotWithShape="0">
            <a:prstClr val="black">
              <a:alpha val="40000"/>
            </a:prstClr>
          </a:outerShdw>
        </a:effectLst>
      </dgm:spPr>
      <dgm:t>
        <a:bodyPr/>
        <a:lstStyle/>
        <a:p>
          <a:r>
            <a:rPr lang="el-GR" sz="1600" b="0" i="1" dirty="0">
              <a:latin typeface="Calibri" pitchFamily="34" charset="0"/>
              <a:cs typeface="Calibri" pitchFamily="34" charset="0"/>
            </a:rPr>
            <a:t>1</a:t>
          </a:r>
          <a:r>
            <a:rPr lang="en-US" sz="1600" b="0" i="1" dirty="0">
              <a:latin typeface="Calibri" pitchFamily="34" charset="0"/>
              <a:cs typeface="Calibri" pitchFamily="34" charset="0"/>
            </a:rPr>
            <a:t>d. </a:t>
          </a:r>
          <a:r>
            <a:rPr lang="el-GR" sz="1600" b="0" i="1" dirty="0">
              <a:latin typeface="Calibri" pitchFamily="34" charset="0"/>
              <a:cs typeface="Calibri" pitchFamily="34" charset="0"/>
            </a:rPr>
            <a:t>Στάδιο ανακατασκευής του οστού</a:t>
          </a:r>
        </a:p>
      </dgm:t>
    </dgm:pt>
    <dgm:pt modelId="{67A77024-81E8-4215-8AC7-55A132CAB604}" type="parTrans" cxnId="{3D6550BA-BB2F-4C42-AF73-5DAA83FDC0E4}">
      <dgm:prSet/>
      <dgm:spPr/>
      <dgm:t>
        <a:bodyPr/>
        <a:lstStyle/>
        <a:p>
          <a:endParaRPr lang="el-GR"/>
        </a:p>
      </dgm:t>
    </dgm:pt>
    <dgm:pt modelId="{89CEEF2C-C538-4774-9470-B12D978F85A9}" type="sibTrans" cxnId="{3D6550BA-BB2F-4C42-AF73-5DAA83FDC0E4}">
      <dgm:prSet/>
      <dgm:spPr/>
      <dgm:t>
        <a:bodyPr/>
        <a:lstStyle/>
        <a:p>
          <a:endParaRPr lang="el-GR"/>
        </a:p>
      </dgm:t>
    </dgm:pt>
    <dgm:pt modelId="{DF8E5054-0BEC-488B-8504-058D369BC46A}" type="pres">
      <dgm:prSet presAssocID="{2F1AA567-1F45-4A1D-A902-FDDBCDEB1764}" presName="mainComposite" presStyleCnt="0">
        <dgm:presLayoutVars>
          <dgm:chPref val="1"/>
          <dgm:dir/>
          <dgm:animOne val="branch"/>
          <dgm:animLvl val="lvl"/>
          <dgm:resizeHandles val="exact"/>
        </dgm:presLayoutVars>
      </dgm:prSet>
      <dgm:spPr/>
    </dgm:pt>
    <dgm:pt modelId="{51214911-A1E2-41B2-A477-B65F020C9840}" type="pres">
      <dgm:prSet presAssocID="{2F1AA567-1F45-4A1D-A902-FDDBCDEB1764}" presName="hierFlow" presStyleCnt="0"/>
      <dgm:spPr/>
    </dgm:pt>
    <dgm:pt modelId="{ED183490-98DC-42A1-83EF-F003888EA638}" type="pres">
      <dgm:prSet presAssocID="{2F1AA567-1F45-4A1D-A902-FDDBCDEB1764}" presName="hierChild1" presStyleCnt="0">
        <dgm:presLayoutVars>
          <dgm:chPref val="1"/>
          <dgm:animOne val="branch"/>
          <dgm:animLvl val="lvl"/>
        </dgm:presLayoutVars>
      </dgm:prSet>
      <dgm:spPr/>
    </dgm:pt>
    <dgm:pt modelId="{586067A5-81C8-4972-B716-E47FBA69E99B}" type="pres">
      <dgm:prSet presAssocID="{5893FFA1-6B69-4769-9C6C-FB2D67EE6D99}" presName="Name14" presStyleCnt="0"/>
      <dgm:spPr/>
    </dgm:pt>
    <dgm:pt modelId="{E2C5AA90-AA73-493D-9F66-70D7DB61491F}" type="pres">
      <dgm:prSet presAssocID="{5893FFA1-6B69-4769-9C6C-FB2D67EE6D99}" presName="level1Shape" presStyleLbl="node0" presStyleIdx="0" presStyleCnt="1" custScaleX="113968" custLinFactX="46548" custLinFactNeighborX="100000" custLinFactNeighborY="-16452">
        <dgm:presLayoutVars>
          <dgm:chPref val="3"/>
        </dgm:presLayoutVars>
      </dgm:prSet>
      <dgm:spPr/>
    </dgm:pt>
    <dgm:pt modelId="{C4459C23-8D19-44C2-A935-F40DBEF2D00B}" type="pres">
      <dgm:prSet presAssocID="{5893FFA1-6B69-4769-9C6C-FB2D67EE6D99}" presName="hierChild2" presStyleCnt="0"/>
      <dgm:spPr/>
    </dgm:pt>
    <dgm:pt modelId="{090045FD-4599-4E67-826A-C3CCA7933C64}" type="pres">
      <dgm:prSet presAssocID="{02345CC1-7472-4E74-8845-BA1E382FBEF4}" presName="Name19" presStyleLbl="parChTrans1D2" presStyleIdx="0" presStyleCnt="2"/>
      <dgm:spPr/>
    </dgm:pt>
    <dgm:pt modelId="{01924838-92A7-47CC-A6A6-7DBD3718518C}" type="pres">
      <dgm:prSet presAssocID="{5CFC4E69-0FF9-41AD-9ABC-1B57EF51525C}" presName="Name21" presStyleCnt="0"/>
      <dgm:spPr/>
    </dgm:pt>
    <dgm:pt modelId="{797A204A-9771-4B65-A5D4-4A6C3155814D}" type="pres">
      <dgm:prSet presAssocID="{5CFC4E69-0FF9-41AD-9ABC-1B57EF51525C}" presName="level2Shape" presStyleLbl="node2" presStyleIdx="0" presStyleCnt="2" custScaleX="111804" custLinFactX="141071" custLinFactNeighborX="200000" custLinFactNeighborY="-30481"/>
      <dgm:spPr/>
    </dgm:pt>
    <dgm:pt modelId="{4F022A27-F50E-4AC0-9352-2EFE6FD9A3A6}" type="pres">
      <dgm:prSet presAssocID="{5CFC4E69-0FF9-41AD-9ABC-1B57EF51525C}" presName="hierChild3" presStyleCnt="0"/>
      <dgm:spPr/>
    </dgm:pt>
    <dgm:pt modelId="{34D185D2-2256-48F9-BDA1-26E10FF32842}" type="pres">
      <dgm:prSet presAssocID="{736DA191-4BDA-43B4-A539-46F083238EA4}" presName="Name19" presStyleLbl="parChTrans1D2" presStyleIdx="1" presStyleCnt="2"/>
      <dgm:spPr/>
    </dgm:pt>
    <dgm:pt modelId="{AE94E111-D5ED-48B9-9624-570B285683E1}" type="pres">
      <dgm:prSet presAssocID="{28BB6897-7A19-45FF-B8D3-883AF72B1562}" presName="Name21" presStyleCnt="0"/>
      <dgm:spPr/>
    </dgm:pt>
    <dgm:pt modelId="{A6B65EE5-B6FE-4788-A750-FDF1C0ABE6F6}" type="pres">
      <dgm:prSet presAssocID="{28BB6897-7A19-45FF-B8D3-883AF72B1562}" presName="level2Shape" presStyleLbl="node2" presStyleIdx="1" presStyleCnt="2" custScaleX="109268" custLinFactNeighborX="-31623" custLinFactNeighborY="-30481"/>
      <dgm:spPr/>
    </dgm:pt>
    <dgm:pt modelId="{3A487680-66D1-4276-8668-AE51220BDF73}" type="pres">
      <dgm:prSet presAssocID="{28BB6897-7A19-45FF-B8D3-883AF72B1562}" presName="hierChild3" presStyleCnt="0"/>
      <dgm:spPr/>
    </dgm:pt>
    <dgm:pt modelId="{4E2582DC-11D4-4149-8A85-55C564C376AF}" type="pres">
      <dgm:prSet presAssocID="{FDE01E78-FDE5-473E-8E2A-D21A79BB9F36}" presName="Name19" presStyleLbl="parChTrans1D3" presStyleIdx="0" presStyleCnt="4"/>
      <dgm:spPr/>
    </dgm:pt>
    <dgm:pt modelId="{BA9FEAA1-8D03-437C-80FC-6A7E206DC6C0}" type="pres">
      <dgm:prSet presAssocID="{70FAC62D-ED4A-40F4-B189-336C77CEF8B8}" presName="Name21" presStyleCnt="0"/>
      <dgm:spPr/>
    </dgm:pt>
    <dgm:pt modelId="{6F8831B7-D58A-451F-BF29-82A8C5E6C1B0}" type="pres">
      <dgm:prSet presAssocID="{70FAC62D-ED4A-40F4-B189-336C77CEF8B8}" presName="level2Shape" presStyleLbl="node3" presStyleIdx="0" presStyleCnt="4" custScaleX="108538" custLinFactNeighborX="13701" custLinFactNeighborY="-2520"/>
      <dgm:spPr/>
    </dgm:pt>
    <dgm:pt modelId="{F16665D2-717D-420B-BDDF-46301BB06D05}" type="pres">
      <dgm:prSet presAssocID="{70FAC62D-ED4A-40F4-B189-336C77CEF8B8}" presName="hierChild3" presStyleCnt="0"/>
      <dgm:spPr/>
    </dgm:pt>
    <dgm:pt modelId="{8572D0E8-7774-4AC0-9C54-3B7A7B49BE54}" type="pres">
      <dgm:prSet presAssocID="{515DF7D4-1481-4372-8D5B-EA99936F139C}" presName="Name19" presStyleLbl="parChTrans1D3" presStyleIdx="1" presStyleCnt="4"/>
      <dgm:spPr/>
    </dgm:pt>
    <dgm:pt modelId="{4C9C8942-CE79-46EA-B6A9-8D6025CCACA6}" type="pres">
      <dgm:prSet presAssocID="{08C6106A-EC7A-40F0-9815-3D4D2BEC7D3C}" presName="Name21" presStyleCnt="0"/>
      <dgm:spPr/>
    </dgm:pt>
    <dgm:pt modelId="{2FC1D23B-3108-4F51-8E88-378195603057}" type="pres">
      <dgm:prSet presAssocID="{08C6106A-EC7A-40F0-9815-3D4D2BEC7D3C}" presName="level2Shape" presStyleLbl="node3" presStyleIdx="1" presStyleCnt="4" custScaleX="113470" custLinFactNeighborX="-12863" custLinFactNeighborY="-2520"/>
      <dgm:spPr/>
    </dgm:pt>
    <dgm:pt modelId="{9E8E3ECF-F86A-4E28-8065-07132598756C}" type="pres">
      <dgm:prSet presAssocID="{08C6106A-EC7A-40F0-9815-3D4D2BEC7D3C}" presName="hierChild3" presStyleCnt="0"/>
      <dgm:spPr/>
    </dgm:pt>
    <dgm:pt modelId="{099816B9-B72F-4566-8E3F-45963A213AB7}" type="pres">
      <dgm:prSet presAssocID="{3C54F256-8763-492A-B7E1-48F2A2A270CA}" presName="Name19" presStyleLbl="parChTrans1D3" presStyleIdx="2" presStyleCnt="4"/>
      <dgm:spPr/>
    </dgm:pt>
    <dgm:pt modelId="{01A75180-072D-4A67-A253-9DD07ACE3591}" type="pres">
      <dgm:prSet presAssocID="{9FFA817D-ACC3-4B25-B643-924158D4FE9B}" presName="Name21" presStyleCnt="0"/>
      <dgm:spPr/>
    </dgm:pt>
    <dgm:pt modelId="{1AB5D9F8-EC5D-430E-B21D-0D10F4838900}" type="pres">
      <dgm:prSet presAssocID="{9FFA817D-ACC3-4B25-B643-924158D4FE9B}" presName="level2Shape" presStyleLbl="node3" presStyleIdx="2" presStyleCnt="4" custScaleX="117699" custLinFactNeighborX="-39694" custLinFactNeighborY="-2520"/>
      <dgm:spPr/>
    </dgm:pt>
    <dgm:pt modelId="{803B95AC-73B9-474B-BEBD-8E367BDB43C8}" type="pres">
      <dgm:prSet presAssocID="{9FFA817D-ACC3-4B25-B643-924158D4FE9B}" presName="hierChild3" presStyleCnt="0"/>
      <dgm:spPr/>
    </dgm:pt>
    <dgm:pt modelId="{5E533BD2-2020-4B07-B4F7-755C0F1E75CB}" type="pres">
      <dgm:prSet presAssocID="{67A77024-81E8-4215-8AC7-55A132CAB604}" presName="Name19" presStyleLbl="parChTrans1D3" presStyleIdx="3" presStyleCnt="4"/>
      <dgm:spPr/>
    </dgm:pt>
    <dgm:pt modelId="{3D9467FB-E0C6-49E0-A4BC-8C533D554D99}" type="pres">
      <dgm:prSet presAssocID="{C7E5E3BD-3CB0-4C90-9FEA-0D4618DA6767}" presName="Name21" presStyleCnt="0"/>
      <dgm:spPr/>
    </dgm:pt>
    <dgm:pt modelId="{05E1548F-FC3E-4548-8BDA-C31B96E57B9D}" type="pres">
      <dgm:prSet presAssocID="{C7E5E3BD-3CB0-4C90-9FEA-0D4618DA6767}" presName="level2Shape" presStyleLbl="node3" presStyleIdx="3" presStyleCnt="4" custScaleX="120239" custLinFactNeighborX="-66088" custLinFactNeighborY="-2520"/>
      <dgm:spPr/>
    </dgm:pt>
    <dgm:pt modelId="{16F4F035-2050-4FEF-A93F-E61BCEC6CF5C}" type="pres">
      <dgm:prSet presAssocID="{C7E5E3BD-3CB0-4C90-9FEA-0D4618DA6767}" presName="hierChild3" presStyleCnt="0"/>
      <dgm:spPr/>
    </dgm:pt>
    <dgm:pt modelId="{079DE7B5-80FB-44E4-85D9-7FD01A021CAB}" type="pres">
      <dgm:prSet presAssocID="{2F1AA567-1F45-4A1D-A902-FDDBCDEB1764}" presName="bgShapesFlow" presStyleCnt="0"/>
      <dgm:spPr/>
    </dgm:pt>
  </dgm:ptLst>
  <dgm:cxnLst>
    <dgm:cxn modelId="{69C9300C-3FBF-4975-B9B7-2D5E8F3B05DE}" srcId="{5893FFA1-6B69-4769-9C6C-FB2D67EE6D99}" destId="{5CFC4E69-0FF9-41AD-9ABC-1B57EF51525C}" srcOrd="0" destOrd="0" parTransId="{02345CC1-7472-4E74-8845-BA1E382FBEF4}" sibTransId="{8B76C64B-917F-4EBB-B6B4-C1D0D5EE53D6}"/>
    <dgm:cxn modelId="{D953DF10-9FC9-4255-8ABE-0C9874B7D2E1}" type="presOf" srcId="{02345CC1-7472-4E74-8845-BA1E382FBEF4}" destId="{090045FD-4599-4E67-826A-C3CCA7933C64}" srcOrd="0" destOrd="0" presId="urn:microsoft.com/office/officeart/2005/8/layout/hierarchy6"/>
    <dgm:cxn modelId="{81E5842E-359F-4E7A-866F-3017A387E3D4}" srcId="{28BB6897-7A19-45FF-B8D3-883AF72B1562}" destId="{08C6106A-EC7A-40F0-9815-3D4D2BEC7D3C}" srcOrd="1" destOrd="0" parTransId="{515DF7D4-1481-4372-8D5B-EA99936F139C}" sibTransId="{2BD62342-301A-46D0-9938-AFFF8953C934}"/>
    <dgm:cxn modelId="{9982945E-56B2-4553-ACD7-E9AAB231C862}" type="presOf" srcId="{5893FFA1-6B69-4769-9C6C-FB2D67EE6D99}" destId="{E2C5AA90-AA73-493D-9F66-70D7DB61491F}" srcOrd="0" destOrd="0" presId="urn:microsoft.com/office/officeart/2005/8/layout/hierarchy6"/>
    <dgm:cxn modelId="{0A4C5A65-644F-4F66-99B0-2E46554E4044}" srcId="{28BB6897-7A19-45FF-B8D3-883AF72B1562}" destId="{9FFA817D-ACC3-4B25-B643-924158D4FE9B}" srcOrd="2" destOrd="0" parTransId="{3C54F256-8763-492A-B7E1-48F2A2A270CA}" sibTransId="{3562DA52-C040-489A-B70C-86D36845291D}"/>
    <dgm:cxn modelId="{AC54CA46-5A7D-442B-B077-099ED455EB9B}" type="presOf" srcId="{515DF7D4-1481-4372-8D5B-EA99936F139C}" destId="{8572D0E8-7774-4AC0-9C54-3B7A7B49BE54}" srcOrd="0" destOrd="0" presId="urn:microsoft.com/office/officeart/2005/8/layout/hierarchy6"/>
    <dgm:cxn modelId="{7DF18367-5F9C-4AAF-AB34-B737B8483172}" type="presOf" srcId="{08C6106A-EC7A-40F0-9815-3D4D2BEC7D3C}" destId="{2FC1D23B-3108-4F51-8E88-378195603057}" srcOrd="0" destOrd="0" presId="urn:microsoft.com/office/officeart/2005/8/layout/hierarchy6"/>
    <dgm:cxn modelId="{BAEBB16E-7DF4-4C2A-B6E0-86C192D3C427}" srcId="{2F1AA567-1F45-4A1D-A902-FDDBCDEB1764}" destId="{5893FFA1-6B69-4769-9C6C-FB2D67EE6D99}" srcOrd="0" destOrd="0" parTransId="{3F0C376A-0302-4B38-A845-A6CBF228736F}" sibTransId="{9616366C-4FFD-4F40-AF03-65686EDB54F4}"/>
    <dgm:cxn modelId="{92781B71-DA8A-45EF-B1D3-C0DDFD8481D6}" type="presOf" srcId="{70FAC62D-ED4A-40F4-B189-336C77CEF8B8}" destId="{6F8831B7-D58A-451F-BF29-82A8C5E6C1B0}" srcOrd="0" destOrd="0" presId="urn:microsoft.com/office/officeart/2005/8/layout/hierarchy6"/>
    <dgm:cxn modelId="{7A22F878-FF53-4AB9-B500-E199B0244639}" type="presOf" srcId="{28BB6897-7A19-45FF-B8D3-883AF72B1562}" destId="{A6B65EE5-B6FE-4788-A750-FDF1C0ABE6F6}" srcOrd="0" destOrd="0" presId="urn:microsoft.com/office/officeart/2005/8/layout/hierarchy6"/>
    <dgm:cxn modelId="{1882E47D-99F6-48F5-8EDC-11BFD25C6A98}" type="presOf" srcId="{FDE01E78-FDE5-473E-8E2A-D21A79BB9F36}" destId="{4E2582DC-11D4-4149-8A85-55C564C376AF}" srcOrd="0" destOrd="0" presId="urn:microsoft.com/office/officeart/2005/8/layout/hierarchy6"/>
    <dgm:cxn modelId="{D73B7C8A-2C5C-49DD-96F8-86B548A34036}" type="presOf" srcId="{3C54F256-8763-492A-B7E1-48F2A2A270CA}" destId="{099816B9-B72F-4566-8E3F-45963A213AB7}" srcOrd="0" destOrd="0" presId="urn:microsoft.com/office/officeart/2005/8/layout/hierarchy6"/>
    <dgm:cxn modelId="{72E28C91-B1DC-49F1-AC54-5525F0286CC8}" type="presOf" srcId="{67A77024-81E8-4215-8AC7-55A132CAB604}" destId="{5E533BD2-2020-4B07-B4F7-755C0F1E75CB}" srcOrd="0" destOrd="0" presId="urn:microsoft.com/office/officeart/2005/8/layout/hierarchy6"/>
    <dgm:cxn modelId="{9C7FB298-E96A-4FE8-893B-7CC3B04C6EEC}" type="presOf" srcId="{C7E5E3BD-3CB0-4C90-9FEA-0D4618DA6767}" destId="{05E1548F-FC3E-4548-8BDA-C31B96E57B9D}" srcOrd="0" destOrd="0" presId="urn:microsoft.com/office/officeart/2005/8/layout/hierarchy6"/>
    <dgm:cxn modelId="{2E37C59A-0517-4D6F-8586-858DF377E682}" srcId="{5893FFA1-6B69-4769-9C6C-FB2D67EE6D99}" destId="{28BB6897-7A19-45FF-B8D3-883AF72B1562}" srcOrd="1" destOrd="0" parTransId="{736DA191-4BDA-43B4-A539-46F083238EA4}" sibTransId="{B65B84A8-8AE3-4BAA-95D4-EF7731773A5F}"/>
    <dgm:cxn modelId="{FB95D7B0-FDE5-4672-BF93-01BF8D817E65}" type="presOf" srcId="{9FFA817D-ACC3-4B25-B643-924158D4FE9B}" destId="{1AB5D9F8-EC5D-430E-B21D-0D10F4838900}" srcOrd="0" destOrd="0" presId="urn:microsoft.com/office/officeart/2005/8/layout/hierarchy6"/>
    <dgm:cxn modelId="{91A95EB1-8BC4-4043-9324-44065C6B9E21}" type="presOf" srcId="{5CFC4E69-0FF9-41AD-9ABC-1B57EF51525C}" destId="{797A204A-9771-4B65-A5D4-4A6C3155814D}" srcOrd="0" destOrd="0" presId="urn:microsoft.com/office/officeart/2005/8/layout/hierarchy6"/>
    <dgm:cxn modelId="{3D6550BA-BB2F-4C42-AF73-5DAA83FDC0E4}" srcId="{28BB6897-7A19-45FF-B8D3-883AF72B1562}" destId="{C7E5E3BD-3CB0-4C90-9FEA-0D4618DA6767}" srcOrd="3" destOrd="0" parTransId="{67A77024-81E8-4215-8AC7-55A132CAB604}" sibTransId="{89CEEF2C-C538-4774-9470-B12D978F85A9}"/>
    <dgm:cxn modelId="{EB468FC5-F983-4B9D-858B-15D40BC0AFA7}" srcId="{28BB6897-7A19-45FF-B8D3-883AF72B1562}" destId="{70FAC62D-ED4A-40F4-B189-336C77CEF8B8}" srcOrd="0" destOrd="0" parTransId="{FDE01E78-FDE5-473E-8E2A-D21A79BB9F36}" sibTransId="{6D12BFF7-C663-42E7-B51C-580A1B65EA9E}"/>
    <dgm:cxn modelId="{EB64B1E6-6D34-47B3-8852-BF73DB1B3EA6}" type="presOf" srcId="{2F1AA567-1F45-4A1D-A902-FDDBCDEB1764}" destId="{DF8E5054-0BEC-488B-8504-058D369BC46A}" srcOrd="0" destOrd="0" presId="urn:microsoft.com/office/officeart/2005/8/layout/hierarchy6"/>
    <dgm:cxn modelId="{5388E1F7-25A3-4D9E-A452-1D7DC5DD2809}" type="presOf" srcId="{736DA191-4BDA-43B4-A539-46F083238EA4}" destId="{34D185D2-2256-48F9-BDA1-26E10FF32842}" srcOrd="0" destOrd="0" presId="urn:microsoft.com/office/officeart/2005/8/layout/hierarchy6"/>
    <dgm:cxn modelId="{9E3DF329-E2D6-4D53-8EFE-5BACF3EDEBC5}" type="presParOf" srcId="{DF8E5054-0BEC-488B-8504-058D369BC46A}" destId="{51214911-A1E2-41B2-A477-B65F020C9840}" srcOrd="0" destOrd="0" presId="urn:microsoft.com/office/officeart/2005/8/layout/hierarchy6"/>
    <dgm:cxn modelId="{2810B138-8237-46D3-B883-8E455D8AA858}" type="presParOf" srcId="{51214911-A1E2-41B2-A477-B65F020C9840}" destId="{ED183490-98DC-42A1-83EF-F003888EA638}" srcOrd="0" destOrd="0" presId="urn:microsoft.com/office/officeart/2005/8/layout/hierarchy6"/>
    <dgm:cxn modelId="{6B630D8C-FC1C-465D-AED3-51B9D950C1C8}" type="presParOf" srcId="{ED183490-98DC-42A1-83EF-F003888EA638}" destId="{586067A5-81C8-4972-B716-E47FBA69E99B}" srcOrd="0" destOrd="0" presId="urn:microsoft.com/office/officeart/2005/8/layout/hierarchy6"/>
    <dgm:cxn modelId="{AA863C7B-F864-4255-952F-3571C1A3B798}" type="presParOf" srcId="{586067A5-81C8-4972-B716-E47FBA69E99B}" destId="{E2C5AA90-AA73-493D-9F66-70D7DB61491F}" srcOrd="0" destOrd="0" presId="urn:microsoft.com/office/officeart/2005/8/layout/hierarchy6"/>
    <dgm:cxn modelId="{402EE4CA-48D6-4329-9A4D-1F8F43A54205}" type="presParOf" srcId="{586067A5-81C8-4972-B716-E47FBA69E99B}" destId="{C4459C23-8D19-44C2-A935-F40DBEF2D00B}" srcOrd="1" destOrd="0" presId="urn:microsoft.com/office/officeart/2005/8/layout/hierarchy6"/>
    <dgm:cxn modelId="{1C00B428-419B-4519-8247-4755A635CA66}" type="presParOf" srcId="{C4459C23-8D19-44C2-A935-F40DBEF2D00B}" destId="{090045FD-4599-4E67-826A-C3CCA7933C64}" srcOrd="0" destOrd="0" presId="urn:microsoft.com/office/officeart/2005/8/layout/hierarchy6"/>
    <dgm:cxn modelId="{0E5B0246-FB0E-41CB-8C1A-54522B8FAF87}" type="presParOf" srcId="{C4459C23-8D19-44C2-A935-F40DBEF2D00B}" destId="{01924838-92A7-47CC-A6A6-7DBD3718518C}" srcOrd="1" destOrd="0" presId="urn:microsoft.com/office/officeart/2005/8/layout/hierarchy6"/>
    <dgm:cxn modelId="{7A5F3BBE-CAD1-48A1-8D77-3B08C56F5289}" type="presParOf" srcId="{01924838-92A7-47CC-A6A6-7DBD3718518C}" destId="{797A204A-9771-4B65-A5D4-4A6C3155814D}" srcOrd="0" destOrd="0" presId="urn:microsoft.com/office/officeart/2005/8/layout/hierarchy6"/>
    <dgm:cxn modelId="{4D9D1B43-639A-498E-B39C-2E237B9E13D5}" type="presParOf" srcId="{01924838-92A7-47CC-A6A6-7DBD3718518C}" destId="{4F022A27-F50E-4AC0-9352-2EFE6FD9A3A6}" srcOrd="1" destOrd="0" presId="urn:microsoft.com/office/officeart/2005/8/layout/hierarchy6"/>
    <dgm:cxn modelId="{450FA036-0BF0-4AA7-8C42-4FA9B3C32322}" type="presParOf" srcId="{C4459C23-8D19-44C2-A935-F40DBEF2D00B}" destId="{34D185D2-2256-48F9-BDA1-26E10FF32842}" srcOrd="2" destOrd="0" presId="urn:microsoft.com/office/officeart/2005/8/layout/hierarchy6"/>
    <dgm:cxn modelId="{063433ED-1D00-4B51-B56F-1CE784C2E8CF}" type="presParOf" srcId="{C4459C23-8D19-44C2-A935-F40DBEF2D00B}" destId="{AE94E111-D5ED-48B9-9624-570B285683E1}" srcOrd="3" destOrd="0" presId="urn:microsoft.com/office/officeart/2005/8/layout/hierarchy6"/>
    <dgm:cxn modelId="{F2166F07-B639-4355-89DD-24E59916C637}" type="presParOf" srcId="{AE94E111-D5ED-48B9-9624-570B285683E1}" destId="{A6B65EE5-B6FE-4788-A750-FDF1C0ABE6F6}" srcOrd="0" destOrd="0" presId="urn:microsoft.com/office/officeart/2005/8/layout/hierarchy6"/>
    <dgm:cxn modelId="{BBB968A9-62B9-429B-917A-58279C48F720}" type="presParOf" srcId="{AE94E111-D5ED-48B9-9624-570B285683E1}" destId="{3A487680-66D1-4276-8668-AE51220BDF73}" srcOrd="1" destOrd="0" presId="urn:microsoft.com/office/officeart/2005/8/layout/hierarchy6"/>
    <dgm:cxn modelId="{89F4ECEF-0BCB-4B97-8F6D-FEE65618EE84}" type="presParOf" srcId="{3A487680-66D1-4276-8668-AE51220BDF73}" destId="{4E2582DC-11D4-4149-8A85-55C564C376AF}" srcOrd="0" destOrd="0" presId="urn:microsoft.com/office/officeart/2005/8/layout/hierarchy6"/>
    <dgm:cxn modelId="{8DF20972-7C1D-459F-9D89-77C45C812C13}" type="presParOf" srcId="{3A487680-66D1-4276-8668-AE51220BDF73}" destId="{BA9FEAA1-8D03-437C-80FC-6A7E206DC6C0}" srcOrd="1" destOrd="0" presId="urn:microsoft.com/office/officeart/2005/8/layout/hierarchy6"/>
    <dgm:cxn modelId="{193E5BBE-10FD-4CE1-97AC-168D2FA6DC9D}" type="presParOf" srcId="{BA9FEAA1-8D03-437C-80FC-6A7E206DC6C0}" destId="{6F8831B7-D58A-451F-BF29-82A8C5E6C1B0}" srcOrd="0" destOrd="0" presId="urn:microsoft.com/office/officeart/2005/8/layout/hierarchy6"/>
    <dgm:cxn modelId="{56969EE5-D07D-4609-AA1E-B04179E0CFB3}" type="presParOf" srcId="{BA9FEAA1-8D03-437C-80FC-6A7E206DC6C0}" destId="{F16665D2-717D-420B-BDDF-46301BB06D05}" srcOrd="1" destOrd="0" presId="urn:microsoft.com/office/officeart/2005/8/layout/hierarchy6"/>
    <dgm:cxn modelId="{5BD5847E-31BC-4B49-90B1-40C07D8A9EFB}" type="presParOf" srcId="{3A487680-66D1-4276-8668-AE51220BDF73}" destId="{8572D0E8-7774-4AC0-9C54-3B7A7B49BE54}" srcOrd="2" destOrd="0" presId="urn:microsoft.com/office/officeart/2005/8/layout/hierarchy6"/>
    <dgm:cxn modelId="{23D35E17-E600-40EC-97D2-2AE94A0282B3}" type="presParOf" srcId="{3A487680-66D1-4276-8668-AE51220BDF73}" destId="{4C9C8942-CE79-46EA-B6A9-8D6025CCACA6}" srcOrd="3" destOrd="0" presId="urn:microsoft.com/office/officeart/2005/8/layout/hierarchy6"/>
    <dgm:cxn modelId="{CFDBD564-C2BB-45AA-A57E-33151D5DA943}" type="presParOf" srcId="{4C9C8942-CE79-46EA-B6A9-8D6025CCACA6}" destId="{2FC1D23B-3108-4F51-8E88-378195603057}" srcOrd="0" destOrd="0" presId="urn:microsoft.com/office/officeart/2005/8/layout/hierarchy6"/>
    <dgm:cxn modelId="{E9AF9973-6DFE-4FC2-BA13-AC620260CE74}" type="presParOf" srcId="{4C9C8942-CE79-46EA-B6A9-8D6025CCACA6}" destId="{9E8E3ECF-F86A-4E28-8065-07132598756C}" srcOrd="1" destOrd="0" presId="urn:microsoft.com/office/officeart/2005/8/layout/hierarchy6"/>
    <dgm:cxn modelId="{5FF4F541-C159-4EF6-912D-4F2A53A14819}" type="presParOf" srcId="{3A487680-66D1-4276-8668-AE51220BDF73}" destId="{099816B9-B72F-4566-8E3F-45963A213AB7}" srcOrd="4" destOrd="0" presId="urn:microsoft.com/office/officeart/2005/8/layout/hierarchy6"/>
    <dgm:cxn modelId="{F405AE0E-EC10-4061-8D2E-8FA1D9024A40}" type="presParOf" srcId="{3A487680-66D1-4276-8668-AE51220BDF73}" destId="{01A75180-072D-4A67-A253-9DD07ACE3591}" srcOrd="5" destOrd="0" presId="urn:microsoft.com/office/officeart/2005/8/layout/hierarchy6"/>
    <dgm:cxn modelId="{7D326A78-1E1E-4D93-95CA-AC475ABC4040}" type="presParOf" srcId="{01A75180-072D-4A67-A253-9DD07ACE3591}" destId="{1AB5D9F8-EC5D-430E-B21D-0D10F4838900}" srcOrd="0" destOrd="0" presId="urn:microsoft.com/office/officeart/2005/8/layout/hierarchy6"/>
    <dgm:cxn modelId="{B5635F21-1E38-4EA7-958D-E387B5BCCDA2}" type="presParOf" srcId="{01A75180-072D-4A67-A253-9DD07ACE3591}" destId="{803B95AC-73B9-474B-BEBD-8E367BDB43C8}" srcOrd="1" destOrd="0" presId="urn:microsoft.com/office/officeart/2005/8/layout/hierarchy6"/>
    <dgm:cxn modelId="{54E9473F-B436-47E3-A02C-585A41822B66}" type="presParOf" srcId="{3A487680-66D1-4276-8668-AE51220BDF73}" destId="{5E533BD2-2020-4B07-B4F7-755C0F1E75CB}" srcOrd="6" destOrd="0" presId="urn:microsoft.com/office/officeart/2005/8/layout/hierarchy6"/>
    <dgm:cxn modelId="{5369462F-0207-4403-8B16-068B44008C12}" type="presParOf" srcId="{3A487680-66D1-4276-8668-AE51220BDF73}" destId="{3D9467FB-E0C6-49E0-A4BC-8C533D554D99}" srcOrd="7" destOrd="0" presId="urn:microsoft.com/office/officeart/2005/8/layout/hierarchy6"/>
    <dgm:cxn modelId="{EF9BE20A-60E3-4B72-B19E-92CBAA1F5DB9}" type="presParOf" srcId="{3D9467FB-E0C6-49E0-A4BC-8C533D554D99}" destId="{05E1548F-FC3E-4548-8BDA-C31B96E57B9D}" srcOrd="0" destOrd="0" presId="urn:microsoft.com/office/officeart/2005/8/layout/hierarchy6"/>
    <dgm:cxn modelId="{8800417C-3586-4E92-8568-8641726C1B43}" type="presParOf" srcId="{3D9467FB-E0C6-49E0-A4BC-8C533D554D99}" destId="{16F4F035-2050-4FEF-A93F-E61BCEC6CF5C}" srcOrd="1" destOrd="0" presId="urn:microsoft.com/office/officeart/2005/8/layout/hierarchy6"/>
    <dgm:cxn modelId="{522DC6F9-F7E2-43D9-AEFB-E10180818725}" type="presParOf" srcId="{DF8E5054-0BEC-488B-8504-058D369BC46A}" destId="{079DE7B5-80FB-44E4-85D9-7FD01A021CA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C331B-9714-429F-AB9A-925B833A5257}">
      <dsp:nvSpPr>
        <dsp:cNvPr id="0" name=""/>
        <dsp:cNvSpPr/>
      </dsp:nvSpPr>
      <dsp:spPr>
        <a:xfrm>
          <a:off x="5481056" y="2511662"/>
          <a:ext cx="91440" cy="383936"/>
        </a:xfrm>
        <a:custGeom>
          <a:avLst/>
          <a:gdLst/>
          <a:ahLst/>
          <a:cxnLst/>
          <a:rect l="0" t="0" r="0" b="0"/>
          <a:pathLst>
            <a:path>
              <a:moveTo>
                <a:pt x="45720" y="0"/>
              </a:moveTo>
              <a:lnTo>
                <a:pt x="45720" y="237119"/>
              </a:lnTo>
              <a:lnTo>
                <a:pt x="51932" y="237119"/>
              </a:lnTo>
              <a:lnTo>
                <a:pt x="51932" y="3839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58F75-F082-4E99-AE9D-89D39DB46122}">
      <dsp:nvSpPr>
        <dsp:cNvPr id="0" name=""/>
        <dsp:cNvSpPr/>
      </dsp:nvSpPr>
      <dsp:spPr>
        <a:xfrm>
          <a:off x="3843612" y="919291"/>
          <a:ext cx="1683163" cy="585996"/>
        </a:xfrm>
        <a:custGeom>
          <a:avLst/>
          <a:gdLst/>
          <a:ahLst/>
          <a:cxnLst/>
          <a:rect l="0" t="0" r="0" b="0"/>
          <a:pathLst>
            <a:path>
              <a:moveTo>
                <a:pt x="0" y="0"/>
              </a:moveTo>
              <a:lnTo>
                <a:pt x="0" y="439178"/>
              </a:lnTo>
              <a:lnTo>
                <a:pt x="1683163" y="439178"/>
              </a:lnTo>
              <a:lnTo>
                <a:pt x="1683163" y="58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659E8-4A71-441D-92D8-4687B462CE53}">
      <dsp:nvSpPr>
        <dsp:cNvPr id="0" name=""/>
        <dsp:cNvSpPr/>
      </dsp:nvSpPr>
      <dsp:spPr>
        <a:xfrm>
          <a:off x="1813282" y="2511662"/>
          <a:ext cx="1290418" cy="429474"/>
        </a:xfrm>
        <a:custGeom>
          <a:avLst/>
          <a:gdLst/>
          <a:ahLst/>
          <a:cxnLst/>
          <a:rect l="0" t="0" r="0" b="0"/>
          <a:pathLst>
            <a:path>
              <a:moveTo>
                <a:pt x="0" y="0"/>
              </a:moveTo>
              <a:lnTo>
                <a:pt x="0" y="282656"/>
              </a:lnTo>
              <a:lnTo>
                <a:pt x="1290418" y="282656"/>
              </a:lnTo>
              <a:lnTo>
                <a:pt x="1290418" y="42947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335EC-5170-4C29-B1C8-CECC2E466FFE}">
      <dsp:nvSpPr>
        <dsp:cNvPr id="0" name=""/>
        <dsp:cNvSpPr/>
      </dsp:nvSpPr>
      <dsp:spPr>
        <a:xfrm>
          <a:off x="811296" y="2511662"/>
          <a:ext cx="1001985" cy="429474"/>
        </a:xfrm>
        <a:custGeom>
          <a:avLst/>
          <a:gdLst/>
          <a:ahLst/>
          <a:cxnLst/>
          <a:rect l="0" t="0" r="0" b="0"/>
          <a:pathLst>
            <a:path>
              <a:moveTo>
                <a:pt x="1001985" y="0"/>
              </a:moveTo>
              <a:lnTo>
                <a:pt x="1001985" y="282656"/>
              </a:lnTo>
              <a:lnTo>
                <a:pt x="0" y="282656"/>
              </a:lnTo>
              <a:lnTo>
                <a:pt x="0" y="42947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AABBC-6EC9-499F-89AE-1A3F2E3E1D15}">
      <dsp:nvSpPr>
        <dsp:cNvPr id="0" name=""/>
        <dsp:cNvSpPr/>
      </dsp:nvSpPr>
      <dsp:spPr>
        <a:xfrm>
          <a:off x="1813282" y="919291"/>
          <a:ext cx="2030330" cy="585996"/>
        </a:xfrm>
        <a:custGeom>
          <a:avLst/>
          <a:gdLst/>
          <a:ahLst/>
          <a:cxnLst/>
          <a:rect l="0" t="0" r="0" b="0"/>
          <a:pathLst>
            <a:path>
              <a:moveTo>
                <a:pt x="2030330" y="0"/>
              </a:moveTo>
              <a:lnTo>
                <a:pt x="2030330" y="439178"/>
              </a:lnTo>
              <a:lnTo>
                <a:pt x="0" y="439178"/>
              </a:lnTo>
              <a:lnTo>
                <a:pt x="0" y="58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A8177-D302-49A3-8C9C-2C2008368C6F}">
      <dsp:nvSpPr>
        <dsp:cNvPr id="0" name=""/>
        <dsp:cNvSpPr/>
      </dsp:nvSpPr>
      <dsp:spPr>
        <a:xfrm>
          <a:off x="2981348" y="-87082"/>
          <a:ext cx="1724528" cy="1006373"/>
        </a:xfrm>
        <a:prstGeom prst="roundRect">
          <a:avLst>
            <a:gd name="adj" fmla="val 10000"/>
          </a:avLst>
        </a:prstGeom>
        <a:solidFill>
          <a:schemeClr val="accent1">
            <a:lumMod val="75000"/>
          </a:schemeClr>
        </a:solidFill>
        <a:ln w="19050" cap="flat" cmpd="sng" algn="ctr">
          <a:no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D3D40EE0-83FE-4E76-86EB-6F9D336087AA}">
      <dsp:nvSpPr>
        <dsp:cNvPr id="0" name=""/>
        <dsp:cNvSpPr/>
      </dsp:nvSpPr>
      <dsp:spPr>
        <a:xfrm>
          <a:off x="3157441" y="80206"/>
          <a:ext cx="1724528"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Οστίτης ιστός</a:t>
          </a:r>
        </a:p>
      </dsp:txBody>
      <dsp:txXfrm>
        <a:off x="3186917" y="109682"/>
        <a:ext cx="1665576" cy="947421"/>
      </dsp:txXfrm>
    </dsp:sp>
    <dsp:sp modelId="{A47FB51D-E7DE-41CB-9A52-C803A2D11956}">
      <dsp:nvSpPr>
        <dsp:cNvPr id="0" name=""/>
        <dsp:cNvSpPr/>
      </dsp:nvSpPr>
      <dsp:spPr>
        <a:xfrm>
          <a:off x="967658" y="1505288"/>
          <a:ext cx="1691247" cy="1006373"/>
        </a:xfrm>
        <a:prstGeom prst="roundRect">
          <a:avLst>
            <a:gd name="adj" fmla="val 10000"/>
          </a:avLst>
        </a:prstGeom>
        <a:solidFill>
          <a:schemeClr val="accent1">
            <a:lumMod val="75000"/>
          </a:schemeClr>
        </a:solidFill>
        <a:ln w="19050" cap="flat" cmpd="sng" algn="ctr">
          <a:no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83063EAC-785D-40C3-A306-E8DFC416922A}">
      <dsp:nvSpPr>
        <dsp:cNvPr id="0" name=""/>
        <dsp:cNvSpPr/>
      </dsp:nvSpPr>
      <dsp:spPr>
        <a:xfrm>
          <a:off x="1143752" y="1672577"/>
          <a:ext cx="1691247"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Οργανικό τμήμα</a:t>
          </a:r>
        </a:p>
        <a:p>
          <a:pPr marL="0" lvl="0" indent="0" algn="ctr" defTabSz="622300">
            <a:lnSpc>
              <a:spcPct val="90000"/>
            </a:lnSpc>
            <a:spcBef>
              <a:spcPct val="0"/>
            </a:spcBef>
            <a:spcAft>
              <a:spcPct val="35000"/>
            </a:spcAft>
            <a:buNone/>
          </a:pPr>
          <a:r>
            <a:rPr lang="el-GR" sz="1400" b="1" kern="1200" dirty="0">
              <a:solidFill>
                <a:schemeClr val="tx1"/>
              </a:solidFill>
            </a:rPr>
            <a:t>35%</a:t>
          </a:r>
        </a:p>
      </dsp:txBody>
      <dsp:txXfrm>
        <a:off x="1173228" y="1702053"/>
        <a:ext cx="1632295" cy="947421"/>
      </dsp:txXfrm>
    </dsp:sp>
    <dsp:sp modelId="{5B1EDCB1-38D4-4BA6-95AC-47E9D999D988}">
      <dsp:nvSpPr>
        <dsp:cNvPr id="0" name=""/>
        <dsp:cNvSpPr/>
      </dsp:nvSpPr>
      <dsp:spPr>
        <a:xfrm>
          <a:off x="-141850" y="2941137"/>
          <a:ext cx="1906294" cy="1006373"/>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87E9764-35A2-4133-9A2D-5D48E071EED6}">
      <dsp:nvSpPr>
        <dsp:cNvPr id="0" name=""/>
        <dsp:cNvSpPr/>
      </dsp:nvSpPr>
      <dsp:spPr>
        <a:xfrm>
          <a:off x="34243" y="3108426"/>
          <a:ext cx="1906294"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Θεμέλια Ουσία</a:t>
          </a:r>
          <a:endParaRPr lang="en-US" sz="1400" b="1" kern="1200" dirty="0">
            <a:solidFill>
              <a:schemeClr val="tx1"/>
            </a:solidFill>
          </a:endParaRPr>
        </a:p>
        <a:p>
          <a:pPr marL="0" lvl="0" indent="0" algn="ctr" defTabSz="622300">
            <a:lnSpc>
              <a:spcPct val="90000"/>
            </a:lnSpc>
            <a:spcBef>
              <a:spcPct val="0"/>
            </a:spcBef>
            <a:spcAft>
              <a:spcPct val="35000"/>
            </a:spcAft>
            <a:buNone/>
          </a:pPr>
          <a:r>
            <a:rPr lang="el-GR" sz="1400" b="1" kern="1200" dirty="0">
              <a:solidFill>
                <a:schemeClr val="tx1"/>
              </a:solidFill>
            </a:rPr>
            <a:t>98%</a:t>
          </a:r>
        </a:p>
      </dsp:txBody>
      <dsp:txXfrm>
        <a:off x="63719" y="3137902"/>
        <a:ext cx="1847342" cy="947421"/>
      </dsp:txXfrm>
    </dsp:sp>
    <dsp:sp modelId="{4158E0E2-959A-4D91-82C5-70D2C118FD46}">
      <dsp:nvSpPr>
        <dsp:cNvPr id="0" name=""/>
        <dsp:cNvSpPr/>
      </dsp:nvSpPr>
      <dsp:spPr>
        <a:xfrm>
          <a:off x="2209835" y="2941137"/>
          <a:ext cx="1787732" cy="1006373"/>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1EA542A6-9E2F-4E02-B79C-DCD4C1958970}">
      <dsp:nvSpPr>
        <dsp:cNvPr id="0" name=""/>
        <dsp:cNvSpPr/>
      </dsp:nvSpPr>
      <dsp:spPr>
        <a:xfrm>
          <a:off x="2385928" y="3108426"/>
          <a:ext cx="1787732"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Κύτταρα</a:t>
          </a:r>
        </a:p>
        <a:p>
          <a:pPr marL="0" lvl="0" indent="0" algn="ctr" defTabSz="622300">
            <a:lnSpc>
              <a:spcPct val="90000"/>
            </a:lnSpc>
            <a:spcBef>
              <a:spcPct val="0"/>
            </a:spcBef>
            <a:spcAft>
              <a:spcPct val="35000"/>
            </a:spcAft>
            <a:buNone/>
          </a:pPr>
          <a:r>
            <a:rPr lang="el-GR" sz="1400" b="1" kern="1200" dirty="0">
              <a:solidFill>
                <a:schemeClr val="tx1"/>
              </a:solidFill>
            </a:rPr>
            <a:t>2%</a:t>
          </a:r>
        </a:p>
      </dsp:txBody>
      <dsp:txXfrm>
        <a:off x="2415404" y="3137902"/>
        <a:ext cx="1728780" cy="947421"/>
      </dsp:txXfrm>
    </dsp:sp>
    <dsp:sp modelId="{BBA7D7D1-3A3B-4D95-AADD-0B553B3366E6}">
      <dsp:nvSpPr>
        <dsp:cNvPr id="0" name=""/>
        <dsp:cNvSpPr/>
      </dsp:nvSpPr>
      <dsp:spPr>
        <a:xfrm>
          <a:off x="4649923" y="1505288"/>
          <a:ext cx="1753705" cy="1006373"/>
        </a:xfrm>
        <a:prstGeom prst="roundRect">
          <a:avLst>
            <a:gd name="adj" fmla="val 10000"/>
          </a:avLst>
        </a:prstGeom>
        <a:solidFill>
          <a:schemeClr val="accent1">
            <a:lumMod val="75000"/>
          </a:schemeClr>
        </a:solidFill>
        <a:ln w="19050" cap="flat" cmpd="sng" algn="ctr">
          <a:solidFill>
            <a:srgbClr val="1F497D"/>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D22438A3-F126-4151-8E33-86F1E90006A5}">
      <dsp:nvSpPr>
        <dsp:cNvPr id="0" name=""/>
        <dsp:cNvSpPr/>
      </dsp:nvSpPr>
      <dsp:spPr>
        <a:xfrm>
          <a:off x="4826016" y="1672577"/>
          <a:ext cx="1753705"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Ανόργανο Τμήμα</a:t>
          </a:r>
        </a:p>
        <a:p>
          <a:pPr marL="0" lvl="0" indent="0" algn="ctr" defTabSz="622300">
            <a:lnSpc>
              <a:spcPct val="90000"/>
            </a:lnSpc>
            <a:spcBef>
              <a:spcPct val="0"/>
            </a:spcBef>
            <a:spcAft>
              <a:spcPct val="35000"/>
            </a:spcAft>
            <a:buNone/>
          </a:pPr>
          <a:r>
            <a:rPr lang="el-GR" sz="1400" b="1" kern="1200" dirty="0">
              <a:solidFill>
                <a:schemeClr val="tx1"/>
              </a:solidFill>
            </a:rPr>
            <a:t>65%</a:t>
          </a:r>
        </a:p>
      </dsp:txBody>
      <dsp:txXfrm>
        <a:off x="4855492" y="1702053"/>
        <a:ext cx="1694753" cy="947421"/>
      </dsp:txXfrm>
    </dsp:sp>
    <dsp:sp modelId="{536DD6EB-2FE7-47F7-B19F-FA228F2877B4}">
      <dsp:nvSpPr>
        <dsp:cNvPr id="0" name=""/>
        <dsp:cNvSpPr/>
      </dsp:nvSpPr>
      <dsp:spPr>
        <a:xfrm>
          <a:off x="4648195" y="2895599"/>
          <a:ext cx="1769585" cy="1003566"/>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CEA2461-7065-4AD3-B832-3A5691547A96}">
      <dsp:nvSpPr>
        <dsp:cNvPr id="0" name=""/>
        <dsp:cNvSpPr/>
      </dsp:nvSpPr>
      <dsp:spPr>
        <a:xfrm>
          <a:off x="4824289" y="3062888"/>
          <a:ext cx="1769585" cy="1003566"/>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l-GR" sz="1400" b="1" kern="1200" dirty="0">
              <a:solidFill>
                <a:schemeClr val="tx1"/>
              </a:solidFill>
            </a:rPr>
            <a:t>Κρύσταλλοι</a:t>
          </a:r>
        </a:p>
        <a:p>
          <a:pPr marL="0" lvl="0" indent="0" algn="ctr" defTabSz="622300">
            <a:lnSpc>
              <a:spcPct val="90000"/>
            </a:lnSpc>
            <a:spcBef>
              <a:spcPct val="0"/>
            </a:spcBef>
            <a:spcAft>
              <a:spcPct val="35000"/>
            </a:spcAft>
            <a:buNone/>
          </a:pPr>
          <a:r>
            <a:rPr lang="el-GR" sz="1400" b="1" kern="1200" dirty="0">
              <a:solidFill>
                <a:schemeClr val="tx1"/>
              </a:solidFill>
            </a:rPr>
            <a:t>Υδροξυαπατίτη</a:t>
          </a:r>
        </a:p>
        <a:p>
          <a:pPr marL="0" lvl="0" indent="0" algn="ctr" defTabSz="622300">
            <a:lnSpc>
              <a:spcPct val="90000"/>
            </a:lnSpc>
            <a:spcBef>
              <a:spcPct val="0"/>
            </a:spcBef>
            <a:spcAft>
              <a:spcPct val="35000"/>
            </a:spcAft>
            <a:buNone/>
          </a:pPr>
          <a:endParaRPr lang="el-GR" sz="1400" kern="1200" dirty="0"/>
        </a:p>
      </dsp:txBody>
      <dsp:txXfrm>
        <a:off x="4853682" y="3092281"/>
        <a:ext cx="1710799" cy="944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C331B-9714-429F-AB9A-925B833A5257}">
      <dsp:nvSpPr>
        <dsp:cNvPr id="0" name=""/>
        <dsp:cNvSpPr/>
      </dsp:nvSpPr>
      <dsp:spPr>
        <a:xfrm>
          <a:off x="5481056" y="2511662"/>
          <a:ext cx="91440" cy="383936"/>
        </a:xfrm>
        <a:custGeom>
          <a:avLst/>
          <a:gdLst/>
          <a:ahLst/>
          <a:cxnLst/>
          <a:rect l="0" t="0" r="0" b="0"/>
          <a:pathLst>
            <a:path>
              <a:moveTo>
                <a:pt x="45720" y="0"/>
              </a:moveTo>
              <a:lnTo>
                <a:pt x="45720" y="237119"/>
              </a:lnTo>
              <a:lnTo>
                <a:pt x="51932" y="237119"/>
              </a:lnTo>
              <a:lnTo>
                <a:pt x="51932" y="3839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58F75-F082-4E99-AE9D-89D39DB46122}">
      <dsp:nvSpPr>
        <dsp:cNvPr id="0" name=""/>
        <dsp:cNvSpPr/>
      </dsp:nvSpPr>
      <dsp:spPr>
        <a:xfrm>
          <a:off x="3843612" y="919291"/>
          <a:ext cx="1683163" cy="585996"/>
        </a:xfrm>
        <a:custGeom>
          <a:avLst/>
          <a:gdLst/>
          <a:ahLst/>
          <a:cxnLst/>
          <a:rect l="0" t="0" r="0" b="0"/>
          <a:pathLst>
            <a:path>
              <a:moveTo>
                <a:pt x="0" y="0"/>
              </a:moveTo>
              <a:lnTo>
                <a:pt x="0" y="439178"/>
              </a:lnTo>
              <a:lnTo>
                <a:pt x="1683163" y="439178"/>
              </a:lnTo>
              <a:lnTo>
                <a:pt x="1683163" y="58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659E8-4A71-441D-92D8-4687B462CE53}">
      <dsp:nvSpPr>
        <dsp:cNvPr id="0" name=""/>
        <dsp:cNvSpPr/>
      </dsp:nvSpPr>
      <dsp:spPr>
        <a:xfrm>
          <a:off x="1813282" y="2511662"/>
          <a:ext cx="1290418" cy="429474"/>
        </a:xfrm>
        <a:custGeom>
          <a:avLst/>
          <a:gdLst/>
          <a:ahLst/>
          <a:cxnLst/>
          <a:rect l="0" t="0" r="0" b="0"/>
          <a:pathLst>
            <a:path>
              <a:moveTo>
                <a:pt x="0" y="0"/>
              </a:moveTo>
              <a:lnTo>
                <a:pt x="0" y="282656"/>
              </a:lnTo>
              <a:lnTo>
                <a:pt x="1290418" y="282656"/>
              </a:lnTo>
              <a:lnTo>
                <a:pt x="1290418" y="42947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335EC-5170-4C29-B1C8-CECC2E466FFE}">
      <dsp:nvSpPr>
        <dsp:cNvPr id="0" name=""/>
        <dsp:cNvSpPr/>
      </dsp:nvSpPr>
      <dsp:spPr>
        <a:xfrm>
          <a:off x="811296" y="2511662"/>
          <a:ext cx="1001985" cy="429474"/>
        </a:xfrm>
        <a:custGeom>
          <a:avLst/>
          <a:gdLst/>
          <a:ahLst/>
          <a:cxnLst/>
          <a:rect l="0" t="0" r="0" b="0"/>
          <a:pathLst>
            <a:path>
              <a:moveTo>
                <a:pt x="1001985" y="0"/>
              </a:moveTo>
              <a:lnTo>
                <a:pt x="1001985" y="282656"/>
              </a:lnTo>
              <a:lnTo>
                <a:pt x="0" y="282656"/>
              </a:lnTo>
              <a:lnTo>
                <a:pt x="0" y="42947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AABBC-6EC9-499F-89AE-1A3F2E3E1D15}">
      <dsp:nvSpPr>
        <dsp:cNvPr id="0" name=""/>
        <dsp:cNvSpPr/>
      </dsp:nvSpPr>
      <dsp:spPr>
        <a:xfrm>
          <a:off x="1813282" y="919291"/>
          <a:ext cx="2030330" cy="585996"/>
        </a:xfrm>
        <a:custGeom>
          <a:avLst/>
          <a:gdLst/>
          <a:ahLst/>
          <a:cxnLst/>
          <a:rect l="0" t="0" r="0" b="0"/>
          <a:pathLst>
            <a:path>
              <a:moveTo>
                <a:pt x="2030330" y="0"/>
              </a:moveTo>
              <a:lnTo>
                <a:pt x="2030330" y="439178"/>
              </a:lnTo>
              <a:lnTo>
                <a:pt x="0" y="439178"/>
              </a:lnTo>
              <a:lnTo>
                <a:pt x="0" y="58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A8177-D302-49A3-8C9C-2C2008368C6F}">
      <dsp:nvSpPr>
        <dsp:cNvPr id="0" name=""/>
        <dsp:cNvSpPr/>
      </dsp:nvSpPr>
      <dsp:spPr>
        <a:xfrm>
          <a:off x="2981348" y="-87082"/>
          <a:ext cx="1724528" cy="1006373"/>
        </a:xfrm>
        <a:prstGeom prst="roundRect">
          <a:avLst>
            <a:gd name="adj" fmla="val 10000"/>
          </a:avLst>
        </a:prstGeom>
        <a:solidFill>
          <a:schemeClr val="accent1">
            <a:lumMod val="75000"/>
          </a:schemeClr>
        </a:solidFill>
        <a:ln w="19050" cap="flat" cmpd="sng" algn="ctr">
          <a:no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D3D40EE0-83FE-4E76-86EB-6F9D336087AA}">
      <dsp:nvSpPr>
        <dsp:cNvPr id="0" name=""/>
        <dsp:cNvSpPr/>
      </dsp:nvSpPr>
      <dsp:spPr>
        <a:xfrm>
          <a:off x="3157441" y="80206"/>
          <a:ext cx="1724528"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Οστίτης ιστός</a:t>
          </a:r>
        </a:p>
      </dsp:txBody>
      <dsp:txXfrm>
        <a:off x="3186917" y="109682"/>
        <a:ext cx="1665576" cy="947421"/>
      </dsp:txXfrm>
    </dsp:sp>
    <dsp:sp modelId="{A47FB51D-E7DE-41CB-9A52-C803A2D11956}">
      <dsp:nvSpPr>
        <dsp:cNvPr id="0" name=""/>
        <dsp:cNvSpPr/>
      </dsp:nvSpPr>
      <dsp:spPr>
        <a:xfrm>
          <a:off x="967658" y="1505288"/>
          <a:ext cx="1691247" cy="1006373"/>
        </a:xfrm>
        <a:prstGeom prst="roundRect">
          <a:avLst>
            <a:gd name="adj" fmla="val 10000"/>
          </a:avLst>
        </a:prstGeom>
        <a:solidFill>
          <a:schemeClr val="accent1">
            <a:lumMod val="75000"/>
          </a:schemeClr>
        </a:solidFill>
        <a:ln w="19050" cap="flat" cmpd="sng" algn="ctr">
          <a:no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83063EAC-785D-40C3-A306-E8DFC416922A}">
      <dsp:nvSpPr>
        <dsp:cNvPr id="0" name=""/>
        <dsp:cNvSpPr/>
      </dsp:nvSpPr>
      <dsp:spPr>
        <a:xfrm>
          <a:off x="1143752" y="1672577"/>
          <a:ext cx="1691247"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Οργανικό τμήμα</a:t>
          </a:r>
        </a:p>
        <a:p>
          <a:pPr marL="0" lvl="0" indent="0" algn="ctr" defTabSz="622300">
            <a:lnSpc>
              <a:spcPct val="90000"/>
            </a:lnSpc>
            <a:spcBef>
              <a:spcPct val="0"/>
            </a:spcBef>
            <a:spcAft>
              <a:spcPct val="35000"/>
            </a:spcAft>
            <a:buNone/>
          </a:pPr>
          <a:r>
            <a:rPr lang="el-GR" sz="1400" b="1" kern="1200" dirty="0">
              <a:solidFill>
                <a:schemeClr val="tx1"/>
              </a:solidFill>
            </a:rPr>
            <a:t>35%</a:t>
          </a:r>
        </a:p>
      </dsp:txBody>
      <dsp:txXfrm>
        <a:off x="1173228" y="1702053"/>
        <a:ext cx="1632295" cy="947421"/>
      </dsp:txXfrm>
    </dsp:sp>
    <dsp:sp modelId="{5B1EDCB1-38D4-4BA6-95AC-47E9D999D988}">
      <dsp:nvSpPr>
        <dsp:cNvPr id="0" name=""/>
        <dsp:cNvSpPr/>
      </dsp:nvSpPr>
      <dsp:spPr>
        <a:xfrm>
          <a:off x="-141850" y="2941137"/>
          <a:ext cx="1906294" cy="1006373"/>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87E9764-35A2-4133-9A2D-5D48E071EED6}">
      <dsp:nvSpPr>
        <dsp:cNvPr id="0" name=""/>
        <dsp:cNvSpPr/>
      </dsp:nvSpPr>
      <dsp:spPr>
        <a:xfrm>
          <a:off x="34243" y="3108426"/>
          <a:ext cx="1906294"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Θεμέλια Ουσία</a:t>
          </a:r>
          <a:endParaRPr lang="en-US" sz="1400" b="1" kern="1200" dirty="0">
            <a:solidFill>
              <a:schemeClr val="tx1"/>
            </a:solidFill>
          </a:endParaRPr>
        </a:p>
        <a:p>
          <a:pPr marL="0" lvl="0" indent="0" algn="ctr" defTabSz="622300">
            <a:lnSpc>
              <a:spcPct val="90000"/>
            </a:lnSpc>
            <a:spcBef>
              <a:spcPct val="0"/>
            </a:spcBef>
            <a:spcAft>
              <a:spcPct val="35000"/>
            </a:spcAft>
            <a:buNone/>
          </a:pPr>
          <a:r>
            <a:rPr lang="el-GR" sz="1400" b="1" kern="1200" dirty="0">
              <a:solidFill>
                <a:schemeClr val="tx1"/>
              </a:solidFill>
            </a:rPr>
            <a:t>98%</a:t>
          </a:r>
        </a:p>
      </dsp:txBody>
      <dsp:txXfrm>
        <a:off x="63719" y="3137902"/>
        <a:ext cx="1847342" cy="947421"/>
      </dsp:txXfrm>
    </dsp:sp>
    <dsp:sp modelId="{4158E0E2-959A-4D91-82C5-70D2C118FD46}">
      <dsp:nvSpPr>
        <dsp:cNvPr id="0" name=""/>
        <dsp:cNvSpPr/>
      </dsp:nvSpPr>
      <dsp:spPr>
        <a:xfrm>
          <a:off x="2209835" y="2941137"/>
          <a:ext cx="1787732" cy="1006373"/>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1EA542A6-9E2F-4E02-B79C-DCD4C1958970}">
      <dsp:nvSpPr>
        <dsp:cNvPr id="0" name=""/>
        <dsp:cNvSpPr/>
      </dsp:nvSpPr>
      <dsp:spPr>
        <a:xfrm>
          <a:off x="2385928" y="3108426"/>
          <a:ext cx="1787732"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Κύτταρα</a:t>
          </a:r>
        </a:p>
        <a:p>
          <a:pPr marL="0" lvl="0" indent="0" algn="ctr" defTabSz="622300">
            <a:lnSpc>
              <a:spcPct val="90000"/>
            </a:lnSpc>
            <a:spcBef>
              <a:spcPct val="0"/>
            </a:spcBef>
            <a:spcAft>
              <a:spcPct val="35000"/>
            </a:spcAft>
            <a:buNone/>
          </a:pPr>
          <a:r>
            <a:rPr lang="el-GR" sz="1400" b="1" kern="1200" dirty="0">
              <a:solidFill>
                <a:schemeClr val="tx1"/>
              </a:solidFill>
            </a:rPr>
            <a:t>2%</a:t>
          </a:r>
        </a:p>
      </dsp:txBody>
      <dsp:txXfrm>
        <a:off x="2415404" y="3137902"/>
        <a:ext cx="1728780" cy="947421"/>
      </dsp:txXfrm>
    </dsp:sp>
    <dsp:sp modelId="{BBA7D7D1-3A3B-4D95-AADD-0B553B3366E6}">
      <dsp:nvSpPr>
        <dsp:cNvPr id="0" name=""/>
        <dsp:cNvSpPr/>
      </dsp:nvSpPr>
      <dsp:spPr>
        <a:xfrm>
          <a:off x="4649923" y="1505288"/>
          <a:ext cx="1753705" cy="1006373"/>
        </a:xfrm>
        <a:prstGeom prst="roundRect">
          <a:avLst>
            <a:gd name="adj" fmla="val 10000"/>
          </a:avLst>
        </a:prstGeom>
        <a:solidFill>
          <a:schemeClr val="accent1">
            <a:lumMod val="75000"/>
          </a:schemeClr>
        </a:solidFill>
        <a:ln w="19050" cap="flat" cmpd="sng" algn="ctr">
          <a:solidFill>
            <a:srgbClr val="1F497D"/>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D22438A3-F126-4151-8E33-86F1E90006A5}">
      <dsp:nvSpPr>
        <dsp:cNvPr id="0" name=""/>
        <dsp:cNvSpPr/>
      </dsp:nvSpPr>
      <dsp:spPr>
        <a:xfrm>
          <a:off x="4826016" y="1672577"/>
          <a:ext cx="1753705"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Ανόργανο Τμήμα</a:t>
          </a:r>
        </a:p>
        <a:p>
          <a:pPr marL="0" lvl="0" indent="0" algn="ctr" defTabSz="622300">
            <a:lnSpc>
              <a:spcPct val="90000"/>
            </a:lnSpc>
            <a:spcBef>
              <a:spcPct val="0"/>
            </a:spcBef>
            <a:spcAft>
              <a:spcPct val="35000"/>
            </a:spcAft>
            <a:buNone/>
          </a:pPr>
          <a:r>
            <a:rPr lang="el-GR" sz="1400" b="1" kern="1200" dirty="0">
              <a:solidFill>
                <a:schemeClr val="tx1"/>
              </a:solidFill>
            </a:rPr>
            <a:t>65%</a:t>
          </a:r>
        </a:p>
      </dsp:txBody>
      <dsp:txXfrm>
        <a:off x="4855492" y="1702053"/>
        <a:ext cx="1694753" cy="947421"/>
      </dsp:txXfrm>
    </dsp:sp>
    <dsp:sp modelId="{536DD6EB-2FE7-47F7-B19F-FA228F2877B4}">
      <dsp:nvSpPr>
        <dsp:cNvPr id="0" name=""/>
        <dsp:cNvSpPr/>
      </dsp:nvSpPr>
      <dsp:spPr>
        <a:xfrm>
          <a:off x="4648195" y="2895599"/>
          <a:ext cx="1769585" cy="1003566"/>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CEA2461-7065-4AD3-B832-3A5691547A96}">
      <dsp:nvSpPr>
        <dsp:cNvPr id="0" name=""/>
        <dsp:cNvSpPr/>
      </dsp:nvSpPr>
      <dsp:spPr>
        <a:xfrm>
          <a:off x="4824289" y="3062888"/>
          <a:ext cx="1769585" cy="1003566"/>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l-GR" sz="1400" b="1" kern="1200" dirty="0">
              <a:solidFill>
                <a:schemeClr val="tx1"/>
              </a:solidFill>
            </a:rPr>
            <a:t>Κρύσταλλοι</a:t>
          </a:r>
        </a:p>
        <a:p>
          <a:pPr marL="0" lvl="0" indent="0" algn="ctr" defTabSz="622300">
            <a:lnSpc>
              <a:spcPct val="90000"/>
            </a:lnSpc>
            <a:spcBef>
              <a:spcPct val="0"/>
            </a:spcBef>
            <a:spcAft>
              <a:spcPct val="35000"/>
            </a:spcAft>
            <a:buNone/>
          </a:pPr>
          <a:r>
            <a:rPr lang="el-GR" sz="1400" b="1" kern="1200" dirty="0">
              <a:solidFill>
                <a:schemeClr val="tx1"/>
              </a:solidFill>
            </a:rPr>
            <a:t>Υδροξυαπατίτη</a:t>
          </a:r>
        </a:p>
        <a:p>
          <a:pPr marL="0" lvl="0" indent="0" algn="ctr" defTabSz="622300">
            <a:lnSpc>
              <a:spcPct val="90000"/>
            </a:lnSpc>
            <a:spcBef>
              <a:spcPct val="0"/>
            </a:spcBef>
            <a:spcAft>
              <a:spcPct val="35000"/>
            </a:spcAft>
            <a:buNone/>
          </a:pPr>
          <a:endParaRPr lang="el-GR" sz="1400" kern="1200" dirty="0"/>
        </a:p>
      </dsp:txBody>
      <dsp:txXfrm>
        <a:off x="4853682" y="3092281"/>
        <a:ext cx="1710799" cy="944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C331B-9714-429F-AB9A-925B833A5257}">
      <dsp:nvSpPr>
        <dsp:cNvPr id="0" name=""/>
        <dsp:cNvSpPr/>
      </dsp:nvSpPr>
      <dsp:spPr>
        <a:xfrm>
          <a:off x="5481056" y="2511662"/>
          <a:ext cx="91440" cy="383936"/>
        </a:xfrm>
        <a:custGeom>
          <a:avLst/>
          <a:gdLst/>
          <a:ahLst/>
          <a:cxnLst/>
          <a:rect l="0" t="0" r="0" b="0"/>
          <a:pathLst>
            <a:path>
              <a:moveTo>
                <a:pt x="45720" y="0"/>
              </a:moveTo>
              <a:lnTo>
                <a:pt x="45720" y="237119"/>
              </a:lnTo>
              <a:lnTo>
                <a:pt x="51932" y="237119"/>
              </a:lnTo>
              <a:lnTo>
                <a:pt x="51932" y="383936"/>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658F75-F082-4E99-AE9D-89D39DB46122}">
      <dsp:nvSpPr>
        <dsp:cNvPr id="0" name=""/>
        <dsp:cNvSpPr/>
      </dsp:nvSpPr>
      <dsp:spPr>
        <a:xfrm>
          <a:off x="3843612" y="919291"/>
          <a:ext cx="1683163" cy="585996"/>
        </a:xfrm>
        <a:custGeom>
          <a:avLst/>
          <a:gdLst/>
          <a:ahLst/>
          <a:cxnLst/>
          <a:rect l="0" t="0" r="0" b="0"/>
          <a:pathLst>
            <a:path>
              <a:moveTo>
                <a:pt x="0" y="0"/>
              </a:moveTo>
              <a:lnTo>
                <a:pt x="0" y="439178"/>
              </a:lnTo>
              <a:lnTo>
                <a:pt x="1683163" y="439178"/>
              </a:lnTo>
              <a:lnTo>
                <a:pt x="1683163" y="58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5659E8-4A71-441D-92D8-4687B462CE53}">
      <dsp:nvSpPr>
        <dsp:cNvPr id="0" name=""/>
        <dsp:cNvSpPr/>
      </dsp:nvSpPr>
      <dsp:spPr>
        <a:xfrm>
          <a:off x="1813282" y="2511662"/>
          <a:ext cx="1290418" cy="429474"/>
        </a:xfrm>
        <a:custGeom>
          <a:avLst/>
          <a:gdLst/>
          <a:ahLst/>
          <a:cxnLst/>
          <a:rect l="0" t="0" r="0" b="0"/>
          <a:pathLst>
            <a:path>
              <a:moveTo>
                <a:pt x="0" y="0"/>
              </a:moveTo>
              <a:lnTo>
                <a:pt x="0" y="282656"/>
              </a:lnTo>
              <a:lnTo>
                <a:pt x="1290418" y="282656"/>
              </a:lnTo>
              <a:lnTo>
                <a:pt x="1290418" y="42947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A335EC-5170-4C29-B1C8-CECC2E466FFE}">
      <dsp:nvSpPr>
        <dsp:cNvPr id="0" name=""/>
        <dsp:cNvSpPr/>
      </dsp:nvSpPr>
      <dsp:spPr>
        <a:xfrm>
          <a:off x="811296" y="2511662"/>
          <a:ext cx="1001985" cy="429474"/>
        </a:xfrm>
        <a:custGeom>
          <a:avLst/>
          <a:gdLst/>
          <a:ahLst/>
          <a:cxnLst/>
          <a:rect l="0" t="0" r="0" b="0"/>
          <a:pathLst>
            <a:path>
              <a:moveTo>
                <a:pt x="1001985" y="0"/>
              </a:moveTo>
              <a:lnTo>
                <a:pt x="1001985" y="282656"/>
              </a:lnTo>
              <a:lnTo>
                <a:pt x="0" y="282656"/>
              </a:lnTo>
              <a:lnTo>
                <a:pt x="0" y="42947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AABBC-6EC9-499F-89AE-1A3F2E3E1D15}">
      <dsp:nvSpPr>
        <dsp:cNvPr id="0" name=""/>
        <dsp:cNvSpPr/>
      </dsp:nvSpPr>
      <dsp:spPr>
        <a:xfrm>
          <a:off x="1813282" y="919291"/>
          <a:ext cx="2030330" cy="585996"/>
        </a:xfrm>
        <a:custGeom>
          <a:avLst/>
          <a:gdLst/>
          <a:ahLst/>
          <a:cxnLst/>
          <a:rect l="0" t="0" r="0" b="0"/>
          <a:pathLst>
            <a:path>
              <a:moveTo>
                <a:pt x="2030330" y="0"/>
              </a:moveTo>
              <a:lnTo>
                <a:pt x="2030330" y="439178"/>
              </a:lnTo>
              <a:lnTo>
                <a:pt x="0" y="439178"/>
              </a:lnTo>
              <a:lnTo>
                <a:pt x="0" y="58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A8177-D302-49A3-8C9C-2C2008368C6F}">
      <dsp:nvSpPr>
        <dsp:cNvPr id="0" name=""/>
        <dsp:cNvSpPr/>
      </dsp:nvSpPr>
      <dsp:spPr>
        <a:xfrm>
          <a:off x="2981348" y="-87082"/>
          <a:ext cx="1724528" cy="1006373"/>
        </a:xfrm>
        <a:prstGeom prst="roundRect">
          <a:avLst>
            <a:gd name="adj" fmla="val 10000"/>
          </a:avLst>
        </a:prstGeom>
        <a:solidFill>
          <a:schemeClr val="accent1">
            <a:lumMod val="75000"/>
          </a:schemeClr>
        </a:solidFill>
        <a:ln w="19050" cap="flat" cmpd="sng" algn="ctr">
          <a:no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D3D40EE0-83FE-4E76-86EB-6F9D336087AA}">
      <dsp:nvSpPr>
        <dsp:cNvPr id="0" name=""/>
        <dsp:cNvSpPr/>
      </dsp:nvSpPr>
      <dsp:spPr>
        <a:xfrm>
          <a:off x="3157441" y="80206"/>
          <a:ext cx="1724528"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Οστίτης ιστός</a:t>
          </a:r>
        </a:p>
      </dsp:txBody>
      <dsp:txXfrm>
        <a:off x="3186917" y="109682"/>
        <a:ext cx="1665576" cy="947421"/>
      </dsp:txXfrm>
    </dsp:sp>
    <dsp:sp modelId="{A47FB51D-E7DE-41CB-9A52-C803A2D11956}">
      <dsp:nvSpPr>
        <dsp:cNvPr id="0" name=""/>
        <dsp:cNvSpPr/>
      </dsp:nvSpPr>
      <dsp:spPr>
        <a:xfrm>
          <a:off x="967658" y="1505288"/>
          <a:ext cx="1691247" cy="1006373"/>
        </a:xfrm>
        <a:prstGeom prst="roundRect">
          <a:avLst>
            <a:gd name="adj" fmla="val 10000"/>
          </a:avLst>
        </a:prstGeom>
        <a:solidFill>
          <a:schemeClr val="accent1">
            <a:lumMod val="75000"/>
          </a:schemeClr>
        </a:solidFill>
        <a:ln w="19050" cap="flat" cmpd="sng" algn="ctr">
          <a:no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83063EAC-785D-40C3-A306-E8DFC416922A}">
      <dsp:nvSpPr>
        <dsp:cNvPr id="0" name=""/>
        <dsp:cNvSpPr/>
      </dsp:nvSpPr>
      <dsp:spPr>
        <a:xfrm>
          <a:off x="1143752" y="1672577"/>
          <a:ext cx="1691247"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Οργανικό τμήμα</a:t>
          </a:r>
        </a:p>
        <a:p>
          <a:pPr marL="0" lvl="0" indent="0" algn="ctr" defTabSz="622300">
            <a:lnSpc>
              <a:spcPct val="90000"/>
            </a:lnSpc>
            <a:spcBef>
              <a:spcPct val="0"/>
            </a:spcBef>
            <a:spcAft>
              <a:spcPct val="35000"/>
            </a:spcAft>
            <a:buNone/>
          </a:pPr>
          <a:r>
            <a:rPr lang="el-GR" sz="1400" b="1" kern="1200" dirty="0">
              <a:solidFill>
                <a:schemeClr val="tx1"/>
              </a:solidFill>
            </a:rPr>
            <a:t>35%</a:t>
          </a:r>
        </a:p>
      </dsp:txBody>
      <dsp:txXfrm>
        <a:off x="1173228" y="1702053"/>
        <a:ext cx="1632295" cy="947421"/>
      </dsp:txXfrm>
    </dsp:sp>
    <dsp:sp modelId="{5B1EDCB1-38D4-4BA6-95AC-47E9D999D988}">
      <dsp:nvSpPr>
        <dsp:cNvPr id="0" name=""/>
        <dsp:cNvSpPr/>
      </dsp:nvSpPr>
      <dsp:spPr>
        <a:xfrm>
          <a:off x="-141850" y="2941137"/>
          <a:ext cx="1906294" cy="1006373"/>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87E9764-35A2-4133-9A2D-5D48E071EED6}">
      <dsp:nvSpPr>
        <dsp:cNvPr id="0" name=""/>
        <dsp:cNvSpPr/>
      </dsp:nvSpPr>
      <dsp:spPr>
        <a:xfrm>
          <a:off x="34243" y="3108426"/>
          <a:ext cx="1906294"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Θεμέλια Ουσία</a:t>
          </a:r>
          <a:endParaRPr lang="en-US" sz="1400" b="1" kern="1200" dirty="0">
            <a:solidFill>
              <a:schemeClr val="tx1"/>
            </a:solidFill>
          </a:endParaRPr>
        </a:p>
        <a:p>
          <a:pPr marL="0" lvl="0" indent="0" algn="ctr" defTabSz="622300">
            <a:lnSpc>
              <a:spcPct val="90000"/>
            </a:lnSpc>
            <a:spcBef>
              <a:spcPct val="0"/>
            </a:spcBef>
            <a:spcAft>
              <a:spcPct val="35000"/>
            </a:spcAft>
            <a:buNone/>
          </a:pPr>
          <a:r>
            <a:rPr lang="el-GR" sz="1400" b="1" kern="1200" dirty="0">
              <a:solidFill>
                <a:schemeClr val="tx1"/>
              </a:solidFill>
            </a:rPr>
            <a:t>98%</a:t>
          </a:r>
        </a:p>
      </dsp:txBody>
      <dsp:txXfrm>
        <a:off x="63719" y="3137902"/>
        <a:ext cx="1847342" cy="947421"/>
      </dsp:txXfrm>
    </dsp:sp>
    <dsp:sp modelId="{4158E0E2-959A-4D91-82C5-70D2C118FD46}">
      <dsp:nvSpPr>
        <dsp:cNvPr id="0" name=""/>
        <dsp:cNvSpPr/>
      </dsp:nvSpPr>
      <dsp:spPr>
        <a:xfrm>
          <a:off x="2209835" y="2941137"/>
          <a:ext cx="1787732" cy="1006373"/>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1EA542A6-9E2F-4E02-B79C-DCD4C1958970}">
      <dsp:nvSpPr>
        <dsp:cNvPr id="0" name=""/>
        <dsp:cNvSpPr/>
      </dsp:nvSpPr>
      <dsp:spPr>
        <a:xfrm>
          <a:off x="2385928" y="3108426"/>
          <a:ext cx="1787732"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Κύτταρα</a:t>
          </a:r>
        </a:p>
        <a:p>
          <a:pPr marL="0" lvl="0" indent="0" algn="ctr" defTabSz="622300">
            <a:lnSpc>
              <a:spcPct val="90000"/>
            </a:lnSpc>
            <a:spcBef>
              <a:spcPct val="0"/>
            </a:spcBef>
            <a:spcAft>
              <a:spcPct val="35000"/>
            </a:spcAft>
            <a:buNone/>
          </a:pPr>
          <a:r>
            <a:rPr lang="el-GR" sz="1400" b="1" kern="1200" dirty="0">
              <a:solidFill>
                <a:schemeClr val="tx1"/>
              </a:solidFill>
            </a:rPr>
            <a:t>2%</a:t>
          </a:r>
        </a:p>
      </dsp:txBody>
      <dsp:txXfrm>
        <a:off x="2415404" y="3137902"/>
        <a:ext cx="1728780" cy="947421"/>
      </dsp:txXfrm>
    </dsp:sp>
    <dsp:sp modelId="{BBA7D7D1-3A3B-4D95-AADD-0B553B3366E6}">
      <dsp:nvSpPr>
        <dsp:cNvPr id="0" name=""/>
        <dsp:cNvSpPr/>
      </dsp:nvSpPr>
      <dsp:spPr>
        <a:xfrm>
          <a:off x="4649923" y="1505288"/>
          <a:ext cx="1753705" cy="1006373"/>
        </a:xfrm>
        <a:prstGeom prst="roundRect">
          <a:avLst>
            <a:gd name="adj" fmla="val 10000"/>
          </a:avLst>
        </a:prstGeom>
        <a:solidFill>
          <a:schemeClr val="accent1">
            <a:lumMod val="75000"/>
          </a:schemeClr>
        </a:solidFill>
        <a:ln w="19050" cap="flat" cmpd="sng" algn="ctr">
          <a:solidFill>
            <a:srgbClr val="1F497D"/>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D22438A3-F126-4151-8E33-86F1E90006A5}">
      <dsp:nvSpPr>
        <dsp:cNvPr id="0" name=""/>
        <dsp:cNvSpPr/>
      </dsp:nvSpPr>
      <dsp:spPr>
        <a:xfrm>
          <a:off x="4826016" y="1672577"/>
          <a:ext cx="1753705" cy="1006373"/>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solidFill>
            </a:rPr>
            <a:t>Ανόργανο Τμήμα</a:t>
          </a:r>
        </a:p>
        <a:p>
          <a:pPr marL="0" lvl="0" indent="0" algn="ctr" defTabSz="622300">
            <a:lnSpc>
              <a:spcPct val="90000"/>
            </a:lnSpc>
            <a:spcBef>
              <a:spcPct val="0"/>
            </a:spcBef>
            <a:spcAft>
              <a:spcPct val="35000"/>
            </a:spcAft>
            <a:buNone/>
          </a:pPr>
          <a:r>
            <a:rPr lang="el-GR" sz="1400" b="1" kern="1200" dirty="0">
              <a:solidFill>
                <a:schemeClr val="tx1"/>
              </a:solidFill>
            </a:rPr>
            <a:t>65%</a:t>
          </a:r>
        </a:p>
      </dsp:txBody>
      <dsp:txXfrm>
        <a:off x="4855492" y="1702053"/>
        <a:ext cx="1694753" cy="947421"/>
      </dsp:txXfrm>
    </dsp:sp>
    <dsp:sp modelId="{536DD6EB-2FE7-47F7-B19F-FA228F2877B4}">
      <dsp:nvSpPr>
        <dsp:cNvPr id="0" name=""/>
        <dsp:cNvSpPr/>
      </dsp:nvSpPr>
      <dsp:spPr>
        <a:xfrm>
          <a:off x="4648195" y="2895599"/>
          <a:ext cx="1769585" cy="1003566"/>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sp>
    <dsp:sp modelId="{5CEA2461-7065-4AD3-B832-3A5691547A96}">
      <dsp:nvSpPr>
        <dsp:cNvPr id="0" name=""/>
        <dsp:cNvSpPr/>
      </dsp:nvSpPr>
      <dsp:spPr>
        <a:xfrm>
          <a:off x="4824289" y="3062888"/>
          <a:ext cx="1769585" cy="1003566"/>
        </a:xfrm>
        <a:prstGeom prst="roundRect">
          <a:avLst>
            <a:gd name="adj" fmla="val 10000"/>
          </a:avLst>
        </a:prstGeom>
        <a:solidFill>
          <a:schemeClr val="accent5">
            <a:lumMod val="20000"/>
            <a:lumOff val="80000"/>
          </a:schemeClr>
        </a:solidFill>
        <a:ln w="19050" cap="flat" cmpd="sng" algn="ctr">
          <a:noFill/>
          <a:prstDash val="solid"/>
        </a:ln>
        <a:effectLst>
          <a:innerShdw blurRad="63500" dist="50800" dir="8100000">
            <a:prstClr val="black">
              <a:alpha val="50000"/>
            </a:prstClr>
          </a:innerShdw>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l-GR" sz="1400" b="1" kern="1200" dirty="0">
              <a:solidFill>
                <a:schemeClr val="tx1"/>
              </a:solidFill>
            </a:rPr>
            <a:t>Κρύσταλλοι</a:t>
          </a:r>
        </a:p>
        <a:p>
          <a:pPr marL="0" lvl="0" indent="0" algn="ctr" defTabSz="622300">
            <a:lnSpc>
              <a:spcPct val="90000"/>
            </a:lnSpc>
            <a:spcBef>
              <a:spcPct val="0"/>
            </a:spcBef>
            <a:spcAft>
              <a:spcPct val="35000"/>
            </a:spcAft>
            <a:buNone/>
          </a:pPr>
          <a:r>
            <a:rPr lang="el-GR" sz="1400" b="1" kern="1200" dirty="0">
              <a:solidFill>
                <a:schemeClr val="tx1"/>
              </a:solidFill>
            </a:rPr>
            <a:t>Υδροξυαπατίτη</a:t>
          </a:r>
        </a:p>
        <a:p>
          <a:pPr marL="0" lvl="0" indent="0" algn="ctr" defTabSz="622300">
            <a:lnSpc>
              <a:spcPct val="90000"/>
            </a:lnSpc>
            <a:spcBef>
              <a:spcPct val="0"/>
            </a:spcBef>
            <a:spcAft>
              <a:spcPct val="35000"/>
            </a:spcAft>
            <a:buNone/>
          </a:pPr>
          <a:endParaRPr lang="el-GR" sz="1400" kern="1200" dirty="0"/>
        </a:p>
      </dsp:txBody>
      <dsp:txXfrm>
        <a:off x="4853682" y="3092281"/>
        <a:ext cx="1710799" cy="944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D1A89-0F87-46BD-8EDD-B8BEA83C3FDF}">
      <dsp:nvSpPr>
        <dsp:cNvPr id="0" name=""/>
        <dsp:cNvSpPr/>
      </dsp:nvSpPr>
      <dsp:spPr>
        <a:xfrm>
          <a:off x="2724391" y="960754"/>
          <a:ext cx="923122" cy="439322"/>
        </a:xfrm>
        <a:custGeom>
          <a:avLst/>
          <a:gdLst/>
          <a:ahLst/>
          <a:cxnLst/>
          <a:rect l="0" t="0" r="0" b="0"/>
          <a:pathLst>
            <a:path>
              <a:moveTo>
                <a:pt x="0" y="0"/>
              </a:moveTo>
              <a:lnTo>
                <a:pt x="0" y="299385"/>
              </a:lnTo>
              <a:lnTo>
                <a:pt x="923122" y="299385"/>
              </a:lnTo>
              <a:lnTo>
                <a:pt x="923122" y="43932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1C785-8ECE-44C5-89A9-4A1702D7D42F}">
      <dsp:nvSpPr>
        <dsp:cNvPr id="0" name=""/>
        <dsp:cNvSpPr/>
      </dsp:nvSpPr>
      <dsp:spPr>
        <a:xfrm>
          <a:off x="1801268" y="960754"/>
          <a:ext cx="923122" cy="439322"/>
        </a:xfrm>
        <a:custGeom>
          <a:avLst/>
          <a:gdLst/>
          <a:ahLst/>
          <a:cxnLst/>
          <a:rect l="0" t="0" r="0" b="0"/>
          <a:pathLst>
            <a:path>
              <a:moveTo>
                <a:pt x="923122" y="0"/>
              </a:moveTo>
              <a:lnTo>
                <a:pt x="923122" y="299385"/>
              </a:lnTo>
              <a:lnTo>
                <a:pt x="0" y="299385"/>
              </a:lnTo>
              <a:lnTo>
                <a:pt x="0" y="439322"/>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972C5-0938-4E36-9E97-C03D9BC9301D}">
      <dsp:nvSpPr>
        <dsp:cNvPr id="0" name=""/>
        <dsp:cNvSpPr/>
      </dsp:nvSpPr>
      <dsp:spPr>
        <a:xfrm>
          <a:off x="1969109" y="1545"/>
          <a:ext cx="1510564" cy="9592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92A089-41C6-4F5E-8F16-73EB46838F28}">
      <dsp:nvSpPr>
        <dsp:cNvPr id="0" name=""/>
        <dsp:cNvSpPr/>
      </dsp:nvSpPr>
      <dsp:spPr>
        <a:xfrm>
          <a:off x="2136949" y="160994"/>
          <a:ext cx="1510564" cy="95920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2060"/>
              </a:solidFill>
            </a:rPr>
            <a:t>Τύποι</a:t>
          </a:r>
        </a:p>
        <a:p>
          <a:pPr marL="0" lvl="0" indent="0" algn="ctr" defTabSz="622300">
            <a:lnSpc>
              <a:spcPct val="90000"/>
            </a:lnSpc>
            <a:spcBef>
              <a:spcPct val="0"/>
            </a:spcBef>
            <a:spcAft>
              <a:spcPct val="35000"/>
            </a:spcAft>
            <a:buNone/>
          </a:pPr>
          <a:r>
            <a:rPr lang="el-GR" sz="1400" b="1" kern="1200" dirty="0">
              <a:solidFill>
                <a:srgbClr val="002060"/>
              </a:solidFill>
            </a:rPr>
            <a:t>Οστεοπόρωσης</a:t>
          </a:r>
        </a:p>
      </dsp:txBody>
      <dsp:txXfrm>
        <a:off x="2165043" y="189088"/>
        <a:ext cx="1454376" cy="903020"/>
      </dsp:txXfrm>
    </dsp:sp>
    <dsp:sp modelId="{61A2277E-8BB0-46B6-9544-60E0BF9BDD7D}">
      <dsp:nvSpPr>
        <dsp:cNvPr id="0" name=""/>
        <dsp:cNvSpPr/>
      </dsp:nvSpPr>
      <dsp:spPr>
        <a:xfrm>
          <a:off x="1045986" y="1400077"/>
          <a:ext cx="1510564" cy="95920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86EB6-8D5C-4D7B-82E4-270540E2D518}">
      <dsp:nvSpPr>
        <dsp:cNvPr id="0" name=""/>
        <dsp:cNvSpPr/>
      </dsp:nvSpPr>
      <dsp:spPr>
        <a:xfrm>
          <a:off x="1213827" y="1559525"/>
          <a:ext cx="1510564" cy="95920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2060"/>
              </a:solidFill>
            </a:rPr>
            <a:t>Πρωτογενής</a:t>
          </a:r>
        </a:p>
      </dsp:txBody>
      <dsp:txXfrm>
        <a:off x="1241921" y="1587619"/>
        <a:ext cx="1454376" cy="903020"/>
      </dsp:txXfrm>
    </dsp:sp>
    <dsp:sp modelId="{6AE1B11C-96F4-41B1-BACC-01FD7FE261A9}">
      <dsp:nvSpPr>
        <dsp:cNvPr id="0" name=""/>
        <dsp:cNvSpPr/>
      </dsp:nvSpPr>
      <dsp:spPr>
        <a:xfrm>
          <a:off x="2892232" y="1400077"/>
          <a:ext cx="1510564" cy="95920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EC66D3-5F41-49A5-91F0-B49F6CE019F6}">
      <dsp:nvSpPr>
        <dsp:cNvPr id="0" name=""/>
        <dsp:cNvSpPr/>
      </dsp:nvSpPr>
      <dsp:spPr>
        <a:xfrm>
          <a:off x="3060072" y="1559525"/>
          <a:ext cx="1510564" cy="95920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rgbClr val="002060"/>
              </a:solidFill>
            </a:rPr>
            <a:t>Δευτερογενής</a:t>
          </a:r>
        </a:p>
      </dsp:txBody>
      <dsp:txXfrm>
        <a:off x="3088166" y="1587619"/>
        <a:ext cx="1454376" cy="903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5AA90-AA73-493D-9F66-70D7DB61491F}">
      <dsp:nvSpPr>
        <dsp:cNvPr id="0" name=""/>
        <dsp:cNvSpPr/>
      </dsp:nvSpPr>
      <dsp:spPr>
        <a:xfrm>
          <a:off x="4800595" y="0"/>
          <a:ext cx="1861370"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1" kern="1200" dirty="0"/>
            <a:t>Φυσιολογία </a:t>
          </a:r>
        </a:p>
        <a:p>
          <a:pPr marL="0" lvl="0" indent="0" algn="ctr" defTabSz="711200">
            <a:lnSpc>
              <a:spcPct val="90000"/>
            </a:lnSpc>
            <a:spcBef>
              <a:spcPct val="0"/>
            </a:spcBef>
            <a:spcAft>
              <a:spcPct val="35000"/>
            </a:spcAft>
            <a:buNone/>
          </a:pPr>
          <a:r>
            <a:rPr lang="el-GR" sz="1600" b="0" i="1" kern="1200" dirty="0"/>
            <a:t>της Πώρωσης</a:t>
          </a:r>
        </a:p>
      </dsp:txBody>
      <dsp:txXfrm>
        <a:off x="4832486" y="31891"/>
        <a:ext cx="1797588" cy="1025044"/>
      </dsp:txXfrm>
    </dsp:sp>
    <dsp:sp modelId="{090045FD-4599-4E67-826A-C3CCA7933C64}">
      <dsp:nvSpPr>
        <dsp:cNvPr id="0" name=""/>
        <dsp:cNvSpPr/>
      </dsp:nvSpPr>
      <dsp:spPr>
        <a:xfrm>
          <a:off x="5731280" y="1088826"/>
          <a:ext cx="2039736" cy="282774"/>
        </a:xfrm>
        <a:custGeom>
          <a:avLst/>
          <a:gdLst/>
          <a:ahLst/>
          <a:cxnLst/>
          <a:rect l="0" t="0" r="0" b="0"/>
          <a:pathLst>
            <a:path>
              <a:moveTo>
                <a:pt x="0" y="0"/>
              </a:moveTo>
              <a:lnTo>
                <a:pt x="0" y="141387"/>
              </a:lnTo>
              <a:lnTo>
                <a:pt x="2039736" y="141387"/>
              </a:lnTo>
              <a:lnTo>
                <a:pt x="2039736" y="2827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7A204A-9771-4B65-A5D4-4A6C3155814D}">
      <dsp:nvSpPr>
        <dsp:cNvPr id="0" name=""/>
        <dsp:cNvSpPr/>
      </dsp:nvSpPr>
      <dsp:spPr>
        <a:xfrm>
          <a:off x="6858003" y="1371601"/>
          <a:ext cx="1826027"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1" kern="1200" dirty="0"/>
            <a:t>2</a:t>
          </a:r>
          <a:r>
            <a:rPr lang="en-US" sz="1600" b="0" i="1" kern="1200" dirty="0"/>
            <a:t>. </a:t>
          </a:r>
          <a:r>
            <a:rPr lang="el-GR" sz="1600" b="0" i="1" kern="1200" dirty="0"/>
            <a:t>Πρωτογενής </a:t>
          </a:r>
        </a:p>
        <a:p>
          <a:pPr marL="0" lvl="0" indent="0" algn="ctr" defTabSz="711200">
            <a:lnSpc>
              <a:spcPct val="90000"/>
            </a:lnSpc>
            <a:spcBef>
              <a:spcPct val="0"/>
            </a:spcBef>
            <a:spcAft>
              <a:spcPct val="35000"/>
            </a:spcAft>
            <a:buNone/>
          </a:pPr>
          <a:r>
            <a:rPr lang="el-GR" sz="1600" b="0" i="1" kern="1200" dirty="0"/>
            <a:t>Πώρωση</a:t>
          </a:r>
        </a:p>
      </dsp:txBody>
      <dsp:txXfrm>
        <a:off x="6889894" y="1403492"/>
        <a:ext cx="1762245" cy="1025044"/>
      </dsp:txXfrm>
    </dsp:sp>
    <dsp:sp modelId="{34D185D2-2256-48F9-BDA1-26E10FF32842}">
      <dsp:nvSpPr>
        <dsp:cNvPr id="0" name=""/>
        <dsp:cNvSpPr/>
      </dsp:nvSpPr>
      <dsp:spPr>
        <a:xfrm>
          <a:off x="3979320" y="1088826"/>
          <a:ext cx="1751960" cy="282774"/>
        </a:xfrm>
        <a:custGeom>
          <a:avLst/>
          <a:gdLst/>
          <a:ahLst/>
          <a:cxnLst/>
          <a:rect l="0" t="0" r="0" b="0"/>
          <a:pathLst>
            <a:path>
              <a:moveTo>
                <a:pt x="1751960" y="0"/>
              </a:moveTo>
              <a:lnTo>
                <a:pt x="1751960" y="141387"/>
              </a:lnTo>
              <a:lnTo>
                <a:pt x="0" y="141387"/>
              </a:lnTo>
              <a:lnTo>
                <a:pt x="0" y="28277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B65EE5-B6FE-4788-A750-FDF1C0ABE6F6}">
      <dsp:nvSpPr>
        <dsp:cNvPr id="0" name=""/>
        <dsp:cNvSpPr/>
      </dsp:nvSpPr>
      <dsp:spPr>
        <a:xfrm>
          <a:off x="3087016" y="1371601"/>
          <a:ext cx="1784608"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1" kern="1200" dirty="0"/>
            <a:t>1</a:t>
          </a:r>
          <a:r>
            <a:rPr lang="en-US" sz="1600" b="0" i="1" kern="1200" dirty="0"/>
            <a:t>. </a:t>
          </a:r>
          <a:r>
            <a:rPr lang="el-GR" sz="1600" b="0" i="1" kern="1200" dirty="0"/>
            <a:t>Δευτερογενής </a:t>
          </a:r>
        </a:p>
        <a:p>
          <a:pPr marL="0" lvl="0" indent="0" algn="ctr" defTabSz="711200">
            <a:lnSpc>
              <a:spcPct val="90000"/>
            </a:lnSpc>
            <a:spcBef>
              <a:spcPct val="0"/>
            </a:spcBef>
            <a:spcAft>
              <a:spcPct val="35000"/>
            </a:spcAft>
            <a:buNone/>
          </a:pPr>
          <a:r>
            <a:rPr lang="el-GR" sz="1600" b="0" i="1" kern="1200" dirty="0"/>
            <a:t>Πώρωση</a:t>
          </a:r>
        </a:p>
      </dsp:txBody>
      <dsp:txXfrm>
        <a:off x="3118907" y="1403492"/>
        <a:ext cx="1720826" cy="1025044"/>
      </dsp:txXfrm>
    </dsp:sp>
    <dsp:sp modelId="{4E2582DC-11D4-4149-8A85-55C564C376AF}">
      <dsp:nvSpPr>
        <dsp:cNvPr id="0" name=""/>
        <dsp:cNvSpPr/>
      </dsp:nvSpPr>
      <dsp:spPr>
        <a:xfrm>
          <a:off x="1114944" y="2460428"/>
          <a:ext cx="2864376" cy="739977"/>
        </a:xfrm>
        <a:custGeom>
          <a:avLst/>
          <a:gdLst/>
          <a:ahLst/>
          <a:cxnLst/>
          <a:rect l="0" t="0" r="0" b="0"/>
          <a:pathLst>
            <a:path>
              <a:moveTo>
                <a:pt x="2864376" y="0"/>
              </a:moveTo>
              <a:lnTo>
                <a:pt x="2864376" y="369988"/>
              </a:lnTo>
              <a:lnTo>
                <a:pt x="0" y="369988"/>
              </a:lnTo>
              <a:lnTo>
                <a:pt x="0"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8831B7-D58A-451F-BF29-82A8C5E6C1B0}">
      <dsp:nvSpPr>
        <dsp:cNvPr id="0" name=""/>
        <dsp:cNvSpPr/>
      </dsp:nvSpPr>
      <dsp:spPr>
        <a:xfrm>
          <a:off x="228601" y="3200405"/>
          <a:ext cx="1772685"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1" kern="1200" dirty="0">
              <a:latin typeface="Calibri" pitchFamily="34" charset="0"/>
              <a:cs typeface="Calibri" pitchFamily="34" charset="0"/>
            </a:rPr>
            <a:t>1</a:t>
          </a:r>
          <a:r>
            <a:rPr lang="en-US" sz="1600" b="0" i="1" kern="1200" dirty="0">
              <a:latin typeface="Calibri" pitchFamily="34" charset="0"/>
              <a:cs typeface="Calibri" pitchFamily="34" charset="0"/>
            </a:rPr>
            <a:t>a. </a:t>
          </a:r>
          <a:r>
            <a:rPr lang="el-GR" sz="1600" b="0" i="1" kern="1200" dirty="0">
              <a:latin typeface="Calibri" pitchFamily="34" charset="0"/>
              <a:cs typeface="Calibri" pitchFamily="34" charset="0"/>
            </a:rPr>
            <a:t>Στάδιο</a:t>
          </a:r>
        </a:p>
        <a:p>
          <a:pPr marL="0" lvl="0" indent="0" algn="ctr" defTabSz="711200">
            <a:lnSpc>
              <a:spcPct val="90000"/>
            </a:lnSpc>
            <a:spcBef>
              <a:spcPct val="0"/>
            </a:spcBef>
            <a:spcAft>
              <a:spcPct val="35000"/>
            </a:spcAft>
            <a:buNone/>
          </a:pPr>
          <a:r>
            <a:rPr lang="el-GR" sz="1600" b="0" i="1" kern="1200" dirty="0">
              <a:latin typeface="Calibri" pitchFamily="34" charset="0"/>
              <a:cs typeface="Calibri" pitchFamily="34" charset="0"/>
            </a:rPr>
            <a:t>αιματώματος</a:t>
          </a:r>
        </a:p>
      </dsp:txBody>
      <dsp:txXfrm>
        <a:off x="260492" y="3232296"/>
        <a:ext cx="1708903" cy="1025044"/>
      </dsp:txXfrm>
    </dsp:sp>
    <dsp:sp modelId="{8572D0E8-7774-4AC0-9C54-3B7A7B49BE54}">
      <dsp:nvSpPr>
        <dsp:cNvPr id="0" name=""/>
        <dsp:cNvSpPr/>
      </dsp:nvSpPr>
      <dsp:spPr>
        <a:xfrm>
          <a:off x="2984024" y="2460428"/>
          <a:ext cx="995296" cy="739977"/>
        </a:xfrm>
        <a:custGeom>
          <a:avLst/>
          <a:gdLst/>
          <a:ahLst/>
          <a:cxnLst/>
          <a:rect l="0" t="0" r="0" b="0"/>
          <a:pathLst>
            <a:path>
              <a:moveTo>
                <a:pt x="995296" y="0"/>
              </a:moveTo>
              <a:lnTo>
                <a:pt x="995296" y="369988"/>
              </a:lnTo>
              <a:lnTo>
                <a:pt x="0" y="369988"/>
              </a:lnTo>
              <a:lnTo>
                <a:pt x="0"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C1D23B-3108-4F51-8E88-378195603057}">
      <dsp:nvSpPr>
        <dsp:cNvPr id="0" name=""/>
        <dsp:cNvSpPr/>
      </dsp:nvSpPr>
      <dsp:spPr>
        <a:xfrm>
          <a:off x="2057405" y="3200405"/>
          <a:ext cx="1853237"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1" kern="1200" dirty="0">
              <a:latin typeface="Calibri" pitchFamily="34" charset="0"/>
              <a:cs typeface="Calibri" pitchFamily="34" charset="0"/>
            </a:rPr>
            <a:t>1</a:t>
          </a:r>
          <a:r>
            <a:rPr lang="en-US" sz="1600" b="0" i="1" kern="1200" dirty="0">
              <a:latin typeface="Calibri" pitchFamily="34" charset="0"/>
              <a:cs typeface="Calibri" pitchFamily="34" charset="0"/>
            </a:rPr>
            <a:t>b. </a:t>
          </a:r>
          <a:r>
            <a:rPr lang="el-GR" sz="1600" b="0" i="1" kern="1200" dirty="0">
              <a:latin typeface="Calibri" pitchFamily="34" charset="0"/>
              <a:cs typeface="Calibri" pitchFamily="34" charset="0"/>
            </a:rPr>
            <a:t>Στάδιο μαλακού</a:t>
          </a:r>
        </a:p>
        <a:p>
          <a:pPr marL="0" lvl="0" indent="0" algn="ctr" defTabSz="711200">
            <a:lnSpc>
              <a:spcPct val="90000"/>
            </a:lnSpc>
            <a:spcBef>
              <a:spcPct val="0"/>
            </a:spcBef>
            <a:spcAft>
              <a:spcPct val="35000"/>
            </a:spcAft>
            <a:buNone/>
          </a:pPr>
          <a:r>
            <a:rPr lang="el-GR" sz="1600" b="0" i="1" kern="1200" dirty="0">
              <a:latin typeface="Calibri" pitchFamily="34" charset="0"/>
              <a:cs typeface="Calibri" pitchFamily="34" charset="0"/>
            </a:rPr>
            <a:t> πώρου</a:t>
          </a:r>
        </a:p>
      </dsp:txBody>
      <dsp:txXfrm>
        <a:off x="2089296" y="3232296"/>
        <a:ext cx="1789455" cy="1025044"/>
      </dsp:txXfrm>
    </dsp:sp>
    <dsp:sp modelId="{099816B9-B72F-4566-8E3F-45963A213AB7}">
      <dsp:nvSpPr>
        <dsp:cNvPr id="0" name=""/>
        <dsp:cNvSpPr/>
      </dsp:nvSpPr>
      <dsp:spPr>
        <a:xfrm>
          <a:off x="3979320" y="2460428"/>
          <a:ext cx="944233" cy="739977"/>
        </a:xfrm>
        <a:custGeom>
          <a:avLst/>
          <a:gdLst/>
          <a:ahLst/>
          <a:cxnLst/>
          <a:rect l="0" t="0" r="0" b="0"/>
          <a:pathLst>
            <a:path>
              <a:moveTo>
                <a:pt x="0" y="0"/>
              </a:moveTo>
              <a:lnTo>
                <a:pt x="0" y="369988"/>
              </a:lnTo>
              <a:lnTo>
                <a:pt x="944233" y="369988"/>
              </a:lnTo>
              <a:lnTo>
                <a:pt x="944233"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5D9F8-EC5D-430E-B21D-0D10F4838900}">
      <dsp:nvSpPr>
        <dsp:cNvPr id="0" name=""/>
        <dsp:cNvSpPr/>
      </dsp:nvSpPr>
      <dsp:spPr>
        <a:xfrm>
          <a:off x="3962400" y="3200405"/>
          <a:ext cx="1922306"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1" kern="1200" dirty="0">
              <a:latin typeface="Calibri" pitchFamily="34" charset="0"/>
              <a:cs typeface="Calibri" pitchFamily="34" charset="0"/>
            </a:rPr>
            <a:t>1</a:t>
          </a:r>
          <a:r>
            <a:rPr lang="en-US" sz="1600" b="0" i="1" kern="1200" dirty="0">
              <a:latin typeface="Calibri" pitchFamily="34" charset="0"/>
              <a:cs typeface="Calibri" pitchFamily="34" charset="0"/>
            </a:rPr>
            <a:t>c. </a:t>
          </a:r>
          <a:r>
            <a:rPr lang="el-GR" sz="1600" b="0" i="1" kern="1200" dirty="0">
              <a:latin typeface="Calibri" pitchFamily="34" charset="0"/>
              <a:cs typeface="Calibri" pitchFamily="34" charset="0"/>
            </a:rPr>
            <a:t>Στάδιο Στερεού ή</a:t>
          </a:r>
        </a:p>
        <a:p>
          <a:pPr marL="0" lvl="0" indent="0" algn="ctr" defTabSz="711200">
            <a:lnSpc>
              <a:spcPct val="90000"/>
            </a:lnSpc>
            <a:spcBef>
              <a:spcPct val="0"/>
            </a:spcBef>
            <a:spcAft>
              <a:spcPct val="35000"/>
            </a:spcAft>
            <a:buNone/>
          </a:pPr>
          <a:r>
            <a:rPr lang="el-GR" sz="1600" b="0" i="1" kern="1200" dirty="0">
              <a:latin typeface="Calibri" pitchFamily="34" charset="0"/>
              <a:cs typeface="Calibri" pitchFamily="34" charset="0"/>
            </a:rPr>
            <a:t> σκληρού πώρου</a:t>
          </a:r>
        </a:p>
      </dsp:txBody>
      <dsp:txXfrm>
        <a:off x="3994291" y="3232296"/>
        <a:ext cx="1858524" cy="1025044"/>
      </dsp:txXfrm>
    </dsp:sp>
    <dsp:sp modelId="{5E533BD2-2020-4B07-B4F7-755C0F1E75CB}">
      <dsp:nvSpPr>
        <dsp:cNvPr id="0" name=""/>
        <dsp:cNvSpPr/>
      </dsp:nvSpPr>
      <dsp:spPr>
        <a:xfrm>
          <a:off x="3979320" y="2460428"/>
          <a:ext cx="2946176" cy="739977"/>
        </a:xfrm>
        <a:custGeom>
          <a:avLst/>
          <a:gdLst/>
          <a:ahLst/>
          <a:cxnLst/>
          <a:rect l="0" t="0" r="0" b="0"/>
          <a:pathLst>
            <a:path>
              <a:moveTo>
                <a:pt x="0" y="0"/>
              </a:moveTo>
              <a:lnTo>
                <a:pt x="0" y="369988"/>
              </a:lnTo>
              <a:lnTo>
                <a:pt x="2946176" y="369988"/>
              </a:lnTo>
              <a:lnTo>
                <a:pt x="2946176" y="73997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1548F-FC3E-4548-8BDA-C31B96E57B9D}">
      <dsp:nvSpPr>
        <dsp:cNvPr id="0" name=""/>
        <dsp:cNvSpPr/>
      </dsp:nvSpPr>
      <dsp:spPr>
        <a:xfrm>
          <a:off x="5943601" y="3200405"/>
          <a:ext cx="1963791" cy="1088826"/>
        </a:xfrm>
        <a:prstGeom prst="roundRect">
          <a:avLst>
            <a:gd name="adj" fmla="val 10000"/>
          </a:avLst>
        </a:prstGeom>
        <a:solidFill>
          <a:schemeClr val="accent1">
            <a:lumMod val="50000"/>
          </a:schemeClr>
        </a:solidFill>
        <a:ln w="1905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0" i="1" kern="1200" dirty="0">
              <a:latin typeface="Calibri" pitchFamily="34" charset="0"/>
              <a:cs typeface="Calibri" pitchFamily="34" charset="0"/>
            </a:rPr>
            <a:t>1</a:t>
          </a:r>
          <a:r>
            <a:rPr lang="en-US" sz="1600" b="0" i="1" kern="1200" dirty="0">
              <a:latin typeface="Calibri" pitchFamily="34" charset="0"/>
              <a:cs typeface="Calibri" pitchFamily="34" charset="0"/>
            </a:rPr>
            <a:t>d. </a:t>
          </a:r>
          <a:r>
            <a:rPr lang="el-GR" sz="1600" b="0" i="1" kern="1200" dirty="0">
              <a:latin typeface="Calibri" pitchFamily="34" charset="0"/>
              <a:cs typeface="Calibri" pitchFamily="34" charset="0"/>
            </a:rPr>
            <a:t>Στάδιο ανακατασκευής του οστού</a:t>
          </a:r>
        </a:p>
      </dsp:txBody>
      <dsp:txXfrm>
        <a:off x="5975492" y="3232296"/>
        <a:ext cx="1900009" cy="10250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9/29/2023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8566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webmd.com/hw-popup/calcium"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www.webmd.com/hw-popup/ct-or-cat-scan" TargetMode="External"/><Relationship Id="rId4" Type="http://schemas.openxmlformats.org/officeDocument/2006/relationships/hyperlink" Target="http://www.webmd.com/hw-popup/x-ray"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l.wikipedia.org/wiki/%CE%9D%CF%8C%CE%BC%CE%BF%CF%82_%CF%84%CE%BF%CF%85_%CE%92%CE%BF%CE%BB%CF%86#cite_note-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201758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11</a:t>
            </a:fld>
            <a:endParaRPr lang="en-US"/>
          </a:p>
        </p:txBody>
      </p:sp>
    </p:spTree>
    <p:extLst>
      <p:ext uri="{BB962C8B-B14F-4D97-AF65-F5344CB8AC3E}">
        <p14:creationId xmlns:p14="http://schemas.microsoft.com/office/powerpoint/2010/main" val="244190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12</a:t>
            </a:fld>
            <a:endParaRPr lang="en-US"/>
          </a:p>
        </p:txBody>
      </p:sp>
    </p:spTree>
    <p:extLst>
      <p:ext uri="{BB962C8B-B14F-4D97-AF65-F5344CB8AC3E}">
        <p14:creationId xmlns:p14="http://schemas.microsoft.com/office/powerpoint/2010/main" val="298174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13</a:t>
            </a:fld>
            <a:endParaRPr lang="en-US"/>
          </a:p>
        </p:txBody>
      </p:sp>
    </p:spTree>
    <p:extLst>
      <p:ext uri="{BB962C8B-B14F-4D97-AF65-F5344CB8AC3E}">
        <p14:creationId xmlns:p14="http://schemas.microsoft.com/office/powerpoint/2010/main" val="204228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14</a:t>
            </a:fld>
            <a:endParaRPr lang="en-US"/>
          </a:p>
        </p:txBody>
      </p:sp>
    </p:spTree>
    <p:extLst>
      <p:ext uri="{BB962C8B-B14F-4D97-AF65-F5344CB8AC3E}">
        <p14:creationId xmlns:p14="http://schemas.microsoft.com/office/powerpoint/2010/main" val="2376329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15</a:t>
            </a:fld>
            <a:endParaRPr lang="en-US"/>
          </a:p>
        </p:txBody>
      </p:sp>
    </p:spTree>
    <p:extLst>
      <p:ext uri="{BB962C8B-B14F-4D97-AF65-F5344CB8AC3E}">
        <p14:creationId xmlns:p14="http://schemas.microsoft.com/office/powerpoint/2010/main" val="310679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16</a:t>
            </a:fld>
            <a:endParaRPr lang="en-US"/>
          </a:p>
        </p:txBody>
      </p:sp>
    </p:spTree>
    <p:extLst>
      <p:ext uri="{BB962C8B-B14F-4D97-AF65-F5344CB8AC3E}">
        <p14:creationId xmlns:p14="http://schemas.microsoft.com/office/powerpoint/2010/main" val="721625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17</a:t>
            </a:fld>
            <a:endParaRPr lang="en-US"/>
          </a:p>
        </p:txBody>
      </p:sp>
    </p:spTree>
    <p:extLst>
      <p:ext uri="{BB962C8B-B14F-4D97-AF65-F5344CB8AC3E}">
        <p14:creationId xmlns:p14="http://schemas.microsoft.com/office/powerpoint/2010/main" val="132069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18</a:t>
            </a:fld>
            <a:endParaRPr lang="en-US"/>
          </a:p>
        </p:txBody>
      </p:sp>
    </p:spTree>
    <p:extLst>
      <p:ext uri="{BB962C8B-B14F-4D97-AF65-F5344CB8AC3E}">
        <p14:creationId xmlns:p14="http://schemas.microsoft.com/office/powerpoint/2010/main" val="26659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19</a:t>
            </a:fld>
            <a:endParaRPr lang="en-US"/>
          </a:p>
        </p:txBody>
      </p:sp>
    </p:spTree>
    <p:extLst>
      <p:ext uri="{BB962C8B-B14F-4D97-AF65-F5344CB8AC3E}">
        <p14:creationId xmlns:p14="http://schemas.microsoft.com/office/powerpoint/2010/main" val="1976280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20</a:t>
            </a:fld>
            <a:endParaRPr lang="en-US"/>
          </a:p>
        </p:txBody>
      </p:sp>
    </p:spTree>
    <p:extLst>
      <p:ext uri="{BB962C8B-B14F-4D97-AF65-F5344CB8AC3E}">
        <p14:creationId xmlns:p14="http://schemas.microsoft.com/office/powerpoint/2010/main" val="248141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a:t>
            </a:fld>
            <a:endParaRPr lang="en-US"/>
          </a:p>
        </p:txBody>
      </p:sp>
    </p:spTree>
    <p:extLst>
      <p:ext uri="{BB962C8B-B14F-4D97-AF65-F5344CB8AC3E}">
        <p14:creationId xmlns:p14="http://schemas.microsoft.com/office/powerpoint/2010/main" val="3009225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21</a:t>
            </a:fld>
            <a:endParaRPr lang="en-US"/>
          </a:p>
        </p:txBody>
      </p:sp>
    </p:spTree>
    <p:extLst>
      <p:ext uri="{BB962C8B-B14F-4D97-AF65-F5344CB8AC3E}">
        <p14:creationId xmlns:p14="http://schemas.microsoft.com/office/powerpoint/2010/main" val="1175703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22</a:t>
            </a:fld>
            <a:endParaRPr lang="en-US"/>
          </a:p>
        </p:txBody>
      </p:sp>
    </p:spTree>
    <p:extLst>
      <p:ext uri="{BB962C8B-B14F-4D97-AF65-F5344CB8AC3E}">
        <p14:creationId xmlns:p14="http://schemas.microsoft.com/office/powerpoint/2010/main" val="310184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23</a:t>
            </a:fld>
            <a:endParaRPr lang="en-US"/>
          </a:p>
        </p:txBody>
      </p:sp>
    </p:spTree>
    <p:extLst>
      <p:ext uri="{BB962C8B-B14F-4D97-AF65-F5344CB8AC3E}">
        <p14:creationId xmlns:p14="http://schemas.microsoft.com/office/powerpoint/2010/main" val="3175621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24</a:t>
            </a:fld>
            <a:endParaRPr lang="en-US"/>
          </a:p>
        </p:txBody>
      </p:sp>
    </p:spTree>
    <p:extLst>
      <p:ext uri="{BB962C8B-B14F-4D97-AF65-F5344CB8AC3E}">
        <p14:creationId xmlns:p14="http://schemas.microsoft.com/office/powerpoint/2010/main" val="1750683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25</a:t>
            </a:fld>
            <a:endParaRPr lang="en-US"/>
          </a:p>
        </p:txBody>
      </p:sp>
    </p:spTree>
    <p:extLst>
      <p:ext uri="{BB962C8B-B14F-4D97-AF65-F5344CB8AC3E}">
        <p14:creationId xmlns:p14="http://schemas.microsoft.com/office/powerpoint/2010/main" val="742452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26</a:t>
            </a:fld>
            <a:endParaRPr lang="en-US"/>
          </a:p>
        </p:txBody>
      </p:sp>
    </p:spTree>
    <p:extLst>
      <p:ext uri="{BB962C8B-B14F-4D97-AF65-F5344CB8AC3E}">
        <p14:creationId xmlns:p14="http://schemas.microsoft.com/office/powerpoint/2010/main" val="94337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27</a:t>
            </a:fld>
            <a:endParaRPr lang="en-US"/>
          </a:p>
        </p:txBody>
      </p:sp>
    </p:spTree>
    <p:extLst>
      <p:ext uri="{BB962C8B-B14F-4D97-AF65-F5344CB8AC3E}">
        <p14:creationId xmlns:p14="http://schemas.microsoft.com/office/powerpoint/2010/main" val="361019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28</a:t>
            </a:fld>
            <a:endParaRPr lang="en-US"/>
          </a:p>
        </p:txBody>
      </p:sp>
    </p:spTree>
    <p:extLst>
      <p:ext uri="{BB962C8B-B14F-4D97-AF65-F5344CB8AC3E}">
        <p14:creationId xmlns:p14="http://schemas.microsoft.com/office/powerpoint/2010/main" val="2151729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29</a:t>
            </a:fld>
            <a:endParaRPr lang="en-US"/>
          </a:p>
        </p:txBody>
      </p:sp>
    </p:spTree>
    <p:extLst>
      <p:ext uri="{BB962C8B-B14F-4D97-AF65-F5344CB8AC3E}">
        <p14:creationId xmlns:p14="http://schemas.microsoft.com/office/powerpoint/2010/main" val="4015091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30</a:t>
            </a:fld>
            <a:endParaRPr lang="en-US"/>
          </a:p>
        </p:txBody>
      </p:sp>
    </p:spTree>
    <p:extLst>
      <p:ext uri="{BB962C8B-B14F-4D97-AF65-F5344CB8AC3E}">
        <p14:creationId xmlns:p14="http://schemas.microsoft.com/office/powerpoint/2010/main" val="427991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a:t>
            </a:fld>
            <a:endParaRPr lang="en-US"/>
          </a:p>
        </p:txBody>
      </p:sp>
    </p:spTree>
    <p:extLst>
      <p:ext uri="{BB962C8B-B14F-4D97-AF65-F5344CB8AC3E}">
        <p14:creationId xmlns:p14="http://schemas.microsoft.com/office/powerpoint/2010/main" val="3291205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31</a:t>
            </a:fld>
            <a:endParaRPr lang="en-US"/>
          </a:p>
        </p:txBody>
      </p:sp>
    </p:spTree>
    <p:extLst>
      <p:ext uri="{BB962C8B-B14F-4D97-AF65-F5344CB8AC3E}">
        <p14:creationId xmlns:p14="http://schemas.microsoft.com/office/powerpoint/2010/main" val="564135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32</a:t>
            </a:fld>
            <a:endParaRPr lang="en-US"/>
          </a:p>
        </p:txBody>
      </p:sp>
    </p:spTree>
    <p:extLst>
      <p:ext uri="{BB962C8B-B14F-4D97-AF65-F5344CB8AC3E}">
        <p14:creationId xmlns:p14="http://schemas.microsoft.com/office/powerpoint/2010/main" val="93244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33</a:t>
            </a:fld>
            <a:endParaRPr lang="en-US"/>
          </a:p>
        </p:txBody>
      </p:sp>
    </p:spTree>
    <p:extLst>
      <p:ext uri="{BB962C8B-B14F-4D97-AF65-F5344CB8AC3E}">
        <p14:creationId xmlns:p14="http://schemas.microsoft.com/office/powerpoint/2010/main" val="669104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34</a:t>
            </a:fld>
            <a:endParaRPr lang="en-US"/>
          </a:p>
        </p:txBody>
      </p:sp>
    </p:spTree>
    <p:extLst>
      <p:ext uri="{BB962C8B-B14F-4D97-AF65-F5344CB8AC3E}">
        <p14:creationId xmlns:p14="http://schemas.microsoft.com/office/powerpoint/2010/main" val="2964164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35</a:t>
            </a:fld>
            <a:endParaRPr lang="en-US"/>
          </a:p>
        </p:txBody>
      </p:sp>
    </p:spTree>
    <p:extLst>
      <p:ext uri="{BB962C8B-B14F-4D97-AF65-F5344CB8AC3E}">
        <p14:creationId xmlns:p14="http://schemas.microsoft.com/office/powerpoint/2010/main" val="12873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36</a:t>
            </a:fld>
            <a:endParaRPr lang="en-US"/>
          </a:p>
        </p:txBody>
      </p:sp>
    </p:spTree>
    <p:extLst>
      <p:ext uri="{BB962C8B-B14F-4D97-AF65-F5344CB8AC3E}">
        <p14:creationId xmlns:p14="http://schemas.microsoft.com/office/powerpoint/2010/main" val="1755630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37</a:t>
            </a:fld>
            <a:endParaRPr lang="en-US"/>
          </a:p>
        </p:txBody>
      </p:sp>
    </p:spTree>
    <p:extLst>
      <p:ext uri="{BB962C8B-B14F-4D97-AF65-F5344CB8AC3E}">
        <p14:creationId xmlns:p14="http://schemas.microsoft.com/office/powerpoint/2010/main" val="1034966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38</a:t>
            </a:fld>
            <a:endParaRPr lang="en-US"/>
          </a:p>
        </p:txBody>
      </p:sp>
    </p:spTree>
    <p:extLst>
      <p:ext uri="{BB962C8B-B14F-4D97-AF65-F5344CB8AC3E}">
        <p14:creationId xmlns:p14="http://schemas.microsoft.com/office/powerpoint/2010/main" val="28970974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err="1">
                <a:solidFill>
                  <a:schemeClr val="tx1"/>
                </a:solidFill>
                <a:effectLst/>
                <a:latin typeface="+mn-lt"/>
                <a:ea typeface="+mn-ea"/>
                <a:cs typeface="+mn-cs"/>
              </a:rPr>
              <a:t>Οστεοπενία</a:t>
            </a:r>
            <a:r>
              <a:rPr lang="el-GR" sz="1200" b="0" i="0" kern="1200" dirty="0">
                <a:solidFill>
                  <a:schemeClr val="tx1"/>
                </a:solidFill>
                <a:effectLst/>
                <a:latin typeface="+mn-lt"/>
                <a:ea typeface="+mn-ea"/>
                <a:cs typeface="+mn-cs"/>
              </a:rPr>
              <a:t> σημαίνει ότι η οστική πυκνότητα είναι χαμηλή αλλά όχι σε τόσο χαμηλό όσο στην οστεοπόρωση. Ο ορθότερος όρος περιγραφής είναι πάντως «χαμηλή οστική πυκνότητα». Ακόμα και η χαμηλή οστική πυκνότητα μπορεί να είναι φυσιολογική για τα δεδομένα ενός ατόμου.</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39</a:t>
            </a:fld>
            <a:endParaRPr lang="en-US"/>
          </a:p>
        </p:txBody>
      </p:sp>
    </p:spTree>
    <p:extLst>
      <p:ext uri="{BB962C8B-B14F-4D97-AF65-F5344CB8AC3E}">
        <p14:creationId xmlns:p14="http://schemas.microsoft.com/office/powerpoint/2010/main" val="1034966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a:t>
            </a:r>
            <a:r>
              <a:rPr lang="el-GR" sz="1200" b="0" i="0" kern="1200" dirty="0">
                <a:solidFill>
                  <a:schemeClr val="tx1"/>
                </a:solidFill>
                <a:effectLst/>
                <a:latin typeface="+mn-lt"/>
                <a:ea typeface="+mn-ea"/>
                <a:cs typeface="+mn-cs"/>
              </a:rPr>
              <a:t>Υπογοναδισμός είναι η κατάσταση, κατά την οποία ο οργανισμός δεν παράγει την ποσότητα της τεστοστερόνης που χρειάζεται. Η τεστοστερόνη είναι η βασική αντρική ορμόνη, η οποία παίζει σημαντικό ρόλο στην ανάπτυξη των φυλετικών χαρακτηριστικών του άντρα. Ο υπογοναδισμός μπορεί να υπάρχει κατά τη γέννηση ή να αναπτυχθεί αργότερα σε  κάποια φάση της ζωής.</a:t>
            </a:r>
          </a:p>
          <a:p>
            <a:r>
              <a:rPr lang="el-GR" sz="1200" b="0" i="0" kern="1200" dirty="0">
                <a:solidFill>
                  <a:schemeClr val="tx1"/>
                </a:solidFill>
                <a:effectLst/>
                <a:latin typeface="+mn-lt"/>
                <a:ea typeface="+mn-ea"/>
                <a:cs typeface="+mn-cs"/>
              </a:rPr>
              <a:t>-</a:t>
            </a:r>
            <a:r>
              <a:rPr lang="el-GR" sz="1200" b="0" i="0" kern="1200" dirty="0" err="1">
                <a:solidFill>
                  <a:schemeClr val="tx1"/>
                </a:solidFill>
                <a:effectLst/>
                <a:latin typeface="+mn-lt"/>
                <a:ea typeface="+mn-ea"/>
                <a:cs typeface="+mn-cs"/>
              </a:rPr>
              <a:t>Δυσαπορρόφηση</a:t>
            </a:r>
            <a:r>
              <a:rPr lang="el-GR" sz="1200" b="0" i="0" kern="1200" dirty="0">
                <a:solidFill>
                  <a:schemeClr val="tx1"/>
                </a:solidFill>
                <a:effectLst/>
                <a:latin typeface="+mn-lt"/>
                <a:ea typeface="+mn-ea"/>
                <a:cs typeface="+mn-cs"/>
              </a:rPr>
              <a:t> είναι η αδυναμία να </a:t>
            </a:r>
            <a:r>
              <a:rPr lang="el-GR" sz="1200" b="0" i="0" kern="1200" dirty="0" err="1">
                <a:solidFill>
                  <a:schemeClr val="tx1"/>
                </a:solidFill>
                <a:effectLst/>
                <a:latin typeface="+mn-lt"/>
                <a:ea typeface="+mn-ea"/>
                <a:cs typeface="+mn-cs"/>
              </a:rPr>
              <a:t>απορραφούνται</a:t>
            </a:r>
            <a:r>
              <a:rPr lang="el-GR" sz="1200" b="0" i="0" kern="1200" dirty="0">
                <a:solidFill>
                  <a:schemeClr val="tx1"/>
                </a:solidFill>
                <a:effectLst/>
                <a:latin typeface="+mn-lt"/>
                <a:ea typeface="+mn-ea"/>
                <a:cs typeface="+mn-cs"/>
              </a:rPr>
              <a:t> μερικά </a:t>
            </a:r>
            <a:r>
              <a:rPr lang="el-GR" sz="1200" b="0" i="0" kern="1200" dirty="0" err="1">
                <a:solidFill>
                  <a:schemeClr val="tx1"/>
                </a:solidFill>
                <a:effectLst/>
                <a:latin typeface="+mn-lt"/>
                <a:ea typeface="+mn-ea"/>
                <a:cs typeface="+mn-cs"/>
              </a:rPr>
              <a:t>σάκχαρα,λίπη</a:t>
            </a:r>
            <a:r>
              <a:rPr lang="el-GR" sz="1200" b="0" i="0" kern="1200" dirty="0">
                <a:solidFill>
                  <a:schemeClr val="tx1"/>
                </a:solidFill>
                <a:effectLst/>
                <a:latin typeface="+mn-lt"/>
                <a:ea typeface="+mn-ea"/>
                <a:cs typeface="+mn-cs"/>
              </a:rPr>
              <a:t> ,</a:t>
            </a:r>
            <a:r>
              <a:rPr lang="el-GR" sz="1200" b="0" i="0" kern="1200" dirty="0" err="1">
                <a:solidFill>
                  <a:schemeClr val="tx1"/>
                </a:solidFill>
                <a:effectLst/>
                <a:latin typeface="+mn-lt"/>
                <a:ea typeface="+mn-ea"/>
                <a:cs typeface="+mn-cs"/>
              </a:rPr>
              <a:t>πρωτείνες</a:t>
            </a:r>
            <a:r>
              <a:rPr lang="el-GR" sz="1200" b="0" i="0" kern="1200" dirty="0">
                <a:solidFill>
                  <a:schemeClr val="tx1"/>
                </a:solidFill>
                <a:effectLst/>
                <a:latin typeface="+mn-lt"/>
                <a:ea typeface="+mn-ea"/>
                <a:cs typeface="+mn-cs"/>
              </a:rPr>
              <a:t> και Βιταμίνες από τις τροφές. </a:t>
            </a:r>
          </a:p>
          <a:p>
            <a:r>
              <a:rPr lang="el-GR" sz="1200" b="0" i="0" kern="1200" dirty="0">
                <a:solidFill>
                  <a:schemeClr val="tx1"/>
                </a:solidFill>
                <a:effectLst/>
                <a:latin typeface="+mn-lt"/>
                <a:ea typeface="+mn-ea"/>
                <a:cs typeface="+mn-cs"/>
              </a:rPr>
              <a:t>-Ο υπερθυρεοειδισμός προκαλείται από την αυξημένη κυκλοφορία στο αίμα των </a:t>
            </a:r>
            <a:r>
              <a:rPr lang="el-GR" sz="1200" b="0" i="0" kern="1200" dirty="0" err="1">
                <a:solidFill>
                  <a:schemeClr val="tx1"/>
                </a:solidFill>
                <a:effectLst/>
                <a:latin typeface="+mn-lt"/>
                <a:ea typeface="+mn-ea"/>
                <a:cs typeface="+mn-cs"/>
              </a:rPr>
              <a:t>θυρεοειδικών</a:t>
            </a:r>
            <a:r>
              <a:rPr lang="el-GR" sz="1200" b="0" i="0" kern="1200" dirty="0">
                <a:solidFill>
                  <a:schemeClr val="tx1"/>
                </a:solidFill>
                <a:effectLst/>
                <a:latin typeface="+mn-lt"/>
                <a:ea typeface="+mn-ea"/>
                <a:cs typeface="+mn-cs"/>
              </a:rPr>
              <a:t> ορμονών.</a:t>
            </a:r>
            <a:r>
              <a:rPr lang="el-GR" sz="1200" b="0" i="0" kern="1200">
                <a:solidFill>
                  <a:schemeClr val="tx1"/>
                </a:solidFill>
                <a:effectLst/>
                <a:latin typeface="+mn-lt"/>
                <a:ea typeface="+mn-ea"/>
                <a:cs typeface="+mn-cs"/>
              </a:rPr>
              <a:t> </a:t>
            </a:r>
            <a:endParaRPr lang="el-GR" sz="1200" b="0" i="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40</a:t>
            </a:fld>
            <a:endParaRPr lang="en-US"/>
          </a:p>
        </p:txBody>
      </p:sp>
    </p:spTree>
    <p:extLst>
      <p:ext uri="{BB962C8B-B14F-4D97-AF65-F5344CB8AC3E}">
        <p14:creationId xmlns:p14="http://schemas.microsoft.com/office/powerpoint/2010/main" val="161189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5</a:t>
            </a:fld>
            <a:endParaRPr lang="en-US"/>
          </a:p>
        </p:txBody>
      </p:sp>
    </p:spTree>
    <p:extLst>
      <p:ext uri="{BB962C8B-B14F-4D97-AF65-F5344CB8AC3E}">
        <p14:creationId xmlns:p14="http://schemas.microsoft.com/office/powerpoint/2010/main" val="2230605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 bone mineral density (BMD) test measures the density of minerals (such </a:t>
            </a:r>
            <a:r>
              <a:rPr lang="en-US" sz="1200" b="0" i="0" kern="1200" dirty="0" err="1">
                <a:solidFill>
                  <a:schemeClr val="tx1"/>
                </a:solidFill>
                <a:effectLst/>
                <a:latin typeface="+mn-lt"/>
                <a:ea typeface="+mn-ea"/>
                <a:cs typeface="+mn-cs"/>
              </a:rPr>
              <a:t>as</a:t>
            </a:r>
            <a:r>
              <a:rPr lang="en-US" sz="1200" b="0" i="0" u="none" strike="noStrike" kern="1200" dirty="0" err="1">
                <a:solidFill>
                  <a:schemeClr val="tx1"/>
                </a:solidFill>
                <a:effectLst/>
                <a:latin typeface="+mn-lt"/>
                <a:ea typeface="+mn-ea"/>
                <a:cs typeface="+mn-cs"/>
                <a:hlinkClick r:id="rId3"/>
              </a:rPr>
              <a:t>calcium</a:t>
            </a:r>
            <a:r>
              <a:rPr lang="en-US" sz="1200" b="0" i="0" kern="1200" dirty="0">
                <a:solidFill>
                  <a:schemeClr val="tx1"/>
                </a:solidFill>
                <a:effectLst/>
                <a:latin typeface="+mn-lt"/>
                <a:ea typeface="+mn-ea"/>
                <a:cs typeface="+mn-cs"/>
              </a:rPr>
              <a:t>) in your bones using a special </a:t>
            </a:r>
            <a:r>
              <a:rPr lang="en-US" sz="1200" b="0" i="0" u="none" strike="noStrike" kern="1200" dirty="0">
                <a:solidFill>
                  <a:schemeClr val="tx1"/>
                </a:solidFill>
                <a:effectLst/>
                <a:latin typeface="+mn-lt"/>
                <a:ea typeface="+mn-ea"/>
                <a:cs typeface="+mn-cs"/>
                <a:hlinkClick r:id="rId4"/>
              </a:rPr>
              <a:t>X-ray</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5"/>
              </a:rPr>
              <a:t>computed tomography (CT) scan</a:t>
            </a:r>
            <a:r>
              <a:rPr lang="en-US" sz="1200" b="0" i="0" kern="1200" dirty="0">
                <a:solidFill>
                  <a:schemeClr val="tx1"/>
                </a:solidFill>
                <a:effectLst/>
                <a:latin typeface="+mn-lt"/>
                <a:ea typeface="+mn-ea"/>
                <a:cs typeface="+mn-cs"/>
              </a:rPr>
              <a:t>. This information is used to estimate the strength of your bones.</a:t>
            </a:r>
            <a:endParaRPr lang="el-GR"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bone mineral density test determines how rich your bones are in minerals such as calcium and phosphorus. The higher the mineral content, the denser and stronger your bones are and the less likely they are to break easily.</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41</a:t>
            </a:fld>
            <a:endParaRPr lang="en-US"/>
          </a:p>
        </p:txBody>
      </p:sp>
    </p:spTree>
    <p:extLst>
      <p:ext uri="{BB962C8B-B14F-4D97-AF65-F5344CB8AC3E}">
        <p14:creationId xmlns:p14="http://schemas.microsoft.com/office/powerpoint/2010/main" val="3697021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42</a:t>
            </a:fld>
            <a:endParaRPr lang="en-US"/>
          </a:p>
        </p:txBody>
      </p:sp>
    </p:spTree>
    <p:extLst>
      <p:ext uri="{BB962C8B-B14F-4D97-AF65-F5344CB8AC3E}">
        <p14:creationId xmlns:p14="http://schemas.microsoft.com/office/powerpoint/2010/main" val="3697021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a:solidFill>
                  <a:schemeClr val="tx1"/>
                </a:solidFill>
                <a:effectLst/>
                <a:latin typeface="+mn-lt"/>
                <a:ea typeface="+mn-ea"/>
                <a:cs typeface="+mn-cs"/>
              </a:rPr>
              <a:t>-Εγκάρσια κύματα ονομάζονται τα κύματα των οποίων η διεύθυνση διάδοσής τους είναι κάθετη στη διεύθυνση της ταλάντωσης των σωματιδίων που αποτελούν το μέσο διάδοσης. Στα εγκάρσια κύματα εμφανίζονται μέγιστα και ελάχιστα που ονομάζονται «όροι» και «κοιλίες» αντίστοιχα. Εγκάρσια κύματα διαδίδονται μόνο στα στερεά σώματα και κατά προσέγγιση στην επιφάνεια υγρών. Τα εγκάρσια κύματα καθώς και τα διαμήκη κύματα αποτελούν τα δύο βασικά είδη κυμάτων.</a:t>
            </a:r>
          </a:p>
          <a:p>
            <a:r>
              <a:rPr lang="el-GR" sz="1200" b="0" i="0" kern="1200" dirty="0">
                <a:solidFill>
                  <a:schemeClr val="tx1"/>
                </a:solidFill>
                <a:effectLst/>
                <a:latin typeface="+mn-lt"/>
                <a:ea typeface="+mn-ea"/>
                <a:cs typeface="+mn-cs"/>
              </a:rPr>
              <a:t>-Διαμήκη κύματα ονομάζονται τα κύματα των οποίων η διεύθυνση διάδοσής τους είναι παράλληλη στη διεύθυνση της ταλάντωσης των σωματιδίων που αποτελούν το μέσο διάδοσης. Με την κίνηση που πραγματοποιούν τα σωματίδια του μέσου στα διαμήκη κύματα παρατηρούνται πυκνώματα και αραιώματα. Διαμήκη κύματα διαδίδονται και στα στερεά και στα υγρά και στα αέρια σώματα</a:t>
            </a:r>
          </a:p>
          <a:p>
            <a:endParaRPr lang="el-GR" sz="1200" b="0" i="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54</a:t>
            </a:fld>
            <a:endParaRPr lang="en-US"/>
          </a:p>
        </p:txBody>
      </p:sp>
    </p:spTree>
    <p:extLst>
      <p:ext uri="{BB962C8B-B14F-4D97-AF65-F5344CB8AC3E}">
        <p14:creationId xmlns:p14="http://schemas.microsoft.com/office/powerpoint/2010/main" val="1394768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a:t>
            </a:r>
            <a:r>
              <a:rPr lang="el-GR" dirty="0"/>
              <a:t>λ</a:t>
            </a:r>
            <a:r>
              <a:rPr lang="en-US" dirty="0"/>
              <a:t>*f</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58</a:t>
            </a:fld>
            <a:endParaRPr lang="en-US"/>
          </a:p>
        </p:txBody>
      </p:sp>
    </p:spTree>
    <p:extLst>
      <p:ext uri="{BB962C8B-B14F-4D97-AF65-F5344CB8AC3E}">
        <p14:creationId xmlns:p14="http://schemas.microsoft.com/office/powerpoint/2010/main" val="4103436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dirty="0">
                <a:latin typeface="Calibri" pitchFamily="34" charset="0"/>
              </a:rPr>
              <a:t>-Εφαρμόζοντας τις συνοριακές συνθήκες προκύπτει ένα ομογενές σύστημα 2</a:t>
            </a:r>
            <a:r>
              <a:rPr lang="en-US" sz="1200" dirty="0">
                <a:latin typeface="Calibri" pitchFamily="34" charset="0"/>
              </a:rPr>
              <a:t>x2</a:t>
            </a:r>
            <a:r>
              <a:rPr lang="el-GR" sz="1200" dirty="0">
                <a:latin typeface="Calibri" pitchFamily="34" charset="0"/>
              </a:rPr>
              <a:t> και για μη τετριμμένες λύσεις η ορίζουσα του συστήματος  πρέπει να μηδενίζεται</a:t>
            </a:r>
          </a:p>
          <a:p>
            <a:r>
              <a:rPr lang="el-GR" sz="1200" dirty="0">
                <a:latin typeface="Calibri" pitchFamily="34" charset="0"/>
              </a:rPr>
              <a:t>-</a:t>
            </a:r>
            <a:r>
              <a:rPr lang="el-GR" sz="1200" b="0" i="1" kern="1200" dirty="0">
                <a:solidFill>
                  <a:schemeClr val="tx1"/>
                </a:solidFill>
                <a:effectLst/>
                <a:latin typeface="+mn-lt"/>
                <a:ea typeface="+mn-ea"/>
                <a:cs typeface="+mn-cs"/>
              </a:rPr>
              <a:t> Η ταχύτητα ομάδας δείχνει πόσο γρήγορα μετακινείται ολόκληρη η </a:t>
            </a:r>
            <a:r>
              <a:rPr lang="el-GR" sz="1200" b="0" i="1" kern="1200" dirty="0" err="1">
                <a:solidFill>
                  <a:schemeClr val="tx1"/>
                </a:solidFill>
                <a:effectLst/>
                <a:latin typeface="+mn-lt"/>
                <a:ea typeface="+mn-ea"/>
                <a:cs typeface="+mn-cs"/>
              </a:rPr>
              <a:t>κυματοομάδα</a:t>
            </a:r>
            <a:r>
              <a:rPr lang="el-GR" sz="1200" b="0" i="1" kern="1200" dirty="0">
                <a:solidFill>
                  <a:schemeClr val="tx1"/>
                </a:solidFill>
                <a:effectLst/>
                <a:latin typeface="+mn-lt"/>
                <a:ea typeface="+mn-ea"/>
                <a:cs typeface="+mn-cs"/>
              </a:rPr>
              <a:t>, ενώ η ταχύτητα φάσης την «εσωτερική» κίνηση των κυμάτων στο πέρασμα τους. Μία ενδιαφέρουσα διαφορά στην υφή των δύο ταχυτήτων είναι το ότι η ταχύτητα ομάδας δε μεταφέρει ενέργεια, σε αντίθεση με την ταχύτητα φάσης.</a:t>
            </a:r>
            <a:r>
              <a:rPr lang="el-GR" sz="1200" dirty="0">
                <a:latin typeface="Calibri" pitchFamily="34" charset="0"/>
              </a:rPr>
              <a:t> </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60</a:t>
            </a:fld>
            <a:endParaRPr lang="en-US"/>
          </a:p>
        </p:txBody>
      </p:sp>
    </p:spTree>
    <p:extLst>
      <p:ext uri="{BB962C8B-B14F-4D97-AF65-F5344CB8AC3E}">
        <p14:creationId xmlns:p14="http://schemas.microsoft.com/office/powerpoint/2010/main" val="32457230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71</a:t>
            </a:fld>
            <a:endParaRPr lang="en-US"/>
          </a:p>
        </p:txBody>
      </p:sp>
    </p:spTree>
    <p:extLst>
      <p:ext uri="{BB962C8B-B14F-4D97-AF65-F5344CB8AC3E}">
        <p14:creationId xmlns:p14="http://schemas.microsoft.com/office/powerpoint/2010/main" val="411282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6</a:t>
            </a:fld>
            <a:endParaRPr lang="en-US"/>
          </a:p>
        </p:txBody>
      </p:sp>
    </p:spTree>
    <p:extLst>
      <p:ext uri="{BB962C8B-B14F-4D97-AF65-F5344CB8AC3E}">
        <p14:creationId xmlns:p14="http://schemas.microsoft.com/office/powerpoint/2010/main" val="36287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b="0" i="0" kern="1200" dirty="0">
                <a:solidFill>
                  <a:schemeClr val="tx1"/>
                </a:solidFill>
                <a:effectLst/>
                <a:latin typeface="+mn-lt"/>
                <a:ea typeface="+mn-ea"/>
                <a:cs typeface="+mn-cs"/>
              </a:rPr>
              <a:t>Ο </a:t>
            </a:r>
            <a:r>
              <a:rPr lang="el-GR" sz="1200" b="1" i="0" kern="1200" dirty="0">
                <a:solidFill>
                  <a:schemeClr val="tx1"/>
                </a:solidFill>
                <a:effectLst/>
                <a:latin typeface="+mn-lt"/>
                <a:ea typeface="+mn-ea"/>
                <a:cs typeface="+mn-cs"/>
              </a:rPr>
              <a:t>νόμος του </a:t>
            </a:r>
            <a:r>
              <a:rPr lang="el-GR" sz="1200" b="1" i="0" kern="1200" dirty="0" err="1">
                <a:solidFill>
                  <a:schemeClr val="tx1"/>
                </a:solidFill>
                <a:effectLst/>
                <a:latin typeface="+mn-lt"/>
                <a:ea typeface="+mn-ea"/>
                <a:cs typeface="+mn-cs"/>
              </a:rPr>
              <a:t>Βολφ</a:t>
            </a:r>
            <a:r>
              <a:rPr lang="el-GR" sz="1200" b="0" i="0" kern="1200" dirty="0">
                <a:solidFill>
                  <a:schemeClr val="tx1"/>
                </a:solidFill>
                <a:effectLst/>
                <a:latin typeface="+mn-lt"/>
                <a:ea typeface="+mn-ea"/>
                <a:cs typeface="+mn-cs"/>
              </a:rPr>
              <a:t> είναι θεωρία που αναπτύχθηκε από τον Γερμανό ανατόμο και χειρουργό </a:t>
            </a:r>
            <a:r>
              <a:rPr lang="el-GR" sz="1200" b="0" i="0" kern="1200" dirty="0" err="1">
                <a:solidFill>
                  <a:schemeClr val="tx1"/>
                </a:solidFill>
                <a:effectLst/>
                <a:latin typeface="+mn-lt"/>
                <a:ea typeface="+mn-ea"/>
                <a:cs typeface="+mn-cs"/>
              </a:rPr>
              <a:t>Γιούλιους</a:t>
            </a:r>
            <a:r>
              <a:rPr lang="el-GR" sz="1200" b="0" i="0" kern="1200" dirty="0">
                <a:solidFill>
                  <a:schemeClr val="tx1"/>
                </a:solidFill>
                <a:effectLst/>
                <a:latin typeface="+mn-lt"/>
                <a:ea typeface="+mn-ea"/>
                <a:cs typeface="+mn-cs"/>
              </a:rPr>
              <a:t> </a:t>
            </a:r>
            <a:r>
              <a:rPr lang="el-GR" sz="1200" b="0" i="0" kern="1200" dirty="0" err="1">
                <a:solidFill>
                  <a:schemeClr val="tx1"/>
                </a:solidFill>
                <a:effectLst/>
                <a:latin typeface="+mn-lt"/>
                <a:ea typeface="+mn-ea"/>
                <a:cs typeface="+mn-cs"/>
              </a:rPr>
              <a:t>Βολφ</a:t>
            </a:r>
            <a:r>
              <a:rPr lang="el-GR" sz="1200" b="0" i="0" kern="1200" dirty="0">
                <a:solidFill>
                  <a:schemeClr val="tx1"/>
                </a:solidFill>
                <a:effectLst/>
                <a:latin typeface="+mn-lt"/>
                <a:ea typeface="+mn-ea"/>
                <a:cs typeface="+mn-cs"/>
              </a:rPr>
              <a:t> (</a:t>
            </a:r>
            <a:r>
              <a:rPr lang="el-GR" sz="1200" b="0" i="0" kern="1200" dirty="0" err="1">
                <a:solidFill>
                  <a:schemeClr val="tx1"/>
                </a:solidFill>
                <a:effectLst/>
                <a:latin typeface="+mn-lt"/>
                <a:ea typeface="+mn-ea"/>
                <a:cs typeface="+mn-cs"/>
              </a:rPr>
              <a:t>Julius</a:t>
            </a:r>
            <a:r>
              <a:rPr lang="el-GR" sz="1200" b="0" i="0" kern="1200" dirty="0">
                <a:solidFill>
                  <a:schemeClr val="tx1"/>
                </a:solidFill>
                <a:effectLst/>
                <a:latin typeface="+mn-lt"/>
                <a:ea typeface="+mn-ea"/>
                <a:cs typeface="+mn-cs"/>
              </a:rPr>
              <a:t> </a:t>
            </a:r>
            <a:r>
              <a:rPr lang="el-GR" sz="1200" b="0" i="0" kern="1200" dirty="0" err="1">
                <a:solidFill>
                  <a:schemeClr val="tx1"/>
                </a:solidFill>
                <a:effectLst/>
                <a:latin typeface="+mn-lt"/>
                <a:ea typeface="+mn-ea"/>
                <a:cs typeface="+mn-cs"/>
              </a:rPr>
              <a:t>Wolff</a:t>
            </a:r>
            <a:r>
              <a:rPr lang="el-GR" sz="1200" b="0" i="0" kern="1200" dirty="0">
                <a:solidFill>
                  <a:schemeClr val="tx1"/>
                </a:solidFill>
                <a:effectLst/>
                <a:latin typeface="+mn-lt"/>
                <a:ea typeface="+mn-ea"/>
                <a:cs typeface="+mn-cs"/>
              </a:rPr>
              <a:t>) (1836-1902) τον 19ο αιώνα και δηλώνει ότι το οστό σε έναν υγιή άνθρωπο ή ζώο προσαρμόζεται στα φορτία τα οποία φέρει. Εάν η φόρτιση σε ένα συγκεκριμένο οστό αυξηθεί, το οστό θα αναδιοργανωθεί (</a:t>
            </a:r>
            <a:r>
              <a:rPr lang="el-GR" sz="1200" b="0" i="0" kern="1200" dirty="0" err="1">
                <a:solidFill>
                  <a:schemeClr val="tx1"/>
                </a:solidFill>
                <a:effectLst/>
                <a:latin typeface="+mn-lt"/>
                <a:ea typeface="+mn-ea"/>
                <a:cs typeface="+mn-cs"/>
              </a:rPr>
              <a:t>remodelling</a:t>
            </a:r>
            <a:r>
              <a:rPr lang="el-GR" sz="1200" b="0" i="0" kern="1200" dirty="0">
                <a:solidFill>
                  <a:schemeClr val="tx1"/>
                </a:solidFill>
                <a:effectLst/>
                <a:latin typeface="+mn-lt"/>
                <a:ea typeface="+mn-ea"/>
                <a:cs typeface="+mn-cs"/>
              </a:rPr>
              <a:t>) με την πάροδο του χρόνου για να γίνει πιο ισχυρό και να αντισταθεί στη φόρτιση αυτή. Η εσωτερική αρχιτεκτονική του σπογγώδους ιστού υφίσταται προσαρμοστικές αλλαγές, που ακολουθούνται από δευτερογενείς αλλαγές του εξωτερικού φλοιώδους οστού </a:t>
            </a:r>
            <a:r>
              <a:rPr lang="el-GR" sz="1200" b="0" i="0" u="none" strike="noStrike" kern="1200" baseline="30000" dirty="0">
                <a:solidFill>
                  <a:schemeClr val="tx1"/>
                </a:solidFill>
                <a:effectLst/>
                <a:latin typeface="+mn-lt"/>
                <a:ea typeface="+mn-ea"/>
                <a:cs typeface="+mn-cs"/>
                <a:hlinkClick r:id="rId3"/>
              </a:rPr>
              <a:t>[1]</a:t>
            </a:r>
            <a:r>
              <a:rPr lang="el-GR" sz="1200" b="0" i="0" kern="1200" dirty="0">
                <a:solidFill>
                  <a:schemeClr val="tx1"/>
                </a:solidFill>
                <a:effectLst/>
                <a:latin typeface="+mn-lt"/>
                <a:ea typeface="+mn-ea"/>
                <a:cs typeface="+mn-cs"/>
              </a:rPr>
              <a:t> που ως αποτέλεσμα πιθανώς να γίνεται περισσότερο παχύ. Επίσης ισχύει και το αντίθετο: εάν η φόρτιση σε ένα οστό μειωθεί, το οστό θα αποδυναμωθεί μιας και έτσι θα έχει μικρότερο μεταβολικό κόστος συντήρησης και από τη στιγμή που δεν υπάρχει ερέθισμα για συνεχή αναδιοργάνωση που απαιτείται για τη διατήρηση της οστικής μάζας</a:t>
            </a:r>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7</a:t>
            </a:fld>
            <a:endParaRPr lang="en-US"/>
          </a:p>
        </p:txBody>
      </p:sp>
    </p:spTree>
    <p:extLst>
      <p:ext uri="{BB962C8B-B14F-4D97-AF65-F5344CB8AC3E}">
        <p14:creationId xmlns:p14="http://schemas.microsoft.com/office/powerpoint/2010/main" val="280789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8</a:t>
            </a:fld>
            <a:endParaRPr lang="en-US"/>
          </a:p>
        </p:txBody>
      </p:sp>
    </p:spTree>
    <p:extLst>
      <p:ext uri="{BB962C8B-B14F-4D97-AF65-F5344CB8AC3E}">
        <p14:creationId xmlns:p14="http://schemas.microsoft.com/office/powerpoint/2010/main" val="95576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9</a:t>
            </a:fld>
            <a:endParaRPr lang="en-US"/>
          </a:p>
        </p:txBody>
      </p:sp>
    </p:spTree>
    <p:extLst>
      <p:ext uri="{BB962C8B-B14F-4D97-AF65-F5344CB8AC3E}">
        <p14:creationId xmlns:p14="http://schemas.microsoft.com/office/powerpoint/2010/main" val="263213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043E64B-EEB0-46E3-864B-FE1B8AA1B5A7}" type="slidenum">
              <a:rPr lang="en-US" smtClean="0"/>
              <a:pPr/>
              <a:t>10</a:t>
            </a:fld>
            <a:endParaRPr lang="en-US"/>
          </a:p>
        </p:txBody>
      </p:sp>
    </p:spTree>
    <p:extLst>
      <p:ext uri="{BB962C8B-B14F-4D97-AF65-F5344CB8AC3E}">
        <p14:creationId xmlns:p14="http://schemas.microsoft.com/office/powerpoint/2010/main" val="225290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9/29/2023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9/29/2023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tiadis@cs.uo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otiadis@uoi.gr"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10.bin"/><Relationship Id="rId3" Type="http://schemas.openxmlformats.org/officeDocument/2006/relationships/image" Target="../media/image35.wmf"/><Relationship Id="rId7" Type="http://schemas.openxmlformats.org/officeDocument/2006/relationships/image" Target="../media/image37.wmf"/><Relationship Id="rId12" Type="http://schemas.openxmlformats.org/officeDocument/2006/relationships/oleObject" Target="../embeddings/oleObject9.bin"/><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8.wmf"/><Relationship Id="rId14" Type="http://schemas.openxmlformats.org/officeDocument/2006/relationships/image" Target="../media/image40.wmf"/></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2.w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38.wmf"/><Relationship Id="rId4" Type="http://schemas.openxmlformats.org/officeDocument/2006/relationships/oleObject" Target="../embeddings/oleObject11.bin"/></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5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oleObject" Target="../embeddings/oleObject15.bin"/><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54.w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1.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19.bin"/></Relationships>
</file>

<file path=ppt/slides/_rels/slide6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2362200" y="6172200"/>
            <a:ext cx="6019800" cy="685800"/>
          </a:xfrm>
          <a:prstGeom prst="rect">
            <a:avLst/>
          </a:prstGeom>
        </p:spPr>
        <p:txBody>
          <a:bodyPr vert="horz">
            <a:normAutofit/>
          </a:bodyPr>
          <a:lstStyle/>
          <a:p>
            <a:pPr marL="320040" lvl="0" indent="-320040">
              <a:spcBef>
                <a:spcPts val="700"/>
              </a:spcBef>
              <a:buClr>
                <a:schemeClr val="accent2"/>
              </a:buClr>
              <a:buSzPct val="60000"/>
              <a:defRPr/>
            </a:pPr>
            <a:endParaRPr kumimoji="0" lang="el-GR" sz="2800" b="0" i="0" u="none" strike="noStrike" kern="1200" cap="none" spc="0" normalizeH="0" baseline="0" dirty="0">
              <a:ln>
                <a:noFill/>
              </a:ln>
              <a:solidFill>
                <a:schemeClr val="bg1"/>
              </a:solidFill>
              <a:effectLst/>
              <a:uLnTx/>
              <a:uFillTx/>
              <a:latin typeface="+mn-lt"/>
              <a:ea typeface="+mn-ea"/>
              <a:cs typeface="+mn-cs"/>
            </a:endParaRPr>
          </a:p>
        </p:txBody>
      </p:sp>
      <p:sp>
        <p:nvSpPr>
          <p:cNvPr id="7" name="Content Placeholder 2"/>
          <p:cNvSpPr txBox="1">
            <a:spLocks/>
          </p:cNvSpPr>
          <p:nvPr/>
        </p:nvSpPr>
        <p:spPr>
          <a:xfrm>
            <a:off x="107504" y="1600200"/>
            <a:ext cx="8640960" cy="4267200"/>
          </a:xfrm>
          <a:prstGeom prst="rect">
            <a:avLst/>
          </a:prstGeom>
        </p:spPr>
        <p:txBody>
          <a:bodyPr vert="horz" anchor="ctr">
            <a:normAutofit fontScale="2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16000" b="1" dirty="0">
                <a:solidFill>
                  <a:schemeClr val="bg1"/>
                </a:solidFill>
                <a:latin typeface="Calibri" pitchFamily="34" charset="0"/>
              </a:rPr>
              <a:t>ΜΗΧΑΝΙΚΗ ΟΣΤΩΝ</a:t>
            </a:r>
          </a:p>
          <a:p>
            <a:pPr algn="ctr">
              <a:spcBef>
                <a:spcPts val="700"/>
              </a:spcBef>
              <a:buClr>
                <a:schemeClr val="accent2"/>
              </a:buClr>
              <a:buSzPct val="60000"/>
            </a:pPr>
            <a:endParaRPr lang="en-US" sz="144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Δημήτριος Ι. Φωτιάδης</a:t>
            </a:r>
          </a:p>
          <a:p>
            <a:pPr algn="ctr">
              <a:spcBef>
                <a:spcPts val="700"/>
              </a:spcBef>
              <a:buClr>
                <a:schemeClr val="accent2"/>
              </a:buClr>
              <a:buSzPct val="60000"/>
            </a:pPr>
            <a:r>
              <a:rPr lang="el-GR" sz="8800" dirty="0">
                <a:solidFill>
                  <a:schemeClr val="bg1"/>
                </a:solidFill>
                <a:latin typeface="Calibri" pitchFamily="34" charset="0"/>
              </a:rPr>
              <a:t>Καθηγητής </a:t>
            </a:r>
            <a:r>
              <a:rPr lang="el-GR" sz="8800" dirty="0" err="1">
                <a:solidFill>
                  <a:schemeClr val="bg1"/>
                </a:solidFill>
                <a:latin typeface="Calibri" pitchFamily="34" charset="0"/>
              </a:rPr>
              <a:t>Βιοϊατρικής</a:t>
            </a:r>
            <a:r>
              <a:rPr lang="el-GR" sz="8800" dirty="0">
                <a:solidFill>
                  <a:schemeClr val="bg1"/>
                </a:solidFill>
                <a:latin typeface="Calibri" pitchFamily="34" charset="0"/>
              </a:rPr>
              <a:t> Τεχνολογίας</a:t>
            </a:r>
          </a:p>
          <a:p>
            <a:pPr algn="ctr">
              <a:spcBef>
                <a:spcPts val="700"/>
              </a:spcBef>
              <a:buClr>
                <a:schemeClr val="accent2"/>
              </a:buClr>
              <a:buSzPct val="60000"/>
            </a:pPr>
            <a:endParaRPr lang="el-GR" sz="8800" dirty="0">
              <a:solidFill>
                <a:schemeClr val="bg1"/>
              </a:solidFill>
              <a:latin typeface="Calibri" pitchFamily="34" charset="0"/>
              <a:hlinkClick r:id="rId3"/>
            </a:endParaRPr>
          </a:p>
          <a:p>
            <a:pPr algn="ctr">
              <a:spcBef>
                <a:spcPts val="700"/>
              </a:spcBef>
              <a:buClr>
                <a:schemeClr val="accent2"/>
              </a:buClr>
              <a:buSzPct val="60000"/>
            </a:pP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fotiadis</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err="1">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uoi</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gr</a:t>
            </a:r>
            <a:endParaRPr lang="el-GR" sz="9600" dirty="0">
              <a:solidFill>
                <a:schemeClr val="bg1"/>
              </a:solidFill>
              <a:latin typeface="Calibri" pitchFamily="34" charset="0"/>
            </a:endParaRPr>
          </a:p>
          <a:p>
            <a:pPr algn="ctr">
              <a:spcBef>
                <a:spcPts val="700"/>
              </a:spcBef>
              <a:buClr>
                <a:schemeClr val="accent2"/>
              </a:buClr>
              <a:buSzPct val="60000"/>
            </a:pPr>
            <a:endParaRPr lang="el-GR" sz="6000" dirty="0">
              <a:solidFill>
                <a:schemeClr val="bg1"/>
              </a:solidFill>
              <a:latin typeface="Calibri" pitchFamily="34" charset="0"/>
            </a:endParaRPr>
          </a:p>
          <a:p>
            <a:pPr algn="ctr">
              <a:spcBef>
                <a:spcPts val="700"/>
              </a:spcBef>
              <a:buClr>
                <a:schemeClr val="accent2"/>
              </a:buClr>
              <a:buSzPct val="60000"/>
            </a:pPr>
            <a:endParaRPr lang="en-US" sz="60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Πανεπιστήμιο Ιωαννίνων</a:t>
            </a:r>
          </a:p>
          <a:p>
            <a:pPr algn="ctr">
              <a:spcBef>
                <a:spcPts val="700"/>
              </a:spcBef>
              <a:buClr>
                <a:schemeClr val="accent2"/>
              </a:buClr>
              <a:buSzPct val="60000"/>
            </a:pPr>
            <a:r>
              <a:rPr lang="el-GR" sz="9600" dirty="0">
                <a:solidFill>
                  <a:schemeClr val="bg1"/>
                </a:solidFill>
                <a:latin typeface="Calibri" pitchFamily="34" charset="0"/>
              </a:rPr>
              <a:t> Τμήμα Μηχανικών Επιστήμης Υλικών</a:t>
            </a:r>
            <a:endParaRPr lang="en-US" sz="960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3 - Διάγραμμα"/>
          <p:cNvGraphicFramePr>
            <a:graphicFrameLocks noGrp="1"/>
          </p:cNvGraphicFramePr>
          <p:nvPr>
            <p:ph sz="quarter" idx="1"/>
            <p:extLst>
              <p:ext uri="{D42A27DB-BD31-4B8C-83A1-F6EECF244321}">
                <p14:modId xmlns:p14="http://schemas.microsoft.com/office/powerpoint/2010/main" val="753163916"/>
              </p:ext>
            </p:extLst>
          </p:nvPr>
        </p:nvGraphicFramePr>
        <p:xfrm>
          <a:off x="1181100" y="1700808"/>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965176" y="5877272"/>
            <a:ext cx="5040560" cy="1123384"/>
          </a:xfrm>
          <a:prstGeom prst="rect">
            <a:avLst/>
          </a:prstGeom>
        </p:spPr>
        <p:txBody>
          <a:bodyPr wrap="square">
            <a:spAutoFit/>
          </a:bodyPr>
          <a:lstStyle/>
          <a:p>
            <a:pPr marL="144000" indent="-108000" eaLnBrk="0" hangingPunct="0">
              <a:spcAft>
                <a:spcPts val="600"/>
              </a:spcAft>
              <a:buClr>
                <a:schemeClr val="tx2">
                  <a:lumMod val="75000"/>
                </a:schemeClr>
              </a:buClr>
              <a:buSzPct val="80000"/>
              <a:buFont typeface="Arial" panose="020B0604020202020204" pitchFamily="34" charset="0"/>
              <a:buChar char="•"/>
              <a:defRPr/>
            </a:pPr>
            <a:r>
              <a:rPr lang="el-GR" sz="1600" kern="0" dirty="0"/>
              <a:t>Ίνες Κολλαγόνου Τύπου Ι κατά </a:t>
            </a:r>
            <a:r>
              <a:rPr lang="el-GR" sz="1600" b="1" kern="0" dirty="0"/>
              <a:t>90%</a:t>
            </a:r>
            <a:r>
              <a:rPr lang="el-GR" sz="1600" kern="0" dirty="0"/>
              <a:t>.</a:t>
            </a:r>
          </a:p>
          <a:p>
            <a:pPr marL="144000" indent="-108000" eaLnBrk="0" hangingPunct="0">
              <a:buClr>
                <a:schemeClr val="tx2">
                  <a:lumMod val="75000"/>
                </a:schemeClr>
              </a:buClr>
              <a:buSzPct val="80000"/>
              <a:buFont typeface="Arial" panose="020B0604020202020204" pitchFamily="34" charset="0"/>
              <a:buChar char="•"/>
              <a:defRPr/>
            </a:pPr>
            <a:r>
              <a:rPr lang="el-GR" sz="1600" kern="0" dirty="0"/>
              <a:t>Ίνες Κολλαγόνου Τύπου</a:t>
            </a:r>
            <a:r>
              <a:rPr lang="en-US" sz="1600" kern="0" dirty="0"/>
              <a:t> V</a:t>
            </a:r>
            <a:r>
              <a:rPr lang="el-GR" sz="1600" kern="0" dirty="0"/>
              <a:t>, </a:t>
            </a:r>
            <a:r>
              <a:rPr lang="el-GR" sz="1600" kern="0" dirty="0" err="1"/>
              <a:t>πρωτεογλυκάνες</a:t>
            </a:r>
            <a:r>
              <a:rPr lang="el-GR" sz="1600" kern="0" dirty="0"/>
              <a:t> και </a:t>
            </a:r>
            <a:r>
              <a:rPr lang="el-GR" sz="1600" kern="0" dirty="0" err="1"/>
              <a:t>οστεοκαλσίνη</a:t>
            </a:r>
            <a:r>
              <a:rPr lang="el-GR" sz="1600" kern="0" dirty="0"/>
              <a:t> κατά </a:t>
            </a:r>
            <a:r>
              <a:rPr lang="el-GR" sz="1600" b="1" kern="0" dirty="0"/>
              <a:t>10%</a:t>
            </a:r>
            <a:r>
              <a:rPr lang="el-GR" sz="1600" kern="0" dirty="0"/>
              <a:t>.</a:t>
            </a:r>
          </a:p>
          <a:p>
            <a:pPr marL="144000" indent="-108000" eaLnBrk="0" hangingPunct="0">
              <a:buClr>
                <a:schemeClr val="tx2">
                  <a:lumMod val="75000"/>
                </a:schemeClr>
              </a:buClr>
              <a:buSzPct val="80000"/>
              <a:buFont typeface="Arial" panose="020B0604020202020204" pitchFamily="34" charset="0"/>
              <a:buChar char="•"/>
              <a:defRPr/>
            </a:pPr>
            <a:endParaRPr lang="el-GR" sz="1400" dirty="0"/>
          </a:p>
        </p:txBody>
      </p:sp>
      <p:cxnSp>
        <p:nvCxnSpPr>
          <p:cNvPr id="6" name="Curved Connector 5"/>
          <p:cNvCxnSpPr/>
          <p:nvPr/>
        </p:nvCxnSpPr>
        <p:spPr>
          <a:xfrm rot="5400000">
            <a:off x="727846" y="5885518"/>
            <a:ext cx="631523" cy="255241"/>
          </a:xfrm>
          <a:prstGeom prst="curvedConnector4">
            <a:avLst>
              <a:gd name="adj1" fmla="val 27861"/>
              <a:gd name="adj2" fmla="val 18956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932384" y="6013139"/>
            <a:ext cx="111224" cy="65622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Σύσταση μακρών οστών</a:t>
            </a:r>
            <a:endParaRPr lang="en-US" sz="3600" b="1" dirty="0">
              <a:solidFill>
                <a:srgbClr val="002060"/>
              </a:solidFill>
            </a:endParaRPr>
          </a:p>
        </p:txBody>
      </p:sp>
    </p:spTree>
    <p:extLst>
      <p:ext uri="{BB962C8B-B14F-4D97-AF65-F5344CB8AC3E}">
        <p14:creationId xmlns:p14="http://schemas.microsoft.com/office/powerpoint/2010/main" val="236416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3 - Διάγραμμα"/>
          <p:cNvGraphicFramePr>
            <a:graphicFrameLocks noGrp="1"/>
          </p:cNvGraphicFramePr>
          <p:nvPr>
            <p:ph sz="quarter" idx="1"/>
            <p:extLst>
              <p:ext uri="{D42A27DB-BD31-4B8C-83A1-F6EECF244321}">
                <p14:modId xmlns:p14="http://schemas.microsoft.com/office/powerpoint/2010/main" val="753163916"/>
              </p:ext>
            </p:extLst>
          </p:nvPr>
        </p:nvGraphicFramePr>
        <p:xfrm>
          <a:off x="1181100" y="1700808"/>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341440" y="5949280"/>
            <a:ext cx="5040560" cy="830997"/>
          </a:xfrm>
          <a:prstGeom prst="rect">
            <a:avLst/>
          </a:prstGeom>
        </p:spPr>
        <p:txBody>
          <a:bodyPr wrap="square">
            <a:spAutoFit/>
          </a:bodyPr>
          <a:lstStyle/>
          <a:p>
            <a:pPr marL="144000" indent="-108000" eaLnBrk="0" hangingPunct="0">
              <a:buClr>
                <a:schemeClr val="tx2">
                  <a:lumMod val="75000"/>
                </a:schemeClr>
              </a:buClr>
              <a:buSzPct val="80000"/>
              <a:buFont typeface="Arial" panose="020B0604020202020204" pitchFamily="34" charset="0"/>
              <a:buChar char="•"/>
              <a:defRPr/>
            </a:pPr>
            <a:r>
              <a:rPr lang="el-GR" sz="1600" b="1" kern="0" dirty="0"/>
              <a:t>Οστεοβλάστες</a:t>
            </a:r>
            <a:r>
              <a:rPr lang="el-GR" sz="1600" kern="0" dirty="0"/>
              <a:t>, </a:t>
            </a:r>
            <a:r>
              <a:rPr lang="el-GR" sz="1600" kern="0" dirty="0" err="1"/>
              <a:t>οστεοπαραγωγικά</a:t>
            </a:r>
            <a:r>
              <a:rPr lang="el-GR" sz="1600" kern="0" dirty="0"/>
              <a:t> κύτταρα</a:t>
            </a:r>
          </a:p>
          <a:p>
            <a:pPr marL="144000" indent="-108000" eaLnBrk="0" hangingPunct="0">
              <a:buClr>
                <a:schemeClr val="tx2">
                  <a:lumMod val="75000"/>
                </a:schemeClr>
              </a:buClr>
              <a:buSzPct val="80000"/>
              <a:buFont typeface="Arial" panose="020B0604020202020204" pitchFamily="34" charset="0"/>
              <a:buChar char="•"/>
              <a:defRPr/>
            </a:pPr>
            <a:r>
              <a:rPr lang="el-GR" sz="1600" b="1" kern="0" dirty="0" err="1"/>
              <a:t>Οστεοκλάστες</a:t>
            </a:r>
            <a:r>
              <a:rPr lang="el-GR" sz="1600" kern="0" dirty="0"/>
              <a:t>, αποδόμηση οστού</a:t>
            </a:r>
          </a:p>
          <a:p>
            <a:pPr marL="144000" indent="-108000" eaLnBrk="0" hangingPunct="0">
              <a:buClr>
                <a:schemeClr val="tx2">
                  <a:lumMod val="75000"/>
                </a:schemeClr>
              </a:buClr>
              <a:buSzPct val="80000"/>
              <a:buFont typeface="Arial" panose="020B0604020202020204" pitchFamily="34" charset="0"/>
              <a:buChar char="•"/>
              <a:defRPr/>
            </a:pPr>
            <a:r>
              <a:rPr lang="el-GR" sz="1600" b="1" kern="0" dirty="0" err="1"/>
              <a:t>Οστεοκύτταρα</a:t>
            </a:r>
            <a:r>
              <a:rPr lang="el-GR" sz="1600" kern="0" dirty="0"/>
              <a:t>, αποδόμηση και ανακατασκευή οστού</a:t>
            </a:r>
            <a:endParaRPr lang="el-GR" sz="1400" dirty="0"/>
          </a:p>
        </p:txBody>
      </p:sp>
      <p:cxnSp>
        <p:nvCxnSpPr>
          <p:cNvPr id="6" name="Curved Connector 5"/>
          <p:cNvCxnSpPr/>
          <p:nvPr/>
        </p:nvCxnSpPr>
        <p:spPr>
          <a:xfrm rot="5400000">
            <a:off x="3087715" y="5921397"/>
            <a:ext cx="631523" cy="255241"/>
          </a:xfrm>
          <a:prstGeom prst="curvedConnector4">
            <a:avLst>
              <a:gd name="adj1" fmla="val 27861"/>
              <a:gd name="adj2" fmla="val 189562"/>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a:off x="3308648" y="6085147"/>
            <a:ext cx="144016" cy="559261"/>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Σύσταση μακρών οστών</a:t>
            </a:r>
            <a:endParaRPr lang="en-US" sz="3600" b="1" dirty="0">
              <a:solidFill>
                <a:srgbClr val="002060"/>
              </a:solidFill>
            </a:endParaRPr>
          </a:p>
        </p:txBody>
      </p:sp>
    </p:spTree>
    <p:extLst>
      <p:ext uri="{BB962C8B-B14F-4D97-AF65-F5344CB8AC3E}">
        <p14:creationId xmlns:p14="http://schemas.microsoft.com/office/powerpoint/2010/main" val="274339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Για την αξιολόγηση των μηχανικών ιδιοτήτων, το οστό θεωρείται ως ένα </a:t>
            </a:r>
            <a:r>
              <a:rPr lang="el-GR" sz="2200" b="1" dirty="0"/>
              <a:t>ανομοιογενές, πορώδες και </a:t>
            </a:r>
            <a:r>
              <a:rPr lang="el-GR" sz="2200" b="1" dirty="0" err="1"/>
              <a:t>ανισότροπο</a:t>
            </a:r>
            <a:r>
              <a:rPr lang="el-GR" sz="2200" b="1" dirty="0"/>
              <a:t> υλικό</a:t>
            </a:r>
            <a:r>
              <a:rPr lang="el-GR" sz="2200" dirty="0"/>
              <a:t>. </a:t>
            </a:r>
          </a:p>
          <a:p>
            <a:pPr algn="just">
              <a:spcBef>
                <a:spcPts val="0"/>
              </a:spcBef>
              <a:spcAft>
                <a:spcPts val="600"/>
              </a:spcAft>
              <a:buClr>
                <a:schemeClr val="tx2">
                  <a:lumMod val="75000"/>
                </a:schemeClr>
              </a:buClr>
              <a:buFont typeface="Wingdings" pitchFamily="2" charset="2"/>
              <a:buChar char="q"/>
            </a:pPr>
            <a:r>
              <a:rPr lang="el-GR" sz="2200" dirty="0"/>
              <a:t>Στις περισσότερες </a:t>
            </a:r>
            <a:r>
              <a:rPr lang="el-GR" sz="2200" b="1" dirty="0"/>
              <a:t>μακροσκοπικές μελέτες</a:t>
            </a:r>
            <a:r>
              <a:rPr lang="el-GR" sz="2200" dirty="0"/>
              <a:t>, για λόγους απλοποίησης των μοντέλων, οι παράμετροι του οστού προκύπτουν θεωρώντας το οστό ως μια ενιαία δομή από ένα υλικό:</a:t>
            </a:r>
          </a:p>
          <a:p>
            <a:pPr lvl="1" algn="just">
              <a:spcBef>
                <a:spcPts val="0"/>
              </a:spcBef>
              <a:spcAft>
                <a:spcPts val="3000"/>
              </a:spcAft>
              <a:buClr>
                <a:schemeClr val="tx2">
                  <a:lumMod val="75000"/>
                </a:schemeClr>
              </a:buClr>
              <a:buFont typeface="Wingdings" panose="05000000000000000000" pitchFamily="2" charset="2"/>
              <a:buChar char="§"/>
            </a:pPr>
            <a:r>
              <a:rPr lang="el-GR" sz="2000" dirty="0"/>
              <a:t>Για παράδειγμα, μελέτη ολόκληρου του μηριαίου οστού ως ένα ενιαίο κυλινδρικό δείγμα φλοιώδους οστού.</a:t>
            </a:r>
          </a:p>
          <a:p>
            <a:pPr algn="just">
              <a:spcBef>
                <a:spcPts val="0"/>
              </a:spcBef>
              <a:spcAft>
                <a:spcPts val="2400"/>
              </a:spcAft>
              <a:buClr>
                <a:schemeClr val="tx2">
                  <a:lumMod val="75000"/>
                </a:schemeClr>
              </a:buClr>
              <a:buFont typeface="Wingdings" pitchFamily="2" charset="2"/>
              <a:buChar char="q"/>
            </a:pPr>
            <a:r>
              <a:rPr lang="el-GR" sz="2200" dirty="0"/>
              <a:t>Στην πραγματικότητα και σε </a:t>
            </a:r>
            <a:r>
              <a:rPr lang="el-GR" sz="2200" b="1" dirty="0"/>
              <a:t>μικροσκοπικό επίπεδο</a:t>
            </a:r>
            <a:r>
              <a:rPr lang="el-GR" sz="2200" dirty="0"/>
              <a:t>, τα οστά έχουν ιδιαίτερα σύνθετη εσωτερική δομή που αποτελείται από διαφορετικά επιμέρους στοιχεία της δομής του.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spTree>
    <p:extLst>
      <p:ext uri="{BB962C8B-B14F-4D97-AF65-F5344CB8AC3E}">
        <p14:creationId xmlns:p14="http://schemas.microsoft.com/office/powerpoint/2010/main" val="90370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περιγραφή της δομής του οστίτη ιστού εκτείνεται σε </a:t>
            </a:r>
            <a:r>
              <a:rPr lang="el-GR" sz="2200" b="1" dirty="0"/>
              <a:t>πολλαπλές κλίμακες </a:t>
            </a:r>
            <a:r>
              <a:rPr lang="el-GR" sz="2200" dirty="0"/>
              <a:t>μέχρι και τη </a:t>
            </a:r>
            <a:r>
              <a:rPr lang="el-GR" sz="2200" dirty="0" err="1"/>
              <a:t>νανοδομή</a:t>
            </a:r>
            <a:r>
              <a:rPr lang="el-GR" sz="2200" dirty="0"/>
              <a:t> του:</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pic>
        <p:nvPicPr>
          <p:cNvPr id="11" name="Εικόνα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294" y="2636912"/>
            <a:ext cx="8399571" cy="3672408"/>
          </a:xfrm>
          <a:prstGeom prst="rect">
            <a:avLst/>
          </a:prstGeom>
          <a:noFill/>
          <a:ln>
            <a:noFill/>
          </a:ln>
        </p:spPr>
      </p:pic>
    </p:spTree>
    <p:extLst>
      <p:ext uri="{BB962C8B-B14F-4D97-AF65-F5344CB8AC3E}">
        <p14:creationId xmlns:p14="http://schemas.microsoft.com/office/powerpoint/2010/main" val="4025093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Σε επίπεδο μακροδομής, το οστό αποτελείται από:</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 </a:t>
            </a:r>
            <a:r>
              <a:rPr lang="el-GR" sz="2000" b="1" dirty="0"/>
              <a:t>περιόστεο</a:t>
            </a:r>
            <a:r>
              <a:rPr lang="el-GR" sz="2000" dirty="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τον </a:t>
            </a:r>
            <a:r>
              <a:rPr lang="el-GR" sz="2000" b="1" dirty="0"/>
              <a:t>οστικό ιστό</a:t>
            </a:r>
            <a:r>
              <a:rPr lang="el-GR" sz="2000" dirty="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τον </a:t>
            </a:r>
            <a:r>
              <a:rPr lang="el-GR" sz="2000" b="1" dirty="0"/>
              <a:t>μυελό των οστών</a:t>
            </a:r>
            <a:r>
              <a:rPr lang="el-GR" sz="2000" dirty="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τα </a:t>
            </a:r>
            <a:r>
              <a:rPr lang="el-GR" sz="2000" b="1" dirty="0"/>
              <a:t>αιμοφόρα αγγεία</a:t>
            </a:r>
            <a:r>
              <a:rPr lang="el-GR" sz="2000" dirty="0"/>
              <a:t>, και</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τα </a:t>
            </a:r>
            <a:r>
              <a:rPr lang="el-GR" sz="2000" b="1" dirty="0"/>
              <a:t>νεύρα</a:t>
            </a:r>
            <a:r>
              <a:rPr lang="el-GR" sz="2000" dirty="0"/>
              <a:t>.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a:latin typeface="Calibri" pitchFamily="34" charset="0"/>
              </a:rPr>
              <a:t>in-vitro </a:t>
            </a:r>
            <a:r>
              <a:rPr lang="el-GR" sz="700" kern="0" dirty="0">
                <a:latin typeface="Calibri" pitchFamily="34" charset="0"/>
              </a:rPr>
              <a:t>πειράματα, 2009</a:t>
            </a:r>
          </a:p>
        </p:txBody>
      </p:sp>
    </p:spTree>
    <p:extLst>
      <p:ext uri="{BB962C8B-B14F-4D97-AF65-F5344CB8AC3E}">
        <p14:creationId xmlns:p14="http://schemas.microsoft.com/office/powerpoint/2010/main" val="2375214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Ο οστικός ιστός αποτελείται από το </a:t>
            </a:r>
            <a:r>
              <a:rPr lang="el-GR" sz="2200" b="1" dirty="0"/>
              <a:t>φλοιώδες ή συμπαγές οστό </a:t>
            </a:r>
            <a:r>
              <a:rPr lang="el-GR" sz="2200" dirty="0"/>
              <a:t>και το </a:t>
            </a:r>
            <a:r>
              <a:rPr lang="el-GR" sz="2200" b="1" dirty="0"/>
              <a:t>σπογγώδες ή </a:t>
            </a:r>
            <a:r>
              <a:rPr lang="el-GR" sz="2200" b="1" dirty="0" err="1"/>
              <a:t>δοκιδώδες</a:t>
            </a:r>
            <a:r>
              <a:rPr lang="el-GR" sz="2200" b="1" dirty="0"/>
              <a:t> οστό</a:t>
            </a:r>
            <a:r>
              <a:rPr lang="el-GR" sz="2200" dirty="0"/>
              <a:t>. Περίπου το 80% των μακρών οστών αποτελείται από φλοιώδες οστό.</a:t>
            </a:r>
          </a:p>
          <a:p>
            <a:pPr algn="just">
              <a:spcBef>
                <a:spcPts val="0"/>
              </a:spcBef>
              <a:spcAft>
                <a:spcPts val="2400"/>
              </a:spcAft>
              <a:buClr>
                <a:schemeClr val="tx2">
                  <a:lumMod val="75000"/>
                </a:schemeClr>
              </a:buClr>
              <a:buFont typeface="Wingdings" pitchFamily="2" charset="2"/>
              <a:buChar char="q"/>
            </a:pPr>
            <a:r>
              <a:rPr lang="el-GR" sz="2200" dirty="0"/>
              <a:t>Η κύρια διαφοροποίηση μεταξύ των δύο τύπων έγκειται στο βαθμό του πορώδους και την πυκνότητά τους.</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a:latin typeface="Calibri" pitchFamily="34" charset="0"/>
              </a:rPr>
              <a:t>in-vitro </a:t>
            </a:r>
            <a:r>
              <a:rPr lang="el-GR" sz="700" kern="0" dirty="0">
                <a:latin typeface="Calibri" pitchFamily="34" charset="0"/>
              </a:rPr>
              <a:t>πειράματα, 2009</a:t>
            </a:r>
          </a:p>
        </p:txBody>
      </p:sp>
    </p:spTree>
    <p:extLst>
      <p:ext uri="{BB962C8B-B14F-4D97-AF65-F5344CB8AC3E}">
        <p14:creationId xmlns:p14="http://schemas.microsoft.com/office/powerpoint/2010/main" val="308052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Το </a:t>
            </a:r>
            <a:r>
              <a:rPr lang="el-GR" sz="2200" b="1" dirty="0"/>
              <a:t>φλοιώδες οστό </a:t>
            </a:r>
            <a:r>
              <a:rPr lang="el-GR" sz="2200" dirty="0"/>
              <a:t>συνθέτει την εξωτερική επιφάνεια όλων των οστών και το πορώδες του κυμαίνεται μεταξύ 5-10%. </a:t>
            </a:r>
          </a:p>
          <a:p>
            <a:pPr algn="just">
              <a:spcBef>
                <a:spcPts val="0"/>
              </a:spcBef>
              <a:spcAft>
                <a:spcPts val="2400"/>
              </a:spcAft>
              <a:buClr>
                <a:schemeClr val="tx2">
                  <a:lumMod val="75000"/>
                </a:schemeClr>
              </a:buClr>
              <a:buFont typeface="Wingdings" pitchFamily="2" charset="2"/>
              <a:buChar char="q"/>
            </a:pPr>
            <a:r>
              <a:rPr lang="el-GR" sz="2200" dirty="0"/>
              <a:t>Το </a:t>
            </a:r>
            <a:r>
              <a:rPr lang="el-GR" sz="2200" b="1" dirty="0" err="1"/>
              <a:t>δοκιδώδες</a:t>
            </a:r>
            <a:r>
              <a:rPr lang="el-GR" sz="2200" b="1" dirty="0"/>
              <a:t> οστό </a:t>
            </a:r>
            <a:r>
              <a:rPr lang="el-GR" sz="2200" dirty="0"/>
              <a:t>βρίσκεται στο εσωτερικό τμήμα του οστού και έχει ιδιαίτερα πορώδη δομή, καθώς το πορώδες του κυμαίνεται μεταξύ 50-95%.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a:latin typeface="Calibri" pitchFamily="34" charset="0"/>
              </a:rPr>
              <a:t>in-vitro </a:t>
            </a:r>
            <a:r>
              <a:rPr lang="el-GR" sz="700" kern="0" dirty="0">
                <a:latin typeface="Calibri" pitchFamily="34" charset="0"/>
              </a:rPr>
              <a:t>πειράματα, 2009</a:t>
            </a:r>
          </a:p>
        </p:txBody>
      </p:sp>
    </p:spTree>
    <p:extLst>
      <p:ext uri="{BB962C8B-B14F-4D97-AF65-F5344CB8AC3E}">
        <p14:creationId xmlns:p14="http://schemas.microsoft.com/office/powerpoint/2010/main" val="1126111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Σε επίπεδο </a:t>
            </a:r>
            <a:r>
              <a:rPr lang="el-GR" sz="2200" dirty="0" err="1"/>
              <a:t>μικροδομής</a:t>
            </a:r>
            <a:r>
              <a:rPr lang="el-GR" sz="2200" dirty="0"/>
              <a:t>, το </a:t>
            </a:r>
            <a:r>
              <a:rPr lang="el-GR" sz="2200" dirty="0" err="1"/>
              <a:t>δοκιδώδες</a:t>
            </a:r>
            <a:r>
              <a:rPr lang="el-GR" sz="2200" dirty="0"/>
              <a:t> οστό αποτελείται από τρισδιάστατες κυλινδρικές δομές, που ονομάζονται </a:t>
            </a:r>
            <a:r>
              <a:rPr lang="el-GR" sz="2200" dirty="0" err="1"/>
              <a:t>δοκίδες</a:t>
            </a:r>
            <a:r>
              <a:rPr lang="el-GR" sz="2200" dirty="0"/>
              <a:t>, με τυπικό πάχος περίπου 100 </a:t>
            </a:r>
            <a:r>
              <a:rPr lang="el-GR" sz="2200" dirty="0" err="1"/>
              <a:t>μm</a:t>
            </a:r>
            <a:r>
              <a:rPr lang="el-GR" sz="2200" dirty="0"/>
              <a:t> και τυχαία  κατανομή. </a:t>
            </a:r>
          </a:p>
          <a:p>
            <a:pPr algn="just">
              <a:spcBef>
                <a:spcPts val="0"/>
              </a:spcBef>
              <a:spcAft>
                <a:spcPts val="1800"/>
              </a:spcAft>
              <a:buClr>
                <a:schemeClr val="tx2">
                  <a:lumMod val="75000"/>
                </a:schemeClr>
              </a:buClr>
              <a:buFont typeface="Wingdings" pitchFamily="2" charset="2"/>
              <a:buChar char="q"/>
            </a:pPr>
            <a:r>
              <a:rPr lang="el-GR" sz="2200" dirty="0"/>
              <a:t>Το πορώδες δίκτυο του </a:t>
            </a:r>
            <a:r>
              <a:rPr lang="el-GR" sz="2200" dirty="0" err="1"/>
              <a:t>δοκιδώδους</a:t>
            </a:r>
            <a:r>
              <a:rPr lang="el-GR" sz="2200" dirty="0"/>
              <a:t> οστού περιλαμβάνει πόρους που εμπεριέχουν το </a:t>
            </a:r>
            <a:r>
              <a:rPr lang="el-GR" sz="2200" b="1" dirty="0"/>
              <a:t>μυελό των οστών</a:t>
            </a:r>
            <a:r>
              <a:rPr lang="el-GR" sz="2200" dirty="0"/>
              <a:t>, όπου γίνεται η παραγωγή βασικών κυττάρων του αίματος.</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pic>
        <p:nvPicPr>
          <p:cNvPr id="9"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180" y="4005064"/>
            <a:ext cx="4495800" cy="27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a:latin typeface="Calibri" pitchFamily="34" charset="0"/>
              </a:rPr>
              <a:t>in-vitro </a:t>
            </a:r>
            <a:r>
              <a:rPr lang="el-GR" sz="700" kern="0" dirty="0">
                <a:latin typeface="Calibri" pitchFamily="34" charset="0"/>
              </a:rPr>
              <a:t>πειράματα, 2009</a:t>
            </a:r>
          </a:p>
        </p:txBody>
      </p:sp>
    </p:spTree>
    <p:extLst>
      <p:ext uri="{BB962C8B-B14F-4D97-AF65-F5344CB8AC3E}">
        <p14:creationId xmlns:p14="http://schemas.microsoft.com/office/powerpoint/2010/main" val="179756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107504" y="1700808"/>
            <a:ext cx="4320480"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000" dirty="0"/>
              <a:t>Αντίστοιχα, το φλοιώδες οστό σε μικροσκοπικό επίπεδο αποτελείται από κυλινδρικές δομές που ονομάζονται </a:t>
            </a:r>
            <a:r>
              <a:rPr lang="el-GR" sz="2000" b="1" dirty="0" err="1"/>
              <a:t>οστεώνες</a:t>
            </a:r>
            <a:r>
              <a:rPr lang="el-GR" sz="2000" b="1" dirty="0"/>
              <a:t> ή Αβέρσεια συστήματα</a:t>
            </a:r>
            <a:r>
              <a:rPr lang="el-GR" sz="2000" dirty="0"/>
              <a:t>. </a:t>
            </a:r>
          </a:p>
          <a:p>
            <a:pPr algn="just">
              <a:spcBef>
                <a:spcPts val="0"/>
              </a:spcBef>
              <a:spcAft>
                <a:spcPts val="2400"/>
              </a:spcAft>
              <a:buClr>
                <a:schemeClr val="tx2">
                  <a:lumMod val="75000"/>
                </a:schemeClr>
              </a:buClr>
              <a:buFont typeface="Wingdings" pitchFamily="2" charset="2"/>
              <a:buChar char="q"/>
            </a:pPr>
            <a:r>
              <a:rPr lang="el-GR" sz="2000" dirty="0"/>
              <a:t>Οι </a:t>
            </a:r>
            <a:r>
              <a:rPr lang="el-GR" sz="2000" dirty="0" err="1"/>
              <a:t>οστεώνες</a:t>
            </a:r>
            <a:r>
              <a:rPr lang="el-GR" sz="2000" dirty="0"/>
              <a:t> έχουν διάμετρο μεταξύ 10-500 </a:t>
            </a:r>
            <a:r>
              <a:rPr lang="el-GR" sz="2000" dirty="0" err="1"/>
              <a:t>μm</a:t>
            </a:r>
            <a:r>
              <a:rPr lang="el-GR" sz="2000" dirty="0"/>
              <a:t> και σχηματίζονται από κυλινδρικά ελάσματα μεγέθους 3-7 </a:t>
            </a:r>
            <a:r>
              <a:rPr lang="el-GR" sz="2000" dirty="0" err="1"/>
              <a:t>μm</a:t>
            </a:r>
            <a:r>
              <a:rPr lang="el-GR" sz="2000" dirty="0"/>
              <a:t>.</a:t>
            </a:r>
          </a:p>
          <a:p>
            <a:pPr algn="just">
              <a:spcBef>
                <a:spcPts val="0"/>
              </a:spcBef>
              <a:spcAft>
                <a:spcPts val="1800"/>
              </a:spcAft>
              <a:buClr>
                <a:schemeClr val="tx2">
                  <a:lumMod val="75000"/>
                </a:schemeClr>
              </a:buClr>
              <a:buFont typeface="Wingdings" pitchFamily="2" charset="2"/>
              <a:buChar char="q"/>
            </a:pPr>
            <a:r>
              <a:rPr lang="el-GR" sz="2000" dirty="0"/>
              <a:t>Το όριο μεταξύ του </a:t>
            </a:r>
            <a:r>
              <a:rPr lang="el-GR" sz="2000" dirty="0" err="1"/>
              <a:t>οστεώνα</a:t>
            </a:r>
            <a:r>
              <a:rPr lang="el-GR" sz="2000" dirty="0"/>
              <a:t> και του οστού που τον περιβάλλει ονομάζεται </a:t>
            </a:r>
            <a:r>
              <a:rPr lang="el-GR" sz="2000" b="1" dirty="0"/>
              <a:t>συνδετική γραμμή</a:t>
            </a:r>
            <a:r>
              <a:rPr lang="el-GR" sz="2000" dirty="0"/>
              <a:t>.</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a:latin typeface="Calibri" pitchFamily="34" charset="0"/>
              </a:rPr>
              <a:t>in-vitro </a:t>
            </a:r>
            <a:r>
              <a:rPr lang="el-GR" sz="700" kern="0" dirty="0">
                <a:latin typeface="Calibri" pitchFamily="34" charset="0"/>
              </a:rPr>
              <a:t>πειράματα, 2009</a:t>
            </a:r>
          </a:p>
        </p:txBody>
      </p:sp>
      <p:pic>
        <p:nvPicPr>
          <p:cNvPr id="11" name="Picture 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076" y="2001766"/>
            <a:ext cx="4496924" cy="46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2"/>
          <p:cNvSpPr txBox="1">
            <a:spLocks/>
          </p:cNvSpPr>
          <p:nvPr/>
        </p:nvSpPr>
        <p:spPr>
          <a:xfrm>
            <a:off x="7420580" y="6333510"/>
            <a:ext cx="2153400" cy="33585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200" b="1" i="1" dirty="0">
                <a:latin typeface="Calibri" pitchFamily="34" charset="0"/>
              </a:rPr>
              <a:t> Δομή  Φλοιώδους οστού</a:t>
            </a:r>
          </a:p>
        </p:txBody>
      </p:sp>
    </p:spTree>
    <p:extLst>
      <p:ext uri="{BB962C8B-B14F-4D97-AF65-F5344CB8AC3E}">
        <p14:creationId xmlns:p14="http://schemas.microsoft.com/office/powerpoint/2010/main" val="243476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107504" y="1700808"/>
            <a:ext cx="4392488"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000" dirty="0"/>
              <a:t>Ο </a:t>
            </a:r>
            <a:r>
              <a:rPr lang="el-GR" sz="2000" dirty="0" err="1"/>
              <a:t>οστεώνας</a:t>
            </a:r>
            <a:r>
              <a:rPr lang="el-GR" sz="2000" dirty="0"/>
              <a:t> είναι εσωτερικά κενός δημιουργώντας κανάλια που ονομάζονται </a:t>
            </a:r>
            <a:r>
              <a:rPr lang="el-GR" sz="2000" b="1" dirty="0"/>
              <a:t>Αβέρσεια κανάλια ή σωλήνες </a:t>
            </a:r>
            <a:r>
              <a:rPr lang="el-GR" sz="2000" dirty="0"/>
              <a:t>και επιτρέπουν τη διέλευση τριχοειδών αγγείων και νεύρων κατά τον διαμήκη άξονα του οστού.</a:t>
            </a:r>
          </a:p>
          <a:p>
            <a:pPr algn="just">
              <a:spcBef>
                <a:spcPts val="0"/>
              </a:spcBef>
              <a:spcAft>
                <a:spcPts val="2400"/>
              </a:spcAft>
              <a:buClr>
                <a:schemeClr val="tx2">
                  <a:lumMod val="75000"/>
                </a:schemeClr>
              </a:buClr>
              <a:buFont typeface="Wingdings" pitchFamily="2" charset="2"/>
              <a:buChar char="q"/>
            </a:pPr>
            <a:r>
              <a:rPr lang="el-GR" sz="2000" dirty="0"/>
              <a:t>Το αγγειακό πορώδες του φλοιώδους οστού συμπληρώνεται από εγκάρσια κανάλια που ονομάζονται </a:t>
            </a:r>
            <a:r>
              <a:rPr lang="el-GR" sz="2000" b="1" dirty="0"/>
              <a:t>κανάλια του </a:t>
            </a:r>
            <a:r>
              <a:rPr lang="el-GR" sz="2000" b="1" dirty="0" err="1"/>
              <a:t>Volkmann</a:t>
            </a:r>
            <a:r>
              <a:rPr lang="el-GR" sz="2000" dirty="0"/>
              <a:t>.</a:t>
            </a:r>
          </a:p>
          <a:p>
            <a:pPr algn="just">
              <a:spcBef>
                <a:spcPts val="0"/>
              </a:spcBef>
              <a:spcAft>
                <a:spcPts val="2400"/>
              </a:spcAft>
              <a:buClr>
                <a:schemeClr val="tx2">
                  <a:lumMod val="75000"/>
                </a:schemeClr>
              </a:buClr>
              <a:buFont typeface="Wingdings" pitchFamily="2" charset="2"/>
              <a:buChar char="q"/>
            </a:pPr>
            <a:r>
              <a:rPr lang="el-GR" sz="2000" dirty="0"/>
              <a:t>Πειραματικές μελέτες έχουν δείξει ότι το μέτρο διάτμησης του </a:t>
            </a:r>
            <a:r>
              <a:rPr lang="el-GR" sz="2000" dirty="0" err="1"/>
              <a:t>οστεώνα</a:t>
            </a:r>
            <a:r>
              <a:rPr lang="el-GR" sz="2000" dirty="0"/>
              <a:t> είναι υψηλότερο από εκείνο του συνολικού οστού.</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2411760" y="6669360"/>
            <a:ext cx="6733412" cy="189804"/>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r">
              <a:buNone/>
            </a:pPr>
            <a:r>
              <a:rPr lang="el-GR" sz="700"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700" kern="0" dirty="0">
                <a:latin typeface="Calibri" pitchFamily="34" charset="0"/>
              </a:rPr>
              <a:t>in-vitro </a:t>
            </a:r>
            <a:r>
              <a:rPr lang="el-GR" sz="700" kern="0" dirty="0">
                <a:latin typeface="Calibri" pitchFamily="34" charset="0"/>
              </a:rPr>
              <a:t>πειράματα, 2009</a:t>
            </a:r>
          </a:p>
        </p:txBody>
      </p:sp>
      <p:pic>
        <p:nvPicPr>
          <p:cNvPr id="11" name="Picture 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076" y="2001766"/>
            <a:ext cx="4496924" cy="461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txBox="1">
            <a:spLocks/>
          </p:cNvSpPr>
          <p:nvPr/>
        </p:nvSpPr>
        <p:spPr>
          <a:xfrm>
            <a:off x="7420580" y="6333510"/>
            <a:ext cx="2153400" cy="33585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200" b="1" i="1" dirty="0">
                <a:latin typeface="Calibri" pitchFamily="34" charset="0"/>
              </a:rPr>
              <a:t> Δομή  Φλοιώδους οστού</a:t>
            </a:r>
          </a:p>
        </p:txBody>
      </p:sp>
    </p:spTree>
    <p:extLst>
      <p:ext uri="{BB962C8B-B14F-4D97-AF65-F5344CB8AC3E}">
        <p14:creationId xmlns:p14="http://schemas.microsoft.com/office/powerpoint/2010/main" val="311895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09600" y="2286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solidFill>
                  <a:srgbClr val="002060"/>
                </a:solidFill>
              </a:rPr>
              <a:t>Θεματικές Ενότητες </a:t>
            </a:r>
          </a:p>
          <a:p>
            <a:pPr marL="320040" indent="-320040" algn="ctr">
              <a:spcBef>
                <a:spcPts val="700"/>
              </a:spcBef>
              <a:buClr>
                <a:schemeClr val="accent2"/>
              </a:buClr>
              <a:buSzPct val="60000"/>
              <a:defRPr/>
            </a:pPr>
            <a:endParaRPr lang="en-US" sz="4000" dirty="0"/>
          </a:p>
        </p:txBody>
      </p:sp>
      <p:sp>
        <p:nvSpPr>
          <p:cNvPr id="6" name="Θέση περιεχομένου 2"/>
          <p:cNvSpPr txBox="1">
            <a:spLocks/>
          </p:cNvSpPr>
          <p:nvPr/>
        </p:nvSpPr>
        <p:spPr>
          <a:xfrm>
            <a:off x="395536" y="1772816"/>
            <a:ext cx="8287072" cy="44958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800" dirty="0"/>
              <a:t>Ιδιότητες και τύποι οστών</a:t>
            </a:r>
          </a:p>
          <a:p>
            <a:pPr algn="just">
              <a:spcBef>
                <a:spcPts val="0"/>
              </a:spcBef>
              <a:spcAft>
                <a:spcPts val="1800"/>
              </a:spcAft>
              <a:buClr>
                <a:schemeClr val="tx2">
                  <a:lumMod val="75000"/>
                </a:schemeClr>
              </a:buClr>
              <a:buFont typeface="Wingdings" pitchFamily="2" charset="2"/>
              <a:buChar char="q"/>
            </a:pPr>
            <a:r>
              <a:rPr lang="el-GR" sz="2800" dirty="0"/>
              <a:t>Δομή και σύσταση μακρών οστών</a:t>
            </a:r>
          </a:p>
          <a:p>
            <a:pPr algn="just">
              <a:spcBef>
                <a:spcPts val="0"/>
              </a:spcBef>
              <a:spcAft>
                <a:spcPts val="600"/>
              </a:spcAft>
              <a:buClr>
                <a:schemeClr val="tx2">
                  <a:lumMod val="75000"/>
                </a:schemeClr>
              </a:buClr>
              <a:buFont typeface="Wingdings" pitchFamily="2" charset="2"/>
              <a:buChar char="q"/>
            </a:pPr>
            <a:r>
              <a:rPr lang="el-GR" sz="2800" dirty="0"/>
              <a:t>Μηχανικές ιδιότητες οστών</a:t>
            </a:r>
          </a:p>
          <a:p>
            <a:pPr lvl="1" algn="just">
              <a:spcBef>
                <a:spcPts val="0"/>
              </a:spcBef>
              <a:spcAft>
                <a:spcPts val="600"/>
              </a:spcAft>
              <a:buClr>
                <a:schemeClr val="tx2">
                  <a:lumMod val="75000"/>
                </a:schemeClr>
              </a:buClr>
              <a:buFont typeface="Wingdings" panose="05000000000000000000" pitchFamily="2" charset="2"/>
              <a:buChar char="§"/>
            </a:pPr>
            <a:r>
              <a:rPr lang="el-GR" sz="2500" dirty="0"/>
              <a:t>Θλίψη και Εφελκυσμός </a:t>
            </a:r>
          </a:p>
          <a:p>
            <a:pPr lvl="1" algn="just">
              <a:spcBef>
                <a:spcPts val="0"/>
              </a:spcBef>
              <a:spcAft>
                <a:spcPts val="2400"/>
              </a:spcAft>
              <a:buClr>
                <a:schemeClr val="tx2">
                  <a:lumMod val="75000"/>
                </a:schemeClr>
              </a:buClr>
              <a:buFont typeface="Wingdings" panose="05000000000000000000" pitchFamily="2" charset="2"/>
              <a:buChar char="§"/>
            </a:pPr>
            <a:r>
              <a:rPr lang="el-GR" sz="2500" dirty="0"/>
              <a:t>Κάμψη και Στρέψη</a:t>
            </a:r>
          </a:p>
          <a:p>
            <a:pPr algn="just">
              <a:spcBef>
                <a:spcPts val="0"/>
              </a:spcBef>
              <a:spcAft>
                <a:spcPts val="1800"/>
              </a:spcAft>
              <a:buClr>
                <a:schemeClr val="tx2">
                  <a:lumMod val="75000"/>
                </a:schemeClr>
              </a:buClr>
              <a:buFont typeface="Wingdings" pitchFamily="2" charset="2"/>
              <a:buChar char="q"/>
            </a:pPr>
            <a:r>
              <a:rPr lang="el-GR" sz="2800" dirty="0"/>
              <a:t>Οστεοπόρωση </a:t>
            </a:r>
          </a:p>
          <a:p>
            <a:pPr algn="just">
              <a:spcBef>
                <a:spcPts val="0"/>
              </a:spcBef>
              <a:spcAft>
                <a:spcPts val="1800"/>
              </a:spcAft>
              <a:buClr>
                <a:schemeClr val="tx2">
                  <a:lumMod val="75000"/>
                </a:schemeClr>
              </a:buClr>
              <a:buFont typeface="Wingdings" pitchFamily="2" charset="2"/>
              <a:buChar char="q"/>
            </a:pPr>
            <a:r>
              <a:rPr lang="el-GR" sz="2800" dirty="0"/>
              <a:t>Πώρωση καταγμάτων </a:t>
            </a:r>
          </a:p>
          <a:p>
            <a:pPr algn="just">
              <a:spcBef>
                <a:spcPts val="0"/>
              </a:spcBef>
              <a:spcAft>
                <a:spcPts val="1800"/>
              </a:spcAft>
              <a:buClr>
                <a:schemeClr val="tx2">
                  <a:lumMod val="75000"/>
                </a:schemeClr>
              </a:buClr>
              <a:buFont typeface="Wingdings" pitchFamily="2" charset="2"/>
              <a:buChar char="q"/>
            </a:pPr>
            <a:r>
              <a:rPr lang="el-GR" sz="2800" dirty="0"/>
              <a:t>Υπολογιστική </a:t>
            </a:r>
            <a:r>
              <a:rPr lang="el-GR" sz="2800" dirty="0" err="1"/>
              <a:t>μοντελοποίηση</a:t>
            </a:r>
            <a:r>
              <a:rPr lang="el-GR" sz="2800" dirty="0"/>
              <a:t> διάδοσης υπερήχων</a:t>
            </a:r>
          </a:p>
          <a:p>
            <a:pPr algn="just">
              <a:spcBef>
                <a:spcPts val="0"/>
              </a:spcBef>
              <a:spcAft>
                <a:spcPts val="1200"/>
              </a:spcAft>
              <a:buClr>
                <a:schemeClr val="tx2">
                  <a:lumMod val="75000"/>
                </a:schemeClr>
              </a:buClr>
              <a:buFont typeface="Wingdings" pitchFamily="2" charset="2"/>
              <a:buChar char="q"/>
            </a:pPr>
            <a:endParaRPr lang="el-G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Σε επίπεδο </a:t>
            </a:r>
            <a:r>
              <a:rPr lang="el-GR" sz="2200" dirty="0" err="1"/>
              <a:t>νανοδομής</a:t>
            </a:r>
            <a:r>
              <a:rPr lang="el-GR" sz="2200" dirty="0"/>
              <a:t>, οι βασικές συνιστώσες του οστού είναι το </a:t>
            </a:r>
            <a:r>
              <a:rPr lang="el-GR" sz="2200" b="1" dirty="0"/>
              <a:t>κολλαγόνο</a:t>
            </a:r>
            <a:r>
              <a:rPr lang="el-GR" sz="2200" dirty="0"/>
              <a:t> και ο </a:t>
            </a:r>
            <a:r>
              <a:rPr lang="el-GR" sz="2200" b="1" dirty="0" err="1"/>
              <a:t>υδροξυαπατίτης</a:t>
            </a:r>
            <a:r>
              <a:rPr lang="el-GR" sz="2200" b="1" dirty="0"/>
              <a:t> </a:t>
            </a:r>
            <a:r>
              <a:rPr lang="el-GR" sz="2200" dirty="0"/>
              <a:t>που αποτελούνται από μόρια κολλαγόνου οργανωμένα σε ινίδια:</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3311196" y="6669360"/>
            <a:ext cx="5797308" cy="166425"/>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None/>
            </a:pPr>
            <a:r>
              <a:rPr lang="en-US" sz="700" dirty="0">
                <a:latin typeface="Calibri" pitchFamily="34" charset="0"/>
              </a:rPr>
              <a:t>Rho J.Y., Kuhn-Spearing L., Zioupos P., Mechanical properties and the hierarchical structure of bone. Med Eng Phys 1998;20:92-102</a:t>
            </a:r>
          </a:p>
        </p:txBody>
      </p:sp>
      <p:pic>
        <p:nvPicPr>
          <p:cNvPr id="11" name="Picture 1"/>
          <p:cNvPicPr>
            <a:picLocks noChangeAspect="1" noChangeArrowheads="1"/>
          </p:cNvPicPr>
          <p:nvPr/>
        </p:nvPicPr>
        <p:blipFill>
          <a:blip r:embed="rId3"/>
          <a:srcRect/>
          <a:stretch>
            <a:fillRect/>
          </a:stretch>
        </p:blipFill>
        <p:spPr bwMode="auto">
          <a:xfrm>
            <a:off x="1115616" y="2636912"/>
            <a:ext cx="6984776" cy="4104372"/>
          </a:xfrm>
          <a:prstGeom prst="rect">
            <a:avLst/>
          </a:prstGeom>
          <a:noFill/>
          <a:ln w="9525">
            <a:noFill/>
            <a:miter lim="800000"/>
            <a:headEnd/>
            <a:tailEnd/>
          </a:ln>
          <a:effectLst/>
        </p:spPr>
      </p:pic>
    </p:spTree>
    <p:extLst>
      <p:ext uri="{BB962C8B-B14F-4D97-AF65-F5344CB8AC3E}">
        <p14:creationId xmlns:p14="http://schemas.microsoft.com/office/powerpoint/2010/main" val="3494448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Οι κρύσταλλοι </a:t>
            </a:r>
            <a:r>
              <a:rPr lang="el-GR" sz="2200" dirty="0" err="1"/>
              <a:t>υδροξυαπατίτη</a:t>
            </a:r>
            <a:r>
              <a:rPr lang="el-GR" sz="2200" dirty="0"/>
              <a:t> βρίσκονται στο χώρο μεταξύ των ινών οι οποίες ευθυγραμμίζονται για να σχηματίσουν τα οστικά πετάλια με μεταβλητό προσανατολισμό και τυπικό πάχος μερικά μικρόμετρα.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3311196" y="6669360"/>
            <a:ext cx="5797308" cy="166425"/>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None/>
            </a:pPr>
            <a:r>
              <a:rPr lang="en-US" sz="700" dirty="0">
                <a:latin typeface="Calibri" pitchFamily="34" charset="0"/>
              </a:rPr>
              <a:t>Rho J.Y., Kuhn-Spearing L., Zioupos P., Mechanical properties and the hierarchical structure of bone. Med Eng Phys 1998;20:92-102</a:t>
            </a:r>
          </a:p>
        </p:txBody>
      </p:sp>
      <p:pic>
        <p:nvPicPr>
          <p:cNvPr id="11" name="Picture 1"/>
          <p:cNvPicPr>
            <a:picLocks noChangeAspect="1" noChangeArrowheads="1"/>
          </p:cNvPicPr>
          <p:nvPr/>
        </p:nvPicPr>
        <p:blipFill>
          <a:blip r:embed="rId3"/>
          <a:srcRect/>
          <a:stretch>
            <a:fillRect/>
          </a:stretch>
        </p:blipFill>
        <p:spPr bwMode="auto">
          <a:xfrm>
            <a:off x="1115616" y="2636912"/>
            <a:ext cx="6984776" cy="4104372"/>
          </a:xfrm>
          <a:prstGeom prst="rect">
            <a:avLst/>
          </a:prstGeom>
          <a:noFill/>
          <a:ln w="9525">
            <a:noFill/>
            <a:miter lim="800000"/>
            <a:headEnd/>
            <a:tailEnd/>
          </a:ln>
          <a:effectLst/>
        </p:spPr>
      </p:pic>
    </p:spTree>
    <p:extLst>
      <p:ext uri="{BB962C8B-B14F-4D97-AF65-F5344CB8AC3E}">
        <p14:creationId xmlns:p14="http://schemas.microsoft.com/office/powerpoint/2010/main" val="216776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Τα ανόργανα συστατικά (κρύσταλλοι </a:t>
            </a:r>
            <a:r>
              <a:rPr lang="el-GR" sz="2200" dirty="0" err="1"/>
              <a:t>υδροξυαπατίτη</a:t>
            </a:r>
            <a:r>
              <a:rPr lang="el-GR" sz="2200" dirty="0"/>
              <a:t>) είναι κυρίως υπεύθυνα για την αντοχή σε θλίψη και την ακαμψία, ενώ τα οργανικά συστατικά (κολλαγόνο) είναι υπεύθυνα για την αντοχή σε εφελκυσμό.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Δομή μακρών οστών</a:t>
            </a:r>
            <a:endParaRPr lang="en-US" sz="3600" b="1" dirty="0">
              <a:solidFill>
                <a:srgbClr val="002060"/>
              </a:solidFill>
            </a:endParaRPr>
          </a:p>
        </p:txBody>
      </p:sp>
      <p:sp>
        <p:nvSpPr>
          <p:cNvPr id="10" name="Content Placeholder 2"/>
          <p:cNvSpPr txBox="1">
            <a:spLocks/>
          </p:cNvSpPr>
          <p:nvPr/>
        </p:nvSpPr>
        <p:spPr>
          <a:xfrm>
            <a:off x="3311196" y="6669360"/>
            <a:ext cx="5797308" cy="166425"/>
          </a:xfrm>
          <a:prstGeom prst="rect">
            <a:avLst/>
          </a:prstGeom>
          <a:ln>
            <a:no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None/>
            </a:pPr>
            <a:r>
              <a:rPr lang="en-US" sz="700" dirty="0">
                <a:latin typeface="Calibri" pitchFamily="34" charset="0"/>
              </a:rPr>
              <a:t>Rho J.Y., Kuhn-Spearing L., Zioupos P., Mechanical properties and the hierarchical structure of bone. Med Eng Phys 1998;20:92-102</a:t>
            </a:r>
          </a:p>
        </p:txBody>
      </p:sp>
      <p:pic>
        <p:nvPicPr>
          <p:cNvPr id="11" name="Picture 1"/>
          <p:cNvPicPr>
            <a:picLocks noChangeAspect="1" noChangeArrowheads="1"/>
          </p:cNvPicPr>
          <p:nvPr/>
        </p:nvPicPr>
        <p:blipFill>
          <a:blip r:embed="rId3"/>
          <a:srcRect/>
          <a:stretch>
            <a:fillRect/>
          </a:stretch>
        </p:blipFill>
        <p:spPr bwMode="auto">
          <a:xfrm>
            <a:off x="1115616" y="2636912"/>
            <a:ext cx="6984776" cy="4104372"/>
          </a:xfrm>
          <a:prstGeom prst="rect">
            <a:avLst/>
          </a:prstGeom>
          <a:noFill/>
          <a:ln w="9525">
            <a:noFill/>
            <a:miter lim="800000"/>
            <a:headEnd/>
            <a:tailEnd/>
          </a:ln>
          <a:effectLst/>
        </p:spPr>
      </p:pic>
    </p:spTree>
    <p:extLst>
      <p:ext uri="{BB962C8B-B14F-4D97-AF65-F5344CB8AC3E}">
        <p14:creationId xmlns:p14="http://schemas.microsoft.com/office/powerpoint/2010/main" val="7752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612648" y="1556792"/>
            <a:ext cx="8153400" cy="4495800"/>
          </a:xfrm>
        </p:spPr>
        <p:txBody>
          <a:bodyPr>
            <a:normAutofit/>
          </a:bodyPr>
          <a:lstStyle/>
          <a:p>
            <a:pPr marL="0" indent="0" algn="just">
              <a:buNone/>
            </a:pPr>
            <a:r>
              <a:rPr lang="el-GR" sz="2000" dirty="0"/>
              <a:t>Μηχανικές ιδιότητες Βιολογικών Ιστών και Μηχανικών Υλικών</a:t>
            </a:r>
            <a:r>
              <a:rPr lang="en-US" sz="2000" dirty="0"/>
              <a:t>.</a:t>
            </a:r>
            <a:endParaRPr lang="el-GR" sz="1800" dirty="0"/>
          </a:p>
        </p:txBody>
      </p:sp>
      <p:sp>
        <p:nvSpPr>
          <p:cNvPr id="4" name="Content Placeholder 2"/>
          <p:cNvSpPr txBox="1">
            <a:spLocks/>
          </p:cNvSpPr>
          <p:nvPr/>
        </p:nvSpPr>
        <p:spPr>
          <a:xfrm>
            <a:off x="762000" y="3810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solidFill>
                  <a:srgbClr val="002060"/>
                </a:solidFill>
              </a:rPr>
              <a:t>Μηχανικές Ιδιότητες</a:t>
            </a:r>
          </a:p>
        </p:txBody>
      </p:sp>
      <p:graphicFrame>
        <p:nvGraphicFramePr>
          <p:cNvPr id="5" name="Πίνακας 4"/>
          <p:cNvGraphicFramePr>
            <a:graphicFrameLocks noGrp="1"/>
          </p:cNvGraphicFramePr>
          <p:nvPr>
            <p:extLst>
              <p:ext uri="{D42A27DB-BD31-4B8C-83A1-F6EECF244321}">
                <p14:modId xmlns:p14="http://schemas.microsoft.com/office/powerpoint/2010/main" val="3730743192"/>
              </p:ext>
            </p:extLst>
          </p:nvPr>
        </p:nvGraphicFramePr>
        <p:xfrm>
          <a:off x="755576" y="2060848"/>
          <a:ext cx="7632848" cy="4693920"/>
        </p:xfrm>
        <a:graphic>
          <a:graphicData uri="http://schemas.openxmlformats.org/drawingml/2006/table">
            <a:tbl>
              <a:tblPr firstRow="1" bandRow="1">
                <a:tableStyleId>{69012ECD-51FC-41F1-AA8D-1B2483CD663E}</a:tableStyleId>
              </a:tblPr>
              <a:tblGrid>
                <a:gridCol w="1908212">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297511">
                <a:tc>
                  <a:txBody>
                    <a:bodyPr/>
                    <a:lstStyle/>
                    <a:p>
                      <a:pPr algn="ctr"/>
                      <a:r>
                        <a:rPr lang="el-GR" sz="1400" dirty="0"/>
                        <a:t>Υλικό</a:t>
                      </a:r>
                      <a:endParaRPr lang="el-GR" sz="1400" dirty="0">
                        <a:solidFill>
                          <a:schemeClr val="bg1"/>
                        </a:solidFill>
                      </a:endParaRPr>
                    </a:p>
                  </a:txBody>
                  <a:tcPr anchor="ctr"/>
                </a:tc>
                <a:tc>
                  <a:txBody>
                    <a:bodyPr/>
                    <a:lstStyle/>
                    <a:p>
                      <a:pPr algn="ctr"/>
                      <a:r>
                        <a:rPr lang="el-GR" sz="1400" dirty="0"/>
                        <a:t>Μέτρο του </a:t>
                      </a:r>
                      <a:r>
                        <a:rPr lang="en-US" sz="1400" dirty="0"/>
                        <a:t>Young</a:t>
                      </a:r>
                      <a:r>
                        <a:rPr lang="en-US" sz="1400" baseline="0" dirty="0"/>
                        <a:t> (MPa)</a:t>
                      </a:r>
                      <a:endParaRPr lang="el-GR" sz="1400" dirty="0"/>
                    </a:p>
                  </a:txBody>
                  <a:tcPr anchor="ctr"/>
                </a:tc>
                <a:tc>
                  <a:txBody>
                    <a:bodyPr/>
                    <a:lstStyle/>
                    <a:p>
                      <a:pPr algn="ctr"/>
                      <a:r>
                        <a:rPr lang="el-GR" sz="1400" dirty="0"/>
                        <a:t>Οριακή</a:t>
                      </a:r>
                      <a:r>
                        <a:rPr lang="el-GR" sz="1400" baseline="0" dirty="0"/>
                        <a:t> Αντοχή</a:t>
                      </a:r>
                      <a:r>
                        <a:rPr lang="en-US" sz="1400" baseline="0" dirty="0"/>
                        <a:t> (MPa)</a:t>
                      </a:r>
                      <a:endParaRPr lang="el-GR" sz="1400" dirty="0">
                        <a:latin typeface="+mj-lt"/>
                      </a:endParaRPr>
                    </a:p>
                  </a:txBody>
                  <a:tcPr anchor="ctr"/>
                </a:tc>
                <a:tc>
                  <a:txBody>
                    <a:bodyPr/>
                    <a:lstStyle/>
                    <a:p>
                      <a:pPr algn="ctr"/>
                      <a:r>
                        <a:rPr lang="el-GR" sz="1400" dirty="0"/>
                        <a:t>Λόγος</a:t>
                      </a:r>
                      <a:r>
                        <a:rPr lang="el-GR" sz="1400" baseline="0" dirty="0"/>
                        <a:t> </a:t>
                      </a:r>
                      <a:r>
                        <a:rPr lang="en-US" sz="1400" baseline="0" dirty="0"/>
                        <a:t>Poisson</a:t>
                      </a:r>
                      <a:endParaRPr lang="el-GR" sz="1400" dirty="0"/>
                    </a:p>
                  </a:txBody>
                  <a:tcPr anchor="ctr"/>
                </a:tc>
                <a:extLst>
                  <a:ext uri="{0D108BD9-81ED-4DB2-BD59-A6C34878D82A}">
                    <a16:rowId xmlns:a16="http://schemas.microsoft.com/office/drawing/2014/main" val="10000"/>
                  </a:ext>
                </a:extLst>
              </a:tr>
              <a:tr h="252000">
                <a:tc>
                  <a:txBody>
                    <a:bodyPr/>
                    <a:lstStyle/>
                    <a:p>
                      <a:pPr algn="ctr"/>
                      <a:r>
                        <a:rPr lang="el-GR" sz="1200" dirty="0"/>
                        <a:t>Ακτίνη </a:t>
                      </a:r>
                      <a:endParaRPr lang="el-GR" sz="1200" b="1" i="1" dirty="0"/>
                    </a:p>
                  </a:txBody>
                  <a:tcPr anchor="ctr"/>
                </a:tc>
                <a:tc>
                  <a:txBody>
                    <a:bodyPr/>
                    <a:lstStyle/>
                    <a:p>
                      <a:pPr algn="ctr"/>
                      <a:r>
                        <a:rPr lang="el-GR" sz="1200" dirty="0"/>
                        <a:t>0,3 - 0,6</a:t>
                      </a:r>
                      <a:endParaRPr lang="el-GR" sz="1200" b="1" i="1" dirty="0"/>
                    </a:p>
                  </a:txBody>
                  <a:tcPr anchor="ctr"/>
                </a:tc>
                <a:tc>
                  <a:txBody>
                    <a:bodyPr/>
                    <a:lstStyle/>
                    <a:p>
                      <a:pPr algn="ctr"/>
                      <a:r>
                        <a:rPr lang="el-GR" sz="1200" dirty="0"/>
                        <a:t>2,2</a:t>
                      </a:r>
                      <a:endParaRPr lang="el-GR" sz="1200" b="1" i="1" dirty="0"/>
                    </a:p>
                  </a:txBody>
                  <a:tcPr anchor="ctr"/>
                </a:tc>
                <a:tc>
                  <a:txBody>
                    <a:bodyPr/>
                    <a:lstStyle/>
                    <a:p>
                      <a:pPr algn="ctr"/>
                      <a:r>
                        <a:rPr lang="el-GR" sz="1200" dirty="0"/>
                        <a:t>-</a:t>
                      </a:r>
                      <a:endParaRPr lang="el-GR" sz="1200" b="1" i="1" dirty="0"/>
                    </a:p>
                  </a:txBody>
                  <a:tcPr anchor="ctr"/>
                </a:tc>
                <a:extLst>
                  <a:ext uri="{0D108BD9-81ED-4DB2-BD59-A6C34878D82A}">
                    <a16:rowId xmlns:a16="http://schemas.microsoft.com/office/drawing/2014/main" val="10001"/>
                  </a:ext>
                </a:extLst>
              </a:tr>
              <a:tr h="252000">
                <a:tc>
                  <a:txBody>
                    <a:bodyPr/>
                    <a:lstStyle/>
                    <a:p>
                      <a:pPr algn="ctr"/>
                      <a:r>
                        <a:rPr lang="el-GR" sz="1200" dirty="0"/>
                        <a:t>Ελαστίνη </a:t>
                      </a:r>
                      <a:endParaRPr lang="el-GR" sz="1200" b="1" i="1" dirty="0"/>
                    </a:p>
                  </a:txBody>
                  <a:tcPr anchor="ctr"/>
                </a:tc>
                <a:tc>
                  <a:txBody>
                    <a:bodyPr/>
                    <a:lstStyle/>
                    <a:p>
                      <a:pPr algn="ctr"/>
                      <a:r>
                        <a:rPr lang="el-GR" sz="1200" dirty="0"/>
                        <a:t>0,1-1 × 10</a:t>
                      </a:r>
                      <a:r>
                        <a:rPr lang="el-GR" sz="1200" baseline="30000" dirty="0"/>
                        <a:t>3</a:t>
                      </a:r>
                      <a:endParaRPr lang="el-GR" sz="1200" b="1" i="1" dirty="0"/>
                    </a:p>
                  </a:txBody>
                  <a:tcPr anchor="ctr"/>
                </a:tc>
                <a:tc>
                  <a:txBody>
                    <a:bodyPr/>
                    <a:lstStyle/>
                    <a:p>
                      <a:pPr algn="ctr"/>
                      <a:r>
                        <a:rPr lang="el-GR" sz="1200" dirty="0"/>
                        <a:t>-</a:t>
                      </a:r>
                      <a:endParaRPr lang="el-GR" sz="1200" b="1" i="1" dirty="0"/>
                    </a:p>
                  </a:txBody>
                  <a:tcPr anchor="ctr"/>
                </a:tc>
                <a:tc>
                  <a:txBody>
                    <a:bodyPr/>
                    <a:lstStyle/>
                    <a:p>
                      <a:pPr algn="ctr"/>
                      <a:r>
                        <a:rPr lang="el-GR" sz="1200" dirty="0"/>
                        <a:t>-</a:t>
                      </a:r>
                      <a:endParaRPr lang="el-GR" sz="1200" b="1" i="1" dirty="0"/>
                    </a:p>
                  </a:txBody>
                  <a:tcPr anchor="ctr"/>
                </a:tc>
                <a:extLst>
                  <a:ext uri="{0D108BD9-81ED-4DB2-BD59-A6C34878D82A}">
                    <a16:rowId xmlns:a16="http://schemas.microsoft.com/office/drawing/2014/main" val="10002"/>
                  </a:ext>
                </a:extLst>
              </a:tr>
              <a:tr h="252000">
                <a:tc>
                  <a:txBody>
                    <a:bodyPr/>
                    <a:lstStyle/>
                    <a:p>
                      <a:pPr algn="ctr"/>
                      <a:r>
                        <a:rPr lang="el-GR" sz="1200" dirty="0"/>
                        <a:t>Ίνες Κολλαγόνου</a:t>
                      </a:r>
                      <a:endParaRPr lang="el-GR" sz="1200" b="1" i="1" dirty="0"/>
                    </a:p>
                  </a:txBody>
                  <a:tcPr anchor="ctr"/>
                </a:tc>
                <a:tc>
                  <a:txBody>
                    <a:bodyPr/>
                    <a:lstStyle/>
                    <a:p>
                      <a:pPr algn="ctr"/>
                      <a:r>
                        <a:rPr lang="el-GR" sz="1200" dirty="0"/>
                        <a:t>0,1 - 4</a:t>
                      </a:r>
                      <a:endParaRPr lang="el-GR" sz="1200" b="1" i="1" dirty="0"/>
                    </a:p>
                  </a:txBody>
                  <a:tcPr anchor="ctr"/>
                </a:tc>
                <a:tc>
                  <a:txBody>
                    <a:bodyPr/>
                    <a:lstStyle/>
                    <a:p>
                      <a:pPr algn="ctr"/>
                      <a:r>
                        <a:rPr lang="el-GR" sz="1200" dirty="0"/>
                        <a:t>-</a:t>
                      </a:r>
                      <a:endParaRPr lang="el-GR" sz="1200" b="1" i="1" dirty="0"/>
                    </a:p>
                  </a:txBody>
                  <a:tcPr anchor="ctr"/>
                </a:tc>
                <a:tc>
                  <a:txBody>
                    <a:bodyPr/>
                    <a:lstStyle/>
                    <a:p>
                      <a:pPr algn="ctr"/>
                      <a:r>
                        <a:rPr lang="el-GR" sz="1200" dirty="0"/>
                        <a:t>-</a:t>
                      </a:r>
                      <a:endParaRPr lang="el-GR" sz="1200" b="1" i="1" dirty="0"/>
                    </a:p>
                  </a:txBody>
                  <a:tcPr anchor="ctr"/>
                </a:tc>
                <a:extLst>
                  <a:ext uri="{0D108BD9-81ED-4DB2-BD59-A6C34878D82A}">
                    <a16:rowId xmlns:a16="http://schemas.microsoft.com/office/drawing/2014/main" val="10003"/>
                  </a:ext>
                </a:extLst>
              </a:tr>
              <a:tr h="252000">
                <a:tc>
                  <a:txBody>
                    <a:bodyPr/>
                    <a:lstStyle/>
                    <a:p>
                      <a:pPr algn="ctr"/>
                      <a:r>
                        <a:rPr lang="el-GR" sz="1200" dirty="0"/>
                        <a:t>Δέρμα</a:t>
                      </a:r>
                      <a:endParaRPr lang="el-GR" sz="1200" b="1" i="1" dirty="0"/>
                    </a:p>
                  </a:txBody>
                  <a:tcPr anchor="ctr"/>
                </a:tc>
                <a:tc>
                  <a:txBody>
                    <a:bodyPr/>
                    <a:lstStyle/>
                    <a:p>
                      <a:pPr algn="ctr"/>
                      <a:r>
                        <a:rPr lang="el-GR" sz="1200" dirty="0"/>
                        <a:t>20 × 10</a:t>
                      </a:r>
                      <a:r>
                        <a:rPr lang="el-GR" sz="1200" baseline="30000" dirty="0"/>
                        <a:t>-3</a:t>
                      </a:r>
                      <a:endParaRPr lang="el-GR" sz="1200" b="1" i="1" dirty="0"/>
                    </a:p>
                  </a:txBody>
                  <a:tcPr anchor="ctr"/>
                </a:tc>
                <a:tc>
                  <a:txBody>
                    <a:bodyPr/>
                    <a:lstStyle/>
                    <a:p>
                      <a:pPr algn="ctr"/>
                      <a:r>
                        <a:rPr lang="el-GR" sz="1200" dirty="0"/>
                        <a:t>-</a:t>
                      </a:r>
                      <a:endParaRPr lang="el-GR" sz="1200" b="1" i="1" dirty="0"/>
                    </a:p>
                  </a:txBody>
                  <a:tcPr anchor="ctr"/>
                </a:tc>
                <a:tc>
                  <a:txBody>
                    <a:bodyPr/>
                    <a:lstStyle/>
                    <a:p>
                      <a:pPr algn="ctr"/>
                      <a:r>
                        <a:rPr lang="el-GR" sz="1200" dirty="0"/>
                        <a:t>&gt;</a:t>
                      </a:r>
                      <a:r>
                        <a:rPr lang="el-GR" sz="1200" baseline="0" dirty="0"/>
                        <a:t> 0,4</a:t>
                      </a:r>
                      <a:endParaRPr lang="el-GR" sz="1200" b="1" i="1" dirty="0"/>
                    </a:p>
                  </a:txBody>
                  <a:tcPr anchor="ctr"/>
                </a:tc>
                <a:extLst>
                  <a:ext uri="{0D108BD9-81ED-4DB2-BD59-A6C34878D82A}">
                    <a16:rowId xmlns:a16="http://schemas.microsoft.com/office/drawing/2014/main" val="10004"/>
                  </a:ext>
                </a:extLst>
              </a:tr>
              <a:tr h="252000">
                <a:tc>
                  <a:txBody>
                    <a:bodyPr/>
                    <a:lstStyle/>
                    <a:p>
                      <a:pPr algn="ctr"/>
                      <a:r>
                        <a:rPr lang="el-GR" sz="1200" dirty="0"/>
                        <a:t>Λίπος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10-100 × 10</a:t>
                      </a:r>
                      <a:r>
                        <a:rPr lang="el-GR" sz="1200" baseline="30000" dirty="0"/>
                        <a:t>-3</a:t>
                      </a:r>
                      <a:endParaRPr lang="el-GR" sz="1200" b="1" i="1" dirty="0"/>
                    </a:p>
                  </a:txBody>
                  <a:tcPr anchor="ctr"/>
                </a:tc>
                <a:tc>
                  <a:txBody>
                    <a:bodyPr/>
                    <a:lstStyle/>
                    <a:p>
                      <a:pPr algn="ctr"/>
                      <a:r>
                        <a:rPr lang="el-GR" sz="1200" dirty="0"/>
                        <a:t>-</a:t>
                      </a:r>
                      <a:endParaRPr lang="el-GR" sz="1200" b="1" i="1" dirty="0"/>
                    </a:p>
                  </a:txBody>
                  <a:tcPr anchor="ctr"/>
                </a:tc>
                <a:tc>
                  <a:txBody>
                    <a:bodyPr/>
                    <a:lstStyle/>
                    <a:p>
                      <a:pPr algn="ctr"/>
                      <a:r>
                        <a:rPr lang="el-GR" sz="1200" dirty="0"/>
                        <a:t>-</a:t>
                      </a:r>
                      <a:endParaRPr lang="el-GR" sz="1200" b="1" i="1" dirty="0"/>
                    </a:p>
                  </a:txBody>
                  <a:tcPr anchor="ctr"/>
                </a:tc>
                <a:extLst>
                  <a:ext uri="{0D108BD9-81ED-4DB2-BD59-A6C34878D82A}">
                    <a16:rowId xmlns:a16="http://schemas.microsoft.com/office/drawing/2014/main" val="10005"/>
                  </a:ext>
                </a:extLst>
              </a:tr>
              <a:tr h="252000">
                <a:tc>
                  <a:txBody>
                    <a:bodyPr/>
                    <a:lstStyle/>
                    <a:p>
                      <a:pPr algn="ctr"/>
                      <a:r>
                        <a:rPr lang="el-GR" sz="1200" dirty="0"/>
                        <a:t>Λείος</a:t>
                      </a:r>
                      <a:r>
                        <a:rPr lang="el-GR" sz="1200" baseline="0" dirty="0"/>
                        <a:t> Μυς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10-100 × 10</a:t>
                      </a:r>
                      <a:r>
                        <a:rPr lang="el-GR" sz="1200" baseline="30000" dirty="0"/>
                        <a:t>-3</a:t>
                      </a:r>
                      <a:endParaRPr lang="el-GR" sz="1200" b="1" i="1" dirty="0"/>
                    </a:p>
                  </a:txBody>
                  <a:tcPr anchor="ctr"/>
                </a:tc>
                <a:tc>
                  <a:txBody>
                    <a:bodyPr/>
                    <a:lstStyle/>
                    <a:p>
                      <a:pPr algn="ctr"/>
                      <a:r>
                        <a:rPr lang="el-GR" sz="1200" dirty="0"/>
                        <a:t>-</a:t>
                      </a:r>
                      <a:endParaRPr lang="el-GR" sz="1200" b="1" i="1" dirty="0"/>
                    </a:p>
                  </a:txBody>
                  <a:tcPr anchor="ctr"/>
                </a:tc>
                <a:tc>
                  <a:txBody>
                    <a:bodyPr/>
                    <a:lstStyle/>
                    <a:p>
                      <a:pPr algn="ctr"/>
                      <a:r>
                        <a:rPr lang="el-GR" sz="1200" dirty="0"/>
                        <a:t>-</a:t>
                      </a:r>
                      <a:endParaRPr lang="el-GR" sz="1200" b="1" i="1" dirty="0"/>
                    </a:p>
                  </a:txBody>
                  <a:tcPr anchor="ctr"/>
                </a:tc>
                <a:extLst>
                  <a:ext uri="{0D108BD9-81ED-4DB2-BD59-A6C34878D82A}">
                    <a16:rowId xmlns:a16="http://schemas.microsoft.com/office/drawing/2014/main" val="10006"/>
                  </a:ext>
                </a:extLst>
              </a:tr>
              <a:tr h="252000">
                <a:tc>
                  <a:txBody>
                    <a:bodyPr/>
                    <a:lstStyle/>
                    <a:p>
                      <a:pPr algn="ctr"/>
                      <a:r>
                        <a:rPr lang="el-GR" sz="1200" dirty="0"/>
                        <a:t>Τοίχωμα</a:t>
                      </a:r>
                      <a:r>
                        <a:rPr lang="el-GR" sz="1200" baseline="0" dirty="0"/>
                        <a:t> Αγγείων </a:t>
                      </a:r>
                      <a:endParaRPr lang="el-GR" sz="1200" b="1" i="1" dirty="0"/>
                    </a:p>
                  </a:txBody>
                  <a:tcPr anchor="ctr"/>
                </a:tc>
                <a:tc>
                  <a:txBody>
                    <a:bodyPr/>
                    <a:lstStyle/>
                    <a:p>
                      <a:pPr algn="ctr"/>
                      <a:r>
                        <a:rPr lang="el-GR" sz="1200" dirty="0"/>
                        <a:t>0,2 – 0,9</a:t>
                      </a:r>
                      <a:endParaRPr lang="el-GR" sz="1200" b="1" i="1" dirty="0"/>
                    </a:p>
                  </a:txBody>
                  <a:tcPr anchor="ctr"/>
                </a:tc>
                <a:tc>
                  <a:txBody>
                    <a:bodyPr/>
                    <a:lstStyle/>
                    <a:p>
                      <a:pPr algn="ctr"/>
                      <a:r>
                        <a:rPr lang="el-GR" sz="1200" dirty="0"/>
                        <a:t>-</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&gt;</a:t>
                      </a:r>
                      <a:r>
                        <a:rPr lang="el-GR" sz="1200" baseline="0" dirty="0"/>
                        <a:t> 0,4</a:t>
                      </a:r>
                      <a:endParaRPr lang="el-GR" sz="1200" b="1" i="1" dirty="0"/>
                    </a:p>
                  </a:txBody>
                  <a:tcPr anchor="ctr"/>
                </a:tc>
                <a:extLst>
                  <a:ext uri="{0D108BD9-81ED-4DB2-BD59-A6C34878D82A}">
                    <a16:rowId xmlns:a16="http://schemas.microsoft.com/office/drawing/2014/main" val="10007"/>
                  </a:ext>
                </a:extLst>
              </a:tr>
              <a:tr h="252000">
                <a:tc>
                  <a:txBody>
                    <a:bodyPr/>
                    <a:lstStyle/>
                    <a:p>
                      <a:pPr algn="ctr"/>
                      <a:r>
                        <a:rPr lang="el-GR" sz="1200" dirty="0"/>
                        <a:t>Τένοντας Σύνδεσμος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1 – 2 × 10</a:t>
                      </a:r>
                      <a:r>
                        <a:rPr lang="el-GR" sz="1200" baseline="30000" dirty="0"/>
                        <a:t>3</a:t>
                      </a:r>
                      <a:endParaRPr lang="el-GR" sz="1200" b="1" i="1" dirty="0"/>
                    </a:p>
                  </a:txBody>
                  <a:tcPr anchor="ctr"/>
                </a:tc>
                <a:tc>
                  <a:txBody>
                    <a:bodyPr/>
                    <a:lstStyle/>
                    <a:p>
                      <a:pPr algn="ctr"/>
                      <a:r>
                        <a:rPr lang="el-GR" sz="1200" dirty="0"/>
                        <a:t>50 -</a:t>
                      </a:r>
                      <a:r>
                        <a:rPr lang="el-GR" sz="1200" baseline="0" dirty="0"/>
                        <a:t> 100</a:t>
                      </a:r>
                      <a:endParaRPr lang="el-GR" sz="1200" b="1" i="1" dirty="0"/>
                    </a:p>
                  </a:txBody>
                  <a:tcPr anchor="ctr"/>
                </a:tc>
                <a:tc>
                  <a:txBody>
                    <a:bodyPr/>
                    <a:lstStyle/>
                    <a:p>
                      <a:pPr algn="ctr"/>
                      <a:r>
                        <a:rPr lang="el-GR" sz="1200" dirty="0"/>
                        <a:t>-</a:t>
                      </a:r>
                      <a:endParaRPr lang="el-GR" sz="1200" b="1" i="1" dirty="0"/>
                    </a:p>
                  </a:txBody>
                  <a:tcPr anchor="ctr"/>
                </a:tc>
                <a:extLst>
                  <a:ext uri="{0D108BD9-81ED-4DB2-BD59-A6C34878D82A}">
                    <a16:rowId xmlns:a16="http://schemas.microsoft.com/office/drawing/2014/main" val="10008"/>
                  </a:ext>
                </a:extLst>
              </a:tr>
              <a:tr h="252000">
                <a:tc>
                  <a:txBody>
                    <a:bodyPr/>
                    <a:lstStyle/>
                    <a:p>
                      <a:pPr algn="ctr"/>
                      <a:r>
                        <a:rPr lang="el-GR" sz="1200" dirty="0"/>
                        <a:t>Χόνδρος</a:t>
                      </a:r>
                      <a:endParaRPr lang="el-GR" sz="1200" b="1" i="1" dirty="0"/>
                    </a:p>
                  </a:txBody>
                  <a:tcPr anchor="ctr"/>
                </a:tc>
                <a:tc>
                  <a:txBody>
                    <a:bodyPr/>
                    <a:lstStyle/>
                    <a:p>
                      <a:pPr algn="ctr"/>
                      <a:r>
                        <a:rPr lang="el-GR" sz="1200" dirty="0"/>
                        <a:t>0,5</a:t>
                      </a:r>
                      <a:r>
                        <a:rPr lang="el-GR" sz="1200" baseline="0" dirty="0"/>
                        <a:t> - 1</a:t>
                      </a:r>
                      <a:endParaRPr lang="el-GR" sz="1200" b="1" i="1" dirty="0"/>
                    </a:p>
                  </a:txBody>
                  <a:tcPr anchor="ctr"/>
                </a:tc>
                <a:tc>
                  <a:txBody>
                    <a:bodyPr/>
                    <a:lstStyle/>
                    <a:p>
                      <a:pPr algn="ctr"/>
                      <a:r>
                        <a:rPr lang="el-GR" sz="1200" dirty="0"/>
                        <a:t>-</a:t>
                      </a:r>
                      <a:endParaRPr lang="el-GR" sz="1200" b="1" i="1" dirty="0"/>
                    </a:p>
                  </a:txBody>
                  <a:tcPr anchor="ctr"/>
                </a:tc>
                <a:tc>
                  <a:txBody>
                    <a:bodyPr/>
                    <a:lstStyle/>
                    <a:p>
                      <a:pPr algn="ctr"/>
                      <a:r>
                        <a:rPr lang="el-GR" sz="1200" dirty="0"/>
                        <a:t>&gt; 0,45</a:t>
                      </a:r>
                      <a:endParaRPr lang="el-GR" sz="1200" b="1" i="1" dirty="0"/>
                    </a:p>
                  </a:txBody>
                  <a:tcPr anchor="ctr"/>
                </a:tc>
                <a:extLst>
                  <a:ext uri="{0D108BD9-81ED-4DB2-BD59-A6C34878D82A}">
                    <a16:rowId xmlns:a16="http://schemas.microsoft.com/office/drawing/2014/main" val="10009"/>
                  </a:ext>
                </a:extLst>
              </a:tr>
              <a:tr h="252000">
                <a:tc>
                  <a:txBody>
                    <a:bodyPr/>
                    <a:lstStyle/>
                    <a:p>
                      <a:pPr algn="ctr"/>
                      <a:r>
                        <a:rPr lang="el-GR" sz="1200" dirty="0"/>
                        <a:t>Φλοιώδες</a:t>
                      </a:r>
                      <a:r>
                        <a:rPr lang="el-GR" sz="1200" baseline="0" dirty="0"/>
                        <a:t> Οστό</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10 – 20 × 10</a:t>
                      </a:r>
                      <a:r>
                        <a:rPr lang="el-GR" sz="1200" baseline="30000" dirty="0"/>
                        <a:t>3</a:t>
                      </a:r>
                      <a:endParaRPr lang="el-GR" sz="1200" b="1" i="1" dirty="0"/>
                    </a:p>
                  </a:txBody>
                  <a:tcPr anchor="ctr"/>
                </a:tc>
                <a:tc>
                  <a:txBody>
                    <a:bodyPr/>
                    <a:lstStyle/>
                    <a:p>
                      <a:pPr algn="ctr"/>
                      <a:r>
                        <a:rPr lang="el-GR" sz="1200" dirty="0"/>
                        <a:t>100</a:t>
                      </a:r>
                      <a:r>
                        <a:rPr lang="el-GR" sz="1200" baseline="0" dirty="0"/>
                        <a:t> - 150</a:t>
                      </a:r>
                      <a:endParaRPr lang="el-GR" sz="1200" b="1" i="1" dirty="0"/>
                    </a:p>
                  </a:txBody>
                  <a:tcPr anchor="ctr"/>
                </a:tc>
                <a:tc>
                  <a:txBody>
                    <a:bodyPr/>
                    <a:lstStyle/>
                    <a:p>
                      <a:pPr algn="ctr"/>
                      <a:r>
                        <a:rPr lang="el-GR" sz="1200" dirty="0"/>
                        <a:t>0,37</a:t>
                      </a:r>
                      <a:endParaRPr lang="el-GR" sz="1200" b="1" i="1" dirty="0"/>
                    </a:p>
                  </a:txBody>
                  <a:tcPr anchor="ctr"/>
                </a:tc>
                <a:extLst>
                  <a:ext uri="{0D108BD9-81ED-4DB2-BD59-A6C34878D82A}">
                    <a16:rowId xmlns:a16="http://schemas.microsoft.com/office/drawing/2014/main" val="10010"/>
                  </a:ext>
                </a:extLst>
              </a:tr>
              <a:tr h="252000">
                <a:tc>
                  <a:txBody>
                    <a:bodyPr/>
                    <a:lstStyle/>
                    <a:p>
                      <a:pPr algn="ctr"/>
                      <a:r>
                        <a:rPr lang="el-GR" sz="1200" dirty="0"/>
                        <a:t>Σπογγώδες Οστό</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1 × 10</a:t>
                      </a:r>
                      <a:r>
                        <a:rPr lang="el-GR" sz="1200" baseline="30000" dirty="0"/>
                        <a:t>3</a:t>
                      </a:r>
                      <a:r>
                        <a:rPr lang="el-GR" sz="1200" baseline="0" dirty="0"/>
                        <a:t> </a:t>
                      </a:r>
                      <a:endParaRPr lang="el-GR" sz="1200" b="1" i="1" dirty="0"/>
                    </a:p>
                  </a:txBody>
                  <a:tcPr anchor="ctr"/>
                </a:tc>
                <a:tc>
                  <a:txBody>
                    <a:bodyPr/>
                    <a:lstStyle/>
                    <a:p>
                      <a:pPr algn="ctr"/>
                      <a:r>
                        <a:rPr lang="el-GR" sz="1200" dirty="0"/>
                        <a:t>8 - 50</a:t>
                      </a:r>
                      <a:endParaRPr lang="el-GR" sz="1200" b="1" i="1" dirty="0"/>
                    </a:p>
                  </a:txBody>
                  <a:tcPr anchor="ctr"/>
                </a:tc>
                <a:tc>
                  <a:txBody>
                    <a:bodyPr/>
                    <a:lstStyle/>
                    <a:p>
                      <a:pPr algn="ctr"/>
                      <a:r>
                        <a:rPr lang="el-GR" sz="1200" dirty="0"/>
                        <a:t>0,33</a:t>
                      </a:r>
                      <a:endParaRPr lang="el-GR" sz="1200" b="1" i="1" dirty="0"/>
                    </a:p>
                  </a:txBody>
                  <a:tcPr anchor="ctr"/>
                </a:tc>
                <a:extLst>
                  <a:ext uri="{0D108BD9-81ED-4DB2-BD59-A6C34878D82A}">
                    <a16:rowId xmlns:a16="http://schemas.microsoft.com/office/drawing/2014/main" val="10011"/>
                  </a:ext>
                </a:extLst>
              </a:tr>
              <a:tr h="252000">
                <a:tc>
                  <a:txBody>
                    <a:bodyPr/>
                    <a:lstStyle/>
                    <a:p>
                      <a:pPr algn="ctr"/>
                      <a:r>
                        <a:rPr lang="el-GR" sz="1200" dirty="0"/>
                        <a:t>Ελαστικό</a:t>
                      </a:r>
                      <a:endParaRPr lang="el-GR" sz="1200" b="1" i="1" dirty="0"/>
                    </a:p>
                  </a:txBody>
                  <a:tcPr anchor="ctr"/>
                </a:tc>
                <a:tc>
                  <a:txBody>
                    <a:bodyPr/>
                    <a:lstStyle/>
                    <a:p>
                      <a:pPr algn="ctr"/>
                      <a:r>
                        <a:rPr lang="el-GR" sz="1200" dirty="0"/>
                        <a:t>10</a:t>
                      </a:r>
                      <a:endParaRPr lang="el-GR" sz="1200" b="1" i="1" dirty="0"/>
                    </a:p>
                  </a:txBody>
                  <a:tcPr anchor="ctr"/>
                </a:tc>
                <a:tc>
                  <a:txBody>
                    <a:bodyPr/>
                    <a:lstStyle/>
                    <a:p>
                      <a:pPr algn="ctr"/>
                      <a:r>
                        <a:rPr lang="el-GR" sz="1200" dirty="0"/>
                        <a:t>-</a:t>
                      </a:r>
                      <a:endParaRPr lang="el-GR" sz="1200" b="1" i="1" dirty="0"/>
                    </a:p>
                  </a:txBody>
                  <a:tcPr anchor="ctr"/>
                </a:tc>
                <a:tc>
                  <a:txBody>
                    <a:bodyPr/>
                    <a:lstStyle/>
                    <a:p>
                      <a:pPr algn="ctr"/>
                      <a:r>
                        <a:rPr lang="el-GR" sz="1200" dirty="0"/>
                        <a:t>0,5</a:t>
                      </a:r>
                      <a:endParaRPr lang="el-GR" sz="1200" b="1" i="1" dirty="0"/>
                    </a:p>
                  </a:txBody>
                  <a:tcPr anchor="ctr"/>
                </a:tc>
                <a:extLst>
                  <a:ext uri="{0D108BD9-81ED-4DB2-BD59-A6C34878D82A}">
                    <a16:rowId xmlns:a16="http://schemas.microsoft.com/office/drawing/2014/main" val="10012"/>
                  </a:ext>
                </a:extLst>
              </a:tr>
              <a:tr h="252000">
                <a:tc>
                  <a:txBody>
                    <a:bodyPr/>
                    <a:lstStyle/>
                    <a:p>
                      <a:pPr algn="ctr"/>
                      <a:r>
                        <a:rPr lang="el-GR" sz="1200" dirty="0"/>
                        <a:t>Ανοξείδωτος Χάλυβας</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2,2</a:t>
                      </a:r>
                      <a:r>
                        <a:rPr lang="el-GR" sz="1200" baseline="0" dirty="0"/>
                        <a:t> </a:t>
                      </a:r>
                      <a:r>
                        <a:rPr lang="el-GR" sz="1200" dirty="0"/>
                        <a:t>× 10</a:t>
                      </a:r>
                      <a:r>
                        <a:rPr lang="el-GR" sz="1200" baseline="30000" dirty="0"/>
                        <a:t>5</a:t>
                      </a:r>
                      <a:endParaRPr lang="el-GR" sz="1200" b="1" i="1" dirty="0"/>
                    </a:p>
                  </a:txBody>
                  <a:tcPr anchor="ctr"/>
                </a:tc>
                <a:tc>
                  <a:txBody>
                    <a:bodyPr/>
                    <a:lstStyle/>
                    <a:p>
                      <a:pPr algn="ctr"/>
                      <a:r>
                        <a:rPr lang="el-GR" sz="1200" dirty="0"/>
                        <a:t>850</a:t>
                      </a:r>
                      <a:endParaRPr lang="el-GR" sz="1200" b="1" i="1" dirty="0"/>
                    </a:p>
                  </a:txBody>
                  <a:tcPr anchor="ctr"/>
                </a:tc>
                <a:tc>
                  <a:txBody>
                    <a:bodyPr/>
                    <a:lstStyle/>
                    <a:p>
                      <a:pPr algn="ctr"/>
                      <a:r>
                        <a:rPr lang="el-GR" sz="1200" dirty="0"/>
                        <a:t>0,3</a:t>
                      </a:r>
                      <a:endParaRPr lang="el-GR" sz="1200" b="1" i="1" dirty="0"/>
                    </a:p>
                  </a:txBody>
                  <a:tcPr anchor="ctr"/>
                </a:tc>
                <a:extLst>
                  <a:ext uri="{0D108BD9-81ED-4DB2-BD59-A6C34878D82A}">
                    <a16:rowId xmlns:a16="http://schemas.microsoft.com/office/drawing/2014/main" val="10013"/>
                  </a:ext>
                </a:extLst>
              </a:tr>
              <a:tr h="252000">
                <a:tc>
                  <a:txBody>
                    <a:bodyPr/>
                    <a:lstStyle/>
                    <a:p>
                      <a:pPr algn="ctr"/>
                      <a:r>
                        <a:rPr lang="el-GR" sz="1200" dirty="0"/>
                        <a:t>Κράμα Αλουμινίου</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70</a:t>
                      </a:r>
                      <a:r>
                        <a:rPr lang="el-GR" sz="1200" baseline="0" dirty="0"/>
                        <a:t> </a:t>
                      </a:r>
                      <a:r>
                        <a:rPr lang="el-GR" sz="1200" dirty="0"/>
                        <a:t>× 10</a:t>
                      </a:r>
                      <a:r>
                        <a:rPr lang="el-GR" sz="1200" baseline="30000" dirty="0"/>
                        <a:t>3</a:t>
                      </a:r>
                      <a:r>
                        <a:rPr lang="el-GR" sz="1200" baseline="0" dirty="0"/>
                        <a:t> </a:t>
                      </a:r>
                      <a:endParaRPr lang="el-GR" sz="1200" b="1" i="1" dirty="0"/>
                    </a:p>
                  </a:txBody>
                  <a:tcPr anchor="ctr"/>
                </a:tc>
                <a:tc>
                  <a:txBody>
                    <a:bodyPr/>
                    <a:lstStyle/>
                    <a:p>
                      <a:pPr algn="ctr"/>
                      <a:r>
                        <a:rPr lang="el-GR" sz="1200" dirty="0"/>
                        <a:t>450</a:t>
                      </a:r>
                      <a:endParaRPr lang="el-GR" sz="1200" b="1" i="1" dirty="0"/>
                    </a:p>
                  </a:txBody>
                  <a:tcPr anchor="ctr"/>
                </a:tc>
                <a:tc>
                  <a:txBody>
                    <a:bodyPr/>
                    <a:lstStyle/>
                    <a:p>
                      <a:pPr algn="ctr"/>
                      <a:r>
                        <a:rPr lang="el-GR" sz="1200" dirty="0"/>
                        <a:t>0,35</a:t>
                      </a:r>
                      <a:endParaRPr lang="el-GR" sz="1200" b="1" i="1" dirty="0"/>
                    </a:p>
                  </a:txBody>
                  <a:tcPr anchor="ctr"/>
                </a:tc>
                <a:extLst>
                  <a:ext uri="{0D108BD9-81ED-4DB2-BD59-A6C34878D82A}">
                    <a16:rowId xmlns:a16="http://schemas.microsoft.com/office/drawing/2014/main" val="10014"/>
                  </a:ext>
                </a:extLst>
              </a:tr>
              <a:tr h="252000">
                <a:tc>
                  <a:txBody>
                    <a:bodyPr/>
                    <a:lstStyle/>
                    <a:p>
                      <a:pPr algn="ctr"/>
                      <a:r>
                        <a:rPr lang="el-GR" sz="1200" dirty="0"/>
                        <a:t>Τιτάνιο</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1,1</a:t>
                      </a:r>
                      <a:r>
                        <a:rPr lang="el-GR" sz="1200" baseline="0" dirty="0"/>
                        <a:t> </a:t>
                      </a:r>
                      <a:r>
                        <a:rPr lang="el-GR" sz="1200" dirty="0"/>
                        <a:t>× 10</a:t>
                      </a:r>
                      <a:r>
                        <a:rPr lang="el-GR" sz="1200" baseline="30000" dirty="0"/>
                        <a:t>5</a:t>
                      </a:r>
                      <a:endParaRPr lang="el-GR" sz="1200" b="1" i="1" dirty="0"/>
                    </a:p>
                  </a:txBody>
                  <a:tcPr anchor="ctr"/>
                </a:tc>
                <a:tc>
                  <a:txBody>
                    <a:bodyPr/>
                    <a:lstStyle/>
                    <a:p>
                      <a:pPr algn="ctr"/>
                      <a:r>
                        <a:rPr lang="el-GR" sz="1200" dirty="0"/>
                        <a:t>1250</a:t>
                      </a:r>
                      <a:endParaRPr lang="el-GR" sz="1200" b="1" i="1" dirty="0"/>
                    </a:p>
                  </a:txBody>
                  <a:tcPr anchor="ctr"/>
                </a:tc>
                <a:tc>
                  <a:txBody>
                    <a:bodyPr/>
                    <a:lstStyle/>
                    <a:p>
                      <a:pPr algn="ctr"/>
                      <a:r>
                        <a:rPr lang="el-GR" sz="1200" dirty="0"/>
                        <a:t>0,32</a:t>
                      </a:r>
                      <a:endParaRPr lang="el-GR" sz="1200" b="1" i="1" dirty="0"/>
                    </a:p>
                  </a:txBody>
                  <a:tcPr anchor="ctr"/>
                </a:tc>
                <a:extLst>
                  <a:ext uri="{0D108BD9-81ED-4DB2-BD59-A6C34878D82A}">
                    <a16:rowId xmlns:a16="http://schemas.microsoft.com/office/drawing/2014/main" val="10015"/>
                  </a:ext>
                </a:extLst>
              </a:tr>
              <a:tr h="252000">
                <a:tc>
                  <a:txBody>
                    <a:bodyPr/>
                    <a:lstStyle/>
                    <a:p>
                      <a:pPr algn="ctr"/>
                      <a:r>
                        <a:rPr lang="el-GR" sz="1200" dirty="0"/>
                        <a:t>Ορθοπεδικό Τσιμέντο</a:t>
                      </a:r>
                      <a:endParaRPr lang="el-GR" sz="1200" b="1"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200" dirty="0"/>
                        <a:t>2 × 10</a:t>
                      </a:r>
                      <a:r>
                        <a:rPr lang="el-GR" sz="1200" baseline="30000" dirty="0"/>
                        <a:t>3</a:t>
                      </a:r>
                      <a:r>
                        <a:rPr lang="el-GR" sz="1200" baseline="0" dirty="0"/>
                        <a:t> </a:t>
                      </a:r>
                      <a:endParaRPr lang="el-GR" sz="1200" dirty="0"/>
                    </a:p>
                  </a:txBody>
                  <a:tcPr anchor="ctr"/>
                </a:tc>
                <a:tc>
                  <a:txBody>
                    <a:bodyPr/>
                    <a:lstStyle/>
                    <a:p>
                      <a:pPr algn="ctr"/>
                      <a:r>
                        <a:rPr lang="el-GR" sz="1200" dirty="0"/>
                        <a:t>20</a:t>
                      </a:r>
                      <a:endParaRPr lang="el-GR" sz="1200" b="1" i="1" dirty="0"/>
                    </a:p>
                  </a:txBody>
                  <a:tcPr anchor="ctr"/>
                </a:tc>
                <a:tc>
                  <a:txBody>
                    <a:bodyPr/>
                    <a:lstStyle/>
                    <a:p>
                      <a:pPr algn="ctr"/>
                      <a:r>
                        <a:rPr lang="el-GR" sz="1200" dirty="0"/>
                        <a:t>-</a:t>
                      </a:r>
                      <a:endParaRPr lang="el-GR" sz="1200" b="1" i="1" dirty="0"/>
                    </a:p>
                  </a:txBody>
                  <a:tcPr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982950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solidFill>
                  <a:srgbClr val="002060"/>
                </a:solidFill>
              </a:rPr>
              <a:t>Μηχανικές Ιδιότητες Μακρών Οστών</a:t>
            </a:r>
          </a:p>
          <a:p>
            <a:pPr marL="320040" indent="-320040" algn="ctr">
              <a:spcBef>
                <a:spcPts val="700"/>
              </a:spcBef>
              <a:buClr>
                <a:schemeClr val="accent2"/>
              </a:buClr>
              <a:buSzPct val="60000"/>
              <a:defRPr/>
            </a:pPr>
            <a:endParaRPr lang="en-US" sz="4000" dirty="0"/>
          </a:p>
        </p:txBody>
      </p:sp>
      <p:sp>
        <p:nvSpPr>
          <p:cNvPr id="5" name="Content Placeholder 2"/>
          <p:cNvSpPr>
            <a:spLocks noGrp="1"/>
          </p:cNvSpPr>
          <p:nvPr>
            <p:ph sz="quarter" idx="1"/>
          </p:nvPr>
        </p:nvSpPr>
        <p:spPr>
          <a:xfrm>
            <a:off x="609600" y="1600200"/>
            <a:ext cx="7772400" cy="4800600"/>
          </a:xfrm>
        </p:spPr>
        <p:txBody>
          <a:bodyPr>
            <a:normAutofit/>
          </a:bodyPr>
          <a:lstStyle/>
          <a:p>
            <a:pPr marL="0" indent="0" algn="ctr">
              <a:buNone/>
            </a:pPr>
            <a:r>
              <a:rPr lang="el-GR" sz="2000" b="1" dirty="0"/>
              <a:t>Βασικές Έννοιες της Μηχανικής Υλικών</a:t>
            </a:r>
          </a:p>
          <a:p>
            <a:pPr marL="0" indent="0" algn="ctr">
              <a:spcAft>
                <a:spcPts val="1200"/>
              </a:spcAft>
              <a:buNone/>
            </a:pPr>
            <a:r>
              <a:rPr lang="el-GR" sz="1800" b="1" u="sng" dirty="0"/>
              <a:t>Εμβιομηχανικές Μέθοδοι</a:t>
            </a:r>
            <a:endParaRPr lang="el-GR" sz="1800" b="1" dirty="0"/>
          </a:p>
          <a:p>
            <a:pPr>
              <a:buClr>
                <a:schemeClr val="tx2">
                  <a:lumMod val="75000"/>
                </a:schemeClr>
              </a:buClr>
              <a:buSzPct val="80000"/>
              <a:buFont typeface="Wingdings" pitchFamily="2" charset="2"/>
              <a:buChar char="q"/>
            </a:pPr>
            <a:r>
              <a:rPr lang="el-GR" sz="2200" dirty="0"/>
              <a:t>Δοκιμασία Θλίψης και Εφελκυσμού.</a:t>
            </a:r>
          </a:p>
          <a:p>
            <a:pPr>
              <a:buClr>
                <a:schemeClr val="tx2">
                  <a:lumMod val="75000"/>
                </a:schemeClr>
              </a:buClr>
              <a:buSzPct val="80000"/>
              <a:buFont typeface="Wingdings" pitchFamily="2" charset="2"/>
              <a:buChar char="q"/>
            </a:pPr>
            <a:r>
              <a:rPr lang="el-GR" sz="2200" dirty="0"/>
              <a:t>Δοκιμασία Στρέψης.</a:t>
            </a:r>
          </a:p>
          <a:p>
            <a:pPr>
              <a:buClr>
                <a:schemeClr val="tx2">
                  <a:lumMod val="75000"/>
                </a:schemeClr>
              </a:buClr>
              <a:buSzPct val="80000"/>
              <a:buFont typeface="Wingdings" pitchFamily="2" charset="2"/>
              <a:buChar char="q"/>
            </a:pPr>
            <a:r>
              <a:rPr lang="el-GR" sz="2200" dirty="0"/>
              <a:t>Δοκιμασία Κάμψης.</a:t>
            </a:r>
          </a:p>
          <a:p>
            <a:pPr marL="0" indent="0">
              <a:buNone/>
            </a:pPr>
            <a:endParaRPr lang="el-GR" sz="1600" dirty="0">
              <a:solidFill>
                <a:schemeClr val="accent4">
                  <a:lumMod val="50000"/>
                </a:schemeClr>
              </a:solidFill>
              <a:latin typeface="Calibri" pitchFamily="34" charset="0"/>
            </a:endParaRPr>
          </a:p>
          <a:p>
            <a:pPr marL="0" indent="0" algn="just">
              <a:buNone/>
            </a:pPr>
            <a:endParaRPr lang="el-GR" sz="1800" dirty="0">
              <a:latin typeface="Calibri"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3962400"/>
            <a:ext cx="44577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δοκιμασίες θλίψης και εφελκυσμού είναι δημοφιλείς πειραματικές τεχνικές για την αξιολόγηση του φλοιώδους οστού και τον προσδιορισμό των ελαστικών του σταθερών. </a:t>
            </a:r>
          </a:p>
          <a:p>
            <a:pPr algn="just">
              <a:spcBef>
                <a:spcPts val="0"/>
              </a:spcBef>
              <a:spcAft>
                <a:spcPts val="3000"/>
              </a:spcAft>
              <a:buClr>
                <a:schemeClr val="tx2">
                  <a:lumMod val="75000"/>
                </a:schemeClr>
              </a:buClr>
              <a:buFont typeface="Wingdings" pitchFamily="2" charset="2"/>
              <a:buChar char="q"/>
            </a:pPr>
            <a:r>
              <a:rPr lang="el-GR" sz="2200" dirty="0"/>
              <a:t>Η δοκιμασία θλίψης απαιτεί την παρασκευή μικρών κυλινδρικών ή κυβικών οστικών δοκιμίων με παράλληλες επιφάνειες και κατεύθυνση σύμφωνη με τους άξονες συμμετρίας του οστού. </a:t>
            </a:r>
          </a:p>
          <a:p>
            <a:pPr algn="just">
              <a:spcBef>
                <a:spcPts val="0"/>
              </a:spcBef>
              <a:spcAft>
                <a:spcPts val="3000"/>
              </a:spcAft>
              <a:buClr>
                <a:schemeClr val="tx2">
                  <a:lumMod val="75000"/>
                </a:schemeClr>
              </a:buClr>
              <a:buFont typeface="Wingdings" pitchFamily="2" charset="2"/>
              <a:buChar char="q"/>
            </a:pPr>
            <a:r>
              <a:rPr lang="el-GR" sz="2200" dirty="0"/>
              <a:t>Η δοκιμασία του εφελκυσμού  απαιτεί οστικά δοκίμια παρασκευασμένα σε διευθύνσεις παράλληλες με τους άξονες συμμετρίας και τη χρήση </a:t>
            </a:r>
            <a:r>
              <a:rPr lang="el-GR" sz="2200" dirty="0" err="1"/>
              <a:t>επιμηκυνσιομέτρων</a:t>
            </a:r>
            <a:r>
              <a:rPr lang="el-GR" sz="2200" dirty="0"/>
              <a:t> για τον ακριβή προσδιορισμό των μέτρων ελαστικότητας  και των λόγων </a:t>
            </a:r>
            <a:r>
              <a:rPr lang="el-GR" sz="2200" dirty="0" err="1"/>
              <a:t>Poisson</a:t>
            </a:r>
            <a:r>
              <a:rPr lang="el-GR" sz="2200" dirty="0"/>
              <a:t>.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p:spTree>
    <p:extLst>
      <p:ext uri="{BB962C8B-B14F-4D97-AF65-F5344CB8AC3E}">
        <p14:creationId xmlns:p14="http://schemas.microsoft.com/office/powerpoint/2010/main" val="555494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Τυπικές τιμές ελαστικών σταθερών μακρών οστών σε δοκιμασία εφελκυσμού και θλίψης: </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600"/>
              </a:spcAft>
              <a:buClr>
                <a:schemeClr val="tx2">
                  <a:lumMod val="75000"/>
                </a:schemeClr>
              </a:buClr>
              <a:buFont typeface="Wingdings" pitchFamily="2" charset="2"/>
              <a:buChar char="q"/>
            </a:pPr>
            <a:endParaRPr lang="el-GR" sz="2200" dirty="0"/>
          </a:p>
          <a:p>
            <a:pPr lvl="1" algn="just">
              <a:spcBef>
                <a:spcPts val="600"/>
              </a:spcBef>
              <a:spcAft>
                <a:spcPts val="2400"/>
              </a:spcAft>
              <a:buClr>
                <a:schemeClr val="tx2">
                  <a:lumMod val="75000"/>
                </a:schemeClr>
              </a:buClr>
              <a:buFont typeface="Wingdings" panose="05000000000000000000" pitchFamily="2" charset="2"/>
              <a:buChar char="ü"/>
            </a:pPr>
            <a:r>
              <a:rPr lang="el-GR" sz="2000" dirty="0"/>
              <a:t>Τα οστά εμφανίζουν μεγαλύτερη αντοχή σε θλίψη παρά σε εφελκυσμό.</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713996981"/>
                  </p:ext>
                </p:extLst>
              </p:nvPr>
            </p:nvGraphicFramePr>
            <p:xfrm>
              <a:off x="1298712" y="2564904"/>
              <a:ext cx="6624736" cy="3564000"/>
            </p:xfrm>
            <a:graphic>
              <a:graphicData uri="http://schemas.openxmlformats.org/drawingml/2006/table">
                <a:tbl>
                  <a:tblPr firstRow="1" firstCol="1" bandRow="1">
                    <a:tableStyleId>{69012ECD-51FC-41F1-AA8D-1B2483CD663E}</a:tableStyleId>
                  </a:tblPr>
                  <a:tblGrid>
                    <a:gridCol w="2207728">
                      <a:extLst>
                        <a:ext uri="{9D8B030D-6E8A-4147-A177-3AD203B41FA5}">
                          <a16:colId xmlns:a16="http://schemas.microsoft.com/office/drawing/2014/main" val="20000"/>
                        </a:ext>
                      </a:extLst>
                    </a:gridCol>
                    <a:gridCol w="2208504">
                      <a:extLst>
                        <a:ext uri="{9D8B030D-6E8A-4147-A177-3AD203B41FA5}">
                          <a16:colId xmlns:a16="http://schemas.microsoft.com/office/drawing/2014/main" val="20001"/>
                        </a:ext>
                      </a:extLst>
                    </a:gridCol>
                    <a:gridCol w="2208504">
                      <a:extLst>
                        <a:ext uri="{9D8B030D-6E8A-4147-A177-3AD203B41FA5}">
                          <a16:colId xmlns:a16="http://schemas.microsoft.com/office/drawing/2014/main" val="20002"/>
                        </a:ext>
                      </a:extLst>
                    </a:gridCol>
                  </a:tblGrid>
                  <a:tr h="360000">
                    <a:tc>
                      <a:txBody>
                        <a:bodyPr/>
                        <a:lstStyle/>
                        <a:p>
                          <a:pPr algn="ctr">
                            <a:lnSpc>
                              <a:spcPct val="100000"/>
                            </a:lnSpc>
                            <a:spcAft>
                              <a:spcPts val="0"/>
                            </a:spcAft>
                          </a:pPr>
                          <a:r>
                            <a:rPr lang="en-US" sz="1400" dirty="0" err="1">
                              <a:effectLst/>
                              <a:latin typeface="Calibri" panose="020F0502020204030204" pitchFamily="34" charset="0"/>
                            </a:rPr>
                            <a:t>Είδος</a:t>
                          </a:r>
                          <a:r>
                            <a:rPr lang="en-US" sz="1400" dirty="0">
                              <a:effectLst/>
                              <a:latin typeface="Calibri" panose="020F0502020204030204" pitchFamily="34" charset="0"/>
                            </a:rPr>
                            <a:t> </a:t>
                          </a:r>
                          <a:r>
                            <a:rPr lang="en-US" sz="1400" dirty="0" err="1">
                              <a:effectLst/>
                              <a:latin typeface="Calibri" panose="020F0502020204030204" pitchFamily="34" charset="0"/>
                            </a:rPr>
                            <a:t>οστού</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88000">
                    <a:tc>
                      <a:txBody>
                        <a:bodyPr/>
                        <a:lstStyle/>
                        <a:p>
                          <a:pPr algn="ctr">
                            <a:lnSpc>
                              <a:spcPct val="100000"/>
                            </a:lnSpc>
                            <a:spcAft>
                              <a:spcPts val="0"/>
                            </a:spcAft>
                          </a:pPr>
                          <a:r>
                            <a:rPr lang="en-US" sz="1400" dirty="0" err="1">
                              <a:effectLst/>
                              <a:latin typeface="Calibri" panose="020F0502020204030204" pitchFamily="34" charset="0"/>
                            </a:rPr>
                            <a:t>Συμμετρί</a:t>
                          </a:r>
                          <a:r>
                            <a:rPr lang="en-US" sz="1400" dirty="0">
                              <a:effectLst/>
                              <a:latin typeface="Calibri" panose="020F0502020204030204" pitchFamily="34"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4000">
                    <a:tc>
                      <a:txBody>
                        <a:bodyPr/>
                        <a:lstStyle/>
                        <a:p>
                          <a:pPr algn="ctr">
                            <a:lnSpc>
                              <a:spcPct val="100000"/>
                            </a:lnSpc>
                            <a:spcAft>
                              <a:spcPts val="0"/>
                            </a:spcAft>
                          </a:pPr>
                          <a:r>
                            <a:rPr lang="en-US" sz="1400" dirty="0" err="1">
                              <a:effectLst/>
                              <a:latin typeface="Calibri" panose="020F0502020204030204" pitchFamily="34" charset="0"/>
                            </a:rPr>
                            <a:t>Δοκιμ</a:t>
                          </a:r>
                          <a:r>
                            <a:rPr lang="en-US" sz="1400" dirty="0">
                              <a:effectLst/>
                              <a:latin typeface="Calibri" panose="020F0502020204030204" pitchFamily="34" charset="0"/>
                            </a:rPr>
                            <a:t>ασία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Εφελκυσμός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Θλίψη</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1</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2</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3</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17.9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18.2</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mn-lt"/>
                                      </a:rPr>
                                      <m:t>ν</m:t>
                                    </m:r>
                                  </m:e>
                                  <m:sub>
                                    <m:r>
                                      <a:rPr lang="el-GR" sz="1400" b="1" i="0" smtClean="0">
                                        <a:effectLst/>
                                        <a:latin typeface="Cambria Math" panose="02040503050406030204" pitchFamily="18" charset="0"/>
                                      </a:rPr>
                                      <m:t>𝟏𝟐</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mn-lt"/>
                                      </a:rPr>
                                      <m:t>ν</m:t>
                                    </m:r>
                                  </m:e>
                                  <m:sub>
                                    <m:r>
                                      <a:rPr lang="el-GR" sz="1400" b="1" i="0" smtClean="0">
                                        <a:effectLst/>
                                        <a:latin typeface="Cambria Math" panose="02040503050406030204" pitchFamily="18" charset="0"/>
                                      </a:rPr>
                                      <m:t>𝟐𝟏</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Calibri" panose="020F0502020204030204" pitchFamily="34" charset="0"/>
                                      </a:rPr>
                                      <m:t>ν</m:t>
                                    </m:r>
                                  </m:e>
                                  <m:sub>
                                    <m:r>
                                      <a:rPr lang="el-GR" sz="1400" b="1" i="0" smtClean="0">
                                        <a:effectLst/>
                                        <a:latin typeface="Cambria Math" panose="02040503050406030204" pitchFamily="18" charset="0"/>
                                      </a:rPr>
                                      <m:t>𝟏𝟑</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24000">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l-GR" sz="1400" i="1" smtClean="0">
                                        <a:effectLst/>
                                        <a:latin typeface="Cambria Math" panose="02040503050406030204" pitchFamily="18" charset="0"/>
                                      </a:rPr>
                                    </m:ctrlPr>
                                  </m:sSubPr>
                                  <m:e>
                                    <m:r>
                                      <m:rPr>
                                        <m:nor/>
                                      </m:rPr>
                                      <a:rPr lang="el-GR" sz="1400">
                                        <a:effectLst/>
                                        <a:latin typeface="Calibri" panose="020F0502020204030204" pitchFamily="34" charset="0"/>
                                      </a:rPr>
                                      <m:t>ν</m:t>
                                    </m:r>
                                  </m:e>
                                  <m:sub>
                                    <m:r>
                                      <a:rPr lang="el-GR" sz="1400" b="1" i="0" smtClean="0">
                                        <a:effectLst/>
                                        <a:latin typeface="Cambria Math" panose="02040503050406030204" pitchFamily="18" charset="0"/>
                                      </a:rPr>
                                      <m:t>𝟐𝟑</m:t>
                                    </m:r>
                                  </m:sub>
                                </m:sSub>
                              </m:oMath>
                            </m:oMathPara>
                          </a14:m>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24000">
                    <a:tc>
                      <a:txBody>
                        <a:bodyPr/>
                        <a:lstStyle/>
                        <a:p>
                          <a:pPr algn="ctr">
                            <a:lnSpc>
                              <a:spcPct val="100000"/>
                            </a:lnSpc>
                            <a:spcAft>
                              <a:spcPts val="0"/>
                            </a:spcAft>
                          </a:pPr>
                          <a:r>
                            <a:rPr lang="en-US" sz="1400" dirty="0" err="1">
                              <a:effectLst/>
                              <a:latin typeface="Calibri" panose="020F0502020204030204" pitchFamily="34" charset="0"/>
                            </a:rPr>
                            <a:t>Τελική</a:t>
                          </a:r>
                          <a:r>
                            <a:rPr lang="en-US" sz="1400" dirty="0">
                              <a:effectLst/>
                              <a:latin typeface="Calibri" panose="020F0502020204030204" pitchFamily="34" charset="0"/>
                            </a:rPr>
                            <a:t> α</a:t>
                          </a:r>
                          <a:r>
                            <a:rPr lang="en-US" sz="1400" dirty="0" err="1">
                              <a:effectLst/>
                              <a:latin typeface="Calibri" panose="020F0502020204030204" pitchFamily="34" charset="0"/>
                            </a:rPr>
                            <a:t>ντοχή</a:t>
                          </a:r>
                          <a:r>
                            <a:rPr lang="en-US" sz="1400" dirty="0">
                              <a:effectLst/>
                              <a:latin typeface="Calibri" panose="020F0502020204030204" pitchFamily="34" charset="0"/>
                            </a:rPr>
                            <a:t> (MPa)</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51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13996981"/>
                  </p:ext>
                </p:extLst>
              </p:nvPr>
            </p:nvGraphicFramePr>
            <p:xfrm>
              <a:off x="1298712" y="2564904"/>
              <a:ext cx="6624736" cy="3564000"/>
            </p:xfrm>
            <a:graphic>
              <a:graphicData uri="http://schemas.openxmlformats.org/drawingml/2006/table">
                <a:tbl>
                  <a:tblPr firstRow="1" firstCol="1" bandRow="1">
                    <a:tableStyleId>{69012ECD-51FC-41F1-AA8D-1B2483CD663E}</a:tableStyleId>
                  </a:tblPr>
                  <a:tblGrid>
                    <a:gridCol w="2207728"/>
                    <a:gridCol w="2208504"/>
                    <a:gridCol w="2208504"/>
                  </a:tblGrid>
                  <a:tr h="360000">
                    <a:tc>
                      <a:txBody>
                        <a:bodyPr/>
                        <a:lstStyle/>
                        <a:p>
                          <a:pPr algn="ctr">
                            <a:lnSpc>
                              <a:spcPct val="100000"/>
                            </a:lnSpc>
                            <a:spcAft>
                              <a:spcPts val="0"/>
                            </a:spcAft>
                          </a:pPr>
                          <a:r>
                            <a:rPr lang="en-US" sz="1400" dirty="0" err="1">
                              <a:effectLst/>
                              <a:latin typeface="Calibri" panose="020F0502020204030204" pitchFamily="34" charset="0"/>
                            </a:rPr>
                            <a:t>Είδος</a:t>
                          </a:r>
                          <a:r>
                            <a:rPr lang="en-US" sz="1400" dirty="0">
                              <a:effectLst/>
                              <a:latin typeface="Calibri" panose="020F0502020204030204" pitchFamily="34" charset="0"/>
                            </a:rPr>
                            <a:t> </a:t>
                          </a:r>
                          <a:r>
                            <a:rPr lang="en-US" sz="1400" dirty="0" err="1">
                              <a:effectLst/>
                              <a:latin typeface="Calibri" panose="020F0502020204030204" pitchFamily="34" charset="0"/>
                            </a:rPr>
                            <a:t>οστού</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000">
                    <a:tc>
                      <a:txBody>
                        <a:bodyPr/>
                        <a:lstStyle/>
                        <a:p>
                          <a:pPr algn="ctr">
                            <a:lnSpc>
                              <a:spcPct val="100000"/>
                            </a:lnSpc>
                            <a:spcAft>
                              <a:spcPts val="0"/>
                            </a:spcAft>
                          </a:pPr>
                          <a:r>
                            <a:rPr lang="en-US" sz="1400" dirty="0" err="1">
                              <a:effectLst/>
                              <a:latin typeface="Calibri" panose="020F0502020204030204" pitchFamily="34" charset="0"/>
                            </a:rPr>
                            <a:t>Συμμετρί</a:t>
                          </a:r>
                          <a:r>
                            <a:rPr lang="en-US" sz="1400" dirty="0">
                              <a:effectLst/>
                              <a:latin typeface="Calibri" panose="020F0502020204030204" pitchFamily="34" charset="0"/>
                            </a:rPr>
                            <a:t>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Εγκάρσια ισοτροπία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err="1">
                              <a:effectLst/>
                              <a:latin typeface="Calibri" panose="020F0502020204030204" pitchFamily="34" charset="0"/>
                            </a:rPr>
                            <a:t>Δοκιμ</a:t>
                          </a:r>
                          <a:r>
                            <a:rPr lang="en-US" sz="1400" dirty="0">
                              <a:effectLst/>
                              <a:latin typeface="Calibri" panose="020F0502020204030204" pitchFamily="34" charset="0"/>
                            </a:rPr>
                            <a:t>ασία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Εφελκυσμός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sz="1400">
                              <a:effectLst/>
                              <a:latin typeface="Calibri" panose="020F0502020204030204" pitchFamily="34" charset="0"/>
                            </a:rPr>
                            <a:t>Θλίψη</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9050" cap="flat" cmpd="sng" algn="ctr">
                          <a:solidFill>
                            <a:schemeClr val="tx1"/>
                          </a:solidFill>
                          <a:prstDash val="solid"/>
                          <a:round/>
                          <a:headEnd type="none" w="med" len="med"/>
                          <a:tailEnd type="none" w="med" len="med"/>
                        </a:lnB>
                      </a:tcP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1</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9050" cap="flat" cmpd="sng" algn="ctr">
                          <a:solidFill>
                            <a:schemeClr val="tx1"/>
                          </a:solidFill>
                          <a:prstDash val="solid"/>
                          <a:round/>
                          <a:headEnd type="none" w="med" len="med"/>
                          <a:tailEnd type="none" w="med" len="med"/>
                        </a:lnT>
                      </a:tcP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2</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13.7</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11.7</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a:effectLst/>
                              <a:latin typeface="Calibri" panose="020F0502020204030204" pitchFamily="34" charset="0"/>
                            </a:rPr>
                            <a:t>Ε</a:t>
                          </a:r>
                          <a:r>
                            <a:rPr lang="en-US" sz="1400" baseline="-25000" dirty="0">
                              <a:effectLst/>
                              <a:latin typeface="Calibri" panose="020F0502020204030204" pitchFamily="34" charset="0"/>
                            </a:rPr>
                            <a:t>3</a:t>
                          </a:r>
                          <a:r>
                            <a:rPr lang="en-US" sz="1400" dirty="0">
                              <a:effectLst/>
                              <a:latin typeface="Calibri" panose="020F0502020204030204" pitchFamily="34" charset="0"/>
                            </a:rPr>
                            <a:t> (</a:t>
                          </a:r>
                          <a:r>
                            <a:rPr lang="en-US" sz="1400" dirty="0" err="1">
                              <a:effectLst/>
                              <a:latin typeface="Calibri" panose="020F0502020204030204" pitchFamily="34" charset="0"/>
                            </a:rPr>
                            <a:t>GPa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17.9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a:effectLst/>
                              <a:latin typeface="Calibri" panose="020F0502020204030204" pitchFamily="34" charset="0"/>
                            </a:rPr>
                            <a:t>18.2</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605660" r="-201105" b="-416981"/>
                          </a:stretch>
                        </a:blipFill>
                      </a:tcP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705660" r="-201105" b="-316981"/>
                          </a:stretch>
                        </a:blipFill>
                      </a:tcPr>
                    </a:tc>
                    <a:tc>
                      <a:txBody>
                        <a:bodyPr/>
                        <a:lstStyle/>
                        <a:p>
                          <a:pPr algn="ctr">
                            <a:lnSpc>
                              <a:spcPct val="100000"/>
                            </a:lnSpc>
                            <a:spcAft>
                              <a:spcPts val="0"/>
                            </a:spcAft>
                          </a:pPr>
                          <a:r>
                            <a:rPr lang="en-US" sz="1400" dirty="0">
                              <a:effectLst/>
                              <a:latin typeface="Calibri" panose="020F0502020204030204" pitchFamily="34" charset="0"/>
                            </a:rPr>
                            <a:t>0.59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0.63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805660" r="-201105" b="-216981"/>
                          </a:stretch>
                        </a:blipFill>
                      </a:tcP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endParaRPr lang="el-GR"/>
                        </a:p>
                      </a:txBody>
                      <a:tcPr marL="68580" marR="68580" marT="0" marB="0" anchor="ctr">
                        <a:blipFill rotWithShape="0">
                          <a:blip r:embed="rId3"/>
                          <a:stretch>
                            <a:fillRect l="-276" t="-888889" r="-201105" b="-112963"/>
                          </a:stretch>
                        </a:blipFill>
                      </a:tcPr>
                    </a:tc>
                    <a:tc>
                      <a:txBody>
                        <a:bodyPr/>
                        <a:lstStyle/>
                        <a:p>
                          <a:pPr algn="ctr">
                            <a:lnSpc>
                              <a:spcPct val="100000"/>
                            </a:lnSpc>
                            <a:spcAft>
                              <a:spcPts val="0"/>
                            </a:spcAft>
                          </a:pPr>
                          <a:r>
                            <a:rPr lang="en-US" sz="1400" dirty="0">
                              <a:effectLst/>
                              <a:latin typeface="Calibri" panose="020F0502020204030204" pitchFamily="34" charset="0"/>
                            </a:rPr>
                            <a:t>0.29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0.38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24000">
                    <a:tc>
                      <a:txBody>
                        <a:bodyPr/>
                        <a:lstStyle/>
                        <a:p>
                          <a:pPr algn="ctr">
                            <a:lnSpc>
                              <a:spcPct val="100000"/>
                            </a:lnSpc>
                            <a:spcAft>
                              <a:spcPts val="0"/>
                            </a:spcAft>
                          </a:pPr>
                          <a:r>
                            <a:rPr lang="en-US" sz="1400" dirty="0" err="1">
                              <a:effectLst/>
                              <a:latin typeface="Calibri" panose="020F0502020204030204" pitchFamily="34" charset="0"/>
                            </a:rPr>
                            <a:t>Τελική</a:t>
                          </a:r>
                          <a:r>
                            <a:rPr lang="en-US" sz="1400" dirty="0">
                              <a:effectLst/>
                              <a:latin typeface="Calibri" panose="020F0502020204030204" pitchFamily="34" charset="0"/>
                            </a:rPr>
                            <a:t> α</a:t>
                          </a:r>
                          <a:r>
                            <a:rPr lang="en-US" sz="1400" dirty="0" err="1">
                              <a:effectLst/>
                              <a:latin typeface="Calibri" panose="020F0502020204030204" pitchFamily="34" charset="0"/>
                            </a:rPr>
                            <a:t>ντοχή</a:t>
                          </a:r>
                          <a:r>
                            <a:rPr lang="en-US" sz="1400" dirty="0">
                              <a:effectLst/>
                              <a:latin typeface="Calibri" panose="020F0502020204030204" pitchFamily="34" charset="0"/>
                            </a:rPr>
                            <a:t> (MPa)</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51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133</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007520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Για δοκιμασία θλίψης ή εφελκυσμού εξάγεται το </a:t>
            </a:r>
            <a:r>
              <a:rPr lang="el-GR" sz="2200" b="1" dirty="0"/>
              <a:t>διάγραμμα δύναμης – μετατόπισης</a:t>
            </a:r>
            <a:r>
              <a:rPr lang="el-GR" sz="2200" dirty="0"/>
              <a:t>, το οποίο εμφανίζει παρόμοια βασικά χαρακτηριστικά με εκείνα του διαγράμματος τάσης – παραμόρφωσης, όπως:</a:t>
            </a:r>
          </a:p>
          <a:p>
            <a:pPr lvl="1" algn="just">
              <a:spcBef>
                <a:spcPts val="0"/>
              </a:spcBef>
              <a:spcAft>
                <a:spcPts val="600"/>
              </a:spcAft>
              <a:buClr>
                <a:schemeClr val="tx2">
                  <a:lumMod val="75000"/>
                </a:schemeClr>
              </a:buClr>
              <a:buFont typeface="Wingdings" panose="05000000000000000000" pitchFamily="2" charset="2"/>
              <a:buChar char="§"/>
            </a:pPr>
            <a:r>
              <a:rPr lang="el-GR" sz="2200" dirty="0"/>
              <a:t>η ελαστική περιοχή, </a:t>
            </a:r>
          </a:p>
          <a:p>
            <a:pPr lvl="1" algn="just">
              <a:spcBef>
                <a:spcPts val="0"/>
              </a:spcBef>
              <a:spcAft>
                <a:spcPts val="600"/>
              </a:spcAft>
              <a:buClr>
                <a:schemeClr val="tx2">
                  <a:lumMod val="75000"/>
                </a:schemeClr>
              </a:buClr>
              <a:buFont typeface="Wingdings" panose="05000000000000000000" pitchFamily="2" charset="2"/>
              <a:buChar char="§"/>
            </a:pPr>
            <a:r>
              <a:rPr lang="el-GR" sz="2200" dirty="0"/>
              <a:t>το σημείο διαρροής, </a:t>
            </a:r>
          </a:p>
          <a:p>
            <a:pPr lvl="1" algn="just">
              <a:spcBef>
                <a:spcPts val="0"/>
              </a:spcBef>
              <a:spcAft>
                <a:spcPts val="3000"/>
              </a:spcAft>
              <a:buClr>
                <a:schemeClr val="tx2">
                  <a:lumMod val="75000"/>
                </a:schemeClr>
              </a:buClr>
              <a:buFont typeface="Wingdings" panose="05000000000000000000" pitchFamily="2" charset="2"/>
              <a:buChar char="§"/>
            </a:pPr>
            <a:r>
              <a:rPr lang="el-GR" sz="2200" dirty="0"/>
              <a:t>το σημείο θραύσης.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p:pic>
        <p:nvPicPr>
          <p:cNvPr id="9" name="Εικόνα 1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9005" y="3284984"/>
            <a:ext cx="2403475" cy="2258695"/>
          </a:xfrm>
          <a:prstGeom prst="rect">
            <a:avLst/>
          </a:prstGeom>
          <a:noFill/>
          <a:ln>
            <a:noFill/>
          </a:ln>
        </p:spPr>
      </p:pic>
      <p:sp>
        <p:nvSpPr>
          <p:cNvPr id="11" name="Θέση περιεχομένου 2"/>
          <p:cNvSpPr txBox="1">
            <a:spLocks/>
          </p:cNvSpPr>
          <p:nvPr/>
        </p:nvSpPr>
        <p:spPr>
          <a:xfrm>
            <a:off x="251520" y="4437112"/>
            <a:ext cx="5904656" cy="208823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tx2">
                  <a:lumMod val="75000"/>
                </a:schemeClr>
              </a:buClr>
              <a:buFont typeface="Wingdings" pitchFamily="2" charset="2"/>
              <a:buChar char="q"/>
            </a:pPr>
            <a:r>
              <a:rPr lang="el-GR" sz="2200" dirty="0"/>
              <a:t>Ο λόγος δύναμης προς μετατόπιση στην ελαστική περιοχή, όπως προκύπτει από την κλίση του ευθυγράμμου τμήματος του διαγράμματος,  είναι ένα μέτρο της ακαμψίας του οστού. </a:t>
            </a:r>
          </a:p>
        </p:txBody>
      </p:sp>
    </p:spTree>
    <p:extLst>
      <p:ext uri="{BB962C8B-B14F-4D97-AF65-F5344CB8AC3E}">
        <p14:creationId xmlns:p14="http://schemas.microsoft.com/office/powerpoint/2010/main" val="2480715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Το διάγραμμα είναι από πείραμα θλίψης του φλοιώδους οστού και διακρίνονται: </a:t>
            </a:r>
          </a:p>
          <a:p>
            <a:pPr lvl="1" algn="just">
              <a:spcBef>
                <a:spcPts val="0"/>
              </a:spcBef>
              <a:spcAft>
                <a:spcPts val="1200"/>
              </a:spcAft>
              <a:buClr>
                <a:schemeClr val="tx2">
                  <a:lumMod val="75000"/>
                </a:schemeClr>
              </a:buClr>
              <a:buFont typeface="Wingdings" panose="05000000000000000000" pitchFamily="2" charset="2"/>
              <a:buChar char="§"/>
            </a:pPr>
            <a:r>
              <a:rPr lang="el-GR" sz="2000" dirty="0"/>
              <a:t>η </a:t>
            </a:r>
            <a:r>
              <a:rPr lang="el-GR" sz="2000" b="1" dirty="0"/>
              <a:t>ευθύγραμμη ελαστική περιοχή </a:t>
            </a:r>
            <a:r>
              <a:rPr lang="el-GR" sz="2000" dirty="0"/>
              <a:t>όπου η κλίση της είναι ίση με το μέτρο ελαστικότητας (Ε=17 </a:t>
            </a:r>
            <a:r>
              <a:rPr lang="el-GR" sz="2000" dirty="0" err="1"/>
              <a:t>GPa</a:t>
            </a:r>
            <a:r>
              <a:rPr lang="el-GR" sz="2000" dirty="0"/>
              <a:t>), </a:t>
            </a:r>
          </a:p>
          <a:p>
            <a:pPr lvl="1" algn="just">
              <a:spcBef>
                <a:spcPts val="0"/>
              </a:spcBef>
              <a:spcAft>
                <a:spcPts val="1200"/>
              </a:spcAft>
              <a:buClr>
                <a:schemeClr val="tx2">
                  <a:lumMod val="75000"/>
                </a:schemeClr>
              </a:buClr>
              <a:buFont typeface="Wingdings" panose="05000000000000000000" pitchFamily="2" charset="2"/>
              <a:buChar char="§"/>
            </a:pPr>
            <a:r>
              <a:rPr lang="el-GR" sz="2000" dirty="0"/>
              <a:t>η </a:t>
            </a:r>
            <a:r>
              <a:rPr lang="el-GR" sz="2000" b="1" dirty="0"/>
              <a:t>μη γραμμική </a:t>
            </a:r>
            <a:r>
              <a:rPr lang="el-GR" sz="2000" b="1" dirty="0" err="1"/>
              <a:t>ελαστοπλαστική</a:t>
            </a:r>
            <a:r>
              <a:rPr lang="el-GR" sz="2000" b="1" dirty="0"/>
              <a:t> περιοχή </a:t>
            </a:r>
            <a:r>
              <a:rPr lang="el-GR" sz="2000" dirty="0"/>
              <a:t>με αντοχή διαρροής που εκτιμάται σε 110 </a:t>
            </a:r>
            <a:r>
              <a:rPr lang="el-GR" sz="2000" dirty="0" err="1"/>
              <a:t>GPa</a:t>
            </a:r>
            <a:r>
              <a:rPr lang="el-GR" sz="2000" dirty="0"/>
              <a:t>,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p:pic>
        <p:nvPicPr>
          <p:cNvPr id="9" name="Εικόνα 10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933056"/>
            <a:ext cx="2979539" cy="2664296"/>
          </a:xfrm>
          <a:prstGeom prst="rect">
            <a:avLst/>
          </a:prstGeom>
          <a:noFill/>
          <a:ln>
            <a:noFill/>
          </a:ln>
        </p:spPr>
      </p:pic>
      <mc:AlternateContent xmlns:mc="http://schemas.openxmlformats.org/markup-compatibility/2006" xmlns:a14="http://schemas.microsoft.com/office/drawing/2010/main">
        <mc:Choice Requires="a14">
          <p:sp>
            <p:nvSpPr>
              <p:cNvPr id="10" name="Θέση περιεχομένου 2"/>
              <p:cNvSpPr txBox="1">
                <a:spLocks/>
              </p:cNvSpPr>
              <p:nvPr/>
            </p:nvSpPr>
            <p:spPr>
              <a:xfrm>
                <a:off x="251520" y="4099384"/>
                <a:ext cx="4968552" cy="285800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lgn="just">
                  <a:spcBef>
                    <a:spcPts val="0"/>
                  </a:spcBef>
                  <a:spcAft>
                    <a:spcPts val="1200"/>
                  </a:spcAft>
                  <a:buClr>
                    <a:schemeClr val="tx2">
                      <a:lumMod val="75000"/>
                    </a:schemeClr>
                  </a:buClr>
                  <a:buFont typeface="Wingdings" panose="05000000000000000000" pitchFamily="2" charset="2"/>
                  <a:buChar char="§"/>
                </a:pPr>
                <a:r>
                  <a:rPr lang="el-GR" sz="2000" dirty="0"/>
                  <a:t>το τελικό στάδιο όπου το οστό παρουσιάζει </a:t>
                </a:r>
                <a:r>
                  <a:rPr lang="el-GR" sz="2000" b="1" dirty="0"/>
                  <a:t>γραμμική πλαστική </a:t>
                </a:r>
                <a:r>
                  <a:rPr lang="el-GR" sz="2000" dirty="0"/>
                  <a:t>συμπεριφορά και όπου η κλίση είναι το μέτρο </a:t>
                </a:r>
                <a:r>
                  <a:rPr lang="el-GR" sz="2000" dirty="0" err="1"/>
                  <a:t>κράτυνσης</a:t>
                </a:r>
                <a:r>
                  <a:rPr lang="el-GR" sz="2000" dirty="0"/>
                  <a:t> </a:t>
                </a:r>
                <a14:m>
                  <m:oMath xmlns:m="http://schemas.openxmlformats.org/officeDocument/2006/math">
                    <m:sSub>
                      <m:sSubPr>
                        <m:ctrlPr>
                          <a:rPr lang="el-GR" sz="2000" i="1">
                            <a:latin typeface="Cambria Math" panose="02040503050406030204" pitchFamily="18" charset="0"/>
                          </a:rPr>
                        </m:ctrlPr>
                      </m:sSubPr>
                      <m:e>
                        <m:r>
                          <m:rPr>
                            <m:nor/>
                          </m:rPr>
                          <a:rPr lang="en-US" sz="2000"/>
                          <m:t>E</m:t>
                        </m:r>
                      </m:e>
                      <m:sub>
                        <m:r>
                          <m:rPr>
                            <m:nor/>
                          </m:rPr>
                          <a:rPr lang="el-GR" sz="2000"/>
                          <m:t>h</m:t>
                        </m:r>
                      </m:sub>
                    </m:sSub>
                  </m:oMath>
                </a14:m>
                <a:r>
                  <a:rPr lang="el-GR" sz="2000" dirty="0"/>
                  <a:t>=0.9 </a:t>
                </a:r>
                <a:r>
                  <a:rPr lang="en-US" sz="2000" dirty="0" err="1"/>
                  <a:t>GPa</a:t>
                </a:r>
                <a:r>
                  <a:rPr lang="el-GR" sz="2000" dirty="0"/>
                  <a:t>. </a:t>
                </a:r>
              </a:p>
              <a:p>
                <a:pPr lvl="1" algn="just">
                  <a:spcBef>
                    <a:spcPts val="0"/>
                  </a:spcBef>
                  <a:spcAft>
                    <a:spcPts val="1200"/>
                  </a:spcAft>
                  <a:buClr>
                    <a:schemeClr val="tx2">
                      <a:lumMod val="75000"/>
                    </a:schemeClr>
                  </a:buClr>
                  <a:buFont typeface="Wingdings" panose="05000000000000000000" pitchFamily="2" charset="2"/>
                  <a:buChar char="§"/>
                </a:pPr>
                <a:r>
                  <a:rPr lang="el-GR" sz="2000" b="1" dirty="0"/>
                  <a:t>θραύση</a:t>
                </a:r>
                <a:r>
                  <a:rPr lang="el-GR" sz="2000" dirty="0"/>
                  <a:t> όταν η τάση εφελκυσμού προσεγγίσει τα 128 </a:t>
                </a:r>
                <a:r>
                  <a:rPr lang="el-GR" sz="2000" dirty="0" err="1"/>
                  <a:t>GPa</a:t>
                </a:r>
                <a:r>
                  <a:rPr lang="el-GR" sz="2000" dirty="0"/>
                  <a:t> (ε=0.026).</a:t>
                </a:r>
              </a:p>
            </p:txBody>
          </p:sp>
        </mc:Choice>
        <mc:Fallback xmlns="">
          <p:sp>
            <p:nvSpPr>
              <p:cNvPr id="10" name="Θέση περιεχομένου 2"/>
              <p:cNvSpPr txBox="1">
                <a:spLocks noRot="1" noChangeAspect="1" noMove="1" noResize="1" noEditPoints="1" noAdjustHandles="1" noChangeArrowheads="1" noChangeShapeType="1" noTextEdit="1"/>
              </p:cNvSpPr>
              <p:nvPr/>
            </p:nvSpPr>
            <p:spPr>
              <a:xfrm>
                <a:off x="251520" y="4099384"/>
                <a:ext cx="4968552" cy="2858008"/>
              </a:xfrm>
              <a:prstGeom prst="rect">
                <a:avLst/>
              </a:prstGeom>
              <a:blipFill rotWithShape="0">
                <a:blip r:embed="rId4"/>
                <a:stretch>
                  <a:fillRect t="-1066" r="-1350"/>
                </a:stretch>
              </a:blipFill>
            </p:spPr>
            <p:txBody>
              <a:bodyPr/>
              <a:lstStyle/>
              <a:p>
                <a:r>
                  <a:rPr lang="el-GR">
                    <a:noFill/>
                  </a:rPr>
                  <a:t> </a:t>
                </a:r>
              </a:p>
            </p:txBody>
          </p:sp>
        </mc:Fallback>
      </mc:AlternateContent>
    </p:spTree>
    <p:extLst>
      <p:ext uri="{BB962C8B-B14F-4D97-AF65-F5344CB8AC3E}">
        <p14:creationId xmlns:p14="http://schemas.microsoft.com/office/powerpoint/2010/main" val="293917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Η σχέση τάσης-παραμόρφωσης του οστού εξαρτάται από τον προσανατολισμό του σχετικά με τη διεύθυνση της φόρτισης.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298" y="3077307"/>
            <a:ext cx="2330212" cy="2215600"/>
          </a:xfrm>
          <a:prstGeom prst="rect">
            <a:avLst/>
          </a:prstGeom>
          <a:noFill/>
          <a:ln>
            <a:noFill/>
          </a:ln>
        </p:spPr>
      </p:pic>
      <p:sp>
        <p:nvSpPr>
          <p:cNvPr id="14" name="Θέση περιεχομένου 2"/>
          <p:cNvSpPr txBox="1">
            <a:spLocks/>
          </p:cNvSpPr>
          <p:nvPr/>
        </p:nvSpPr>
        <p:spPr>
          <a:xfrm>
            <a:off x="251520" y="2708920"/>
            <a:ext cx="5976664" cy="381642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3000"/>
              </a:spcAft>
              <a:buClr>
                <a:schemeClr val="tx2">
                  <a:lumMod val="75000"/>
                </a:schemeClr>
              </a:buClr>
              <a:buFont typeface="Wingdings" pitchFamily="2" charset="2"/>
              <a:buChar char="q"/>
            </a:pPr>
            <a:r>
              <a:rPr lang="el-GR" sz="2200" dirty="0"/>
              <a:t>Το φλοιώδες οστό έχει μεγαλύτερη οριακή αντοχή και μεγαλύτερο μέτρο ελαστικότητας στη διαμήκη διεύθυνση από ότι στην εγκάρσια διεύθυνση, είναι δηλαδή πιο δύσκαμπτο στη διαμήκη παρά στην εγκάρσια διεύθυνση. </a:t>
            </a:r>
          </a:p>
          <a:p>
            <a:pPr algn="just">
              <a:spcBef>
                <a:spcPts val="0"/>
              </a:spcBef>
              <a:spcAft>
                <a:spcPts val="1200"/>
              </a:spcAft>
              <a:buClr>
                <a:schemeClr val="tx2">
                  <a:lumMod val="75000"/>
                </a:schemeClr>
              </a:buClr>
              <a:buFont typeface="Wingdings" pitchFamily="2" charset="2"/>
              <a:buChar char="q"/>
            </a:pPr>
            <a:r>
              <a:rPr lang="el-GR" sz="2200" dirty="0"/>
              <a:t>Επίσης οστά που φορτίζονται στην εγκάρσια διεύθυνση συμπεριφέρονται ως εύθρυπτα-ψαθυρά υλικά καθώς εμφανίζουν μικρής έκτασης πλαστική περιοχή στο διάγραμμα.</a:t>
            </a:r>
          </a:p>
        </p:txBody>
      </p:sp>
    </p:spTree>
    <p:extLst>
      <p:ext uri="{BB962C8B-B14F-4D97-AF65-F5344CB8AC3E}">
        <p14:creationId xmlns:p14="http://schemas.microsoft.com/office/powerpoint/2010/main" val="138674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4680520"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 ανθρώπινος σκελετός αποτελείται από περισσότερα από </a:t>
            </a:r>
            <a:r>
              <a:rPr lang="el-GR" sz="2200" b="1" dirty="0"/>
              <a:t>200 οστά </a:t>
            </a:r>
            <a:r>
              <a:rPr lang="el-GR" sz="2200" dirty="0"/>
              <a:t>τα οποία κατηγοριοποιούνται βάση σχήματος σε </a:t>
            </a:r>
            <a:r>
              <a:rPr lang="el-GR" sz="2200" b="1" dirty="0"/>
              <a:t>μακρά ή επιμήκη</a:t>
            </a:r>
            <a:r>
              <a:rPr lang="el-GR" sz="2200" dirty="0"/>
              <a:t>, </a:t>
            </a:r>
            <a:r>
              <a:rPr lang="el-GR" sz="2200" b="1" dirty="0"/>
              <a:t>βραχέα</a:t>
            </a:r>
            <a:r>
              <a:rPr lang="el-GR" sz="2200" dirty="0"/>
              <a:t>, </a:t>
            </a:r>
            <a:r>
              <a:rPr lang="el-GR" sz="2200" b="1" dirty="0"/>
              <a:t>πλατιά </a:t>
            </a:r>
            <a:r>
              <a:rPr lang="el-GR" sz="2200" dirty="0"/>
              <a:t>και </a:t>
            </a:r>
            <a:r>
              <a:rPr lang="el-GR" sz="2200" b="1" dirty="0" err="1"/>
              <a:t>σησαμοειδή</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Ως μακρά χαρακτηρίζονται κυρίως τα μεγάλα οστά των άκρων, το μηριαίο, η κνήμη, το </a:t>
            </a:r>
            <a:r>
              <a:rPr lang="el-GR" sz="2200" dirty="0" err="1"/>
              <a:t>βραχιόνιο</a:t>
            </a:r>
            <a:r>
              <a:rPr lang="el-GR" sz="2200" dirty="0"/>
              <a:t>, η κερκίδα, η ωλένη, αλλά και μικρότερα οστά όπως τα μετακάρπια και οι  φάλαγγες.</a:t>
            </a:r>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Οστά</a:t>
            </a:r>
            <a:endParaRPr lang="en-US" sz="3600" b="1" dirty="0">
              <a:solidFill>
                <a:srgbClr val="002060"/>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599748"/>
            <a:ext cx="379746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Ορθογώνιο 2"/>
          <p:cNvSpPr/>
          <p:nvPr/>
        </p:nvSpPr>
        <p:spPr>
          <a:xfrm>
            <a:off x="3658227" y="6669940"/>
            <a:ext cx="5472608" cy="215444"/>
          </a:xfrm>
          <a:prstGeom prst="rect">
            <a:avLst/>
          </a:prstGeom>
        </p:spPr>
        <p:txBody>
          <a:bodyPr wrap="square">
            <a:spAutoFit/>
          </a:bodyPr>
          <a:lstStyle/>
          <a:p>
            <a:pPr algn="r"/>
            <a:r>
              <a:rPr lang="en-US" sz="800" dirty="0">
                <a:solidFill>
                  <a:srgbClr val="383E56"/>
                </a:solidFill>
                <a:latin typeface="Calibri" pitchFamily="34" charset="0"/>
              </a:rPr>
              <a:t>http://www.woodgrovesec.moe.edu.sg/cos/o.x?c=/wbn/pagetree&amp;func=view&amp;rid=1155645</a:t>
            </a:r>
            <a:endParaRPr lang="el-GR" sz="800" dirty="0">
              <a:solidFill>
                <a:srgbClr val="383E56"/>
              </a:solidFill>
              <a:latin typeface="Calibri" pitchFamily="34" charset="0"/>
            </a:endParaRPr>
          </a:p>
        </p:txBody>
      </p:sp>
    </p:spTree>
    <p:extLst>
      <p:ext uri="{BB962C8B-B14F-4D97-AF65-F5344CB8AC3E}">
        <p14:creationId xmlns:p14="http://schemas.microsoft.com/office/powerpoint/2010/main" val="2567710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Τα οστά δεν εμφανίζουν ελαστική συμπεριφορά καθώς η σχέση τάσης-παραμόρφωσης εξαρτάται από το ρυθμό και τον χρόνο εφαρμογής των φορτίων (ιξωδοελαστικά υλικά).</a:t>
            </a:r>
          </a:p>
          <a:p>
            <a:pPr algn="just">
              <a:spcBef>
                <a:spcPts val="0"/>
              </a:spcBef>
              <a:spcAft>
                <a:spcPts val="2400"/>
              </a:spcAft>
              <a:buClr>
                <a:schemeClr val="tx2">
                  <a:lumMod val="75000"/>
                </a:schemeClr>
              </a:buClr>
              <a:buFont typeface="Wingdings" pitchFamily="2" charset="2"/>
              <a:buChar char="q"/>
            </a:pPr>
            <a:r>
              <a:rPr lang="el-GR" sz="2200" dirty="0"/>
              <a:t>Οι ελαστικές σταθερές και τα όρια αντοχής του οστού εξαρτώνται από το </a:t>
            </a:r>
            <a:r>
              <a:rPr lang="el-GR" sz="2200" b="1" dirty="0"/>
              <a:t>ρυθμός επιβολής του φορτίου </a:t>
            </a:r>
            <a:r>
              <a:rPr lang="el-GR" sz="2200" dirty="0"/>
              <a:t>κατά τη διάρκεια του πειράματος.</a:t>
            </a:r>
          </a:p>
          <a:p>
            <a:pPr algn="just">
              <a:spcBef>
                <a:spcPts val="0"/>
              </a:spcBef>
              <a:spcAft>
                <a:spcPts val="2400"/>
              </a:spcAft>
              <a:buClr>
                <a:schemeClr val="tx2">
                  <a:lumMod val="75000"/>
                </a:schemeClr>
              </a:buClr>
              <a:buFont typeface="Wingdings" pitchFamily="2" charset="2"/>
              <a:buChar char="q"/>
            </a:pPr>
            <a:r>
              <a:rPr lang="el-GR" sz="2200" dirty="0"/>
              <a:t>Η </a:t>
            </a:r>
            <a:r>
              <a:rPr lang="el-GR" sz="2200" b="1" dirty="0" err="1"/>
              <a:t>ιξωδοελαστική</a:t>
            </a:r>
            <a:r>
              <a:rPr lang="el-GR" sz="2200" b="1" dirty="0"/>
              <a:t> συμπεριφορά </a:t>
            </a:r>
            <a:r>
              <a:rPr lang="el-GR" sz="2200" dirty="0"/>
              <a:t>του φλοιώδους οστού απεικονίζεται στα παρακάτω </a:t>
            </a:r>
            <a:r>
              <a:rPr lang="el-GR" sz="2200" dirty="0" err="1"/>
              <a:t>διάγραμματα</a:t>
            </a:r>
            <a:r>
              <a:rPr lang="el-GR" sz="2200" dirty="0"/>
              <a:t>:</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p:pic>
        <p:nvPicPr>
          <p:cNvPr id="10" name="Εικόνα 10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9959" y="4869160"/>
            <a:ext cx="2342242" cy="1988840"/>
          </a:xfrm>
          <a:prstGeom prst="rect">
            <a:avLst/>
          </a:prstGeom>
          <a:noFill/>
          <a:ln>
            <a:noFill/>
          </a:ln>
        </p:spPr>
      </p:pic>
    </p:spTree>
    <p:extLst>
      <p:ext uri="{BB962C8B-B14F-4D97-AF65-F5344CB8AC3E}">
        <p14:creationId xmlns:p14="http://schemas.microsoft.com/office/powerpoint/2010/main" val="319769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Οι μηχανικές ιδιότητες του οστού σε θλίψη εξαρτώνται και από την πυκνότητά του:</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r>
              <a:rPr lang="el-GR" sz="2200" dirty="0"/>
              <a:t>Το διάγραμμα (σ-ε) παρουσιάζει γραμμική ελαστική περιοχή μέχρι την τιμή ε=0,05. </a:t>
            </a:r>
          </a:p>
          <a:p>
            <a:pPr algn="just">
              <a:spcBef>
                <a:spcPts val="0"/>
              </a:spcBef>
              <a:spcAft>
                <a:spcPts val="1200"/>
              </a:spcAft>
              <a:buClr>
                <a:schemeClr val="tx2">
                  <a:lumMod val="75000"/>
                </a:schemeClr>
              </a:buClr>
              <a:buFont typeface="Wingdings" pitchFamily="2" charset="2"/>
              <a:buChar char="q"/>
            </a:pPr>
            <a:r>
              <a:rPr lang="el-GR" sz="2200" dirty="0"/>
              <a:t>Το υλικό του οστού αρχίζει να διαρρέει μόλις οι </a:t>
            </a:r>
            <a:r>
              <a:rPr lang="el-GR" sz="2200" dirty="0" err="1"/>
              <a:t>δοκίδες</a:t>
            </a:r>
            <a:r>
              <a:rPr lang="el-GR" sz="2200" dirty="0"/>
              <a:t> αρχίζουν να θραύονται όπου η γραμμική περιοχή ακολουθείται από ένα </a:t>
            </a:r>
            <a:r>
              <a:rPr lang="el-GR" sz="2200" dirty="0" err="1"/>
              <a:t>πλατώ</a:t>
            </a:r>
            <a:r>
              <a:rPr lang="el-GR" sz="2200" dirty="0"/>
              <a:t> σταθερής τάσης μέχρι τη θραύση.</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8672" y="2348880"/>
            <a:ext cx="2964815" cy="1958975"/>
          </a:xfrm>
          <a:prstGeom prst="rect">
            <a:avLst/>
          </a:prstGeom>
          <a:noFill/>
          <a:ln>
            <a:noFill/>
          </a:ln>
        </p:spPr>
      </p:pic>
    </p:spTree>
    <p:extLst>
      <p:ext uri="{BB962C8B-B14F-4D97-AF65-F5344CB8AC3E}">
        <p14:creationId xmlns:p14="http://schemas.microsoft.com/office/powerpoint/2010/main" val="1294584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Από τα πειράματα θλίψης-εφελκυσμού προκύπτουν οι εξής διαφορές μεταξύ φλοιώδες και </a:t>
            </a:r>
            <a:r>
              <a:rPr lang="el-GR" sz="2200" dirty="0" err="1"/>
              <a:t>δοκιδώδες</a:t>
            </a:r>
            <a:r>
              <a:rPr lang="el-GR" sz="2200" dirty="0"/>
              <a:t> οστού:</a:t>
            </a:r>
          </a:p>
          <a:p>
            <a:pPr lvl="1" algn="just">
              <a:spcBef>
                <a:spcPts val="0"/>
              </a:spcBef>
              <a:spcAft>
                <a:spcPts val="1200"/>
              </a:spcAft>
              <a:buClr>
                <a:schemeClr val="tx2">
                  <a:lumMod val="75000"/>
                </a:schemeClr>
              </a:buClr>
              <a:buFont typeface="Wingdings" panose="05000000000000000000" pitchFamily="2" charset="2"/>
              <a:buChar char="§"/>
            </a:pPr>
            <a:r>
              <a:rPr lang="el-GR" sz="2200" dirty="0"/>
              <a:t>Το </a:t>
            </a:r>
            <a:r>
              <a:rPr lang="el-GR" sz="2200" dirty="0" err="1"/>
              <a:t>δοκιδώδες</a:t>
            </a:r>
            <a:r>
              <a:rPr lang="el-GR" sz="2200" dirty="0"/>
              <a:t> οστό έχει το 25-30% της πυκνότητα και το 5-10% της ακαμψίας του φλοιώδους οστού. </a:t>
            </a:r>
          </a:p>
          <a:p>
            <a:pPr lvl="1" algn="just">
              <a:spcBef>
                <a:spcPts val="0"/>
              </a:spcBef>
              <a:spcAft>
                <a:spcPts val="1200"/>
              </a:spcAft>
              <a:buClr>
                <a:schemeClr val="tx2">
                  <a:lumMod val="75000"/>
                </a:schemeClr>
              </a:buClr>
              <a:buFont typeface="Wingdings" panose="05000000000000000000" pitchFamily="2" charset="2"/>
              <a:buChar char="§"/>
            </a:pPr>
            <a:r>
              <a:rPr lang="el-GR" sz="2200" dirty="0"/>
              <a:t>Η δυνατότητα απορρόφησης ενέργειας του </a:t>
            </a:r>
            <a:r>
              <a:rPr lang="el-GR" sz="2200" dirty="0" err="1"/>
              <a:t>δοκιδώδους</a:t>
            </a:r>
            <a:r>
              <a:rPr lang="el-GR" sz="2200" dirty="0"/>
              <a:t> οστού είναι κατά πολύ μεγαλύτερη εκείνης του φλοιώδους οστού.</a:t>
            </a:r>
          </a:p>
          <a:p>
            <a:pPr lvl="1" algn="just">
              <a:spcBef>
                <a:spcPts val="0"/>
              </a:spcBef>
              <a:spcAft>
                <a:spcPts val="1200"/>
              </a:spcAft>
              <a:buClr>
                <a:schemeClr val="tx2">
                  <a:lumMod val="75000"/>
                </a:schemeClr>
              </a:buClr>
              <a:buFont typeface="Wingdings" panose="05000000000000000000" pitchFamily="2" charset="2"/>
              <a:buChar char="§"/>
            </a:pPr>
            <a:r>
              <a:rPr lang="el-GR" sz="2200" dirty="0"/>
              <a:t>Σε αντίθεση με το φλοιώδες οστό, το </a:t>
            </a:r>
            <a:r>
              <a:rPr lang="el-GR" sz="2200" dirty="0" err="1"/>
              <a:t>δοκιδώδες</a:t>
            </a:r>
            <a:r>
              <a:rPr lang="el-GR" sz="2200" dirty="0"/>
              <a:t> θραύεται ξαφνικά υπό δυνάμεις εφελκυσμού επιδεικνύοντας συμπεριφορά εύθρυπτου υλικού.</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Θλίψη και εφελκυσμός οστών</a:t>
            </a:r>
            <a:endParaRPr lang="en-US" sz="3600" b="1" dirty="0">
              <a:solidFill>
                <a:srgbClr val="002060"/>
              </a:solidFill>
            </a:endParaRPr>
          </a:p>
        </p:txBody>
      </p:sp>
    </p:spTree>
    <p:extLst>
      <p:ext uri="{BB962C8B-B14F-4D97-AF65-F5344CB8AC3E}">
        <p14:creationId xmlns:p14="http://schemas.microsoft.com/office/powerpoint/2010/main" val="1647706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Για τη </a:t>
            </a:r>
            <a:r>
              <a:rPr lang="el-GR" sz="2200" b="1" dirty="0"/>
              <a:t>δοκιμασία κάμψης </a:t>
            </a:r>
            <a:r>
              <a:rPr lang="el-GR" sz="2200" dirty="0"/>
              <a:t>χρησιμοποιούνται, συνήθως, δύο τρόποι φόρτισης: η κάμψη τριών σημείων και η κάμψη τεσσάρων σημείων:</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Όπως και στις δοκιμές θλίψης-εφελκυσμού, στην κάμψη τριών σημείων μπορεί να χρησιμοποιηθεί για τον υπολογισμό των τριών </a:t>
            </a:r>
            <a:r>
              <a:rPr lang="el-GR" sz="2200" b="1" dirty="0"/>
              <a:t>μέτρων ελαστικότητας </a:t>
            </a:r>
            <a:r>
              <a:rPr lang="el-GR" sz="2200" dirty="0"/>
              <a:t>χρησιμοποιώντας τρία μικρά οστικά δοκίμια παράλληλα με τους άξονες. </a:t>
            </a:r>
          </a:p>
          <a:p>
            <a:pPr algn="just">
              <a:spcBef>
                <a:spcPts val="0"/>
              </a:spcBef>
              <a:spcAft>
                <a:spcPts val="1200"/>
              </a:spcAft>
              <a:buClr>
                <a:schemeClr val="tx2">
                  <a:lumMod val="75000"/>
                </a:schemeClr>
              </a:buClr>
              <a:buFont typeface="Wingdings" pitchFamily="2" charset="2"/>
              <a:buChar char="q"/>
            </a:pPr>
            <a:r>
              <a:rPr lang="el-GR" sz="2200" dirty="0"/>
              <a:t>Το μήκος των δοκιμίων πρέπει να είναι πολύ μεγαλύτερο σε σχέση με τις εγκάρσιες διαστάσεις ώστε να μπορούν να υπολογιστούν και οι </a:t>
            </a:r>
            <a:r>
              <a:rPr lang="el-GR" sz="2200" b="1" dirty="0"/>
              <a:t>λόγοι του </a:t>
            </a:r>
            <a:r>
              <a:rPr lang="el-GR" sz="2200" b="1" dirty="0" err="1"/>
              <a:t>Poisson</a:t>
            </a:r>
            <a:r>
              <a:rPr lang="el-GR" sz="2200" dirty="0"/>
              <a:t>. </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 και κάμψη οστών</a:t>
            </a:r>
            <a:endParaRPr lang="en-US" sz="3600" b="1" dirty="0">
              <a:solidFill>
                <a:srgbClr val="002060"/>
              </a:solidFill>
            </a:endParaRPr>
          </a:p>
        </p:txBody>
      </p:sp>
      <p:pic>
        <p:nvPicPr>
          <p:cNvPr id="7" name="Picture 6"/>
          <p:cNvPicPr>
            <a:picLocks noChangeAspect="1"/>
          </p:cNvPicPr>
          <p:nvPr/>
        </p:nvPicPr>
        <p:blipFill>
          <a:blip r:embed="rId3"/>
          <a:stretch>
            <a:fillRect/>
          </a:stretch>
        </p:blipFill>
        <p:spPr>
          <a:xfrm>
            <a:off x="1925166" y="2835006"/>
            <a:ext cx="1963082" cy="682811"/>
          </a:xfrm>
          <a:prstGeom prst="rect">
            <a:avLst/>
          </a:prstGeom>
        </p:spPr>
      </p:pic>
      <p:pic>
        <p:nvPicPr>
          <p:cNvPr id="12" name="Picture 11"/>
          <p:cNvPicPr>
            <a:picLocks noChangeAspect="1"/>
          </p:cNvPicPr>
          <p:nvPr/>
        </p:nvPicPr>
        <p:blipFill>
          <a:blip r:embed="rId4"/>
          <a:stretch>
            <a:fillRect/>
          </a:stretch>
        </p:blipFill>
        <p:spPr>
          <a:xfrm>
            <a:off x="5148064" y="2835006"/>
            <a:ext cx="1963082" cy="676715"/>
          </a:xfrm>
          <a:prstGeom prst="rect">
            <a:avLst/>
          </a:prstGeom>
        </p:spPr>
      </p:pic>
    </p:spTree>
    <p:extLst>
      <p:ext uri="{BB962C8B-B14F-4D97-AF65-F5344CB8AC3E}">
        <p14:creationId xmlns:p14="http://schemas.microsoft.com/office/powerpoint/2010/main" val="4227634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μηχανική συμπεριφορά των οστών σε κάμψη επηρεάζεται τόσο από το </a:t>
            </a:r>
            <a:r>
              <a:rPr lang="el-GR" sz="2200" b="1" dirty="0"/>
              <a:t>μέγεθος</a:t>
            </a:r>
            <a:r>
              <a:rPr lang="el-GR" sz="2200" dirty="0"/>
              <a:t> όσο και από τη </a:t>
            </a:r>
            <a:r>
              <a:rPr lang="el-GR" sz="2200" b="1" dirty="0"/>
              <a:t>γεωμετρία</a:t>
            </a:r>
            <a:r>
              <a:rPr lang="el-GR" sz="2200" dirty="0"/>
              <a:t> τους. </a:t>
            </a:r>
          </a:p>
          <a:p>
            <a:pPr algn="just">
              <a:spcBef>
                <a:spcPts val="0"/>
              </a:spcBef>
              <a:spcAft>
                <a:spcPts val="3000"/>
              </a:spcAft>
              <a:buClr>
                <a:schemeClr val="tx2">
                  <a:lumMod val="75000"/>
                </a:schemeClr>
              </a:buClr>
              <a:buFont typeface="Wingdings" pitchFamily="2" charset="2"/>
              <a:buChar char="q"/>
            </a:pPr>
            <a:r>
              <a:rPr lang="el-GR" sz="2200" dirty="0"/>
              <a:t>Το κοινό χαρακτηριστικό των μακρών οστών είναι η </a:t>
            </a:r>
            <a:r>
              <a:rPr lang="el-GR" sz="2200" b="1" dirty="0"/>
              <a:t>σωληνοειδής γεωμετρία </a:t>
            </a:r>
            <a:r>
              <a:rPr lang="el-GR" sz="2200" dirty="0"/>
              <a:t>τους που τους δίνει μεγαλύτερες τιμές ροπής αδρανείας σχετικά με πλήρη διατομή του ιδίου όγκου.</a:t>
            </a:r>
          </a:p>
          <a:p>
            <a:pPr algn="just">
              <a:spcBef>
                <a:spcPts val="0"/>
              </a:spcBef>
              <a:spcAft>
                <a:spcPts val="3000"/>
              </a:spcAft>
              <a:buClr>
                <a:schemeClr val="tx2">
                  <a:lumMod val="75000"/>
                </a:schemeClr>
              </a:buClr>
              <a:buFont typeface="Wingdings" pitchFamily="2" charset="2"/>
              <a:buChar char="q"/>
            </a:pPr>
            <a:r>
              <a:rPr lang="el-GR" sz="2200" dirty="0"/>
              <a:t>Κατά συνέπεια τα μακρά οστά εμφανίζουν μικρότερες </a:t>
            </a:r>
            <a:r>
              <a:rPr lang="el-GR" sz="2200" dirty="0" err="1"/>
              <a:t>διατμητικές</a:t>
            </a:r>
            <a:r>
              <a:rPr lang="el-GR" sz="2200" dirty="0"/>
              <a:t> και ορθές τάσεις, καθώς τόσο οι </a:t>
            </a:r>
            <a:r>
              <a:rPr lang="el-GR" sz="2200" dirty="0" err="1"/>
              <a:t>διατμητικές</a:t>
            </a:r>
            <a:r>
              <a:rPr lang="el-GR" sz="2200" dirty="0"/>
              <a:t> όσο και οι ορθές τάσεις είναι αντιστρόφως ανάλογες της ροπής αδρανείας.</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 και κάμψη οστών</a:t>
            </a:r>
            <a:endParaRPr lang="en-US" sz="3600" b="1" dirty="0">
              <a:solidFill>
                <a:srgbClr val="002060"/>
              </a:solidFill>
            </a:endParaRPr>
          </a:p>
        </p:txBody>
      </p:sp>
    </p:spTree>
    <p:extLst>
      <p:ext uri="{BB962C8B-B14F-4D97-AF65-F5344CB8AC3E}">
        <p14:creationId xmlns:p14="http://schemas.microsoft.com/office/powerpoint/2010/main" val="4283465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Στον παρακάτω πίνακα παρουσιάζονται πειραματικές τιμές τελικής αντοχής βόειων και ανθρώπινων μακρών οστών σε δοκιμασία στρέψης και κάμψης:</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Στρέψη και κάμψη οστών</a:t>
            </a:r>
            <a:endParaRPr lang="en-US" sz="3600" b="1" dirty="0">
              <a:solidFill>
                <a:srgbClr val="00206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19788007"/>
              </p:ext>
            </p:extLst>
          </p:nvPr>
        </p:nvGraphicFramePr>
        <p:xfrm>
          <a:off x="758651" y="3285136"/>
          <a:ext cx="7704857" cy="1368000"/>
        </p:xfrm>
        <a:graphic>
          <a:graphicData uri="http://schemas.openxmlformats.org/drawingml/2006/table">
            <a:tbl>
              <a:tblPr firstRow="1" firstCol="1" bandRow="1">
                <a:tableStyleId>{69012ECD-51FC-41F1-AA8D-1B2483CD663E}</a:tableStyleId>
              </a:tblPr>
              <a:tblGrid>
                <a:gridCol w="1631303">
                  <a:extLst>
                    <a:ext uri="{9D8B030D-6E8A-4147-A177-3AD203B41FA5}">
                      <a16:colId xmlns:a16="http://schemas.microsoft.com/office/drawing/2014/main" val="20000"/>
                    </a:ext>
                  </a:extLst>
                </a:gridCol>
                <a:gridCol w="1412690">
                  <a:extLst>
                    <a:ext uri="{9D8B030D-6E8A-4147-A177-3AD203B41FA5}">
                      <a16:colId xmlns:a16="http://schemas.microsoft.com/office/drawing/2014/main" val="20001"/>
                    </a:ext>
                  </a:extLst>
                </a:gridCol>
                <a:gridCol w="1548330">
                  <a:extLst>
                    <a:ext uri="{9D8B030D-6E8A-4147-A177-3AD203B41FA5}">
                      <a16:colId xmlns:a16="http://schemas.microsoft.com/office/drawing/2014/main" val="20002"/>
                    </a:ext>
                  </a:extLst>
                </a:gridCol>
                <a:gridCol w="1556267">
                  <a:extLst>
                    <a:ext uri="{9D8B030D-6E8A-4147-A177-3AD203B41FA5}">
                      <a16:colId xmlns:a16="http://schemas.microsoft.com/office/drawing/2014/main" val="20003"/>
                    </a:ext>
                  </a:extLst>
                </a:gridCol>
                <a:gridCol w="1556267">
                  <a:extLst>
                    <a:ext uri="{9D8B030D-6E8A-4147-A177-3AD203B41FA5}">
                      <a16:colId xmlns:a16="http://schemas.microsoft.com/office/drawing/2014/main" val="20004"/>
                    </a:ext>
                  </a:extLst>
                </a:gridCol>
              </a:tblGrid>
              <a:tr h="360000">
                <a:tc>
                  <a:txBody>
                    <a:bodyPr/>
                    <a:lstStyle/>
                    <a:p>
                      <a:pPr algn="ctr">
                        <a:lnSpc>
                          <a:spcPct val="100000"/>
                        </a:lnSpc>
                        <a:spcAft>
                          <a:spcPts val="0"/>
                        </a:spcAft>
                      </a:pPr>
                      <a:r>
                        <a:rPr lang="en-US" sz="1400" dirty="0" err="1">
                          <a:effectLst/>
                          <a:latin typeface="Calibri" panose="020F0502020204030204" pitchFamily="34" charset="0"/>
                        </a:rPr>
                        <a:t>Δοκιμ</a:t>
                      </a:r>
                      <a:r>
                        <a:rPr lang="en-US" sz="1400" dirty="0">
                          <a:effectLst/>
                          <a:latin typeface="Calibri" panose="020F0502020204030204" pitchFamily="34" charset="0"/>
                        </a:rPr>
                        <a:t>ασία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tcPr>
                </a:tc>
                <a:tc gridSpan="2">
                  <a:txBody>
                    <a:bodyPr/>
                    <a:lstStyle/>
                    <a:p>
                      <a:pPr algn="ctr">
                        <a:lnSpc>
                          <a:spcPct val="100000"/>
                        </a:lnSpc>
                        <a:spcAft>
                          <a:spcPts val="0"/>
                        </a:spcAft>
                      </a:pPr>
                      <a:r>
                        <a:rPr lang="en-US" sz="1400" dirty="0">
                          <a:effectLst/>
                          <a:latin typeface="Calibri" panose="020F0502020204030204" pitchFamily="34" charset="0"/>
                        </a:rPr>
                        <a:t>Στρέψη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hMerge="1">
                  <a:txBody>
                    <a:bodyPr/>
                    <a:lstStyle/>
                    <a:p>
                      <a:pPr algn="ctr">
                        <a:lnSpc>
                          <a:spcPct val="100000"/>
                        </a:lnSpc>
                        <a:spcAft>
                          <a:spcPts val="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0000"/>
                        </a:lnSpc>
                        <a:spcAft>
                          <a:spcPts val="0"/>
                        </a:spcAft>
                      </a:pPr>
                      <a:r>
                        <a:rPr lang="en-US" sz="1400" dirty="0" err="1">
                          <a:effectLst/>
                          <a:latin typeface="Calibri" panose="020F0502020204030204" pitchFamily="34" charset="0"/>
                        </a:rPr>
                        <a:t>Κάμψη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0000"/>
                        </a:lnSpc>
                        <a:spcAft>
                          <a:spcPts val="0"/>
                        </a:spcAft>
                      </a:pP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68000">
                <a:tc>
                  <a:txBody>
                    <a:bodyPr/>
                    <a:lstStyle/>
                    <a:p>
                      <a:pPr algn="ctr">
                        <a:lnSpc>
                          <a:spcPct val="100000"/>
                        </a:lnSpc>
                        <a:spcAft>
                          <a:spcPts val="0"/>
                        </a:spcAft>
                      </a:pPr>
                      <a:r>
                        <a:rPr lang="en-US" sz="1400" dirty="0" err="1">
                          <a:effectLst/>
                          <a:latin typeface="Calibri" panose="020F0502020204030204" pitchFamily="34" charset="0"/>
                        </a:rPr>
                        <a:t>Είδος</a:t>
                      </a:r>
                      <a:r>
                        <a:rPr lang="en-US" sz="1400" dirty="0">
                          <a:effectLst/>
                          <a:latin typeface="Calibri" panose="020F0502020204030204" pitchFamily="34" charset="0"/>
                        </a:rPr>
                        <a:t> </a:t>
                      </a:r>
                      <a:r>
                        <a:rPr lang="en-US" sz="1400" dirty="0" err="1">
                          <a:effectLst/>
                          <a:latin typeface="Calibri" panose="020F0502020204030204" pitchFamily="34" charset="0"/>
                        </a:rPr>
                        <a:t>οστού</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400" dirty="0" err="1">
                          <a:effectLst/>
                          <a:latin typeface="Calibri" panose="020F0502020204030204" pitchFamily="34" charset="0"/>
                        </a:rPr>
                        <a:t>Βόειος</a:t>
                      </a:r>
                      <a:r>
                        <a:rPr lang="en-US" sz="1400" dirty="0">
                          <a:effectLst/>
                          <a:latin typeface="Calibri" panose="020F0502020204030204" pitchFamily="34" charset="0"/>
                        </a:rPr>
                        <a:t> </a:t>
                      </a:r>
                      <a:r>
                        <a:rPr lang="en-US" sz="1400" dirty="0" err="1">
                          <a:effectLst/>
                          <a:latin typeface="Calibri" panose="020F0502020204030204" pitchFamily="34" charset="0"/>
                        </a:rPr>
                        <a:t>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400" dirty="0" err="1">
                          <a:effectLst/>
                          <a:latin typeface="Calibri" panose="020F0502020204030204" pitchFamily="34" charset="0"/>
                        </a:rPr>
                        <a:t>Ανθρώ</a:t>
                      </a:r>
                      <a:r>
                        <a:rPr lang="en-US" sz="1400" dirty="0">
                          <a:effectLst/>
                          <a:latin typeface="Calibri" panose="020F0502020204030204" pitchFamily="34" charset="0"/>
                        </a:rPr>
                        <a:t>πινος 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err="1">
                          <a:effectLst/>
                          <a:latin typeface="Calibri" panose="020F0502020204030204" pitchFamily="34" charset="0"/>
                        </a:rPr>
                        <a:t>Βόειος</a:t>
                      </a:r>
                      <a:r>
                        <a:rPr lang="en-US" sz="1400" dirty="0">
                          <a:effectLst/>
                          <a:latin typeface="Calibri" panose="020F0502020204030204" pitchFamily="34" charset="0"/>
                        </a:rPr>
                        <a:t> </a:t>
                      </a:r>
                      <a:r>
                        <a:rPr lang="en-US" sz="1400" dirty="0" err="1">
                          <a:effectLst/>
                          <a:latin typeface="Calibri" panose="020F0502020204030204" pitchFamily="34" charset="0"/>
                        </a:rPr>
                        <a:t>Μηρός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Ανθρώπινος μηρός</a:t>
                      </a:r>
                    </a:p>
                  </a:txBody>
                  <a:tcPr marL="68580" marR="68580" marT="0" marB="0" anchor="ctr"/>
                </a:tc>
                <a:extLst>
                  <a:ext uri="{0D108BD9-81ED-4DB2-BD59-A6C34878D82A}">
                    <a16:rowId xmlns:a16="http://schemas.microsoft.com/office/drawing/2014/main" val="10001"/>
                  </a:ext>
                </a:extLst>
              </a:tr>
              <a:tr h="540000">
                <a:tc>
                  <a:txBody>
                    <a:bodyPr/>
                    <a:lstStyle/>
                    <a:p>
                      <a:pPr algn="ctr">
                        <a:lnSpc>
                          <a:spcPct val="100000"/>
                        </a:lnSpc>
                        <a:spcAft>
                          <a:spcPts val="0"/>
                        </a:spcAft>
                      </a:pPr>
                      <a:r>
                        <a:rPr lang="el-GR" sz="1400" dirty="0">
                          <a:effectLst/>
                          <a:latin typeface="Calibri" panose="020F0502020204030204" pitchFamily="34" charset="0"/>
                        </a:rPr>
                        <a:t>Οριακή</a:t>
                      </a:r>
                      <a:r>
                        <a:rPr lang="en-US" sz="1400" dirty="0">
                          <a:effectLst/>
                          <a:latin typeface="Calibri" panose="020F0502020204030204" pitchFamily="34" charset="0"/>
                        </a:rPr>
                        <a:t> α</a:t>
                      </a:r>
                      <a:r>
                        <a:rPr lang="en-US" sz="1400" dirty="0" err="1">
                          <a:effectLst/>
                          <a:latin typeface="Calibri" panose="020F0502020204030204" pitchFamily="34" charset="0"/>
                        </a:rPr>
                        <a:t>ντοχή</a:t>
                      </a:r>
                      <a:r>
                        <a:rPr lang="en-US" sz="1400" dirty="0">
                          <a:effectLst/>
                          <a:latin typeface="Calibri" panose="020F0502020204030204" pitchFamily="34" charset="0"/>
                        </a:rPr>
                        <a:t> (</a:t>
                      </a:r>
                      <a:r>
                        <a:rPr lang="en-US" sz="1400" dirty="0" err="1">
                          <a:effectLst/>
                          <a:latin typeface="Calibri" panose="020F0502020204030204" pitchFamily="34" charset="0"/>
                        </a:rPr>
                        <a:t>ΜPa</a:t>
                      </a:r>
                      <a:r>
                        <a:rPr lang="en-US" sz="1400" dirty="0">
                          <a:effectLst/>
                          <a:latin typeface="Calibri" panose="020F0502020204030204" pitchFamily="34"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tcPr>
                </a:tc>
                <a:tc>
                  <a:txBody>
                    <a:bodyPr/>
                    <a:lstStyle/>
                    <a:p>
                      <a:pPr algn="ctr">
                        <a:lnSpc>
                          <a:spcPct val="100000"/>
                        </a:lnSpc>
                        <a:spcAft>
                          <a:spcPts val="0"/>
                        </a:spcAft>
                      </a:pPr>
                      <a:r>
                        <a:rPr lang="en-US" sz="1400" dirty="0">
                          <a:effectLst/>
                          <a:latin typeface="Calibri" panose="020F0502020204030204" pitchFamily="34" charset="0"/>
                        </a:rPr>
                        <a:t>70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tcPr>
                </a:tc>
                <a:tc>
                  <a:txBody>
                    <a:bodyPr/>
                    <a:lstStyle/>
                    <a:p>
                      <a:pPr algn="ctr">
                        <a:lnSpc>
                          <a:spcPct val="100000"/>
                        </a:lnSpc>
                        <a:spcAft>
                          <a:spcPts val="0"/>
                        </a:spcAft>
                      </a:pPr>
                      <a:r>
                        <a:rPr lang="en-US" sz="1400" dirty="0">
                          <a:effectLst/>
                          <a:latin typeface="Calibri" panose="020F0502020204030204" pitchFamily="34" charset="0"/>
                        </a:rPr>
                        <a:t>68</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400" dirty="0">
                          <a:effectLst/>
                          <a:latin typeface="Calibri" panose="020F0502020204030204" pitchFamily="34" charset="0"/>
                        </a:rPr>
                        <a:t>209</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l-GR" sz="1400" dirty="0">
                          <a:effectLst/>
                          <a:latin typeface="+mn-lt"/>
                          <a:ea typeface="Calibri" panose="020F0502020204030204" pitchFamily="34" charset="0"/>
                          <a:cs typeface="Times New Roman" panose="02020603050405020304" pitchFamily="18" charset="0"/>
                        </a:rPr>
                        <a:t>142-170</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5148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Η οστεοπόρωση είναι χρόνια πάθηση του μεταβολισμού των οστών, κατά την οποία παρατηρείται σταδιακή μείωση της πυκνότητας και ποιότητάς τους.</a:t>
            </a:r>
          </a:p>
          <a:p>
            <a:pPr algn="just">
              <a:spcBef>
                <a:spcPts val="0"/>
              </a:spcBef>
              <a:spcAft>
                <a:spcPts val="2400"/>
              </a:spcAft>
              <a:buClr>
                <a:schemeClr val="tx2">
                  <a:lumMod val="75000"/>
                </a:schemeClr>
              </a:buClr>
              <a:buFont typeface="Wingdings" pitchFamily="2" charset="2"/>
              <a:buChar char="q"/>
            </a:pPr>
            <a:r>
              <a:rPr lang="el-GR" sz="2200" dirty="0"/>
              <a:t>Με την πάροδο του χρόνου τα οστά γίνονται πιο εύθραυστα και λεπτά, αυξάνοντας τον κίνδυνο κατάγματος καθώς μειώνεται η ανθεκτικότητα και η ελαστικότητά τους.</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Παθογένειες οστών - Οστεοπόρωση</a:t>
            </a:r>
            <a:endParaRPr lang="en-US" sz="3600" b="1" dirty="0">
              <a:solidFill>
                <a:srgbClr val="002060"/>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160948"/>
            <a:ext cx="4032448" cy="2471500"/>
          </a:xfrm>
          <a:prstGeom prst="rect">
            <a:avLst/>
          </a:prstGeom>
          <a:noFill/>
          <a:ln>
            <a:noFill/>
          </a:ln>
          <a:effectLst>
            <a:innerShdw blurRad="63500" dist="50800" dir="27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13 - Ορθογώνιο"/>
          <p:cNvSpPr/>
          <p:nvPr/>
        </p:nvSpPr>
        <p:spPr>
          <a:xfrm>
            <a:off x="2483768" y="6432393"/>
            <a:ext cx="1298746" cy="200055"/>
          </a:xfrm>
          <a:prstGeom prst="rect">
            <a:avLst/>
          </a:prstGeom>
          <a:ln>
            <a:noFill/>
          </a:ln>
        </p:spPr>
        <p:txBody>
          <a:bodyPr wrap="square">
            <a:spAutoFit/>
          </a:bodyPr>
          <a:lstStyle/>
          <a:p>
            <a:pPr algn="just"/>
            <a:r>
              <a:rPr lang="en-US" sz="700" kern="0" dirty="0">
                <a:latin typeface="Calibri" pitchFamily="34" charset="0"/>
              </a:rPr>
              <a:t>http://www.medicinenet.com</a:t>
            </a:r>
          </a:p>
        </p:txBody>
      </p:sp>
      <p:sp>
        <p:nvSpPr>
          <p:cNvPr id="11" name="Content Placeholder 2"/>
          <p:cNvSpPr txBox="1">
            <a:spLocks/>
          </p:cNvSpPr>
          <p:nvPr/>
        </p:nvSpPr>
        <p:spPr>
          <a:xfrm>
            <a:off x="2108560" y="6611347"/>
            <a:ext cx="4854872" cy="24665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Clr>
                <a:srgbClr val="383E56"/>
              </a:buClr>
              <a:buNone/>
            </a:pPr>
            <a:r>
              <a:rPr lang="el-GR" sz="1200" dirty="0">
                <a:latin typeface="Calibri" pitchFamily="34" charset="0"/>
                <a:cs typeface="Calibri" pitchFamily="34" charset="0"/>
              </a:rPr>
              <a:t>Υγιές και </a:t>
            </a:r>
            <a:r>
              <a:rPr lang="el-GR" sz="1200" dirty="0" err="1">
                <a:latin typeface="Calibri" pitchFamily="34" charset="0"/>
                <a:cs typeface="Calibri" pitchFamily="34" charset="0"/>
              </a:rPr>
              <a:t>οστεοπορωτικό</a:t>
            </a:r>
            <a:r>
              <a:rPr lang="el-GR" sz="1200" dirty="0">
                <a:latin typeface="Calibri" pitchFamily="34" charset="0"/>
                <a:cs typeface="Calibri" pitchFamily="34" charset="0"/>
              </a:rPr>
              <a:t> </a:t>
            </a:r>
            <a:r>
              <a:rPr lang="el-GR" sz="1200" dirty="0" err="1">
                <a:latin typeface="Calibri" pitchFamily="34" charset="0"/>
                <a:cs typeface="Calibri" pitchFamily="34" charset="0"/>
              </a:rPr>
              <a:t>δ</a:t>
            </a:r>
            <a:r>
              <a:rPr lang="el-GR" sz="1200" dirty="0" err="1">
                <a:cs typeface="Calibri" pitchFamily="34" charset="0"/>
              </a:rPr>
              <a:t>οκιδώδες</a:t>
            </a:r>
            <a:r>
              <a:rPr lang="el-GR" sz="1200" dirty="0">
                <a:cs typeface="Calibri" pitchFamily="34" charset="0"/>
              </a:rPr>
              <a:t> οστό</a:t>
            </a:r>
            <a:endParaRPr lang="el-GR" sz="1050" dirty="0">
              <a:latin typeface="Calibri" pitchFamily="34" charset="0"/>
            </a:endParaRPr>
          </a:p>
        </p:txBody>
      </p:sp>
    </p:spTree>
    <p:extLst>
      <p:ext uri="{BB962C8B-B14F-4D97-AF65-F5344CB8AC3E}">
        <p14:creationId xmlns:p14="http://schemas.microsoft.com/office/powerpoint/2010/main" val="3755636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3 - Ορθογώνιο"/>
          <p:cNvSpPr/>
          <p:nvPr/>
        </p:nvSpPr>
        <p:spPr>
          <a:xfrm>
            <a:off x="7848765" y="6335459"/>
            <a:ext cx="1209775" cy="200055"/>
          </a:xfrm>
          <a:prstGeom prst="rect">
            <a:avLst/>
          </a:prstGeom>
          <a:ln>
            <a:noFill/>
          </a:ln>
        </p:spPr>
        <p:txBody>
          <a:bodyPr wrap="square">
            <a:spAutoFit/>
          </a:bodyPr>
          <a:lstStyle/>
          <a:p>
            <a:pPr algn="just"/>
            <a:r>
              <a:rPr lang="en-US" sz="700" kern="0" dirty="0">
                <a:latin typeface="Calibri" pitchFamily="34" charset="0"/>
              </a:rPr>
              <a:t>V. </a:t>
            </a:r>
            <a:r>
              <a:rPr lang="en-US" sz="700" kern="0" dirty="0" err="1">
                <a:latin typeface="Calibri" pitchFamily="34" charset="0"/>
              </a:rPr>
              <a:t>Potsika</a:t>
            </a:r>
            <a:r>
              <a:rPr lang="en-US" sz="700" kern="0" dirty="0">
                <a:latin typeface="Calibri" pitchFamily="34" charset="0"/>
              </a:rPr>
              <a:t>, ELEM</a:t>
            </a:r>
            <a:r>
              <a:rPr lang="el-GR" sz="700" kern="0" dirty="0">
                <a:latin typeface="Calibri" pitchFamily="34" charset="0"/>
              </a:rPr>
              <a:t>ΒΙ</a:t>
            </a:r>
            <a:r>
              <a:rPr lang="en-US" sz="700" kern="0" dirty="0">
                <a:latin typeface="Calibri" pitchFamily="34" charset="0"/>
              </a:rPr>
              <a:t>O, 2014</a:t>
            </a:r>
          </a:p>
        </p:txBody>
      </p:sp>
      <p:sp>
        <p:nvSpPr>
          <p:cNvPr id="9" name="Content Placeholder 2"/>
          <p:cNvSpPr txBox="1">
            <a:spLocks/>
          </p:cNvSpPr>
          <p:nvPr/>
        </p:nvSpPr>
        <p:spPr>
          <a:xfrm>
            <a:off x="609600" y="2286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700" b="1" dirty="0">
                <a:solidFill>
                  <a:srgbClr val="002060"/>
                </a:solidFill>
              </a:rPr>
              <a:t>Παθογένειες μακρών οστών</a:t>
            </a:r>
          </a:p>
          <a:p>
            <a:pPr marL="320040" indent="-320040" algn="ctr">
              <a:spcBef>
                <a:spcPts val="700"/>
              </a:spcBef>
              <a:buClr>
                <a:schemeClr val="accent2"/>
              </a:buClr>
              <a:buSzPct val="60000"/>
              <a:defRPr/>
            </a:pPr>
            <a:endParaRPr lang="en-US" sz="4000" dirty="0"/>
          </a:p>
        </p:txBody>
      </p:sp>
      <p:grpSp>
        <p:nvGrpSpPr>
          <p:cNvPr id="3" name="Group 2"/>
          <p:cNvGrpSpPr/>
          <p:nvPr/>
        </p:nvGrpSpPr>
        <p:grpSpPr>
          <a:xfrm>
            <a:off x="4810067" y="4220878"/>
            <a:ext cx="4290485" cy="2013062"/>
            <a:chOff x="4722819" y="1892082"/>
            <a:chExt cx="4290485" cy="2013062"/>
          </a:xfrm>
        </p:grpSpPr>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2819" y="1899362"/>
              <a:ext cx="2776974" cy="200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7499793" y="1892082"/>
              <a:ext cx="1513511" cy="201306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r>
                <a:rPr lang="el-GR" sz="1600" dirty="0" err="1">
                  <a:solidFill>
                    <a:schemeClr val="tx1">
                      <a:lumMod val="85000"/>
                      <a:lumOff val="15000"/>
                    </a:schemeClr>
                  </a:solidFill>
                  <a:latin typeface="Calibri" panose="020F0502020204030204" pitchFamily="34" charset="0"/>
                </a:rPr>
                <a:t>Οστεοπορωτικό</a:t>
              </a:r>
              <a:r>
                <a:rPr lang="el-GR" sz="1600" dirty="0">
                  <a:solidFill>
                    <a:schemeClr val="tx1">
                      <a:lumMod val="85000"/>
                      <a:lumOff val="15000"/>
                    </a:schemeClr>
                  </a:solidFill>
                  <a:latin typeface="Calibri" panose="020F0502020204030204" pitchFamily="34" charset="0"/>
                </a:rPr>
                <a:t> οστό με μικρό πάχος φλοιώδους οστού </a:t>
              </a:r>
            </a:p>
            <a:p>
              <a:pPr eaLnBrk="1" hangingPunct="1">
                <a:defRPr/>
              </a:pPr>
              <a:r>
                <a:rPr lang="el-GR" sz="1600" b="1" dirty="0">
                  <a:solidFill>
                    <a:schemeClr val="tx1">
                      <a:lumMod val="85000"/>
                      <a:lumOff val="15000"/>
                    </a:schemeClr>
                  </a:solidFill>
                  <a:latin typeface="Calibri" panose="020F0502020204030204" pitchFamily="34" charset="0"/>
                </a:rPr>
                <a:t>Ηλικία</a:t>
              </a:r>
              <a:r>
                <a:rPr lang="en-GB" sz="1600" b="1" dirty="0">
                  <a:solidFill>
                    <a:schemeClr val="tx1">
                      <a:lumMod val="85000"/>
                      <a:lumOff val="15000"/>
                    </a:schemeClr>
                  </a:solidFill>
                  <a:latin typeface="Calibri" panose="020F0502020204030204" pitchFamily="34" charset="0"/>
                </a:rPr>
                <a:t>: </a:t>
              </a:r>
              <a:r>
                <a:rPr lang="el-GR" sz="1600" b="1" dirty="0">
                  <a:solidFill>
                    <a:schemeClr val="tx1">
                      <a:lumMod val="85000"/>
                      <a:lumOff val="15000"/>
                    </a:schemeClr>
                  </a:solidFill>
                  <a:latin typeface="Calibri" panose="020F0502020204030204" pitchFamily="34" charset="0"/>
                </a:rPr>
                <a:t>94</a:t>
              </a:r>
            </a:p>
          </p:txBody>
        </p:sp>
      </p:grpSp>
      <p:grpSp>
        <p:nvGrpSpPr>
          <p:cNvPr id="2" name="Group 1"/>
          <p:cNvGrpSpPr/>
          <p:nvPr/>
        </p:nvGrpSpPr>
        <p:grpSpPr>
          <a:xfrm>
            <a:off x="208800" y="1861131"/>
            <a:ext cx="4300864" cy="2044012"/>
            <a:chOff x="4722819" y="4252033"/>
            <a:chExt cx="4300864" cy="2044012"/>
          </a:xfrm>
        </p:grpSpPr>
        <p:sp>
          <p:nvSpPr>
            <p:cNvPr id="12" name="Rectangle 3"/>
            <p:cNvSpPr txBox="1">
              <a:spLocks noChangeArrowheads="1"/>
            </p:cNvSpPr>
            <p:nvPr/>
          </p:nvSpPr>
          <p:spPr bwMode="auto">
            <a:xfrm>
              <a:off x="7499792" y="4252033"/>
              <a:ext cx="1523891" cy="202884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endParaRPr lang="en-GB" sz="1600" dirty="0">
                <a:solidFill>
                  <a:srgbClr val="3F1E03"/>
                </a:solidFill>
                <a:latin typeface="Calibri" panose="020F0502020204030204" pitchFamily="34" charset="0"/>
              </a:endParaRPr>
            </a:p>
            <a:p>
              <a:pPr eaLnBrk="1" hangingPunct="1">
                <a:defRPr/>
              </a:pPr>
              <a:r>
                <a:rPr lang="el-GR" sz="1600" dirty="0">
                  <a:solidFill>
                    <a:schemeClr val="tx1">
                      <a:lumMod val="85000"/>
                      <a:lumOff val="15000"/>
                    </a:schemeClr>
                  </a:solidFill>
                  <a:latin typeface="Calibri" panose="020F0502020204030204" pitchFamily="34" charset="0"/>
                </a:rPr>
                <a:t>Υγιές οστό με χαμηλό πορώδες και μεγάλο πάχος φλοιώδους οστού</a:t>
              </a:r>
            </a:p>
            <a:p>
              <a:pPr eaLnBrk="1" hangingPunct="1">
                <a:defRPr/>
              </a:pPr>
              <a:r>
                <a:rPr lang="el-GR" sz="1600" b="1" dirty="0">
                  <a:solidFill>
                    <a:schemeClr val="tx1">
                      <a:lumMod val="85000"/>
                      <a:lumOff val="15000"/>
                    </a:schemeClr>
                  </a:solidFill>
                  <a:latin typeface="Calibri" panose="020F0502020204030204" pitchFamily="34" charset="0"/>
                </a:rPr>
                <a:t>Ηλικία</a:t>
              </a:r>
              <a:r>
                <a:rPr lang="en-GB" sz="1600" b="1" dirty="0">
                  <a:solidFill>
                    <a:schemeClr val="tx1">
                      <a:lumMod val="85000"/>
                      <a:lumOff val="15000"/>
                    </a:schemeClr>
                  </a:solidFill>
                  <a:latin typeface="Calibri" panose="020F0502020204030204" pitchFamily="34" charset="0"/>
                </a:rPr>
                <a:t>: </a:t>
              </a:r>
              <a:r>
                <a:rPr lang="el-GR" sz="1600" b="1" dirty="0">
                  <a:solidFill>
                    <a:schemeClr val="tx1">
                      <a:lumMod val="85000"/>
                      <a:lumOff val="15000"/>
                    </a:schemeClr>
                  </a:solidFill>
                  <a:latin typeface="Calibri" panose="020F0502020204030204" pitchFamily="34" charset="0"/>
                </a:rPr>
                <a:t>70</a:t>
              </a:r>
            </a:p>
            <a:p>
              <a:pPr eaLnBrk="1" hangingPunct="1">
                <a:defRPr/>
              </a:pPr>
              <a:endParaRPr lang="el-GR" sz="1600" dirty="0">
                <a:solidFill>
                  <a:srgbClr val="3F1E03"/>
                </a:solidFill>
                <a:effectLst>
                  <a:outerShdw blurRad="38100" dist="38100" dir="2700000" algn="tl">
                    <a:srgbClr val="000000">
                      <a:alpha val="43137"/>
                    </a:srgbClr>
                  </a:outerShdw>
                </a:effectLst>
                <a:latin typeface="Calibri" panose="020F0502020204030204" pitchFamily="34" charset="0"/>
              </a:endParaRPr>
            </a:p>
          </p:txBody>
        </p:sp>
        <p:pic>
          <p:nvPicPr>
            <p:cNvPr id="14"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819" y="4267200"/>
              <a:ext cx="2799528" cy="202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p:cNvGrpSpPr/>
          <p:nvPr/>
        </p:nvGrpSpPr>
        <p:grpSpPr>
          <a:xfrm>
            <a:off x="4810067" y="1913521"/>
            <a:ext cx="4248473" cy="2005782"/>
            <a:chOff x="130058" y="1914527"/>
            <a:chExt cx="4248473" cy="2005782"/>
          </a:xfrm>
        </p:grpSpPr>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058" y="1914527"/>
              <a:ext cx="2736305" cy="2005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txBox="1">
              <a:spLocks noChangeArrowheads="1"/>
            </p:cNvSpPr>
            <p:nvPr/>
          </p:nvSpPr>
          <p:spPr bwMode="auto">
            <a:xfrm>
              <a:off x="2866364" y="1918242"/>
              <a:ext cx="1512167" cy="200206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endParaRPr lang="el-GR" sz="1600" dirty="0">
                <a:solidFill>
                  <a:schemeClr val="tx1">
                    <a:lumMod val="85000"/>
                    <a:lumOff val="15000"/>
                  </a:schemeClr>
                </a:solidFill>
                <a:latin typeface="Calibri" panose="020F0502020204030204" pitchFamily="34" charset="0"/>
              </a:endParaRPr>
            </a:p>
            <a:p>
              <a:pPr eaLnBrk="1" hangingPunct="1">
                <a:defRPr/>
              </a:pPr>
              <a:r>
                <a:rPr lang="el-GR" sz="1600" dirty="0">
                  <a:solidFill>
                    <a:schemeClr val="tx1">
                      <a:lumMod val="85000"/>
                      <a:lumOff val="15000"/>
                    </a:schemeClr>
                  </a:solidFill>
                  <a:latin typeface="Calibri" panose="020F0502020204030204" pitchFamily="34" charset="0"/>
                </a:rPr>
                <a:t>Έντονα πορώδες οστό με μεγάλο πάχος φλοιώδους οστού</a:t>
              </a:r>
              <a:endParaRPr lang="en-GB" sz="1600" dirty="0">
                <a:solidFill>
                  <a:schemeClr val="tx1">
                    <a:lumMod val="85000"/>
                    <a:lumOff val="15000"/>
                  </a:schemeClr>
                </a:solidFill>
                <a:latin typeface="Calibri" panose="020F0502020204030204" pitchFamily="34" charset="0"/>
              </a:endParaRPr>
            </a:p>
            <a:p>
              <a:pPr eaLnBrk="1" hangingPunct="1">
                <a:defRPr/>
              </a:pPr>
              <a:r>
                <a:rPr lang="el-GR" sz="1600" b="1" dirty="0">
                  <a:solidFill>
                    <a:schemeClr val="tx1">
                      <a:lumMod val="85000"/>
                      <a:lumOff val="15000"/>
                    </a:schemeClr>
                  </a:solidFill>
                  <a:latin typeface="Calibri" panose="020F0502020204030204" pitchFamily="34" charset="0"/>
                </a:rPr>
                <a:t>Ηλικία</a:t>
              </a:r>
              <a:r>
                <a:rPr lang="en-GB" sz="1600" b="1" dirty="0">
                  <a:solidFill>
                    <a:schemeClr val="tx1">
                      <a:lumMod val="85000"/>
                      <a:lumOff val="15000"/>
                    </a:schemeClr>
                  </a:solidFill>
                  <a:latin typeface="Calibri" panose="020F0502020204030204" pitchFamily="34" charset="0"/>
                </a:rPr>
                <a:t>: </a:t>
              </a:r>
              <a:r>
                <a:rPr lang="en-US" sz="1600" b="1" dirty="0">
                  <a:solidFill>
                    <a:schemeClr val="tx1">
                      <a:lumMod val="85000"/>
                      <a:lumOff val="15000"/>
                    </a:schemeClr>
                  </a:solidFill>
                  <a:latin typeface="Calibri" panose="020F0502020204030204" pitchFamily="34" charset="0"/>
                </a:rPr>
                <a:t>85</a:t>
              </a:r>
              <a:endParaRPr lang="el-GR" sz="1600" b="1" dirty="0">
                <a:solidFill>
                  <a:schemeClr val="tx1">
                    <a:lumMod val="85000"/>
                    <a:lumOff val="15000"/>
                  </a:schemeClr>
                </a:solidFill>
                <a:latin typeface="Calibri" panose="020F0502020204030204" pitchFamily="34" charset="0"/>
              </a:endParaRPr>
            </a:p>
            <a:p>
              <a:pPr eaLnBrk="1" hangingPunct="1">
                <a:defRPr/>
              </a:pPr>
              <a:endParaRPr lang="el-GR" sz="1600" dirty="0">
                <a:solidFill>
                  <a:srgbClr val="3F1E03"/>
                </a:solidFill>
                <a:effectLst>
                  <a:outerShdw blurRad="38100" dist="38100" dir="2700000" algn="tl">
                    <a:srgbClr val="000000">
                      <a:alpha val="43137"/>
                    </a:srgbClr>
                  </a:outerShdw>
                </a:effectLst>
                <a:latin typeface="Calibri" panose="020F0502020204030204" pitchFamily="34" charset="0"/>
              </a:endParaRPr>
            </a:p>
          </p:txBody>
        </p:sp>
      </p:grpSp>
      <p:grpSp>
        <p:nvGrpSpPr>
          <p:cNvPr id="5" name="Group 4"/>
          <p:cNvGrpSpPr/>
          <p:nvPr/>
        </p:nvGrpSpPr>
        <p:grpSpPr>
          <a:xfrm>
            <a:off x="262606" y="4212985"/>
            <a:ext cx="4248474" cy="2028846"/>
            <a:chOff x="130056" y="4239851"/>
            <a:chExt cx="4248474" cy="2028846"/>
          </a:xfrm>
        </p:grpSpPr>
        <p:sp>
          <p:nvSpPr>
            <p:cNvPr id="16" name="Rectangle 3"/>
            <p:cNvSpPr txBox="1">
              <a:spLocks noChangeArrowheads="1"/>
            </p:cNvSpPr>
            <p:nvPr/>
          </p:nvSpPr>
          <p:spPr bwMode="auto">
            <a:xfrm>
              <a:off x="2866363" y="4239851"/>
              <a:ext cx="1512167" cy="202884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lvl1pPr algn="ctr" rtl="0" eaLnBrk="0" fontAlgn="base" hangingPunct="0">
                <a:spcBef>
                  <a:spcPct val="0"/>
                </a:spcBef>
                <a:spcAft>
                  <a:spcPct val="0"/>
                </a:spcAft>
                <a:defRPr sz="3600">
                  <a:solidFill>
                    <a:srgbClr val="000000"/>
                  </a:solidFill>
                  <a:latin typeface="+mj-lt"/>
                  <a:ea typeface="+mj-ea"/>
                  <a:cs typeface="+mj-cs"/>
                </a:defRPr>
              </a:lvl1pPr>
              <a:lvl2pPr algn="ctr" rtl="0" eaLnBrk="0" fontAlgn="base" hangingPunct="0">
                <a:spcBef>
                  <a:spcPct val="0"/>
                </a:spcBef>
                <a:spcAft>
                  <a:spcPct val="0"/>
                </a:spcAft>
                <a:defRPr sz="3600">
                  <a:solidFill>
                    <a:srgbClr val="000000"/>
                  </a:solidFill>
                  <a:latin typeface="Tahoma" pitchFamily="34" charset="0"/>
                  <a:cs typeface="Arial" charset="0"/>
                </a:defRPr>
              </a:lvl2pPr>
              <a:lvl3pPr algn="ctr" rtl="0" eaLnBrk="0" fontAlgn="base" hangingPunct="0">
                <a:spcBef>
                  <a:spcPct val="0"/>
                </a:spcBef>
                <a:spcAft>
                  <a:spcPct val="0"/>
                </a:spcAft>
                <a:defRPr sz="3600">
                  <a:solidFill>
                    <a:srgbClr val="000000"/>
                  </a:solidFill>
                  <a:latin typeface="Tahoma" pitchFamily="34" charset="0"/>
                  <a:cs typeface="Arial" charset="0"/>
                </a:defRPr>
              </a:lvl3pPr>
              <a:lvl4pPr algn="ctr" rtl="0" eaLnBrk="0" fontAlgn="base" hangingPunct="0">
                <a:spcBef>
                  <a:spcPct val="0"/>
                </a:spcBef>
                <a:spcAft>
                  <a:spcPct val="0"/>
                </a:spcAft>
                <a:defRPr sz="3600">
                  <a:solidFill>
                    <a:srgbClr val="000000"/>
                  </a:solidFill>
                  <a:latin typeface="Tahoma" pitchFamily="34" charset="0"/>
                  <a:cs typeface="Arial" charset="0"/>
                </a:defRPr>
              </a:lvl4pPr>
              <a:lvl5pPr algn="ctr" rtl="0" eaLnBrk="0" fontAlgn="base" hangingPunct="0">
                <a:spcBef>
                  <a:spcPct val="0"/>
                </a:spcBef>
                <a:spcAft>
                  <a:spcPct val="0"/>
                </a:spcAft>
                <a:defRPr sz="3600">
                  <a:solidFill>
                    <a:srgbClr val="000000"/>
                  </a:solidFill>
                  <a:latin typeface="Tahoma" pitchFamily="34" charset="0"/>
                  <a:cs typeface="Arial" charset="0"/>
                </a:defRPr>
              </a:lvl5pPr>
              <a:lvl6pPr marL="457200" algn="ctr" rtl="0" fontAlgn="base">
                <a:spcBef>
                  <a:spcPct val="0"/>
                </a:spcBef>
                <a:spcAft>
                  <a:spcPct val="0"/>
                </a:spcAft>
                <a:defRPr sz="3600">
                  <a:solidFill>
                    <a:srgbClr val="000000"/>
                  </a:solidFill>
                  <a:latin typeface="Tahoma" pitchFamily="34" charset="0"/>
                  <a:cs typeface="Arial" charset="0"/>
                </a:defRPr>
              </a:lvl6pPr>
              <a:lvl7pPr marL="914400" algn="ctr" rtl="0" fontAlgn="base">
                <a:spcBef>
                  <a:spcPct val="0"/>
                </a:spcBef>
                <a:spcAft>
                  <a:spcPct val="0"/>
                </a:spcAft>
                <a:defRPr sz="3600">
                  <a:solidFill>
                    <a:srgbClr val="000000"/>
                  </a:solidFill>
                  <a:latin typeface="Tahoma" pitchFamily="34" charset="0"/>
                  <a:cs typeface="Arial" charset="0"/>
                </a:defRPr>
              </a:lvl7pPr>
              <a:lvl8pPr marL="1371600" algn="ctr" rtl="0" fontAlgn="base">
                <a:spcBef>
                  <a:spcPct val="0"/>
                </a:spcBef>
                <a:spcAft>
                  <a:spcPct val="0"/>
                </a:spcAft>
                <a:defRPr sz="3600">
                  <a:solidFill>
                    <a:srgbClr val="000000"/>
                  </a:solidFill>
                  <a:latin typeface="Tahoma" pitchFamily="34" charset="0"/>
                  <a:cs typeface="Arial" charset="0"/>
                </a:defRPr>
              </a:lvl8pPr>
              <a:lvl9pPr marL="1828800" algn="ctr" rtl="0" fontAlgn="base">
                <a:spcBef>
                  <a:spcPct val="0"/>
                </a:spcBef>
                <a:spcAft>
                  <a:spcPct val="0"/>
                </a:spcAft>
                <a:defRPr sz="3600">
                  <a:solidFill>
                    <a:srgbClr val="000000"/>
                  </a:solidFill>
                  <a:latin typeface="Tahoma" pitchFamily="34" charset="0"/>
                  <a:cs typeface="Arial" charset="0"/>
                </a:defRPr>
              </a:lvl9pPr>
            </a:lstStyle>
            <a:p>
              <a:pPr eaLnBrk="1" hangingPunct="1">
                <a:defRPr/>
              </a:pPr>
              <a:endParaRPr lang="en-GB" sz="1600" dirty="0">
                <a:solidFill>
                  <a:srgbClr val="3F1E03"/>
                </a:solidFill>
                <a:latin typeface="Calibri" panose="020F0502020204030204" pitchFamily="34" charset="0"/>
              </a:endParaRPr>
            </a:p>
            <a:p>
              <a:pPr eaLnBrk="1" hangingPunct="1">
                <a:defRPr/>
              </a:pPr>
              <a:r>
                <a:rPr lang="el-GR" sz="1600" dirty="0" err="1">
                  <a:solidFill>
                    <a:schemeClr val="tx1">
                      <a:lumMod val="85000"/>
                      <a:lumOff val="15000"/>
                    </a:schemeClr>
                  </a:solidFill>
                  <a:latin typeface="Calibri" panose="020F0502020204030204" pitchFamily="34" charset="0"/>
                </a:rPr>
                <a:t>Οστεοπορωτικό</a:t>
              </a:r>
              <a:r>
                <a:rPr lang="el-GR" sz="1600" dirty="0">
                  <a:solidFill>
                    <a:schemeClr val="tx1">
                      <a:lumMod val="85000"/>
                      <a:lumOff val="15000"/>
                    </a:schemeClr>
                  </a:solidFill>
                  <a:latin typeface="Calibri" panose="020F0502020204030204" pitchFamily="34" charset="0"/>
                </a:rPr>
                <a:t> οστό με μεγάλο πάχος φλοιώδους οστού </a:t>
              </a:r>
            </a:p>
            <a:p>
              <a:pPr eaLnBrk="1" hangingPunct="1">
                <a:defRPr/>
              </a:pPr>
              <a:r>
                <a:rPr lang="el-GR" sz="1600" b="1" dirty="0">
                  <a:solidFill>
                    <a:schemeClr val="tx1">
                      <a:lumMod val="85000"/>
                      <a:lumOff val="15000"/>
                    </a:schemeClr>
                  </a:solidFill>
                  <a:latin typeface="Calibri" panose="020F0502020204030204" pitchFamily="34" charset="0"/>
                </a:rPr>
                <a:t>Ηλικία</a:t>
              </a:r>
              <a:r>
                <a:rPr lang="en-GB" sz="1600" b="1" dirty="0">
                  <a:solidFill>
                    <a:schemeClr val="tx1">
                      <a:lumMod val="85000"/>
                      <a:lumOff val="15000"/>
                    </a:schemeClr>
                  </a:solidFill>
                  <a:latin typeface="Calibri" panose="020F0502020204030204" pitchFamily="34" charset="0"/>
                </a:rPr>
                <a:t>: </a:t>
              </a:r>
              <a:r>
                <a:rPr lang="en-US" sz="1600" b="1" dirty="0">
                  <a:solidFill>
                    <a:schemeClr val="tx1">
                      <a:lumMod val="85000"/>
                      <a:lumOff val="15000"/>
                    </a:schemeClr>
                  </a:solidFill>
                  <a:latin typeface="Calibri" panose="020F0502020204030204" pitchFamily="34" charset="0"/>
                </a:rPr>
                <a:t>8</a:t>
              </a:r>
              <a:r>
                <a:rPr lang="el-GR" sz="1600" b="1" dirty="0">
                  <a:solidFill>
                    <a:schemeClr val="tx1">
                      <a:lumMod val="85000"/>
                      <a:lumOff val="15000"/>
                    </a:schemeClr>
                  </a:solidFill>
                  <a:latin typeface="Calibri" panose="020F0502020204030204" pitchFamily="34" charset="0"/>
                </a:rPr>
                <a:t>0</a:t>
              </a:r>
            </a:p>
            <a:p>
              <a:pPr eaLnBrk="1" hangingPunct="1">
                <a:defRPr/>
              </a:pPr>
              <a:endParaRPr lang="el-GR" sz="1600" dirty="0">
                <a:solidFill>
                  <a:schemeClr val="bg2">
                    <a:lumMod val="50000"/>
                  </a:schemeClr>
                </a:solidFill>
                <a:effectLst>
                  <a:outerShdw blurRad="38100" dist="38100" dir="2700000" algn="tl">
                    <a:srgbClr val="000000">
                      <a:alpha val="43137"/>
                    </a:srgbClr>
                  </a:outerShdw>
                </a:effectLst>
                <a:latin typeface="Calibri" panose="020F0502020204030204" pitchFamily="34" charset="0"/>
              </a:endParaRPr>
            </a:p>
          </p:txBody>
        </p:sp>
        <p:pic>
          <p:nvPicPr>
            <p:cNvPr id="1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056" y="4239852"/>
              <a:ext cx="2736307" cy="2028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16899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Τα συμπτώματα της οστεοπόρωσης ξεκινούν από την </a:t>
            </a:r>
            <a:r>
              <a:rPr lang="el-GR" sz="2200" dirty="0" err="1"/>
              <a:t>ενδοστική</a:t>
            </a:r>
            <a:r>
              <a:rPr lang="el-GR" sz="2200" dirty="0"/>
              <a:t> (εσωτερική) επιφάνεια, με αποτέλεσμα την λέπτυνση του φλοιού και την αραίωση του φλοιώδους οστού.</a:t>
            </a:r>
          </a:p>
          <a:p>
            <a:pPr algn="just">
              <a:spcBef>
                <a:spcPts val="0"/>
              </a:spcBef>
              <a:spcAft>
                <a:spcPts val="2400"/>
              </a:spcAft>
              <a:buClr>
                <a:schemeClr val="tx2">
                  <a:lumMod val="75000"/>
                </a:schemeClr>
              </a:buClr>
              <a:buFont typeface="Wingdings" pitchFamily="2" charset="2"/>
              <a:buChar char="q"/>
            </a:pPr>
            <a:r>
              <a:rPr lang="el-GR" sz="2200" dirty="0"/>
              <a:t>Το πάχος του φλοιού σχετίζεται με μείωση της συνολικής αντοχής των οστών και την αύξηση του κινδύνου καταγμάτων.</a:t>
            </a:r>
          </a:p>
          <a:p>
            <a:pPr algn="just">
              <a:spcBef>
                <a:spcPts val="0"/>
              </a:spcBef>
              <a:spcAft>
                <a:spcPts val="2400"/>
              </a:spcAft>
              <a:buClr>
                <a:schemeClr val="tx2">
                  <a:lumMod val="75000"/>
                </a:schemeClr>
              </a:buClr>
              <a:buFont typeface="Wingdings" pitchFamily="2" charset="2"/>
              <a:buChar char="q"/>
            </a:pPr>
            <a:r>
              <a:rPr lang="el-GR" sz="2200" dirty="0"/>
              <a:t>Η διάγνωση της οστεοπόρωσης γίνεται με μετρήσεις οστικής πυκνότητας με τη Μέθοδο </a:t>
            </a:r>
            <a:r>
              <a:rPr lang="el-GR" sz="2200" dirty="0" err="1"/>
              <a:t>Απορροφησιομετρίας</a:t>
            </a:r>
            <a:r>
              <a:rPr lang="el-GR" sz="2200" dirty="0"/>
              <a:t> </a:t>
            </a:r>
            <a:r>
              <a:rPr lang="el-GR" sz="2200" dirty="0" err="1"/>
              <a:t>Διπλοενεργειακής</a:t>
            </a:r>
            <a:r>
              <a:rPr lang="el-GR" sz="2200" dirty="0"/>
              <a:t> Δέσμης </a:t>
            </a:r>
            <a:r>
              <a:rPr lang="el-GR" sz="2200" dirty="0" err="1"/>
              <a:t>Ακτίνων</a:t>
            </a:r>
            <a:r>
              <a:rPr lang="el-GR" sz="2200" dirty="0"/>
              <a:t> Χ/DXA.</a:t>
            </a:r>
          </a:p>
          <a:p>
            <a:pPr algn="just">
              <a:spcBef>
                <a:spcPts val="0"/>
              </a:spcBef>
              <a:spcAft>
                <a:spcPts val="2400"/>
              </a:spcAft>
              <a:buClr>
                <a:schemeClr val="tx2">
                  <a:lumMod val="75000"/>
                </a:schemeClr>
              </a:buClr>
              <a:buFont typeface="Wingdings" pitchFamily="2" charset="2"/>
              <a:buChar char="q"/>
            </a:pPr>
            <a:r>
              <a:rPr lang="el-GR" sz="2200" dirty="0"/>
              <a:t>Υπολογίζεται ότι το 40% των γυναικών και το 15-30% των ανδρών άνω των 50 ετών θα υποστούν κάταγμα λόγω της μείωσης της ανθεκτικότητας και ελαστικότητας των οστών.</a:t>
            </a:r>
          </a:p>
        </p:txBody>
      </p:sp>
      <p:sp>
        <p:nvSpPr>
          <p:cNvPr id="8"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Παθογένειες οστών - Οστεοπόρωση</a:t>
            </a:r>
            <a:endParaRPr lang="en-US" sz="3600" b="1" dirty="0">
              <a:solidFill>
                <a:srgbClr val="002060"/>
              </a:solidFill>
            </a:endParaRPr>
          </a:p>
        </p:txBody>
      </p:sp>
    </p:spTree>
    <p:extLst>
      <p:ext uri="{BB962C8B-B14F-4D97-AF65-F5344CB8AC3E}">
        <p14:creationId xmlns:p14="http://schemas.microsoft.com/office/powerpoint/2010/main" val="61164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100796"/>
            <a:ext cx="4359560" cy="275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3 - Ορθογώνιο"/>
          <p:cNvSpPr/>
          <p:nvPr/>
        </p:nvSpPr>
        <p:spPr>
          <a:xfrm>
            <a:off x="6407696" y="6657945"/>
            <a:ext cx="2736304" cy="200055"/>
          </a:xfrm>
          <a:prstGeom prst="rect">
            <a:avLst/>
          </a:prstGeom>
          <a:ln>
            <a:noFill/>
          </a:ln>
        </p:spPr>
        <p:txBody>
          <a:bodyPr wrap="square">
            <a:spAutoFit/>
          </a:bodyPr>
          <a:lstStyle/>
          <a:p>
            <a:pPr algn="just"/>
            <a:r>
              <a:rPr lang="en-US" sz="700" kern="0" dirty="0">
                <a:latin typeface="Calibri" pitchFamily="34" charset="0"/>
              </a:rPr>
              <a:t>J.A. </a:t>
            </a:r>
            <a:r>
              <a:rPr lang="en-US" sz="700" kern="0" dirty="0" err="1">
                <a:latin typeface="Calibri" pitchFamily="34" charset="0"/>
              </a:rPr>
              <a:t>Kanis</a:t>
            </a:r>
            <a:r>
              <a:rPr lang="en-US" sz="700" kern="0" dirty="0">
                <a:latin typeface="Calibri" pitchFamily="34" charset="0"/>
              </a:rPr>
              <a:t>, Diagnosis of osteoporosis, Osteoporosis International, 1997</a:t>
            </a:r>
          </a:p>
        </p:txBody>
      </p:sp>
      <p:sp>
        <p:nvSpPr>
          <p:cNvPr id="10"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Παθογένειες οστών - Οστεοπόρωση</a:t>
            </a:r>
            <a:endParaRPr lang="en-US" sz="3600" b="1" dirty="0">
              <a:solidFill>
                <a:srgbClr val="002060"/>
              </a:solidFill>
            </a:endParaRPr>
          </a:p>
        </p:txBody>
      </p:sp>
      <p:sp>
        <p:nvSpPr>
          <p:cNvPr id="11" name="Content Placeholder 2"/>
          <p:cNvSpPr txBox="1">
            <a:spLocks/>
          </p:cNvSpPr>
          <p:nvPr/>
        </p:nvSpPr>
        <p:spPr>
          <a:xfrm>
            <a:off x="269304" y="1700808"/>
            <a:ext cx="8551168" cy="338437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rgbClr val="383E56"/>
              </a:buClr>
              <a:buFont typeface="Wingdings" pitchFamily="2" charset="2"/>
              <a:buChar char="q"/>
            </a:pPr>
            <a:r>
              <a:rPr lang="el-GR" sz="2200" dirty="0">
                <a:latin typeface="Calibri" panose="020F0502020204030204" pitchFamily="34" charset="0"/>
              </a:rPr>
              <a:t>Η οστεοπόρωση και τα </a:t>
            </a:r>
            <a:r>
              <a:rPr lang="el-GR" sz="2200" dirty="0" err="1">
                <a:latin typeface="Calibri" panose="020F0502020204030204" pitchFamily="34" charset="0"/>
              </a:rPr>
              <a:t>οστεοπορωτικά</a:t>
            </a:r>
            <a:r>
              <a:rPr lang="el-GR" sz="2200" dirty="0">
                <a:latin typeface="Calibri" panose="020F0502020204030204" pitchFamily="34" charset="0"/>
              </a:rPr>
              <a:t> κατάγματα αντιπροσωπεύουν ένα τεράστιο επιδημιολογικό πρόβλημα και για τα δύο φύλα, καθώς σχετίζονται με την αύξηση της ηλικίας.</a:t>
            </a:r>
          </a:p>
          <a:p>
            <a:pPr algn="just">
              <a:buClr>
                <a:srgbClr val="383E56"/>
              </a:buClr>
              <a:buFont typeface="Wingdings" pitchFamily="2" charset="2"/>
              <a:buChar char="q"/>
            </a:pPr>
            <a:r>
              <a:rPr lang="el-GR" sz="2200" dirty="0">
                <a:latin typeface="Calibri" panose="020F0502020204030204" pitchFamily="34" charset="0"/>
              </a:rPr>
              <a:t>Στο διάγραμμα φαίνεται η πιθανότητα εμφάνισης κατάγματος ισχίου σε γυναίκες άνω των 50 ετών καθώς συρρικνώνεται η πυκνότητα της οστικής μάζας:</a:t>
            </a:r>
          </a:p>
          <a:p>
            <a:pPr algn="just">
              <a:buClr>
                <a:srgbClr val="383E56"/>
              </a:buClr>
              <a:buFont typeface="Wingdings" pitchFamily="2" charset="2"/>
              <a:buChar char="q"/>
            </a:pPr>
            <a:endParaRPr lang="el-GR" sz="2200" dirty="0">
              <a:latin typeface="Calibri" panose="020F0502020204030204" pitchFamily="34" charset="0"/>
            </a:endParaRPr>
          </a:p>
          <a:p>
            <a:pPr algn="just"/>
            <a:endParaRPr lang="el-GR" sz="2200" dirty="0">
              <a:latin typeface="Calibri" panose="020F0502020204030204" pitchFamily="34" charset="0"/>
            </a:endParaRPr>
          </a:p>
        </p:txBody>
      </p:sp>
    </p:spTree>
    <p:extLst>
      <p:ext uri="{BB962C8B-B14F-4D97-AF65-F5344CB8AC3E}">
        <p14:creationId xmlns:p14="http://schemas.microsoft.com/office/powerpoint/2010/main" val="398707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Τα οστά συνθέτουν τον σκελετό παρέχοντας τρεις βασικές λειτουργίες: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Την </a:t>
            </a:r>
            <a:r>
              <a:rPr lang="el-GR" sz="2000" b="1" dirty="0"/>
              <a:t>ανάληψη φορτίων </a:t>
            </a:r>
            <a:r>
              <a:rPr lang="el-GR" sz="2000" dirty="0"/>
              <a:t>από εξωτερικές δυνάμεις (π.χ. βαρύτητα) και τη μυϊκή δραστηριότητα (π.χ. κίνηση).</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 </a:t>
            </a:r>
            <a:r>
              <a:rPr lang="el-GR" sz="2000" b="1" dirty="0"/>
              <a:t>μεταβολική δραστηριότητα</a:t>
            </a:r>
            <a:r>
              <a:rPr lang="el-GR" sz="2000" dirty="0"/>
              <a:t>, συμμετέχουν στην ομοιόσταση του ασβεστίου.</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Την </a:t>
            </a:r>
            <a:r>
              <a:rPr lang="el-GR" sz="2000" b="1" dirty="0"/>
              <a:t>προστασία ζωτικών οργάνων </a:t>
            </a:r>
            <a:r>
              <a:rPr lang="el-GR" sz="2000" dirty="0"/>
              <a:t>(π.χ. θώρακας και κρανίο).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Ο ιστός των οστών είναι μια από τις πιο άκαμπτες δομές του σώματος λόγω του συνδυασμού οργανικών και ανόργανων στοιχείων του.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Η ανόργανη συνιστώσα προσδίδει σκληρότητα και τη σχετικά στερεά του φύση, ενώ η οργανική παρέχει ευκαμψία και ανθεκτικότητα.</a:t>
            </a:r>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Οστά</a:t>
            </a:r>
            <a:endParaRPr lang="en-US" sz="3600" b="1"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3814685824"/>
              </p:ext>
            </p:extLst>
          </p:nvPr>
        </p:nvGraphicFramePr>
        <p:xfrm>
          <a:off x="1691680" y="1628800"/>
          <a:ext cx="5616624"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a:spLocks noGrp="1"/>
          </p:cNvSpPr>
          <p:nvPr>
            <p:ph sz="quarter" idx="1"/>
          </p:nvPr>
        </p:nvSpPr>
        <p:spPr>
          <a:xfrm>
            <a:off x="323528" y="4437112"/>
            <a:ext cx="8208912" cy="2376264"/>
          </a:xfrm>
        </p:spPr>
        <p:txBody>
          <a:bodyPr>
            <a:noAutofit/>
          </a:bodyPr>
          <a:lstStyle/>
          <a:p>
            <a:pPr algn="just">
              <a:spcBef>
                <a:spcPts val="0"/>
              </a:spcBef>
              <a:spcAft>
                <a:spcPts val="1200"/>
              </a:spcAft>
              <a:buClr>
                <a:srgbClr val="383E56"/>
              </a:buClr>
              <a:buSzPct val="80000"/>
              <a:buFont typeface="Wingdings" pitchFamily="2" charset="2"/>
              <a:buChar char="q"/>
            </a:pPr>
            <a:r>
              <a:rPr lang="el-GR" sz="1800" b="1" dirty="0">
                <a:latin typeface="Calibri" panose="020F0502020204030204" pitchFamily="34" charset="0"/>
              </a:rPr>
              <a:t>Πρωτογενής</a:t>
            </a:r>
            <a:r>
              <a:rPr lang="el-GR" sz="1800" dirty="0">
                <a:latin typeface="Calibri" panose="020F0502020204030204" pitchFamily="34" charset="0"/>
              </a:rPr>
              <a:t>:  </a:t>
            </a:r>
            <a:r>
              <a:rPr lang="en-US" sz="1800" dirty="0" err="1">
                <a:latin typeface="Calibri" panose="020F0502020204030204" pitchFamily="34" charset="0"/>
              </a:rPr>
              <a:t>i</a:t>
            </a:r>
            <a:r>
              <a:rPr lang="en-US" sz="1800" dirty="0">
                <a:latin typeface="Calibri" panose="020F0502020204030204" pitchFamily="34" charset="0"/>
              </a:rPr>
              <a:t>) </a:t>
            </a:r>
            <a:r>
              <a:rPr lang="el-GR" sz="1800" dirty="0">
                <a:latin typeface="Calibri" panose="020F0502020204030204" pitchFamily="34" charset="0"/>
              </a:rPr>
              <a:t>Μετεμμηνοπαυσιακή οστεοπόρωση </a:t>
            </a:r>
            <a:r>
              <a:rPr lang="en-US" sz="1800" dirty="0">
                <a:latin typeface="Calibri" panose="020F0502020204030204" pitchFamily="34" charset="0"/>
              </a:rPr>
              <a:t> ii) </a:t>
            </a:r>
            <a:r>
              <a:rPr lang="el-GR" sz="1800" dirty="0">
                <a:latin typeface="Calibri" panose="020F0502020204030204" pitchFamily="34" charset="0"/>
              </a:rPr>
              <a:t>Οστεοπόρωση των ηλικιωμένων ή γεροντική οστεοπόρωση.</a:t>
            </a:r>
            <a:endParaRPr lang="el-GR" sz="1800" b="1" dirty="0">
              <a:latin typeface="Calibri" panose="020F0502020204030204" pitchFamily="34" charset="0"/>
            </a:endParaRPr>
          </a:p>
          <a:p>
            <a:pPr algn="just">
              <a:buClr>
                <a:srgbClr val="383E56"/>
              </a:buClr>
              <a:buSzPct val="80000"/>
              <a:buFont typeface="Wingdings" pitchFamily="2" charset="2"/>
              <a:buChar char="q"/>
            </a:pPr>
            <a:r>
              <a:rPr lang="el-GR" sz="1800" b="1" dirty="0">
                <a:latin typeface="Calibri" panose="020F0502020204030204" pitchFamily="34" charset="0"/>
              </a:rPr>
              <a:t>Δευτερογενής:</a:t>
            </a:r>
            <a:r>
              <a:rPr lang="en-US" sz="1800" b="1" dirty="0">
                <a:latin typeface="Calibri" panose="020F0502020204030204" pitchFamily="34" charset="0"/>
              </a:rPr>
              <a:t> </a:t>
            </a:r>
            <a:r>
              <a:rPr lang="el-GR" sz="1800" dirty="0">
                <a:latin typeface="Calibri" panose="020F0502020204030204" pitchFamily="34" charset="0"/>
              </a:rPr>
              <a:t>αναπτύσσεται σε ασθενείς με παθήσεις, όπως η ρευματοειδής αρθρίτιδα, ο υπογοναδισμός, ο υπερθυρεοειδισμός και το σύνδρομο </a:t>
            </a:r>
            <a:r>
              <a:rPr lang="el-GR" sz="1800" dirty="0" err="1">
                <a:latin typeface="Calibri" panose="020F0502020204030204" pitchFamily="34" charset="0"/>
              </a:rPr>
              <a:t>δυσαπορρόφησης</a:t>
            </a:r>
            <a:r>
              <a:rPr lang="el-GR" sz="1800" dirty="0">
                <a:latin typeface="Calibri" panose="020F0502020204030204" pitchFamily="34" charset="0"/>
              </a:rPr>
              <a:t> ή σε ασθενείς που παίρνουν για μεγάλο χρονικό διάστημα φάρμακα, όπως είναι τα </a:t>
            </a:r>
            <a:r>
              <a:rPr lang="el-GR" sz="1800" dirty="0" err="1">
                <a:latin typeface="Calibri" panose="020F0502020204030204" pitchFamily="34" charset="0"/>
              </a:rPr>
              <a:t>γλυκοκορτικοειδή</a:t>
            </a:r>
            <a:r>
              <a:rPr lang="el-GR" sz="1800" dirty="0">
                <a:latin typeface="Calibri" panose="020F0502020204030204" pitchFamily="34" charset="0"/>
              </a:rPr>
              <a:t> (δηλ. η κορτιζόνη), η </a:t>
            </a:r>
            <a:r>
              <a:rPr lang="el-GR" sz="1800" dirty="0" err="1">
                <a:latin typeface="Calibri" panose="020F0502020204030204" pitchFamily="34" charset="0"/>
              </a:rPr>
              <a:t>θυρεοειδική</a:t>
            </a:r>
            <a:r>
              <a:rPr lang="el-GR" sz="1800" dirty="0">
                <a:latin typeface="Calibri" panose="020F0502020204030204" pitchFamily="34" charset="0"/>
              </a:rPr>
              <a:t> ορμόνη, τα αντιεπιληπτικά φάρμακα ή η ηπαρίνη.</a:t>
            </a:r>
            <a:endParaRPr lang="el-GR" sz="1800" b="1" dirty="0">
              <a:latin typeface="Calibri" panose="020F0502020204030204" pitchFamily="34" charset="0"/>
            </a:endParaRPr>
          </a:p>
          <a:p>
            <a:pPr algn="just"/>
            <a:endParaRPr lang="el-GR" sz="1800" dirty="0">
              <a:latin typeface="Calibri" pitchFamily="34" charset="0"/>
            </a:endParaRPr>
          </a:p>
          <a:p>
            <a:pPr algn="just"/>
            <a:endParaRPr lang="el-GR" sz="1800" dirty="0">
              <a:latin typeface="Calibri" pitchFamily="34" charset="0"/>
            </a:endParaRPr>
          </a:p>
          <a:p>
            <a:pPr algn="just">
              <a:buNone/>
            </a:pPr>
            <a:endParaRPr lang="el-GR" sz="1800" dirty="0">
              <a:latin typeface="Calibri" pitchFamily="34" charset="0"/>
            </a:endParaRPr>
          </a:p>
          <a:p>
            <a:pPr algn="just"/>
            <a:endParaRPr lang="el-GR" sz="1800" dirty="0">
              <a:latin typeface="Calibri" pitchFamily="34" charset="0"/>
            </a:endParaRPr>
          </a:p>
        </p:txBody>
      </p:sp>
      <p:sp>
        <p:nvSpPr>
          <p:cNvPr id="7"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Παθογένειες οστών - Οστεοπόρωση</a:t>
            </a:r>
            <a:endParaRPr lang="en-US" sz="3600" b="1" dirty="0">
              <a:solidFill>
                <a:srgbClr val="002060"/>
              </a:solidFill>
            </a:endParaRPr>
          </a:p>
        </p:txBody>
      </p:sp>
    </p:spTree>
    <p:extLst>
      <p:ext uri="{BB962C8B-B14F-4D97-AF65-F5344CB8AC3E}">
        <p14:creationId xmlns:p14="http://schemas.microsoft.com/office/powerpoint/2010/main" val="2223647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41784" y="1628800"/>
            <a:ext cx="7772400" cy="533400"/>
          </a:xfrm>
          <a:prstGeom prst="rect">
            <a:avLst/>
          </a:prstGeom>
        </p:spPr>
        <p:txBody>
          <a:bodyPr vert="horz">
            <a:noAutofit/>
          </a:bodyPr>
          <a:lstStyle/>
          <a:p>
            <a:pPr marL="320040" indent="-320040" algn="ctr">
              <a:spcBef>
                <a:spcPts val="700"/>
              </a:spcBef>
              <a:buClr>
                <a:schemeClr val="accent2"/>
              </a:buClr>
              <a:buSzPct val="60000"/>
              <a:defRPr/>
            </a:pPr>
            <a:r>
              <a:rPr lang="el-GR" sz="2000" b="1" dirty="0"/>
              <a:t>Σχέση Μηχανικών ιδιοτήτων με οστική πυκνότητα και πορώδες</a:t>
            </a:r>
          </a:p>
        </p:txBody>
      </p:sp>
      <p:sp>
        <p:nvSpPr>
          <p:cNvPr id="5" name="Content Placeholder 2"/>
          <p:cNvSpPr>
            <a:spLocks noGrp="1"/>
          </p:cNvSpPr>
          <p:nvPr>
            <p:ph sz="quarter" idx="1"/>
          </p:nvPr>
        </p:nvSpPr>
        <p:spPr>
          <a:xfrm>
            <a:off x="179512" y="1052736"/>
            <a:ext cx="8839200" cy="1008112"/>
          </a:xfrm>
        </p:spPr>
        <p:txBody>
          <a:bodyPr>
            <a:normAutofit/>
          </a:bodyPr>
          <a:lstStyle/>
          <a:p>
            <a:endParaRPr lang="el-GR" sz="2400" dirty="0">
              <a:solidFill>
                <a:schemeClr val="accent4">
                  <a:lumMod val="50000"/>
                </a:schemeClr>
              </a:solidFill>
              <a:latin typeface="Calibri" pitchFamily="34" charset="0"/>
            </a:endParaRPr>
          </a:p>
          <a:p>
            <a:pPr algn="just"/>
            <a:endParaRPr lang="el-GR" sz="1800" dirty="0">
              <a:latin typeface="Calibri" pitchFamily="34" charset="0"/>
            </a:endParaRPr>
          </a:p>
        </p:txBody>
      </p:sp>
      <p:sp>
        <p:nvSpPr>
          <p:cNvPr id="8" name="Content Placeholder 2"/>
          <p:cNvSpPr txBox="1">
            <a:spLocks/>
          </p:cNvSpPr>
          <p:nvPr/>
        </p:nvSpPr>
        <p:spPr>
          <a:xfrm>
            <a:off x="323528" y="2060848"/>
            <a:ext cx="8208912" cy="7200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000" dirty="0"/>
              <a:t>Η φαινόμενη πυκνότητα ρ του οστού ορίζεται ως η μάζα του οστού </a:t>
            </a:r>
            <a:r>
              <a:rPr lang="en-US" sz="2000" dirty="0" err="1">
                <a:latin typeface="Calibri" pitchFamily="34" charset="0"/>
              </a:rPr>
              <a:t>m</a:t>
            </a:r>
            <a:r>
              <a:rPr lang="en-US" sz="2000" baseline="-25000" dirty="0" err="1">
                <a:latin typeface="Calibri" pitchFamily="34" charset="0"/>
                <a:cs typeface="Calibri" pitchFamily="34" charset="0"/>
              </a:rPr>
              <a:t>bone</a:t>
            </a:r>
            <a:r>
              <a:rPr lang="en-US" sz="2000" dirty="0">
                <a:latin typeface="Calibri" pitchFamily="34" charset="0"/>
              </a:rPr>
              <a:t> </a:t>
            </a:r>
            <a:r>
              <a:rPr lang="el-GR" sz="2000" dirty="0"/>
              <a:t>προς το συνολικό του όγκο </a:t>
            </a:r>
            <a:r>
              <a:rPr lang="en-US" sz="2000" dirty="0"/>
              <a:t>TV</a:t>
            </a:r>
            <a:r>
              <a:rPr lang="el-GR" sz="2000" dirty="0"/>
              <a:t> συνυπολογίζοντας τα κενά των πόρων:</a:t>
            </a:r>
            <a:endParaRPr lang="el-GR" sz="2000" baseline="-25000" dirty="0">
              <a:latin typeface="Calibri" pitchFamily="34" charset="0"/>
              <a:cs typeface="Calibri" pitchFamily="34" charset="0"/>
            </a:endParaRPr>
          </a:p>
          <a:p>
            <a:pPr algn="just">
              <a:buClr>
                <a:srgbClr val="383E56"/>
              </a:buClr>
              <a:buSzPct val="80000"/>
              <a:buFont typeface="Wingdings" pitchFamily="2" charset="2"/>
              <a:buChar char="q"/>
            </a:pPr>
            <a:endParaRPr lang="en-US" sz="2000" dirty="0"/>
          </a:p>
          <a:p>
            <a:pPr>
              <a:buClr>
                <a:srgbClr val="383E56"/>
              </a:buClr>
              <a:buSzPct val="80000"/>
              <a:buFont typeface="Wingdings" pitchFamily="2" charset="2"/>
              <a:buChar char="q"/>
            </a:pPr>
            <a:endParaRPr lang="el-GR" sz="1200" b="1" dirty="0"/>
          </a:p>
          <a:p>
            <a:pPr marL="0" indent="0" algn="just">
              <a:buClr>
                <a:srgbClr val="383E56"/>
              </a:buClr>
              <a:buSzPct val="80000"/>
              <a:buNone/>
            </a:pPr>
            <a:endParaRPr lang="el-GR" sz="2000" b="1" dirty="0"/>
          </a:p>
          <a:p>
            <a:pPr algn="just"/>
            <a:endParaRPr lang="el-GR" sz="1800" dirty="0">
              <a:latin typeface="Calibri" pitchFamily="34" charset="0"/>
            </a:endParaRPr>
          </a:p>
          <a:p>
            <a:pPr algn="just"/>
            <a:endParaRPr lang="el-GR" sz="1800" dirty="0">
              <a:latin typeface="Calibri" pitchFamily="34" charset="0"/>
            </a:endParaRPr>
          </a:p>
          <a:p>
            <a:pPr algn="just">
              <a:buFont typeface="Wingdings"/>
              <a:buNone/>
            </a:pPr>
            <a:endParaRPr lang="el-GR" sz="1800" dirty="0">
              <a:latin typeface="Calibri" pitchFamily="34" charset="0"/>
            </a:endParaRPr>
          </a:p>
          <a:p>
            <a:pPr algn="just"/>
            <a:endParaRPr lang="el-GR" sz="1800" dirty="0">
              <a:latin typeface="Calibri" pitchFamily="34" charset="0"/>
            </a:endParaRPr>
          </a:p>
        </p:txBody>
      </p:sp>
      <p:graphicFrame>
        <p:nvGraphicFramePr>
          <p:cNvPr id="6" name="Αντικείμενο 5"/>
          <p:cNvGraphicFramePr>
            <a:graphicFrameLocks noChangeAspect="1"/>
          </p:cNvGraphicFramePr>
          <p:nvPr>
            <p:extLst>
              <p:ext uri="{D42A27DB-BD31-4B8C-83A1-F6EECF244321}">
                <p14:modId xmlns:p14="http://schemas.microsoft.com/office/powerpoint/2010/main" val="764188118"/>
              </p:ext>
            </p:extLst>
          </p:nvPr>
        </p:nvGraphicFramePr>
        <p:xfrm>
          <a:off x="3624263" y="3933825"/>
          <a:ext cx="1211262" cy="544513"/>
        </p:xfrm>
        <a:graphic>
          <a:graphicData uri="http://schemas.openxmlformats.org/presentationml/2006/ole">
            <mc:AlternateContent xmlns:mc="http://schemas.openxmlformats.org/markup-compatibility/2006">
              <mc:Choice xmlns:v="urn:schemas-microsoft-com:vml" Requires="v">
                <p:oleObj name="Equation" r:id="rId3" imgW="622080" imgH="393480" progId="Equation.DSMT4">
                  <p:embed/>
                </p:oleObj>
              </mc:Choice>
              <mc:Fallback>
                <p:oleObj name="Equation" r:id="rId3" imgW="622080" imgH="393480" progId="Equation.DSMT4">
                  <p:embed/>
                  <p:pic>
                    <p:nvPicPr>
                      <p:cNvPr id="0" name=""/>
                      <p:cNvPicPr>
                        <a:picLocks noChangeAspect="1" noChangeArrowheads="1"/>
                      </p:cNvPicPr>
                      <p:nvPr/>
                    </p:nvPicPr>
                    <p:blipFill>
                      <a:blip r:embed="rId4"/>
                      <a:srcRect/>
                      <a:stretch>
                        <a:fillRect/>
                      </a:stretch>
                    </p:blipFill>
                    <p:spPr bwMode="auto">
                      <a:xfrm>
                        <a:off x="3624263" y="3933825"/>
                        <a:ext cx="1211262" cy="544513"/>
                      </a:xfrm>
                      <a:prstGeom prst="rect">
                        <a:avLst/>
                      </a:prstGeom>
                      <a:noFill/>
                      <a:ln>
                        <a:noFill/>
                      </a:ln>
                    </p:spPr>
                  </p:pic>
                </p:oleObj>
              </mc:Fallback>
            </mc:AlternateContent>
          </a:graphicData>
        </a:graphic>
      </p:graphicFrame>
      <p:sp>
        <p:nvSpPr>
          <p:cNvPr id="10" name="Content Placeholder 2"/>
          <p:cNvSpPr txBox="1">
            <a:spLocks/>
          </p:cNvSpPr>
          <p:nvPr/>
        </p:nvSpPr>
        <p:spPr>
          <a:xfrm>
            <a:off x="323528" y="3501008"/>
            <a:ext cx="8208912" cy="57606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000" dirty="0"/>
              <a:t>Το κλάσμα όγκου ορίζεται ως:</a:t>
            </a:r>
          </a:p>
          <a:p>
            <a:pPr algn="just">
              <a:buClr>
                <a:srgbClr val="383E56"/>
              </a:buClr>
              <a:buSzPct val="80000"/>
              <a:buFont typeface="Wingdings" pitchFamily="2" charset="2"/>
              <a:buChar char="q"/>
            </a:pPr>
            <a:endParaRPr lang="en-US" sz="2000" dirty="0"/>
          </a:p>
          <a:p>
            <a:pPr>
              <a:buClr>
                <a:srgbClr val="383E56"/>
              </a:buClr>
              <a:buSzPct val="80000"/>
              <a:buFont typeface="Wingdings" pitchFamily="2" charset="2"/>
              <a:buChar char="q"/>
            </a:pPr>
            <a:endParaRPr lang="el-GR" sz="1200" b="1" dirty="0"/>
          </a:p>
          <a:p>
            <a:pPr marL="0" indent="0" algn="just">
              <a:buClr>
                <a:srgbClr val="383E56"/>
              </a:buClr>
              <a:buSzPct val="80000"/>
              <a:buNone/>
            </a:pPr>
            <a:endParaRPr lang="el-GR" sz="2000" b="1" dirty="0"/>
          </a:p>
          <a:p>
            <a:pPr algn="just"/>
            <a:endParaRPr lang="el-GR" sz="1800" dirty="0">
              <a:latin typeface="Calibri" pitchFamily="34" charset="0"/>
            </a:endParaRPr>
          </a:p>
          <a:p>
            <a:pPr algn="just"/>
            <a:endParaRPr lang="el-GR" sz="1800" dirty="0">
              <a:latin typeface="Calibri" pitchFamily="34" charset="0"/>
            </a:endParaRPr>
          </a:p>
          <a:p>
            <a:pPr algn="just">
              <a:buFont typeface="Wingdings"/>
              <a:buNone/>
            </a:pPr>
            <a:endParaRPr lang="el-GR" sz="1800" dirty="0">
              <a:latin typeface="Calibri" pitchFamily="34" charset="0"/>
            </a:endParaRPr>
          </a:p>
          <a:p>
            <a:pPr algn="just"/>
            <a:endParaRPr lang="el-GR" sz="1800" dirty="0">
              <a:latin typeface="Calibri" pitchFamily="34" charset="0"/>
            </a:endParaRP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872330765"/>
              </p:ext>
            </p:extLst>
          </p:nvPr>
        </p:nvGraphicFramePr>
        <p:xfrm>
          <a:off x="3635896" y="2852936"/>
          <a:ext cx="1187450" cy="544512"/>
        </p:xfrm>
        <a:graphic>
          <a:graphicData uri="http://schemas.openxmlformats.org/presentationml/2006/ole">
            <mc:AlternateContent xmlns:mc="http://schemas.openxmlformats.org/markup-compatibility/2006">
              <mc:Choice xmlns:v="urn:schemas-microsoft-com:vml" Requires="v">
                <p:oleObj name="Equation" r:id="rId5" imgW="609480" imgH="393480" progId="Equation.DSMT4">
                  <p:embed/>
                </p:oleObj>
              </mc:Choice>
              <mc:Fallback>
                <p:oleObj name="Equation" r:id="rId5" imgW="60948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2852936"/>
                        <a:ext cx="1187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2"/>
          <p:cNvSpPr txBox="1">
            <a:spLocks/>
          </p:cNvSpPr>
          <p:nvPr/>
        </p:nvSpPr>
        <p:spPr>
          <a:xfrm>
            <a:off x="340293" y="4653136"/>
            <a:ext cx="8208912" cy="1152128"/>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000" dirty="0"/>
              <a:t>Η φαινόμενη πυκνότητα του αποτιτανωμένου οστίτη ιστού </a:t>
            </a:r>
            <a:r>
              <a:rPr lang="en-US" sz="2000" dirty="0">
                <a:latin typeface="Calibri" pitchFamily="34" charset="0"/>
              </a:rPr>
              <a:t>BMD </a:t>
            </a:r>
            <a:r>
              <a:rPr lang="el-GR" sz="2000" dirty="0"/>
              <a:t>ορίζεται ως η μάζα του αποτιτανωμένου οστού </a:t>
            </a:r>
            <a:r>
              <a:rPr lang="en-US" sz="2000" dirty="0" err="1"/>
              <a:t>m</a:t>
            </a:r>
            <a:r>
              <a:rPr lang="en-US" sz="2000" baseline="-25000" dirty="0" err="1">
                <a:latin typeface="Calibri" pitchFamily="34" charset="0"/>
                <a:cs typeface="Calibri" pitchFamily="34" charset="0"/>
              </a:rPr>
              <a:t>mineral</a:t>
            </a:r>
            <a:r>
              <a:rPr lang="en-US" sz="2000" baseline="-25000" dirty="0">
                <a:latin typeface="Calibri" pitchFamily="34" charset="0"/>
                <a:cs typeface="Calibri" pitchFamily="34" charset="0"/>
              </a:rPr>
              <a:t> </a:t>
            </a:r>
            <a:r>
              <a:rPr lang="en-US" sz="2000" baseline="-25000" dirty="0"/>
              <a:t> </a:t>
            </a:r>
            <a:r>
              <a:rPr lang="el-GR" sz="2000" dirty="0"/>
              <a:t>προς το συνολικό όγκο του οστού:</a:t>
            </a:r>
            <a:endParaRPr lang="el-GR" sz="2000" baseline="-25000" dirty="0"/>
          </a:p>
          <a:p>
            <a:pPr algn="just">
              <a:buClr>
                <a:srgbClr val="383E56"/>
              </a:buClr>
              <a:buSzPct val="80000"/>
              <a:buFont typeface="Wingdings" pitchFamily="2" charset="2"/>
              <a:buChar char="q"/>
            </a:pPr>
            <a:endParaRPr lang="en-US" sz="2000" dirty="0"/>
          </a:p>
          <a:p>
            <a:pPr>
              <a:buClr>
                <a:srgbClr val="383E56"/>
              </a:buClr>
              <a:buSzPct val="80000"/>
              <a:buFont typeface="Wingdings" pitchFamily="2" charset="2"/>
              <a:buChar char="q"/>
            </a:pPr>
            <a:endParaRPr lang="el-GR" sz="1200" b="1" dirty="0"/>
          </a:p>
          <a:p>
            <a:pPr marL="0" indent="0" algn="just">
              <a:buClr>
                <a:srgbClr val="383E56"/>
              </a:buClr>
              <a:buSzPct val="80000"/>
              <a:buNone/>
            </a:pPr>
            <a:endParaRPr lang="el-GR" sz="2000" b="1" dirty="0"/>
          </a:p>
          <a:p>
            <a:pPr algn="just"/>
            <a:endParaRPr lang="el-GR" sz="1800" dirty="0">
              <a:latin typeface="Calibri" pitchFamily="34" charset="0"/>
            </a:endParaRPr>
          </a:p>
          <a:p>
            <a:pPr algn="just"/>
            <a:endParaRPr lang="el-GR" sz="1800" dirty="0">
              <a:latin typeface="Calibri" pitchFamily="34" charset="0"/>
            </a:endParaRPr>
          </a:p>
          <a:p>
            <a:pPr algn="just">
              <a:buFont typeface="Wingdings"/>
              <a:buNone/>
            </a:pPr>
            <a:endParaRPr lang="el-GR" sz="1800" dirty="0">
              <a:latin typeface="Calibri" pitchFamily="34" charset="0"/>
            </a:endParaRPr>
          </a:p>
          <a:p>
            <a:pPr algn="just"/>
            <a:endParaRPr lang="el-GR" sz="1800" dirty="0">
              <a:latin typeface="Calibri" pitchFamily="34" charset="0"/>
            </a:endParaRPr>
          </a:p>
        </p:txBody>
      </p:sp>
      <p:graphicFrame>
        <p:nvGraphicFramePr>
          <p:cNvPr id="11" name="Αντικείμενο 10"/>
          <p:cNvGraphicFramePr>
            <a:graphicFrameLocks noChangeAspect="1"/>
          </p:cNvGraphicFramePr>
          <p:nvPr>
            <p:extLst>
              <p:ext uri="{D42A27DB-BD31-4B8C-83A1-F6EECF244321}">
                <p14:modId xmlns:p14="http://schemas.microsoft.com/office/powerpoint/2010/main" val="3947675325"/>
              </p:ext>
            </p:extLst>
          </p:nvPr>
        </p:nvGraphicFramePr>
        <p:xfrm>
          <a:off x="3347864" y="5661248"/>
          <a:ext cx="1952625" cy="544513"/>
        </p:xfrm>
        <a:graphic>
          <a:graphicData uri="http://schemas.openxmlformats.org/presentationml/2006/ole">
            <mc:AlternateContent xmlns:mc="http://schemas.openxmlformats.org/markup-compatibility/2006">
              <mc:Choice xmlns:v="urn:schemas-microsoft-com:vml" Requires="v">
                <p:oleObj name="Equation" r:id="rId7" imgW="1002960" imgH="393480" progId="Equation.DSMT4">
                  <p:embed/>
                </p:oleObj>
              </mc:Choice>
              <mc:Fallback>
                <p:oleObj name="Equation" r:id="rId7" imgW="1002960" imgH="393480" progId="Equation.DSMT4">
                  <p:embed/>
                  <p:pic>
                    <p:nvPicPr>
                      <p:cNvPr id="0" name=""/>
                      <p:cNvPicPr>
                        <a:picLocks noChangeAspect="1" noChangeArrowheads="1"/>
                      </p:cNvPicPr>
                      <p:nvPr/>
                    </p:nvPicPr>
                    <p:blipFill>
                      <a:blip r:embed="rId8"/>
                      <a:srcRect/>
                      <a:stretch>
                        <a:fillRect/>
                      </a:stretch>
                    </p:blipFill>
                    <p:spPr bwMode="auto">
                      <a:xfrm>
                        <a:off x="3347864" y="5661248"/>
                        <a:ext cx="19526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Παθογένειες οστών - Οστεοπόρωση</a:t>
            </a:r>
            <a:endParaRPr lang="en-US" sz="3600" b="1" dirty="0">
              <a:solidFill>
                <a:srgbClr val="002060"/>
              </a:solidFill>
            </a:endParaRPr>
          </a:p>
        </p:txBody>
      </p:sp>
    </p:spTree>
    <p:extLst>
      <p:ext uri="{BB962C8B-B14F-4D97-AF65-F5344CB8AC3E}">
        <p14:creationId xmlns:p14="http://schemas.microsoft.com/office/powerpoint/2010/main" val="2589425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179512" y="1052736"/>
            <a:ext cx="8839200" cy="1008112"/>
          </a:xfrm>
        </p:spPr>
        <p:txBody>
          <a:bodyPr>
            <a:normAutofit/>
          </a:bodyPr>
          <a:lstStyle/>
          <a:p>
            <a:endParaRPr lang="el-GR" sz="2400" dirty="0">
              <a:solidFill>
                <a:schemeClr val="accent4">
                  <a:lumMod val="50000"/>
                </a:schemeClr>
              </a:solidFill>
              <a:latin typeface="Calibri" pitchFamily="34" charset="0"/>
            </a:endParaRPr>
          </a:p>
          <a:p>
            <a:pPr algn="just"/>
            <a:endParaRPr lang="el-GR" sz="1800" dirty="0">
              <a:latin typeface="Calibri" pitchFamily="34" charset="0"/>
            </a:endParaRP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76" y="2997541"/>
            <a:ext cx="7690424" cy="338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a:xfrm>
            <a:off x="251520" y="1700810"/>
            <a:ext cx="8392124" cy="93610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buClr>
                <a:srgbClr val="383E56"/>
              </a:buClr>
              <a:buSzPct val="80000"/>
              <a:buFont typeface="Wingdings" pitchFamily="2" charset="2"/>
              <a:buChar char="q"/>
            </a:pPr>
            <a:r>
              <a:rPr lang="el-GR" sz="2200" dirty="0">
                <a:latin typeface="Calibri" panose="020F0502020204030204" pitchFamily="34" charset="0"/>
              </a:rPr>
              <a:t>Τρισδιάστατη ανακατασκευή </a:t>
            </a:r>
            <a:r>
              <a:rPr lang="el-GR" sz="2200" dirty="0" err="1">
                <a:latin typeface="Calibri" panose="020F0502020204030204" pitchFamily="34" charset="0"/>
              </a:rPr>
              <a:t>δοκιδώδους</a:t>
            </a:r>
            <a:r>
              <a:rPr lang="el-GR" sz="2200" dirty="0">
                <a:latin typeface="Calibri" panose="020F0502020204030204" pitchFamily="34" charset="0"/>
              </a:rPr>
              <a:t> οστού από ανθρώπινη κερκίδα και το αντίστοιχο κλάσμα όγκου για υγιές οστό και οστό με </a:t>
            </a:r>
            <a:r>
              <a:rPr lang="el-GR" sz="2200" dirty="0" err="1">
                <a:latin typeface="Calibri" panose="020F0502020204030204" pitchFamily="34" charset="0"/>
              </a:rPr>
              <a:t>οστεοπενία</a:t>
            </a:r>
            <a:r>
              <a:rPr lang="el-GR" sz="2200" dirty="0">
                <a:latin typeface="Calibri" panose="020F0502020204030204" pitchFamily="34" charset="0"/>
              </a:rPr>
              <a:t> ή οστεοπόρωση:</a:t>
            </a:r>
          </a:p>
          <a:p>
            <a:pPr algn="just">
              <a:buClr>
                <a:srgbClr val="383E56"/>
              </a:buClr>
              <a:buSzPct val="80000"/>
              <a:buFont typeface="Wingdings" pitchFamily="2" charset="2"/>
              <a:buChar char="q"/>
            </a:pPr>
            <a:endParaRPr lang="en-US" sz="2200" dirty="0">
              <a:latin typeface="Calibri" panose="020F0502020204030204" pitchFamily="34" charset="0"/>
            </a:endParaRPr>
          </a:p>
          <a:p>
            <a:pPr>
              <a:buClr>
                <a:srgbClr val="383E56"/>
              </a:buClr>
              <a:buSzPct val="80000"/>
              <a:buFont typeface="Wingdings" pitchFamily="2" charset="2"/>
              <a:buChar char="q"/>
            </a:pPr>
            <a:endParaRPr lang="el-GR" sz="2200" b="1" dirty="0">
              <a:latin typeface="Calibri" panose="020F0502020204030204" pitchFamily="34" charset="0"/>
            </a:endParaRPr>
          </a:p>
          <a:p>
            <a:pPr marL="0" indent="0" algn="just">
              <a:buClr>
                <a:srgbClr val="383E56"/>
              </a:buClr>
              <a:buSzPct val="80000"/>
              <a:buNone/>
            </a:pPr>
            <a:endParaRPr lang="el-GR" sz="2200" b="1" dirty="0">
              <a:latin typeface="Calibri" panose="020F0502020204030204" pitchFamily="34" charset="0"/>
            </a:endParaRPr>
          </a:p>
          <a:p>
            <a:pPr algn="just"/>
            <a:endParaRPr lang="el-GR" sz="2200" dirty="0">
              <a:latin typeface="Calibri" pitchFamily="34" charset="0"/>
            </a:endParaRPr>
          </a:p>
          <a:p>
            <a:pPr algn="just"/>
            <a:endParaRPr lang="el-GR" sz="2200" dirty="0">
              <a:latin typeface="Calibri" pitchFamily="34" charset="0"/>
            </a:endParaRPr>
          </a:p>
          <a:p>
            <a:pPr algn="just">
              <a:buFont typeface="Wingdings"/>
              <a:buNone/>
            </a:pPr>
            <a:endParaRPr lang="el-GR" sz="2200" dirty="0">
              <a:latin typeface="Calibri" pitchFamily="34" charset="0"/>
            </a:endParaRPr>
          </a:p>
          <a:p>
            <a:pPr algn="just"/>
            <a:endParaRPr lang="el-GR" sz="2200" dirty="0">
              <a:latin typeface="Calibri" pitchFamily="34" charset="0"/>
            </a:endParaRPr>
          </a:p>
        </p:txBody>
      </p:sp>
      <p:sp>
        <p:nvSpPr>
          <p:cNvPr id="15" name="9 - Ορθογώνιο"/>
          <p:cNvSpPr/>
          <p:nvPr/>
        </p:nvSpPr>
        <p:spPr>
          <a:xfrm>
            <a:off x="6588224" y="6309900"/>
            <a:ext cx="1656184" cy="215444"/>
          </a:xfrm>
          <a:prstGeom prst="rect">
            <a:avLst/>
          </a:prstGeom>
          <a:ln>
            <a:noFill/>
          </a:ln>
        </p:spPr>
        <p:txBody>
          <a:bodyPr wrap="square">
            <a:spAutoFit/>
          </a:bodyPr>
          <a:lstStyle/>
          <a:p>
            <a:pPr algn="just">
              <a:buSzPct val="100000"/>
            </a:pPr>
            <a:r>
              <a:rPr lang="el-GR" sz="800" kern="0" dirty="0"/>
              <a:t>Β. </a:t>
            </a:r>
            <a:r>
              <a:rPr lang="en-US" sz="800" kern="0" dirty="0" err="1"/>
              <a:t>Vafaeian</a:t>
            </a:r>
            <a:r>
              <a:rPr lang="en-US" sz="800" kern="0" dirty="0"/>
              <a:t> et al., </a:t>
            </a:r>
            <a:r>
              <a:rPr lang="en-US" sz="800" kern="0" dirty="0" err="1"/>
              <a:t>Ultrasonics</a:t>
            </a:r>
            <a:r>
              <a:rPr lang="en-US" sz="800" kern="0" dirty="0"/>
              <a:t>, 2014</a:t>
            </a:r>
            <a:endParaRPr lang="el-GR" sz="800" dirty="0"/>
          </a:p>
        </p:txBody>
      </p:sp>
      <p:sp>
        <p:nvSpPr>
          <p:cNvPr id="7"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Παθογένειες οστών - Οστεοπόρωση</a:t>
            </a:r>
            <a:endParaRPr lang="en-US" sz="3600" b="1" dirty="0">
              <a:solidFill>
                <a:srgbClr val="002060"/>
              </a:solidFill>
            </a:endParaRPr>
          </a:p>
        </p:txBody>
      </p:sp>
    </p:spTree>
    <p:extLst>
      <p:ext uri="{BB962C8B-B14F-4D97-AF65-F5344CB8AC3E}">
        <p14:creationId xmlns:p14="http://schemas.microsoft.com/office/powerpoint/2010/main" val="2800446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63487" y="1628800"/>
            <a:ext cx="7416824" cy="360040"/>
          </a:xfrm>
          <a:prstGeom prst="rect">
            <a:avLst/>
          </a:prstGeom>
        </p:spPr>
        <p:txBody>
          <a:bodyPr vert="horz">
            <a:noAutofit/>
          </a:bodyPr>
          <a:lstStyle/>
          <a:p>
            <a:pPr marL="320040" indent="-320040" algn="ctr">
              <a:spcBef>
                <a:spcPts val="700"/>
              </a:spcBef>
              <a:buClr>
                <a:schemeClr val="accent2"/>
              </a:buClr>
              <a:buSzPct val="60000"/>
              <a:defRPr/>
            </a:pPr>
            <a:r>
              <a:rPr lang="el-GR" sz="2000" b="1" dirty="0"/>
              <a:t>Φυσιολογία της Πώρωσης Καταγμάτων </a:t>
            </a:r>
            <a:endParaRPr lang="en-US" sz="2000" b="1" dirty="0"/>
          </a:p>
        </p:txBody>
      </p:sp>
      <p:graphicFrame>
        <p:nvGraphicFramePr>
          <p:cNvPr id="8" name="Θέση περιεχομένου 7"/>
          <p:cNvGraphicFramePr>
            <a:graphicFrameLocks noGrp="1"/>
          </p:cNvGraphicFramePr>
          <p:nvPr>
            <p:ph sz="quarter" idx="1"/>
            <p:extLst>
              <p:ext uri="{D42A27DB-BD31-4B8C-83A1-F6EECF244321}">
                <p14:modId xmlns:p14="http://schemas.microsoft.com/office/powerpoint/2010/main" val="841034888"/>
              </p:ext>
            </p:extLst>
          </p:nvPr>
        </p:nvGraphicFramePr>
        <p:xfrm>
          <a:off x="152400" y="2204864"/>
          <a:ext cx="8991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3536116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251520" y="1600200"/>
            <a:ext cx="8359080" cy="4800600"/>
          </a:xfrm>
        </p:spPr>
        <p:txBody>
          <a:bodyPr>
            <a:normAutofit/>
          </a:bodyPr>
          <a:lstStyle/>
          <a:p>
            <a:pPr marL="0" indent="0" algn="ctr">
              <a:buNone/>
            </a:pPr>
            <a:r>
              <a:rPr lang="el-GR" sz="2400" b="1" u="sng" dirty="0">
                <a:solidFill>
                  <a:schemeClr val="accent1">
                    <a:lumMod val="50000"/>
                  </a:schemeClr>
                </a:solidFill>
                <a:latin typeface="Calibri" pitchFamily="34" charset="0"/>
              </a:rPr>
              <a:t>1. Δευτερογενής Πώρωση</a:t>
            </a:r>
            <a:endParaRPr lang="el-GR" sz="1800" b="1" dirty="0"/>
          </a:p>
          <a:p>
            <a:pPr marL="0" indent="0">
              <a:buNone/>
            </a:pPr>
            <a:endParaRPr lang="el-GR" sz="1600" dirty="0">
              <a:solidFill>
                <a:schemeClr val="accent4">
                  <a:lumMod val="50000"/>
                </a:schemeClr>
              </a:solidFill>
              <a:latin typeface="Calibri" pitchFamily="34" charset="0"/>
            </a:endParaRP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Εμφανίζεται όταν μετά τη συντηρητική ή χειρουργική αντιμετώπιση του κατάγματος, εξακολουθεί να υπάρχει κάποιος βαθμός κίνησης στην περιοχή του κατάγματος.</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Συνοδεύεται από το σχηματισμό εξωτερικού και αργότερα </a:t>
            </a:r>
            <a:r>
              <a:rPr lang="el-GR" sz="2200" dirty="0" err="1">
                <a:latin typeface="Calibri" pitchFamily="34" charset="0"/>
              </a:rPr>
              <a:t>ενδομυελικού</a:t>
            </a:r>
            <a:r>
              <a:rPr lang="el-GR" sz="2200" dirty="0">
                <a:latin typeface="Calibri" pitchFamily="34" charset="0"/>
              </a:rPr>
              <a:t> πώρου.</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Ιστολογικά ακολουθεί την εξέλιξη της ενδροχόνδρινης και </a:t>
            </a:r>
            <a:r>
              <a:rPr lang="el-GR" sz="2200" dirty="0" err="1">
                <a:latin typeface="Calibri" pitchFamily="34" charset="0"/>
              </a:rPr>
              <a:t>ενδομεμβρανώδους</a:t>
            </a:r>
            <a:r>
              <a:rPr lang="el-GR" sz="2200" dirty="0">
                <a:latin typeface="Calibri" pitchFamily="34" charset="0"/>
              </a:rPr>
              <a:t> οστεογενέσεως.</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Μπορεί να διαιρεθεί σε μια σειρά τεσσάρων εξελικτικών σταδίων.</a:t>
            </a:r>
          </a:p>
          <a:p>
            <a:pPr algn="just">
              <a:buClr>
                <a:schemeClr val="accent2">
                  <a:lumMod val="50000"/>
                </a:schemeClr>
              </a:buClr>
            </a:pPr>
            <a:endParaRPr lang="el-GR" sz="1800" dirty="0">
              <a:latin typeface="Calibri" pitchFamily="34" charset="0"/>
            </a:endParaRPr>
          </a:p>
          <a:p>
            <a:pPr marL="0" indent="0" algn="just">
              <a:buNone/>
            </a:pPr>
            <a:endParaRPr lang="el-GR" sz="1800" dirty="0">
              <a:latin typeface="Calibri" pitchFamily="34" charset="0"/>
            </a:endParaRPr>
          </a:p>
        </p:txBody>
      </p:sp>
      <p:sp>
        <p:nvSpPr>
          <p:cNvPr id="4"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1768393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p:txBody>
          <a:bodyPr/>
          <a:lstStyle/>
          <a:p>
            <a:pPr marL="0" indent="0" algn="ctr">
              <a:buNone/>
            </a:pPr>
            <a:r>
              <a:rPr lang="el-GR" sz="2400" b="1" u="sng" dirty="0">
                <a:solidFill>
                  <a:schemeClr val="accent1">
                    <a:lumMod val="50000"/>
                  </a:schemeClr>
                </a:solidFill>
                <a:latin typeface="Calibri" pitchFamily="34" charset="0"/>
              </a:rPr>
              <a:t>1. Δευτερογενής Πώρωση</a:t>
            </a:r>
          </a:p>
          <a:p>
            <a:pPr marL="0" indent="0">
              <a:buNone/>
            </a:pPr>
            <a:endParaRPr lang="el-GR"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6" y="2786058"/>
            <a:ext cx="4114800" cy="254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26505" y="1981199"/>
            <a:ext cx="3869431" cy="4256113"/>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SzPct val="80000"/>
              <a:buNone/>
            </a:pPr>
            <a:endParaRPr lang="el-GR" sz="2000" dirty="0">
              <a:latin typeface="Calibri" pitchFamily="34" charset="0"/>
            </a:endParaRPr>
          </a:p>
          <a:p>
            <a:pPr marL="0" indent="0" algn="just">
              <a:spcAft>
                <a:spcPts val="1200"/>
              </a:spcAft>
              <a:buSzPct val="80000"/>
              <a:buNone/>
            </a:pPr>
            <a:r>
              <a:rPr lang="el-GR" sz="2000" b="1" dirty="0">
                <a:latin typeface="Calibri" pitchFamily="34" charset="0"/>
              </a:rPr>
              <a:t>              1α. Στάδιο αιματώματος</a:t>
            </a:r>
          </a:p>
          <a:p>
            <a:pPr algn="just">
              <a:spcAft>
                <a:spcPts val="600"/>
              </a:spcAft>
              <a:buSzPct val="80000"/>
              <a:buBlip>
                <a:blip r:embed="rId3"/>
              </a:buBlip>
            </a:pPr>
            <a:r>
              <a:rPr lang="el-GR" sz="2000" dirty="0">
                <a:latin typeface="Calibri" pitchFamily="34" charset="0"/>
              </a:rPr>
              <a:t>Ρήξη γειτονικών αγγείων, καταστροφή μαλακών μορίων και τοπική αιμορραγία.</a:t>
            </a:r>
          </a:p>
          <a:p>
            <a:pPr algn="just">
              <a:spcAft>
                <a:spcPts val="600"/>
              </a:spcAft>
              <a:buSzPct val="80000"/>
              <a:buBlip>
                <a:blip r:embed="rId3"/>
              </a:buBlip>
            </a:pPr>
            <a:r>
              <a:rPr lang="el-GR" sz="2000" dirty="0">
                <a:latin typeface="Calibri" pitchFamily="34" charset="0"/>
              </a:rPr>
              <a:t>Νέκρωση των κυττάρων στα άκρα του κατάγματος.</a:t>
            </a:r>
          </a:p>
          <a:p>
            <a:pPr algn="just">
              <a:spcAft>
                <a:spcPts val="600"/>
              </a:spcAft>
              <a:buSzPct val="80000"/>
              <a:buBlip>
                <a:blip r:embed="rId3"/>
              </a:buBlip>
            </a:pPr>
            <a:r>
              <a:rPr lang="el-GR" sz="2000" dirty="0">
                <a:latin typeface="Calibri" pitchFamily="34" charset="0"/>
              </a:rPr>
              <a:t>Δημιουργία φλεγμονής που υποχωρεί μετά από 2 έως 4 ημέρες.</a:t>
            </a:r>
          </a:p>
        </p:txBody>
      </p:sp>
      <p:sp>
        <p:nvSpPr>
          <p:cNvPr id="7" name="Content Placeholder 2"/>
          <p:cNvSpPr txBox="1">
            <a:spLocks/>
          </p:cNvSpPr>
          <p:nvPr/>
        </p:nvSpPr>
        <p:spPr>
          <a:xfrm>
            <a:off x="4714876" y="5357826"/>
            <a:ext cx="4143404"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a:latin typeface="Calibri" pitchFamily="34" charset="0"/>
              </a:rPr>
              <a:t>in-vitro </a:t>
            </a:r>
            <a:r>
              <a:rPr lang="el-GR" sz="800" b="1" kern="0" dirty="0">
                <a:latin typeface="Calibri" pitchFamily="34" charset="0"/>
              </a:rPr>
              <a:t>πειράματα, 2009</a:t>
            </a:r>
          </a:p>
        </p:txBody>
      </p:sp>
      <p:sp>
        <p:nvSpPr>
          <p:cNvPr id="2" name="Ορθογώνιο 1"/>
          <p:cNvSpPr/>
          <p:nvPr/>
        </p:nvSpPr>
        <p:spPr>
          <a:xfrm>
            <a:off x="6422153" y="2786058"/>
            <a:ext cx="576064" cy="210894"/>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7611020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612648" y="1600200"/>
            <a:ext cx="8153400" cy="4495800"/>
          </a:xfrm>
        </p:spPr>
        <p:txBody>
          <a:bodyPr/>
          <a:lstStyle/>
          <a:p>
            <a:pPr marL="0" indent="0" algn="ctr">
              <a:buNone/>
            </a:pPr>
            <a:r>
              <a:rPr lang="el-GR" sz="2400" b="1" u="sng" dirty="0">
                <a:solidFill>
                  <a:schemeClr val="accent1">
                    <a:lumMod val="50000"/>
                  </a:schemeClr>
                </a:solidFill>
                <a:latin typeface="Calibri" pitchFamily="34" charset="0"/>
              </a:rPr>
              <a:t>1. Δευτερογενής Πώρωση</a:t>
            </a:r>
          </a:p>
          <a:p>
            <a:endParaRPr lang="el-GR"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90" y="2857496"/>
            <a:ext cx="3814762" cy="248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127066" y="2242351"/>
            <a:ext cx="4495800" cy="3853649"/>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Aft>
                <a:spcPts val="1200"/>
              </a:spcAft>
              <a:buSzPct val="80000"/>
              <a:buNone/>
            </a:pPr>
            <a:r>
              <a:rPr lang="el-GR" sz="2000" b="1" dirty="0">
                <a:latin typeface="Calibri" pitchFamily="34" charset="0"/>
              </a:rPr>
              <a:t>                    1β. Στάδιο μαλακού πώρου</a:t>
            </a:r>
            <a:endParaRPr lang="el-GR" sz="2000" dirty="0">
              <a:latin typeface="Calibri" pitchFamily="34" charset="0"/>
            </a:endParaRPr>
          </a:p>
          <a:p>
            <a:pPr algn="just">
              <a:spcAft>
                <a:spcPts val="1200"/>
              </a:spcAft>
              <a:buSzPct val="80000"/>
              <a:buBlip>
                <a:blip r:embed="rId3"/>
              </a:buBlip>
            </a:pPr>
            <a:r>
              <a:rPr lang="el-GR" sz="2000" dirty="0">
                <a:latin typeface="Calibri" pitchFamily="34" charset="0"/>
              </a:rPr>
              <a:t>Κύτταρα του περιοστέου αρχίζουν να πολλαπλασιάζονται.</a:t>
            </a:r>
          </a:p>
          <a:p>
            <a:pPr algn="just">
              <a:spcAft>
                <a:spcPts val="1200"/>
              </a:spcAft>
              <a:buSzPct val="80000"/>
              <a:buBlip>
                <a:blip r:embed="rId3"/>
              </a:buBlip>
            </a:pPr>
            <a:r>
              <a:rPr lang="el-GR" sz="2000" dirty="0">
                <a:latin typeface="Calibri" pitchFamily="34" charset="0"/>
              </a:rPr>
              <a:t>Τα θυγατρικά τους μεταναστεύουν στην περιοχή του κατάγματος.</a:t>
            </a:r>
          </a:p>
          <a:p>
            <a:pPr algn="just">
              <a:spcAft>
                <a:spcPts val="1200"/>
              </a:spcAft>
              <a:buSzPct val="80000"/>
              <a:buBlip>
                <a:blip r:embed="rId3"/>
              </a:buBlip>
            </a:pPr>
            <a:r>
              <a:rPr lang="el-GR" sz="2000" dirty="0">
                <a:latin typeface="Calibri" pitchFamily="34" charset="0"/>
              </a:rPr>
              <a:t>Αρχίζει η δημιουργία του εξωτερικού </a:t>
            </a:r>
            <a:r>
              <a:rPr lang="el-GR" sz="2000" dirty="0" err="1">
                <a:latin typeface="Calibri" pitchFamily="34" charset="0"/>
              </a:rPr>
              <a:t>υποπεριοστικού</a:t>
            </a:r>
            <a:r>
              <a:rPr lang="el-GR" sz="2000" dirty="0">
                <a:latin typeface="Calibri" pitchFamily="34" charset="0"/>
              </a:rPr>
              <a:t> πώρου.</a:t>
            </a:r>
          </a:p>
          <a:p>
            <a:pPr algn="just">
              <a:spcAft>
                <a:spcPts val="1200"/>
              </a:spcAft>
              <a:buSzPct val="80000"/>
              <a:buBlip>
                <a:blip r:embed="rId3"/>
              </a:buBlip>
            </a:pPr>
            <a:r>
              <a:rPr lang="el-GR" sz="2000" dirty="0"/>
              <a:t>Το ίδιο συμβαίνει και με τα κύτταρα του </a:t>
            </a:r>
            <a:r>
              <a:rPr lang="el-GR" sz="2000" dirty="0" err="1"/>
              <a:t>ενδοστέου</a:t>
            </a:r>
            <a:r>
              <a:rPr lang="el-GR" sz="2000" dirty="0"/>
              <a:t>, που σχηματίζουν τον </a:t>
            </a:r>
            <a:r>
              <a:rPr lang="el-GR" sz="2000" dirty="0" err="1"/>
              <a:t>ενδοστικό</a:t>
            </a:r>
            <a:r>
              <a:rPr lang="el-GR" sz="2000" dirty="0"/>
              <a:t> πώρο</a:t>
            </a:r>
            <a:r>
              <a:rPr lang="el-GR" sz="2000" dirty="0">
                <a:latin typeface="Calibri" pitchFamily="34" charset="0"/>
              </a:rPr>
              <a:t>.</a:t>
            </a:r>
            <a:endParaRPr lang="el-GR" sz="2000" dirty="0"/>
          </a:p>
        </p:txBody>
      </p:sp>
      <p:sp>
        <p:nvSpPr>
          <p:cNvPr id="6" name="Ορθογώνιο 5"/>
          <p:cNvSpPr/>
          <p:nvPr/>
        </p:nvSpPr>
        <p:spPr>
          <a:xfrm>
            <a:off x="131617" y="6165304"/>
            <a:ext cx="8568042" cy="707886"/>
          </a:xfrm>
          <a:prstGeom prst="rect">
            <a:avLst/>
          </a:prstGeom>
        </p:spPr>
        <p:txBody>
          <a:bodyPr wrap="square">
            <a:spAutoFit/>
          </a:bodyPr>
          <a:lstStyle/>
          <a:p>
            <a:pPr algn="just">
              <a:buSzPct val="80000"/>
              <a:buBlip>
                <a:blip r:embed="rId3"/>
              </a:buBlip>
            </a:pPr>
            <a:r>
              <a:rPr lang="el-GR" sz="2000" dirty="0">
                <a:latin typeface="Calibri" pitchFamily="34" charset="0"/>
              </a:rPr>
              <a:t>   Το στάδιο της ανάπτυξης  μαλακού πώρου διαρκεί περίπου 3-4 βδομάδες. </a:t>
            </a:r>
          </a:p>
          <a:p>
            <a:pPr algn="just">
              <a:buSzPct val="80000"/>
            </a:pPr>
            <a:endParaRPr lang="el-GR" sz="2000" dirty="0">
              <a:latin typeface="Calibri" pitchFamily="34" charset="0"/>
            </a:endParaRPr>
          </a:p>
        </p:txBody>
      </p:sp>
      <p:sp>
        <p:nvSpPr>
          <p:cNvPr id="8" name="Content Placeholder 2"/>
          <p:cNvSpPr txBox="1">
            <a:spLocks/>
          </p:cNvSpPr>
          <p:nvPr/>
        </p:nvSpPr>
        <p:spPr>
          <a:xfrm>
            <a:off x="4929190" y="5357826"/>
            <a:ext cx="3786214"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a:latin typeface="Calibri" pitchFamily="34" charset="0"/>
              </a:rPr>
              <a:t>in-vitro </a:t>
            </a:r>
            <a:r>
              <a:rPr lang="el-GR" sz="800" b="1" kern="0" dirty="0">
                <a:latin typeface="Calibri" pitchFamily="34" charset="0"/>
              </a:rPr>
              <a:t>πειράματα, 2009</a:t>
            </a:r>
          </a:p>
        </p:txBody>
      </p:sp>
      <p:sp>
        <p:nvSpPr>
          <p:cNvPr id="10" name="Ορθογώνιο 9"/>
          <p:cNvSpPr/>
          <p:nvPr/>
        </p:nvSpPr>
        <p:spPr>
          <a:xfrm>
            <a:off x="6422153" y="2857496"/>
            <a:ext cx="576064" cy="148478"/>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316149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647700" y="1600200"/>
            <a:ext cx="8153400" cy="4495800"/>
          </a:xfrm>
        </p:spPr>
        <p:txBody>
          <a:bodyPr/>
          <a:lstStyle/>
          <a:p>
            <a:pPr marL="0" indent="0" algn="ctr">
              <a:buNone/>
            </a:pPr>
            <a:r>
              <a:rPr lang="el-GR" sz="2400" b="1" u="sng" dirty="0">
                <a:solidFill>
                  <a:schemeClr val="accent1">
                    <a:lumMod val="50000"/>
                  </a:schemeClr>
                </a:solidFill>
                <a:latin typeface="Calibri" pitchFamily="34" charset="0"/>
              </a:rPr>
              <a:t>1. Δευτερογενής Πώρωση</a:t>
            </a:r>
          </a:p>
          <a:p>
            <a:pPr marL="0" indent="0">
              <a:buNone/>
            </a:pPr>
            <a:endParaRPr lang="en-US" sz="1050" b="1" dirty="0">
              <a:latin typeface="Calibri" pitchFamily="34" charset="0"/>
            </a:endParaRPr>
          </a:p>
          <a:p>
            <a:pPr marL="0" indent="0">
              <a:buNone/>
            </a:pPr>
            <a:r>
              <a:rPr lang="el-GR" sz="1800" b="1" dirty="0">
                <a:latin typeface="Calibri" pitchFamily="34" charset="0"/>
              </a:rPr>
              <a:t>1γ. Στάδιο στερεού ή σκληρού πώρου</a:t>
            </a:r>
          </a:p>
          <a:p>
            <a:endParaRPr lang="el-GR" dirty="0"/>
          </a:p>
        </p:txBody>
      </p:sp>
      <p:sp>
        <p:nvSpPr>
          <p:cNvPr id="7" name="Content Placeholder 2"/>
          <p:cNvSpPr txBox="1">
            <a:spLocks/>
          </p:cNvSpPr>
          <p:nvPr/>
        </p:nvSpPr>
        <p:spPr>
          <a:xfrm>
            <a:off x="120588" y="2852937"/>
            <a:ext cx="4603812" cy="367240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200"/>
              </a:spcAft>
              <a:buSzPct val="80000"/>
              <a:buBlip>
                <a:blip r:embed="rId2"/>
              </a:buBlip>
            </a:pPr>
            <a:r>
              <a:rPr lang="el-GR" sz="2000" dirty="0">
                <a:latin typeface="Calibri" pitchFamily="34" charset="0"/>
              </a:rPr>
              <a:t>Περιφερικά της καταγματικής εστίας ο οστίτης ιστός σχηματίζεται άμεσα μέσω της </a:t>
            </a:r>
            <a:r>
              <a:rPr lang="el-GR" sz="2000" dirty="0" err="1">
                <a:latin typeface="Calibri" pitchFamily="34" charset="0"/>
              </a:rPr>
              <a:t>ενδομεμβρανώδους</a:t>
            </a:r>
            <a:r>
              <a:rPr lang="el-GR" sz="2000" dirty="0">
                <a:latin typeface="Calibri" pitchFamily="34" charset="0"/>
              </a:rPr>
              <a:t> οστεοποίησης.</a:t>
            </a:r>
          </a:p>
          <a:p>
            <a:pPr algn="just">
              <a:spcBef>
                <a:spcPts val="0"/>
              </a:spcBef>
              <a:spcAft>
                <a:spcPts val="1200"/>
              </a:spcAft>
              <a:buSzPct val="80000"/>
              <a:buBlip>
                <a:blip r:embed="rId2"/>
              </a:buBlip>
            </a:pPr>
            <a:r>
              <a:rPr lang="el-GR" sz="2000" dirty="0">
                <a:latin typeface="Calibri" pitchFamily="34" charset="0"/>
              </a:rPr>
              <a:t>Στις περιοχές όπου τα κύτταρα διαφοροποιήθηκαν σε χονδροβλάστες, ο οστίτης ιστός θα δημιουργηθεί μέσω της </a:t>
            </a:r>
            <a:r>
              <a:rPr lang="el-GR" sz="2000" dirty="0" err="1">
                <a:latin typeface="Calibri" pitchFamily="34" charset="0"/>
              </a:rPr>
              <a:t>ενδοχόνδρινης</a:t>
            </a:r>
            <a:r>
              <a:rPr lang="el-GR" sz="2000" dirty="0">
                <a:latin typeface="Calibri" pitchFamily="34" charset="0"/>
              </a:rPr>
              <a:t> οστεοποίησης. </a:t>
            </a:r>
          </a:p>
          <a:p>
            <a:pPr algn="just">
              <a:lnSpc>
                <a:spcPct val="110000"/>
              </a:lnSpc>
              <a:spcBef>
                <a:spcPts val="0"/>
              </a:spcBef>
              <a:spcAft>
                <a:spcPts val="1200"/>
              </a:spcAft>
              <a:buSzPct val="80000"/>
              <a:buBlip>
                <a:blip r:embed="rId2"/>
              </a:buBlip>
            </a:pPr>
            <a:r>
              <a:rPr lang="el-GR" sz="2000" dirty="0">
                <a:latin typeface="Calibri" pitchFamily="34" charset="0"/>
              </a:rPr>
              <a:t> Το στάδιο αυτό ολοκληρώνεται 3 - 4 μήνες μετά το κάταγμα.</a:t>
            </a: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90" y="3071810"/>
            <a:ext cx="3790950" cy="239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4929190" y="5500702"/>
            <a:ext cx="3786214"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a:latin typeface="Calibri" pitchFamily="34" charset="0"/>
              </a:rPr>
              <a:t>in-vitro </a:t>
            </a:r>
            <a:r>
              <a:rPr lang="el-GR" sz="800" b="1" kern="0" dirty="0">
                <a:latin typeface="Calibri" pitchFamily="34" charset="0"/>
              </a:rPr>
              <a:t>πειράματα, 2009</a:t>
            </a:r>
          </a:p>
        </p:txBody>
      </p:sp>
      <p:sp>
        <p:nvSpPr>
          <p:cNvPr id="9" name="Ορθογώνιο 8"/>
          <p:cNvSpPr/>
          <p:nvPr/>
        </p:nvSpPr>
        <p:spPr>
          <a:xfrm>
            <a:off x="6536633" y="3071810"/>
            <a:ext cx="576064" cy="274537"/>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2065999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612648" y="1600200"/>
            <a:ext cx="8153400" cy="4495800"/>
          </a:xfrm>
        </p:spPr>
        <p:txBody>
          <a:bodyPr/>
          <a:lstStyle/>
          <a:p>
            <a:pPr marL="0" indent="0" algn="ctr">
              <a:buNone/>
            </a:pPr>
            <a:r>
              <a:rPr lang="el-GR" sz="2400" b="1" u="sng" dirty="0">
                <a:solidFill>
                  <a:schemeClr val="accent1">
                    <a:lumMod val="50000"/>
                  </a:schemeClr>
                </a:solidFill>
                <a:latin typeface="Calibri" pitchFamily="34" charset="0"/>
              </a:rPr>
              <a:t>1. Δευτερογενής Πώρωση</a:t>
            </a:r>
          </a:p>
          <a:p>
            <a:pPr>
              <a:buNone/>
            </a:pPr>
            <a:endParaRPr lang="el-GR"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000372"/>
            <a:ext cx="4057650" cy="310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82678" y="2232248"/>
            <a:ext cx="4495800" cy="4437112"/>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spcAft>
                <a:spcPts val="1200"/>
              </a:spcAft>
              <a:buSzPct val="80000"/>
              <a:buNone/>
            </a:pPr>
            <a:r>
              <a:rPr lang="el-GR" sz="1800" b="1" dirty="0">
                <a:latin typeface="Calibri" pitchFamily="34" charset="0"/>
              </a:rPr>
              <a:t>        1δ. Στάδιο ανακατασκευής του οστού</a:t>
            </a:r>
          </a:p>
          <a:p>
            <a:pPr algn="just">
              <a:spcBef>
                <a:spcPts val="0"/>
              </a:spcBef>
              <a:spcAft>
                <a:spcPts val="1200"/>
              </a:spcAft>
              <a:buSzPct val="80000"/>
              <a:buBlip>
                <a:blip r:embed="rId3"/>
              </a:buBlip>
            </a:pPr>
            <a:r>
              <a:rPr lang="el-GR" sz="2000" dirty="0">
                <a:latin typeface="Calibri" pitchFamily="34" charset="0"/>
              </a:rPr>
              <a:t>Ο οργανισμός μπορεί να αντικαταστήσει τον άωρο και άμορφο οστίτη ιστό με ώριμο πεταλιώδες οστό.</a:t>
            </a:r>
          </a:p>
          <a:p>
            <a:pPr algn="just">
              <a:spcBef>
                <a:spcPts val="0"/>
              </a:spcBef>
              <a:spcAft>
                <a:spcPts val="1200"/>
              </a:spcAft>
              <a:buSzPct val="80000"/>
              <a:buBlip>
                <a:blip r:embed="rId3"/>
              </a:buBlip>
            </a:pPr>
            <a:r>
              <a:rPr lang="el-GR" sz="2000" dirty="0">
                <a:latin typeface="Calibri" pitchFamily="34" charset="0"/>
              </a:rPr>
              <a:t>Οι οστεοκλάστες προκαλούν απορρόφηση του εξωτερικού και εσωτερικού πώρου.</a:t>
            </a:r>
          </a:p>
          <a:p>
            <a:pPr algn="just">
              <a:spcBef>
                <a:spcPts val="0"/>
              </a:spcBef>
              <a:spcAft>
                <a:spcPts val="1200"/>
              </a:spcAft>
              <a:buSzPct val="80000"/>
              <a:buBlip>
                <a:blip r:embed="rId3"/>
              </a:buBlip>
            </a:pPr>
            <a:r>
              <a:rPr lang="el-GR" sz="2000" dirty="0">
                <a:latin typeface="Calibri" pitchFamily="34" charset="0"/>
              </a:rPr>
              <a:t>Οι οστεοβλάστες παράγουν και εναποθέτουν νέο οστό.</a:t>
            </a:r>
          </a:p>
          <a:p>
            <a:pPr algn="just">
              <a:spcBef>
                <a:spcPts val="0"/>
              </a:spcBef>
              <a:spcAft>
                <a:spcPts val="1200"/>
              </a:spcAft>
              <a:buSzPct val="80000"/>
              <a:buBlip>
                <a:blip r:embed="rId3"/>
              </a:buBlip>
            </a:pPr>
            <a:r>
              <a:rPr lang="el-GR" sz="2000" dirty="0">
                <a:latin typeface="Calibri" pitchFamily="34" charset="0"/>
              </a:rPr>
              <a:t>Η διαδικασία της ανακατασκευής μπορεί να διαρκέσει έως και αρκετά χρόνια.</a:t>
            </a:r>
          </a:p>
        </p:txBody>
      </p:sp>
      <p:sp>
        <p:nvSpPr>
          <p:cNvPr id="6" name="Content Placeholder 2"/>
          <p:cNvSpPr txBox="1">
            <a:spLocks/>
          </p:cNvSpPr>
          <p:nvPr/>
        </p:nvSpPr>
        <p:spPr>
          <a:xfrm>
            <a:off x="4643438" y="6143644"/>
            <a:ext cx="4071966" cy="357190"/>
          </a:xfrm>
          <a:prstGeom prst="rect">
            <a:avLst/>
          </a:prstGeom>
          <a:ln>
            <a:solidFill>
              <a:schemeClr val="tx1"/>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l-GR" sz="800" b="1" kern="0" dirty="0">
                <a:latin typeface="Calibri" pitchFamily="34" charset="0"/>
              </a:rPr>
              <a:t>Μαρία Γ. Βάββα, Υπολογιστική και θεωρητική μελέτη της διάδοσης υπερήχων σε άθικτα και κατεαγότα οστά και σύγκριση με </a:t>
            </a:r>
            <a:r>
              <a:rPr lang="en-US" sz="800" b="1" kern="0" dirty="0">
                <a:latin typeface="Calibri" pitchFamily="34" charset="0"/>
              </a:rPr>
              <a:t>in-vitro </a:t>
            </a:r>
            <a:r>
              <a:rPr lang="el-GR" sz="800" b="1" kern="0" dirty="0">
                <a:latin typeface="Calibri" pitchFamily="34" charset="0"/>
              </a:rPr>
              <a:t>πειράματα, 2009</a:t>
            </a:r>
          </a:p>
        </p:txBody>
      </p:sp>
      <p:sp>
        <p:nvSpPr>
          <p:cNvPr id="9" name="Ορθογώνιο 8"/>
          <p:cNvSpPr/>
          <p:nvPr/>
        </p:nvSpPr>
        <p:spPr>
          <a:xfrm>
            <a:off x="6422153" y="3000372"/>
            <a:ext cx="576064" cy="279482"/>
          </a:xfrm>
          <a:prstGeom prst="rect">
            <a:avLst/>
          </a:prstGeom>
          <a:solidFill>
            <a:srgbClr val="FFF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215919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Content Placeholder 2"/>
          <p:cNvSpPr>
            <a:spLocks noGrp="1"/>
          </p:cNvSpPr>
          <p:nvPr>
            <p:ph sz="quarter" idx="1"/>
          </p:nvPr>
        </p:nvSpPr>
        <p:spPr>
          <a:xfrm>
            <a:off x="228600" y="1271736"/>
            <a:ext cx="8610600" cy="5181600"/>
          </a:xfrm>
        </p:spPr>
        <p:txBody>
          <a:bodyPr>
            <a:normAutofit/>
          </a:bodyPr>
          <a:lstStyle/>
          <a:p>
            <a:endParaRPr lang="el-GR" sz="2400" dirty="0">
              <a:solidFill>
                <a:schemeClr val="accent4">
                  <a:lumMod val="50000"/>
                </a:schemeClr>
              </a:solidFill>
              <a:latin typeface="Calibri" pitchFamily="34" charset="0"/>
            </a:endParaRPr>
          </a:p>
          <a:p>
            <a:pPr marL="0" indent="0" algn="ctr">
              <a:spcBef>
                <a:spcPts val="0"/>
              </a:spcBef>
              <a:spcAft>
                <a:spcPts val="2400"/>
              </a:spcAft>
              <a:buNone/>
            </a:pPr>
            <a:r>
              <a:rPr lang="el-GR" sz="2400" b="1" u="sng" dirty="0">
                <a:solidFill>
                  <a:schemeClr val="accent1">
                    <a:lumMod val="50000"/>
                  </a:schemeClr>
                </a:solidFill>
                <a:latin typeface="Calibri" pitchFamily="34" charset="0"/>
              </a:rPr>
              <a:t>2. Πρωτογενής Πώρωση</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Χαρακτηρίζεται από απόλυτη σταθερότητα στην εστία του κατάγματος με συμπιεστικές δυνάμεις και πλήρη επαφή των οστικών άκρων.</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Επιτυγχάνεται χειρουργικά μετά από ακριβή ανατομική ανάταξη του κατάγματος και σταθερή συγκράτηση με χρήση εσωτερικής </a:t>
            </a:r>
            <a:r>
              <a:rPr lang="el-GR" sz="2200" dirty="0" err="1">
                <a:latin typeface="Calibri" pitchFamily="34" charset="0"/>
              </a:rPr>
              <a:t>οστεοσύνθεσης</a:t>
            </a:r>
            <a:r>
              <a:rPr lang="el-GR" sz="2200" dirty="0">
                <a:latin typeface="Calibri" pitchFamily="34" charset="0"/>
              </a:rPr>
              <a:t>.</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Σχηματίζεται απευθείας </a:t>
            </a:r>
            <a:r>
              <a:rPr lang="el-GR" sz="2200" dirty="0" err="1">
                <a:latin typeface="Calibri" pitchFamily="34" charset="0"/>
              </a:rPr>
              <a:t>πεταλιώδες</a:t>
            </a:r>
            <a:r>
              <a:rPr lang="el-GR" sz="2200" dirty="0">
                <a:latin typeface="Calibri" pitchFamily="34" charset="0"/>
              </a:rPr>
              <a:t> οστό.</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Δεν υπάρχει το στάδιο σχηματισμού χόνδρου.</a:t>
            </a:r>
          </a:p>
          <a:p>
            <a:pPr algn="just">
              <a:spcBef>
                <a:spcPts val="0"/>
              </a:spcBef>
              <a:spcAft>
                <a:spcPts val="1800"/>
              </a:spcAft>
              <a:buClr>
                <a:schemeClr val="tx2">
                  <a:lumMod val="75000"/>
                </a:schemeClr>
              </a:buClr>
              <a:buFont typeface="Wingdings" pitchFamily="2" charset="2"/>
              <a:buChar char="q"/>
            </a:pPr>
            <a:r>
              <a:rPr lang="el-GR" sz="2200" dirty="0">
                <a:latin typeface="Calibri" pitchFamily="34" charset="0"/>
              </a:rPr>
              <a:t>Δεν δημιουργείται πώρος.</a:t>
            </a:r>
          </a:p>
          <a:p>
            <a:pPr algn="just">
              <a:buClr>
                <a:schemeClr val="accent2">
                  <a:lumMod val="50000"/>
                </a:schemeClr>
              </a:buClr>
            </a:pPr>
            <a:endParaRPr lang="el-GR" sz="1800" dirty="0">
              <a:latin typeface="Calibri" pitchFamily="34" charset="0"/>
            </a:endParaRPr>
          </a:p>
          <a:p>
            <a:pPr algn="just"/>
            <a:endParaRPr lang="el-GR" sz="1800" dirty="0">
              <a:latin typeface="Calibri" pitchFamily="34" charset="0"/>
            </a:endParaRPr>
          </a:p>
          <a:p>
            <a:pPr algn="just"/>
            <a:endParaRPr lang="el-GR" sz="1800" dirty="0">
              <a:latin typeface="Calibri" pitchFamily="34" charset="0"/>
            </a:endParaRPr>
          </a:p>
          <a:p>
            <a:pPr algn="just"/>
            <a:endParaRPr lang="el-GR" sz="1800" dirty="0">
              <a:latin typeface="Calibri" pitchFamily="34" charset="0"/>
            </a:endParaRPr>
          </a:p>
          <a:p>
            <a:pPr algn="just"/>
            <a:endParaRPr lang="el-GR" sz="1800" dirty="0">
              <a:latin typeface="Calibri" pitchFamily="34" charset="0"/>
            </a:endParaRPr>
          </a:p>
          <a:p>
            <a:pPr algn="just">
              <a:buNone/>
            </a:pPr>
            <a:endParaRPr lang="el-GR" sz="1800" dirty="0">
              <a:latin typeface="Calibri" pitchFamily="34" charset="0"/>
            </a:endParaRPr>
          </a:p>
          <a:p>
            <a:pPr algn="just"/>
            <a:endParaRPr lang="el-GR" sz="1800" dirty="0">
              <a:latin typeface="Calibri" pitchFamily="34" charset="0"/>
            </a:endParaRPr>
          </a:p>
        </p:txBody>
      </p:sp>
      <p:sp>
        <p:nvSpPr>
          <p:cNvPr id="9"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27468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Τα οστά χαρακτηριστούν ως «ζωντανά» υλικά καθώς εξελίσσονται κατά τη διάρκεια της ζωής τους υπό την επίδραση παραγόντων όπως: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σωματική δραστηριότητα, </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διατροφή, </a:t>
            </a:r>
          </a:p>
          <a:p>
            <a:pPr lvl="1" algn="just">
              <a:spcBef>
                <a:spcPts val="0"/>
              </a:spcBef>
              <a:spcAft>
                <a:spcPts val="600"/>
              </a:spcAft>
              <a:buClr>
                <a:schemeClr val="tx2">
                  <a:lumMod val="75000"/>
                </a:schemeClr>
              </a:buClr>
              <a:buFont typeface="Wingdings" panose="05000000000000000000" pitchFamily="2" charset="2"/>
              <a:buChar char="§"/>
            </a:pPr>
            <a:r>
              <a:rPr lang="el-GR" sz="2000" dirty="0"/>
              <a:t>οι ορμόνες </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τα φάρμακα. </a:t>
            </a:r>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a:t>Τα οστά έχουν την ικανότητα να </a:t>
            </a:r>
            <a:r>
              <a:rPr lang="el-GR" sz="2200" b="1" dirty="0" err="1"/>
              <a:t>αυτο</a:t>
            </a:r>
            <a:r>
              <a:rPr lang="el-GR" sz="2200" b="1" dirty="0"/>
              <a:t>-διορθώνονται</a:t>
            </a:r>
            <a:r>
              <a:rPr lang="el-GR" sz="2200" dirty="0"/>
              <a:t> και να </a:t>
            </a:r>
            <a:r>
              <a:rPr lang="el-GR" sz="2200" b="1" dirty="0"/>
              <a:t>μεταβάλουν </a:t>
            </a:r>
            <a:r>
              <a:rPr lang="el-GR" sz="2200" dirty="0"/>
              <a:t>το σχήμα και τις μηχανικές τους ιδιότητες, ώστε να προσαρμόζονται σε διαφορετικές καταπονήσεις: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μεγαλύτερη οστική μάζα στα κάτω άκρα που δέχονται μεγαλύτερα φορτία σε σύγκριση με αυτή των άνω άκρων.</a:t>
            </a:r>
          </a:p>
          <a:p>
            <a:pPr lvl="1" algn="just">
              <a:spcBef>
                <a:spcPts val="0"/>
              </a:spcBef>
              <a:spcAft>
                <a:spcPts val="600"/>
              </a:spcAft>
              <a:buClr>
                <a:schemeClr val="tx2">
                  <a:lumMod val="75000"/>
                </a:schemeClr>
              </a:buClr>
              <a:buFont typeface="Wingdings" panose="05000000000000000000" pitchFamily="2" charset="2"/>
              <a:buChar char="§"/>
            </a:pPr>
            <a:r>
              <a:rPr lang="el-GR" sz="2000" dirty="0"/>
              <a:t>απώλεια οστικής μάζας 1-2% το μήνα κατά τη διάρκεια έκθεσης σε </a:t>
            </a:r>
            <a:r>
              <a:rPr lang="el-GR" sz="2000" dirty="0" err="1"/>
              <a:t>μικροβαρύτητα</a:t>
            </a:r>
            <a:r>
              <a:rPr lang="el-GR" sz="2000" dirty="0"/>
              <a:t> (αστροναύτες στο διάστημα).</a:t>
            </a:r>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Οστά</a:t>
            </a:r>
            <a:endParaRPr lang="en-US" sz="3600" b="1" dirty="0">
              <a:solidFill>
                <a:srgbClr val="002060"/>
              </a:solidFill>
            </a:endParaRPr>
          </a:p>
        </p:txBody>
      </p:sp>
    </p:spTree>
    <p:extLst>
      <p:ext uri="{BB962C8B-B14F-4D97-AF65-F5344CB8AC3E}">
        <p14:creationId xmlns:p14="http://schemas.microsoft.com/office/powerpoint/2010/main" val="7310936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9943" y="1556792"/>
            <a:ext cx="9001124" cy="533400"/>
          </a:xfrm>
          <a:prstGeom prst="rect">
            <a:avLst/>
          </a:prstGeom>
        </p:spPr>
        <p:txBody>
          <a:bodyPr vert="horz">
            <a:normAutofit/>
          </a:bodyPr>
          <a:lstStyle/>
          <a:p>
            <a:pPr marL="320040" indent="-320040" algn="ctr">
              <a:spcBef>
                <a:spcPts val="700"/>
              </a:spcBef>
              <a:buClr>
                <a:schemeClr val="accent2"/>
              </a:buClr>
              <a:buSzPct val="60000"/>
              <a:defRPr/>
            </a:pPr>
            <a:r>
              <a:rPr lang="el-GR" sz="2600" b="1" dirty="0"/>
              <a:t>Μέθοδοι θεραπείας καταγμάτων </a:t>
            </a:r>
            <a:r>
              <a:rPr lang="en-US" sz="2600" b="1" dirty="0"/>
              <a:t> </a:t>
            </a:r>
            <a:endParaRPr lang="el-GR" sz="2600" b="1" dirty="0"/>
          </a:p>
          <a:p>
            <a:pPr marL="320040" indent="-320040" algn="ctr">
              <a:spcBef>
                <a:spcPts val="700"/>
              </a:spcBef>
              <a:buClr>
                <a:schemeClr val="accent2"/>
              </a:buClr>
              <a:buSzPct val="60000"/>
              <a:defRPr/>
            </a:pPr>
            <a:endParaRPr lang="en-US" sz="4000" dirty="0"/>
          </a:p>
        </p:txBody>
      </p:sp>
      <p:sp>
        <p:nvSpPr>
          <p:cNvPr id="5" name="4 - Ορθογώνιο"/>
          <p:cNvSpPr/>
          <p:nvPr/>
        </p:nvSpPr>
        <p:spPr>
          <a:xfrm>
            <a:off x="193006" y="1988840"/>
            <a:ext cx="8605588" cy="2616101"/>
          </a:xfrm>
          <a:prstGeom prst="rect">
            <a:avLst/>
          </a:prstGeom>
        </p:spPr>
        <p:txBody>
          <a:bodyPr wrap="square">
            <a:spAutoFit/>
          </a:bodyPr>
          <a:lstStyle/>
          <a:p>
            <a:pPr marL="342900" indent="-342900" algn="just" eaLnBrk="0" hangingPunct="0">
              <a:spcAft>
                <a:spcPts val="1200"/>
              </a:spcAft>
              <a:buClr>
                <a:srgbClr val="002060"/>
              </a:buClr>
              <a:buSzPct val="80000"/>
              <a:buFont typeface="Wingdings" pitchFamily="2" charset="2"/>
              <a:buChar char="q"/>
              <a:defRPr/>
            </a:pPr>
            <a:r>
              <a:rPr lang="el-GR" sz="2000" b="1" i="1" kern="0" dirty="0"/>
              <a:t>Γύψοι</a:t>
            </a:r>
            <a:r>
              <a:rPr lang="en-US" sz="2000" b="1" i="1" kern="0" dirty="0"/>
              <a:t> </a:t>
            </a:r>
          </a:p>
          <a:p>
            <a:pPr marL="342900" indent="-342900" algn="just" eaLnBrk="0" hangingPunct="0">
              <a:spcAft>
                <a:spcPts val="1200"/>
              </a:spcAft>
              <a:buClr>
                <a:srgbClr val="002060"/>
              </a:buClr>
              <a:buSzPct val="80000"/>
              <a:buFont typeface="Wingdings" pitchFamily="2" charset="2"/>
              <a:buChar char="q"/>
              <a:defRPr/>
            </a:pPr>
            <a:r>
              <a:rPr lang="el-GR" sz="2000" b="1" i="1" kern="0" dirty="0"/>
              <a:t>Συσκευές Εξωτερικής Οστεοσύνθεσης</a:t>
            </a:r>
            <a:r>
              <a:rPr lang="en-US" sz="2000" b="1" i="1" kern="0" dirty="0">
                <a:latin typeface="Calibri" pitchFamily="34" charset="0"/>
                <a:cs typeface="Calibri" pitchFamily="34" charset="0"/>
              </a:rPr>
              <a:t>:</a:t>
            </a:r>
            <a:r>
              <a:rPr lang="el-GR" sz="2000" kern="0" dirty="0"/>
              <a:t> </a:t>
            </a:r>
            <a:r>
              <a:rPr lang="el-GR" kern="0" dirty="0"/>
              <a:t>Στηρίζονται στην αρχή της  σταθεροποίησης  του κατάγματος από εξωτερικό πλαίσιο μέσω της τοποθέτησης 4-6 διοστικών βελόνων κεντρικά και περιφερικά της εστίας του κατάγματος.</a:t>
            </a:r>
          </a:p>
          <a:p>
            <a:pPr marL="342900" indent="-342900" algn="just" eaLnBrk="0" hangingPunct="0">
              <a:spcAft>
                <a:spcPts val="1200"/>
              </a:spcAft>
              <a:buClr>
                <a:srgbClr val="002060"/>
              </a:buClr>
              <a:buSzPct val="80000"/>
              <a:buFont typeface="Wingdings" pitchFamily="2" charset="2"/>
              <a:buChar char="q"/>
              <a:defRPr/>
            </a:pPr>
            <a:r>
              <a:rPr lang="el-GR" sz="2000" b="1" i="1" kern="0" dirty="0"/>
              <a:t>Συσκευές Εσωτερικής Οστεοσύνθεσης: </a:t>
            </a:r>
            <a:r>
              <a:rPr lang="el-GR" kern="0" dirty="0"/>
              <a:t>Περιλαμβάνονται βίδες, σύρμα, πλάκες και </a:t>
            </a:r>
            <a:r>
              <a:rPr lang="el-GR" kern="0" dirty="0" err="1"/>
              <a:t>ενδομυελικοί</a:t>
            </a:r>
            <a:r>
              <a:rPr lang="el-GR" kern="0" dirty="0"/>
              <a:t> ήλοι.</a:t>
            </a:r>
            <a:endParaRPr lang="en-US" sz="2000" b="1" i="1" kern="0" dirty="0"/>
          </a:p>
          <a:p>
            <a:endParaRPr lang="el-GR" sz="2000" dirty="0"/>
          </a:p>
        </p:txBody>
      </p:sp>
      <p:pic>
        <p:nvPicPr>
          <p:cNvPr id="6" name="Picture 5"/>
          <p:cNvPicPr>
            <a:picLocks noChangeAspect="1" noChangeArrowheads="1"/>
          </p:cNvPicPr>
          <p:nvPr/>
        </p:nvPicPr>
        <p:blipFill>
          <a:blip r:embed="rId2"/>
          <a:srcRect/>
          <a:stretch>
            <a:fillRect/>
          </a:stretch>
        </p:blipFill>
        <p:spPr bwMode="auto">
          <a:xfrm>
            <a:off x="1043608" y="4426348"/>
            <a:ext cx="2698438" cy="2248698"/>
          </a:xfrm>
          <a:prstGeom prst="rect">
            <a:avLst/>
          </a:prstGeom>
          <a:noFill/>
          <a:ln w="9525">
            <a:noFill/>
            <a:miter lim="800000"/>
            <a:headEnd/>
            <a:tailEnd/>
          </a:ln>
        </p:spPr>
      </p:pic>
      <p:pic>
        <p:nvPicPr>
          <p:cNvPr id="7" name="Picture 1"/>
          <p:cNvPicPr>
            <a:picLocks noChangeAspect="1" noChangeArrowheads="1"/>
          </p:cNvPicPr>
          <p:nvPr/>
        </p:nvPicPr>
        <p:blipFill>
          <a:blip r:embed="rId3"/>
          <a:srcRect/>
          <a:stretch>
            <a:fillRect/>
          </a:stretch>
        </p:blipFill>
        <p:spPr bwMode="auto">
          <a:xfrm>
            <a:off x="3896107" y="4509121"/>
            <a:ext cx="2226747" cy="2132792"/>
          </a:xfrm>
          <a:prstGeom prst="rect">
            <a:avLst/>
          </a:prstGeom>
          <a:noFill/>
          <a:ln w="9525">
            <a:noFill/>
            <a:miter lim="800000"/>
            <a:headEnd/>
            <a:tailEnd/>
          </a:ln>
        </p:spPr>
      </p:pic>
      <p:pic>
        <p:nvPicPr>
          <p:cNvPr id="8" name="Picture 4"/>
          <p:cNvPicPr>
            <a:picLocks noChangeAspect="1" noChangeArrowheads="1"/>
          </p:cNvPicPr>
          <p:nvPr/>
        </p:nvPicPr>
        <p:blipFill>
          <a:blip r:embed="rId4"/>
          <a:srcRect/>
          <a:stretch>
            <a:fillRect/>
          </a:stretch>
        </p:blipFill>
        <p:spPr bwMode="auto">
          <a:xfrm>
            <a:off x="6156176" y="4525583"/>
            <a:ext cx="1897845" cy="2050227"/>
          </a:xfrm>
          <a:prstGeom prst="rect">
            <a:avLst/>
          </a:prstGeom>
          <a:noFill/>
          <a:ln w="9525">
            <a:noFill/>
            <a:miter lim="800000"/>
            <a:headEnd/>
            <a:tailEnd/>
          </a:ln>
        </p:spPr>
      </p:pic>
      <p:sp>
        <p:nvSpPr>
          <p:cNvPr id="9" name="Content Placeholder 2"/>
          <p:cNvSpPr txBox="1">
            <a:spLocks/>
          </p:cNvSpPr>
          <p:nvPr/>
        </p:nvSpPr>
        <p:spPr>
          <a:xfrm>
            <a:off x="278160" y="278578"/>
            <a:ext cx="8740080" cy="1066800"/>
          </a:xfrm>
          <a:prstGeom prst="rect">
            <a:avLst/>
          </a:prstGeom>
        </p:spPr>
        <p:txBody>
          <a:bodyPr vert="horz">
            <a:noAutofit/>
          </a:bodyPr>
          <a:lstStyle/>
          <a:p>
            <a:pPr marL="320040" indent="-320040" algn="ctr">
              <a:spcBef>
                <a:spcPts val="700"/>
              </a:spcBef>
              <a:buClr>
                <a:schemeClr val="accent2"/>
              </a:buClr>
              <a:buSzPct val="60000"/>
              <a:defRPr/>
            </a:pPr>
            <a:r>
              <a:rPr lang="el-GR" sz="3600" b="1" dirty="0">
                <a:solidFill>
                  <a:srgbClr val="002060"/>
                </a:solidFill>
              </a:rPr>
              <a:t>Πώρωση Καταγμάτων</a:t>
            </a:r>
            <a:endParaRPr lang="en-US" sz="3600" b="1" dirty="0">
              <a:solidFill>
                <a:srgbClr val="002060"/>
              </a:solidFill>
            </a:endParaRPr>
          </a:p>
        </p:txBody>
      </p:sp>
    </p:spTree>
    <p:extLst>
      <p:ext uri="{BB962C8B-B14F-4D97-AF65-F5344CB8AC3E}">
        <p14:creationId xmlns:p14="http://schemas.microsoft.com/office/powerpoint/2010/main" val="4068923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p:txBody>
      </p:sp>
      <p:sp>
        <p:nvSpPr>
          <p:cNvPr id="12" name="Θέση περιεχομένου 2"/>
          <p:cNvSpPr txBox="1">
            <a:spLocks/>
          </p:cNvSpPr>
          <p:nvPr/>
        </p:nvSpPr>
        <p:spPr>
          <a:xfrm>
            <a:off x="251520" y="1700808"/>
            <a:ext cx="8568952" cy="496855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600"/>
              </a:spcAft>
              <a:buClr>
                <a:schemeClr val="tx2">
                  <a:lumMod val="75000"/>
                </a:schemeClr>
              </a:buClr>
              <a:buFont typeface="Wingdings" pitchFamily="2" charset="2"/>
              <a:buChar char="q"/>
            </a:pPr>
            <a:r>
              <a:rPr lang="el-GR" sz="2200" dirty="0"/>
              <a:t>Οι υπέρηχοι είναι μια από τις πιο διαδεδομένες μορφές Μη Καταστροφικού Ελέγχου, με πληθώρα εφαρμογών στη μηχανική, όπως: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ανίχνευση ατελειών σε κατασκευές,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ο χαρακτηρισμός υλικών,</a:t>
            </a:r>
          </a:p>
          <a:p>
            <a:pPr lvl="1" algn="just">
              <a:spcBef>
                <a:spcPts val="0"/>
              </a:spcBef>
              <a:spcAft>
                <a:spcPts val="3000"/>
              </a:spcAft>
              <a:buClr>
                <a:schemeClr val="tx2">
                  <a:lumMod val="75000"/>
                </a:schemeClr>
              </a:buClr>
              <a:buFont typeface="Wingdings" panose="05000000000000000000" pitchFamily="2" charset="2"/>
              <a:buChar char="§"/>
            </a:pPr>
            <a:r>
              <a:rPr lang="el-GR" sz="2000" dirty="0"/>
              <a:t>η μέτρηση του πάχους υλικών.</a:t>
            </a:r>
          </a:p>
          <a:p>
            <a:pPr algn="just">
              <a:spcBef>
                <a:spcPts val="0"/>
              </a:spcBef>
              <a:spcAft>
                <a:spcPts val="600"/>
              </a:spcAft>
              <a:buClr>
                <a:schemeClr val="tx2">
                  <a:lumMod val="75000"/>
                </a:schemeClr>
              </a:buClr>
              <a:buFont typeface="Wingdings" pitchFamily="2" charset="2"/>
              <a:buChar char="q"/>
            </a:pPr>
            <a:r>
              <a:rPr lang="el-GR" sz="2200" dirty="0"/>
              <a:t>Στην ιατρική, ο διαγνωστικός υπέρηχος χρησιμοποιείται σε πολυάριθμες εφαρμογές, όπως:</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στη μαιευτική,</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στην οφθαλμολογία,</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στην καρδιολογία.</a:t>
            </a:r>
          </a:p>
          <a:p>
            <a:pPr algn="just">
              <a:spcBef>
                <a:spcPts val="0"/>
              </a:spcBef>
              <a:spcAft>
                <a:spcPts val="2400"/>
              </a:spcAft>
              <a:buClr>
                <a:schemeClr val="tx2">
                  <a:lumMod val="75000"/>
                </a:schemeClr>
              </a:buClr>
              <a:buFont typeface="Wingdings" pitchFamily="2" charset="2"/>
              <a:buChar char="q"/>
            </a:pPr>
            <a:endParaRPr lang="el-GR" sz="2200" dirty="0"/>
          </a:p>
        </p:txBody>
      </p:sp>
    </p:spTree>
    <p:extLst>
      <p:ext uri="{BB962C8B-B14F-4D97-AF65-F5344CB8AC3E}">
        <p14:creationId xmlns:p14="http://schemas.microsoft.com/office/powerpoint/2010/main" val="1313279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p:txBody>
      </p:sp>
      <p:sp>
        <p:nvSpPr>
          <p:cNvPr id="12" name="Θέση περιεχομένου 2"/>
          <p:cNvSpPr txBox="1">
            <a:spLocks/>
          </p:cNvSpPr>
          <p:nvPr/>
        </p:nvSpPr>
        <p:spPr>
          <a:xfrm>
            <a:off x="251520" y="1700808"/>
            <a:ext cx="8568952" cy="496855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2400"/>
              </a:spcAft>
              <a:buClr>
                <a:schemeClr val="tx2">
                  <a:lumMod val="75000"/>
                </a:schemeClr>
              </a:buClr>
              <a:buFont typeface="Wingdings" pitchFamily="2" charset="2"/>
              <a:buChar char="q"/>
            </a:pPr>
            <a:r>
              <a:rPr lang="el-GR" sz="2200" dirty="0"/>
              <a:t>Οι υπέρηχοι διαδίδονται ως μηχανικά </a:t>
            </a:r>
            <a:r>
              <a:rPr lang="el-GR" sz="2200" dirty="0" err="1"/>
              <a:t>τασικά</a:t>
            </a:r>
            <a:r>
              <a:rPr lang="el-GR" sz="2200" dirty="0"/>
              <a:t> κύματα σε στερεά, υγρά και αέρια μέσα.</a:t>
            </a:r>
          </a:p>
          <a:p>
            <a:pPr algn="just">
              <a:spcBef>
                <a:spcPts val="0"/>
              </a:spcBef>
              <a:spcAft>
                <a:spcPts val="2400"/>
              </a:spcAft>
              <a:buClr>
                <a:schemeClr val="tx2">
                  <a:lumMod val="75000"/>
                </a:schemeClr>
              </a:buClr>
              <a:buFont typeface="Wingdings" pitchFamily="2" charset="2"/>
              <a:buChar char="q"/>
            </a:pPr>
            <a:r>
              <a:rPr lang="el-GR" sz="2200" dirty="0"/>
              <a:t>Το φαινόμενο είναι παρόμοιο με αυτό της μετάδοσης του ήχου, αλλά σε συχνότητες πολύ υψηλότερες από αυτές που μπορεί να αντιληφθεί το ανθρώπινο αυτί (&gt;20kHz).</a:t>
            </a:r>
          </a:p>
          <a:p>
            <a:pPr algn="just">
              <a:spcBef>
                <a:spcPts val="0"/>
              </a:spcBef>
              <a:spcAft>
                <a:spcPts val="2400"/>
              </a:spcAft>
              <a:buClr>
                <a:schemeClr val="tx2">
                  <a:lumMod val="75000"/>
                </a:schemeClr>
              </a:buClr>
              <a:buFont typeface="Wingdings" pitchFamily="2" charset="2"/>
              <a:buChar char="q"/>
            </a:pPr>
            <a:r>
              <a:rPr lang="el-GR" sz="2200" dirty="0"/>
              <a:t>Τα χαρακτηριστικά της διάδοσης των υπερηχητικών κυμάτων (η ταχύτητα, η εξασθένηση, η ανάκλαση, η διασπορά της ταχύτητας), εξαρτώνται από τη δομή και τις μηχανικές ιδιότητες του μέσου.</a:t>
            </a:r>
          </a:p>
          <a:p>
            <a:pPr algn="just">
              <a:spcBef>
                <a:spcPts val="0"/>
              </a:spcBef>
              <a:spcAft>
                <a:spcPts val="2400"/>
              </a:spcAft>
              <a:buClr>
                <a:schemeClr val="tx2">
                  <a:lumMod val="75000"/>
                </a:schemeClr>
              </a:buClr>
              <a:buFont typeface="Wingdings" pitchFamily="2" charset="2"/>
              <a:buChar char="q"/>
            </a:pPr>
            <a:r>
              <a:rPr lang="el-GR" sz="2200" dirty="0"/>
              <a:t>Η διαγνωστική υπερηχογραφία χρησιμοποιείται ως μη επεμβατικό μέσο απεικόνισης της εσωτερικής δομής και λειτουργίας των οργάνων του σώματος.</a:t>
            </a:r>
          </a:p>
        </p:txBody>
      </p:sp>
    </p:spTree>
    <p:extLst>
      <p:ext uri="{BB962C8B-B14F-4D97-AF65-F5344CB8AC3E}">
        <p14:creationId xmlns:p14="http://schemas.microsoft.com/office/powerpoint/2010/main" val="320841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5 - Στρογγυλεμένο ορθογώνιο"/>
          <p:cNvSpPr>
            <a:spLocks noChangeArrowheads="1"/>
          </p:cNvSpPr>
          <p:nvPr/>
        </p:nvSpPr>
        <p:spPr bwMode="auto">
          <a:xfrm>
            <a:off x="1785918" y="2357430"/>
            <a:ext cx="5181600" cy="762000"/>
          </a:xfrm>
          <a:prstGeom prst="roundRect">
            <a:avLst>
              <a:gd name="adj" fmla="val 16667"/>
            </a:avLst>
          </a:prstGeom>
          <a:noFill/>
          <a:ln w="19050" algn="ctr">
            <a:solidFill>
              <a:srgbClr val="002060"/>
            </a:solidFill>
            <a:round/>
            <a:headEnd/>
            <a:tailEnd/>
          </a:ln>
        </p:spPr>
        <p:txBody>
          <a:bodyPr/>
          <a:lstStyle/>
          <a:p>
            <a:pPr algn="ctr"/>
            <a:endParaRPr lang="el-GR" sz="1600"/>
          </a:p>
        </p:txBody>
      </p:sp>
      <p:graphicFrame>
        <p:nvGraphicFramePr>
          <p:cNvPr id="75779" name="Object 11"/>
          <p:cNvGraphicFramePr>
            <a:graphicFrameLocks noGrp="1" noChangeAspect="1"/>
          </p:cNvGraphicFramePr>
          <p:nvPr>
            <p:ph sz="quarter" idx="1"/>
          </p:nvPr>
        </p:nvGraphicFramePr>
        <p:xfrm>
          <a:off x="2000232" y="2428868"/>
          <a:ext cx="4786346" cy="642942"/>
        </p:xfrm>
        <a:graphic>
          <a:graphicData uri="http://schemas.openxmlformats.org/presentationml/2006/ole">
            <mc:AlternateContent xmlns:mc="http://schemas.openxmlformats.org/markup-compatibility/2006">
              <mc:Choice xmlns:v="urn:schemas-microsoft-com:vml" Requires="v">
                <p:oleObj name="Equation" r:id="rId2" imgW="3276360" imgH="482400" progId="Equation.DSMT4">
                  <p:embed/>
                </p:oleObj>
              </mc:Choice>
              <mc:Fallback>
                <p:oleObj name="Equation" r:id="rId2" imgW="3276360" imgH="4824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32" y="2428868"/>
                        <a:ext cx="4786346"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Content Placeholder 2"/>
          <p:cNvSpPr txBox="1">
            <a:spLocks/>
          </p:cNvSpPr>
          <p:nvPr/>
        </p:nvSpPr>
        <p:spPr>
          <a:xfrm>
            <a:off x="0" y="1357298"/>
            <a:ext cx="8786874" cy="5181600"/>
          </a:xfrm>
          <a:prstGeom prst="rect">
            <a:avLst/>
          </a:prstGeom>
        </p:spPr>
        <p:txBody>
          <a:bodyPr vert="horz">
            <a:normAutofit/>
          </a:bodyPr>
          <a:lstStyle/>
          <a:p>
            <a:pPr marL="320040" marR="0" lvl="0" indent="-320040" algn="just" defTabSz="914400" rtl="0" eaLnBrk="1" fontAlgn="auto" latinLnBrk="0" hangingPunct="1">
              <a:lnSpc>
                <a:spcPct val="100000"/>
              </a:lnSpc>
              <a:spcBef>
                <a:spcPts val="700"/>
              </a:spcBef>
              <a:spcAft>
                <a:spcPts val="0"/>
              </a:spcAft>
              <a:buClr>
                <a:srgbClr val="002060"/>
              </a:buClr>
              <a:buSzPct val="80000"/>
              <a:buFont typeface="Wingdings"/>
              <a:buNone/>
              <a:tabLst/>
              <a:defRPr/>
            </a:pPr>
            <a:endParaRPr kumimoji="0" lang="el-GR" sz="1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320040" marR="0" lvl="0" indent="-320040" algn="ctr" defTabSz="914400" rtl="0" eaLnBrk="1" fontAlgn="auto" latinLnBrk="0" hangingPunct="1">
              <a:lnSpc>
                <a:spcPct val="100000"/>
              </a:lnSpc>
              <a:spcBef>
                <a:spcPts val="700"/>
              </a:spcBef>
              <a:spcAft>
                <a:spcPts val="0"/>
              </a:spcAft>
              <a:buClr>
                <a:srgbClr val="002060"/>
              </a:buClr>
              <a:buSzPct val="80000"/>
              <a:buFont typeface="Wingdings"/>
              <a:buNone/>
              <a:tabLst/>
              <a:defRPr/>
            </a:pPr>
            <a:r>
              <a:rPr kumimoji="0" lang="el-GR" sz="1800" b="1" i="0" u="sng" strike="noStrike" kern="1200" cap="none" spc="0" normalizeH="0" baseline="0" noProof="0" dirty="0">
                <a:ln>
                  <a:noFill/>
                </a:ln>
                <a:solidFill>
                  <a:schemeClr val="tx1"/>
                </a:solidFill>
                <a:effectLst/>
                <a:uLnTx/>
                <a:uFillTx/>
                <a:latin typeface="Calibri" pitchFamily="34" charset="0"/>
                <a:ea typeface="+mn-ea"/>
                <a:cs typeface="+mn-cs"/>
              </a:rPr>
              <a:t>Κυματική</a:t>
            </a:r>
            <a:r>
              <a:rPr kumimoji="0" lang="el-GR" sz="1800" b="1" i="0" u="sng" strike="noStrike" kern="1200" cap="none" spc="0" normalizeH="0" noProof="0" dirty="0">
                <a:ln>
                  <a:noFill/>
                </a:ln>
                <a:solidFill>
                  <a:schemeClr val="tx1"/>
                </a:solidFill>
                <a:effectLst/>
                <a:uLnTx/>
                <a:uFillTx/>
                <a:latin typeface="Calibri" pitchFamily="34" charset="0"/>
                <a:ea typeface="+mn-ea"/>
                <a:cs typeface="+mn-cs"/>
              </a:rPr>
              <a:t> Εξίσωση</a:t>
            </a:r>
            <a:endParaRPr kumimoji="0" lang="el-GR" sz="1800" b="1" i="0" u="sng" strike="noStrike" kern="1200" cap="none" spc="0" normalizeH="0" baseline="0" noProof="0" dirty="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rgbClr val="002060"/>
              </a:buClr>
              <a:buSzPct val="80000"/>
              <a:tabLst/>
              <a:defRPr/>
            </a:pPr>
            <a:endParaRPr kumimoji="0" lang="el-GR" sz="1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l-GR" sz="1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l-GR" sz="1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1800" b="0" i="0" u="none" strike="noStrike" kern="1200" cap="none" spc="0" normalizeH="0" baseline="0" noProof="0" dirty="0">
              <a:ln>
                <a:noFill/>
              </a:ln>
              <a:solidFill>
                <a:schemeClr val="tx1"/>
              </a:solidFill>
              <a:effectLst/>
              <a:uLnTx/>
              <a:uFillTx/>
              <a:latin typeface="Calibri" pitchFamily="34" charset="0"/>
              <a:ea typeface="+mn-ea"/>
              <a:cs typeface="+mn-cs"/>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l-GR" sz="18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75780" name="Object 13"/>
          <p:cNvGraphicFramePr>
            <a:graphicFrameLocks noChangeAspect="1"/>
          </p:cNvGraphicFramePr>
          <p:nvPr/>
        </p:nvGraphicFramePr>
        <p:xfrm>
          <a:off x="1857356" y="3429000"/>
          <a:ext cx="1454150" cy="1066800"/>
        </p:xfrm>
        <a:graphic>
          <a:graphicData uri="http://schemas.openxmlformats.org/presentationml/2006/ole">
            <mc:AlternateContent xmlns:mc="http://schemas.openxmlformats.org/markup-compatibility/2006">
              <mc:Choice xmlns:v="urn:schemas-microsoft-com:vml" Requires="v">
                <p:oleObj name="Equation" r:id="rId4" imgW="990360" imgH="838080" progId="Equation.DSMT4">
                  <p:embed/>
                </p:oleObj>
              </mc:Choice>
              <mc:Fallback>
                <p:oleObj name="Equation" r:id="rId4" imgW="990360" imgH="838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56" y="3429000"/>
                        <a:ext cx="145415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1" name="Object 14"/>
          <p:cNvGraphicFramePr>
            <a:graphicFrameLocks noChangeAspect="1"/>
          </p:cNvGraphicFramePr>
          <p:nvPr/>
        </p:nvGraphicFramePr>
        <p:xfrm>
          <a:off x="3643306" y="3357562"/>
          <a:ext cx="1447800" cy="1143000"/>
        </p:xfrm>
        <a:graphic>
          <a:graphicData uri="http://schemas.openxmlformats.org/presentationml/2006/ole">
            <mc:AlternateContent xmlns:mc="http://schemas.openxmlformats.org/markup-compatibility/2006">
              <mc:Choice xmlns:v="urn:schemas-microsoft-com:vml" Requires="v">
                <p:oleObj name="Equation" r:id="rId6" imgW="863280" imgH="965160" progId="Equation.DSMT4">
                  <p:embed/>
                </p:oleObj>
              </mc:Choice>
              <mc:Fallback>
                <p:oleObj name="Equation" r:id="rId6" imgW="863280" imgH="96516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306" y="3357562"/>
                        <a:ext cx="14478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 Ορθογώνιο"/>
          <p:cNvSpPr/>
          <p:nvPr/>
        </p:nvSpPr>
        <p:spPr>
          <a:xfrm>
            <a:off x="5357818" y="3643314"/>
            <a:ext cx="2143140" cy="738664"/>
          </a:xfrm>
          <a:prstGeom prst="rect">
            <a:avLst/>
          </a:prstGeom>
          <a:ln w="19050">
            <a:solidFill>
              <a:schemeClr val="accent1">
                <a:lumMod val="50000"/>
              </a:schemeClr>
            </a:solidFill>
          </a:ln>
        </p:spPr>
        <p:txBody>
          <a:bodyPr wrap="square">
            <a:spAutoFit/>
          </a:bodyPr>
          <a:lstStyle/>
          <a:p>
            <a:pPr eaLnBrk="0" hangingPunct="0">
              <a:defRPr/>
            </a:pPr>
            <a:r>
              <a:rPr lang="el-GR" sz="1400" i="1" dirty="0"/>
              <a:t>    λ,</a:t>
            </a:r>
            <a:r>
              <a:rPr lang="en-US" sz="1400" i="1" dirty="0"/>
              <a:t> </a:t>
            </a:r>
            <a:r>
              <a:rPr lang="el-GR" sz="1400" i="1" dirty="0"/>
              <a:t>μ: </a:t>
            </a:r>
            <a:r>
              <a:rPr lang="en-US" sz="1400" i="1" dirty="0">
                <a:latin typeface="Calibri" pitchFamily="34" charset="0"/>
              </a:rPr>
              <a:t>Lame</a:t>
            </a:r>
            <a:r>
              <a:rPr lang="en-US" sz="1400" i="1" dirty="0"/>
              <a:t> </a:t>
            </a:r>
            <a:r>
              <a:rPr lang="el-GR" sz="1400" i="1" dirty="0"/>
              <a:t>σταθερές</a:t>
            </a:r>
          </a:p>
          <a:p>
            <a:pPr eaLnBrk="0" hangingPunct="0">
              <a:defRPr/>
            </a:pPr>
            <a:r>
              <a:rPr lang="el-GR" sz="1400" i="1" dirty="0"/>
              <a:t>    </a:t>
            </a:r>
            <a:r>
              <a:rPr lang="en-US" sz="1400" i="1" dirty="0"/>
              <a:t>c</a:t>
            </a:r>
            <a:r>
              <a:rPr lang="en-US" sz="1400" i="1" baseline="-25000" dirty="0"/>
              <a:t>L</a:t>
            </a:r>
            <a:r>
              <a:rPr lang="el-GR" sz="1400" i="1" dirty="0"/>
              <a:t>: διαμήκης ταχύτητα</a:t>
            </a:r>
            <a:endParaRPr lang="en-US" sz="1400" i="1" dirty="0"/>
          </a:p>
          <a:p>
            <a:pPr eaLnBrk="0" hangingPunct="0">
              <a:defRPr/>
            </a:pPr>
            <a:r>
              <a:rPr lang="el-GR" sz="1400" i="1" dirty="0"/>
              <a:t>    </a:t>
            </a:r>
            <a:r>
              <a:rPr lang="en-US" sz="1400" i="1" dirty="0"/>
              <a:t>c</a:t>
            </a:r>
            <a:r>
              <a:rPr lang="en-US" sz="1400" i="1" baseline="-25000" dirty="0"/>
              <a:t>T</a:t>
            </a:r>
            <a:r>
              <a:rPr lang="el-GR" sz="1400" i="1" dirty="0"/>
              <a:t>: εγκάρσια ταχύτητα</a:t>
            </a:r>
          </a:p>
        </p:txBody>
      </p:sp>
      <p:sp>
        <p:nvSpPr>
          <p:cNvPr id="15" name="Content Placeholder 2"/>
          <p:cNvSpPr txBox="1">
            <a:spLocks/>
          </p:cNvSpPr>
          <p:nvPr/>
        </p:nvSpPr>
        <p:spPr>
          <a:xfrm>
            <a:off x="7215206" y="2428868"/>
            <a:ext cx="2071702" cy="35719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400" b="1" dirty="0">
                <a:solidFill>
                  <a:srgbClr val="7030A0"/>
                </a:solidFill>
                <a:latin typeface="Calibri" pitchFamily="34" charset="0"/>
              </a:rPr>
              <a:t>Ελαστικό και ομογενές </a:t>
            </a:r>
          </a:p>
          <a:p>
            <a:pPr marL="0" indent="0" algn="just">
              <a:buNone/>
            </a:pPr>
            <a:r>
              <a:rPr lang="el-GR" sz="1400" b="1" dirty="0">
                <a:solidFill>
                  <a:srgbClr val="7030A0"/>
                </a:solidFill>
                <a:latin typeface="Calibri" pitchFamily="34" charset="0"/>
              </a:rPr>
              <a:t>ισότροπο μέσο</a:t>
            </a:r>
          </a:p>
        </p:txBody>
      </p:sp>
      <p:graphicFrame>
        <p:nvGraphicFramePr>
          <p:cNvPr id="75782" name="Object 1"/>
          <p:cNvGraphicFramePr>
            <a:graphicFrameLocks noChangeAspect="1"/>
          </p:cNvGraphicFramePr>
          <p:nvPr/>
        </p:nvGraphicFramePr>
        <p:xfrm>
          <a:off x="3643306" y="4857760"/>
          <a:ext cx="1290637" cy="533400"/>
        </p:xfrm>
        <a:graphic>
          <a:graphicData uri="http://schemas.openxmlformats.org/presentationml/2006/ole">
            <mc:AlternateContent xmlns:mc="http://schemas.openxmlformats.org/markup-compatibility/2006">
              <mc:Choice xmlns:v="urn:schemas-microsoft-com:vml" Requires="v">
                <p:oleObj name="Equation" r:id="rId8" imgW="876240" imgH="419040" progId="Equation.DSMT4">
                  <p:embed/>
                </p:oleObj>
              </mc:Choice>
              <mc:Fallback>
                <p:oleObj name="Equation" r:id="rId8" imgW="87624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306" y="4857760"/>
                        <a:ext cx="12906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 Δεξιό άγκιστρο"/>
          <p:cNvSpPr>
            <a:spLocks/>
          </p:cNvSpPr>
          <p:nvPr/>
        </p:nvSpPr>
        <p:spPr bwMode="auto">
          <a:xfrm>
            <a:off x="7072330" y="2285992"/>
            <a:ext cx="155575" cy="914400"/>
          </a:xfrm>
          <a:prstGeom prst="rightBrace">
            <a:avLst>
              <a:gd name="adj1" fmla="val 8327"/>
              <a:gd name="adj2" fmla="val 50000"/>
            </a:avLst>
          </a:prstGeom>
          <a:noFill/>
          <a:ln w="19050" algn="ctr">
            <a:solidFill>
              <a:srgbClr val="6600FF"/>
            </a:solidFill>
            <a:round/>
            <a:headEnd/>
            <a:tailEnd/>
          </a:ln>
        </p:spPr>
        <p:txBody>
          <a:bodyPr/>
          <a:lstStyle/>
          <a:p>
            <a:pPr algn="ctr"/>
            <a:endParaRPr lang="el-GR" sz="1600"/>
          </a:p>
        </p:txBody>
      </p:sp>
      <p:sp>
        <p:nvSpPr>
          <p:cNvPr id="19" name="18 - Δεξιό άγκιστρο"/>
          <p:cNvSpPr>
            <a:spLocks/>
          </p:cNvSpPr>
          <p:nvPr/>
        </p:nvSpPr>
        <p:spPr bwMode="auto">
          <a:xfrm>
            <a:off x="5357819" y="4714884"/>
            <a:ext cx="71437" cy="714380"/>
          </a:xfrm>
          <a:prstGeom prst="rightBrace">
            <a:avLst>
              <a:gd name="adj1" fmla="val 8327"/>
              <a:gd name="adj2" fmla="val 50000"/>
            </a:avLst>
          </a:prstGeom>
          <a:noFill/>
          <a:ln w="19050" algn="ctr">
            <a:solidFill>
              <a:srgbClr val="6600FF"/>
            </a:solidFill>
            <a:round/>
            <a:headEnd/>
            <a:tailEnd/>
          </a:ln>
        </p:spPr>
        <p:txBody>
          <a:bodyPr/>
          <a:lstStyle/>
          <a:p>
            <a:pPr algn="ctr"/>
            <a:endParaRPr lang="el-GR" sz="1600"/>
          </a:p>
        </p:txBody>
      </p:sp>
      <p:sp>
        <p:nvSpPr>
          <p:cNvPr id="20" name="Content Placeholder 2"/>
          <p:cNvSpPr txBox="1">
            <a:spLocks/>
          </p:cNvSpPr>
          <p:nvPr/>
        </p:nvSpPr>
        <p:spPr>
          <a:xfrm>
            <a:off x="5500694" y="4929198"/>
            <a:ext cx="2071702" cy="35719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400" b="1" dirty="0">
                <a:solidFill>
                  <a:srgbClr val="7030A0"/>
                </a:solidFill>
                <a:latin typeface="Calibri" pitchFamily="34" charset="0"/>
              </a:rPr>
              <a:t>Εγκάρσια κύματα</a:t>
            </a:r>
          </a:p>
        </p:txBody>
      </p:sp>
      <p:graphicFrame>
        <p:nvGraphicFramePr>
          <p:cNvPr id="75783" name="Object 1"/>
          <p:cNvGraphicFramePr>
            <a:graphicFrameLocks noChangeAspect="1"/>
          </p:cNvGraphicFramePr>
          <p:nvPr/>
        </p:nvGraphicFramePr>
        <p:xfrm>
          <a:off x="1857356" y="4929198"/>
          <a:ext cx="990600" cy="515938"/>
        </p:xfrm>
        <a:graphic>
          <a:graphicData uri="http://schemas.openxmlformats.org/presentationml/2006/ole">
            <mc:AlternateContent xmlns:mc="http://schemas.openxmlformats.org/markup-compatibility/2006">
              <mc:Choice xmlns:v="urn:schemas-microsoft-com:vml" Requires="v">
                <p:oleObj name="Equation" r:id="rId10" imgW="672840" imgH="406080" progId="Equation.DSMT4">
                  <p:embed/>
                </p:oleObj>
              </mc:Choice>
              <mc:Fallback>
                <p:oleObj name="Equation" r:id="rId10" imgW="672840" imgH="4060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7356" y="4929198"/>
                        <a:ext cx="990600" cy="51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4" name="Object 1"/>
          <p:cNvGraphicFramePr>
            <a:graphicFrameLocks noChangeAspect="1"/>
          </p:cNvGraphicFramePr>
          <p:nvPr/>
        </p:nvGraphicFramePr>
        <p:xfrm>
          <a:off x="3714744" y="5786454"/>
          <a:ext cx="1290637" cy="533400"/>
        </p:xfrm>
        <a:graphic>
          <a:graphicData uri="http://schemas.openxmlformats.org/presentationml/2006/ole">
            <mc:AlternateContent xmlns:mc="http://schemas.openxmlformats.org/markup-compatibility/2006">
              <mc:Choice xmlns:v="urn:schemas-microsoft-com:vml" Requires="v">
                <p:oleObj name="Equation" r:id="rId12" imgW="876240" imgH="419040" progId="Equation.DSMT4">
                  <p:embed/>
                </p:oleObj>
              </mc:Choice>
              <mc:Fallback>
                <p:oleObj name="Equation" r:id="rId12" imgW="87624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4744" y="5786454"/>
                        <a:ext cx="129063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22 - Δεξιό άγκιστρο"/>
          <p:cNvSpPr>
            <a:spLocks/>
          </p:cNvSpPr>
          <p:nvPr/>
        </p:nvSpPr>
        <p:spPr bwMode="auto">
          <a:xfrm>
            <a:off x="5357818" y="5715016"/>
            <a:ext cx="71437" cy="714380"/>
          </a:xfrm>
          <a:prstGeom prst="rightBrace">
            <a:avLst>
              <a:gd name="adj1" fmla="val 8327"/>
              <a:gd name="adj2" fmla="val 50000"/>
            </a:avLst>
          </a:prstGeom>
          <a:noFill/>
          <a:ln w="19050" algn="ctr">
            <a:solidFill>
              <a:srgbClr val="6600FF"/>
            </a:solidFill>
            <a:round/>
            <a:headEnd/>
            <a:tailEnd/>
          </a:ln>
        </p:spPr>
        <p:txBody>
          <a:bodyPr/>
          <a:lstStyle/>
          <a:p>
            <a:pPr algn="ctr"/>
            <a:endParaRPr lang="el-GR" sz="1600"/>
          </a:p>
        </p:txBody>
      </p:sp>
      <p:sp>
        <p:nvSpPr>
          <p:cNvPr id="24" name="Content Placeholder 2"/>
          <p:cNvSpPr txBox="1">
            <a:spLocks/>
          </p:cNvSpPr>
          <p:nvPr/>
        </p:nvSpPr>
        <p:spPr>
          <a:xfrm>
            <a:off x="5500694" y="5929330"/>
            <a:ext cx="2071702" cy="35719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buNone/>
            </a:pPr>
            <a:r>
              <a:rPr lang="el-GR" sz="1400" b="1" dirty="0">
                <a:solidFill>
                  <a:srgbClr val="7030A0"/>
                </a:solidFill>
                <a:latin typeface="Calibri" pitchFamily="34" charset="0"/>
              </a:rPr>
              <a:t>Διαμήκη κύματα</a:t>
            </a:r>
          </a:p>
        </p:txBody>
      </p:sp>
      <p:graphicFrame>
        <p:nvGraphicFramePr>
          <p:cNvPr id="75785" name="Object 1"/>
          <p:cNvGraphicFramePr>
            <a:graphicFrameLocks noChangeAspect="1"/>
          </p:cNvGraphicFramePr>
          <p:nvPr/>
        </p:nvGraphicFramePr>
        <p:xfrm>
          <a:off x="1922463" y="5786438"/>
          <a:ext cx="860425" cy="515937"/>
        </p:xfrm>
        <a:graphic>
          <a:graphicData uri="http://schemas.openxmlformats.org/presentationml/2006/ole">
            <mc:AlternateContent xmlns:mc="http://schemas.openxmlformats.org/markup-compatibility/2006">
              <mc:Choice xmlns:v="urn:schemas-microsoft-com:vml" Requires="v">
                <p:oleObj name="Equation" r:id="rId13" imgW="583920" imgH="406080" progId="Equation.DSMT4">
                  <p:embed/>
                </p:oleObj>
              </mc:Choice>
              <mc:Fallback>
                <p:oleObj name="Equation" r:id="rId13" imgW="58392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2463" y="5786438"/>
                        <a:ext cx="860425"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9802038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785786" y="2143116"/>
            <a:ext cx="5419724" cy="3605219"/>
          </a:xfrm>
          <a:prstGeom prst="rect">
            <a:avLst/>
          </a:prstGeom>
          <a:noFill/>
          <a:ln w="9525">
            <a:noFill/>
            <a:miter lim="800000"/>
            <a:headEnd/>
            <a:tailEnd/>
          </a:ln>
        </p:spPr>
      </p:pic>
      <p:graphicFrame>
        <p:nvGraphicFramePr>
          <p:cNvPr id="76802" name="Object 1"/>
          <p:cNvGraphicFramePr>
            <a:graphicFrameLocks noChangeAspect="1"/>
          </p:cNvGraphicFramePr>
          <p:nvPr/>
        </p:nvGraphicFramePr>
        <p:xfrm>
          <a:off x="7072330" y="2786058"/>
          <a:ext cx="1290638" cy="533400"/>
        </p:xfrm>
        <a:graphic>
          <a:graphicData uri="http://schemas.openxmlformats.org/presentationml/2006/ole">
            <mc:AlternateContent xmlns:mc="http://schemas.openxmlformats.org/markup-compatibility/2006">
              <mc:Choice xmlns:v="urn:schemas-microsoft-com:vml" Requires="v">
                <p:oleObj name="Equation" r:id="rId4" imgW="876240" imgH="419040" progId="Equation.DSMT4">
                  <p:embed/>
                </p:oleObj>
              </mc:Choice>
              <mc:Fallback>
                <p:oleObj name="Equation" r:id="rId4" imgW="87624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30" y="2786058"/>
                        <a:ext cx="12906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7"/>
          <p:cNvSpPr>
            <a:spLocks noChangeArrowheads="1"/>
          </p:cNvSpPr>
          <p:nvPr/>
        </p:nvSpPr>
        <p:spPr bwMode="auto">
          <a:xfrm>
            <a:off x="7000892" y="2643182"/>
            <a:ext cx="1447800" cy="857256"/>
          </a:xfrm>
          <a:prstGeom prst="roundRect">
            <a:avLst>
              <a:gd name="adj" fmla="val 16667"/>
            </a:avLst>
          </a:prstGeom>
          <a:noFill/>
          <a:ln w="19050" algn="ctr">
            <a:solidFill>
              <a:srgbClr val="002060"/>
            </a:solidFill>
            <a:round/>
            <a:headEnd/>
            <a:tailEnd/>
          </a:ln>
        </p:spPr>
        <p:txBody>
          <a:bodyPr/>
          <a:lstStyle/>
          <a:p>
            <a:pPr algn="ctr"/>
            <a:endParaRPr lang="el-GR" sz="1600"/>
          </a:p>
        </p:txBody>
      </p:sp>
      <p:sp>
        <p:nvSpPr>
          <p:cNvPr id="8" name="Striped Right Arrow 9"/>
          <p:cNvSpPr/>
          <p:nvPr/>
        </p:nvSpPr>
        <p:spPr bwMode="auto">
          <a:xfrm>
            <a:off x="6357950" y="2857496"/>
            <a:ext cx="457200" cy="407988"/>
          </a:xfrm>
          <a:prstGeom prst="stripedRightArrow">
            <a:avLst>
              <a:gd name="adj1" fmla="val 50000"/>
              <a:gd name="adj2" fmla="val 50000"/>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el-GR" sz="1600">
              <a:latin typeface="Arial" charset="0"/>
            </a:endParaRPr>
          </a:p>
        </p:txBody>
      </p:sp>
      <p:graphicFrame>
        <p:nvGraphicFramePr>
          <p:cNvPr id="76803" name="Object 4"/>
          <p:cNvGraphicFramePr>
            <a:graphicFrameLocks noChangeAspect="1"/>
          </p:cNvGraphicFramePr>
          <p:nvPr/>
        </p:nvGraphicFramePr>
        <p:xfrm>
          <a:off x="7143768" y="4643446"/>
          <a:ext cx="1290638" cy="533400"/>
        </p:xfrm>
        <a:graphic>
          <a:graphicData uri="http://schemas.openxmlformats.org/presentationml/2006/ole">
            <mc:AlternateContent xmlns:mc="http://schemas.openxmlformats.org/markup-compatibility/2006">
              <mc:Choice xmlns:v="urn:schemas-microsoft-com:vml" Requires="v">
                <p:oleObj name="Equation" r:id="rId6" imgW="927000" imgH="419040" progId="Equation.DSMT4">
                  <p:embed/>
                </p:oleObj>
              </mc:Choice>
              <mc:Fallback>
                <p:oleObj name="Equation" r:id="rId6" imgW="927000" imgH="419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68" y="4643446"/>
                        <a:ext cx="129063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ounded Rectangle 8"/>
          <p:cNvSpPr>
            <a:spLocks noChangeArrowheads="1"/>
          </p:cNvSpPr>
          <p:nvPr/>
        </p:nvSpPr>
        <p:spPr bwMode="auto">
          <a:xfrm>
            <a:off x="7072330" y="4500570"/>
            <a:ext cx="1447800" cy="857256"/>
          </a:xfrm>
          <a:prstGeom prst="roundRect">
            <a:avLst>
              <a:gd name="adj" fmla="val 16667"/>
            </a:avLst>
          </a:prstGeom>
          <a:noFill/>
          <a:ln w="19050" algn="ctr">
            <a:solidFill>
              <a:srgbClr val="002060"/>
            </a:solidFill>
            <a:round/>
            <a:headEnd/>
            <a:tailEnd/>
          </a:ln>
        </p:spPr>
        <p:txBody>
          <a:bodyPr/>
          <a:lstStyle/>
          <a:p>
            <a:pPr algn="ctr"/>
            <a:endParaRPr lang="el-GR" sz="1600"/>
          </a:p>
        </p:txBody>
      </p:sp>
      <p:sp>
        <p:nvSpPr>
          <p:cNvPr id="11" name="Striped Right Arrow 9"/>
          <p:cNvSpPr/>
          <p:nvPr/>
        </p:nvSpPr>
        <p:spPr bwMode="auto">
          <a:xfrm>
            <a:off x="6429388" y="4714884"/>
            <a:ext cx="457200" cy="407988"/>
          </a:xfrm>
          <a:prstGeom prst="stripedRightArrow">
            <a:avLst>
              <a:gd name="adj1" fmla="val 50000"/>
              <a:gd name="adj2" fmla="val 50000"/>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el-GR" sz="1600">
              <a:latin typeface="Arial" charset="0"/>
            </a:endParaRPr>
          </a:p>
        </p:txBody>
      </p:sp>
      <p:sp>
        <p:nvSpPr>
          <p:cNvPr id="12"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2339898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5" name="Ορθογώνιο 4"/>
          <p:cNvSpPr/>
          <p:nvPr/>
        </p:nvSpPr>
        <p:spPr>
          <a:xfrm>
            <a:off x="2754952" y="1556792"/>
            <a:ext cx="3563475" cy="461665"/>
          </a:xfrm>
          <a:prstGeom prst="rect">
            <a:avLst/>
          </a:prstGeom>
        </p:spPr>
        <p:txBody>
          <a:bodyPr wrap="none">
            <a:spAutoFit/>
          </a:bodyPr>
          <a:lstStyle/>
          <a:p>
            <a:pPr algn="ctr">
              <a:buNone/>
            </a:pPr>
            <a:r>
              <a:rPr lang="el-GR" sz="2400" b="1" u="sng" dirty="0">
                <a:latin typeface="Calibri" pitchFamily="34" charset="0"/>
              </a:rPr>
              <a:t>Τοποθέτηση μετατροπέων</a:t>
            </a:r>
          </a:p>
        </p:txBody>
      </p:sp>
      <p:sp>
        <p:nvSpPr>
          <p:cNvPr id="17" name="Ορθογώνιο 16"/>
          <p:cNvSpPr/>
          <p:nvPr/>
        </p:nvSpPr>
        <p:spPr>
          <a:xfrm>
            <a:off x="139203" y="4365104"/>
            <a:ext cx="8677628" cy="2754600"/>
          </a:xfrm>
          <a:prstGeom prst="rect">
            <a:avLst/>
          </a:prstGeom>
        </p:spPr>
        <p:txBody>
          <a:bodyPr wrap="square">
            <a:spAutoFit/>
          </a:bodyPr>
          <a:lstStyle/>
          <a:p>
            <a:pPr>
              <a:spcAft>
                <a:spcPts val="600"/>
              </a:spcAft>
              <a:buNone/>
            </a:pPr>
            <a:r>
              <a:rPr lang="el-GR" sz="1900" b="1" dirty="0">
                <a:latin typeface="Calibri" pitchFamily="34" charset="0"/>
              </a:rPr>
              <a:t>Μέθοδος Αξονικής Διάδοσης Υπερήχων</a:t>
            </a:r>
          </a:p>
          <a:p>
            <a:pPr marL="342900" indent="-342900" algn="just">
              <a:spcAft>
                <a:spcPts val="600"/>
              </a:spcAft>
              <a:buClr>
                <a:srgbClr val="383E56"/>
              </a:buClr>
              <a:buSzPct val="80000"/>
              <a:buFont typeface="Wingdings" pitchFamily="2" charset="2"/>
              <a:buChar char="q"/>
            </a:pPr>
            <a:r>
              <a:rPr lang="el-GR" sz="1900" dirty="0">
                <a:latin typeface="Calibri" pitchFamily="34" charset="0"/>
              </a:rPr>
              <a:t>Η πιο κατάλληλη μέθοδος για την αξιολόγηση του </a:t>
            </a:r>
            <a:r>
              <a:rPr lang="el-GR" sz="1900" b="1" dirty="0">
                <a:latin typeface="Calibri" pitchFamily="34" charset="0"/>
              </a:rPr>
              <a:t>φλοιώδους οστού.</a:t>
            </a:r>
          </a:p>
          <a:p>
            <a:pPr marL="342900" indent="-342900" algn="just">
              <a:spcAft>
                <a:spcPts val="600"/>
              </a:spcAft>
              <a:buClr>
                <a:srgbClr val="383E56"/>
              </a:buClr>
              <a:buSzPct val="80000"/>
              <a:buFont typeface="Wingdings" pitchFamily="2" charset="2"/>
              <a:buChar char="q"/>
            </a:pPr>
            <a:r>
              <a:rPr lang="el-GR" sz="1900" dirty="0">
                <a:latin typeface="Calibri" pitchFamily="34" charset="0"/>
              </a:rPr>
              <a:t>Εφαρμόζεται κυρίως για τη λήψη μετρήσεων από </a:t>
            </a:r>
            <a:r>
              <a:rPr lang="el-GR" sz="1900" b="1" dirty="0">
                <a:latin typeface="Calibri" pitchFamily="34" charset="0"/>
              </a:rPr>
              <a:t>μακρά οστά</a:t>
            </a:r>
            <a:r>
              <a:rPr lang="el-GR" sz="1900" dirty="0">
                <a:latin typeface="Calibri" pitchFamily="34" charset="0"/>
              </a:rPr>
              <a:t>, όπως η κνήμη.</a:t>
            </a:r>
          </a:p>
          <a:p>
            <a:pPr marL="342900" indent="-342900" algn="just">
              <a:spcAft>
                <a:spcPts val="600"/>
              </a:spcAft>
              <a:buClr>
                <a:srgbClr val="383E56"/>
              </a:buClr>
              <a:buSzPct val="80000"/>
              <a:buFont typeface="Wingdings" pitchFamily="2" charset="2"/>
              <a:buChar char="q"/>
            </a:pPr>
            <a:r>
              <a:rPr lang="el-GR" sz="1900" dirty="0">
                <a:latin typeface="Calibri" pitchFamily="34" charset="0"/>
              </a:rPr>
              <a:t>Ο πομπός και ο δέκτης τοποθετούνται </a:t>
            </a:r>
            <a:r>
              <a:rPr lang="el-GR" sz="1900" b="1" dirty="0">
                <a:latin typeface="Calibri" pitchFamily="34" charset="0"/>
              </a:rPr>
              <a:t>κατά μήκος του άξονα του οστού </a:t>
            </a:r>
            <a:r>
              <a:rPr lang="el-GR" sz="1900" dirty="0">
                <a:latin typeface="Calibri" pitchFamily="34" charset="0"/>
              </a:rPr>
              <a:t>σε μια σταθερή ή μεταβλητή απόσταση είτε σε επαφή με το δέρμα (</a:t>
            </a:r>
            <a:r>
              <a:rPr lang="el-GR" sz="1900" dirty="0" err="1">
                <a:latin typeface="Calibri" pitchFamily="34" charset="0"/>
              </a:rPr>
              <a:t>διαδερμική</a:t>
            </a:r>
            <a:r>
              <a:rPr lang="el-GR" sz="1900" dirty="0">
                <a:latin typeface="Calibri" pitchFamily="34" charset="0"/>
              </a:rPr>
              <a:t> εφαρμογή) ή μέσω εμφύτευσης απευθείας πάνω στην επιφάνεια του οστού (</a:t>
            </a:r>
            <a:r>
              <a:rPr lang="el-GR" sz="1900" dirty="0" err="1">
                <a:latin typeface="Calibri" pitchFamily="34" charset="0"/>
              </a:rPr>
              <a:t>διοστική</a:t>
            </a:r>
            <a:r>
              <a:rPr lang="el-GR" sz="1900" dirty="0">
                <a:latin typeface="Calibri" pitchFamily="34" charset="0"/>
              </a:rPr>
              <a:t> εφαρμογή).</a:t>
            </a:r>
          </a:p>
          <a:p>
            <a:pPr marL="342900" indent="-342900" algn="just">
              <a:buClr>
                <a:srgbClr val="383E56"/>
              </a:buClr>
              <a:buSzPct val="80000"/>
              <a:buFont typeface="Wingdings" pitchFamily="2" charset="2"/>
              <a:buChar char="q"/>
            </a:pPr>
            <a:endParaRPr lang="el-GR" sz="2000" dirty="0">
              <a:latin typeface="Calibri" pitchFamily="34" charset="0"/>
            </a:endParaRPr>
          </a:p>
        </p:txBody>
      </p:sp>
      <p:pic>
        <p:nvPicPr>
          <p:cNvPr id="2" name="Picture 1"/>
          <p:cNvPicPr>
            <a:picLocks noChangeAspect="1"/>
          </p:cNvPicPr>
          <p:nvPr/>
        </p:nvPicPr>
        <p:blipFill>
          <a:blip r:embed="rId2"/>
          <a:stretch>
            <a:fillRect/>
          </a:stretch>
        </p:blipFill>
        <p:spPr>
          <a:xfrm>
            <a:off x="1380021" y="2060848"/>
            <a:ext cx="6383926" cy="2220496"/>
          </a:xfrm>
          <a:prstGeom prst="rect">
            <a:avLst/>
          </a:prstGeom>
        </p:spPr>
      </p:pic>
    </p:spTree>
    <p:extLst>
      <p:ext uri="{BB962C8B-B14F-4D97-AF65-F5344CB8AC3E}">
        <p14:creationId xmlns:p14="http://schemas.microsoft.com/office/powerpoint/2010/main" val="991241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5" name="Ορθογώνιο 4"/>
          <p:cNvSpPr/>
          <p:nvPr/>
        </p:nvSpPr>
        <p:spPr>
          <a:xfrm>
            <a:off x="2754952" y="1556792"/>
            <a:ext cx="3563475" cy="461665"/>
          </a:xfrm>
          <a:prstGeom prst="rect">
            <a:avLst/>
          </a:prstGeom>
        </p:spPr>
        <p:txBody>
          <a:bodyPr wrap="none">
            <a:spAutoFit/>
          </a:bodyPr>
          <a:lstStyle/>
          <a:p>
            <a:pPr algn="ctr">
              <a:buNone/>
            </a:pPr>
            <a:r>
              <a:rPr lang="el-GR" sz="2400" b="1" u="sng" dirty="0">
                <a:latin typeface="Calibri" pitchFamily="34" charset="0"/>
              </a:rPr>
              <a:t>Τοποθέτηση μετατροπέων</a:t>
            </a:r>
          </a:p>
        </p:txBody>
      </p:sp>
      <p:sp>
        <p:nvSpPr>
          <p:cNvPr id="17" name="Ορθογώνιο 16"/>
          <p:cNvSpPr/>
          <p:nvPr/>
        </p:nvSpPr>
        <p:spPr>
          <a:xfrm>
            <a:off x="148608" y="4873803"/>
            <a:ext cx="8743872" cy="1723549"/>
          </a:xfrm>
          <a:prstGeom prst="rect">
            <a:avLst/>
          </a:prstGeom>
        </p:spPr>
        <p:txBody>
          <a:bodyPr wrap="square">
            <a:spAutoFit/>
          </a:bodyPr>
          <a:lstStyle/>
          <a:p>
            <a:pPr>
              <a:spcAft>
                <a:spcPts val="600"/>
              </a:spcAft>
              <a:buNone/>
            </a:pPr>
            <a:r>
              <a:rPr lang="el-GR" sz="2000" b="1" dirty="0">
                <a:latin typeface="Calibri" pitchFamily="34" charset="0"/>
              </a:rPr>
              <a:t>Μέθοδος Εγκάρσιας Διάδοσης Υπερήχων</a:t>
            </a:r>
          </a:p>
          <a:p>
            <a:pPr marL="342900" indent="-342900" algn="just">
              <a:spcAft>
                <a:spcPts val="600"/>
              </a:spcAft>
              <a:buClr>
                <a:srgbClr val="383E56"/>
              </a:buClr>
              <a:buSzPct val="80000"/>
              <a:buFont typeface="Wingdings" pitchFamily="2" charset="2"/>
              <a:buChar char="q"/>
            </a:pPr>
            <a:r>
              <a:rPr lang="el-GR" sz="1900" dirty="0">
                <a:latin typeface="Calibri" pitchFamily="34" charset="0"/>
              </a:rPr>
              <a:t>Η μέθοδος που έχει χρησιμοποιηθεί κυρίως για την αξιολόγηση του </a:t>
            </a:r>
            <a:r>
              <a:rPr lang="el-GR" sz="1900" b="1" dirty="0" err="1">
                <a:latin typeface="Calibri" pitchFamily="34" charset="0"/>
              </a:rPr>
              <a:t>δοκιδώδους</a:t>
            </a:r>
            <a:r>
              <a:rPr lang="el-GR" sz="1900" b="1" dirty="0">
                <a:latin typeface="Calibri" pitchFamily="34" charset="0"/>
              </a:rPr>
              <a:t> οστού.</a:t>
            </a:r>
          </a:p>
          <a:p>
            <a:pPr marL="342900" indent="-342900" algn="just">
              <a:spcAft>
                <a:spcPts val="600"/>
              </a:spcAft>
              <a:buClr>
                <a:srgbClr val="383E56"/>
              </a:buClr>
              <a:buSzPct val="80000"/>
              <a:buFont typeface="Wingdings" pitchFamily="2" charset="2"/>
              <a:buChar char="q"/>
            </a:pPr>
            <a:r>
              <a:rPr lang="el-GR" sz="1900" dirty="0">
                <a:latin typeface="Calibri" pitchFamily="34" charset="0"/>
              </a:rPr>
              <a:t>Σε σύγκριση με την μέθοδο αξονικής διάδοσης η εφαρμογή αυτής της τεχνικής είναι πιο δύσκολη, ιδιαίτερα στην περίπτωση της παρακολούθησης της πώρωσης.</a:t>
            </a:r>
          </a:p>
        </p:txBody>
      </p:sp>
      <p:pic>
        <p:nvPicPr>
          <p:cNvPr id="2" name="Picture 1"/>
          <p:cNvPicPr>
            <a:picLocks noChangeAspect="1"/>
          </p:cNvPicPr>
          <p:nvPr/>
        </p:nvPicPr>
        <p:blipFill>
          <a:blip r:embed="rId2"/>
          <a:stretch>
            <a:fillRect/>
          </a:stretch>
        </p:blipFill>
        <p:spPr>
          <a:xfrm>
            <a:off x="1403648" y="2022649"/>
            <a:ext cx="6257493" cy="2775840"/>
          </a:xfrm>
          <a:prstGeom prst="rect">
            <a:avLst/>
          </a:prstGeom>
        </p:spPr>
      </p:pic>
    </p:spTree>
    <p:extLst>
      <p:ext uri="{BB962C8B-B14F-4D97-AF65-F5344CB8AC3E}">
        <p14:creationId xmlns:p14="http://schemas.microsoft.com/office/powerpoint/2010/main" val="23819186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p:cNvPicPr>
            <a:picLocks noChangeAspect="1" noChangeArrowheads="1"/>
          </p:cNvPicPr>
          <p:nvPr/>
        </p:nvPicPr>
        <p:blipFill>
          <a:blip r:embed="rId2"/>
          <a:srcRect/>
          <a:stretch>
            <a:fillRect/>
          </a:stretch>
        </p:blipFill>
        <p:spPr bwMode="auto">
          <a:xfrm>
            <a:off x="4760855" y="2996952"/>
            <a:ext cx="4419657" cy="2455369"/>
          </a:xfrm>
          <a:prstGeom prst="rect">
            <a:avLst/>
          </a:prstGeom>
          <a:noFill/>
          <a:ln w="9525">
            <a:noFill/>
            <a:miter lim="800000"/>
            <a:headEnd/>
            <a:tailEnd/>
          </a:ln>
        </p:spPr>
      </p:pic>
      <p:sp>
        <p:nvSpPr>
          <p:cNvPr id="5" name="Content Placeholder 2"/>
          <p:cNvSpPr>
            <a:spLocks noGrp="1"/>
          </p:cNvSpPr>
          <p:nvPr>
            <p:ph sz="quarter" idx="1"/>
          </p:nvPr>
        </p:nvSpPr>
        <p:spPr>
          <a:xfrm>
            <a:off x="-180528" y="2204864"/>
            <a:ext cx="8424936" cy="2025842"/>
          </a:xfrm>
        </p:spPr>
        <p:txBody>
          <a:bodyPr>
            <a:normAutofit fontScale="25000" lnSpcReduction="20000"/>
          </a:bodyPr>
          <a:lstStyle/>
          <a:p>
            <a:endParaRPr lang="el-GR" sz="2400" dirty="0">
              <a:solidFill>
                <a:schemeClr val="accent4">
                  <a:lumMod val="50000"/>
                </a:schemeClr>
              </a:solidFill>
              <a:latin typeface="Calibri" pitchFamily="34" charset="0"/>
            </a:endParaRPr>
          </a:p>
          <a:p>
            <a:pPr algn="just">
              <a:buNone/>
            </a:pPr>
            <a:r>
              <a:rPr lang="el-GR" sz="2400" b="1" dirty="0">
                <a:latin typeface="Calibri" pitchFamily="34" charset="0"/>
              </a:rPr>
              <a:t>      </a:t>
            </a:r>
            <a:r>
              <a:rPr lang="en-US" sz="2400" b="1" dirty="0">
                <a:latin typeface="Calibri" pitchFamily="34" charset="0"/>
              </a:rPr>
              <a:t>         </a:t>
            </a:r>
            <a:r>
              <a:rPr lang="el-GR" sz="2400" b="1" dirty="0">
                <a:latin typeface="Calibri" pitchFamily="34" charset="0"/>
              </a:rPr>
              <a:t> </a:t>
            </a:r>
            <a:r>
              <a:rPr lang="en-US" sz="2400" b="1" dirty="0">
                <a:latin typeface="Calibri" pitchFamily="34" charset="0"/>
              </a:rPr>
              <a:t> </a:t>
            </a:r>
            <a:r>
              <a:rPr lang="el-GR" sz="8000" b="1" dirty="0">
                <a:latin typeface="Calibri" pitchFamily="34" charset="0"/>
              </a:rPr>
              <a:t>Κριτήρια για τον εντοπισμό του χρόνου άφιξης του πρώτου αφιχθέντος σήματος</a:t>
            </a:r>
            <a:r>
              <a:rPr lang="en-US" sz="8000" b="1" dirty="0">
                <a:latin typeface="Calibri" pitchFamily="34" charset="0"/>
              </a:rPr>
              <a:t> (FAS)</a:t>
            </a:r>
            <a:r>
              <a:rPr lang="el-GR" sz="8000" b="1" dirty="0">
                <a:latin typeface="Calibri" pitchFamily="34" charset="0"/>
              </a:rPr>
              <a:t> στην κυματομορφή του</a:t>
            </a:r>
            <a:r>
              <a:rPr lang="en-US" sz="8000" b="1" dirty="0">
                <a:latin typeface="Calibri" pitchFamily="34" charset="0"/>
              </a:rPr>
              <a:t> </a:t>
            </a:r>
            <a:r>
              <a:rPr lang="el-GR" sz="8000" b="1" dirty="0">
                <a:latin typeface="Calibri" pitchFamily="34" charset="0"/>
              </a:rPr>
              <a:t>λαμβανόμενου σήματος:</a:t>
            </a:r>
            <a:endParaRPr lang="en-US" sz="8000" b="1" dirty="0">
              <a:latin typeface="Calibri" pitchFamily="34" charset="0"/>
            </a:endParaRPr>
          </a:p>
          <a:p>
            <a:pPr>
              <a:buNone/>
            </a:pPr>
            <a:endParaRPr lang="el-GR" sz="8000" dirty="0">
              <a:latin typeface="Calibri" pitchFamily="34" charset="0"/>
            </a:endParaRPr>
          </a:p>
          <a:p>
            <a:pPr marL="0" indent="0">
              <a:buClr>
                <a:srgbClr val="3023DD"/>
              </a:buClr>
              <a:buSzPct val="80000"/>
              <a:buNone/>
            </a:pPr>
            <a:r>
              <a:rPr lang="el-GR" sz="8000" b="1" dirty="0">
                <a:latin typeface="Calibri" pitchFamily="34" charset="0"/>
              </a:rPr>
              <a:t>     </a:t>
            </a:r>
            <a:r>
              <a:rPr lang="en-US" sz="8000" b="1" dirty="0">
                <a:latin typeface="Calibri" pitchFamily="34" charset="0"/>
              </a:rPr>
              <a:t> </a:t>
            </a:r>
            <a:r>
              <a:rPr lang="el-GR" sz="8000" dirty="0">
                <a:latin typeface="Calibri" pitchFamily="34" charset="0"/>
              </a:rPr>
              <a:t>α. Προκαθορισμένα κατώφλια πλάτους.</a:t>
            </a:r>
            <a:endParaRPr lang="en-US" sz="8000" dirty="0">
              <a:latin typeface="Calibri" pitchFamily="34" charset="0"/>
            </a:endParaRPr>
          </a:p>
          <a:p>
            <a:pPr marL="0" indent="0">
              <a:buClr>
                <a:srgbClr val="3023DD"/>
              </a:buClr>
              <a:buSzPct val="80000"/>
              <a:buNone/>
            </a:pPr>
            <a:r>
              <a:rPr lang="el-GR" sz="8000" dirty="0">
                <a:latin typeface="Calibri" pitchFamily="34" charset="0"/>
              </a:rPr>
              <a:t>      β. Την πρώτη, δεύτερη ή τρίτη κορυφή του    </a:t>
            </a:r>
          </a:p>
          <a:p>
            <a:pPr marL="0" indent="0">
              <a:buClr>
                <a:srgbClr val="3023DD"/>
              </a:buClr>
              <a:buSzPct val="80000"/>
              <a:buNone/>
            </a:pPr>
            <a:r>
              <a:rPr lang="el-GR" sz="8000" dirty="0">
                <a:latin typeface="Calibri" pitchFamily="34" charset="0"/>
              </a:rPr>
              <a:t>           σήματος.</a:t>
            </a:r>
            <a:endParaRPr lang="en-US" sz="8000" dirty="0">
              <a:latin typeface="Calibri" pitchFamily="34" charset="0"/>
            </a:endParaRPr>
          </a:p>
          <a:p>
            <a:pPr marL="0" indent="0">
              <a:buClr>
                <a:srgbClr val="3023DD"/>
              </a:buClr>
              <a:buSzPct val="80000"/>
              <a:buNone/>
            </a:pPr>
            <a:r>
              <a:rPr lang="el-GR" sz="8000" dirty="0">
                <a:latin typeface="Calibri" pitchFamily="34" charset="0"/>
              </a:rPr>
              <a:t>       γ. Το πρώτο πέρασμα από τη βασική γραμμή</a:t>
            </a:r>
            <a:endParaRPr lang="en-US" sz="8000" dirty="0">
              <a:latin typeface="Calibri" pitchFamily="34" charset="0"/>
            </a:endParaRPr>
          </a:p>
          <a:p>
            <a:pPr marL="0" indent="0">
              <a:buClr>
                <a:srgbClr val="3023DD"/>
              </a:buClr>
              <a:buSzPct val="80000"/>
              <a:buNone/>
            </a:pPr>
            <a:endParaRPr lang="el-GR" sz="6400" dirty="0">
              <a:latin typeface="Calibri" pitchFamily="34" charset="0"/>
            </a:endParaRPr>
          </a:p>
          <a:p>
            <a:pPr marL="0" indent="0">
              <a:buClr>
                <a:srgbClr val="3023DD"/>
              </a:buClr>
              <a:buSzPct val="80000"/>
              <a:buNone/>
            </a:pPr>
            <a:r>
              <a:rPr lang="el-GR" sz="6400" dirty="0">
                <a:latin typeface="Calibri" pitchFamily="34" charset="0"/>
              </a:rPr>
              <a:t>      </a:t>
            </a:r>
            <a:r>
              <a:rPr lang="el-GR" sz="7200" dirty="0">
                <a:latin typeface="Calibri" pitchFamily="34" charset="0"/>
              </a:rPr>
              <a:t>     </a:t>
            </a:r>
            <a:endParaRPr lang="en-US" sz="7200" dirty="0">
              <a:latin typeface="Calibri" pitchFamily="34" charset="0"/>
            </a:endParaRPr>
          </a:p>
          <a:p>
            <a:pPr marL="0" indent="0">
              <a:buClr>
                <a:srgbClr val="3023DD"/>
              </a:buClr>
              <a:buSzPct val="80000"/>
              <a:buNone/>
            </a:pPr>
            <a:endParaRPr lang="en-US" sz="7200" dirty="0">
              <a:latin typeface="Calibri" pitchFamily="34" charset="0"/>
            </a:endParaRPr>
          </a:p>
          <a:p>
            <a:pPr marL="0" indent="0">
              <a:buClr>
                <a:srgbClr val="3023DD"/>
              </a:buClr>
              <a:buSzPct val="80000"/>
              <a:buNone/>
            </a:pPr>
            <a:endParaRPr lang="en-US" sz="2600" dirty="0">
              <a:latin typeface="Calibri" pitchFamily="34" charset="0"/>
            </a:endParaRPr>
          </a:p>
          <a:p>
            <a:pPr marL="0" indent="0">
              <a:buClr>
                <a:srgbClr val="3023DD"/>
              </a:buClr>
              <a:buSzPct val="80000"/>
              <a:buNone/>
            </a:pPr>
            <a:endParaRPr lang="el-GR" sz="2600" dirty="0">
              <a:latin typeface="Calibri" pitchFamily="34" charset="0"/>
            </a:endParaRPr>
          </a:p>
          <a:p>
            <a:pPr marL="0" indent="0">
              <a:buClr>
                <a:srgbClr val="3023DD"/>
              </a:buClr>
              <a:buSzPct val="80000"/>
              <a:buNone/>
            </a:pPr>
            <a:r>
              <a:rPr lang="el-GR" sz="2600" dirty="0">
                <a:latin typeface="Calibri" pitchFamily="34" charset="0"/>
              </a:rPr>
              <a:t>      </a:t>
            </a:r>
          </a:p>
          <a:p>
            <a:pPr marL="0" indent="0">
              <a:buClr>
                <a:srgbClr val="3023DD"/>
              </a:buClr>
              <a:buSzPct val="80000"/>
              <a:buNone/>
            </a:pPr>
            <a:endParaRPr lang="el-GR" sz="1800" dirty="0">
              <a:latin typeface="Calibri" pitchFamily="34" charset="0"/>
            </a:endParaRPr>
          </a:p>
          <a:p>
            <a:pPr marL="0" indent="0">
              <a:buClr>
                <a:srgbClr val="3023DD"/>
              </a:buClr>
              <a:buSzPct val="80000"/>
              <a:buNone/>
            </a:pPr>
            <a:endParaRPr lang="el-GR" sz="1800" dirty="0">
              <a:latin typeface="Calibri" pitchFamily="34" charset="0"/>
            </a:endParaRPr>
          </a:p>
          <a:p>
            <a:pPr marL="0" indent="0">
              <a:buClr>
                <a:srgbClr val="3023DD"/>
              </a:buClr>
              <a:buSzPct val="80000"/>
              <a:buNone/>
            </a:pPr>
            <a:endParaRPr lang="el-GR" sz="1800" dirty="0">
              <a:latin typeface="Calibri" pitchFamily="34" charset="0"/>
            </a:endParaRPr>
          </a:p>
          <a:p>
            <a:pPr marL="0" indent="0">
              <a:buClr>
                <a:srgbClr val="3023DD"/>
              </a:buClr>
              <a:buSzPct val="80000"/>
              <a:buNone/>
            </a:pPr>
            <a:endParaRPr lang="el-GR" sz="1800" dirty="0">
              <a:latin typeface="Calibri" pitchFamily="34" charset="0"/>
            </a:endParaRPr>
          </a:p>
          <a:p>
            <a:pPr marL="0" indent="0">
              <a:buClr>
                <a:srgbClr val="3023DD"/>
              </a:buClr>
              <a:buSzPct val="80000"/>
              <a:buNone/>
            </a:pPr>
            <a:endParaRPr lang="el-GR" sz="1800" dirty="0">
              <a:latin typeface="Calibri" pitchFamily="34" charset="0"/>
            </a:endParaRPr>
          </a:p>
          <a:p>
            <a:pPr marL="0" indent="0">
              <a:buClr>
                <a:srgbClr val="3023DD"/>
              </a:buClr>
              <a:buSzPct val="80000"/>
              <a:buNone/>
            </a:pPr>
            <a:endParaRPr lang="el-GR" sz="1800" dirty="0">
              <a:solidFill>
                <a:srgbClr val="FF0000"/>
              </a:solidFill>
              <a:latin typeface="Calibri" pitchFamily="34" charset="0"/>
            </a:endParaRPr>
          </a:p>
          <a:p>
            <a:pPr marL="0" indent="0">
              <a:buClr>
                <a:srgbClr val="3023DD"/>
              </a:buClr>
              <a:buSzPct val="80000"/>
              <a:buNone/>
            </a:pPr>
            <a:endParaRPr lang="el-GR" sz="1800" dirty="0">
              <a:latin typeface="Calibri" pitchFamily="34" charset="0"/>
            </a:endParaRPr>
          </a:p>
          <a:p>
            <a:pPr marL="0" indent="0">
              <a:buClr>
                <a:srgbClr val="3023DD"/>
              </a:buClr>
              <a:buSzPct val="80000"/>
              <a:buNone/>
            </a:pPr>
            <a:r>
              <a:rPr lang="el-GR" sz="1800" dirty="0">
                <a:latin typeface="Calibri" pitchFamily="34" charset="0"/>
              </a:rPr>
              <a:t>    </a:t>
            </a:r>
          </a:p>
          <a:p>
            <a:pPr>
              <a:buClr>
                <a:srgbClr val="3023DD"/>
              </a:buClr>
              <a:buSzPct val="80000"/>
              <a:buFont typeface="Wingdings" pitchFamily="2" charset="2"/>
              <a:buChar char="q"/>
            </a:pPr>
            <a:endParaRPr lang="el-GR" sz="1800" dirty="0">
              <a:latin typeface="Calibri" pitchFamily="34" charset="0"/>
            </a:endParaRPr>
          </a:p>
          <a:p>
            <a:pPr algn="ctr">
              <a:buNone/>
            </a:pPr>
            <a:endParaRPr lang="el-GR" sz="1800" b="1" dirty="0">
              <a:latin typeface="Calibri" pitchFamily="34" charset="0"/>
            </a:endParaRPr>
          </a:p>
          <a:p>
            <a:pPr algn="just">
              <a:buNone/>
            </a:pPr>
            <a:endParaRPr lang="el-GR" sz="1800" dirty="0">
              <a:latin typeface="Calibri" pitchFamily="34" charset="0"/>
            </a:endParaRPr>
          </a:p>
          <a:p>
            <a:pPr algn="just"/>
            <a:endParaRPr lang="el-GR" sz="1800" dirty="0">
              <a:latin typeface="Calibri" pitchFamily="34" charset="0"/>
            </a:endParaRPr>
          </a:p>
        </p:txBody>
      </p:sp>
      <p:sp>
        <p:nvSpPr>
          <p:cNvPr id="8" name="7 - Ορθογώνιο"/>
          <p:cNvSpPr/>
          <p:nvPr/>
        </p:nvSpPr>
        <p:spPr>
          <a:xfrm>
            <a:off x="4391347" y="6546830"/>
            <a:ext cx="4717157" cy="338554"/>
          </a:xfrm>
          <a:prstGeom prst="rect">
            <a:avLst/>
          </a:prstGeom>
          <a:ln>
            <a:noFill/>
          </a:ln>
        </p:spPr>
        <p:txBody>
          <a:bodyPr wrap="square">
            <a:spAutoFit/>
          </a:bodyPr>
          <a:lstStyle/>
          <a:p>
            <a:pPr algn="r">
              <a:buSzPct val="100000"/>
            </a:pPr>
            <a:r>
              <a:rPr lang="el-GR" sz="800" kern="0" dirty="0"/>
              <a:t>Μαρία Γ. </a:t>
            </a:r>
            <a:r>
              <a:rPr lang="el-GR" sz="800" kern="0" dirty="0" err="1"/>
              <a:t>Βάββα</a:t>
            </a:r>
            <a:r>
              <a:rPr lang="el-GR" sz="800" kern="0" dirty="0"/>
              <a:t>, Υπολογιστική και θεωρητική μελέτη της διάδοσης υπερήχων σε άθικτα και </a:t>
            </a:r>
            <a:r>
              <a:rPr lang="el-GR" sz="800" kern="0" dirty="0" err="1"/>
              <a:t>κατεαγότα</a:t>
            </a:r>
            <a:r>
              <a:rPr lang="el-GR" sz="800" kern="0" dirty="0"/>
              <a:t> οστά και σύγκριση με </a:t>
            </a:r>
            <a:r>
              <a:rPr lang="en-US" sz="800" kern="0" dirty="0"/>
              <a:t>in-vitro </a:t>
            </a:r>
            <a:r>
              <a:rPr lang="el-GR" sz="800" kern="0" dirty="0"/>
              <a:t>πειράματα, Διδακτορική Διατριβή, Πανεπιστήμιο Ιωαννίνων, 2009</a:t>
            </a:r>
          </a:p>
        </p:txBody>
      </p:sp>
      <p:sp>
        <p:nvSpPr>
          <p:cNvPr id="9"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 name="Ορθογώνιο 1"/>
          <p:cNvSpPr/>
          <p:nvPr/>
        </p:nvSpPr>
        <p:spPr>
          <a:xfrm>
            <a:off x="19869" y="1620616"/>
            <a:ext cx="7848872" cy="400110"/>
          </a:xfrm>
          <a:prstGeom prst="rect">
            <a:avLst/>
          </a:prstGeom>
        </p:spPr>
        <p:txBody>
          <a:bodyPr wrap="square">
            <a:spAutoFit/>
          </a:bodyPr>
          <a:lstStyle/>
          <a:p>
            <a:r>
              <a:rPr lang="el-GR" sz="1600" b="1" u="sng" dirty="0">
                <a:solidFill>
                  <a:srgbClr val="383E56"/>
                </a:solidFill>
                <a:latin typeface="Calibri" pitchFamily="34" charset="0"/>
              </a:rPr>
              <a:t> </a:t>
            </a:r>
            <a:r>
              <a:rPr lang="el-GR" sz="2000" b="1" u="sng" dirty="0">
                <a:solidFill>
                  <a:srgbClr val="383E56"/>
                </a:solidFill>
                <a:latin typeface="Calibri" pitchFamily="34" charset="0"/>
              </a:rPr>
              <a:t>Α. Μέτρηση της ταχύτητας αξονικής διάδοσης</a:t>
            </a:r>
            <a:endParaRPr lang="el-GR" sz="2000" b="1" u="sng" dirty="0">
              <a:solidFill>
                <a:srgbClr val="383E56"/>
              </a:solidFill>
            </a:endParaRP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1576412172"/>
              </p:ext>
            </p:extLst>
          </p:nvPr>
        </p:nvGraphicFramePr>
        <p:xfrm>
          <a:off x="1691680" y="4725144"/>
          <a:ext cx="1174630" cy="216024"/>
        </p:xfrm>
        <a:graphic>
          <a:graphicData uri="http://schemas.openxmlformats.org/presentationml/2006/ole">
            <mc:AlternateContent xmlns:mc="http://schemas.openxmlformats.org/markup-compatibility/2006">
              <mc:Choice xmlns:v="urn:schemas-microsoft-com:vml" Requires="v">
                <p:oleObj name="Equation" r:id="rId3" imgW="406080" imgH="152280" progId="Equation.DSMT4">
                  <p:embed/>
                </p:oleObj>
              </mc:Choice>
              <mc:Fallback>
                <p:oleObj name="Equation" r:id="rId3" imgW="406080" imgH="152280" progId="Equation.DSMT4">
                  <p:embed/>
                  <p:pic>
                    <p:nvPicPr>
                      <p:cNvPr id="0" name="Αντικείμενο 3"/>
                      <p:cNvPicPr>
                        <a:picLocks noChangeAspect="1" noChangeArrowheads="1"/>
                      </p:cNvPicPr>
                      <p:nvPr/>
                    </p:nvPicPr>
                    <p:blipFill>
                      <a:blip r:embed="rId4"/>
                      <a:srcRect/>
                      <a:stretch>
                        <a:fillRect/>
                      </a:stretch>
                    </p:blipFill>
                    <p:spPr bwMode="auto">
                      <a:xfrm>
                        <a:off x="1691680" y="4725144"/>
                        <a:ext cx="1174630" cy="216024"/>
                      </a:xfrm>
                      <a:prstGeom prst="rect">
                        <a:avLst/>
                      </a:prstGeom>
                      <a:noFill/>
                      <a:ln>
                        <a:noFill/>
                      </a:ln>
                    </p:spPr>
                  </p:pic>
                </p:oleObj>
              </mc:Fallback>
            </mc:AlternateContent>
          </a:graphicData>
        </a:graphic>
      </p:graphicFrame>
      <p:sp>
        <p:nvSpPr>
          <p:cNvPr id="10" name="Title 1"/>
          <p:cNvSpPr txBox="1">
            <a:spLocks/>
          </p:cNvSpPr>
          <p:nvPr/>
        </p:nvSpPr>
        <p:spPr bwMode="auto">
          <a:xfrm>
            <a:off x="677072" y="5276762"/>
            <a:ext cx="3606895" cy="888542"/>
          </a:xfrm>
          <a:prstGeom prst="rect">
            <a:avLst/>
          </a:prstGeom>
          <a:noFill/>
          <a:ln w="9525">
            <a:solidFill>
              <a:schemeClr val="tx1"/>
            </a:solidFill>
            <a:miter lim="800000"/>
            <a:headEnd/>
            <a:tailEnd/>
          </a:ln>
        </p:spPr>
        <p:txBody>
          <a:bodyPr anchor="ctr"/>
          <a:lstStyle/>
          <a:p>
            <a:pPr algn="just">
              <a:buClr>
                <a:schemeClr val="accent6"/>
              </a:buClr>
              <a:defRPr/>
            </a:pPr>
            <a:r>
              <a:rPr lang="en-US" sz="1400" kern="0" dirty="0">
                <a:latin typeface="Calibri" pitchFamily="34" charset="0"/>
                <a:ea typeface="+mj-ea"/>
              </a:rPr>
              <a:t>x: </a:t>
            </a:r>
            <a:r>
              <a:rPr lang="el-GR" sz="1400" kern="0" dirty="0">
                <a:latin typeface="Calibri" pitchFamily="34" charset="0"/>
                <a:ea typeface="+mj-ea"/>
              </a:rPr>
              <a:t>απόσταση μεταξύ των μετατροπέων</a:t>
            </a:r>
            <a:r>
              <a:rPr lang="en-US" sz="1400" kern="0" dirty="0">
                <a:latin typeface="Calibri" pitchFamily="34" charset="0"/>
                <a:ea typeface="+mj-ea"/>
              </a:rPr>
              <a:t>             </a:t>
            </a:r>
          </a:p>
          <a:p>
            <a:pPr algn="just">
              <a:buClr>
                <a:schemeClr val="accent6"/>
              </a:buClr>
              <a:defRPr/>
            </a:pPr>
            <a:r>
              <a:rPr lang="en-US" sz="1400" kern="0" dirty="0">
                <a:latin typeface="Calibri" pitchFamily="34" charset="0"/>
              </a:rPr>
              <a:t>c: </a:t>
            </a:r>
            <a:r>
              <a:rPr lang="el-GR" sz="1400" kern="0" dirty="0">
                <a:latin typeface="Calibri" pitchFamily="34" charset="0"/>
              </a:rPr>
              <a:t>διαμήκης ταχύτητα κατά μήκος του οστού</a:t>
            </a:r>
            <a:endParaRPr lang="en-US" sz="1400" kern="0" dirty="0">
              <a:latin typeface="Calibri" pitchFamily="34" charset="0"/>
            </a:endParaRPr>
          </a:p>
          <a:p>
            <a:pPr algn="just">
              <a:buClr>
                <a:schemeClr val="accent6"/>
              </a:buClr>
              <a:defRPr/>
            </a:pPr>
            <a:r>
              <a:rPr lang="en-US" sz="1400" kern="0" dirty="0">
                <a:latin typeface="Calibri" pitchFamily="34" charset="0"/>
              </a:rPr>
              <a:t>t: </a:t>
            </a:r>
            <a:r>
              <a:rPr lang="el-GR" sz="1400" kern="0" dirty="0">
                <a:latin typeface="Calibri" pitchFamily="34" charset="0"/>
              </a:rPr>
              <a:t>χρόνος άφιξης στο δέκτη</a:t>
            </a:r>
            <a:endParaRPr lang="en-US" sz="1400" kern="0" dirty="0">
              <a:solidFill>
                <a:srgbClr val="002060"/>
              </a:solidFill>
              <a:latin typeface="Calibri" pitchFamily="34" charset="0"/>
              <a:ea typeface="+mj-ea"/>
            </a:endParaRPr>
          </a:p>
        </p:txBody>
      </p:sp>
    </p:spTree>
    <p:extLst>
      <p:ext uri="{BB962C8B-B14F-4D97-AF65-F5344CB8AC3E}">
        <p14:creationId xmlns:p14="http://schemas.microsoft.com/office/powerpoint/2010/main" val="3006934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9675" y="1571612"/>
            <a:ext cx="9124325" cy="400110"/>
          </a:xfrm>
          <a:prstGeom prst="rect">
            <a:avLst/>
          </a:prstGeom>
        </p:spPr>
        <p:txBody>
          <a:bodyPr wrap="square">
            <a:spAutoFit/>
          </a:bodyPr>
          <a:lstStyle/>
          <a:p>
            <a:pPr algn="ctr">
              <a:buNone/>
            </a:pPr>
            <a:r>
              <a:rPr lang="en-US" sz="2000" b="1" u="sng" dirty="0">
                <a:solidFill>
                  <a:srgbClr val="383E56"/>
                </a:solidFill>
                <a:latin typeface="Calibri" pitchFamily="34" charset="0"/>
              </a:rPr>
              <a:t>B</a:t>
            </a:r>
            <a:r>
              <a:rPr lang="el-GR" sz="2000" b="1" u="sng" dirty="0">
                <a:solidFill>
                  <a:srgbClr val="383E56"/>
                </a:solidFill>
                <a:latin typeface="Calibri" pitchFamily="34" charset="0"/>
              </a:rPr>
              <a:t>. Ανάλυση κυματοδηγούμενων ρυθμών για πληρέστερο χαρακτηρισμό των οστών </a:t>
            </a:r>
          </a:p>
        </p:txBody>
      </p:sp>
      <p:sp>
        <p:nvSpPr>
          <p:cNvPr id="6" name="5 - Θέση περιεχομένου"/>
          <p:cNvSpPr txBox="1">
            <a:spLocks/>
          </p:cNvSpPr>
          <p:nvPr/>
        </p:nvSpPr>
        <p:spPr bwMode="auto">
          <a:xfrm>
            <a:off x="335741" y="1962442"/>
            <a:ext cx="8542246" cy="5063840"/>
          </a:xfrm>
          <a:prstGeom prst="rect">
            <a:avLst/>
          </a:prstGeom>
          <a:noFill/>
          <a:ln w="9525">
            <a:noFill/>
            <a:miter lim="800000"/>
            <a:headEnd/>
            <a:tailEnd/>
          </a:ln>
        </p:spPr>
        <p:txBody>
          <a:bodyPr/>
          <a:lstStyle/>
          <a:p>
            <a:pPr marL="342900" indent="-342900" algn="just" eaLnBrk="0" hangingPunct="0">
              <a:spcBef>
                <a:spcPct val="20000"/>
              </a:spcBef>
              <a:buClr>
                <a:srgbClr val="783434"/>
              </a:buClr>
              <a:buBlip>
                <a:blip r:embed="rId3"/>
              </a:buBlip>
              <a:defRPr/>
            </a:pPr>
            <a:r>
              <a:rPr lang="el-GR" kern="0" dirty="0">
                <a:latin typeface="+mj-lt"/>
              </a:rPr>
              <a:t>Ως κύματα</a:t>
            </a:r>
            <a:r>
              <a:rPr lang="el-GR" kern="0" dirty="0"/>
              <a:t> </a:t>
            </a:r>
            <a:r>
              <a:rPr lang="en-US" kern="0" dirty="0">
                <a:latin typeface="Calibri" pitchFamily="34" charset="0"/>
                <a:cs typeface="Calibri" pitchFamily="34" charset="0"/>
              </a:rPr>
              <a:t>Lamb</a:t>
            </a:r>
            <a:r>
              <a:rPr lang="el-GR" kern="0" dirty="0"/>
              <a:t> </a:t>
            </a:r>
            <a:r>
              <a:rPr lang="el-GR" kern="0" dirty="0">
                <a:latin typeface="+mj-lt"/>
              </a:rPr>
              <a:t>ορίζουμε δύο διαστάσεων ελαστικά κύματα που διαδίδονται σε μια ελεύθερη στερεή ελαστική πλάκα πεπερασμένου πάχους που βρίσκεται στο κενό.</a:t>
            </a:r>
          </a:p>
          <a:p>
            <a:pPr marL="342900" indent="-342900" algn="just" eaLnBrk="0" hangingPunct="0">
              <a:spcBef>
                <a:spcPct val="20000"/>
              </a:spcBef>
              <a:buClr>
                <a:srgbClr val="783434"/>
              </a:buClr>
              <a:buBlip>
                <a:blip r:embed="rId3"/>
              </a:buBlip>
              <a:defRPr/>
            </a:pPr>
            <a:endParaRPr lang="el-GR" sz="1600" kern="0" baseline="30000" dirty="0">
              <a:latin typeface="+mj-lt"/>
            </a:endParaRPr>
          </a:p>
          <a:p>
            <a:pPr marL="342900" indent="-342900" algn="just" eaLnBrk="0" hangingPunct="0">
              <a:spcBef>
                <a:spcPct val="20000"/>
              </a:spcBef>
              <a:buClr>
                <a:srgbClr val="783434"/>
              </a:buClr>
              <a:buBlip>
                <a:blip r:embed="rId3"/>
              </a:buBlip>
              <a:defRPr/>
            </a:pPr>
            <a:r>
              <a:rPr lang="el-GR" kern="0" dirty="0"/>
              <a:t>λ</a:t>
            </a:r>
            <a:r>
              <a:rPr lang="en-US" kern="0" dirty="0"/>
              <a:t>  </a:t>
            </a:r>
            <a:r>
              <a:rPr lang="el-GR" kern="0" dirty="0"/>
              <a:t>≤</a:t>
            </a:r>
            <a:r>
              <a:rPr lang="en-US" kern="0" dirty="0"/>
              <a:t> </a:t>
            </a:r>
            <a:r>
              <a:rPr lang="en-US" kern="0" dirty="0">
                <a:latin typeface="Calibri" pitchFamily="34" charset="0"/>
              </a:rPr>
              <a:t>d</a:t>
            </a:r>
            <a:r>
              <a:rPr lang="el-GR" kern="0" dirty="0">
                <a:latin typeface="Calibri" pitchFamily="34" charset="0"/>
              </a:rPr>
              <a:t>	    </a:t>
            </a:r>
            <a:r>
              <a:rPr lang="el-GR" kern="0" dirty="0"/>
              <a:t>Το πρώτο αφιχθέν σήμα αντιστοιχεί σε ένα πλευρικό κύμα που διαδίδεται 	       	    κατά μήκος της επιφάνειας του οστού.</a:t>
            </a:r>
          </a:p>
          <a:p>
            <a:pPr marL="342900" indent="-342900" algn="just" eaLnBrk="0" hangingPunct="0">
              <a:spcBef>
                <a:spcPct val="20000"/>
              </a:spcBef>
              <a:buClr>
                <a:srgbClr val="783434"/>
              </a:buClr>
              <a:defRPr/>
            </a:pPr>
            <a:endParaRPr lang="el-GR" sz="1050" kern="0" dirty="0"/>
          </a:p>
          <a:p>
            <a:pPr marL="342900" indent="-342900" algn="just" eaLnBrk="0" hangingPunct="0">
              <a:spcBef>
                <a:spcPct val="20000"/>
              </a:spcBef>
              <a:buClr>
                <a:srgbClr val="783434"/>
              </a:buClr>
              <a:buBlip>
                <a:blip r:embed="rId3"/>
              </a:buBlip>
              <a:defRPr/>
            </a:pPr>
            <a:r>
              <a:rPr lang="el-GR" kern="0" dirty="0"/>
              <a:t>λ</a:t>
            </a:r>
            <a:r>
              <a:rPr lang="en-US" kern="0" dirty="0"/>
              <a:t> &gt; </a:t>
            </a:r>
            <a:r>
              <a:rPr lang="en-US" kern="0" dirty="0">
                <a:latin typeface="Calibri" pitchFamily="34" charset="0"/>
              </a:rPr>
              <a:t>d</a:t>
            </a:r>
            <a:r>
              <a:rPr lang="el-GR" kern="0" dirty="0"/>
              <a:t>     Η γεωμετρία του οστού δρα ως κυματοδηγός που υποστηρίζει την παραγωγή 	    και διάδοση επιπρόσθετων κυματικών ρυθμών.</a:t>
            </a:r>
            <a:endParaRPr lang="en-US" sz="1600" kern="0" dirty="0">
              <a:latin typeface="+mj-lt"/>
            </a:endParaRPr>
          </a:p>
          <a:p>
            <a:pPr marL="342900" indent="-342900" eaLnBrk="0" hangingPunct="0">
              <a:spcBef>
                <a:spcPct val="20000"/>
              </a:spcBef>
              <a:buClr>
                <a:srgbClr val="783434"/>
              </a:buClr>
              <a:buFont typeface="Wingdings" pitchFamily="2" charset="2"/>
              <a:buChar char="§"/>
              <a:defRPr/>
            </a:pPr>
            <a:endParaRPr lang="en-US" b="1" kern="0" baseline="30000" dirty="0">
              <a:latin typeface="+mj-lt"/>
            </a:endParaRPr>
          </a:p>
          <a:p>
            <a:pPr marL="342900" indent="-342900" eaLnBrk="0" hangingPunct="0">
              <a:spcBef>
                <a:spcPct val="20000"/>
              </a:spcBef>
              <a:buClr>
                <a:srgbClr val="783434"/>
              </a:buClr>
              <a:buFont typeface="Wingdings" pitchFamily="2" charset="2"/>
              <a:buChar char="§"/>
              <a:defRPr/>
            </a:pPr>
            <a:endParaRPr lang="en-US" kern="0" dirty="0">
              <a:latin typeface="+mj-lt"/>
            </a:endParaRPr>
          </a:p>
          <a:p>
            <a:pPr marL="342900" indent="-342900" eaLnBrk="0" hangingPunct="0">
              <a:spcBef>
                <a:spcPct val="20000"/>
              </a:spcBef>
              <a:buClr>
                <a:srgbClr val="783434"/>
              </a:buClr>
              <a:defRPr/>
            </a:pPr>
            <a:endParaRPr lang="en-US" kern="0" dirty="0">
              <a:latin typeface="+mj-lt"/>
            </a:endParaRPr>
          </a:p>
          <a:p>
            <a:pPr marL="342900" indent="-342900" eaLnBrk="0" hangingPunct="0">
              <a:spcBef>
                <a:spcPct val="20000"/>
              </a:spcBef>
              <a:buClr>
                <a:srgbClr val="783434"/>
              </a:buClr>
              <a:defRPr/>
            </a:pPr>
            <a:r>
              <a:rPr lang="el-GR" sz="2000" b="1" kern="0" dirty="0">
                <a:effectLst>
                  <a:outerShdw blurRad="38100" dist="38100" dir="2700000" algn="tl">
                    <a:srgbClr val="000000">
                      <a:alpha val="43137"/>
                    </a:srgbClr>
                  </a:outerShdw>
                </a:effectLst>
                <a:latin typeface="+mj-lt"/>
              </a:rPr>
              <a:t> </a:t>
            </a:r>
            <a:endParaRPr lang="en-US" sz="2000" b="1" kern="0" dirty="0">
              <a:effectLst>
                <a:outerShdw blurRad="38100" dist="38100" dir="2700000" algn="tl">
                  <a:srgbClr val="000000">
                    <a:alpha val="43137"/>
                  </a:srgbClr>
                </a:outerShdw>
              </a:effectLst>
              <a:latin typeface="+mj-lt"/>
            </a:endParaRPr>
          </a:p>
        </p:txBody>
      </p:sp>
      <p:pic>
        <p:nvPicPr>
          <p:cNvPr id="139266" name="Picture 2"/>
          <p:cNvPicPr>
            <a:picLocks noChangeAspect="1" noChangeArrowheads="1"/>
          </p:cNvPicPr>
          <p:nvPr/>
        </p:nvPicPr>
        <p:blipFill>
          <a:blip r:embed="rId4"/>
          <a:srcRect/>
          <a:stretch>
            <a:fillRect/>
          </a:stretch>
        </p:blipFill>
        <p:spPr bwMode="auto">
          <a:xfrm>
            <a:off x="2643174" y="4643422"/>
            <a:ext cx="4000528" cy="2214578"/>
          </a:xfrm>
          <a:prstGeom prst="rect">
            <a:avLst/>
          </a:prstGeom>
          <a:noFill/>
          <a:ln w="9525">
            <a:noFill/>
            <a:miter lim="800000"/>
            <a:headEnd/>
            <a:tailEnd/>
          </a:ln>
          <a:effectLst/>
        </p:spPr>
      </p:pic>
      <p:sp>
        <p:nvSpPr>
          <p:cNvPr id="8" name="7 - Ορθογώνιο"/>
          <p:cNvSpPr/>
          <p:nvPr/>
        </p:nvSpPr>
        <p:spPr>
          <a:xfrm>
            <a:off x="19675" y="4286256"/>
            <a:ext cx="8858312" cy="369332"/>
          </a:xfrm>
          <a:prstGeom prst="rect">
            <a:avLst/>
          </a:prstGeom>
        </p:spPr>
        <p:txBody>
          <a:bodyPr wrap="square">
            <a:spAutoFit/>
          </a:bodyPr>
          <a:lstStyle/>
          <a:p>
            <a:pPr algn="ctr">
              <a:buNone/>
            </a:pPr>
            <a:r>
              <a:rPr lang="en-US" b="1" u="sng" dirty="0">
                <a:solidFill>
                  <a:srgbClr val="383E56"/>
                </a:solidFill>
                <a:latin typeface="Calibri" pitchFamily="34" charset="0"/>
              </a:rPr>
              <a:t>K</a:t>
            </a:r>
            <a:r>
              <a:rPr lang="el-GR" b="1" u="sng" dirty="0" err="1">
                <a:solidFill>
                  <a:srgbClr val="383E56"/>
                </a:solidFill>
                <a:latin typeface="Calibri" pitchFamily="34" charset="0"/>
              </a:rPr>
              <a:t>υματοδηγούμενοι</a:t>
            </a:r>
            <a:r>
              <a:rPr lang="el-GR" b="1" u="sng" dirty="0">
                <a:solidFill>
                  <a:srgbClr val="383E56"/>
                </a:solidFill>
                <a:latin typeface="Calibri" pitchFamily="34" charset="0"/>
              </a:rPr>
              <a:t> ρυθμοί σε ελεύθερη πλάκα – Το πρόβλημα του </a:t>
            </a:r>
            <a:r>
              <a:rPr lang="en-US" b="1" u="sng" dirty="0">
                <a:solidFill>
                  <a:srgbClr val="383E56"/>
                </a:solidFill>
                <a:latin typeface="Calibri" pitchFamily="34" charset="0"/>
              </a:rPr>
              <a:t>Lamb</a:t>
            </a:r>
            <a:r>
              <a:rPr lang="el-GR" b="1" u="sng" dirty="0">
                <a:solidFill>
                  <a:srgbClr val="383E56"/>
                </a:solidFill>
                <a:latin typeface="Calibri" pitchFamily="34" charset="0"/>
              </a:rPr>
              <a:t> </a:t>
            </a:r>
          </a:p>
        </p:txBody>
      </p:sp>
      <p:sp>
        <p:nvSpPr>
          <p:cNvPr id="7"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endParaRPr lang="en-US" sz="4000" dirty="0"/>
          </a:p>
        </p:txBody>
      </p:sp>
    </p:spTree>
    <p:extLst>
      <p:ext uri="{BB962C8B-B14F-4D97-AF65-F5344CB8AC3E}">
        <p14:creationId xmlns:p14="http://schemas.microsoft.com/office/powerpoint/2010/main" val="1989120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290" name="Object 18"/>
          <p:cNvGraphicFramePr>
            <a:graphicFrameLocks noChangeAspect="1"/>
          </p:cNvGraphicFramePr>
          <p:nvPr>
            <p:extLst>
              <p:ext uri="{D42A27DB-BD31-4B8C-83A1-F6EECF244321}">
                <p14:modId xmlns:p14="http://schemas.microsoft.com/office/powerpoint/2010/main" val="2821718639"/>
              </p:ext>
            </p:extLst>
          </p:nvPr>
        </p:nvGraphicFramePr>
        <p:xfrm>
          <a:off x="395536" y="2159460"/>
          <a:ext cx="3438250" cy="1744196"/>
        </p:xfrm>
        <a:graphic>
          <a:graphicData uri="http://schemas.openxmlformats.org/presentationml/2006/ole">
            <mc:AlternateContent xmlns:mc="http://schemas.openxmlformats.org/markup-compatibility/2006">
              <mc:Choice xmlns:v="urn:schemas-microsoft-com:vml" Requires="v">
                <p:oleObj name="Equation" r:id="rId2" imgW="1549080" imgH="1257120" progId="Equation.DSMT4">
                  <p:embed/>
                </p:oleObj>
              </mc:Choice>
              <mc:Fallback>
                <p:oleObj name="Equation" r:id="rId2" imgW="1549080" imgH="125712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59460"/>
                        <a:ext cx="3438250" cy="1744196"/>
                      </a:xfrm>
                      <a:prstGeom prst="rect">
                        <a:avLst/>
                      </a:prstGeom>
                      <a:noFill/>
                    </p:spPr>
                  </p:pic>
                </p:oleObj>
              </mc:Fallback>
            </mc:AlternateContent>
          </a:graphicData>
        </a:graphic>
      </p:graphicFrame>
      <p:pic>
        <p:nvPicPr>
          <p:cNvPr id="8" name="Picture 2"/>
          <p:cNvPicPr>
            <a:picLocks noChangeAspect="1" noChangeArrowheads="1"/>
          </p:cNvPicPr>
          <p:nvPr/>
        </p:nvPicPr>
        <p:blipFill>
          <a:blip r:embed="rId4"/>
          <a:srcRect/>
          <a:stretch>
            <a:fillRect/>
          </a:stretch>
        </p:blipFill>
        <p:spPr bwMode="auto">
          <a:xfrm>
            <a:off x="2500298" y="4286256"/>
            <a:ext cx="4000528" cy="2214578"/>
          </a:xfrm>
          <a:prstGeom prst="rect">
            <a:avLst/>
          </a:prstGeom>
          <a:noFill/>
          <a:ln w="9525">
            <a:noFill/>
            <a:miter lim="800000"/>
            <a:headEnd/>
            <a:tailEnd/>
          </a:ln>
          <a:effectLst/>
        </p:spPr>
      </p:pic>
      <p:sp>
        <p:nvSpPr>
          <p:cNvPr id="9" name="8 - Ορθογώνιο"/>
          <p:cNvSpPr/>
          <p:nvPr/>
        </p:nvSpPr>
        <p:spPr>
          <a:xfrm>
            <a:off x="142844" y="1643050"/>
            <a:ext cx="8858312" cy="338554"/>
          </a:xfrm>
          <a:prstGeom prst="rect">
            <a:avLst/>
          </a:prstGeom>
        </p:spPr>
        <p:txBody>
          <a:bodyPr wrap="square">
            <a:spAutoFit/>
          </a:bodyPr>
          <a:lstStyle/>
          <a:p>
            <a:pPr algn="ctr">
              <a:buNone/>
            </a:pPr>
            <a:r>
              <a:rPr lang="el-GR" sz="1600" b="1" u="sng" dirty="0">
                <a:solidFill>
                  <a:srgbClr val="383E56"/>
                </a:solidFill>
                <a:latin typeface="Calibri" pitchFamily="34" charset="0"/>
              </a:rPr>
              <a:t> Κυματοδηγούμενοι ρυθμοί σε ελεύθερη πλάκα – Το πρόβλημα του </a:t>
            </a:r>
            <a:r>
              <a:rPr lang="en-US" sz="1600" b="1" u="sng" dirty="0">
                <a:solidFill>
                  <a:srgbClr val="383E56"/>
                </a:solidFill>
                <a:latin typeface="Calibri" pitchFamily="34" charset="0"/>
              </a:rPr>
              <a:t>Lamb</a:t>
            </a:r>
            <a:r>
              <a:rPr lang="el-GR" sz="1600" b="1" u="sng" dirty="0">
                <a:solidFill>
                  <a:srgbClr val="383E56"/>
                </a:solidFill>
                <a:latin typeface="Calibri" pitchFamily="34" charset="0"/>
              </a:rPr>
              <a:t> </a:t>
            </a:r>
          </a:p>
        </p:txBody>
      </p:sp>
      <p:graphicFrame>
        <p:nvGraphicFramePr>
          <p:cNvPr id="140291" name="Object 11"/>
          <p:cNvGraphicFramePr>
            <a:graphicFrameLocks noChangeAspect="1"/>
          </p:cNvGraphicFramePr>
          <p:nvPr>
            <p:extLst>
              <p:ext uri="{D42A27DB-BD31-4B8C-83A1-F6EECF244321}">
                <p14:modId xmlns:p14="http://schemas.microsoft.com/office/powerpoint/2010/main" val="1830335056"/>
              </p:ext>
            </p:extLst>
          </p:nvPr>
        </p:nvGraphicFramePr>
        <p:xfrm>
          <a:off x="5940152" y="2274578"/>
          <a:ext cx="1346484" cy="844852"/>
        </p:xfrm>
        <a:graphic>
          <a:graphicData uri="http://schemas.openxmlformats.org/presentationml/2006/ole">
            <mc:AlternateContent xmlns:mc="http://schemas.openxmlformats.org/markup-compatibility/2006">
              <mc:Choice xmlns:v="urn:schemas-microsoft-com:vml" Requires="v">
                <p:oleObj name="Equation" r:id="rId5" imgW="850680" imgH="609480" progId="Equation.DSMT4">
                  <p:embed/>
                </p:oleObj>
              </mc:Choice>
              <mc:Fallback>
                <p:oleObj name="Equation" r:id="rId5" imgW="850680" imgH="609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2274578"/>
                        <a:ext cx="1346484" cy="844852"/>
                      </a:xfrm>
                      <a:prstGeom prst="rect">
                        <a:avLst/>
                      </a:prstGeom>
                      <a:noFill/>
                      <a:ln>
                        <a:noFill/>
                      </a:ln>
                      <a:effectLst/>
                    </p:spPr>
                  </p:pic>
                </p:oleObj>
              </mc:Fallback>
            </mc:AlternateContent>
          </a:graphicData>
        </a:graphic>
      </p:graphicFrame>
      <p:sp>
        <p:nvSpPr>
          <p:cNvPr id="11" name="30 - Δεξιό άγκιστρο"/>
          <p:cNvSpPr>
            <a:spLocks/>
          </p:cNvSpPr>
          <p:nvPr/>
        </p:nvSpPr>
        <p:spPr bwMode="auto">
          <a:xfrm>
            <a:off x="3857620" y="2204864"/>
            <a:ext cx="71438" cy="452438"/>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2" name="11 - Ορθογώνιο"/>
          <p:cNvSpPr/>
          <p:nvPr/>
        </p:nvSpPr>
        <p:spPr>
          <a:xfrm>
            <a:off x="4000496" y="2276302"/>
            <a:ext cx="1524000" cy="307777"/>
          </a:xfrm>
          <a:prstGeom prst="rect">
            <a:avLst/>
          </a:prstGeom>
        </p:spPr>
        <p:txBody>
          <a:bodyPr>
            <a:spAutoFit/>
          </a:bodyPr>
          <a:lstStyle/>
          <a:p>
            <a:pPr>
              <a:defRPr/>
            </a:pPr>
            <a:r>
              <a:rPr lang="el-GR" sz="1400" b="1" dirty="0">
                <a:solidFill>
                  <a:srgbClr val="AC0000"/>
                </a:solidFill>
                <a:latin typeface="+mn-lt"/>
              </a:rPr>
              <a:t>Διαμήκη κύματα</a:t>
            </a:r>
            <a:endParaRPr lang="el-GR" sz="1400" dirty="0">
              <a:solidFill>
                <a:srgbClr val="AC0000"/>
              </a:solidFill>
              <a:latin typeface="+mn-lt"/>
            </a:endParaRPr>
          </a:p>
        </p:txBody>
      </p:sp>
      <p:sp>
        <p:nvSpPr>
          <p:cNvPr id="13" name="12 - Ορθογώνιο"/>
          <p:cNvSpPr/>
          <p:nvPr/>
        </p:nvSpPr>
        <p:spPr>
          <a:xfrm>
            <a:off x="4000496" y="2817429"/>
            <a:ext cx="1524000" cy="307777"/>
          </a:xfrm>
          <a:prstGeom prst="rect">
            <a:avLst/>
          </a:prstGeom>
        </p:spPr>
        <p:txBody>
          <a:bodyPr>
            <a:spAutoFit/>
          </a:bodyPr>
          <a:lstStyle/>
          <a:p>
            <a:pPr>
              <a:defRPr/>
            </a:pPr>
            <a:r>
              <a:rPr lang="el-GR" sz="1400" b="1" dirty="0">
                <a:solidFill>
                  <a:srgbClr val="AC0000"/>
                </a:solidFill>
              </a:rPr>
              <a:t>Εγκάρσια</a:t>
            </a:r>
            <a:r>
              <a:rPr lang="el-GR" sz="1400" b="1" dirty="0">
                <a:solidFill>
                  <a:srgbClr val="AC0000"/>
                </a:solidFill>
                <a:latin typeface="+mn-lt"/>
              </a:rPr>
              <a:t> κύματα</a:t>
            </a:r>
            <a:endParaRPr lang="el-GR" sz="1400" dirty="0">
              <a:solidFill>
                <a:srgbClr val="AC0000"/>
              </a:solidFill>
              <a:latin typeface="+mn-lt"/>
            </a:endParaRPr>
          </a:p>
        </p:txBody>
      </p:sp>
      <p:sp>
        <p:nvSpPr>
          <p:cNvPr id="14" name="13 - Ορθογώνιο"/>
          <p:cNvSpPr/>
          <p:nvPr/>
        </p:nvSpPr>
        <p:spPr>
          <a:xfrm>
            <a:off x="4000496" y="3429000"/>
            <a:ext cx="1524000" cy="307777"/>
          </a:xfrm>
          <a:prstGeom prst="rect">
            <a:avLst/>
          </a:prstGeom>
        </p:spPr>
        <p:txBody>
          <a:bodyPr>
            <a:spAutoFit/>
          </a:bodyPr>
          <a:lstStyle/>
          <a:p>
            <a:pPr>
              <a:defRPr/>
            </a:pPr>
            <a:r>
              <a:rPr lang="el-GR" sz="1400" b="1" dirty="0">
                <a:solidFill>
                  <a:srgbClr val="AC0000"/>
                </a:solidFill>
                <a:latin typeface="+mn-lt"/>
              </a:rPr>
              <a:t>Αρμονικά κύματα</a:t>
            </a:r>
            <a:endParaRPr lang="el-GR" sz="1400" dirty="0">
              <a:solidFill>
                <a:srgbClr val="AC0000"/>
              </a:solidFill>
              <a:latin typeface="+mn-lt"/>
            </a:endParaRPr>
          </a:p>
        </p:txBody>
      </p:sp>
      <p:sp>
        <p:nvSpPr>
          <p:cNvPr id="16" name="30 - Δεξιό άγκιστρο"/>
          <p:cNvSpPr>
            <a:spLocks/>
          </p:cNvSpPr>
          <p:nvPr/>
        </p:nvSpPr>
        <p:spPr bwMode="auto">
          <a:xfrm>
            <a:off x="3857620" y="2745991"/>
            <a:ext cx="71438" cy="500066"/>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7" name="30 - Δεξιό άγκιστρο"/>
          <p:cNvSpPr>
            <a:spLocks/>
          </p:cNvSpPr>
          <p:nvPr/>
        </p:nvSpPr>
        <p:spPr bwMode="auto">
          <a:xfrm>
            <a:off x="3857620" y="3357562"/>
            <a:ext cx="71438" cy="500066"/>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8" name="30 - Δεξιό άγκιστρο"/>
          <p:cNvSpPr>
            <a:spLocks/>
          </p:cNvSpPr>
          <p:nvPr/>
        </p:nvSpPr>
        <p:spPr bwMode="auto">
          <a:xfrm>
            <a:off x="7358082" y="2428868"/>
            <a:ext cx="142876" cy="571504"/>
          </a:xfrm>
          <a:prstGeom prst="rightBrace">
            <a:avLst>
              <a:gd name="adj1" fmla="val 8333"/>
              <a:gd name="adj2" fmla="val 50000"/>
            </a:avLst>
          </a:prstGeom>
          <a:noFill/>
          <a:ln w="19050" algn="ctr">
            <a:solidFill>
              <a:srgbClr val="C00000"/>
            </a:solidFill>
            <a:round/>
            <a:headEnd/>
            <a:tailEnd/>
          </a:ln>
        </p:spPr>
        <p:txBody>
          <a:bodyPr/>
          <a:lstStyle/>
          <a:p>
            <a:pPr algn="ctr"/>
            <a:endParaRPr lang="el-GR" sz="1600"/>
          </a:p>
        </p:txBody>
      </p:sp>
      <p:sp>
        <p:nvSpPr>
          <p:cNvPr id="19" name="18 - Ορθογώνιο"/>
          <p:cNvSpPr/>
          <p:nvPr/>
        </p:nvSpPr>
        <p:spPr>
          <a:xfrm>
            <a:off x="7620000" y="2428868"/>
            <a:ext cx="1524000" cy="523220"/>
          </a:xfrm>
          <a:prstGeom prst="rect">
            <a:avLst/>
          </a:prstGeom>
        </p:spPr>
        <p:txBody>
          <a:bodyPr>
            <a:spAutoFit/>
          </a:bodyPr>
          <a:lstStyle/>
          <a:p>
            <a:pPr>
              <a:defRPr/>
            </a:pPr>
            <a:r>
              <a:rPr lang="el-GR" sz="1400" b="1" dirty="0">
                <a:solidFill>
                  <a:srgbClr val="AC0000"/>
                </a:solidFill>
                <a:latin typeface="+mn-lt"/>
              </a:rPr>
              <a:t>Οριακές συνθήκες</a:t>
            </a:r>
            <a:endParaRPr lang="el-GR" sz="1400" dirty="0">
              <a:solidFill>
                <a:srgbClr val="AC0000"/>
              </a:solidFill>
              <a:latin typeface="+mn-lt"/>
            </a:endParaRPr>
          </a:p>
        </p:txBody>
      </p:sp>
      <p:sp>
        <p:nvSpPr>
          <p:cNvPr id="15"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145216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4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Η μηχανική απόκριση του οστού εξαρτάται από:</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 </a:t>
            </a:r>
            <a:r>
              <a:rPr lang="el-GR" sz="2000" b="1" dirty="0"/>
              <a:t>μέγεθος</a:t>
            </a:r>
            <a:r>
              <a:rPr lang="el-GR" sz="2000" dirty="0"/>
              <a:t> του οστού.</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 </a:t>
            </a:r>
            <a:r>
              <a:rPr lang="el-GR" sz="2000" b="1" dirty="0"/>
              <a:t>διεύθυνση</a:t>
            </a:r>
            <a:r>
              <a:rPr lang="el-GR" sz="2000" dirty="0"/>
              <a:t> </a:t>
            </a:r>
            <a:r>
              <a:rPr lang="el-GR" sz="2000" b="1" dirty="0"/>
              <a:t>του επιβαλλόμενου φορτίου</a:t>
            </a:r>
            <a:r>
              <a:rPr lang="el-GR" sz="2000" dirty="0"/>
              <a:t>, η αντοχή σε θλίψη είναι μεγαλύτερη από την αντοχή σε εφελκυσμό.</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Το </a:t>
            </a:r>
            <a:r>
              <a:rPr lang="el-GR" sz="2000" b="1" dirty="0"/>
              <a:t>ρυθμό του επιβαλλόμενου φορτίου</a:t>
            </a:r>
            <a:r>
              <a:rPr lang="el-GR" sz="2000" dirty="0"/>
              <a:t>, αντιστέκεται καλύτερα σε ξαφνικές παρά σε αργές φορτίσεις.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Πρακτικά το οστό είναι πιο άκαμπτο και ανθεκτικό σε υψηλούς ρυθμούς θλιπτικής καταπόνησης.</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Τα παραπάνω περικλείονται στο νόμο του </a:t>
            </a:r>
            <a:r>
              <a:rPr lang="el-GR" sz="2200" dirty="0" err="1"/>
              <a:t>Wolff</a:t>
            </a:r>
            <a:r>
              <a:rPr lang="el-GR" sz="2200" dirty="0"/>
              <a:t> (1892) που αναφέρει ότι η μηχανική καταπόνηση είναι υπεύθυνη για τον καθορισμό της αρχιτεκτονικής του οστού. </a:t>
            </a:r>
          </a:p>
        </p:txBody>
      </p:sp>
      <p:sp>
        <p:nvSpPr>
          <p:cNvPr id="14"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Οστά</a:t>
            </a:r>
            <a:endParaRPr lang="en-US" sz="3600" b="1" dirty="0">
              <a:solidFill>
                <a:srgbClr val="002060"/>
              </a:solidFill>
            </a:endParaRPr>
          </a:p>
        </p:txBody>
      </p:sp>
    </p:spTree>
    <p:extLst>
      <p:ext uri="{BB962C8B-B14F-4D97-AF65-F5344CB8AC3E}">
        <p14:creationId xmlns:p14="http://schemas.microsoft.com/office/powerpoint/2010/main" val="26194502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42812" y="1608544"/>
            <a:ext cx="8858312" cy="400110"/>
          </a:xfrm>
          <a:prstGeom prst="rect">
            <a:avLst/>
          </a:prstGeom>
        </p:spPr>
        <p:txBody>
          <a:bodyPr wrap="square">
            <a:spAutoFit/>
          </a:bodyPr>
          <a:lstStyle/>
          <a:p>
            <a:pPr algn="ctr">
              <a:buNone/>
            </a:pPr>
            <a:r>
              <a:rPr lang="el-GR" sz="2000" b="1" u="sng" dirty="0" err="1">
                <a:solidFill>
                  <a:srgbClr val="383E56"/>
                </a:solidFill>
                <a:latin typeface="Calibri" pitchFamily="34" charset="0"/>
              </a:rPr>
              <a:t>Κυματοδηγούμενοι</a:t>
            </a:r>
            <a:r>
              <a:rPr lang="el-GR" sz="2000" b="1" u="sng" dirty="0">
                <a:solidFill>
                  <a:srgbClr val="383E56"/>
                </a:solidFill>
                <a:latin typeface="Calibri" pitchFamily="34" charset="0"/>
              </a:rPr>
              <a:t> ρυθμοί σε ελεύθερη πλάκα – Το πρόβλημα του </a:t>
            </a:r>
            <a:r>
              <a:rPr lang="en-US" sz="2000" b="1" u="sng" dirty="0">
                <a:solidFill>
                  <a:srgbClr val="383E56"/>
                </a:solidFill>
                <a:latin typeface="Calibri" pitchFamily="34" charset="0"/>
              </a:rPr>
              <a:t>Lamb</a:t>
            </a:r>
            <a:r>
              <a:rPr lang="el-GR" sz="2000" b="1" u="sng" dirty="0">
                <a:solidFill>
                  <a:srgbClr val="383E56"/>
                </a:solidFill>
                <a:latin typeface="Calibri" pitchFamily="34" charset="0"/>
              </a:rPr>
              <a:t> </a:t>
            </a:r>
          </a:p>
        </p:txBody>
      </p:sp>
      <p:graphicFrame>
        <p:nvGraphicFramePr>
          <p:cNvPr id="141314" name="Object 10"/>
          <p:cNvGraphicFramePr>
            <a:graphicFrameLocks noChangeAspect="1"/>
          </p:cNvGraphicFramePr>
          <p:nvPr>
            <p:extLst>
              <p:ext uri="{D42A27DB-BD31-4B8C-83A1-F6EECF244321}">
                <p14:modId xmlns:p14="http://schemas.microsoft.com/office/powerpoint/2010/main" val="1867607066"/>
              </p:ext>
            </p:extLst>
          </p:nvPr>
        </p:nvGraphicFramePr>
        <p:xfrm>
          <a:off x="3275856" y="2636912"/>
          <a:ext cx="2214578" cy="525493"/>
        </p:xfrm>
        <a:graphic>
          <a:graphicData uri="http://schemas.openxmlformats.org/presentationml/2006/ole">
            <mc:AlternateContent xmlns:mc="http://schemas.openxmlformats.org/markup-compatibility/2006">
              <mc:Choice xmlns:v="urn:schemas-microsoft-com:vml" Requires="v">
                <p:oleObj name="Equation" r:id="rId3" imgW="1942920" imgH="419040" progId="Equation.DSMT4">
                  <p:embed/>
                </p:oleObj>
              </mc:Choice>
              <mc:Fallback>
                <p:oleObj name="Equation" r:id="rId3" imgW="1942920" imgH="419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2636912"/>
                        <a:ext cx="2214578" cy="52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17"/>
          <p:cNvSpPr>
            <a:spLocks noChangeArrowheads="1"/>
          </p:cNvSpPr>
          <p:nvPr/>
        </p:nvSpPr>
        <p:spPr bwMode="auto">
          <a:xfrm>
            <a:off x="6348814" y="3525337"/>
            <a:ext cx="2471658" cy="2031325"/>
          </a:xfrm>
          <a:prstGeom prst="rect">
            <a:avLst/>
          </a:prstGeom>
          <a:noFill/>
          <a:ln w="9525">
            <a:solidFill>
              <a:srgbClr val="C00000"/>
            </a:solidFill>
            <a:miter lim="800000"/>
            <a:headEnd/>
            <a:tailEnd/>
          </a:ln>
        </p:spPr>
        <p:txBody>
          <a:bodyPr wrap="square">
            <a:spAutoFit/>
          </a:bodyPr>
          <a:lstStyle/>
          <a:p>
            <a:pPr eaLnBrk="0" hangingPunct="0">
              <a:defRPr/>
            </a:pPr>
            <a:r>
              <a:rPr lang="en-US" i="1" dirty="0">
                <a:latin typeface="Calibri" panose="020F0502020204030204" pitchFamily="34" charset="0"/>
              </a:rPr>
              <a:t>c</a:t>
            </a:r>
            <a:r>
              <a:rPr lang="el-GR" dirty="0">
                <a:latin typeface="Calibri" panose="020F0502020204030204" pitchFamily="34" charset="0"/>
              </a:rPr>
              <a:t> : ταχύτητα φάσης</a:t>
            </a:r>
          </a:p>
          <a:p>
            <a:pPr eaLnBrk="0" hangingPunct="0">
              <a:defRPr/>
            </a:pPr>
            <a:r>
              <a:rPr lang="en-US" i="1" dirty="0">
                <a:latin typeface="Calibri" panose="020F0502020204030204" pitchFamily="34" charset="0"/>
              </a:rPr>
              <a:t>c</a:t>
            </a:r>
            <a:r>
              <a:rPr lang="en-US" i="1" baseline="-25000" dirty="0">
                <a:latin typeface="Calibri" panose="020F0502020204030204" pitchFamily="34" charset="0"/>
              </a:rPr>
              <a:t>L</a:t>
            </a:r>
            <a:r>
              <a:rPr lang="el-GR" dirty="0">
                <a:latin typeface="Calibri" panose="020F0502020204030204" pitchFamily="34" charset="0"/>
              </a:rPr>
              <a:t>: διαμήκης ταχύτητα</a:t>
            </a:r>
            <a:endParaRPr lang="en-US" dirty="0">
              <a:latin typeface="Calibri" panose="020F0502020204030204" pitchFamily="34" charset="0"/>
            </a:endParaRPr>
          </a:p>
          <a:p>
            <a:pPr eaLnBrk="0" hangingPunct="0">
              <a:defRPr/>
            </a:pPr>
            <a:r>
              <a:rPr lang="en-US" i="1" dirty="0">
                <a:latin typeface="Calibri" panose="020F0502020204030204" pitchFamily="34" charset="0"/>
              </a:rPr>
              <a:t>c</a:t>
            </a:r>
            <a:r>
              <a:rPr lang="en-US" i="1" baseline="-25000" dirty="0">
                <a:latin typeface="Calibri" panose="020F0502020204030204" pitchFamily="34" charset="0"/>
              </a:rPr>
              <a:t>t</a:t>
            </a:r>
            <a:r>
              <a:rPr lang="el-GR" dirty="0">
                <a:latin typeface="Calibri" panose="020F0502020204030204" pitchFamily="34" charset="0"/>
              </a:rPr>
              <a:t>: εγκάρσια ταχύτητα</a:t>
            </a:r>
          </a:p>
          <a:p>
            <a:pPr eaLnBrk="0" hangingPunct="0">
              <a:defRPr/>
            </a:pPr>
            <a:r>
              <a:rPr lang="el-GR" i="1" dirty="0">
                <a:latin typeface="Calibri" panose="020F0502020204030204" pitchFamily="34" charset="0"/>
              </a:rPr>
              <a:t>d</a:t>
            </a:r>
            <a:r>
              <a:rPr lang="el-GR" dirty="0">
                <a:latin typeface="Calibri" panose="020F0502020204030204" pitchFamily="34" charset="0"/>
              </a:rPr>
              <a:t>: πάχος πλάκας</a:t>
            </a:r>
          </a:p>
          <a:p>
            <a:pPr eaLnBrk="0" hangingPunct="0">
              <a:defRPr/>
            </a:pPr>
            <a:r>
              <a:rPr lang="en-US" dirty="0">
                <a:latin typeface="Calibri" panose="020F0502020204030204" pitchFamily="34" charset="0"/>
              </a:rPr>
              <a:t>k</a:t>
            </a:r>
            <a:r>
              <a:rPr lang="el-GR" dirty="0">
                <a:latin typeface="Calibri" panose="020F0502020204030204" pitchFamily="34" charset="0"/>
              </a:rPr>
              <a:t>: κυματάριθμος</a:t>
            </a:r>
          </a:p>
          <a:p>
            <a:pPr eaLnBrk="0" hangingPunct="0">
              <a:defRPr/>
            </a:pPr>
            <a:r>
              <a:rPr lang="el-GR" i="1" dirty="0">
                <a:latin typeface="Calibri" panose="020F0502020204030204" pitchFamily="34" charset="0"/>
              </a:rPr>
              <a:t>ω</a:t>
            </a:r>
            <a:r>
              <a:rPr lang="el-GR" dirty="0">
                <a:latin typeface="Calibri" panose="020F0502020204030204" pitchFamily="34" charset="0"/>
              </a:rPr>
              <a:t>: γωνιακή συχνότητα</a:t>
            </a:r>
          </a:p>
          <a:p>
            <a:pPr eaLnBrk="0" hangingPunct="0">
              <a:defRPr/>
            </a:pPr>
            <a:r>
              <a:rPr lang="en-US" dirty="0">
                <a:latin typeface="Calibri" panose="020F0502020204030204" pitchFamily="34" charset="0"/>
              </a:rPr>
              <a:t>c</a:t>
            </a:r>
            <a:r>
              <a:rPr lang="en-US" baseline="-25000" dirty="0">
                <a:latin typeface="Calibri" panose="020F0502020204030204" pitchFamily="34" charset="0"/>
              </a:rPr>
              <a:t>g</a:t>
            </a:r>
            <a:r>
              <a:rPr lang="en-US" dirty="0">
                <a:latin typeface="Calibri" panose="020F0502020204030204" pitchFamily="34" charset="0"/>
              </a:rPr>
              <a:t>: </a:t>
            </a:r>
            <a:r>
              <a:rPr lang="el-GR" dirty="0">
                <a:latin typeface="Calibri" panose="020F0502020204030204" pitchFamily="34" charset="0"/>
              </a:rPr>
              <a:t>ταχύτητα ομάδας</a:t>
            </a:r>
          </a:p>
        </p:txBody>
      </p:sp>
      <p:sp>
        <p:nvSpPr>
          <p:cNvPr id="12" name="11 - Ορθογώνιο"/>
          <p:cNvSpPr/>
          <p:nvPr/>
        </p:nvSpPr>
        <p:spPr>
          <a:xfrm>
            <a:off x="1475656" y="2092786"/>
            <a:ext cx="6025286" cy="400110"/>
          </a:xfrm>
          <a:prstGeom prst="rect">
            <a:avLst/>
          </a:prstGeom>
        </p:spPr>
        <p:txBody>
          <a:bodyPr wrap="square">
            <a:spAutoFit/>
          </a:bodyPr>
          <a:lstStyle/>
          <a:p>
            <a:pPr algn="ctr">
              <a:buNone/>
            </a:pPr>
            <a:r>
              <a:rPr lang="el-GR" sz="2000" b="1" dirty="0">
                <a:solidFill>
                  <a:srgbClr val="383E56"/>
                </a:solidFill>
                <a:latin typeface="Calibri" pitchFamily="34" charset="0"/>
              </a:rPr>
              <a:t>Χαρακτηριστική εξίσωση συχνότητας </a:t>
            </a:r>
            <a:r>
              <a:rPr lang="en-US" sz="2000" b="1" dirty="0">
                <a:solidFill>
                  <a:srgbClr val="383E56"/>
                </a:solidFill>
                <a:latin typeface="Calibri" pitchFamily="34" charset="0"/>
              </a:rPr>
              <a:t>Rayleigh – Lamb:</a:t>
            </a:r>
            <a:endParaRPr lang="el-GR" sz="2000" b="1" dirty="0">
              <a:solidFill>
                <a:srgbClr val="383E56"/>
              </a:solidFill>
              <a:latin typeface="Calibri" pitchFamily="34" charset="0"/>
            </a:endParaRPr>
          </a:p>
        </p:txBody>
      </p:sp>
      <p:graphicFrame>
        <p:nvGraphicFramePr>
          <p:cNvPr id="141315" name="Object 12"/>
          <p:cNvGraphicFramePr>
            <a:graphicFrameLocks noChangeAspect="1"/>
          </p:cNvGraphicFramePr>
          <p:nvPr>
            <p:extLst>
              <p:ext uri="{D42A27DB-BD31-4B8C-83A1-F6EECF244321}">
                <p14:modId xmlns:p14="http://schemas.microsoft.com/office/powerpoint/2010/main" val="527735992"/>
              </p:ext>
            </p:extLst>
          </p:nvPr>
        </p:nvGraphicFramePr>
        <p:xfrm>
          <a:off x="1331640" y="3667132"/>
          <a:ext cx="1143000" cy="1524000"/>
        </p:xfrm>
        <a:graphic>
          <a:graphicData uri="http://schemas.openxmlformats.org/presentationml/2006/ole">
            <mc:AlternateContent xmlns:mc="http://schemas.openxmlformats.org/markup-compatibility/2006">
              <mc:Choice xmlns:v="urn:schemas-microsoft-com:vml" Requires="v">
                <p:oleObj name="Equation" r:id="rId5" imgW="812520" imgH="1218960" progId="Equation.DSMT4">
                  <p:embed/>
                </p:oleObj>
              </mc:Choice>
              <mc:Fallback>
                <p:oleObj name="Equation" r:id="rId5" imgW="812520" imgH="12189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667132"/>
                        <a:ext cx="1143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18"/>
          <p:cNvGraphicFramePr>
            <a:graphicFrameLocks noChangeAspect="1"/>
          </p:cNvGraphicFramePr>
          <p:nvPr>
            <p:extLst>
              <p:ext uri="{D42A27DB-BD31-4B8C-83A1-F6EECF244321}">
                <p14:modId xmlns:p14="http://schemas.microsoft.com/office/powerpoint/2010/main" val="980954895"/>
              </p:ext>
            </p:extLst>
          </p:nvPr>
        </p:nvGraphicFramePr>
        <p:xfrm>
          <a:off x="3148177" y="4679499"/>
          <a:ext cx="1371600" cy="533400"/>
        </p:xfrm>
        <a:graphic>
          <a:graphicData uri="http://schemas.openxmlformats.org/presentationml/2006/ole">
            <mc:AlternateContent xmlns:mc="http://schemas.openxmlformats.org/markup-compatibility/2006">
              <mc:Choice xmlns:v="urn:schemas-microsoft-com:vml" Requires="v">
                <p:oleObj name="Equation" r:id="rId7" imgW="939600" imgH="431640" progId="Equation.DSMT4">
                  <p:embed/>
                </p:oleObj>
              </mc:Choice>
              <mc:Fallback>
                <p:oleObj name="Equation" r:id="rId7" imgW="9396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177" y="4679499"/>
                        <a:ext cx="1371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7" name="Object 20"/>
          <p:cNvGraphicFramePr>
            <a:graphicFrameLocks noChangeAspect="1"/>
          </p:cNvGraphicFramePr>
          <p:nvPr>
            <p:extLst>
              <p:ext uri="{D42A27DB-BD31-4B8C-83A1-F6EECF244321}">
                <p14:modId xmlns:p14="http://schemas.microsoft.com/office/powerpoint/2010/main" val="4102598282"/>
              </p:ext>
            </p:extLst>
          </p:nvPr>
        </p:nvGraphicFramePr>
        <p:xfrm>
          <a:off x="3076739" y="3750805"/>
          <a:ext cx="1447800" cy="533400"/>
        </p:xfrm>
        <a:graphic>
          <a:graphicData uri="http://schemas.openxmlformats.org/presentationml/2006/ole">
            <mc:AlternateContent xmlns:mc="http://schemas.openxmlformats.org/markup-compatibility/2006">
              <mc:Choice xmlns:v="urn:schemas-microsoft-com:vml" Requires="v">
                <p:oleObj r:id="rId9" imgW="1269449" imgH="431613" progId="Equation.DSMT4">
                  <p:embed/>
                </p:oleObj>
              </mc:Choice>
              <mc:Fallback>
                <p:oleObj r:id="rId9" imgW="1269449" imgH="431613"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6739" y="3750805"/>
                        <a:ext cx="1447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318" name="Object 11"/>
          <p:cNvGraphicFramePr>
            <a:graphicFrameLocks noChangeAspect="1"/>
          </p:cNvGraphicFramePr>
          <p:nvPr>
            <p:extLst>
              <p:ext uri="{D42A27DB-BD31-4B8C-83A1-F6EECF244321}">
                <p14:modId xmlns:p14="http://schemas.microsoft.com/office/powerpoint/2010/main" val="3474501905"/>
              </p:ext>
            </p:extLst>
          </p:nvPr>
        </p:nvGraphicFramePr>
        <p:xfrm>
          <a:off x="4862689" y="4608061"/>
          <a:ext cx="685800" cy="533400"/>
        </p:xfrm>
        <a:graphic>
          <a:graphicData uri="http://schemas.openxmlformats.org/presentationml/2006/ole">
            <mc:AlternateContent xmlns:mc="http://schemas.openxmlformats.org/markup-compatibility/2006">
              <mc:Choice xmlns:v="urn:schemas-microsoft-com:vml" Requires="v">
                <p:oleObj name="Equation" r:id="rId11" imgW="533160" imgH="393480" progId="Equation.DSMT4">
                  <p:embed/>
                </p:oleObj>
              </mc:Choice>
              <mc:Fallback>
                <p:oleObj name="Equation" r:id="rId11" imgW="5331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62689" y="4608061"/>
                        <a:ext cx="68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3268107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srcRect/>
          <a:stretch>
            <a:fillRect/>
          </a:stretch>
        </p:blipFill>
        <p:spPr bwMode="auto">
          <a:xfrm>
            <a:off x="5643570" y="3000372"/>
            <a:ext cx="3143272" cy="3357586"/>
          </a:xfrm>
          <a:prstGeom prst="rect">
            <a:avLst/>
          </a:prstGeom>
          <a:noFill/>
          <a:ln w="9525">
            <a:noFill/>
            <a:miter lim="800000"/>
            <a:headEnd/>
            <a:tailEnd/>
          </a:ln>
        </p:spPr>
      </p:pic>
      <p:sp>
        <p:nvSpPr>
          <p:cNvPr id="6" name="5 - Ορθογώνιο"/>
          <p:cNvSpPr/>
          <p:nvPr/>
        </p:nvSpPr>
        <p:spPr>
          <a:xfrm>
            <a:off x="204186" y="1785925"/>
            <a:ext cx="8475308" cy="1015663"/>
          </a:xfrm>
          <a:prstGeom prst="rect">
            <a:avLst/>
          </a:prstGeom>
        </p:spPr>
        <p:txBody>
          <a:bodyPr wrap="square">
            <a:spAutoFit/>
          </a:bodyPr>
          <a:lstStyle/>
          <a:p>
            <a:pPr algn="just">
              <a:buBlip>
                <a:blip r:embed="rId3"/>
              </a:buBlip>
            </a:pPr>
            <a:r>
              <a:rPr lang="el-GR" sz="1600" dirty="0">
                <a:latin typeface="Calibri" pitchFamily="34" charset="0"/>
              </a:rPr>
              <a:t>    </a:t>
            </a:r>
            <a:r>
              <a:rPr lang="el-GR" sz="2000" dirty="0">
                <a:latin typeface="Calibri" pitchFamily="34" charset="0"/>
              </a:rPr>
              <a:t>Η αριθμητική επίλυση της χαρακτηριστικής εξίσωσης </a:t>
            </a:r>
            <a:r>
              <a:rPr lang="en-US" sz="2000" dirty="0">
                <a:latin typeface="Calibri" pitchFamily="34" charset="0"/>
              </a:rPr>
              <a:t>Rayleigh-Lamb</a:t>
            </a:r>
            <a:r>
              <a:rPr lang="el-GR" sz="2000" dirty="0">
                <a:latin typeface="Calibri" pitchFamily="34" charset="0"/>
              </a:rPr>
              <a:t> δίνει ρίζες που συνδέουν την ταχύτητα φάσης ενός κυματοδηγούμενου ρυθμού </a:t>
            </a:r>
            <a:r>
              <a:rPr lang="en-US" sz="2000" dirty="0">
                <a:latin typeface="Calibri" pitchFamily="34" charset="0"/>
              </a:rPr>
              <a:t>Lamb </a:t>
            </a:r>
            <a:r>
              <a:rPr lang="el-GR" sz="2000" dirty="0">
                <a:latin typeface="Calibri" pitchFamily="34" charset="0"/>
              </a:rPr>
              <a:t>με το γινόμενο συχνότητας – πάχους πλάκας(</a:t>
            </a:r>
            <a:r>
              <a:rPr lang="en-US" sz="2000" dirty="0">
                <a:latin typeface="Calibri" pitchFamily="34" charset="0"/>
              </a:rPr>
              <a:t>f x d)</a:t>
            </a:r>
            <a:r>
              <a:rPr lang="el-GR" sz="2000" dirty="0">
                <a:latin typeface="Calibri" pitchFamily="34" charset="0"/>
              </a:rPr>
              <a:t>.</a:t>
            </a:r>
            <a:endParaRPr lang="en-US" sz="2000" dirty="0">
              <a:latin typeface="Calibri" pitchFamily="34" charset="0"/>
            </a:endParaRPr>
          </a:p>
        </p:txBody>
      </p:sp>
      <p:sp>
        <p:nvSpPr>
          <p:cNvPr id="7" name="6 - Ορθογώνιο"/>
          <p:cNvSpPr/>
          <p:nvPr/>
        </p:nvSpPr>
        <p:spPr>
          <a:xfrm>
            <a:off x="214282" y="2928934"/>
            <a:ext cx="5357850" cy="1754326"/>
          </a:xfrm>
          <a:prstGeom prst="rect">
            <a:avLst/>
          </a:prstGeom>
        </p:spPr>
        <p:txBody>
          <a:bodyPr wrap="square">
            <a:spAutoFit/>
          </a:bodyPr>
          <a:lstStyle/>
          <a:p>
            <a:pPr algn="just"/>
            <a:r>
              <a:rPr lang="el-GR" b="1" i="1" dirty="0">
                <a:latin typeface="Calibri" pitchFamily="34" charset="0"/>
              </a:rPr>
              <a:t>      Για τιμή εκθέτη +1: </a:t>
            </a:r>
          </a:p>
          <a:p>
            <a:pPr algn="just">
              <a:buBlip>
                <a:blip r:embed="rId3"/>
              </a:buBlip>
            </a:pPr>
            <a:r>
              <a:rPr lang="el-GR" dirty="0">
                <a:latin typeface="Calibri" pitchFamily="34" charset="0"/>
              </a:rPr>
              <a:t>    η μετατόπιση των ρυθμών της ομάδας είναι συμμετρική ως προς τη μεσότητα της πλάκας.</a:t>
            </a:r>
          </a:p>
          <a:p>
            <a:pPr algn="just">
              <a:buBlip>
                <a:blip r:embed="rId3"/>
              </a:buBlip>
            </a:pPr>
            <a:endParaRPr lang="el-GR" dirty="0">
              <a:latin typeface="Calibri" pitchFamily="34" charset="0"/>
            </a:endParaRPr>
          </a:p>
          <a:p>
            <a:pPr algn="just">
              <a:buBlip>
                <a:blip r:embed="rId3"/>
              </a:buBlip>
            </a:pPr>
            <a:r>
              <a:rPr lang="el-GR" dirty="0">
                <a:latin typeface="Calibri" pitchFamily="34" charset="0"/>
              </a:rPr>
              <a:t>    οι ρυθμοί ονομάζονται συμμετρικοί και συμβολίζονται με </a:t>
            </a:r>
            <a:r>
              <a:rPr lang="en-US" dirty="0">
                <a:latin typeface="Calibri" pitchFamily="34" charset="0"/>
              </a:rPr>
              <a:t>S0, S1, S2, </a:t>
            </a:r>
            <a:r>
              <a:rPr lang="el-GR" dirty="0">
                <a:latin typeface="Calibri" pitchFamily="34" charset="0"/>
              </a:rPr>
              <a:t>κτλ.</a:t>
            </a:r>
          </a:p>
        </p:txBody>
      </p:sp>
      <p:sp>
        <p:nvSpPr>
          <p:cNvPr id="9" name="8 - Ορθογώνιο"/>
          <p:cNvSpPr/>
          <p:nvPr/>
        </p:nvSpPr>
        <p:spPr>
          <a:xfrm>
            <a:off x="214282" y="4714884"/>
            <a:ext cx="5429288" cy="1754326"/>
          </a:xfrm>
          <a:prstGeom prst="rect">
            <a:avLst/>
          </a:prstGeom>
        </p:spPr>
        <p:txBody>
          <a:bodyPr wrap="square">
            <a:spAutoFit/>
          </a:bodyPr>
          <a:lstStyle/>
          <a:p>
            <a:pPr algn="just"/>
            <a:r>
              <a:rPr lang="el-GR" sz="1600" b="1" i="1" dirty="0">
                <a:latin typeface="Calibri" pitchFamily="34" charset="0"/>
              </a:rPr>
              <a:t>      </a:t>
            </a:r>
            <a:r>
              <a:rPr lang="el-GR" b="1" i="1" dirty="0">
                <a:latin typeface="Calibri" pitchFamily="34" charset="0"/>
              </a:rPr>
              <a:t>Για τιμή εκθέτη -1: </a:t>
            </a:r>
          </a:p>
          <a:p>
            <a:pPr algn="just">
              <a:buBlip>
                <a:blip r:embed="rId3"/>
              </a:buBlip>
            </a:pPr>
            <a:r>
              <a:rPr lang="el-GR" dirty="0">
                <a:latin typeface="Calibri" pitchFamily="34" charset="0"/>
              </a:rPr>
              <a:t>    η μετατόπιση των ρυθμών της ομάδας είναι </a:t>
            </a:r>
            <a:r>
              <a:rPr lang="el-GR" dirty="0" err="1">
                <a:latin typeface="Calibri" pitchFamily="34" charset="0"/>
              </a:rPr>
              <a:t>αντι</a:t>
            </a:r>
            <a:r>
              <a:rPr lang="el-GR" dirty="0">
                <a:latin typeface="Calibri" pitchFamily="34" charset="0"/>
              </a:rPr>
              <a:t>-συμμετρική ως προς τη μεσότητα της πλάκας.</a:t>
            </a:r>
          </a:p>
          <a:p>
            <a:pPr algn="just">
              <a:buBlip>
                <a:blip r:embed="rId3"/>
              </a:buBlip>
            </a:pPr>
            <a:endParaRPr lang="el-GR" dirty="0">
              <a:latin typeface="Calibri" pitchFamily="34" charset="0"/>
            </a:endParaRPr>
          </a:p>
          <a:p>
            <a:pPr algn="just">
              <a:buBlip>
                <a:blip r:embed="rId3"/>
              </a:buBlip>
            </a:pPr>
            <a:r>
              <a:rPr lang="el-GR" dirty="0">
                <a:latin typeface="Calibri" pitchFamily="34" charset="0"/>
              </a:rPr>
              <a:t>    οι ρυθμοί ονομάζονται </a:t>
            </a:r>
            <a:r>
              <a:rPr lang="el-GR" dirty="0" err="1">
                <a:latin typeface="Calibri" pitchFamily="34" charset="0"/>
              </a:rPr>
              <a:t>αντι</a:t>
            </a:r>
            <a:r>
              <a:rPr lang="el-GR" dirty="0">
                <a:latin typeface="Calibri" pitchFamily="34" charset="0"/>
              </a:rPr>
              <a:t>-συμμετρικοί και συμβολίζονται με Α</a:t>
            </a:r>
            <a:r>
              <a:rPr lang="en-US" dirty="0">
                <a:latin typeface="Calibri" pitchFamily="34" charset="0"/>
              </a:rPr>
              <a:t>0, </a:t>
            </a:r>
            <a:r>
              <a:rPr lang="el-GR" dirty="0">
                <a:latin typeface="Calibri" pitchFamily="34" charset="0"/>
              </a:rPr>
              <a:t>Α</a:t>
            </a:r>
            <a:r>
              <a:rPr lang="en-US" dirty="0">
                <a:latin typeface="Calibri" pitchFamily="34" charset="0"/>
              </a:rPr>
              <a:t>1, </a:t>
            </a:r>
            <a:r>
              <a:rPr lang="el-GR" dirty="0">
                <a:latin typeface="Calibri" pitchFamily="34" charset="0"/>
              </a:rPr>
              <a:t>Α</a:t>
            </a:r>
            <a:r>
              <a:rPr lang="en-US" dirty="0">
                <a:latin typeface="Calibri" pitchFamily="34" charset="0"/>
              </a:rPr>
              <a:t>2, </a:t>
            </a:r>
            <a:r>
              <a:rPr lang="el-GR" dirty="0">
                <a:latin typeface="Calibri" pitchFamily="34" charset="0"/>
              </a:rPr>
              <a:t>κτλ.</a:t>
            </a:r>
          </a:p>
        </p:txBody>
      </p:sp>
      <p:sp>
        <p:nvSpPr>
          <p:cNvPr id="8"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2869954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bwMode="auto">
          <a:xfrm>
            <a:off x="1910173" y="2790152"/>
            <a:ext cx="5323619" cy="3571900"/>
          </a:xfrm>
          <a:prstGeom prst="rect">
            <a:avLst/>
          </a:prstGeom>
          <a:noFill/>
          <a:ln w="9525">
            <a:noFill/>
            <a:miter lim="800000"/>
            <a:headEnd/>
            <a:tailEnd/>
          </a:ln>
        </p:spPr>
      </p:pic>
      <p:sp>
        <p:nvSpPr>
          <p:cNvPr id="6" name="5 - Ορθογώνιο"/>
          <p:cNvSpPr/>
          <p:nvPr/>
        </p:nvSpPr>
        <p:spPr>
          <a:xfrm>
            <a:off x="377201" y="1700808"/>
            <a:ext cx="8389564" cy="1015663"/>
          </a:xfrm>
          <a:prstGeom prst="rect">
            <a:avLst/>
          </a:prstGeom>
        </p:spPr>
        <p:txBody>
          <a:bodyPr wrap="square">
            <a:spAutoFit/>
          </a:bodyPr>
          <a:lstStyle/>
          <a:p>
            <a:pPr algn="just">
              <a:defRPr/>
            </a:pPr>
            <a:r>
              <a:rPr lang="el-GR" sz="2000" dirty="0"/>
              <a:t>Καμπύλες διασποράς </a:t>
            </a:r>
            <a:r>
              <a:rPr lang="el-GR" sz="2000" b="1" i="1" dirty="0"/>
              <a:t>ταχύτητας φάσης</a:t>
            </a:r>
            <a:r>
              <a:rPr lang="el-GR" sz="2000" dirty="0"/>
              <a:t> (διακεκομμένες γραμμές) και </a:t>
            </a:r>
            <a:r>
              <a:rPr lang="el-GR" sz="2000" b="1" i="1" dirty="0"/>
              <a:t>ταχύτητας</a:t>
            </a:r>
            <a:r>
              <a:rPr lang="el-GR" sz="2000" dirty="0"/>
              <a:t> </a:t>
            </a:r>
            <a:r>
              <a:rPr lang="el-GR" sz="2000" b="1" i="1" dirty="0"/>
              <a:t>ομάδας</a:t>
            </a:r>
            <a:r>
              <a:rPr lang="el-GR" sz="2000" dirty="0"/>
              <a:t> (συμπαγείς γραμμές) συναρτήσει του γινομένου συχνότητας-πάχους πλάκας</a:t>
            </a:r>
            <a:r>
              <a:rPr lang="en-US" sz="2000" dirty="0"/>
              <a:t> </a:t>
            </a:r>
            <a:r>
              <a:rPr lang="el-GR" sz="2000" dirty="0"/>
              <a:t>(</a:t>
            </a:r>
            <a:r>
              <a:rPr lang="en-US" sz="2000" dirty="0"/>
              <a:t>f x d)</a:t>
            </a:r>
            <a:r>
              <a:rPr lang="el-GR" sz="2000" dirty="0"/>
              <a:t>.</a:t>
            </a:r>
          </a:p>
        </p:txBody>
      </p:sp>
      <p:sp>
        <p:nvSpPr>
          <p:cNvPr id="7"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9" name="7 - Ορθογώνιο"/>
          <p:cNvSpPr/>
          <p:nvPr/>
        </p:nvSpPr>
        <p:spPr>
          <a:xfrm>
            <a:off x="5076056" y="6525344"/>
            <a:ext cx="4032448" cy="338554"/>
          </a:xfrm>
          <a:prstGeom prst="rect">
            <a:avLst/>
          </a:prstGeom>
          <a:ln>
            <a:noFill/>
          </a:ln>
        </p:spPr>
        <p:txBody>
          <a:bodyPr wrap="square">
            <a:spAutoFit/>
          </a:bodyPr>
          <a:lstStyle/>
          <a:p>
            <a:pPr algn="r">
              <a:buSzPct val="100000"/>
            </a:pPr>
            <a:r>
              <a:rPr lang="el-GR" sz="800" kern="0" dirty="0">
                <a:latin typeface="Calibri" panose="020F0502020204030204" pitchFamily="34" charset="0"/>
              </a:rPr>
              <a:t>Βασίλειος Χ. Πρωτόπαππας, Ανάπτυξη περιβάλλοντος διάγνωσης της οστεογέννεσης, Διδακτορική Διατριβή, Πανεπιστήμιο Ιωαννίνων, </a:t>
            </a:r>
            <a:r>
              <a:rPr lang="en-US" sz="800" kern="0" dirty="0">
                <a:latin typeface="Calibri" panose="020F0502020204030204" pitchFamily="34" charset="0"/>
              </a:rPr>
              <a:t>2006</a:t>
            </a:r>
            <a:endParaRPr lang="el-GR" sz="800" dirty="0">
              <a:latin typeface="Calibri" panose="020F0502020204030204" pitchFamily="34" charset="0"/>
            </a:endParaRPr>
          </a:p>
        </p:txBody>
      </p:sp>
    </p:spTree>
    <p:extLst>
      <p:ext uri="{BB962C8B-B14F-4D97-AF65-F5344CB8AC3E}">
        <p14:creationId xmlns:p14="http://schemas.microsoft.com/office/powerpoint/2010/main" val="355124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95922" y="2021701"/>
            <a:ext cx="8929718" cy="400110"/>
          </a:xfrm>
          <a:prstGeom prst="rect">
            <a:avLst/>
          </a:prstGeom>
        </p:spPr>
        <p:txBody>
          <a:bodyPr wrap="square">
            <a:spAutoFit/>
          </a:bodyPr>
          <a:lstStyle/>
          <a:p>
            <a:r>
              <a:rPr lang="el-GR" sz="2000" b="1" i="1" u="sng" dirty="0">
                <a:latin typeface="Calibri" pitchFamily="34" charset="0"/>
              </a:rPr>
              <a:t> Ανάλυση στο πεδίο χρόνου - συχνότητας</a:t>
            </a:r>
          </a:p>
        </p:txBody>
      </p:sp>
      <p:pic>
        <p:nvPicPr>
          <p:cNvPr id="148482" name="Picture 2"/>
          <p:cNvPicPr>
            <a:picLocks noChangeAspect="1" noChangeArrowheads="1"/>
          </p:cNvPicPr>
          <p:nvPr/>
        </p:nvPicPr>
        <p:blipFill>
          <a:blip r:embed="rId2"/>
          <a:srcRect/>
          <a:stretch>
            <a:fillRect/>
          </a:stretch>
        </p:blipFill>
        <p:spPr bwMode="auto">
          <a:xfrm>
            <a:off x="4896548" y="3327984"/>
            <a:ext cx="4229092" cy="2624954"/>
          </a:xfrm>
          <a:prstGeom prst="rect">
            <a:avLst/>
          </a:prstGeom>
          <a:noFill/>
          <a:ln w="9525">
            <a:noFill/>
            <a:miter lim="800000"/>
            <a:headEnd/>
            <a:tailEnd/>
          </a:ln>
          <a:effectLst/>
        </p:spPr>
      </p:pic>
      <p:sp>
        <p:nvSpPr>
          <p:cNvPr id="8" name="7 - Ορθογώνιο"/>
          <p:cNvSpPr/>
          <p:nvPr/>
        </p:nvSpPr>
        <p:spPr>
          <a:xfrm>
            <a:off x="214524" y="2494637"/>
            <a:ext cx="8786599" cy="646331"/>
          </a:xfrm>
          <a:prstGeom prst="rect">
            <a:avLst/>
          </a:prstGeom>
        </p:spPr>
        <p:txBody>
          <a:bodyPr wrap="square">
            <a:spAutoFit/>
          </a:bodyPr>
          <a:lstStyle/>
          <a:p>
            <a:pPr marL="285750" indent="-285750" algn="just" eaLnBrk="0" hangingPunct="0">
              <a:buClr>
                <a:srgbClr val="1A2470"/>
              </a:buClr>
              <a:buSzPct val="80000"/>
              <a:buFont typeface="Wingdings" panose="05000000000000000000" pitchFamily="2" charset="2"/>
              <a:buChar char="q"/>
              <a:defRPr/>
            </a:pPr>
            <a:r>
              <a:rPr lang="el-GR" dirty="0">
                <a:latin typeface="Calibri" pitchFamily="34" charset="0"/>
              </a:rPr>
              <a:t>Ο χαρακτηρισμός των ρυθμών επιτυγχάνεται μέσω των θεωρητικών καμπυλών διασποράς ταχύτητας.</a:t>
            </a:r>
          </a:p>
        </p:txBody>
      </p:sp>
      <p:sp>
        <p:nvSpPr>
          <p:cNvPr id="10"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endParaRPr lang="en-US" sz="4000" dirty="0"/>
          </a:p>
        </p:txBody>
      </p:sp>
      <p:sp>
        <p:nvSpPr>
          <p:cNvPr id="11" name="5 - Ορθογώνιο"/>
          <p:cNvSpPr/>
          <p:nvPr/>
        </p:nvSpPr>
        <p:spPr>
          <a:xfrm>
            <a:off x="142844" y="1484784"/>
            <a:ext cx="8858312" cy="461665"/>
          </a:xfrm>
          <a:prstGeom prst="rect">
            <a:avLst/>
          </a:prstGeom>
        </p:spPr>
        <p:txBody>
          <a:bodyPr wrap="square">
            <a:spAutoFit/>
          </a:bodyPr>
          <a:lstStyle/>
          <a:p>
            <a:pPr algn="ctr">
              <a:buNone/>
            </a:pPr>
            <a:r>
              <a:rPr lang="el-GR" sz="2400" b="1" u="sng" dirty="0">
                <a:solidFill>
                  <a:srgbClr val="383E56"/>
                </a:solidFill>
                <a:latin typeface="Calibri" pitchFamily="34" charset="0"/>
              </a:rPr>
              <a:t>Εντοπισμός Κυματοδηγούμενων Ρυθμών</a:t>
            </a:r>
          </a:p>
        </p:txBody>
      </p:sp>
      <p:sp>
        <p:nvSpPr>
          <p:cNvPr id="2" name="Rectangle 1"/>
          <p:cNvSpPr/>
          <p:nvPr/>
        </p:nvSpPr>
        <p:spPr>
          <a:xfrm>
            <a:off x="171470" y="3221102"/>
            <a:ext cx="4572000" cy="3016210"/>
          </a:xfrm>
          <a:prstGeom prst="rect">
            <a:avLst/>
          </a:prstGeom>
        </p:spPr>
        <p:txBody>
          <a:bodyPr>
            <a:spAutoFit/>
          </a:bodyPr>
          <a:lstStyle/>
          <a:p>
            <a:pPr marL="285750" indent="-285750" algn="just" eaLnBrk="0" hangingPunct="0">
              <a:spcAft>
                <a:spcPts val="1200"/>
              </a:spcAft>
              <a:buClr>
                <a:srgbClr val="1A2470"/>
              </a:buClr>
              <a:buSzPct val="80000"/>
              <a:buFont typeface="Wingdings" panose="05000000000000000000" pitchFamily="2" charset="2"/>
              <a:buChar char="q"/>
              <a:defRPr/>
            </a:pPr>
            <a:r>
              <a:rPr lang="el-GR" dirty="0"/>
              <a:t>Για δεδομένη απόσταση πομπού-δέκτη, η διασπορά της ταχύτητας ενός ρυθμού διαιρείται με την απόσταση για να προκύψουν οι καμπύλες που δίνουν το θεωρητικό χρόνο άφιξης του ρυθμού για διάφορες συχνότητες (καμπύλες διασποράς </a:t>
            </a:r>
            <a:r>
              <a:rPr lang="en-US" dirty="0">
                <a:latin typeface="Calibri" pitchFamily="34" charset="0"/>
              </a:rPr>
              <a:t>t-f)</a:t>
            </a:r>
            <a:r>
              <a:rPr lang="el-GR" dirty="0"/>
              <a:t>.</a:t>
            </a:r>
          </a:p>
          <a:p>
            <a:pPr marL="285750" indent="-285750" algn="just" eaLnBrk="0" hangingPunct="0">
              <a:buClr>
                <a:srgbClr val="1A2470"/>
              </a:buClr>
              <a:buSzPct val="80000"/>
              <a:buFont typeface="Wingdings" panose="05000000000000000000" pitchFamily="2" charset="2"/>
              <a:buChar char="q"/>
              <a:defRPr/>
            </a:pPr>
            <a:r>
              <a:rPr lang="el-GR" dirty="0"/>
              <a:t>Στη συνέχεια, οι καμπύλες </a:t>
            </a:r>
            <a:r>
              <a:rPr lang="en-US" dirty="0">
                <a:latin typeface="Calibri" pitchFamily="34" charset="0"/>
              </a:rPr>
              <a:t>t-f</a:t>
            </a:r>
            <a:r>
              <a:rPr lang="el-GR" dirty="0"/>
              <a:t> υπερθέτονται στην αναπαράσταση χρόνου-συχνότητας του σήματος.</a:t>
            </a:r>
            <a:endParaRPr lang="el-GR" b="1" dirty="0"/>
          </a:p>
        </p:txBody>
      </p:sp>
      <p:sp>
        <p:nvSpPr>
          <p:cNvPr id="9" name="7 - Ορθογώνιο"/>
          <p:cNvSpPr/>
          <p:nvPr/>
        </p:nvSpPr>
        <p:spPr>
          <a:xfrm>
            <a:off x="5076056" y="6525344"/>
            <a:ext cx="4032448" cy="338554"/>
          </a:xfrm>
          <a:prstGeom prst="rect">
            <a:avLst/>
          </a:prstGeom>
          <a:ln>
            <a:noFill/>
          </a:ln>
        </p:spPr>
        <p:txBody>
          <a:bodyPr wrap="square">
            <a:spAutoFit/>
          </a:bodyPr>
          <a:lstStyle/>
          <a:p>
            <a:pPr algn="r">
              <a:buSzPct val="100000"/>
            </a:pPr>
            <a:r>
              <a:rPr lang="el-GR" sz="800" kern="0" dirty="0">
                <a:latin typeface="Calibri" panose="020F0502020204030204" pitchFamily="34" charset="0"/>
              </a:rPr>
              <a:t>Βασίλειος Χ. Πρωτόπαππας, Ανάπτυξη περιβάλλοντος διάγνωσης της οστεογέννεσης, Διδακτορική Διατριβή, Πανεπιστήμιο Ιωαννίνων, </a:t>
            </a:r>
            <a:r>
              <a:rPr lang="en-US" sz="800" kern="0" dirty="0">
                <a:latin typeface="Calibri" panose="020F0502020204030204" pitchFamily="34" charset="0"/>
              </a:rPr>
              <a:t>2006</a:t>
            </a:r>
            <a:endParaRPr lang="el-GR" sz="800" dirty="0">
              <a:latin typeface="Calibri" panose="020F0502020204030204" pitchFamily="34" charset="0"/>
            </a:endParaRPr>
          </a:p>
        </p:txBody>
      </p:sp>
    </p:spTree>
    <p:extLst>
      <p:ext uri="{BB962C8B-B14F-4D97-AF65-F5344CB8AC3E}">
        <p14:creationId xmlns:p14="http://schemas.microsoft.com/office/powerpoint/2010/main" val="1966573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70156" y="2071678"/>
            <a:ext cx="3388428" cy="400110"/>
          </a:xfrm>
          <a:prstGeom prst="rect">
            <a:avLst/>
          </a:prstGeom>
        </p:spPr>
        <p:txBody>
          <a:bodyPr wrap="none">
            <a:spAutoFit/>
          </a:bodyPr>
          <a:lstStyle/>
          <a:p>
            <a:pPr algn="just">
              <a:buClr>
                <a:schemeClr val="accent1">
                  <a:lumMod val="50000"/>
                </a:schemeClr>
              </a:buClr>
            </a:pPr>
            <a:r>
              <a:rPr lang="el-GR" sz="2000" b="1" i="1" u="sng" dirty="0">
                <a:latin typeface="Calibri" pitchFamily="34" charset="0"/>
              </a:rPr>
              <a:t>2Δ Μοντέλο οστού και πώρου</a:t>
            </a:r>
          </a:p>
        </p:txBody>
      </p:sp>
      <p:pic>
        <p:nvPicPr>
          <p:cNvPr id="156673" name="Picture 1"/>
          <p:cNvPicPr>
            <a:picLocks noChangeAspect="1" noChangeArrowheads="1"/>
          </p:cNvPicPr>
          <p:nvPr/>
        </p:nvPicPr>
        <p:blipFill>
          <a:blip r:embed="rId2"/>
          <a:srcRect/>
          <a:stretch>
            <a:fillRect/>
          </a:stretch>
        </p:blipFill>
        <p:spPr bwMode="auto">
          <a:xfrm>
            <a:off x="2484338" y="3994907"/>
            <a:ext cx="4032448" cy="1291860"/>
          </a:xfrm>
          <a:prstGeom prst="rect">
            <a:avLst/>
          </a:prstGeom>
          <a:noFill/>
          <a:ln w="9525">
            <a:noFill/>
            <a:miter lim="800000"/>
            <a:headEnd/>
            <a:tailEnd/>
          </a:ln>
          <a:effectLst/>
        </p:spPr>
      </p:pic>
      <p:pic>
        <p:nvPicPr>
          <p:cNvPr id="156674" name="Picture 2"/>
          <p:cNvPicPr>
            <a:picLocks noChangeAspect="1" noChangeArrowheads="1"/>
          </p:cNvPicPr>
          <p:nvPr/>
        </p:nvPicPr>
        <p:blipFill>
          <a:blip r:embed="rId3"/>
          <a:srcRect/>
          <a:stretch>
            <a:fillRect/>
          </a:stretch>
        </p:blipFill>
        <p:spPr bwMode="auto">
          <a:xfrm>
            <a:off x="1714480" y="4214818"/>
            <a:ext cx="266700" cy="285750"/>
          </a:xfrm>
          <a:prstGeom prst="rect">
            <a:avLst/>
          </a:prstGeom>
          <a:noFill/>
          <a:ln w="9525">
            <a:noFill/>
            <a:miter lim="800000"/>
            <a:headEnd/>
            <a:tailEnd/>
          </a:ln>
          <a:effectLst/>
        </p:spPr>
      </p:pic>
      <p:sp>
        <p:nvSpPr>
          <p:cNvPr id="8" name="Content Placeholder 2"/>
          <p:cNvSpPr>
            <a:spLocks noGrp="1"/>
          </p:cNvSpPr>
          <p:nvPr>
            <p:ph idx="1"/>
          </p:nvPr>
        </p:nvSpPr>
        <p:spPr>
          <a:xfrm>
            <a:off x="142844" y="2500306"/>
            <a:ext cx="8677628" cy="1439046"/>
          </a:xfrm>
        </p:spPr>
        <p:txBody>
          <a:bodyPr>
            <a:noAutofit/>
          </a:bodyPr>
          <a:lstStyle/>
          <a:p>
            <a:pPr marL="319088" indent="-319088" algn="just">
              <a:buClr>
                <a:schemeClr val="accent2"/>
              </a:buClr>
              <a:buNone/>
            </a:pPr>
            <a:r>
              <a:rPr lang="el-GR" sz="2000" dirty="0"/>
              <a:t>        </a:t>
            </a:r>
            <a:r>
              <a:rPr lang="el-GR" sz="2000" b="1" dirty="0"/>
              <a:t>Εφαρμογή διαφορετικών συνοριακών συνθηκών: </a:t>
            </a:r>
          </a:p>
          <a:p>
            <a:pPr marL="319088" indent="-319088" algn="just">
              <a:buClr>
                <a:schemeClr val="accent2"/>
              </a:buClr>
              <a:buNone/>
            </a:pPr>
            <a:r>
              <a:rPr lang="el-GR" sz="2000" dirty="0"/>
              <a:t>     α. Το οστό θεωρείται εμβαπτισμένο σε αίμα που καταλαμβάνει τους </a:t>
            </a:r>
            <a:r>
              <a:rPr lang="el-GR" sz="2000" dirty="0" err="1"/>
              <a:t>ημι</a:t>
            </a:r>
            <a:r>
              <a:rPr lang="el-GR" sz="2000" dirty="0"/>
              <a:t>-άπειρους χώρους που συνορεύουν με την ανώτερη και κατώτερη επιφάνεια της πλάκας.</a:t>
            </a:r>
            <a:endParaRPr lang="el-GR" sz="2000" b="1" i="1" u="sng" dirty="0"/>
          </a:p>
        </p:txBody>
      </p:sp>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 name="Ορθογώνιο 1"/>
          <p:cNvSpPr/>
          <p:nvPr/>
        </p:nvSpPr>
        <p:spPr>
          <a:xfrm>
            <a:off x="1631806" y="4131236"/>
            <a:ext cx="432048"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6 - Ορθογώνιο"/>
          <p:cNvSpPr/>
          <p:nvPr/>
        </p:nvSpPr>
        <p:spPr>
          <a:xfrm>
            <a:off x="0" y="1571612"/>
            <a:ext cx="9144000" cy="400110"/>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a:latin typeface="Calibri" pitchFamily="34" charset="0"/>
              </a:rPr>
              <a:t>                                                 </a:t>
            </a:r>
            <a:r>
              <a:rPr lang="en-US" b="1" i="1" dirty="0">
                <a:latin typeface="Calibri" pitchFamily="34" charset="0"/>
              </a:rPr>
              <a:t>                </a:t>
            </a:r>
            <a:r>
              <a:rPr lang="el-GR" sz="2000" b="1" i="1" dirty="0" err="1">
                <a:solidFill>
                  <a:srgbClr val="383E56"/>
                </a:solidFill>
                <a:latin typeface="Calibri" pitchFamily="34" charset="0"/>
              </a:rPr>
              <a:t>Κατεαγότα</a:t>
            </a:r>
            <a:r>
              <a:rPr lang="el-GR" sz="2000" b="1" i="1" dirty="0">
                <a:solidFill>
                  <a:srgbClr val="383E56"/>
                </a:solidFill>
                <a:latin typeface="Calibri" pitchFamily="34" charset="0"/>
              </a:rPr>
              <a:t> οστά</a:t>
            </a:r>
            <a:r>
              <a:rPr lang="el-GR" sz="2000" b="1" i="1" dirty="0">
                <a:solidFill>
                  <a:srgbClr val="1A2470"/>
                </a:solidFill>
                <a:latin typeface="Calibri" pitchFamily="34" charset="0"/>
              </a:rPr>
              <a:t> </a:t>
            </a:r>
            <a:endParaRPr lang="el-GR" b="1" i="1" dirty="0">
              <a:solidFill>
                <a:srgbClr val="1A2470"/>
              </a:solidFill>
              <a:latin typeface="Calibri" pitchFamily="34" charset="0"/>
            </a:endParaRPr>
          </a:p>
        </p:txBody>
      </p:sp>
      <p:sp>
        <p:nvSpPr>
          <p:cNvPr id="12" name="7 - Ορθογώνιο"/>
          <p:cNvSpPr/>
          <p:nvPr/>
        </p:nvSpPr>
        <p:spPr>
          <a:xfrm>
            <a:off x="4391347" y="6546830"/>
            <a:ext cx="4717157" cy="338554"/>
          </a:xfrm>
          <a:prstGeom prst="rect">
            <a:avLst/>
          </a:prstGeom>
          <a:ln>
            <a:noFill/>
          </a:ln>
        </p:spPr>
        <p:txBody>
          <a:bodyPr wrap="square">
            <a:spAutoFit/>
          </a:bodyPr>
          <a:lstStyle/>
          <a:p>
            <a:pPr algn="r">
              <a:buSzPct val="100000"/>
            </a:pPr>
            <a:r>
              <a:rPr lang="el-GR" sz="800" kern="0" dirty="0"/>
              <a:t>Μαρία Γ. </a:t>
            </a:r>
            <a:r>
              <a:rPr lang="el-GR" sz="800" kern="0" dirty="0" err="1"/>
              <a:t>Βάββα</a:t>
            </a:r>
            <a:r>
              <a:rPr lang="el-GR" sz="800" kern="0" dirty="0"/>
              <a:t>, Υπολογιστική και θεωρητική μελέτη της διάδοσης υπερήχων σε άθικτα και </a:t>
            </a:r>
            <a:r>
              <a:rPr lang="el-GR" sz="800" kern="0" dirty="0" err="1"/>
              <a:t>κατεαγότα</a:t>
            </a:r>
            <a:r>
              <a:rPr lang="el-GR" sz="800" kern="0" dirty="0"/>
              <a:t> οστά και σύγκριση με </a:t>
            </a:r>
            <a:r>
              <a:rPr lang="en-US" sz="800" kern="0" dirty="0"/>
              <a:t>in-vitro </a:t>
            </a:r>
            <a:r>
              <a:rPr lang="el-GR" sz="800" kern="0" dirty="0"/>
              <a:t>πειράματα, Διδακτορική Διατριβή, Πανεπιστήμιο Ιωαννίνων, 2009</a:t>
            </a:r>
          </a:p>
        </p:txBody>
      </p:sp>
    </p:spTree>
    <p:extLst>
      <p:ext uri="{BB962C8B-B14F-4D97-AF65-F5344CB8AC3E}">
        <p14:creationId xmlns:p14="http://schemas.microsoft.com/office/powerpoint/2010/main" val="1542392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70156" y="2071678"/>
            <a:ext cx="3388428" cy="400110"/>
          </a:xfrm>
          <a:prstGeom prst="rect">
            <a:avLst/>
          </a:prstGeom>
        </p:spPr>
        <p:txBody>
          <a:bodyPr wrap="none">
            <a:spAutoFit/>
          </a:bodyPr>
          <a:lstStyle/>
          <a:p>
            <a:pPr algn="just">
              <a:buClr>
                <a:schemeClr val="accent1">
                  <a:lumMod val="50000"/>
                </a:schemeClr>
              </a:buClr>
            </a:pPr>
            <a:r>
              <a:rPr lang="el-GR" sz="2000" b="1" i="1" u="sng" dirty="0">
                <a:latin typeface="Calibri" pitchFamily="34" charset="0"/>
              </a:rPr>
              <a:t>2Δ Μοντέλο οστού και πώρου</a:t>
            </a:r>
          </a:p>
        </p:txBody>
      </p:sp>
      <p:graphicFrame>
        <p:nvGraphicFramePr>
          <p:cNvPr id="14" name="Group 2"/>
          <p:cNvGraphicFramePr>
            <a:graphicFrameLocks noGrp="1"/>
          </p:cNvGraphicFramePr>
          <p:nvPr>
            <p:extLst>
              <p:ext uri="{D42A27DB-BD31-4B8C-83A1-F6EECF244321}">
                <p14:modId xmlns:p14="http://schemas.microsoft.com/office/powerpoint/2010/main" val="3670461633"/>
              </p:ext>
            </p:extLst>
          </p:nvPr>
        </p:nvGraphicFramePr>
        <p:xfrm>
          <a:off x="142845" y="3988648"/>
          <a:ext cx="4501163" cy="2392680"/>
        </p:xfrm>
        <a:graphic>
          <a:graphicData uri="http://schemas.openxmlformats.org/drawingml/2006/table">
            <a:tbl>
              <a:tblPr>
                <a:tableStyleId>{68D230F3-CF80-4859-8CE7-A43EE81993B5}</a:tableStyleId>
              </a:tblPr>
              <a:tblGrid>
                <a:gridCol w="1376684">
                  <a:extLst>
                    <a:ext uri="{9D8B030D-6E8A-4147-A177-3AD203B41FA5}">
                      <a16:colId xmlns:a16="http://schemas.microsoft.com/office/drawing/2014/main" val="20000"/>
                    </a:ext>
                  </a:extLst>
                </a:gridCol>
                <a:gridCol w="892231">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tblGrid>
              <a:tr h="452975">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a:ln>
                            <a:noFill/>
                          </a:ln>
                          <a:solidFill>
                            <a:schemeClr val="bg1"/>
                          </a:solidFill>
                          <a:effectLst/>
                          <a:latin typeface="+mn-lt"/>
                          <a:cs typeface="Arial" charset="0"/>
                        </a:rPr>
                        <a:t>Τύπος ιστού</a:t>
                      </a: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a:ln>
                            <a:noFill/>
                          </a:ln>
                          <a:solidFill>
                            <a:schemeClr val="bg1"/>
                          </a:solidFill>
                          <a:effectLst/>
                          <a:latin typeface="+mn-lt"/>
                          <a:ea typeface="Times New Roman" pitchFamily="18" charset="0"/>
                          <a:cs typeface="Arial" charset="0"/>
                        </a:rPr>
                        <a:t>Πυκνότητα</a:t>
                      </a:r>
                      <a:endParaRPr kumimoji="0" lang="en-US" sz="1100" b="1" i="0" u="none" strike="noStrike" cap="none" normalizeH="0" baseline="0" dirty="0">
                        <a:ln>
                          <a:noFill/>
                        </a:ln>
                        <a:solidFill>
                          <a:schemeClr val="bg1"/>
                        </a:solidFill>
                        <a:effectLst/>
                        <a:latin typeface="+mn-lt"/>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a:ln>
                            <a:noFill/>
                          </a:ln>
                          <a:solidFill>
                            <a:schemeClr val="bg1"/>
                          </a:solidFill>
                          <a:effectLst/>
                          <a:latin typeface="+mn-lt"/>
                          <a:ea typeface="Times New Roman" pitchFamily="18" charset="0"/>
                          <a:cs typeface="Arial" charset="0"/>
                        </a:rPr>
                        <a:t>(kg/m</a:t>
                      </a:r>
                      <a:r>
                        <a:rPr kumimoji="0" lang="en-US" sz="1100" b="1" i="0" u="none" strike="noStrike" cap="none" normalizeH="0" baseline="30000" dirty="0">
                          <a:ln>
                            <a:noFill/>
                          </a:ln>
                          <a:solidFill>
                            <a:schemeClr val="bg1"/>
                          </a:solidFill>
                          <a:effectLst/>
                          <a:latin typeface="+mn-lt"/>
                          <a:ea typeface="Times New Roman" pitchFamily="18" charset="0"/>
                          <a:cs typeface="Arial" charset="0"/>
                        </a:rPr>
                        <a:t>3</a:t>
                      </a:r>
                      <a:r>
                        <a:rPr kumimoji="0" lang="en-US" sz="1100" b="1" i="0" u="none" strike="noStrike" cap="none" normalizeH="0" baseline="0" dirty="0">
                          <a:ln>
                            <a:noFill/>
                          </a:ln>
                          <a:solidFill>
                            <a:schemeClr val="bg1"/>
                          </a:solidFill>
                          <a:effectLst/>
                          <a:latin typeface="+mn-lt"/>
                          <a:ea typeface="Times New Roman" pitchFamily="18" charset="0"/>
                          <a:cs typeface="Arial" charset="0"/>
                        </a:rPr>
                        <a:t>)</a:t>
                      </a: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solidFill>
                            <a:schemeClr val="bg1"/>
                          </a:solidFill>
                          <a:effectLst/>
                          <a:latin typeface="+mn-lt"/>
                        </a:rPr>
                        <a:t>Μέτρο </a:t>
                      </a:r>
                      <a:r>
                        <a:rPr kumimoji="0" lang="en-US" sz="1100" b="1" u="none" strike="noStrike" cap="none" normalizeH="0" baseline="0" dirty="0">
                          <a:ln>
                            <a:noFill/>
                          </a:ln>
                          <a:solidFill>
                            <a:schemeClr val="bg1"/>
                          </a:solidFill>
                          <a:effectLst/>
                          <a:latin typeface="+mn-lt"/>
                        </a:rPr>
                        <a:t>Young</a:t>
                      </a: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solidFill>
                            <a:schemeClr val="bg1"/>
                          </a:solidFill>
                          <a:effectLst/>
                          <a:latin typeface="+mn-lt"/>
                        </a:rPr>
                        <a:t> </a:t>
                      </a:r>
                      <a:r>
                        <a:rPr kumimoji="0" lang="en-US" sz="1100" b="1" u="none" strike="noStrike" cap="none" normalizeH="0" baseline="0" dirty="0">
                          <a:ln>
                            <a:noFill/>
                          </a:ln>
                          <a:solidFill>
                            <a:schemeClr val="bg1"/>
                          </a:solidFill>
                          <a:effectLst/>
                          <a:latin typeface="+mn-lt"/>
                        </a:rPr>
                        <a:t>(MPa)</a:t>
                      </a:r>
                      <a:endParaRPr kumimoji="0" lang="en-US" sz="1100" b="1" i="0" u="none" strike="noStrike" cap="none" normalizeH="0" baseline="0" dirty="0">
                        <a:ln>
                          <a:noFill/>
                        </a:ln>
                        <a:solidFill>
                          <a:schemeClr val="bg1"/>
                        </a:solidFill>
                        <a:effectLst/>
                        <a:latin typeface="+mn-lt"/>
                        <a:cs typeface="Times New Roman" pitchFamily="18"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solidFill>
                            <a:schemeClr val="bg1"/>
                          </a:solidFill>
                          <a:effectLst/>
                          <a:latin typeface="+mn-lt"/>
                        </a:rPr>
                        <a:t>Λόγος</a:t>
                      </a:r>
                      <a:endParaRPr kumimoji="0" lang="en-US" sz="1100" b="1"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solidFill>
                            <a:schemeClr val="bg1"/>
                          </a:solidFill>
                          <a:effectLst/>
                          <a:latin typeface="+mn-lt"/>
                        </a:rPr>
                        <a:t> Poisson</a:t>
                      </a:r>
                      <a:endParaRPr kumimoji="0" lang="el-GR" sz="1100" b="1" i="0" u="none" strike="noStrike" cap="none" normalizeH="0" baseline="0" dirty="0">
                        <a:ln>
                          <a:noFill/>
                        </a:ln>
                        <a:solidFill>
                          <a:schemeClr val="bg1"/>
                        </a:solidFill>
                        <a:effectLst/>
                        <a:latin typeface="+mn-lt"/>
                        <a:ea typeface="Times New Roman" pitchFamily="18" charset="0"/>
                        <a:cs typeface="Arial"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a:ln>
                            <a:noFill/>
                          </a:ln>
                          <a:solidFill>
                            <a:schemeClr val="bg1"/>
                          </a:solidFill>
                          <a:effectLst/>
                          <a:latin typeface="+mn-lt"/>
                          <a:ea typeface="Times New Roman" pitchFamily="18" charset="0"/>
                          <a:cs typeface="Arial" charset="0"/>
                        </a:rPr>
                        <a:t>Διαμήκης ταχύτητα</a:t>
                      </a:r>
                      <a:endParaRPr kumimoji="0" lang="en-US" sz="1100" b="1" i="0" u="none" strike="noStrike" cap="none" normalizeH="0" baseline="0" dirty="0">
                        <a:ln>
                          <a:noFill/>
                        </a:ln>
                        <a:solidFill>
                          <a:schemeClr val="bg1"/>
                        </a:solidFill>
                        <a:effectLst/>
                        <a:latin typeface="+mn-lt"/>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a:ln>
                            <a:noFill/>
                          </a:ln>
                          <a:solidFill>
                            <a:schemeClr val="bg1"/>
                          </a:solidFill>
                          <a:effectLst/>
                          <a:latin typeface="+mn-lt"/>
                          <a:ea typeface="Times New Roman" pitchFamily="18" charset="0"/>
                          <a:cs typeface="Arial" charset="0"/>
                        </a:rPr>
                        <a:t>(m/s)</a:t>
                      </a:r>
                    </a:p>
                  </a:txBody>
                  <a:tcPr anchor="ctr" horzOverflow="overflow">
                    <a:solidFill>
                      <a:srgbClr val="1F497D"/>
                    </a:solidFill>
                  </a:tcPr>
                </a:tc>
                <a:extLst>
                  <a:ext uri="{0D108BD9-81ED-4DB2-BD59-A6C34878D82A}">
                    <a16:rowId xmlns:a16="http://schemas.microsoft.com/office/drawing/2014/main" val="10000"/>
                  </a:ext>
                </a:extLst>
              </a:tr>
              <a:tr h="235034">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i="0" u="none" strike="noStrike" cap="none" normalizeH="0" baseline="0" dirty="0">
                          <a:ln>
                            <a:noFill/>
                          </a:ln>
                          <a:solidFill>
                            <a:srgbClr val="002060"/>
                          </a:solidFill>
                          <a:effectLst/>
                          <a:latin typeface="+mn-lt"/>
                          <a:ea typeface="Times New Roman" pitchFamily="18" charset="0"/>
                          <a:cs typeface="Arial" charset="0"/>
                        </a:rPr>
                        <a:t>Συνδετικός Ιστός</a:t>
                      </a:r>
                      <a:r>
                        <a:rPr kumimoji="0" lang="en-US" sz="1100" b="1" i="0" u="none" strike="noStrike" cap="none" normalizeH="0" baseline="0" dirty="0">
                          <a:ln>
                            <a:noFill/>
                          </a:ln>
                          <a:solidFill>
                            <a:srgbClr val="002060"/>
                          </a:solidFill>
                          <a:effectLst/>
                          <a:latin typeface="+mn-lt"/>
                          <a:ea typeface="Times New Roman" pitchFamily="18" charset="0"/>
                          <a:cs typeface="Arial" charset="0"/>
                        </a:rPr>
                        <a:t>-ICT</a:t>
                      </a:r>
                      <a:endParaRPr kumimoji="0" lang="el-GR" sz="1100" b="1" i="0" u="none" strike="noStrike"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a:latin typeface="+mn-lt"/>
                        </a:rPr>
                        <a:t>1050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ea typeface="Times New Roman" pitchFamily="18" charset="0"/>
                          <a:cs typeface="Arial" charset="0"/>
                        </a:rPr>
                        <a:t>3</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0.4</a:t>
                      </a:r>
                      <a:r>
                        <a:rPr kumimoji="0" lang="en-US" sz="1100" b="1" u="none" strike="noStrike" cap="none" normalizeH="0" baseline="0" dirty="0">
                          <a:ln>
                            <a:noFill/>
                          </a:ln>
                          <a:effectLst/>
                          <a:latin typeface="+mn-lt"/>
                        </a:rPr>
                        <a:t>998</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ea typeface="Times New Roman" pitchFamily="18" charset="0"/>
                          <a:cs typeface="Arial" charset="0"/>
                        </a:rPr>
                        <a:t>1543</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extLst>
                  <a:ext uri="{0D108BD9-81ED-4DB2-BD59-A6C34878D82A}">
                    <a16:rowId xmlns:a16="http://schemas.microsoft.com/office/drawing/2014/main" val="10001"/>
                  </a:ext>
                </a:extLst>
              </a:tr>
              <a:tr h="20589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a:ln>
                            <a:noFill/>
                          </a:ln>
                          <a:solidFill>
                            <a:srgbClr val="002060"/>
                          </a:solidFill>
                          <a:effectLst/>
                          <a:latin typeface="+mn-lt"/>
                          <a:ea typeface="Times New Roman" pitchFamily="18" charset="0"/>
                          <a:cs typeface="Arial" charset="0"/>
                        </a:rPr>
                        <a:t>Μαλακός Πώρος</a:t>
                      </a:r>
                      <a:r>
                        <a:rPr kumimoji="0" lang="en-US" sz="1100" b="1" i="0" u="none" strike="noStrike" kern="1200" cap="none" normalizeH="0" baseline="0" dirty="0">
                          <a:ln>
                            <a:noFill/>
                          </a:ln>
                          <a:solidFill>
                            <a:srgbClr val="002060"/>
                          </a:solidFill>
                          <a:effectLst/>
                          <a:latin typeface="+mn-lt"/>
                          <a:ea typeface="Times New Roman" pitchFamily="18" charset="0"/>
                          <a:cs typeface="Arial" charset="0"/>
                        </a:rPr>
                        <a:t>-SOC</a:t>
                      </a:r>
                      <a:endParaRPr kumimoji="0" lang="el-GR" sz="11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a:latin typeface="+mn-lt"/>
                        </a:rPr>
                        <a:t>1100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solidFill>
                            <a:schemeClr val="tx1"/>
                          </a:solidFill>
                          <a:effectLst/>
                          <a:latin typeface="+mn-lt"/>
                        </a:rPr>
                        <a:t>1</a:t>
                      </a:r>
                      <a:r>
                        <a:rPr kumimoji="0" lang="en-US" sz="1100" b="1" u="none" strike="noStrike" cap="none" normalizeH="0" baseline="0" dirty="0">
                          <a:ln>
                            <a:noFill/>
                          </a:ln>
                          <a:solidFill>
                            <a:schemeClr val="tx1"/>
                          </a:solidFill>
                          <a:effectLst/>
                          <a:latin typeface="+mn-lt"/>
                        </a:rPr>
                        <a:t>00</a:t>
                      </a:r>
                      <a:r>
                        <a:rPr kumimoji="0" lang="el-GR" sz="1100" b="1" u="none" strike="noStrike" cap="none" normalizeH="0" baseline="0" dirty="0">
                          <a:ln>
                            <a:noFill/>
                          </a:ln>
                          <a:solidFill>
                            <a:schemeClr val="tx1"/>
                          </a:solidFill>
                          <a:effectLst/>
                          <a:latin typeface="+mn-lt"/>
                        </a:rPr>
                        <a:t>0</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0.4</a:t>
                      </a:r>
                      <a:r>
                        <a:rPr kumimoji="0" lang="en-US" sz="1100" b="1" u="none" strike="noStrike" cap="none" normalizeH="0" baseline="0" dirty="0">
                          <a:ln>
                            <a:noFill/>
                          </a:ln>
                          <a:effectLst/>
                          <a:latin typeface="+mn-lt"/>
                        </a:rPr>
                        <a:t>7</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ea typeface="Times New Roman" pitchFamily="18" charset="0"/>
                          <a:cs typeface="Arial" charset="0"/>
                        </a:rPr>
                        <a:t>2337</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extLst>
                  <a:ext uri="{0D108BD9-81ED-4DB2-BD59-A6C34878D82A}">
                    <a16:rowId xmlns:a16="http://schemas.microsoft.com/office/drawing/2014/main" val="10002"/>
                  </a:ext>
                </a:extLst>
              </a:tr>
              <a:tr h="329436">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a:ln>
                            <a:noFill/>
                          </a:ln>
                          <a:solidFill>
                            <a:srgbClr val="002060"/>
                          </a:solidFill>
                          <a:effectLst/>
                          <a:latin typeface="+mn-lt"/>
                          <a:ea typeface="Times New Roman" pitchFamily="18" charset="0"/>
                          <a:cs typeface="Arial" charset="0"/>
                        </a:rPr>
                        <a:t>Πώρος ενδιάμεσης σκληρότητας</a:t>
                      </a:r>
                      <a:r>
                        <a:rPr kumimoji="0" lang="en-US" sz="1100" b="1" i="0" u="none" strike="noStrike" kern="1200" cap="none" normalizeH="0" baseline="0" dirty="0">
                          <a:ln>
                            <a:noFill/>
                          </a:ln>
                          <a:solidFill>
                            <a:srgbClr val="002060"/>
                          </a:solidFill>
                          <a:effectLst/>
                          <a:latin typeface="+mn-lt"/>
                          <a:ea typeface="Times New Roman" pitchFamily="18" charset="0"/>
                          <a:cs typeface="Arial" charset="0"/>
                        </a:rPr>
                        <a:t>-MSC</a:t>
                      </a:r>
                      <a:endParaRPr kumimoji="0" lang="el-GR" sz="11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a:latin typeface="+mn-lt"/>
                        </a:rPr>
                        <a:t>1200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u="none" strike="noStrike" cap="none" normalizeH="0" baseline="0" dirty="0">
                          <a:ln>
                            <a:noFill/>
                          </a:ln>
                          <a:solidFill>
                            <a:schemeClr val="tx1"/>
                          </a:solidFill>
                          <a:effectLst/>
                          <a:latin typeface="+mn-lt"/>
                        </a:rPr>
                        <a:t>30</a:t>
                      </a:r>
                      <a:r>
                        <a:rPr kumimoji="0" lang="el-GR" sz="1100" b="1" u="none" strike="noStrike" cap="none" normalizeH="0" baseline="0" dirty="0">
                          <a:ln>
                            <a:noFill/>
                          </a:ln>
                          <a:solidFill>
                            <a:schemeClr val="tx1"/>
                          </a:solidFill>
                          <a:effectLst/>
                          <a:latin typeface="+mn-lt"/>
                        </a:rPr>
                        <a:t>00</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0.4</a:t>
                      </a:r>
                      <a:r>
                        <a:rPr kumimoji="0" lang="en-US" sz="1100" b="1" u="none" strike="noStrike" cap="none" normalizeH="0" baseline="0" dirty="0">
                          <a:ln>
                            <a:noFill/>
                          </a:ln>
                          <a:effectLst/>
                          <a:latin typeface="+mn-lt"/>
                        </a:rPr>
                        <a:t>5</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3</a:t>
                      </a:r>
                      <a:r>
                        <a:rPr kumimoji="0" lang="en-US" sz="1100" b="1" u="none" strike="noStrike" cap="none" normalizeH="0" baseline="0" dirty="0">
                          <a:ln>
                            <a:noFill/>
                          </a:ln>
                          <a:effectLst/>
                          <a:latin typeface="+mn-lt"/>
                        </a:rPr>
                        <a:t>079</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extLst>
                  <a:ext uri="{0D108BD9-81ED-4DB2-BD59-A6C34878D82A}">
                    <a16:rowId xmlns:a16="http://schemas.microsoft.com/office/drawing/2014/main" val="10003"/>
                  </a:ext>
                </a:extLst>
              </a:tr>
              <a:tr h="20589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a:ln>
                            <a:noFill/>
                          </a:ln>
                          <a:solidFill>
                            <a:srgbClr val="002060"/>
                          </a:solidFill>
                          <a:effectLst/>
                          <a:latin typeface="+mn-lt"/>
                          <a:ea typeface="Times New Roman" pitchFamily="18" charset="0"/>
                          <a:cs typeface="Arial" charset="0"/>
                        </a:rPr>
                        <a:t>Σκληρός Πώρος</a:t>
                      </a:r>
                      <a:r>
                        <a:rPr kumimoji="0" lang="en-US" sz="1100" b="1" i="0" u="none" strike="noStrike" kern="1200" cap="none" normalizeH="0" baseline="0" dirty="0">
                          <a:ln>
                            <a:noFill/>
                          </a:ln>
                          <a:solidFill>
                            <a:srgbClr val="002060"/>
                          </a:solidFill>
                          <a:effectLst/>
                          <a:latin typeface="+mn-lt"/>
                          <a:ea typeface="Times New Roman" pitchFamily="18" charset="0"/>
                          <a:cs typeface="Arial" charset="0"/>
                        </a:rPr>
                        <a:t>-SC</a:t>
                      </a:r>
                      <a:endParaRPr kumimoji="0" lang="el-GR" sz="11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a:latin typeface="+mn-lt"/>
                        </a:rPr>
                        <a:t>1250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u="none" strike="noStrike" cap="none" normalizeH="0" baseline="0" dirty="0">
                          <a:ln>
                            <a:noFill/>
                          </a:ln>
                          <a:solidFill>
                            <a:schemeClr val="tx1"/>
                          </a:solidFill>
                          <a:effectLst/>
                          <a:latin typeface="+mn-lt"/>
                        </a:rPr>
                        <a:t>60</a:t>
                      </a:r>
                      <a:r>
                        <a:rPr kumimoji="0" lang="el-GR" sz="1100" b="1" u="none" strike="noStrike" cap="none" normalizeH="0" baseline="0" dirty="0">
                          <a:ln>
                            <a:noFill/>
                          </a:ln>
                          <a:solidFill>
                            <a:schemeClr val="tx1"/>
                          </a:solidFill>
                          <a:effectLst/>
                          <a:latin typeface="+mn-lt"/>
                        </a:rPr>
                        <a:t>00</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0.4</a:t>
                      </a:r>
                      <a:r>
                        <a:rPr kumimoji="0" lang="en-US" sz="1100" b="1" u="none" strike="noStrike" cap="none" normalizeH="0" baseline="0" dirty="0">
                          <a:ln>
                            <a:noFill/>
                          </a:ln>
                          <a:effectLst/>
                          <a:latin typeface="+mn-lt"/>
                        </a:rPr>
                        <a:t>3</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3</a:t>
                      </a:r>
                      <a:r>
                        <a:rPr kumimoji="0" lang="en-US" sz="1100" b="1" u="none" strike="noStrike" cap="none" normalizeH="0" baseline="0" dirty="0">
                          <a:ln>
                            <a:noFill/>
                          </a:ln>
                          <a:effectLst/>
                          <a:latin typeface="+mn-lt"/>
                        </a:rPr>
                        <a:t>697</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extLst>
                  <a:ext uri="{0D108BD9-81ED-4DB2-BD59-A6C34878D82A}">
                    <a16:rowId xmlns:a16="http://schemas.microsoft.com/office/drawing/2014/main" val="10004"/>
                  </a:ext>
                </a:extLst>
              </a:tr>
              <a:tr h="20589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100" b="1" i="0" u="none" strike="noStrike" kern="1200" cap="none" normalizeH="0" baseline="0" dirty="0">
                          <a:ln>
                            <a:noFill/>
                          </a:ln>
                          <a:solidFill>
                            <a:srgbClr val="002060"/>
                          </a:solidFill>
                          <a:effectLst/>
                          <a:latin typeface="+mn-lt"/>
                          <a:ea typeface="Times New Roman" pitchFamily="18" charset="0"/>
                          <a:cs typeface="Arial" charset="0"/>
                        </a:rPr>
                        <a:t>Οστεώδης Ιστός</a:t>
                      </a:r>
                      <a:r>
                        <a:rPr kumimoji="0" lang="en-US" sz="1100" b="1" i="0" u="none" strike="noStrike" kern="1200" cap="none" normalizeH="0" baseline="0" dirty="0">
                          <a:ln>
                            <a:noFill/>
                          </a:ln>
                          <a:solidFill>
                            <a:srgbClr val="002060"/>
                          </a:solidFill>
                          <a:effectLst/>
                          <a:latin typeface="+mn-lt"/>
                          <a:ea typeface="Times New Roman" pitchFamily="18" charset="0"/>
                          <a:cs typeface="Arial" charset="0"/>
                        </a:rPr>
                        <a:t>-OT</a:t>
                      </a:r>
                      <a:endParaRPr kumimoji="0" lang="el-GR" sz="11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100" b="1" dirty="0">
                          <a:latin typeface="+mn-lt"/>
                        </a:rPr>
                        <a:t>1400</a:t>
                      </a:r>
                      <a:endParaRPr lang="el-GR" sz="1100" b="1" dirty="0">
                        <a:latin typeface="+mn-lt"/>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100" b="1" u="none" strike="noStrike" cap="none" normalizeH="0" baseline="0" dirty="0">
                          <a:ln>
                            <a:noFill/>
                          </a:ln>
                          <a:solidFill>
                            <a:schemeClr val="tx1"/>
                          </a:solidFill>
                          <a:effectLst/>
                          <a:latin typeface="+mn-lt"/>
                        </a:rPr>
                        <a:t>10</a:t>
                      </a:r>
                      <a:r>
                        <a:rPr kumimoji="0" lang="el-GR" sz="1100" b="1" u="none" strike="noStrike" cap="none" normalizeH="0" baseline="0" dirty="0">
                          <a:ln>
                            <a:noFill/>
                          </a:ln>
                          <a:solidFill>
                            <a:schemeClr val="tx1"/>
                          </a:solidFill>
                          <a:effectLst/>
                          <a:latin typeface="+mn-lt"/>
                        </a:rPr>
                        <a:t>000</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0.4</a:t>
                      </a:r>
                      <a:r>
                        <a:rPr kumimoji="0" lang="en-US" sz="1100" b="1" u="none" strike="noStrike" cap="none" normalizeH="0" baseline="0" dirty="0">
                          <a:ln>
                            <a:noFill/>
                          </a:ln>
                          <a:effectLst/>
                          <a:latin typeface="+mn-lt"/>
                        </a:rPr>
                        <a:t>0</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100" b="1" u="none" strike="noStrike" cap="none" normalizeH="0" baseline="0" dirty="0">
                          <a:ln>
                            <a:noFill/>
                          </a:ln>
                          <a:effectLst/>
                          <a:latin typeface="+mn-lt"/>
                        </a:rPr>
                        <a:t>3</a:t>
                      </a:r>
                      <a:r>
                        <a:rPr kumimoji="0" lang="en-US" sz="1100" b="1" u="none" strike="noStrike" cap="none" normalizeH="0" baseline="0" dirty="0">
                          <a:ln>
                            <a:noFill/>
                          </a:ln>
                          <a:effectLst/>
                          <a:latin typeface="+mn-lt"/>
                        </a:rPr>
                        <a:t>912</a:t>
                      </a:r>
                      <a:endParaRPr kumimoji="0" lang="el-GR" sz="11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extLst>
                  <a:ext uri="{0D108BD9-81ED-4DB2-BD59-A6C34878D82A}">
                    <a16:rowId xmlns:a16="http://schemas.microsoft.com/office/drawing/2014/main" val="10005"/>
                  </a:ext>
                </a:extLst>
              </a:tr>
            </a:tbl>
          </a:graphicData>
        </a:graphic>
      </p:graphicFrame>
      <p:graphicFrame>
        <p:nvGraphicFramePr>
          <p:cNvPr id="15" name="Group 2"/>
          <p:cNvGraphicFramePr>
            <a:graphicFrameLocks noGrp="1"/>
          </p:cNvGraphicFramePr>
          <p:nvPr>
            <p:extLst>
              <p:ext uri="{D42A27DB-BD31-4B8C-83A1-F6EECF244321}">
                <p14:modId xmlns:p14="http://schemas.microsoft.com/office/powerpoint/2010/main" val="1973202221"/>
              </p:ext>
            </p:extLst>
          </p:nvPr>
        </p:nvGraphicFramePr>
        <p:xfrm>
          <a:off x="4782882" y="3988648"/>
          <a:ext cx="4214794" cy="2216874"/>
        </p:xfrm>
        <a:graphic>
          <a:graphicData uri="http://schemas.openxmlformats.org/drawingml/2006/table">
            <a:tbl>
              <a:tblPr>
                <a:tableStyleId>{68D230F3-CF80-4859-8CE7-A43EE81993B5}</a:tableStyleId>
              </a:tblPr>
              <a:tblGrid>
                <a:gridCol w="1478223">
                  <a:extLst>
                    <a:ext uri="{9D8B030D-6E8A-4147-A177-3AD203B41FA5}">
                      <a16:colId xmlns:a16="http://schemas.microsoft.com/office/drawing/2014/main" val="20000"/>
                    </a:ext>
                  </a:extLst>
                </a:gridCol>
                <a:gridCol w="858325">
                  <a:extLst>
                    <a:ext uri="{9D8B030D-6E8A-4147-A177-3AD203B41FA5}">
                      <a16:colId xmlns:a16="http://schemas.microsoft.com/office/drawing/2014/main" val="20001"/>
                    </a:ext>
                  </a:extLst>
                </a:gridCol>
                <a:gridCol w="898062">
                  <a:extLst>
                    <a:ext uri="{9D8B030D-6E8A-4147-A177-3AD203B41FA5}">
                      <a16:colId xmlns:a16="http://schemas.microsoft.com/office/drawing/2014/main" val="20002"/>
                    </a:ext>
                  </a:extLst>
                </a:gridCol>
                <a:gridCol w="980184">
                  <a:extLst>
                    <a:ext uri="{9D8B030D-6E8A-4147-A177-3AD203B41FA5}">
                      <a16:colId xmlns:a16="http://schemas.microsoft.com/office/drawing/2014/main" val="20003"/>
                    </a:ext>
                  </a:extLst>
                </a:gridCol>
              </a:tblGrid>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l-GR" sz="1200" b="1" i="0" u="none" strike="noStrike" cap="none" normalizeH="0" baseline="0" dirty="0">
                        <a:ln>
                          <a:noFill/>
                        </a:ln>
                        <a:solidFill>
                          <a:schemeClr val="bg1"/>
                        </a:solidFill>
                        <a:effectLst/>
                        <a:latin typeface="+mj-lt"/>
                        <a:cs typeface="Arial"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200" b="1" i="0" u="none" strike="noStrike" cap="none" normalizeH="0" baseline="0" dirty="0">
                          <a:ln>
                            <a:noFill/>
                          </a:ln>
                          <a:solidFill>
                            <a:schemeClr val="bg1"/>
                          </a:solidFill>
                          <a:effectLst/>
                          <a:latin typeface="+mj-lt"/>
                          <a:ea typeface="Times New Roman" pitchFamily="18" charset="0"/>
                          <a:cs typeface="Arial" charset="0"/>
                        </a:rPr>
                        <a:t>Στάδιο 1</a:t>
                      </a:r>
                      <a:endParaRPr kumimoji="0" lang="en-US" sz="1200" b="1" i="0" u="none" strike="noStrike" cap="none" normalizeH="0" baseline="0" dirty="0">
                        <a:ln>
                          <a:noFill/>
                        </a:ln>
                        <a:solidFill>
                          <a:schemeClr val="bg1"/>
                        </a:solidFill>
                        <a:effectLst/>
                        <a:latin typeface="+mj-lt"/>
                        <a:ea typeface="Times New Roman" pitchFamily="18" charset="0"/>
                        <a:cs typeface="Arial"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200" b="1" i="0" u="none" strike="noStrike" cap="none" normalizeH="0" baseline="0" dirty="0">
                          <a:ln>
                            <a:noFill/>
                          </a:ln>
                          <a:solidFill>
                            <a:schemeClr val="bg1"/>
                          </a:solidFill>
                          <a:effectLst/>
                          <a:latin typeface="+mj-lt"/>
                          <a:cs typeface="Times New Roman" pitchFamily="18" charset="0"/>
                        </a:rPr>
                        <a:t>Στάδιο 2</a:t>
                      </a:r>
                      <a:endParaRPr kumimoji="0" lang="en-US" sz="1200" b="1" i="0" u="none" strike="noStrike" cap="none" normalizeH="0" baseline="0" dirty="0">
                        <a:ln>
                          <a:noFill/>
                        </a:ln>
                        <a:solidFill>
                          <a:schemeClr val="bg1"/>
                        </a:solidFill>
                        <a:effectLst/>
                        <a:latin typeface="+mj-lt"/>
                        <a:cs typeface="Times New Roman" pitchFamily="18" charset="0"/>
                      </a:endParaRPr>
                    </a:p>
                  </a:txBody>
                  <a:tcPr anchor="ctr" horzOverflow="overflow">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l-GR" sz="1200" b="1" i="0" u="none" strike="noStrike" cap="none" normalizeH="0" baseline="0" dirty="0">
                          <a:ln>
                            <a:noFill/>
                          </a:ln>
                          <a:solidFill>
                            <a:schemeClr val="bg1"/>
                          </a:solidFill>
                          <a:effectLst/>
                          <a:latin typeface="+mj-lt"/>
                          <a:ea typeface="Times New Roman" pitchFamily="18" charset="0"/>
                          <a:cs typeface="Arial" charset="0"/>
                        </a:rPr>
                        <a:t>Στάδιο 3</a:t>
                      </a:r>
                    </a:p>
                  </a:txBody>
                  <a:tcPr anchor="ctr" horzOverflow="overflow">
                    <a:solidFill>
                      <a:srgbClr val="1F497D"/>
                    </a:solidFill>
                  </a:tcPr>
                </a:tc>
                <a:extLst>
                  <a:ext uri="{0D108BD9-81ED-4DB2-BD59-A6C34878D82A}">
                    <a16:rowId xmlns:a16="http://schemas.microsoft.com/office/drawing/2014/main" val="10000"/>
                  </a:ext>
                </a:extLst>
              </a:tr>
              <a:tr h="40453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cap="none" normalizeH="0" baseline="0" dirty="0">
                          <a:ln>
                            <a:noFill/>
                          </a:ln>
                          <a:solidFill>
                            <a:srgbClr val="002060"/>
                          </a:solidFill>
                          <a:effectLst/>
                          <a:latin typeface="+mn-lt"/>
                          <a:ea typeface="Times New Roman" pitchFamily="18" charset="0"/>
                          <a:cs typeface="Arial" charset="0"/>
                        </a:rPr>
                        <a:t>Συνδετικός Ιστός</a:t>
                      </a:r>
                      <a:r>
                        <a:rPr kumimoji="0" lang="en-US" sz="1200" b="1" i="0" u="none" strike="noStrike" cap="none" normalizeH="0" baseline="0" dirty="0">
                          <a:ln>
                            <a:noFill/>
                          </a:ln>
                          <a:solidFill>
                            <a:srgbClr val="002060"/>
                          </a:solidFill>
                          <a:effectLst/>
                          <a:latin typeface="+mn-lt"/>
                          <a:ea typeface="Times New Roman" pitchFamily="18" charset="0"/>
                          <a:cs typeface="Arial" charset="0"/>
                        </a:rPr>
                        <a:t>-ICT</a:t>
                      </a:r>
                      <a:endParaRPr kumimoji="0" lang="el-GR" sz="1200" b="1" i="0" u="none" strike="noStrike"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a:t>III</a:t>
                      </a:r>
                      <a:r>
                        <a:rPr lang="en-US" sz="1200" b="1" baseline="0" dirty="0"/>
                        <a:t> , V</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n-lt"/>
                          <a:ea typeface="Times New Roman" pitchFamily="18" charset="0"/>
                          <a:cs typeface="Arial" charset="0"/>
                        </a:rPr>
                        <a:t>IV</a:t>
                      </a:r>
                      <a:endParaRPr kumimoji="0" lang="el-GR" sz="12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j-lt"/>
                          <a:ea typeface="Times New Roman" pitchFamily="18" charset="0"/>
                          <a:cs typeface="Arial" charset="0"/>
                        </a:rPr>
                        <a:t>-</a:t>
                      </a:r>
                      <a:endParaRPr kumimoji="0" lang="el-GR" sz="12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tc>
                <a:extLst>
                  <a:ext uri="{0D108BD9-81ED-4DB2-BD59-A6C34878D82A}">
                    <a16:rowId xmlns:a16="http://schemas.microsoft.com/office/drawing/2014/main" val="10001"/>
                  </a:ext>
                </a:extLst>
              </a:tr>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a:ln>
                            <a:noFill/>
                          </a:ln>
                          <a:solidFill>
                            <a:srgbClr val="002060"/>
                          </a:solidFill>
                          <a:effectLst/>
                          <a:latin typeface="+mn-lt"/>
                          <a:ea typeface="Times New Roman" pitchFamily="18" charset="0"/>
                          <a:cs typeface="Arial" charset="0"/>
                        </a:rPr>
                        <a:t>Μαλακός Πώρος</a:t>
                      </a:r>
                      <a:r>
                        <a:rPr kumimoji="0" lang="en-US" sz="1200" b="1" i="0" u="none" strike="noStrike" kern="1200" cap="none" normalizeH="0" baseline="0" dirty="0">
                          <a:ln>
                            <a:noFill/>
                          </a:ln>
                          <a:solidFill>
                            <a:srgbClr val="002060"/>
                          </a:solidFill>
                          <a:effectLst/>
                          <a:latin typeface="+mn-lt"/>
                          <a:ea typeface="Times New Roman" pitchFamily="18" charset="0"/>
                          <a:cs typeface="Arial" charset="0"/>
                        </a:rPr>
                        <a:t>-SOC</a:t>
                      </a:r>
                      <a:endParaRPr kumimoji="0" lang="el-GR" sz="12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a:t>II</a:t>
                      </a:r>
                      <a:r>
                        <a:rPr lang="en-US" sz="1200" b="1" baseline="0" dirty="0"/>
                        <a:t> , V</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n-lt"/>
                          <a:ea typeface="Times New Roman" pitchFamily="18" charset="0"/>
                          <a:cs typeface="Arial" charset="0"/>
                        </a:rPr>
                        <a:t>III</a:t>
                      </a:r>
                      <a:endParaRPr kumimoji="0" lang="el-GR" sz="12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j-lt"/>
                          <a:ea typeface="Times New Roman" pitchFamily="18" charset="0"/>
                          <a:cs typeface="Arial" charset="0"/>
                        </a:rPr>
                        <a:t>IV</a:t>
                      </a:r>
                      <a:endParaRPr kumimoji="0" lang="el-GR" sz="12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tc>
                <a:extLst>
                  <a:ext uri="{0D108BD9-81ED-4DB2-BD59-A6C34878D82A}">
                    <a16:rowId xmlns:a16="http://schemas.microsoft.com/office/drawing/2014/main" val="10002"/>
                  </a:ext>
                </a:extLst>
              </a:tr>
              <a:tr h="450812">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a:ln>
                            <a:noFill/>
                          </a:ln>
                          <a:solidFill>
                            <a:srgbClr val="002060"/>
                          </a:solidFill>
                          <a:effectLst/>
                          <a:latin typeface="+mn-lt"/>
                          <a:ea typeface="Times New Roman" pitchFamily="18" charset="0"/>
                          <a:cs typeface="Arial" charset="0"/>
                        </a:rPr>
                        <a:t>Πώρος  ενδιάμεσης σκληρότητας</a:t>
                      </a:r>
                      <a:r>
                        <a:rPr kumimoji="0" lang="en-US" sz="1200" b="1" i="0" u="none" strike="noStrike" kern="1200" cap="none" normalizeH="0" baseline="0" dirty="0">
                          <a:ln>
                            <a:noFill/>
                          </a:ln>
                          <a:solidFill>
                            <a:srgbClr val="002060"/>
                          </a:solidFill>
                          <a:effectLst/>
                          <a:latin typeface="+mn-lt"/>
                          <a:ea typeface="Times New Roman" pitchFamily="18" charset="0"/>
                          <a:cs typeface="Arial" charset="0"/>
                        </a:rPr>
                        <a:t>-MSC</a:t>
                      </a:r>
                      <a:endParaRPr kumimoji="0" lang="el-GR" sz="12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a:t>I</a:t>
                      </a:r>
                      <a:r>
                        <a:rPr lang="en-US" sz="1200" b="1" baseline="0" dirty="0"/>
                        <a:t> , VI</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n-lt"/>
                          <a:ea typeface="Times New Roman" pitchFamily="18" charset="0"/>
                          <a:cs typeface="Arial" charset="0"/>
                        </a:rPr>
                        <a:t>II</a:t>
                      </a:r>
                      <a:endParaRPr kumimoji="0" lang="el-GR" sz="12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j-lt"/>
                          <a:ea typeface="Times New Roman" pitchFamily="18" charset="0"/>
                          <a:cs typeface="Arial" charset="0"/>
                        </a:rPr>
                        <a:t>-</a:t>
                      </a:r>
                      <a:endParaRPr kumimoji="0" lang="el-GR" sz="12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tc>
                <a:extLst>
                  <a:ext uri="{0D108BD9-81ED-4DB2-BD59-A6C34878D82A}">
                    <a16:rowId xmlns:a16="http://schemas.microsoft.com/office/drawing/2014/main" val="10003"/>
                  </a:ext>
                </a:extLst>
              </a:tr>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a:ln>
                            <a:noFill/>
                          </a:ln>
                          <a:solidFill>
                            <a:srgbClr val="002060"/>
                          </a:solidFill>
                          <a:effectLst/>
                          <a:latin typeface="+mn-lt"/>
                          <a:ea typeface="Times New Roman" pitchFamily="18" charset="0"/>
                          <a:cs typeface="Arial" charset="0"/>
                        </a:rPr>
                        <a:t>Σκληρός Πώρος</a:t>
                      </a:r>
                      <a:r>
                        <a:rPr kumimoji="0" lang="en-US" sz="1200" b="1" i="0" u="none" strike="noStrike" kern="1200" cap="none" normalizeH="0" baseline="0" dirty="0">
                          <a:ln>
                            <a:noFill/>
                          </a:ln>
                          <a:solidFill>
                            <a:srgbClr val="002060"/>
                          </a:solidFill>
                          <a:effectLst/>
                          <a:latin typeface="+mn-lt"/>
                          <a:ea typeface="Times New Roman" pitchFamily="18" charset="0"/>
                          <a:cs typeface="Arial" charset="0"/>
                        </a:rPr>
                        <a:t>-SC</a:t>
                      </a:r>
                      <a:endParaRPr kumimoji="0" lang="el-GR" sz="12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a:t>-</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n-lt"/>
                          <a:ea typeface="Times New Roman" pitchFamily="18" charset="0"/>
                          <a:cs typeface="Arial" charset="0"/>
                        </a:rPr>
                        <a:t>I , V, VI          </a:t>
                      </a:r>
                      <a:endParaRPr kumimoji="0" lang="el-GR" sz="12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j-lt"/>
                          <a:ea typeface="Times New Roman" pitchFamily="18" charset="0"/>
                          <a:cs typeface="Arial" charset="0"/>
                        </a:rPr>
                        <a:t>III</a:t>
                      </a:r>
                      <a:endParaRPr kumimoji="0" lang="el-GR" sz="12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tc>
                <a:extLst>
                  <a:ext uri="{0D108BD9-81ED-4DB2-BD59-A6C34878D82A}">
                    <a16:rowId xmlns:a16="http://schemas.microsoft.com/office/drawing/2014/main" val="10004"/>
                  </a:ext>
                </a:extLst>
              </a:tr>
              <a:tr h="281758">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defRPr/>
                      </a:pPr>
                      <a:r>
                        <a:rPr kumimoji="0" lang="el-GR" sz="1200" b="1" i="0" u="none" strike="noStrike" kern="1200" cap="none" normalizeH="0" baseline="0" dirty="0">
                          <a:ln>
                            <a:noFill/>
                          </a:ln>
                          <a:solidFill>
                            <a:srgbClr val="002060"/>
                          </a:solidFill>
                          <a:effectLst/>
                          <a:latin typeface="+mn-lt"/>
                          <a:ea typeface="Times New Roman" pitchFamily="18" charset="0"/>
                          <a:cs typeface="Arial" charset="0"/>
                        </a:rPr>
                        <a:t>Οστεώδης Ιστός</a:t>
                      </a:r>
                      <a:r>
                        <a:rPr kumimoji="0" lang="en-US" sz="1200" b="1" i="0" u="none" strike="noStrike" kern="1200" cap="none" normalizeH="0" baseline="0" dirty="0">
                          <a:ln>
                            <a:noFill/>
                          </a:ln>
                          <a:solidFill>
                            <a:srgbClr val="002060"/>
                          </a:solidFill>
                          <a:effectLst/>
                          <a:latin typeface="+mn-lt"/>
                          <a:ea typeface="Times New Roman" pitchFamily="18" charset="0"/>
                          <a:cs typeface="Arial" charset="0"/>
                        </a:rPr>
                        <a:t>-OT</a:t>
                      </a:r>
                      <a:endParaRPr kumimoji="0" lang="el-GR" sz="1200" b="1" i="0" u="none" strike="noStrike" kern="1200" cap="none" normalizeH="0" baseline="0" dirty="0">
                        <a:ln>
                          <a:noFill/>
                        </a:ln>
                        <a:solidFill>
                          <a:srgbClr val="002060"/>
                        </a:solidFill>
                        <a:effectLst/>
                        <a:latin typeface="+mn-lt"/>
                        <a:ea typeface="Times New Roman" pitchFamily="18" charset="0"/>
                        <a:cs typeface="Arial" charset="0"/>
                      </a:endParaRPr>
                    </a:p>
                  </a:txBody>
                  <a:tcPr anchor="ctr" horzOverflow="overflow"/>
                </a:tc>
                <a:tc>
                  <a:txBody>
                    <a:bodyPr/>
                    <a:lstStyle/>
                    <a:p>
                      <a:pPr algn="ctr"/>
                      <a:r>
                        <a:rPr lang="en-US" sz="1200" b="1" dirty="0"/>
                        <a:t>-</a:t>
                      </a:r>
                      <a:endParaRPr lang="el-GR" sz="1200" b="1" dirty="0"/>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l-GR" sz="1200" b="1" i="0" u="none" strike="noStrike" cap="none" normalizeH="0" baseline="0" dirty="0">
                        <a:ln>
                          <a:noFill/>
                        </a:ln>
                        <a:solidFill>
                          <a:schemeClr val="tx1"/>
                        </a:solidFill>
                        <a:effectLst/>
                        <a:latin typeface="+mn-lt"/>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dirty="0">
                          <a:ln>
                            <a:noFill/>
                          </a:ln>
                          <a:solidFill>
                            <a:schemeClr val="tx1"/>
                          </a:solidFill>
                          <a:effectLst/>
                          <a:latin typeface="+mj-lt"/>
                          <a:ea typeface="Times New Roman" pitchFamily="18" charset="0"/>
                          <a:cs typeface="Arial" charset="0"/>
                        </a:rPr>
                        <a:t>I, II, V</a:t>
                      </a:r>
                      <a:endParaRPr kumimoji="0" lang="el-GR" sz="1200" b="1" i="0" u="none" strike="noStrike" cap="none" normalizeH="0" baseline="0" dirty="0">
                        <a:ln>
                          <a:noFill/>
                        </a:ln>
                        <a:solidFill>
                          <a:schemeClr val="tx1"/>
                        </a:solidFill>
                        <a:effectLst/>
                        <a:latin typeface="+mj-lt"/>
                        <a:ea typeface="Times New Roman" pitchFamily="18" charset="0"/>
                        <a:cs typeface="Arial" charset="0"/>
                      </a:endParaRPr>
                    </a:p>
                  </a:txBody>
                  <a:tcPr anchor="ctr" horzOverflow="overflow"/>
                </a:tc>
                <a:extLst>
                  <a:ext uri="{0D108BD9-81ED-4DB2-BD59-A6C34878D82A}">
                    <a16:rowId xmlns:a16="http://schemas.microsoft.com/office/drawing/2014/main" val="10005"/>
                  </a:ext>
                </a:extLst>
              </a:tr>
            </a:tbl>
          </a:graphicData>
        </a:graphic>
      </p:graphicFrame>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6" name="6 - Ορθογώνιο"/>
          <p:cNvSpPr/>
          <p:nvPr/>
        </p:nvSpPr>
        <p:spPr>
          <a:xfrm>
            <a:off x="0" y="1571612"/>
            <a:ext cx="9144000" cy="400110"/>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a:latin typeface="Calibri" pitchFamily="34" charset="0"/>
              </a:rPr>
              <a:t>                                                 </a:t>
            </a:r>
            <a:r>
              <a:rPr lang="en-US" b="1" i="1" dirty="0">
                <a:latin typeface="Calibri" pitchFamily="34" charset="0"/>
              </a:rPr>
              <a:t>                </a:t>
            </a:r>
            <a:r>
              <a:rPr lang="el-GR" sz="2000" b="1" i="1" dirty="0" err="1">
                <a:solidFill>
                  <a:srgbClr val="383E56"/>
                </a:solidFill>
                <a:latin typeface="Calibri" pitchFamily="34" charset="0"/>
              </a:rPr>
              <a:t>Κατεαγότα</a:t>
            </a:r>
            <a:r>
              <a:rPr lang="el-GR" sz="2000" b="1" i="1" dirty="0">
                <a:solidFill>
                  <a:srgbClr val="383E56"/>
                </a:solidFill>
                <a:latin typeface="Calibri" pitchFamily="34" charset="0"/>
              </a:rPr>
              <a:t> οστά</a:t>
            </a:r>
            <a:r>
              <a:rPr lang="el-GR" sz="2000" b="1" i="1" dirty="0">
                <a:solidFill>
                  <a:srgbClr val="1A2470"/>
                </a:solidFill>
                <a:latin typeface="Calibri" pitchFamily="34" charset="0"/>
              </a:rPr>
              <a:t> </a:t>
            </a:r>
            <a:endParaRPr lang="el-GR" b="1" i="1" dirty="0">
              <a:solidFill>
                <a:srgbClr val="1A2470"/>
              </a:solidFill>
              <a:latin typeface="Calibri" pitchFamily="34" charset="0"/>
            </a:endParaRPr>
          </a:p>
        </p:txBody>
      </p:sp>
      <p:pic>
        <p:nvPicPr>
          <p:cNvPr id="17" name="Picture 1"/>
          <p:cNvPicPr>
            <a:picLocks noChangeAspect="1" noChangeArrowheads="1"/>
          </p:cNvPicPr>
          <p:nvPr/>
        </p:nvPicPr>
        <p:blipFill>
          <a:blip r:embed="rId2"/>
          <a:srcRect/>
          <a:stretch>
            <a:fillRect/>
          </a:stretch>
        </p:blipFill>
        <p:spPr bwMode="auto">
          <a:xfrm>
            <a:off x="2484338" y="2497180"/>
            <a:ext cx="4032448" cy="1291860"/>
          </a:xfrm>
          <a:prstGeom prst="rect">
            <a:avLst/>
          </a:prstGeom>
          <a:noFill/>
          <a:ln w="9525">
            <a:noFill/>
            <a:miter lim="800000"/>
            <a:headEnd/>
            <a:tailEnd/>
          </a:ln>
          <a:effectLst/>
        </p:spPr>
      </p:pic>
      <p:sp>
        <p:nvSpPr>
          <p:cNvPr id="9" name="7 - Ορθογώνιο"/>
          <p:cNvSpPr/>
          <p:nvPr/>
        </p:nvSpPr>
        <p:spPr>
          <a:xfrm>
            <a:off x="4391347" y="6546830"/>
            <a:ext cx="4717157" cy="338554"/>
          </a:xfrm>
          <a:prstGeom prst="rect">
            <a:avLst/>
          </a:prstGeom>
          <a:ln>
            <a:noFill/>
          </a:ln>
        </p:spPr>
        <p:txBody>
          <a:bodyPr wrap="square">
            <a:spAutoFit/>
          </a:bodyPr>
          <a:lstStyle/>
          <a:p>
            <a:pPr algn="r">
              <a:buSzPct val="100000"/>
            </a:pPr>
            <a:r>
              <a:rPr lang="el-GR" sz="800" kern="0" dirty="0"/>
              <a:t>Μαρία Γ. </a:t>
            </a:r>
            <a:r>
              <a:rPr lang="el-GR" sz="800" kern="0" dirty="0" err="1"/>
              <a:t>Βάββα</a:t>
            </a:r>
            <a:r>
              <a:rPr lang="el-GR" sz="800" kern="0" dirty="0"/>
              <a:t>, Υπολογιστική και θεωρητική μελέτη της διάδοσης υπερήχων σε άθικτα και </a:t>
            </a:r>
            <a:r>
              <a:rPr lang="el-GR" sz="800" kern="0" dirty="0" err="1"/>
              <a:t>κατεαγότα</a:t>
            </a:r>
            <a:r>
              <a:rPr lang="el-GR" sz="800" kern="0" dirty="0"/>
              <a:t> οστά και σύγκριση με </a:t>
            </a:r>
            <a:r>
              <a:rPr lang="en-US" sz="800" kern="0" dirty="0"/>
              <a:t>in-vitro </a:t>
            </a:r>
            <a:r>
              <a:rPr lang="el-GR" sz="800" kern="0" dirty="0"/>
              <a:t>πειράματα, Διδακτορική Διατριβή, Πανεπιστήμιο Ιωαννίνων, 2009</a:t>
            </a:r>
          </a:p>
        </p:txBody>
      </p:sp>
    </p:spTree>
    <p:extLst>
      <p:ext uri="{BB962C8B-B14F-4D97-AF65-F5344CB8AC3E}">
        <p14:creationId xmlns:p14="http://schemas.microsoft.com/office/powerpoint/2010/main" val="3636605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270155" y="2071678"/>
            <a:ext cx="3388428" cy="400110"/>
          </a:xfrm>
          <a:prstGeom prst="rect">
            <a:avLst/>
          </a:prstGeom>
        </p:spPr>
        <p:txBody>
          <a:bodyPr wrap="none">
            <a:spAutoFit/>
          </a:bodyPr>
          <a:lstStyle/>
          <a:p>
            <a:pPr algn="just">
              <a:buClr>
                <a:schemeClr val="accent1">
                  <a:lumMod val="50000"/>
                </a:schemeClr>
              </a:buClr>
            </a:pPr>
            <a:r>
              <a:rPr lang="el-GR" sz="2000" b="1" i="1" u="sng" dirty="0">
                <a:latin typeface="Calibri" pitchFamily="34" charset="0"/>
              </a:rPr>
              <a:t>2Δ Μοντέλο οστού και πώρου</a:t>
            </a:r>
          </a:p>
        </p:txBody>
      </p:sp>
      <p:sp>
        <p:nvSpPr>
          <p:cNvPr id="7" name="Content Placeholder 2"/>
          <p:cNvSpPr>
            <a:spLocks noGrp="1"/>
          </p:cNvSpPr>
          <p:nvPr>
            <p:ph idx="1"/>
          </p:nvPr>
        </p:nvSpPr>
        <p:spPr>
          <a:xfrm>
            <a:off x="142844" y="4929198"/>
            <a:ext cx="8858312" cy="2071702"/>
          </a:xfrm>
        </p:spPr>
        <p:txBody>
          <a:bodyPr>
            <a:noAutofit/>
          </a:bodyPr>
          <a:lstStyle/>
          <a:p>
            <a:pPr algn="just">
              <a:buClr>
                <a:schemeClr val="accent2"/>
              </a:buClr>
              <a:buNone/>
            </a:pPr>
            <a:r>
              <a:rPr lang="el-GR" sz="1800" b="1" i="1" dirty="0"/>
              <a:t>      </a:t>
            </a:r>
            <a:r>
              <a:rPr lang="el-GR" sz="1800" i="1" dirty="0"/>
              <a:t>γ</a:t>
            </a:r>
            <a:r>
              <a:rPr lang="el-GR" sz="1800" b="1" i="1" dirty="0"/>
              <a:t>:  </a:t>
            </a:r>
            <a:r>
              <a:rPr lang="el-GR" sz="1800" dirty="0"/>
              <a:t>Μοντέλο που περιλαμβάνει 3 στρώματα</a:t>
            </a:r>
          </a:p>
        </p:txBody>
      </p:sp>
      <p:pic>
        <p:nvPicPr>
          <p:cNvPr id="161794" name="Picture 2"/>
          <p:cNvPicPr>
            <a:picLocks noChangeAspect="1" noChangeArrowheads="1"/>
          </p:cNvPicPr>
          <p:nvPr/>
        </p:nvPicPr>
        <p:blipFill>
          <a:blip r:embed="rId2"/>
          <a:srcRect/>
          <a:stretch>
            <a:fillRect/>
          </a:stretch>
        </p:blipFill>
        <p:spPr bwMode="auto">
          <a:xfrm>
            <a:off x="2143108" y="5415444"/>
            <a:ext cx="4214842" cy="1380724"/>
          </a:xfrm>
          <a:prstGeom prst="rect">
            <a:avLst/>
          </a:prstGeom>
          <a:noFill/>
          <a:ln w="9525">
            <a:noFill/>
            <a:miter lim="800000"/>
            <a:headEnd/>
            <a:tailEnd/>
          </a:ln>
          <a:effectLst/>
        </p:spPr>
      </p:pic>
      <p:pic>
        <p:nvPicPr>
          <p:cNvPr id="161795" name="Picture 3"/>
          <p:cNvPicPr>
            <a:picLocks noChangeAspect="1" noChangeArrowheads="1"/>
          </p:cNvPicPr>
          <p:nvPr/>
        </p:nvPicPr>
        <p:blipFill>
          <a:blip r:embed="rId3"/>
          <a:srcRect/>
          <a:stretch>
            <a:fillRect/>
          </a:stretch>
        </p:blipFill>
        <p:spPr bwMode="auto">
          <a:xfrm>
            <a:off x="1857356" y="6429396"/>
            <a:ext cx="266700" cy="238125"/>
          </a:xfrm>
          <a:prstGeom prst="rect">
            <a:avLst/>
          </a:prstGeom>
          <a:noFill/>
          <a:ln w="9525">
            <a:noFill/>
            <a:miter lim="800000"/>
            <a:headEnd/>
            <a:tailEnd/>
          </a:ln>
          <a:effectLst/>
        </p:spPr>
      </p:pic>
      <p:sp>
        <p:nvSpPr>
          <p:cNvPr id="13" name="Content Placeholder 2"/>
          <p:cNvSpPr txBox="1">
            <a:spLocks/>
          </p:cNvSpPr>
          <p:nvPr/>
        </p:nvSpPr>
        <p:spPr>
          <a:xfrm>
            <a:off x="142844" y="2500306"/>
            <a:ext cx="8858312" cy="2000288"/>
          </a:xfrm>
          <a:prstGeom prst="rect">
            <a:avLst/>
          </a:prstGeom>
        </p:spPr>
        <p:txBody>
          <a:bodyPr vert="horz">
            <a:noAutofit/>
          </a:bodyPr>
          <a:lstStyle/>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b="1" i="1" dirty="0"/>
              <a:t>      </a:t>
            </a:r>
            <a:r>
              <a:rPr kumimoji="0" lang="el-GR" i="1" strike="noStrike" kern="1200" cap="none" spc="0" normalizeH="0" baseline="0" noProof="0" dirty="0">
                <a:ln>
                  <a:noFill/>
                </a:ln>
                <a:solidFill>
                  <a:schemeClr val="tx1"/>
                </a:solidFill>
                <a:effectLst/>
                <a:uLnTx/>
                <a:uFillTx/>
              </a:rPr>
              <a:t>β:  </a:t>
            </a:r>
            <a:r>
              <a:rPr kumimoji="0" lang="el-GR" b="0" i="0" u="none" strike="noStrike" kern="1200" cap="none" spc="0" normalizeH="0" baseline="0" noProof="0" dirty="0">
                <a:ln>
                  <a:noFill/>
                </a:ln>
                <a:solidFill>
                  <a:schemeClr val="tx1"/>
                </a:solidFill>
                <a:effectLst/>
                <a:uLnTx/>
                <a:uFillTx/>
              </a:rPr>
              <a:t>Μοντέλο που αποτελείται από ένα στρώμα αίματος πάχους 2</a:t>
            </a:r>
            <a:r>
              <a:rPr kumimoji="0" lang="en-US" b="0" i="0" u="none" strike="noStrike" kern="1200" cap="none" spc="0" normalizeH="0" baseline="0" noProof="0" dirty="0">
                <a:ln>
                  <a:noFill/>
                </a:ln>
                <a:solidFill>
                  <a:schemeClr val="tx1"/>
                </a:solidFill>
                <a:effectLst/>
                <a:uLnTx/>
                <a:uFillTx/>
              </a:rPr>
              <a:t>mm </a:t>
            </a:r>
            <a:r>
              <a:rPr kumimoji="0" lang="el-GR" b="0" i="0" u="none" strike="noStrike" kern="1200" cap="none" spc="0" normalizeH="0" baseline="0" noProof="0" dirty="0">
                <a:ln>
                  <a:noFill/>
                </a:ln>
                <a:solidFill>
                  <a:schemeClr val="tx1"/>
                </a:solidFill>
                <a:effectLst/>
                <a:uLnTx/>
                <a:uFillTx/>
              </a:rPr>
              <a:t>το</a:t>
            </a:r>
            <a:r>
              <a:rPr kumimoji="0" lang="el-GR" b="0" i="0" u="none" strike="noStrike" kern="1200" cap="none" spc="0" normalizeH="0" noProof="0" dirty="0">
                <a:ln>
                  <a:noFill/>
                </a:ln>
                <a:solidFill>
                  <a:schemeClr val="tx1"/>
                </a:solidFill>
                <a:effectLst/>
                <a:uLnTx/>
                <a:uFillTx/>
              </a:rPr>
              <a:t> οποίο συνορεύει με την ανώτερη επιφάνεια της πλάκας, ενώ ο ημι-χώρος στην κατώτερη επιφάνεια της πλάκας αποτελείται από ρευστό με ιδιότητες όμοιες με αυτές του μυελού των οστών</a:t>
            </a:r>
            <a:endParaRPr kumimoji="0" lang="el-GR" b="1" i="1" u="sng" strike="noStrike" kern="1200" cap="none" spc="0" normalizeH="0" baseline="0" noProof="0" dirty="0">
              <a:ln>
                <a:noFill/>
              </a:ln>
              <a:solidFill>
                <a:schemeClr val="tx1"/>
              </a:solidFill>
              <a:effectLst/>
              <a:uLnTx/>
              <a:uFillTx/>
            </a:endParaRPr>
          </a:p>
        </p:txBody>
      </p:sp>
      <p:pic>
        <p:nvPicPr>
          <p:cNvPr id="14" name="Picture 5"/>
          <p:cNvPicPr>
            <a:picLocks noChangeAspect="1" noChangeArrowheads="1"/>
          </p:cNvPicPr>
          <p:nvPr/>
        </p:nvPicPr>
        <p:blipFill>
          <a:blip r:embed="rId4"/>
          <a:srcRect/>
          <a:stretch>
            <a:fillRect/>
          </a:stretch>
        </p:blipFill>
        <p:spPr bwMode="auto">
          <a:xfrm>
            <a:off x="2143108" y="3514282"/>
            <a:ext cx="4214842" cy="1293204"/>
          </a:xfrm>
          <a:prstGeom prst="rect">
            <a:avLst/>
          </a:prstGeom>
          <a:noFill/>
          <a:ln w="9525">
            <a:noFill/>
            <a:miter lim="800000"/>
            <a:headEnd/>
            <a:tailEnd/>
          </a:ln>
          <a:effectLst/>
        </p:spPr>
      </p:pic>
      <p:pic>
        <p:nvPicPr>
          <p:cNvPr id="161796" name="Picture 4"/>
          <p:cNvPicPr>
            <a:picLocks noChangeAspect="1" noChangeArrowheads="1"/>
          </p:cNvPicPr>
          <p:nvPr/>
        </p:nvPicPr>
        <p:blipFill>
          <a:blip r:embed="rId5"/>
          <a:srcRect/>
          <a:stretch>
            <a:fillRect/>
          </a:stretch>
        </p:blipFill>
        <p:spPr bwMode="auto">
          <a:xfrm>
            <a:off x="1857356" y="4429132"/>
            <a:ext cx="285750" cy="247650"/>
          </a:xfrm>
          <a:prstGeom prst="rect">
            <a:avLst/>
          </a:prstGeom>
          <a:noFill/>
          <a:ln w="9525">
            <a:noFill/>
            <a:miter lim="800000"/>
            <a:headEnd/>
            <a:tailEnd/>
          </a:ln>
          <a:effectLst/>
        </p:spPr>
      </p:pic>
      <p:sp>
        <p:nvSpPr>
          <p:cNvPr id="15"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 name="Ορθογώνιο 1"/>
          <p:cNvSpPr/>
          <p:nvPr/>
        </p:nvSpPr>
        <p:spPr>
          <a:xfrm>
            <a:off x="1764016" y="4370714"/>
            <a:ext cx="360040" cy="28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p:cNvSpPr/>
          <p:nvPr/>
        </p:nvSpPr>
        <p:spPr>
          <a:xfrm>
            <a:off x="1764016" y="6404969"/>
            <a:ext cx="360040" cy="280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a:latin typeface="Calibri" pitchFamily="34" charset="0"/>
              </a:rPr>
              <a:t>                                                 </a:t>
            </a:r>
            <a:r>
              <a:rPr lang="en-US" b="1" i="1" dirty="0">
                <a:latin typeface="Calibri" pitchFamily="34" charset="0"/>
              </a:rPr>
              <a:t>                </a:t>
            </a:r>
            <a:r>
              <a:rPr lang="el-GR" b="1" i="1" dirty="0" err="1">
                <a:solidFill>
                  <a:srgbClr val="383E56"/>
                </a:solidFill>
                <a:latin typeface="Calibri" pitchFamily="34" charset="0"/>
              </a:rPr>
              <a:t>Κατεαγότα</a:t>
            </a:r>
            <a:r>
              <a:rPr lang="el-GR" b="1" i="1" dirty="0">
                <a:solidFill>
                  <a:srgbClr val="383E56"/>
                </a:solidFill>
                <a:latin typeface="Calibri" pitchFamily="34" charset="0"/>
              </a:rPr>
              <a:t> οστά</a:t>
            </a:r>
            <a:r>
              <a:rPr lang="el-GR" b="1" i="1" dirty="0">
                <a:solidFill>
                  <a:srgbClr val="1A2470"/>
                </a:solidFill>
                <a:latin typeface="Calibri" pitchFamily="34" charset="0"/>
              </a:rPr>
              <a:t> </a:t>
            </a:r>
          </a:p>
        </p:txBody>
      </p:sp>
    </p:spTree>
    <p:extLst>
      <p:ext uri="{BB962C8B-B14F-4D97-AF65-F5344CB8AC3E}">
        <p14:creationId xmlns:p14="http://schemas.microsoft.com/office/powerpoint/2010/main" val="3326553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0" y="2071678"/>
            <a:ext cx="3428992" cy="1919736"/>
          </a:xfrm>
          <a:prstGeom prst="rect">
            <a:avLst/>
          </a:prstGeom>
          <a:noFill/>
          <a:ln w="9525">
            <a:noFill/>
            <a:miter lim="800000"/>
            <a:headEnd/>
            <a:tailEnd/>
          </a:ln>
        </p:spPr>
      </p:pic>
      <p:pic>
        <p:nvPicPr>
          <p:cNvPr id="7" name="Picture 6"/>
          <p:cNvPicPr>
            <a:picLocks noChangeAspect="1" noChangeArrowheads="1"/>
          </p:cNvPicPr>
          <p:nvPr/>
        </p:nvPicPr>
        <p:blipFill>
          <a:blip r:embed="rId3"/>
          <a:srcRect/>
          <a:stretch>
            <a:fillRect/>
          </a:stretch>
        </p:blipFill>
        <p:spPr bwMode="auto">
          <a:xfrm>
            <a:off x="1000100" y="4286256"/>
            <a:ext cx="6786610" cy="2286016"/>
          </a:xfrm>
          <a:prstGeom prst="rect">
            <a:avLst/>
          </a:prstGeom>
          <a:noFill/>
          <a:ln w="9525">
            <a:noFill/>
            <a:miter lim="800000"/>
            <a:headEnd/>
            <a:tailEnd/>
          </a:ln>
        </p:spPr>
      </p:pic>
      <p:sp>
        <p:nvSpPr>
          <p:cNvPr id="8" name="Content Placeholder 2"/>
          <p:cNvSpPr>
            <a:spLocks noGrp="1"/>
          </p:cNvSpPr>
          <p:nvPr>
            <p:ph idx="1"/>
          </p:nvPr>
        </p:nvSpPr>
        <p:spPr>
          <a:xfrm>
            <a:off x="3635896" y="2231466"/>
            <a:ext cx="5256584" cy="1214446"/>
          </a:xfrm>
        </p:spPr>
        <p:txBody>
          <a:bodyPr>
            <a:noAutofit/>
          </a:bodyPr>
          <a:lstStyle/>
          <a:p>
            <a:pPr algn="just">
              <a:buClr>
                <a:schemeClr val="accent2"/>
              </a:buClr>
              <a:buNone/>
            </a:pPr>
            <a:r>
              <a:rPr lang="el-GR" sz="1800" b="1" i="1" u="sng" dirty="0">
                <a:solidFill>
                  <a:srgbClr val="16244A"/>
                </a:solidFill>
              </a:rPr>
              <a:t>Ταχύτητα του </a:t>
            </a:r>
            <a:r>
              <a:rPr lang="en-US" sz="1800" b="1" i="1" u="sng" dirty="0">
                <a:solidFill>
                  <a:srgbClr val="16244A"/>
                </a:solidFill>
              </a:rPr>
              <a:t>FAS</a:t>
            </a:r>
            <a:r>
              <a:rPr lang="el-GR" sz="1800" b="1" i="1" u="sng" dirty="0">
                <a:solidFill>
                  <a:srgbClr val="16244A"/>
                </a:solidFill>
              </a:rPr>
              <a:t>:</a:t>
            </a:r>
          </a:p>
          <a:p>
            <a:pPr algn="just">
              <a:buClr>
                <a:schemeClr val="accent2"/>
              </a:buClr>
              <a:buFont typeface="Wingdings" pitchFamily="2" charset="2"/>
              <a:buChar char="§"/>
            </a:pPr>
            <a:r>
              <a:rPr lang="el-GR" sz="1800" dirty="0">
                <a:solidFill>
                  <a:srgbClr val="16244A"/>
                </a:solidFill>
              </a:rPr>
              <a:t>Δεν μπορεί να απεικονίζει μεταβολές που προκύπτουν σε όλη τη δομή του ιστού του πώρου </a:t>
            </a:r>
          </a:p>
          <a:p>
            <a:pPr algn="just">
              <a:buClr>
                <a:schemeClr val="accent2"/>
              </a:buClr>
              <a:buFont typeface="Wingdings" pitchFamily="2" charset="2"/>
              <a:buChar char="§"/>
            </a:pPr>
            <a:endParaRPr lang="el-GR" sz="1800" dirty="0">
              <a:solidFill>
                <a:srgbClr val="16244A"/>
              </a:solidFill>
            </a:endParaRPr>
          </a:p>
        </p:txBody>
      </p:sp>
      <p:sp>
        <p:nvSpPr>
          <p:cNvPr id="10" name="Content Placeholder 2"/>
          <p:cNvSpPr txBox="1">
            <a:spLocks/>
          </p:cNvSpPr>
          <p:nvPr/>
        </p:nvSpPr>
        <p:spPr>
          <a:xfrm>
            <a:off x="3635896" y="3344482"/>
            <a:ext cx="5256584" cy="1293864"/>
          </a:xfrm>
          <a:prstGeom prst="rect">
            <a:avLst/>
          </a:prstGeom>
        </p:spPr>
        <p:txBody>
          <a:bodyPr vert="horz">
            <a:noAutofit/>
          </a:bodyPr>
          <a:lstStyle/>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b="1" i="1" u="sng" dirty="0">
                <a:solidFill>
                  <a:srgbClr val="16244A"/>
                </a:solidFill>
              </a:rPr>
              <a:t>Κυματοδηγούμενοι ρυθμοί:</a:t>
            </a:r>
            <a:endParaRPr kumimoji="0" lang="el-GR" b="1" i="1" u="sng" strike="noStrike" kern="1200" cap="none" spc="0" normalizeH="0" baseline="0" noProof="0" dirty="0">
              <a:ln>
                <a:noFill/>
              </a:ln>
              <a:solidFill>
                <a:srgbClr val="16244A"/>
              </a:solidFill>
              <a:effectLst/>
              <a:uLnTx/>
              <a:uFillTx/>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pitchFamily="2" charset="2"/>
              <a:buChar char="§"/>
              <a:tabLst/>
              <a:defRPr/>
            </a:pPr>
            <a:r>
              <a:rPr kumimoji="0" lang="el-GR" b="0" i="0" u="none" strike="noStrike" kern="1200" cap="none" spc="0" normalizeH="0" baseline="0" noProof="0" dirty="0">
                <a:ln>
                  <a:noFill/>
                </a:ln>
                <a:solidFill>
                  <a:srgbClr val="16244A"/>
                </a:solidFill>
                <a:effectLst/>
                <a:uLnTx/>
                <a:uFillTx/>
              </a:rPr>
              <a:t>Επηρεάζονται σημαντικά από τις ιδιότητες του υλικού κάθε περιοχής</a:t>
            </a:r>
            <a:r>
              <a:rPr kumimoji="0" lang="el-GR" b="0" i="0" u="none" strike="noStrike" kern="1200" cap="none" spc="0" normalizeH="0" noProof="0" dirty="0">
                <a:ln>
                  <a:noFill/>
                </a:ln>
                <a:solidFill>
                  <a:srgbClr val="16244A"/>
                </a:solidFill>
                <a:effectLst/>
                <a:uLnTx/>
                <a:uFillTx/>
              </a:rPr>
              <a:t> του πώρου </a:t>
            </a:r>
            <a:endParaRPr kumimoji="0" lang="el-GR" b="0" i="0" u="none" strike="noStrike" kern="1200" cap="none" spc="0" normalizeH="0" baseline="0" noProof="0" dirty="0">
              <a:ln>
                <a:noFill/>
              </a:ln>
              <a:solidFill>
                <a:srgbClr val="16244A"/>
              </a:solidFill>
              <a:effectLst/>
              <a:uLnTx/>
              <a:uFillTx/>
            </a:endParaRPr>
          </a:p>
          <a:p>
            <a:pPr marL="320040" marR="0" lvl="0" indent="-320040" algn="just" defTabSz="914400" rtl="0" eaLnBrk="1" fontAlgn="auto" latinLnBrk="0" hangingPunct="1">
              <a:lnSpc>
                <a:spcPct val="100000"/>
              </a:lnSpc>
              <a:spcBef>
                <a:spcPts val="700"/>
              </a:spcBef>
              <a:spcAft>
                <a:spcPts val="0"/>
              </a:spcAft>
              <a:buClr>
                <a:schemeClr val="accent2"/>
              </a:buClr>
              <a:buSzPct val="60000"/>
              <a:buFont typeface="Wingdings" pitchFamily="2" charset="2"/>
              <a:buChar char="§"/>
              <a:tabLst/>
              <a:defRPr/>
            </a:pPr>
            <a:endParaRPr kumimoji="0" lang="el-GR" b="0" i="0" u="none" strike="noStrike" kern="1200" cap="none" spc="0" normalizeH="0" baseline="0" noProof="0" dirty="0">
              <a:ln>
                <a:noFill/>
              </a:ln>
              <a:solidFill>
                <a:srgbClr val="16244A"/>
              </a:solidFill>
              <a:effectLst/>
              <a:uLnTx/>
              <a:uFillTx/>
            </a:endParaRPr>
          </a:p>
        </p:txBody>
      </p:sp>
      <p:sp>
        <p:nvSpPr>
          <p:cNvPr id="11"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2"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a:latin typeface="Calibri" pitchFamily="34" charset="0"/>
              </a:rPr>
              <a:t>                                                 </a:t>
            </a:r>
            <a:r>
              <a:rPr lang="en-US" b="1" i="1" dirty="0">
                <a:latin typeface="Calibri" pitchFamily="34" charset="0"/>
              </a:rPr>
              <a:t>                </a:t>
            </a:r>
            <a:r>
              <a:rPr lang="el-GR" b="1" i="1" dirty="0" err="1">
                <a:solidFill>
                  <a:srgbClr val="383E56"/>
                </a:solidFill>
                <a:latin typeface="Calibri" pitchFamily="34" charset="0"/>
              </a:rPr>
              <a:t>Κατεαγότα</a:t>
            </a:r>
            <a:r>
              <a:rPr lang="el-GR" b="1" i="1" dirty="0">
                <a:solidFill>
                  <a:srgbClr val="383E56"/>
                </a:solidFill>
                <a:latin typeface="Calibri" pitchFamily="34" charset="0"/>
              </a:rPr>
              <a:t> οστά</a:t>
            </a:r>
            <a:r>
              <a:rPr lang="el-GR" b="1" i="1" dirty="0">
                <a:solidFill>
                  <a:srgbClr val="1A2470"/>
                </a:solidFill>
                <a:latin typeface="Calibri" pitchFamily="34" charset="0"/>
              </a:rPr>
              <a:t> </a:t>
            </a:r>
          </a:p>
        </p:txBody>
      </p:sp>
    </p:spTree>
    <p:extLst>
      <p:ext uri="{BB962C8B-B14F-4D97-AF65-F5344CB8AC3E}">
        <p14:creationId xmlns:p14="http://schemas.microsoft.com/office/powerpoint/2010/main" val="2517609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2"/>
          <p:cNvPicPr>
            <a:picLocks noChangeAspect="1" noChangeArrowheads="1"/>
          </p:cNvPicPr>
          <p:nvPr/>
        </p:nvPicPr>
        <p:blipFill>
          <a:blip r:embed="rId2"/>
          <a:srcRect/>
          <a:stretch>
            <a:fillRect/>
          </a:stretch>
        </p:blipFill>
        <p:spPr bwMode="auto">
          <a:xfrm>
            <a:off x="1643042" y="2437989"/>
            <a:ext cx="5239605" cy="2143139"/>
          </a:xfrm>
          <a:prstGeom prst="rect">
            <a:avLst/>
          </a:prstGeom>
          <a:noFill/>
          <a:ln w="9525">
            <a:noFill/>
            <a:miter lim="800000"/>
            <a:headEnd/>
            <a:tailEnd/>
          </a:ln>
        </p:spPr>
      </p:pic>
      <p:sp>
        <p:nvSpPr>
          <p:cNvPr id="7" name="6 - Ορθογώνιο"/>
          <p:cNvSpPr/>
          <p:nvPr/>
        </p:nvSpPr>
        <p:spPr>
          <a:xfrm>
            <a:off x="55841" y="2071678"/>
            <a:ext cx="3388428" cy="400110"/>
          </a:xfrm>
          <a:prstGeom prst="rect">
            <a:avLst/>
          </a:prstGeom>
        </p:spPr>
        <p:txBody>
          <a:bodyPr wrap="none">
            <a:spAutoFit/>
          </a:bodyPr>
          <a:lstStyle/>
          <a:p>
            <a:pPr algn="just">
              <a:buClr>
                <a:schemeClr val="accent1">
                  <a:lumMod val="50000"/>
                </a:schemeClr>
              </a:buClr>
            </a:pPr>
            <a:r>
              <a:rPr lang="el-GR" sz="2000" b="1" i="1" u="sng" dirty="0">
                <a:latin typeface="Calibri" pitchFamily="34" charset="0"/>
              </a:rPr>
              <a:t>2Δ Μοντέλο οστού και πώρου</a:t>
            </a:r>
          </a:p>
        </p:txBody>
      </p:sp>
      <p:sp>
        <p:nvSpPr>
          <p:cNvPr id="8" name="Content Placeholder 2"/>
          <p:cNvSpPr>
            <a:spLocks noGrp="1"/>
          </p:cNvSpPr>
          <p:nvPr>
            <p:ph idx="1"/>
          </p:nvPr>
        </p:nvSpPr>
        <p:spPr>
          <a:xfrm>
            <a:off x="179512" y="4509120"/>
            <a:ext cx="8786842" cy="2517739"/>
          </a:xfrm>
        </p:spPr>
        <p:txBody>
          <a:bodyPr anchor="ctr">
            <a:noAutofit/>
          </a:bodyPr>
          <a:lstStyle/>
          <a:p>
            <a:pPr algn="just">
              <a:buClr>
                <a:schemeClr val="accent2"/>
              </a:buClr>
              <a:buFont typeface="Wingdings" pitchFamily="2" charset="2"/>
              <a:buChar char="§"/>
            </a:pPr>
            <a:r>
              <a:rPr lang="el-GR" sz="2000" dirty="0"/>
              <a:t>Ο χρόνος άφιξης του πρώτου σήματος αυξάνεται ραγδαία αμέσως μετά το κάταγμα και στη συνέχεια μειώνεται σταδιακά.</a:t>
            </a:r>
          </a:p>
          <a:p>
            <a:pPr algn="just">
              <a:buClr>
                <a:schemeClr val="accent2"/>
              </a:buClr>
              <a:buFont typeface="Wingdings" pitchFamily="2" charset="2"/>
              <a:buChar char="§"/>
            </a:pPr>
            <a:r>
              <a:rPr lang="el-GR" sz="2000" dirty="0"/>
              <a:t>Ορίζεται ο παρακάτω δείκτης </a:t>
            </a:r>
            <a:r>
              <a:rPr lang="en-US" sz="2000" dirty="0"/>
              <a:t>SPL</a:t>
            </a:r>
            <a:r>
              <a:rPr lang="el-GR" sz="2000" dirty="0"/>
              <a:t> για έλεγχο της απόσβεσης του σήματος:</a:t>
            </a:r>
          </a:p>
          <a:p>
            <a:pPr algn="just">
              <a:buClr>
                <a:schemeClr val="accent2"/>
              </a:buClr>
              <a:buFont typeface="Wingdings" pitchFamily="2" charset="2"/>
              <a:buChar char="§"/>
            </a:pPr>
            <a:endParaRPr lang="el-GR" sz="2000" dirty="0"/>
          </a:p>
          <a:p>
            <a:pPr algn="just">
              <a:spcBef>
                <a:spcPts val="1800"/>
              </a:spcBef>
              <a:buClr>
                <a:schemeClr val="accent2"/>
              </a:buClr>
              <a:buNone/>
            </a:pPr>
            <a:r>
              <a:rPr lang="el-GR" sz="1800" dirty="0"/>
              <a:t>Ο δείκτης </a:t>
            </a:r>
            <a:r>
              <a:rPr lang="en-US" sz="1800" dirty="0"/>
              <a:t>SPL</a:t>
            </a:r>
            <a:r>
              <a:rPr lang="el-GR" sz="1800" dirty="0"/>
              <a:t> παρουσιάζει μια μείωση</a:t>
            </a:r>
            <a:r>
              <a:rPr lang="en-US" sz="1800" dirty="0"/>
              <a:t> </a:t>
            </a:r>
            <a:r>
              <a:rPr lang="el-GR" sz="1800" dirty="0"/>
              <a:t>αρχικά.</a:t>
            </a:r>
            <a:endParaRPr lang="en-US" sz="1800" dirty="0"/>
          </a:p>
          <a:p>
            <a:pPr algn="just">
              <a:buClr>
                <a:schemeClr val="accent2"/>
              </a:buClr>
              <a:buFont typeface="Wingdings" pitchFamily="2" charset="2"/>
              <a:buChar char="§"/>
            </a:pPr>
            <a:endParaRPr lang="en-US" sz="2000" b="1" u="sng" dirty="0"/>
          </a:p>
        </p:txBody>
      </p:sp>
      <p:graphicFrame>
        <p:nvGraphicFramePr>
          <p:cNvPr id="162820" name="Object 83"/>
          <p:cNvGraphicFramePr>
            <a:graphicFrameLocks noChangeAspect="1"/>
          </p:cNvGraphicFramePr>
          <p:nvPr>
            <p:extLst>
              <p:ext uri="{D42A27DB-BD31-4B8C-83A1-F6EECF244321}">
                <p14:modId xmlns:p14="http://schemas.microsoft.com/office/powerpoint/2010/main" val="2248658907"/>
              </p:ext>
            </p:extLst>
          </p:nvPr>
        </p:nvGraphicFramePr>
        <p:xfrm>
          <a:off x="1928795" y="5730464"/>
          <a:ext cx="2000264" cy="434840"/>
        </p:xfrm>
        <a:graphic>
          <a:graphicData uri="http://schemas.openxmlformats.org/presentationml/2006/ole">
            <mc:AlternateContent xmlns:mc="http://schemas.openxmlformats.org/markup-compatibility/2006">
              <mc:Choice xmlns:v="urn:schemas-microsoft-com:vml" Requires="v">
                <p:oleObj name="Equation" r:id="rId3" imgW="1460160" imgH="469800" progId="Equation.DSMT4">
                  <p:embed/>
                </p:oleObj>
              </mc:Choice>
              <mc:Fallback>
                <p:oleObj name="Equation" r:id="rId3" imgW="1460160" imgH="46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5" y="5730464"/>
                        <a:ext cx="2000264" cy="434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2"/>
          <p:cNvSpPr txBox="1">
            <a:spLocks/>
          </p:cNvSpPr>
          <p:nvPr/>
        </p:nvSpPr>
        <p:spPr bwMode="auto">
          <a:xfrm>
            <a:off x="4214809" y="5604118"/>
            <a:ext cx="2288867" cy="634020"/>
          </a:xfrm>
          <a:prstGeom prst="rect">
            <a:avLst/>
          </a:prstGeom>
          <a:noFill/>
          <a:ln w="9525">
            <a:noFill/>
            <a:miter lim="800000"/>
            <a:headEnd/>
            <a:tailEnd/>
          </a:ln>
        </p:spPr>
        <p:txBody>
          <a:bodyPr/>
          <a:lstStyle/>
          <a:p>
            <a:pPr marL="342900" indent="-342900" algn="just" eaLnBrk="0" hangingPunct="0">
              <a:spcBef>
                <a:spcPct val="20000"/>
              </a:spcBef>
              <a:buClr>
                <a:schemeClr val="accent2"/>
              </a:buClr>
              <a:defRPr/>
            </a:pPr>
            <a:r>
              <a:rPr lang="en-US" sz="1600" b="1" kern="0" dirty="0">
                <a:solidFill>
                  <a:srgbClr val="002060"/>
                </a:solidFill>
                <a:latin typeface="Calibri" pitchFamily="34" charset="0"/>
              </a:rPr>
              <a:t>A</a:t>
            </a:r>
            <a:r>
              <a:rPr lang="en-US" sz="1600" b="1" kern="0" baseline="-25000" dirty="0">
                <a:solidFill>
                  <a:srgbClr val="002060"/>
                </a:solidFill>
                <a:latin typeface="Calibri" pitchFamily="34" charset="0"/>
              </a:rPr>
              <a:t>callus</a:t>
            </a:r>
            <a:r>
              <a:rPr lang="el-GR" sz="1600" b="1" kern="0" baseline="-25000" dirty="0">
                <a:solidFill>
                  <a:srgbClr val="002060"/>
                </a:solidFill>
                <a:latin typeface="Calibri" pitchFamily="34" charset="0"/>
              </a:rPr>
              <a:t>   </a:t>
            </a:r>
            <a:r>
              <a:rPr lang="el-GR" sz="1600" kern="0" baseline="-25000" dirty="0">
                <a:solidFill>
                  <a:srgbClr val="002060"/>
                </a:solidFill>
                <a:latin typeface="Calibri" pitchFamily="34" charset="0"/>
              </a:rPr>
              <a:t>        </a:t>
            </a:r>
            <a:r>
              <a:rPr lang="el-GR" sz="1600" kern="0" baseline="-25000" dirty="0">
                <a:solidFill>
                  <a:srgbClr val="C00000"/>
                </a:solidFill>
                <a:latin typeface="Calibri" pitchFamily="34" charset="0"/>
              </a:rPr>
              <a:t>                                                           </a:t>
            </a:r>
            <a:endParaRPr lang="en-US" sz="1600" kern="0" baseline="-25000" dirty="0">
              <a:solidFill>
                <a:srgbClr val="002060"/>
              </a:solidFill>
              <a:latin typeface="Calibri" pitchFamily="34" charset="0"/>
            </a:endParaRPr>
          </a:p>
          <a:p>
            <a:pPr marL="342900" indent="-342900" algn="just" eaLnBrk="0" hangingPunct="0">
              <a:spcBef>
                <a:spcPct val="20000"/>
              </a:spcBef>
              <a:buClr>
                <a:schemeClr val="accent2"/>
              </a:buClr>
              <a:buFont typeface="Wingdings" pitchFamily="2" charset="2"/>
              <a:buChar char="§"/>
              <a:defRPr/>
            </a:pPr>
            <a:r>
              <a:rPr lang="el-GR" sz="1600" kern="0" dirty="0">
                <a:solidFill>
                  <a:srgbClr val="002060"/>
                </a:solidFill>
                <a:latin typeface="Calibri" pitchFamily="34" charset="0"/>
              </a:rPr>
              <a:t>Πλάτος </a:t>
            </a:r>
            <a:r>
              <a:rPr lang="en-US" sz="1600" kern="0" dirty="0">
                <a:solidFill>
                  <a:srgbClr val="002060"/>
                </a:solidFill>
                <a:latin typeface="Calibri" pitchFamily="34" charset="0"/>
              </a:rPr>
              <a:t>FAS (SPL</a:t>
            </a:r>
            <a:r>
              <a:rPr lang="en-US" sz="1600" kern="0" baseline="-25000" dirty="0">
                <a:solidFill>
                  <a:srgbClr val="002060"/>
                </a:solidFill>
                <a:latin typeface="Calibri" pitchFamily="34" charset="0"/>
              </a:rPr>
              <a:t>FAS</a:t>
            </a:r>
            <a:r>
              <a:rPr lang="en-US" sz="1600" kern="0" dirty="0">
                <a:solidFill>
                  <a:srgbClr val="002060"/>
                </a:solidFill>
                <a:latin typeface="Calibri" pitchFamily="34" charset="0"/>
              </a:rPr>
              <a:t>)</a:t>
            </a:r>
          </a:p>
        </p:txBody>
      </p:sp>
      <p:sp>
        <p:nvSpPr>
          <p:cNvPr id="13" name="12 - Ορθογώνιο"/>
          <p:cNvSpPr/>
          <p:nvPr/>
        </p:nvSpPr>
        <p:spPr>
          <a:xfrm>
            <a:off x="6503676" y="5604118"/>
            <a:ext cx="2604828" cy="634020"/>
          </a:xfrm>
          <a:prstGeom prst="rect">
            <a:avLst/>
          </a:prstGeom>
        </p:spPr>
        <p:txBody>
          <a:bodyPr wrap="square">
            <a:spAutoFit/>
          </a:bodyPr>
          <a:lstStyle/>
          <a:p>
            <a:pPr marL="342900" indent="-342900" algn="just" eaLnBrk="0" hangingPunct="0">
              <a:spcBef>
                <a:spcPct val="20000"/>
              </a:spcBef>
              <a:buClr>
                <a:schemeClr val="accent2"/>
              </a:buClr>
              <a:defRPr/>
            </a:pPr>
            <a:r>
              <a:rPr lang="en-US" sz="1600" b="1" kern="0" dirty="0">
                <a:solidFill>
                  <a:srgbClr val="002060"/>
                </a:solidFill>
                <a:latin typeface="Calibri" pitchFamily="34" charset="0"/>
              </a:rPr>
              <a:t>A</a:t>
            </a:r>
            <a:r>
              <a:rPr lang="en-US" sz="1600" b="1" kern="0" baseline="-25000" dirty="0">
                <a:solidFill>
                  <a:srgbClr val="002060"/>
                </a:solidFill>
                <a:latin typeface="Calibri" pitchFamily="34" charset="0"/>
              </a:rPr>
              <a:t>bone</a:t>
            </a:r>
          </a:p>
          <a:p>
            <a:pPr marL="342900" indent="-342900" algn="just" eaLnBrk="0" hangingPunct="0">
              <a:spcBef>
                <a:spcPct val="20000"/>
              </a:spcBef>
              <a:buClr>
                <a:schemeClr val="accent2"/>
              </a:buClr>
              <a:defRPr/>
            </a:pPr>
            <a:r>
              <a:rPr lang="el-GR" sz="1600" kern="0" dirty="0">
                <a:solidFill>
                  <a:srgbClr val="002060"/>
                </a:solidFill>
                <a:latin typeface="Calibri" pitchFamily="34" charset="0"/>
              </a:rPr>
              <a:t>Πλάτος </a:t>
            </a:r>
            <a:r>
              <a:rPr lang="en-US" sz="1600" kern="0" dirty="0">
                <a:solidFill>
                  <a:srgbClr val="002060"/>
                </a:solidFill>
                <a:latin typeface="Calibri" pitchFamily="34" charset="0"/>
              </a:rPr>
              <a:t>FAS </a:t>
            </a:r>
            <a:r>
              <a:rPr lang="el-GR" sz="1600" kern="0" dirty="0">
                <a:solidFill>
                  <a:srgbClr val="002060"/>
                </a:solidFill>
                <a:latin typeface="Calibri" pitchFamily="34" charset="0"/>
              </a:rPr>
              <a:t>άθικτου οστού</a:t>
            </a:r>
            <a:r>
              <a:rPr lang="en-US" sz="1600" kern="0" dirty="0">
                <a:solidFill>
                  <a:srgbClr val="002060"/>
                </a:solidFill>
                <a:latin typeface="Calibri" pitchFamily="34" charset="0"/>
              </a:rPr>
              <a:t> </a:t>
            </a:r>
          </a:p>
        </p:txBody>
      </p:sp>
      <p:sp>
        <p:nvSpPr>
          <p:cNvPr id="14" name="13 - Ορθογώνιο"/>
          <p:cNvSpPr/>
          <p:nvPr/>
        </p:nvSpPr>
        <p:spPr>
          <a:xfrm>
            <a:off x="5036538" y="6577607"/>
            <a:ext cx="4071966" cy="307777"/>
          </a:xfrm>
          <a:prstGeom prst="rect">
            <a:avLst/>
          </a:prstGeom>
          <a:ln>
            <a:noFill/>
          </a:ln>
        </p:spPr>
        <p:txBody>
          <a:bodyPr wrap="square">
            <a:spAutoFit/>
          </a:bodyPr>
          <a:lstStyle/>
          <a:p>
            <a:pPr algn="r">
              <a:buSzPct val="100000"/>
            </a:pPr>
            <a:r>
              <a:rPr lang="en-US" sz="700" kern="0" dirty="0">
                <a:latin typeface="Calibri" pitchFamily="34" charset="0"/>
              </a:rPr>
              <a:t>C.B. Machado et al., Computational evaluation of the compositional factors in fracture healing affecting ultrasound  axial transmission measurements, Ultrasound in Med. &amp; Biol., 2010</a:t>
            </a:r>
          </a:p>
        </p:txBody>
      </p:sp>
      <p:sp>
        <p:nvSpPr>
          <p:cNvPr id="15"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6"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a:latin typeface="Calibri" pitchFamily="34" charset="0"/>
              </a:rPr>
              <a:t>                                                 </a:t>
            </a:r>
            <a:r>
              <a:rPr lang="en-US" b="1" i="1" dirty="0">
                <a:latin typeface="Calibri" pitchFamily="34" charset="0"/>
              </a:rPr>
              <a:t>                </a:t>
            </a:r>
            <a:r>
              <a:rPr lang="el-GR" b="1" i="1" dirty="0" err="1">
                <a:solidFill>
                  <a:srgbClr val="383E56"/>
                </a:solidFill>
                <a:latin typeface="Calibri" pitchFamily="34" charset="0"/>
              </a:rPr>
              <a:t>Κατεαγότα</a:t>
            </a:r>
            <a:r>
              <a:rPr lang="el-GR" b="1" i="1" dirty="0">
                <a:solidFill>
                  <a:srgbClr val="383E56"/>
                </a:solidFill>
                <a:latin typeface="Calibri" pitchFamily="34" charset="0"/>
              </a:rPr>
              <a:t> οστά</a:t>
            </a:r>
            <a:r>
              <a:rPr lang="el-GR" b="1" i="1" dirty="0">
                <a:solidFill>
                  <a:srgbClr val="1A2470"/>
                </a:solidFill>
                <a:latin typeface="Calibri" pitchFamily="34" charset="0"/>
              </a:rPr>
              <a:t> </a:t>
            </a:r>
          </a:p>
        </p:txBody>
      </p:sp>
    </p:spTree>
    <p:extLst>
      <p:ext uri="{BB962C8B-B14F-4D97-AF65-F5344CB8AC3E}">
        <p14:creationId xmlns:p14="http://schemas.microsoft.com/office/powerpoint/2010/main" val="868660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p:cNvPicPr>
            <a:picLocks noChangeAspect="1" noChangeArrowheads="1"/>
          </p:cNvPicPr>
          <p:nvPr/>
        </p:nvPicPr>
        <p:blipFill>
          <a:blip r:embed="rId2"/>
          <a:srcRect/>
          <a:stretch>
            <a:fillRect/>
          </a:stretch>
        </p:blipFill>
        <p:spPr bwMode="auto">
          <a:xfrm>
            <a:off x="2393425" y="3020892"/>
            <a:ext cx="4429157" cy="3000396"/>
          </a:xfrm>
          <a:prstGeom prst="rect">
            <a:avLst/>
          </a:prstGeom>
          <a:noFill/>
          <a:ln w="9525">
            <a:noFill/>
            <a:miter lim="800000"/>
            <a:headEnd/>
            <a:tailEnd/>
          </a:ln>
          <a:effectLst/>
        </p:spPr>
      </p:pic>
      <p:sp>
        <p:nvSpPr>
          <p:cNvPr id="10" name="9 - Ορθογώνιο"/>
          <p:cNvSpPr/>
          <p:nvPr/>
        </p:nvSpPr>
        <p:spPr>
          <a:xfrm>
            <a:off x="1871699" y="5861915"/>
            <a:ext cx="5472608" cy="461665"/>
          </a:xfrm>
          <a:prstGeom prst="rect">
            <a:avLst/>
          </a:prstGeom>
        </p:spPr>
        <p:txBody>
          <a:bodyPr wrap="square">
            <a:spAutoFit/>
          </a:bodyPr>
          <a:lstStyle/>
          <a:p>
            <a:pPr algn="ctr">
              <a:buClr>
                <a:schemeClr val="accent1">
                  <a:lumMod val="50000"/>
                </a:schemeClr>
              </a:buClr>
            </a:pPr>
            <a:r>
              <a:rPr lang="en-US" sz="1200" b="1" dirty="0">
                <a:latin typeface="Calibri" pitchFamily="34" charset="0"/>
                <a:sym typeface="Wingdings" pitchFamily="2" charset="2"/>
              </a:rPr>
              <a:t>3</a:t>
            </a:r>
            <a:r>
              <a:rPr lang="el-GR" sz="1200" b="1" dirty="0">
                <a:latin typeface="Calibri" pitchFamily="34" charset="0"/>
                <a:sym typeface="Wingdings" pitchFamily="2" charset="2"/>
              </a:rPr>
              <a:t>Δ υπολογιστικό μοντέλο </a:t>
            </a:r>
            <a:r>
              <a:rPr lang="el-GR" sz="1200" b="1" dirty="0" err="1">
                <a:latin typeface="Calibri" pitchFamily="34" charset="0"/>
                <a:sym typeface="Wingdings" pitchFamily="2" charset="2"/>
              </a:rPr>
              <a:t>κατεαγότος</a:t>
            </a:r>
            <a:r>
              <a:rPr lang="el-GR" sz="1200" b="1" dirty="0">
                <a:latin typeface="Calibri" pitchFamily="34" charset="0"/>
                <a:sym typeface="Wingdings" pitchFamily="2" charset="2"/>
              </a:rPr>
              <a:t> οστού: </a:t>
            </a:r>
            <a:endParaRPr lang="en-US" sz="1200" b="1" dirty="0">
              <a:latin typeface="Calibri" pitchFamily="34" charset="0"/>
              <a:sym typeface="Wingdings" pitchFamily="2" charset="2"/>
            </a:endParaRPr>
          </a:p>
          <a:p>
            <a:pPr algn="ctr">
              <a:buClr>
                <a:schemeClr val="accent1">
                  <a:lumMod val="50000"/>
                </a:schemeClr>
              </a:buClr>
            </a:pPr>
            <a:r>
              <a:rPr lang="el-GR" sz="1200" dirty="0">
                <a:latin typeface="Calibri" pitchFamily="34" charset="0"/>
                <a:sym typeface="Wingdings" pitchFamily="2" charset="2"/>
              </a:rPr>
              <a:t>Οβελιαία τομή του μοντέλου του κατεαγότος οστού και η διάταξη πομπού-δέκτη.</a:t>
            </a:r>
          </a:p>
        </p:txBody>
      </p:sp>
      <p:sp>
        <p:nvSpPr>
          <p:cNvPr id="11" name="10 - Ορθογώνιο"/>
          <p:cNvSpPr/>
          <p:nvPr/>
        </p:nvSpPr>
        <p:spPr>
          <a:xfrm>
            <a:off x="323528" y="2132856"/>
            <a:ext cx="8568952" cy="1015663"/>
          </a:xfrm>
          <a:prstGeom prst="rect">
            <a:avLst/>
          </a:prstGeom>
        </p:spPr>
        <p:txBody>
          <a:bodyPr wrap="square">
            <a:spAutoFit/>
          </a:bodyPr>
          <a:lstStyle/>
          <a:p>
            <a:pPr marL="342900" indent="-342900" algn="just">
              <a:buClr>
                <a:schemeClr val="accent1">
                  <a:lumMod val="50000"/>
                </a:schemeClr>
              </a:buClr>
              <a:buFont typeface="Wingdings" panose="05000000000000000000" pitchFamily="2" charset="2"/>
              <a:buChar char="q"/>
            </a:pPr>
            <a:r>
              <a:rPr lang="el-GR" sz="2000" dirty="0">
                <a:latin typeface="Calibri" pitchFamily="34" charset="0"/>
              </a:rPr>
              <a:t>Η εξωτερική και η εσωτερική επιφάνεια του μοντέλου θεωρούνται ότι βρίσκονται στο κενό, αγνοώντας την παρουσία μαλακών ιστών στον περιβάλλοντα χώρο.</a:t>
            </a:r>
            <a:endParaRPr lang="el-GR" sz="2000" dirty="0">
              <a:latin typeface="Calibri" pitchFamily="34" charset="0"/>
              <a:sym typeface="Wingdings" pitchFamily="2" charset="2"/>
            </a:endParaRPr>
          </a:p>
        </p:txBody>
      </p:sp>
      <p:sp>
        <p:nvSpPr>
          <p:cNvPr id="13"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14"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a:latin typeface="Calibri" pitchFamily="34" charset="0"/>
              </a:rPr>
              <a:t>                                                 </a:t>
            </a:r>
            <a:r>
              <a:rPr lang="en-US" b="1" i="1" dirty="0">
                <a:latin typeface="Calibri" pitchFamily="34" charset="0"/>
              </a:rPr>
              <a:t>                </a:t>
            </a:r>
            <a:r>
              <a:rPr lang="el-GR" b="1" i="1" dirty="0" err="1">
                <a:solidFill>
                  <a:srgbClr val="383E56"/>
                </a:solidFill>
                <a:latin typeface="Calibri" pitchFamily="34" charset="0"/>
              </a:rPr>
              <a:t>Κατεαγότα</a:t>
            </a:r>
            <a:r>
              <a:rPr lang="el-GR" b="1" i="1" dirty="0">
                <a:solidFill>
                  <a:srgbClr val="383E56"/>
                </a:solidFill>
                <a:latin typeface="Calibri" pitchFamily="34" charset="0"/>
              </a:rPr>
              <a:t> οστά</a:t>
            </a:r>
            <a:r>
              <a:rPr lang="el-GR" b="1" i="1" dirty="0">
                <a:solidFill>
                  <a:srgbClr val="1A2470"/>
                </a:solidFill>
                <a:latin typeface="Calibri" pitchFamily="34" charset="0"/>
              </a:rPr>
              <a:t> </a:t>
            </a:r>
          </a:p>
        </p:txBody>
      </p:sp>
      <p:sp>
        <p:nvSpPr>
          <p:cNvPr id="8" name="7 - Ορθογώνιο"/>
          <p:cNvSpPr/>
          <p:nvPr/>
        </p:nvSpPr>
        <p:spPr>
          <a:xfrm>
            <a:off x="5076056" y="6525344"/>
            <a:ext cx="4032448" cy="338554"/>
          </a:xfrm>
          <a:prstGeom prst="rect">
            <a:avLst/>
          </a:prstGeom>
          <a:ln>
            <a:noFill/>
          </a:ln>
        </p:spPr>
        <p:txBody>
          <a:bodyPr wrap="square">
            <a:spAutoFit/>
          </a:bodyPr>
          <a:lstStyle/>
          <a:p>
            <a:pPr algn="r">
              <a:buSzPct val="100000"/>
            </a:pPr>
            <a:r>
              <a:rPr lang="el-GR" sz="800" kern="0" dirty="0">
                <a:latin typeface="Calibri" panose="020F0502020204030204" pitchFamily="34" charset="0"/>
              </a:rPr>
              <a:t>Βασίλειος Χ. Πρωτόπαππας, Ανάπτυξη περιβάλλοντος διάγνωσης της οστεογέννεσης, Διδακτορική Διατριβή, Πανεπιστήμιο Ιωαννίνων, </a:t>
            </a:r>
            <a:r>
              <a:rPr lang="en-US" sz="800" kern="0" dirty="0">
                <a:latin typeface="Calibri" panose="020F0502020204030204" pitchFamily="34" charset="0"/>
              </a:rPr>
              <a:t>2006</a:t>
            </a:r>
            <a:endParaRPr lang="el-GR" sz="800" dirty="0">
              <a:latin typeface="Calibri" panose="020F0502020204030204" pitchFamily="34" charset="0"/>
            </a:endParaRPr>
          </a:p>
        </p:txBody>
      </p:sp>
    </p:spTree>
    <p:extLst>
      <p:ext uri="{BB962C8B-B14F-4D97-AF65-F5344CB8AC3E}">
        <p14:creationId xmlns:p14="http://schemas.microsoft.com/office/powerpoint/2010/main" val="3015665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810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Νόμος του </a:t>
            </a:r>
            <a:r>
              <a:rPr lang="en-US" sz="3600" b="1" dirty="0">
                <a:solidFill>
                  <a:srgbClr val="002060"/>
                </a:solidFill>
              </a:rPr>
              <a:t>Wolff</a:t>
            </a:r>
            <a:endParaRPr lang="el-GR" sz="3600" b="1" dirty="0">
              <a:solidFill>
                <a:srgbClr val="002060"/>
              </a:solidFill>
            </a:endParaRPr>
          </a:p>
          <a:p>
            <a:pPr marL="320040" indent="-320040" algn="ctr">
              <a:spcBef>
                <a:spcPts val="700"/>
              </a:spcBef>
              <a:buClr>
                <a:schemeClr val="accent2"/>
              </a:buClr>
              <a:buSzPct val="60000"/>
              <a:defRPr/>
            </a:pPr>
            <a:endParaRPr lang="en-US" sz="3600" dirty="0"/>
          </a:p>
        </p:txBody>
      </p:sp>
      <p:sp>
        <p:nvSpPr>
          <p:cNvPr id="5"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νόμος του </a:t>
            </a:r>
            <a:r>
              <a:rPr lang="el-GR" sz="2200" dirty="0" err="1"/>
              <a:t>Wolff</a:t>
            </a:r>
            <a:r>
              <a:rPr lang="el-GR" sz="2200" dirty="0"/>
              <a:t> υποστηρίζει ότι το οστό σε έναν υγιή οργανισμό προσαρμόζεται ανάλογα με τα φορτία τα οποία φέρει.</a:t>
            </a:r>
          </a:p>
          <a:p>
            <a:pPr algn="just">
              <a:spcBef>
                <a:spcPts val="0"/>
              </a:spcBef>
              <a:spcAft>
                <a:spcPts val="2400"/>
              </a:spcAft>
              <a:buClr>
                <a:schemeClr val="tx2">
                  <a:lumMod val="75000"/>
                </a:schemeClr>
              </a:buClr>
              <a:buFont typeface="Wingdings" pitchFamily="2" charset="2"/>
              <a:buChar char="q"/>
            </a:pPr>
            <a:r>
              <a:rPr lang="el-GR" sz="2200" dirty="0"/>
              <a:t>Εάν η φόρτιση σε ένα οστό αυξηθεί, το οστό θα αναδιοργανωθεί με την πάροδο του χρόνου ώστε να αντισταθεί πιο αποτελεσματικά στη φόρτιση αυτή.</a:t>
            </a:r>
          </a:p>
          <a:p>
            <a:pPr algn="just">
              <a:spcBef>
                <a:spcPts val="0"/>
              </a:spcBef>
              <a:spcAft>
                <a:spcPts val="2400"/>
              </a:spcAft>
              <a:buClr>
                <a:schemeClr val="tx2">
                  <a:lumMod val="75000"/>
                </a:schemeClr>
              </a:buClr>
              <a:buFont typeface="Wingdings" pitchFamily="2" charset="2"/>
              <a:buChar char="q"/>
            </a:pPr>
            <a:r>
              <a:rPr lang="el-GR" sz="2200" dirty="0"/>
              <a:t>Η ποσοτική στερεομετρική παράμετρος που χαρακτηρίζει την </a:t>
            </a:r>
            <a:r>
              <a:rPr lang="el-GR" sz="2200" dirty="0" err="1"/>
              <a:t>ανισοτροπία</a:t>
            </a:r>
            <a:r>
              <a:rPr lang="el-GR" sz="2200" dirty="0"/>
              <a:t> της </a:t>
            </a:r>
            <a:r>
              <a:rPr lang="el-GR" sz="2200" dirty="0" err="1"/>
              <a:t>μικροδομής</a:t>
            </a:r>
            <a:r>
              <a:rPr lang="el-GR" sz="2200" dirty="0"/>
              <a:t> καλείται </a:t>
            </a:r>
            <a:r>
              <a:rPr lang="el-GR" sz="2200" dirty="0" err="1"/>
              <a:t>τανυστής</a:t>
            </a:r>
            <a:r>
              <a:rPr lang="el-GR" sz="2200" dirty="0"/>
              <a:t> προσανατολισμού (</a:t>
            </a:r>
            <a:r>
              <a:rPr lang="en-US" sz="2200" i="1" dirty="0"/>
              <a:t>fabric tensor or fabric ellipsoid</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Ο ακριβής προσδιορισμός του </a:t>
            </a:r>
            <a:r>
              <a:rPr lang="el-GR" sz="2200" dirty="0" err="1"/>
              <a:t>τανυστή</a:t>
            </a:r>
            <a:r>
              <a:rPr lang="el-GR" sz="2200" dirty="0"/>
              <a:t> προσανατολισμού ποικίλει ανάλογα με τον τύπο του οστού (στερεό υλικό με πώρους, </a:t>
            </a:r>
            <a:r>
              <a:rPr lang="el-GR" sz="2200" dirty="0" err="1"/>
              <a:t>κοκκιδώδες</a:t>
            </a:r>
            <a:r>
              <a:rPr lang="el-GR" sz="2200" dirty="0"/>
              <a:t> υλικό, </a:t>
            </a:r>
            <a:r>
              <a:rPr lang="el-GR" sz="2200" dirty="0" err="1"/>
              <a:t>κτλ</a:t>
            </a:r>
            <a:r>
              <a:rPr lang="el-GR" sz="2200" dirty="0"/>
              <a:t>) για τους διάφορους οργανισμούς.</a:t>
            </a:r>
          </a:p>
        </p:txBody>
      </p:sp>
    </p:spTree>
    <p:extLst>
      <p:ext uri="{BB962C8B-B14F-4D97-AF65-F5344CB8AC3E}">
        <p14:creationId xmlns:p14="http://schemas.microsoft.com/office/powerpoint/2010/main" val="3818524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142844" y="1714488"/>
            <a:ext cx="3357586" cy="2028542"/>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357158" y="3714752"/>
            <a:ext cx="8334375" cy="2143140"/>
          </a:xfrm>
          <a:prstGeom prst="rect">
            <a:avLst/>
          </a:prstGeom>
          <a:noFill/>
          <a:ln w="9525">
            <a:noFill/>
            <a:miter lim="800000"/>
            <a:headEnd/>
            <a:tailEnd/>
          </a:ln>
        </p:spPr>
      </p:pic>
      <p:sp>
        <p:nvSpPr>
          <p:cNvPr id="7" name="Content Placeholder 2"/>
          <p:cNvSpPr txBox="1">
            <a:spLocks/>
          </p:cNvSpPr>
          <p:nvPr/>
        </p:nvSpPr>
        <p:spPr bwMode="auto">
          <a:xfrm>
            <a:off x="3923927" y="1714488"/>
            <a:ext cx="4767605" cy="2085172"/>
          </a:xfrm>
          <a:prstGeom prst="rect">
            <a:avLst/>
          </a:prstGeom>
          <a:noFill/>
          <a:ln w="9525">
            <a:noFill/>
            <a:miter lim="800000"/>
            <a:headEnd/>
            <a:tailEnd/>
          </a:ln>
        </p:spPr>
        <p:txBody>
          <a:bodyPr anchor="ctr"/>
          <a:lstStyle/>
          <a:p>
            <a:pPr marL="342900" indent="-342900" algn="just" eaLnBrk="0" hangingPunct="0">
              <a:spcBef>
                <a:spcPct val="20000"/>
              </a:spcBef>
              <a:buClr>
                <a:schemeClr val="accent1">
                  <a:lumMod val="50000"/>
                </a:schemeClr>
              </a:buClr>
              <a:buFont typeface="Wingdings" pitchFamily="2" charset="2"/>
              <a:buChar char="§"/>
              <a:defRPr/>
            </a:pPr>
            <a:r>
              <a:rPr lang="el-GR" sz="1600" b="1" i="1" u="sng" kern="0" dirty="0">
                <a:solidFill>
                  <a:srgbClr val="002060"/>
                </a:solidFill>
              </a:rPr>
              <a:t>Ταχύτητα του </a:t>
            </a:r>
            <a:r>
              <a:rPr lang="en-US" sz="1600" b="1" i="1" u="sng" kern="0" dirty="0">
                <a:solidFill>
                  <a:srgbClr val="002060"/>
                </a:solidFill>
              </a:rPr>
              <a:t>FAS</a:t>
            </a:r>
          </a:p>
          <a:p>
            <a:pPr marL="400050" indent="-400050" algn="just" eaLnBrk="0" hangingPunct="0">
              <a:spcBef>
                <a:spcPct val="20000"/>
              </a:spcBef>
              <a:buClr>
                <a:schemeClr val="accent1">
                  <a:lumMod val="50000"/>
                </a:schemeClr>
              </a:buClr>
              <a:buFont typeface="+mj-lt"/>
              <a:buAutoNum type="romanLcPeriod"/>
              <a:defRPr/>
            </a:pPr>
            <a:r>
              <a:rPr lang="el-GR" sz="1600" b="1" kern="0" dirty="0">
                <a:solidFill>
                  <a:srgbClr val="002060"/>
                </a:solidFill>
              </a:rPr>
              <a:t>Μειώθηκε στο στάδιο 1</a:t>
            </a:r>
            <a:endParaRPr lang="en-US" sz="1600" b="1" kern="0" dirty="0">
              <a:solidFill>
                <a:srgbClr val="002060"/>
              </a:solidFill>
            </a:endParaRPr>
          </a:p>
          <a:p>
            <a:pPr marL="400050" indent="-400050" algn="just" eaLnBrk="0" hangingPunct="0">
              <a:spcBef>
                <a:spcPct val="20000"/>
              </a:spcBef>
              <a:buClr>
                <a:schemeClr val="accent1">
                  <a:lumMod val="50000"/>
                </a:schemeClr>
              </a:buClr>
              <a:buFont typeface="+mj-lt"/>
              <a:buAutoNum type="romanLcPeriod"/>
              <a:defRPr/>
            </a:pPr>
            <a:r>
              <a:rPr lang="el-GR" sz="1600" b="1" kern="0" dirty="0">
                <a:solidFill>
                  <a:srgbClr val="002060"/>
                </a:solidFill>
              </a:rPr>
              <a:t>Παρέμεινε η ίδια ως το στάδιο 2</a:t>
            </a:r>
          </a:p>
          <a:p>
            <a:pPr marL="400050" indent="-400050" algn="just" eaLnBrk="0" hangingPunct="0">
              <a:spcBef>
                <a:spcPct val="20000"/>
              </a:spcBef>
              <a:buClr>
                <a:schemeClr val="accent1">
                  <a:lumMod val="50000"/>
                </a:schemeClr>
              </a:buClr>
              <a:buFont typeface="+mj-lt"/>
              <a:buAutoNum type="romanLcPeriod"/>
              <a:defRPr/>
            </a:pPr>
            <a:r>
              <a:rPr lang="el-GR" sz="1600" b="1" kern="0" dirty="0">
                <a:solidFill>
                  <a:srgbClr val="002060"/>
                </a:solidFill>
              </a:rPr>
              <a:t>Αυξήθηκε ως το στάδιο 3</a:t>
            </a:r>
            <a:endParaRPr lang="en-US" sz="1600" b="1" kern="0" dirty="0">
              <a:solidFill>
                <a:srgbClr val="002060"/>
              </a:solidFill>
            </a:endParaRPr>
          </a:p>
          <a:p>
            <a:pPr marL="342900" indent="-342900" algn="just" eaLnBrk="0" hangingPunct="0">
              <a:spcBef>
                <a:spcPts val="1200"/>
              </a:spcBef>
              <a:buClr>
                <a:schemeClr val="accent1">
                  <a:lumMod val="50000"/>
                </a:schemeClr>
              </a:buClr>
              <a:buFont typeface="Wingdings" pitchFamily="2" charset="2"/>
              <a:buChar char="§"/>
              <a:defRPr/>
            </a:pPr>
            <a:r>
              <a:rPr lang="el-GR" sz="1600" b="1" kern="0" dirty="0">
                <a:solidFill>
                  <a:srgbClr val="002060"/>
                </a:solidFill>
                <a:latin typeface="Calibri" pitchFamily="34" charset="0"/>
              </a:rPr>
              <a:t>Η τιμή της ταχύτητας βρέθηκε χαμηλότερη όταν το οστό θεωρήθηκε ισότροπο </a:t>
            </a:r>
            <a:r>
              <a:rPr lang="en-US" sz="1600" b="1" kern="0" dirty="0">
                <a:solidFill>
                  <a:srgbClr val="002060"/>
                </a:solidFill>
              </a:rPr>
              <a:t>			</a:t>
            </a:r>
          </a:p>
        </p:txBody>
      </p:sp>
      <p:sp>
        <p:nvSpPr>
          <p:cNvPr id="8" name="Content Placeholder 2"/>
          <p:cNvSpPr txBox="1">
            <a:spLocks/>
          </p:cNvSpPr>
          <p:nvPr/>
        </p:nvSpPr>
        <p:spPr bwMode="auto">
          <a:xfrm>
            <a:off x="500034" y="5791200"/>
            <a:ext cx="7168310" cy="1066800"/>
          </a:xfrm>
          <a:prstGeom prst="rect">
            <a:avLst/>
          </a:prstGeom>
          <a:noFill/>
          <a:ln w="9525">
            <a:noFill/>
            <a:miter lim="800000"/>
            <a:headEnd/>
            <a:tailEnd/>
          </a:ln>
        </p:spPr>
        <p:txBody>
          <a:bodyPr anchor="ctr"/>
          <a:lstStyle/>
          <a:p>
            <a:pPr marL="342900" indent="-342900" algn="just" eaLnBrk="0" hangingPunct="0">
              <a:spcBef>
                <a:spcPct val="20000"/>
              </a:spcBef>
              <a:buClr>
                <a:schemeClr val="accent1">
                  <a:lumMod val="50000"/>
                </a:schemeClr>
              </a:buClr>
              <a:buFont typeface="Wingdings" pitchFamily="2" charset="2"/>
              <a:buChar char="§"/>
              <a:defRPr/>
            </a:pPr>
            <a:r>
              <a:rPr lang="el-GR" b="1" i="1" u="sng" kern="0" dirty="0">
                <a:solidFill>
                  <a:srgbClr val="00153E"/>
                </a:solidFill>
                <a:latin typeface="+mn-lt"/>
                <a:cs typeface="+mn-cs"/>
              </a:rPr>
              <a:t>Κυματοδηγούμενοι Ρυθμοί:</a:t>
            </a:r>
            <a:endParaRPr lang="en-US" b="1" i="1" u="sng" kern="0" dirty="0">
              <a:solidFill>
                <a:srgbClr val="00153E"/>
              </a:solidFill>
              <a:latin typeface="+mn-lt"/>
              <a:cs typeface="+mn-cs"/>
            </a:endParaRPr>
          </a:p>
          <a:p>
            <a:pPr marL="400050" indent="-400050" algn="just" eaLnBrk="0" hangingPunct="0">
              <a:spcBef>
                <a:spcPct val="20000"/>
              </a:spcBef>
              <a:buClr>
                <a:schemeClr val="accent1">
                  <a:lumMod val="50000"/>
                </a:schemeClr>
              </a:buClr>
              <a:buFont typeface="+mj-lt"/>
              <a:buAutoNum type="romanLcPeriod"/>
              <a:defRPr/>
            </a:pPr>
            <a:r>
              <a:rPr lang="el-GR" b="1" kern="0" dirty="0">
                <a:solidFill>
                  <a:srgbClr val="00153E"/>
                </a:solidFill>
                <a:latin typeface="+mn-lt"/>
                <a:cs typeface="+mn-cs"/>
              </a:rPr>
              <a:t>Επηρεάζονται από το υλικό και τις γεωμετρικές μεταβολές</a:t>
            </a:r>
          </a:p>
          <a:p>
            <a:pPr marL="400050" indent="-400050" algn="just" eaLnBrk="0" hangingPunct="0">
              <a:spcBef>
                <a:spcPct val="20000"/>
              </a:spcBef>
              <a:buClr>
                <a:schemeClr val="accent1">
                  <a:lumMod val="50000"/>
                </a:schemeClr>
              </a:buClr>
              <a:buFont typeface="+mj-lt"/>
              <a:buAutoNum type="romanLcPeriod"/>
              <a:defRPr/>
            </a:pPr>
            <a:r>
              <a:rPr lang="el-GR" b="1" kern="0" dirty="0">
                <a:solidFill>
                  <a:srgbClr val="00153E"/>
                </a:solidFill>
                <a:latin typeface="+mn-lt"/>
                <a:cs typeface="+mn-cs"/>
              </a:rPr>
              <a:t>Την ανομοιογένεια και ανισοτροπία του οστού</a:t>
            </a:r>
            <a:endParaRPr lang="en-US" b="1" kern="0" dirty="0">
              <a:solidFill>
                <a:srgbClr val="00153E"/>
              </a:solidFill>
              <a:latin typeface="+mn-lt"/>
              <a:cs typeface="+mn-cs"/>
            </a:endParaRPr>
          </a:p>
        </p:txBody>
      </p:sp>
      <p:sp>
        <p:nvSpPr>
          <p:cNvPr id="10"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Tree>
    <p:extLst>
      <p:ext uri="{BB962C8B-B14F-4D97-AF65-F5344CB8AC3E}">
        <p14:creationId xmlns:p14="http://schemas.microsoft.com/office/powerpoint/2010/main" val="12573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Ορθογώνιο"/>
          <p:cNvSpPr/>
          <p:nvPr/>
        </p:nvSpPr>
        <p:spPr>
          <a:xfrm>
            <a:off x="179512" y="2132856"/>
            <a:ext cx="8712968" cy="1015663"/>
          </a:xfrm>
          <a:prstGeom prst="rect">
            <a:avLst/>
          </a:prstGeom>
        </p:spPr>
        <p:txBody>
          <a:bodyPr wrap="square">
            <a:spAutoFit/>
          </a:bodyPr>
          <a:lstStyle/>
          <a:p>
            <a:pPr marL="342900" indent="-342900" algn="just">
              <a:buClr>
                <a:schemeClr val="accent1">
                  <a:lumMod val="50000"/>
                </a:schemeClr>
              </a:buClr>
              <a:buFont typeface="Wingdings" panose="05000000000000000000" pitchFamily="2" charset="2"/>
              <a:buChar char="q"/>
            </a:pPr>
            <a:r>
              <a:rPr lang="el-GR" sz="2000" dirty="0">
                <a:latin typeface="Calibri" pitchFamily="34" charset="0"/>
              </a:rPr>
              <a:t>Ρεαλιστικά μοντέλα </a:t>
            </a:r>
            <a:r>
              <a:rPr lang="el-GR" sz="2000" dirty="0" err="1">
                <a:latin typeface="Calibri" pitchFamily="34" charset="0"/>
              </a:rPr>
              <a:t>κατεαγότων</a:t>
            </a:r>
            <a:r>
              <a:rPr lang="el-GR" sz="2000" dirty="0">
                <a:latin typeface="Calibri" pitchFamily="34" charset="0"/>
              </a:rPr>
              <a:t> οστών από εικόνες ακουστικής μικροσκοπίας σάρωσης τα οποία λαμβάνουν υπόψη την πορώδη φύση και την ανομοιογένεια του φλοιώδους οστού και του πώρου.</a:t>
            </a:r>
            <a:endParaRPr lang="el-GR" sz="2000" dirty="0">
              <a:latin typeface="Calibri" pitchFamily="34" charset="0"/>
              <a:sym typeface="Wingdings" pitchFamily="2" charset="2"/>
            </a:endParaRPr>
          </a:p>
        </p:txBody>
      </p:sp>
      <p:sp>
        <p:nvSpPr>
          <p:cNvPr id="9" name="8 - Ορθογώνιο"/>
          <p:cNvSpPr/>
          <p:nvPr/>
        </p:nvSpPr>
        <p:spPr>
          <a:xfrm>
            <a:off x="7236296" y="6597932"/>
            <a:ext cx="1801340" cy="215444"/>
          </a:xfrm>
          <a:prstGeom prst="rect">
            <a:avLst/>
          </a:prstGeom>
          <a:ln>
            <a:noFill/>
          </a:ln>
        </p:spPr>
        <p:txBody>
          <a:bodyPr wrap="square">
            <a:spAutoFit/>
          </a:bodyPr>
          <a:lstStyle/>
          <a:p>
            <a:pPr algn="r">
              <a:buSzPct val="100000"/>
            </a:pPr>
            <a:r>
              <a:rPr lang="en-US" sz="800" kern="0" dirty="0">
                <a:latin typeface="Calibri" pitchFamily="34" charset="0"/>
              </a:rPr>
              <a:t>V.T. </a:t>
            </a:r>
            <a:r>
              <a:rPr lang="en-US" sz="800" kern="0" dirty="0" err="1">
                <a:latin typeface="Calibri" pitchFamily="34" charset="0"/>
              </a:rPr>
              <a:t>Potsika</a:t>
            </a:r>
            <a:r>
              <a:rPr lang="en-US" sz="800" kern="0" dirty="0">
                <a:latin typeface="Calibri" pitchFamily="34" charset="0"/>
              </a:rPr>
              <a:t> </a:t>
            </a:r>
            <a:r>
              <a:rPr lang="en-US" sz="800" i="1" kern="0" dirty="0">
                <a:latin typeface="Calibri" pitchFamily="34" charset="0"/>
              </a:rPr>
              <a:t>et al</a:t>
            </a:r>
            <a:r>
              <a:rPr lang="en-US" sz="800" kern="0" dirty="0">
                <a:latin typeface="Calibri" pitchFamily="34" charset="0"/>
              </a:rPr>
              <a:t>., </a:t>
            </a:r>
            <a:r>
              <a:rPr lang="en-US" sz="800" kern="0" dirty="0" err="1">
                <a:latin typeface="Calibri" pitchFamily="34" charset="0"/>
              </a:rPr>
              <a:t>Ultrasonics</a:t>
            </a:r>
            <a:r>
              <a:rPr lang="en-US" sz="800" kern="0" dirty="0">
                <a:latin typeface="Calibri" pitchFamily="34" charset="0"/>
              </a:rPr>
              <a:t>, 201</a:t>
            </a:r>
            <a:r>
              <a:rPr lang="el-GR" sz="800" kern="0" dirty="0">
                <a:latin typeface="Calibri" pitchFamily="34" charset="0"/>
              </a:rPr>
              <a:t>4</a:t>
            </a:r>
            <a:endParaRPr lang="el-GR" sz="800" dirty="0">
              <a:latin typeface="Calibri" pitchFamily="34" charset="0"/>
            </a:endParaRPr>
          </a:p>
        </p:txBody>
      </p:sp>
      <p:pic>
        <p:nvPicPr>
          <p:cNvPr id="13" name="Picture 2"/>
          <p:cNvPicPr>
            <a:picLocks noChangeAspect="1" noChangeArrowheads="1"/>
          </p:cNvPicPr>
          <p:nvPr/>
        </p:nvPicPr>
        <p:blipFill>
          <a:blip r:embed="rId3"/>
          <a:srcRect/>
          <a:stretch>
            <a:fillRect/>
          </a:stretch>
        </p:blipFill>
        <p:spPr bwMode="auto">
          <a:xfrm>
            <a:off x="389731" y="3329604"/>
            <a:ext cx="8364537" cy="2682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29786" y="5359112"/>
            <a:ext cx="41665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p:cNvSpPr/>
          <p:nvPr/>
        </p:nvSpPr>
        <p:spPr>
          <a:xfrm>
            <a:off x="3294716" y="5359112"/>
            <a:ext cx="32337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p:cNvSpPr/>
          <p:nvPr/>
        </p:nvSpPr>
        <p:spPr>
          <a:xfrm>
            <a:off x="5959012" y="5454852"/>
            <a:ext cx="216024" cy="200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2"/>
          <p:cNvSpPr txBox="1">
            <a:spLocks noChangeArrowheads="1"/>
          </p:cNvSpPr>
          <p:nvPr/>
        </p:nvSpPr>
        <p:spPr bwMode="auto">
          <a:xfrm>
            <a:off x="774436" y="6120085"/>
            <a:ext cx="1793449"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eaLnBrk="0" hangingPunct="0">
              <a:defRPr sz="1200" b="1">
                <a:solidFill>
                  <a:srgbClr val="000099"/>
                </a:solidFill>
                <a:latin typeface="Tahoma" pitchFamily="34" charset="0"/>
                <a:cs typeface="Arial" charset="0"/>
              </a:defRPr>
            </a:lvl1pPr>
            <a:lvl2pPr marL="742950" indent="-285750" eaLnBrk="0" hangingPunct="0">
              <a:defRPr sz="1200" b="1">
                <a:solidFill>
                  <a:srgbClr val="000099"/>
                </a:solidFill>
                <a:latin typeface="Tahoma" pitchFamily="34" charset="0"/>
                <a:cs typeface="Arial" charset="0"/>
              </a:defRPr>
            </a:lvl2pPr>
            <a:lvl3pPr marL="1143000" indent="-228600" eaLnBrk="0" hangingPunct="0">
              <a:defRPr sz="1200" b="1">
                <a:solidFill>
                  <a:srgbClr val="000099"/>
                </a:solidFill>
                <a:latin typeface="Tahoma" pitchFamily="34" charset="0"/>
                <a:cs typeface="Arial" charset="0"/>
              </a:defRPr>
            </a:lvl3pPr>
            <a:lvl4pPr marL="1600200" indent="-228600" eaLnBrk="0" hangingPunct="0">
              <a:defRPr sz="1200" b="1">
                <a:solidFill>
                  <a:srgbClr val="000099"/>
                </a:solidFill>
                <a:latin typeface="Tahoma" pitchFamily="34" charset="0"/>
                <a:cs typeface="Arial" charset="0"/>
              </a:defRPr>
            </a:lvl4pPr>
            <a:lvl5pPr marL="2057400" indent="-228600" eaLnBrk="0" hangingPunct="0">
              <a:defRPr sz="1200" b="1">
                <a:solidFill>
                  <a:srgbClr val="000099"/>
                </a:solidFill>
                <a:latin typeface="Tahoma" pitchFamily="34" charset="0"/>
                <a:cs typeface="Arial" charset="0"/>
              </a:defRPr>
            </a:lvl5pPr>
            <a:lvl6pPr marL="2514600" indent="-228600" eaLnBrk="0" fontAlgn="base" hangingPunct="0">
              <a:spcBef>
                <a:spcPct val="0"/>
              </a:spcBef>
              <a:spcAft>
                <a:spcPct val="0"/>
              </a:spcAft>
              <a:defRPr sz="1200" b="1">
                <a:solidFill>
                  <a:srgbClr val="000099"/>
                </a:solidFill>
                <a:latin typeface="Tahoma" pitchFamily="34" charset="0"/>
                <a:cs typeface="Arial" charset="0"/>
              </a:defRPr>
            </a:lvl6pPr>
            <a:lvl7pPr marL="2971800" indent="-228600" eaLnBrk="0" fontAlgn="base" hangingPunct="0">
              <a:spcBef>
                <a:spcPct val="0"/>
              </a:spcBef>
              <a:spcAft>
                <a:spcPct val="0"/>
              </a:spcAft>
              <a:defRPr sz="1200" b="1">
                <a:solidFill>
                  <a:srgbClr val="000099"/>
                </a:solidFill>
                <a:latin typeface="Tahoma" pitchFamily="34" charset="0"/>
                <a:cs typeface="Arial" charset="0"/>
              </a:defRPr>
            </a:lvl7pPr>
            <a:lvl8pPr marL="3429000" indent="-228600" eaLnBrk="0" fontAlgn="base" hangingPunct="0">
              <a:spcBef>
                <a:spcPct val="0"/>
              </a:spcBef>
              <a:spcAft>
                <a:spcPct val="0"/>
              </a:spcAft>
              <a:defRPr sz="1200" b="1">
                <a:solidFill>
                  <a:srgbClr val="000099"/>
                </a:solidFill>
                <a:latin typeface="Tahoma" pitchFamily="34" charset="0"/>
                <a:cs typeface="Arial" charset="0"/>
              </a:defRPr>
            </a:lvl8pPr>
            <a:lvl9pPr marL="3886200" indent="-228600" eaLnBrk="0" fontAlgn="base" hangingPunct="0">
              <a:spcBef>
                <a:spcPct val="0"/>
              </a:spcBef>
              <a:spcAft>
                <a:spcPct val="0"/>
              </a:spcAft>
              <a:defRPr sz="1200" b="1">
                <a:solidFill>
                  <a:srgbClr val="000099"/>
                </a:solidFill>
                <a:latin typeface="Tahoma" pitchFamily="34" charset="0"/>
                <a:cs typeface="Arial" charset="0"/>
              </a:defRPr>
            </a:lvl9pPr>
          </a:lstStyle>
          <a:p>
            <a:pPr eaLnBrk="1" hangingPunct="1">
              <a:lnSpc>
                <a:spcPct val="90000"/>
              </a:lnSpc>
              <a:spcBef>
                <a:spcPct val="20000"/>
              </a:spcBef>
              <a:buClr>
                <a:srgbClr val="000099"/>
              </a:buClr>
            </a:pPr>
            <a:r>
              <a:rPr lang="el-GR" altLang="el-GR" sz="1800" dirty="0">
                <a:solidFill>
                  <a:srgbClr val="383E56"/>
                </a:solidFill>
                <a:latin typeface="Calibri" pitchFamily="34" charset="0"/>
              </a:rPr>
              <a:t>Εβδομάδα</a:t>
            </a:r>
            <a:r>
              <a:rPr lang="en-US" altLang="el-GR" sz="1800" dirty="0">
                <a:solidFill>
                  <a:srgbClr val="383E56"/>
                </a:solidFill>
                <a:latin typeface="Calibri" pitchFamily="34" charset="0"/>
              </a:rPr>
              <a:t> 3</a:t>
            </a:r>
          </a:p>
        </p:txBody>
      </p:sp>
      <p:sp>
        <p:nvSpPr>
          <p:cNvPr id="17" name="Rectangle 2"/>
          <p:cNvSpPr txBox="1">
            <a:spLocks noChangeArrowheads="1"/>
          </p:cNvSpPr>
          <p:nvPr/>
        </p:nvSpPr>
        <p:spPr bwMode="auto">
          <a:xfrm>
            <a:off x="3618088" y="6142310"/>
            <a:ext cx="1742414"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eaLnBrk="0" hangingPunct="0">
              <a:defRPr sz="1200" b="1">
                <a:solidFill>
                  <a:srgbClr val="000099"/>
                </a:solidFill>
                <a:latin typeface="Tahoma" pitchFamily="34" charset="0"/>
                <a:cs typeface="Arial" charset="0"/>
              </a:defRPr>
            </a:lvl1pPr>
            <a:lvl2pPr marL="742950" indent="-285750" eaLnBrk="0" hangingPunct="0">
              <a:defRPr sz="1200" b="1">
                <a:solidFill>
                  <a:srgbClr val="000099"/>
                </a:solidFill>
                <a:latin typeface="Tahoma" pitchFamily="34" charset="0"/>
                <a:cs typeface="Arial" charset="0"/>
              </a:defRPr>
            </a:lvl2pPr>
            <a:lvl3pPr marL="1143000" indent="-228600" eaLnBrk="0" hangingPunct="0">
              <a:defRPr sz="1200" b="1">
                <a:solidFill>
                  <a:srgbClr val="000099"/>
                </a:solidFill>
                <a:latin typeface="Tahoma" pitchFamily="34" charset="0"/>
                <a:cs typeface="Arial" charset="0"/>
              </a:defRPr>
            </a:lvl3pPr>
            <a:lvl4pPr marL="1600200" indent="-228600" eaLnBrk="0" hangingPunct="0">
              <a:defRPr sz="1200" b="1">
                <a:solidFill>
                  <a:srgbClr val="000099"/>
                </a:solidFill>
                <a:latin typeface="Tahoma" pitchFamily="34" charset="0"/>
                <a:cs typeface="Arial" charset="0"/>
              </a:defRPr>
            </a:lvl4pPr>
            <a:lvl5pPr marL="2057400" indent="-228600" eaLnBrk="0" hangingPunct="0">
              <a:defRPr sz="1200" b="1">
                <a:solidFill>
                  <a:srgbClr val="000099"/>
                </a:solidFill>
                <a:latin typeface="Tahoma" pitchFamily="34" charset="0"/>
                <a:cs typeface="Arial" charset="0"/>
              </a:defRPr>
            </a:lvl5pPr>
            <a:lvl6pPr marL="2514600" indent="-228600" eaLnBrk="0" fontAlgn="base" hangingPunct="0">
              <a:spcBef>
                <a:spcPct val="0"/>
              </a:spcBef>
              <a:spcAft>
                <a:spcPct val="0"/>
              </a:spcAft>
              <a:defRPr sz="1200" b="1">
                <a:solidFill>
                  <a:srgbClr val="000099"/>
                </a:solidFill>
                <a:latin typeface="Tahoma" pitchFamily="34" charset="0"/>
                <a:cs typeface="Arial" charset="0"/>
              </a:defRPr>
            </a:lvl6pPr>
            <a:lvl7pPr marL="2971800" indent="-228600" eaLnBrk="0" fontAlgn="base" hangingPunct="0">
              <a:spcBef>
                <a:spcPct val="0"/>
              </a:spcBef>
              <a:spcAft>
                <a:spcPct val="0"/>
              </a:spcAft>
              <a:defRPr sz="1200" b="1">
                <a:solidFill>
                  <a:srgbClr val="000099"/>
                </a:solidFill>
                <a:latin typeface="Tahoma" pitchFamily="34" charset="0"/>
                <a:cs typeface="Arial" charset="0"/>
              </a:defRPr>
            </a:lvl7pPr>
            <a:lvl8pPr marL="3429000" indent="-228600" eaLnBrk="0" fontAlgn="base" hangingPunct="0">
              <a:spcBef>
                <a:spcPct val="0"/>
              </a:spcBef>
              <a:spcAft>
                <a:spcPct val="0"/>
              </a:spcAft>
              <a:defRPr sz="1200" b="1">
                <a:solidFill>
                  <a:srgbClr val="000099"/>
                </a:solidFill>
                <a:latin typeface="Tahoma" pitchFamily="34" charset="0"/>
                <a:cs typeface="Arial" charset="0"/>
              </a:defRPr>
            </a:lvl8pPr>
            <a:lvl9pPr marL="3886200" indent="-228600" eaLnBrk="0" fontAlgn="base" hangingPunct="0">
              <a:spcBef>
                <a:spcPct val="0"/>
              </a:spcBef>
              <a:spcAft>
                <a:spcPct val="0"/>
              </a:spcAft>
              <a:defRPr sz="1200" b="1">
                <a:solidFill>
                  <a:srgbClr val="000099"/>
                </a:solidFill>
                <a:latin typeface="Tahoma" pitchFamily="34" charset="0"/>
                <a:cs typeface="Arial" charset="0"/>
              </a:defRPr>
            </a:lvl9pPr>
          </a:lstStyle>
          <a:p>
            <a:pPr eaLnBrk="1" hangingPunct="1">
              <a:lnSpc>
                <a:spcPct val="90000"/>
              </a:lnSpc>
              <a:spcBef>
                <a:spcPct val="20000"/>
              </a:spcBef>
              <a:buClr>
                <a:srgbClr val="000099"/>
              </a:buClr>
            </a:pPr>
            <a:r>
              <a:rPr lang="el-GR" altLang="el-GR" sz="1800" dirty="0">
                <a:solidFill>
                  <a:srgbClr val="383E56"/>
                </a:solidFill>
                <a:latin typeface="Calibri" pitchFamily="34" charset="0"/>
              </a:rPr>
              <a:t>Εβδομάδα</a:t>
            </a:r>
            <a:r>
              <a:rPr lang="en-US" altLang="el-GR" sz="1800" dirty="0">
                <a:solidFill>
                  <a:srgbClr val="383E56"/>
                </a:solidFill>
                <a:latin typeface="Calibri" pitchFamily="34" charset="0"/>
              </a:rPr>
              <a:t> 6</a:t>
            </a:r>
          </a:p>
        </p:txBody>
      </p:sp>
      <p:sp>
        <p:nvSpPr>
          <p:cNvPr id="18" name="Rectangle 2"/>
          <p:cNvSpPr txBox="1">
            <a:spLocks noChangeArrowheads="1"/>
          </p:cNvSpPr>
          <p:nvPr/>
        </p:nvSpPr>
        <p:spPr bwMode="auto">
          <a:xfrm>
            <a:off x="6463068" y="6166123"/>
            <a:ext cx="1658096"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eaLnBrk="0" hangingPunct="0">
              <a:defRPr sz="1200" b="1">
                <a:solidFill>
                  <a:srgbClr val="000099"/>
                </a:solidFill>
                <a:latin typeface="Tahoma" pitchFamily="34" charset="0"/>
                <a:cs typeface="Arial" charset="0"/>
              </a:defRPr>
            </a:lvl1pPr>
            <a:lvl2pPr marL="742950" indent="-285750" eaLnBrk="0" hangingPunct="0">
              <a:defRPr sz="1200" b="1">
                <a:solidFill>
                  <a:srgbClr val="000099"/>
                </a:solidFill>
                <a:latin typeface="Tahoma" pitchFamily="34" charset="0"/>
                <a:cs typeface="Arial" charset="0"/>
              </a:defRPr>
            </a:lvl2pPr>
            <a:lvl3pPr marL="1143000" indent="-228600" eaLnBrk="0" hangingPunct="0">
              <a:defRPr sz="1200" b="1">
                <a:solidFill>
                  <a:srgbClr val="000099"/>
                </a:solidFill>
                <a:latin typeface="Tahoma" pitchFamily="34" charset="0"/>
                <a:cs typeface="Arial" charset="0"/>
              </a:defRPr>
            </a:lvl3pPr>
            <a:lvl4pPr marL="1600200" indent="-228600" eaLnBrk="0" hangingPunct="0">
              <a:defRPr sz="1200" b="1">
                <a:solidFill>
                  <a:srgbClr val="000099"/>
                </a:solidFill>
                <a:latin typeface="Tahoma" pitchFamily="34" charset="0"/>
                <a:cs typeface="Arial" charset="0"/>
              </a:defRPr>
            </a:lvl4pPr>
            <a:lvl5pPr marL="2057400" indent="-228600" eaLnBrk="0" hangingPunct="0">
              <a:defRPr sz="1200" b="1">
                <a:solidFill>
                  <a:srgbClr val="000099"/>
                </a:solidFill>
                <a:latin typeface="Tahoma" pitchFamily="34" charset="0"/>
                <a:cs typeface="Arial" charset="0"/>
              </a:defRPr>
            </a:lvl5pPr>
            <a:lvl6pPr marL="2514600" indent="-228600" eaLnBrk="0" fontAlgn="base" hangingPunct="0">
              <a:spcBef>
                <a:spcPct val="0"/>
              </a:spcBef>
              <a:spcAft>
                <a:spcPct val="0"/>
              </a:spcAft>
              <a:defRPr sz="1200" b="1">
                <a:solidFill>
                  <a:srgbClr val="000099"/>
                </a:solidFill>
                <a:latin typeface="Tahoma" pitchFamily="34" charset="0"/>
                <a:cs typeface="Arial" charset="0"/>
              </a:defRPr>
            </a:lvl6pPr>
            <a:lvl7pPr marL="2971800" indent="-228600" eaLnBrk="0" fontAlgn="base" hangingPunct="0">
              <a:spcBef>
                <a:spcPct val="0"/>
              </a:spcBef>
              <a:spcAft>
                <a:spcPct val="0"/>
              </a:spcAft>
              <a:defRPr sz="1200" b="1">
                <a:solidFill>
                  <a:srgbClr val="000099"/>
                </a:solidFill>
                <a:latin typeface="Tahoma" pitchFamily="34" charset="0"/>
                <a:cs typeface="Arial" charset="0"/>
              </a:defRPr>
            </a:lvl7pPr>
            <a:lvl8pPr marL="3429000" indent="-228600" eaLnBrk="0" fontAlgn="base" hangingPunct="0">
              <a:spcBef>
                <a:spcPct val="0"/>
              </a:spcBef>
              <a:spcAft>
                <a:spcPct val="0"/>
              </a:spcAft>
              <a:defRPr sz="1200" b="1">
                <a:solidFill>
                  <a:srgbClr val="000099"/>
                </a:solidFill>
                <a:latin typeface="Tahoma" pitchFamily="34" charset="0"/>
                <a:cs typeface="Arial" charset="0"/>
              </a:defRPr>
            </a:lvl8pPr>
            <a:lvl9pPr marL="3886200" indent="-228600" eaLnBrk="0" fontAlgn="base" hangingPunct="0">
              <a:spcBef>
                <a:spcPct val="0"/>
              </a:spcBef>
              <a:spcAft>
                <a:spcPct val="0"/>
              </a:spcAft>
              <a:defRPr sz="1200" b="1">
                <a:solidFill>
                  <a:srgbClr val="000099"/>
                </a:solidFill>
                <a:latin typeface="Tahoma" pitchFamily="34" charset="0"/>
                <a:cs typeface="Arial" charset="0"/>
              </a:defRPr>
            </a:lvl9pPr>
          </a:lstStyle>
          <a:p>
            <a:pPr eaLnBrk="1" hangingPunct="1">
              <a:lnSpc>
                <a:spcPct val="90000"/>
              </a:lnSpc>
              <a:spcBef>
                <a:spcPct val="20000"/>
              </a:spcBef>
              <a:buClr>
                <a:srgbClr val="000099"/>
              </a:buClr>
            </a:pPr>
            <a:r>
              <a:rPr lang="el-GR" altLang="el-GR" sz="1800" dirty="0">
                <a:solidFill>
                  <a:srgbClr val="383E56"/>
                </a:solidFill>
                <a:latin typeface="Calibri" pitchFamily="34" charset="0"/>
              </a:rPr>
              <a:t>Εβδομάδα</a:t>
            </a:r>
            <a:r>
              <a:rPr lang="en-US" altLang="el-GR" sz="1800" dirty="0">
                <a:solidFill>
                  <a:srgbClr val="383E56"/>
                </a:solidFill>
                <a:latin typeface="Calibri" pitchFamily="34" charset="0"/>
              </a:rPr>
              <a:t> 9</a:t>
            </a:r>
          </a:p>
        </p:txBody>
      </p:sp>
      <p:sp>
        <p:nvSpPr>
          <p:cNvPr id="19" name="Content Placeholder 2"/>
          <p:cNvSpPr txBox="1">
            <a:spLocks/>
          </p:cNvSpPr>
          <p:nvPr/>
        </p:nvSpPr>
        <p:spPr>
          <a:xfrm>
            <a:off x="142844" y="214290"/>
            <a:ext cx="8858280" cy="1066800"/>
          </a:xfrm>
          <a:prstGeom prst="rect">
            <a:avLst/>
          </a:prstGeom>
        </p:spPr>
        <p:txBody>
          <a:bodyPr vert="horz">
            <a:normAutofit fontScale="92500" lnSpcReduction="10000"/>
          </a:bodyPr>
          <a:lstStyle/>
          <a:p>
            <a:pPr marL="320040" indent="-320040" algn="ctr">
              <a:spcBef>
                <a:spcPts val="700"/>
              </a:spcBef>
              <a:buClr>
                <a:schemeClr val="accent2"/>
              </a:buClr>
              <a:buSzPct val="60000"/>
              <a:defRPr/>
            </a:pPr>
            <a:r>
              <a:rPr lang="el-GR" sz="3700" b="1" dirty="0">
                <a:solidFill>
                  <a:srgbClr val="002060"/>
                </a:solidFill>
              </a:rPr>
              <a:t>Υπολογιστική μοντελοποίηση της διάδοσης υπερήχων σε μακρά οστά</a:t>
            </a:r>
          </a:p>
          <a:p>
            <a:pPr marL="320040" indent="-320040" algn="ctr">
              <a:spcBef>
                <a:spcPts val="700"/>
              </a:spcBef>
              <a:buClr>
                <a:schemeClr val="accent2"/>
              </a:buClr>
              <a:buSzPct val="60000"/>
              <a:defRPr/>
            </a:pPr>
            <a:endParaRPr lang="en-US" sz="4000" dirty="0"/>
          </a:p>
        </p:txBody>
      </p:sp>
      <p:sp>
        <p:nvSpPr>
          <p:cNvPr id="20" name="6 - Ορθογώνιο"/>
          <p:cNvSpPr/>
          <p:nvPr/>
        </p:nvSpPr>
        <p:spPr>
          <a:xfrm>
            <a:off x="0" y="1571612"/>
            <a:ext cx="9144000" cy="369332"/>
          </a:xfrm>
          <a:prstGeom prst="rect">
            <a:avLst/>
          </a:prstGeom>
          <a:solidFill>
            <a:schemeClr val="accent2">
              <a:lumMod val="60000"/>
              <a:lumOff val="40000"/>
            </a:schemeClr>
          </a:solidFill>
          <a:ln w="19050">
            <a:solidFill>
              <a:schemeClr val="accent2">
                <a:lumMod val="50000"/>
              </a:schemeClr>
            </a:solidFill>
          </a:ln>
          <a:effectLst>
            <a:outerShdw blurRad="50800" dist="38100" dir="5400000" algn="t" rotWithShape="0">
              <a:prstClr val="black">
                <a:alpha val="40000"/>
              </a:prstClr>
            </a:outerShdw>
          </a:effectLst>
        </p:spPr>
        <p:txBody>
          <a:bodyPr wrap="square">
            <a:spAutoFit/>
          </a:bodyPr>
          <a:lstStyle/>
          <a:p>
            <a:pPr eaLnBrk="0" hangingPunct="0">
              <a:defRPr/>
            </a:pPr>
            <a:r>
              <a:rPr lang="el-GR" b="1" i="1" dirty="0">
                <a:latin typeface="Calibri" pitchFamily="34" charset="0"/>
              </a:rPr>
              <a:t>                                                 </a:t>
            </a:r>
            <a:r>
              <a:rPr lang="en-US" b="1" i="1" dirty="0">
                <a:latin typeface="Calibri" pitchFamily="34" charset="0"/>
              </a:rPr>
              <a:t>                </a:t>
            </a:r>
            <a:r>
              <a:rPr lang="el-GR" b="1" i="1" dirty="0" err="1">
                <a:solidFill>
                  <a:srgbClr val="383E56"/>
                </a:solidFill>
                <a:latin typeface="Calibri" pitchFamily="34" charset="0"/>
              </a:rPr>
              <a:t>Κατεαγότα</a:t>
            </a:r>
            <a:r>
              <a:rPr lang="el-GR" b="1" i="1" dirty="0">
                <a:solidFill>
                  <a:srgbClr val="383E56"/>
                </a:solidFill>
                <a:latin typeface="Calibri" pitchFamily="34" charset="0"/>
              </a:rPr>
              <a:t> οστά</a:t>
            </a:r>
            <a:r>
              <a:rPr lang="el-GR" b="1" i="1" dirty="0">
                <a:solidFill>
                  <a:srgbClr val="1A2470"/>
                </a:solidFill>
                <a:latin typeface="Calibri" pitchFamily="34" charset="0"/>
              </a:rPr>
              <a:t> </a:t>
            </a:r>
          </a:p>
        </p:txBody>
      </p:sp>
    </p:spTree>
    <p:extLst>
      <p:ext uri="{BB962C8B-B14F-4D97-AF65-F5344CB8AC3E}">
        <p14:creationId xmlns:p14="http://schemas.microsoft.com/office/powerpoint/2010/main" val="27663297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Βιβλιογραφία</a:t>
            </a:r>
            <a:endParaRPr lang="en-US" sz="3600" b="1" dirty="0">
              <a:solidFill>
                <a:srgbClr val="002060"/>
              </a:solidFill>
            </a:endParaRPr>
          </a:p>
        </p:txBody>
      </p:sp>
      <p:sp>
        <p:nvSpPr>
          <p:cNvPr id="6" name="4 - Ορθογώνιο"/>
          <p:cNvSpPr/>
          <p:nvPr/>
        </p:nvSpPr>
        <p:spPr>
          <a:xfrm>
            <a:off x="286290" y="1700808"/>
            <a:ext cx="8534182" cy="5109091"/>
          </a:xfrm>
          <a:prstGeom prst="rect">
            <a:avLst/>
          </a:prstGeom>
        </p:spPr>
        <p:txBody>
          <a:bodyPr wrap="square">
            <a:spAutoFit/>
          </a:bodyPr>
          <a:lstStyle/>
          <a:p>
            <a:pPr algn="just">
              <a:spcAft>
                <a:spcPts val="300"/>
              </a:spcAft>
              <a:buSzPct val="70000"/>
              <a:buBlip>
                <a:blip r:embed="rId2"/>
              </a:buBlip>
            </a:pPr>
            <a:r>
              <a:rPr lang="el-GR" b="1" dirty="0">
                <a:cs typeface="Calibri" pitchFamily="34" charset="0"/>
              </a:rPr>
              <a:t> Χ. </a:t>
            </a:r>
            <a:r>
              <a:rPr lang="el-GR" b="1" dirty="0" err="1">
                <a:cs typeface="Calibri" pitchFamily="34" charset="0"/>
              </a:rPr>
              <a:t>Μασσαλάς</a:t>
            </a:r>
            <a:r>
              <a:rPr lang="el-GR" b="1" dirty="0">
                <a:cs typeface="Calibri" pitchFamily="34" charset="0"/>
              </a:rPr>
              <a:t>, Β. </a:t>
            </a:r>
            <a:r>
              <a:rPr lang="el-GR" b="1" dirty="0" err="1">
                <a:cs typeface="Calibri" pitchFamily="34" charset="0"/>
              </a:rPr>
              <a:t>Ποτσίκα</a:t>
            </a:r>
            <a:r>
              <a:rPr lang="el-GR" b="1" dirty="0">
                <a:cs typeface="Calibri" pitchFamily="34" charset="0"/>
              </a:rPr>
              <a:t>, Δ. Φωτιάδης, </a:t>
            </a:r>
            <a:r>
              <a:rPr lang="en-US" b="1" dirty="0">
                <a:latin typeface="Calibri" pitchFamily="34" charset="0"/>
                <a:cs typeface="Calibri" pitchFamily="34" charset="0"/>
              </a:rPr>
              <a:t>“</a:t>
            </a:r>
            <a:r>
              <a:rPr lang="el-GR" b="1" dirty="0">
                <a:cs typeface="Calibri" pitchFamily="34" charset="0"/>
              </a:rPr>
              <a:t>Εισαγωγή στην </a:t>
            </a:r>
            <a:r>
              <a:rPr lang="el-GR" b="1" dirty="0" err="1">
                <a:cs typeface="Calibri" pitchFamily="34" charset="0"/>
              </a:rPr>
              <a:t>Εμβιομηχανική</a:t>
            </a:r>
            <a:r>
              <a:rPr lang="en-US" b="1" dirty="0">
                <a:latin typeface="Calibri" pitchFamily="34" charset="0"/>
                <a:cs typeface="Calibri" pitchFamily="34" charset="0"/>
              </a:rPr>
              <a:t>”</a:t>
            </a:r>
            <a:r>
              <a:rPr lang="el-GR" b="1" dirty="0">
                <a:cs typeface="Calibri" pitchFamily="34" charset="0"/>
              </a:rPr>
              <a:t>, Εκδόσεις </a:t>
            </a:r>
            <a:r>
              <a:rPr lang="el-GR" b="1" dirty="0" err="1">
                <a:cs typeface="Calibri" pitchFamily="34" charset="0"/>
              </a:rPr>
              <a:t>Gutenberg</a:t>
            </a:r>
            <a:r>
              <a:rPr lang="el-GR" b="1" dirty="0">
                <a:cs typeface="Calibri" pitchFamily="34" charset="0"/>
              </a:rPr>
              <a:t>, Αθήνα 2018. </a:t>
            </a:r>
            <a:r>
              <a:rPr lang="el-GR" b="1" dirty="0">
                <a:latin typeface="Calibri" pitchFamily="34" charset="0"/>
                <a:cs typeface="Calibri" pitchFamily="34" charset="0"/>
              </a:rPr>
              <a:t> </a:t>
            </a:r>
          </a:p>
          <a:p>
            <a:pPr algn="just">
              <a:spcAft>
                <a:spcPts val="300"/>
              </a:spcAft>
              <a:buSzPct val="70000"/>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Cowin</a:t>
            </a:r>
            <a:r>
              <a:rPr lang="en-US" b="1" dirty="0">
                <a:latin typeface="Calibri" pitchFamily="34" charset="0"/>
                <a:cs typeface="Calibri" pitchFamily="34" charset="0"/>
              </a:rPr>
              <a:t> S.C.</a:t>
            </a:r>
            <a:r>
              <a:rPr lang="el-GR" b="1" dirty="0">
                <a:latin typeface="Calibri" pitchFamily="34" charset="0"/>
                <a:cs typeface="Calibri" pitchFamily="34" charset="0"/>
              </a:rPr>
              <a:t>,</a:t>
            </a:r>
            <a:r>
              <a:rPr lang="en-US" b="1" dirty="0">
                <a:latin typeface="Calibri" pitchFamily="34" charset="0"/>
                <a:cs typeface="Calibri" pitchFamily="34" charset="0"/>
              </a:rPr>
              <a:t> “Bone Mechanics”</a:t>
            </a:r>
            <a:r>
              <a:rPr lang="el-GR" b="1" dirty="0">
                <a:latin typeface="Calibri" pitchFamily="34" charset="0"/>
                <a:cs typeface="Calibri" pitchFamily="34" charset="0"/>
              </a:rPr>
              <a:t>,</a:t>
            </a:r>
            <a:r>
              <a:rPr lang="en-US" b="1" dirty="0">
                <a:latin typeface="Calibri" pitchFamily="34" charset="0"/>
                <a:cs typeface="Calibri" pitchFamily="34" charset="0"/>
              </a:rPr>
              <a:t> 2nd </a:t>
            </a:r>
            <a:r>
              <a:rPr lang="el-GR" b="1" dirty="0">
                <a:latin typeface="Calibri" pitchFamily="34" charset="0"/>
                <a:cs typeface="Calibri" pitchFamily="34" charset="0"/>
              </a:rPr>
              <a:t>Ε</a:t>
            </a:r>
            <a:r>
              <a:rPr lang="en-US" b="1" dirty="0" err="1">
                <a:latin typeface="Calibri" pitchFamily="34" charset="0"/>
                <a:cs typeface="Calibri" pitchFamily="34" charset="0"/>
              </a:rPr>
              <a:t>dition</a:t>
            </a:r>
            <a:r>
              <a:rPr lang="en-US" b="1" dirty="0">
                <a:latin typeface="Calibri" pitchFamily="34" charset="0"/>
                <a:cs typeface="Calibri" pitchFamily="34" charset="0"/>
              </a:rPr>
              <a:t>, CRC Press: Boca Raton, FL, 2001</a:t>
            </a:r>
            <a:r>
              <a:rPr lang="el-GR" b="1" dirty="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D.I.</a:t>
            </a:r>
            <a:r>
              <a:rPr lang="el-GR" b="1" dirty="0">
                <a:latin typeface="Calibri" pitchFamily="34" charset="0"/>
                <a:cs typeface="Calibri" pitchFamily="34" charset="0"/>
              </a:rPr>
              <a:t> </a:t>
            </a:r>
            <a:r>
              <a:rPr lang="en-US" b="1" dirty="0">
                <a:latin typeface="Calibri" pitchFamily="34" charset="0"/>
                <a:cs typeface="Calibri" pitchFamily="34" charset="0"/>
              </a:rPr>
              <a:t>Fotiadis, V.C.</a:t>
            </a:r>
            <a:r>
              <a:rPr lang="el-GR" b="1" dirty="0">
                <a:latin typeface="Calibri" pitchFamily="34" charset="0"/>
                <a:cs typeface="Calibri" pitchFamily="34" charset="0"/>
              </a:rPr>
              <a:t> </a:t>
            </a:r>
            <a:r>
              <a:rPr lang="en-US" b="1" dirty="0" err="1">
                <a:latin typeface="Calibri" pitchFamily="34" charset="0"/>
                <a:cs typeface="Calibri" pitchFamily="34" charset="0"/>
              </a:rPr>
              <a:t>Protopappas</a:t>
            </a:r>
            <a:r>
              <a:rPr lang="en-US" b="1" dirty="0">
                <a:latin typeface="Calibri" pitchFamily="34" charset="0"/>
                <a:cs typeface="Calibri" pitchFamily="34" charset="0"/>
              </a:rPr>
              <a:t>, C.V.</a:t>
            </a:r>
            <a:r>
              <a:rPr lang="el-GR" b="1" dirty="0">
                <a:latin typeface="Calibri" pitchFamily="34" charset="0"/>
                <a:cs typeface="Calibri" pitchFamily="34" charset="0"/>
              </a:rPr>
              <a:t> </a:t>
            </a:r>
            <a:r>
              <a:rPr lang="en-US" b="1" dirty="0" err="1">
                <a:latin typeface="Calibri" pitchFamily="34" charset="0"/>
                <a:cs typeface="Calibri" pitchFamily="34" charset="0"/>
              </a:rPr>
              <a:t>Massalas</a:t>
            </a:r>
            <a:r>
              <a:rPr lang="en-US" b="1" dirty="0">
                <a:latin typeface="Calibri" pitchFamily="34" charset="0"/>
                <a:cs typeface="Calibri" pitchFamily="34" charset="0"/>
              </a:rPr>
              <a:t>, “Elasticity”,</a:t>
            </a:r>
            <a:r>
              <a:rPr lang="el-GR" b="1" dirty="0">
                <a:latin typeface="Calibri" pitchFamily="34" charset="0"/>
                <a:cs typeface="Calibri" pitchFamily="34" charset="0"/>
              </a:rPr>
              <a:t> </a:t>
            </a:r>
            <a:r>
              <a:rPr lang="en-US" b="1" dirty="0">
                <a:latin typeface="Calibri" pitchFamily="34" charset="0"/>
                <a:cs typeface="Calibri" pitchFamily="34" charset="0"/>
              </a:rPr>
              <a:t>Wiley Encyclopedia of biomedical engineering</a:t>
            </a:r>
            <a:r>
              <a:rPr lang="el-GR" b="1" dirty="0">
                <a:latin typeface="Calibri" pitchFamily="34" charset="0"/>
                <a:cs typeface="Calibri" pitchFamily="34" charset="0"/>
              </a:rPr>
              <a:t>, 2006.</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Fung Y.C.</a:t>
            </a:r>
            <a:r>
              <a:rPr lang="el-GR" b="1" dirty="0">
                <a:latin typeface="Calibri" pitchFamily="34" charset="0"/>
                <a:cs typeface="Calibri" pitchFamily="34" charset="0"/>
              </a:rPr>
              <a:t>,</a:t>
            </a:r>
            <a:r>
              <a:rPr lang="en-US" b="1" dirty="0">
                <a:latin typeface="Calibri" pitchFamily="34" charset="0"/>
                <a:cs typeface="Calibri" pitchFamily="34" charset="0"/>
              </a:rPr>
              <a:t> “Biomechanics: motion, flow, stress, and growth”, Springer-</a:t>
            </a:r>
            <a:r>
              <a:rPr lang="en-US" b="1" dirty="0" err="1">
                <a:latin typeface="Calibri" pitchFamily="34" charset="0"/>
                <a:cs typeface="Calibri" pitchFamily="34" charset="0"/>
              </a:rPr>
              <a:t>Verlang</a:t>
            </a:r>
            <a:r>
              <a:rPr lang="en-US" b="1" dirty="0">
                <a:latin typeface="Calibri" pitchFamily="34" charset="0"/>
                <a:cs typeface="Calibri" pitchFamily="34" charset="0"/>
              </a:rPr>
              <a:t> new York </a:t>
            </a:r>
            <a:r>
              <a:rPr lang="en-US" b="1" dirty="0" err="1">
                <a:latin typeface="Calibri" pitchFamily="34" charset="0"/>
                <a:cs typeface="Calibri" pitchFamily="34" charset="0"/>
              </a:rPr>
              <a:t>Inc</a:t>
            </a:r>
            <a:r>
              <a:rPr lang="en-US" b="1" dirty="0">
                <a:latin typeface="Calibri" pitchFamily="34" charset="0"/>
                <a:cs typeface="Calibri" pitchFamily="34" charset="0"/>
              </a:rPr>
              <a:t>, 1990</a:t>
            </a:r>
            <a:r>
              <a:rPr lang="el-GR" b="1" dirty="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Rho J.Y., Kuhn-Spearing L., </a:t>
            </a:r>
            <a:r>
              <a:rPr lang="en-US" b="1" dirty="0" err="1">
                <a:latin typeface="Calibri" pitchFamily="34" charset="0"/>
                <a:cs typeface="Calibri" pitchFamily="34" charset="0"/>
              </a:rPr>
              <a:t>Zioupos</a:t>
            </a:r>
            <a:r>
              <a:rPr lang="en-US" b="1" dirty="0">
                <a:latin typeface="Calibri" pitchFamily="34" charset="0"/>
                <a:cs typeface="Calibri" pitchFamily="34" charset="0"/>
              </a:rPr>
              <a:t> P., “Mechanical properties and the hierarchical structure of bone”</a:t>
            </a:r>
            <a:r>
              <a:rPr lang="el-GR" b="1" dirty="0">
                <a:latin typeface="Calibri" pitchFamily="34" charset="0"/>
                <a:cs typeface="Calibri" pitchFamily="34" charset="0"/>
              </a:rPr>
              <a:t>,</a:t>
            </a:r>
            <a:r>
              <a:rPr lang="en-US" b="1" dirty="0">
                <a:latin typeface="Calibri" pitchFamily="34" charset="0"/>
                <a:cs typeface="Calibri" pitchFamily="34" charset="0"/>
              </a:rPr>
              <a:t> Med </a:t>
            </a:r>
            <a:r>
              <a:rPr lang="en-US" b="1" dirty="0" err="1">
                <a:latin typeface="Calibri" pitchFamily="34" charset="0"/>
                <a:cs typeface="Calibri" pitchFamily="34" charset="0"/>
              </a:rPr>
              <a:t>Eng</a:t>
            </a:r>
            <a:r>
              <a:rPr lang="en-US" b="1" dirty="0">
                <a:latin typeface="Calibri" pitchFamily="34" charset="0"/>
                <a:cs typeface="Calibri" pitchFamily="34" charset="0"/>
              </a:rPr>
              <a:t> Phys</a:t>
            </a:r>
            <a:r>
              <a:rPr lang="el-GR" b="1" dirty="0">
                <a:latin typeface="Calibri" pitchFamily="34" charset="0"/>
                <a:cs typeface="Calibri" pitchFamily="34" charset="0"/>
              </a:rPr>
              <a:t>,</a:t>
            </a:r>
            <a:r>
              <a:rPr lang="en-US" b="1" dirty="0">
                <a:latin typeface="Calibri" pitchFamily="34" charset="0"/>
                <a:cs typeface="Calibri" pitchFamily="34" charset="0"/>
              </a:rPr>
              <a:t> 20</a:t>
            </a:r>
            <a:r>
              <a:rPr lang="el-GR" b="1" dirty="0">
                <a:latin typeface="Calibri" pitchFamily="34" charset="0"/>
                <a:cs typeface="Calibri" pitchFamily="34" charset="0"/>
              </a:rPr>
              <a:t>, </a:t>
            </a:r>
            <a:r>
              <a:rPr lang="en-US" b="1" dirty="0">
                <a:latin typeface="Calibri" pitchFamily="34" charset="0"/>
                <a:cs typeface="Calibri" pitchFamily="34" charset="0"/>
              </a:rPr>
              <a:t>pp. 92-102, 1998</a:t>
            </a:r>
            <a:r>
              <a:rPr lang="el-GR" b="1" dirty="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Doblare</a:t>
            </a:r>
            <a:r>
              <a:rPr lang="en-US" b="1" dirty="0">
                <a:latin typeface="Calibri" pitchFamily="34" charset="0"/>
                <a:cs typeface="Calibri" pitchFamily="34" charset="0"/>
              </a:rPr>
              <a:t> M., Garcia J.M., Gomez M.J., “Modelling bone tissue fracture and healing: a review”, </a:t>
            </a:r>
            <a:r>
              <a:rPr lang="en-US" b="1" dirty="0" err="1">
                <a:latin typeface="Calibri" pitchFamily="34" charset="0"/>
                <a:cs typeface="Calibri" pitchFamily="34" charset="0"/>
              </a:rPr>
              <a:t>Eng</a:t>
            </a:r>
            <a:r>
              <a:rPr lang="en-US" b="1" dirty="0">
                <a:latin typeface="Calibri" pitchFamily="34" charset="0"/>
                <a:cs typeface="Calibri" pitchFamily="34" charset="0"/>
              </a:rPr>
              <a:t> Fracture </a:t>
            </a:r>
            <a:r>
              <a:rPr lang="en-US" b="1" dirty="0" err="1">
                <a:latin typeface="Calibri" pitchFamily="34" charset="0"/>
                <a:cs typeface="Calibri" pitchFamily="34" charset="0"/>
              </a:rPr>
              <a:t>Mech</a:t>
            </a:r>
            <a:r>
              <a:rPr lang="en-US" b="1" dirty="0">
                <a:latin typeface="Calibri" pitchFamily="34" charset="0"/>
                <a:cs typeface="Calibri" pitchFamily="34" charset="0"/>
              </a:rPr>
              <a:t>, 71, pp. 1809-1840, 2004</a:t>
            </a:r>
            <a:r>
              <a:rPr lang="el-GR" b="1" dirty="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Reilly D.T., Albert H. Burstein., “The elastic and ultimate properties of compact bone tissue”, J </a:t>
            </a:r>
            <a:r>
              <a:rPr lang="en-US" b="1" dirty="0" err="1">
                <a:latin typeface="Calibri" pitchFamily="34" charset="0"/>
                <a:cs typeface="Calibri" pitchFamily="34" charset="0"/>
              </a:rPr>
              <a:t>Biomech</a:t>
            </a:r>
            <a:r>
              <a:rPr lang="en-US" b="1" dirty="0">
                <a:latin typeface="Calibri" pitchFamily="34" charset="0"/>
                <a:cs typeface="Calibri" pitchFamily="34" charset="0"/>
              </a:rPr>
              <a:t>, 1975</a:t>
            </a:r>
            <a:r>
              <a:rPr lang="el-GR" b="1" dirty="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SzPct val="70000"/>
              <a:buBlip>
                <a:blip r:embed="rId2"/>
              </a:buBlip>
            </a:pPr>
            <a:r>
              <a:rPr lang="en-US" b="1" dirty="0">
                <a:latin typeface="Calibri" pitchFamily="34" charset="0"/>
                <a:cs typeface="Calibri" pitchFamily="34" charset="0"/>
              </a:rPr>
              <a:t> </a:t>
            </a:r>
            <a:r>
              <a:rPr lang="en-US" b="1" dirty="0" err="1">
                <a:latin typeface="Calibri" pitchFamily="34" charset="0"/>
                <a:cs typeface="Calibri" pitchFamily="34" charset="0"/>
              </a:rPr>
              <a:t>Cezayirlioglu</a:t>
            </a:r>
            <a:r>
              <a:rPr lang="en-US" b="1" dirty="0">
                <a:latin typeface="Calibri" pitchFamily="34" charset="0"/>
                <a:cs typeface="Calibri" pitchFamily="34" charset="0"/>
              </a:rPr>
              <a:t> H., E. </a:t>
            </a:r>
            <a:r>
              <a:rPr lang="en-US" b="1" dirty="0" err="1">
                <a:latin typeface="Calibri" pitchFamily="34" charset="0"/>
                <a:cs typeface="Calibri" pitchFamily="34" charset="0"/>
              </a:rPr>
              <a:t>Bahniuk</a:t>
            </a:r>
            <a:r>
              <a:rPr lang="en-US" b="1" dirty="0">
                <a:latin typeface="Calibri" pitchFamily="34" charset="0"/>
                <a:cs typeface="Calibri" pitchFamily="34" charset="0"/>
              </a:rPr>
              <a:t>, D.T. Davy</a:t>
            </a:r>
            <a:r>
              <a:rPr lang="el-GR" b="1" dirty="0">
                <a:latin typeface="Calibri" pitchFamily="34" charset="0"/>
                <a:cs typeface="Calibri" pitchFamily="34" charset="0"/>
              </a:rPr>
              <a:t>,</a:t>
            </a:r>
            <a:r>
              <a:rPr lang="en-US" b="1" dirty="0">
                <a:latin typeface="Calibri" pitchFamily="34" charset="0"/>
                <a:cs typeface="Calibri" pitchFamily="34" charset="0"/>
              </a:rPr>
              <a:t> K.G. </a:t>
            </a:r>
            <a:r>
              <a:rPr lang="en-US" b="1" dirty="0" err="1">
                <a:latin typeface="Calibri" pitchFamily="34" charset="0"/>
                <a:cs typeface="Calibri" pitchFamily="34" charset="0"/>
              </a:rPr>
              <a:t>Heiple</a:t>
            </a:r>
            <a:r>
              <a:rPr lang="en-US" b="1" dirty="0">
                <a:latin typeface="Calibri" pitchFamily="34" charset="0"/>
                <a:cs typeface="Calibri" pitchFamily="34" charset="0"/>
              </a:rPr>
              <a:t>, “Anisotropic yield behavior of bone under combined axial force and torque”, J </a:t>
            </a:r>
            <a:r>
              <a:rPr lang="en-US" b="1" dirty="0" err="1">
                <a:latin typeface="Calibri" pitchFamily="34" charset="0"/>
                <a:cs typeface="Calibri" pitchFamily="34" charset="0"/>
              </a:rPr>
              <a:t>Biomech</a:t>
            </a:r>
            <a:r>
              <a:rPr lang="en-US" b="1" dirty="0">
                <a:latin typeface="Calibri" pitchFamily="34" charset="0"/>
                <a:cs typeface="Calibri" pitchFamily="34" charset="0"/>
              </a:rPr>
              <a:t> ,  1985</a:t>
            </a:r>
            <a:r>
              <a:rPr lang="el-GR" b="1" dirty="0">
                <a:latin typeface="Calibri" pitchFamily="34" charset="0"/>
                <a:cs typeface="Calibri" pitchFamily="34" charset="0"/>
              </a:rPr>
              <a:t>.</a:t>
            </a:r>
          </a:p>
          <a:p>
            <a:pPr algn="just">
              <a:spcAft>
                <a:spcPts val="300"/>
              </a:spcAft>
              <a:buSzPct val="70000"/>
              <a:buBlip>
                <a:blip r:embed="rId2"/>
              </a:buBlip>
            </a:pPr>
            <a:r>
              <a:rPr lang="el-GR" b="1" dirty="0">
                <a:cs typeface="Calibri" pitchFamily="34" charset="0"/>
              </a:rPr>
              <a:t>Μαρία Γ. </a:t>
            </a:r>
            <a:r>
              <a:rPr lang="el-GR" b="1" dirty="0" err="1">
                <a:cs typeface="Calibri" pitchFamily="34" charset="0"/>
              </a:rPr>
              <a:t>Βάββα</a:t>
            </a:r>
            <a:r>
              <a:rPr lang="el-GR" b="1" dirty="0">
                <a:cs typeface="Calibri" pitchFamily="34" charset="0"/>
              </a:rPr>
              <a:t>, </a:t>
            </a:r>
            <a:r>
              <a:rPr lang="en-US" b="1" dirty="0">
                <a:latin typeface="Calibri" pitchFamily="34" charset="0"/>
                <a:cs typeface="Calibri" pitchFamily="34" charset="0"/>
              </a:rPr>
              <a:t>“</a:t>
            </a:r>
            <a:r>
              <a:rPr lang="el-GR" b="1" dirty="0">
                <a:cs typeface="Calibri" pitchFamily="34" charset="0"/>
              </a:rPr>
              <a:t>Υπολογιστική και θεωρητική μελέτη της διάδοσης υπερήχων σε άθικτα και </a:t>
            </a:r>
            <a:r>
              <a:rPr lang="el-GR" b="1" dirty="0" err="1">
                <a:cs typeface="Calibri" pitchFamily="34" charset="0"/>
              </a:rPr>
              <a:t>κατεαγότα</a:t>
            </a:r>
            <a:r>
              <a:rPr lang="el-GR" b="1" dirty="0">
                <a:cs typeface="Calibri" pitchFamily="34" charset="0"/>
              </a:rPr>
              <a:t> οστά και σύγκριση με </a:t>
            </a:r>
            <a:r>
              <a:rPr lang="en-US" b="1" dirty="0">
                <a:latin typeface="Calibri" pitchFamily="34" charset="0"/>
                <a:cs typeface="Calibri" pitchFamily="34" charset="0"/>
              </a:rPr>
              <a:t>in-vitro </a:t>
            </a:r>
            <a:r>
              <a:rPr lang="el-GR" b="1" dirty="0">
                <a:cs typeface="Calibri" pitchFamily="34" charset="0"/>
              </a:rPr>
              <a:t>πειράματα</a:t>
            </a:r>
            <a:r>
              <a:rPr lang="en-US" b="1" dirty="0">
                <a:latin typeface="Calibri" pitchFamily="34" charset="0"/>
                <a:cs typeface="Calibri" pitchFamily="34" charset="0"/>
              </a:rPr>
              <a:t>”</a:t>
            </a:r>
            <a:r>
              <a:rPr lang="el-GR" b="1" dirty="0">
                <a:cs typeface="Calibri" pitchFamily="34" charset="0"/>
              </a:rPr>
              <a:t>, 2009.</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13096798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Βιβλιογραφία</a:t>
            </a:r>
            <a:endParaRPr lang="en-US" sz="3600" b="1" dirty="0">
              <a:solidFill>
                <a:srgbClr val="002060"/>
              </a:solidFill>
            </a:endParaRPr>
          </a:p>
        </p:txBody>
      </p:sp>
      <p:sp>
        <p:nvSpPr>
          <p:cNvPr id="6" name="4 - Ορθογώνιο"/>
          <p:cNvSpPr/>
          <p:nvPr/>
        </p:nvSpPr>
        <p:spPr>
          <a:xfrm>
            <a:off x="286290" y="1700808"/>
            <a:ext cx="8534182" cy="2423740"/>
          </a:xfrm>
          <a:prstGeom prst="rect">
            <a:avLst/>
          </a:prstGeom>
        </p:spPr>
        <p:txBody>
          <a:bodyPr wrap="square">
            <a:spAutoFit/>
          </a:bodyPr>
          <a:lstStyle/>
          <a:p>
            <a:pPr algn="just">
              <a:spcAft>
                <a:spcPts val="300"/>
              </a:spcAft>
              <a:buBlip>
                <a:blip r:embed="rId2"/>
              </a:buBlip>
            </a:pPr>
            <a:r>
              <a:rPr lang="el-GR" b="1" dirty="0">
                <a:cs typeface="Calibri" pitchFamily="34" charset="0"/>
              </a:rPr>
              <a:t> </a:t>
            </a:r>
            <a:r>
              <a:rPr lang="el-GR" b="1" dirty="0" err="1">
                <a:cs typeface="Calibri" pitchFamily="34" charset="0"/>
              </a:rPr>
              <a:t>Πρωτόπαππας</a:t>
            </a:r>
            <a:r>
              <a:rPr lang="el-GR" b="1" dirty="0">
                <a:cs typeface="Calibri" pitchFamily="34" charset="0"/>
              </a:rPr>
              <a:t> Β.Χ., </a:t>
            </a:r>
            <a:r>
              <a:rPr lang="en-US" b="1" dirty="0">
                <a:latin typeface="Calibri" pitchFamily="34" charset="0"/>
                <a:cs typeface="Calibri" pitchFamily="34" charset="0"/>
              </a:rPr>
              <a:t>“</a:t>
            </a:r>
            <a:r>
              <a:rPr lang="el-GR" b="1" dirty="0">
                <a:cs typeface="Calibri" pitchFamily="34" charset="0"/>
              </a:rPr>
              <a:t>Ανάπτυξη περιβάλλοντος διάγνωσης της οστεογένεσης</a:t>
            </a:r>
            <a:r>
              <a:rPr lang="en-US" b="1" dirty="0">
                <a:latin typeface="Calibri" pitchFamily="34" charset="0"/>
                <a:cs typeface="Calibri" pitchFamily="34" charset="0"/>
              </a:rPr>
              <a:t>”</a:t>
            </a:r>
            <a:r>
              <a:rPr lang="el-GR" b="1" dirty="0">
                <a:cs typeface="Calibri" pitchFamily="34" charset="0"/>
              </a:rPr>
              <a:t>, Διδακτορική διατριβή, 2006.</a:t>
            </a:r>
            <a:endParaRPr lang="en-US" b="1" dirty="0">
              <a:cs typeface="Calibri" pitchFamily="34" charset="0"/>
            </a:endParaRPr>
          </a:p>
          <a:p>
            <a:pPr algn="just">
              <a:spcAft>
                <a:spcPts val="300"/>
              </a:spcAft>
              <a:buBlip>
                <a:blip r:embed="rId2"/>
              </a:buBlip>
            </a:pPr>
            <a:r>
              <a:rPr lang="el-GR" b="1" dirty="0">
                <a:cs typeface="Calibri" pitchFamily="34" charset="0"/>
              </a:rPr>
              <a:t> </a:t>
            </a:r>
            <a:r>
              <a:rPr lang="en-US" b="1" dirty="0" err="1">
                <a:latin typeface="Calibri" pitchFamily="34" charset="0"/>
                <a:cs typeface="Calibri" pitchFamily="34" charset="0"/>
              </a:rPr>
              <a:t>Claes</a:t>
            </a:r>
            <a:r>
              <a:rPr lang="en-US" b="1" dirty="0">
                <a:latin typeface="Calibri" pitchFamily="34" charset="0"/>
                <a:cs typeface="Calibri" pitchFamily="34" charset="0"/>
              </a:rPr>
              <a:t> LE et al., “Magnitudes of local stress and strain along bony surfaces predict the course and type of fracture healing”, J </a:t>
            </a:r>
            <a:r>
              <a:rPr lang="en-US" b="1" dirty="0" err="1">
                <a:latin typeface="Calibri" pitchFamily="34" charset="0"/>
                <a:cs typeface="Calibri" pitchFamily="34" charset="0"/>
              </a:rPr>
              <a:t>Biomech</a:t>
            </a:r>
            <a:r>
              <a:rPr lang="en-US" b="1" dirty="0">
                <a:latin typeface="Calibri" pitchFamily="34" charset="0"/>
                <a:cs typeface="Calibri" pitchFamily="34" charset="0"/>
              </a:rPr>
              <a:t>, 1999.</a:t>
            </a:r>
          </a:p>
          <a:p>
            <a:pPr algn="just">
              <a:spcAft>
                <a:spcPts val="300"/>
              </a:spcAft>
              <a:buBlip>
                <a:blip r:embed="rId2"/>
              </a:buBlip>
            </a:pPr>
            <a:r>
              <a:rPr lang="en-US" b="1" dirty="0">
                <a:latin typeface="Calibri" pitchFamily="34" charset="0"/>
                <a:cs typeface="Calibri" pitchFamily="34" charset="0"/>
              </a:rPr>
              <a:t>  </a:t>
            </a:r>
            <a:r>
              <a:rPr lang="en-US" b="1" dirty="0" err="1">
                <a:latin typeface="Calibri" pitchFamily="34" charset="0"/>
                <a:cs typeface="Calibri" pitchFamily="34" charset="0"/>
              </a:rPr>
              <a:t>Cowin</a:t>
            </a:r>
            <a:r>
              <a:rPr lang="en-US" b="1" dirty="0">
                <a:latin typeface="Calibri" pitchFamily="34" charset="0"/>
                <a:cs typeface="Calibri" pitchFamily="34" charset="0"/>
              </a:rPr>
              <a:t> S.C., “Anisotropic </a:t>
            </a:r>
            <a:r>
              <a:rPr lang="en-US" b="1" dirty="0" err="1">
                <a:latin typeface="Calibri" pitchFamily="34" charset="0"/>
                <a:cs typeface="Calibri" pitchFamily="34" charset="0"/>
              </a:rPr>
              <a:t>poroelasticity</a:t>
            </a:r>
            <a:r>
              <a:rPr lang="en-US" b="1" dirty="0">
                <a:latin typeface="Calibri" pitchFamily="34" charset="0"/>
                <a:cs typeface="Calibri" pitchFamily="34" charset="0"/>
              </a:rPr>
              <a:t>: fabric tensor formulation”, Mechanics of Materials, pp. 665-677, 2003.</a:t>
            </a:r>
          </a:p>
          <a:p>
            <a:pPr algn="just">
              <a:spcAft>
                <a:spcPts val="300"/>
              </a:spcAft>
              <a:buBlip>
                <a:blip r:embed="rId2"/>
              </a:buBlip>
            </a:pPr>
            <a:r>
              <a:rPr lang="en-US" b="1" dirty="0">
                <a:latin typeface="Calibri" pitchFamily="34" charset="0"/>
                <a:cs typeface="Calibri" pitchFamily="34" charset="0"/>
              </a:rPr>
              <a:t> </a:t>
            </a:r>
            <a:r>
              <a:rPr lang="en-US" b="1" dirty="0" err="1">
                <a:latin typeface="Calibri" pitchFamily="34" charset="0"/>
                <a:cs typeface="Calibri" pitchFamily="34" charset="0"/>
              </a:rPr>
              <a:t>Potsika</a:t>
            </a:r>
            <a:r>
              <a:rPr lang="en-US" b="1" dirty="0">
                <a:latin typeface="Calibri" pitchFamily="34" charset="0"/>
                <a:cs typeface="Calibri" pitchFamily="34" charset="0"/>
              </a:rPr>
              <a:t> V.T. et al, “Computational Modeling of Ultrasound Wave Propagation in Bone”, Springer, 2013.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62000" y="381000"/>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Νόμος του </a:t>
            </a:r>
            <a:r>
              <a:rPr lang="en-US" sz="3600" b="1" dirty="0">
                <a:solidFill>
                  <a:srgbClr val="002060"/>
                </a:solidFill>
              </a:rPr>
              <a:t>Wolff</a:t>
            </a:r>
            <a:endParaRPr lang="el-GR" sz="3600" b="1" dirty="0">
              <a:solidFill>
                <a:srgbClr val="002060"/>
              </a:solidFill>
            </a:endParaRPr>
          </a:p>
          <a:p>
            <a:pPr marL="320040" indent="-320040" algn="ctr">
              <a:spcBef>
                <a:spcPts val="700"/>
              </a:spcBef>
              <a:buClr>
                <a:schemeClr val="accent2"/>
              </a:buClr>
              <a:buSzPct val="60000"/>
              <a:defRPr/>
            </a:pPr>
            <a:endParaRPr lang="en-US" sz="3600" dirty="0"/>
          </a:p>
        </p:txBody>
      </p:sp>
      <p:sp>
        <p:nvSpPr>
          <p:cNvPr id="5"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Όταν ένα οστό υπόκειται σε φόρτιση, ξεκινά η διαδικασία της ανακατασκευής του οστού και ο </a:t>
            </a:r>
            <a:r>
              <a:rPr lang="el-GR" sz="2200" dirty="0" err="1"/>
              <a:t>τανυστής</a:t>
            </a:r>
            <a:r>
              <a:rPr lang="el-GR" sz="2200" dirty="0"/>
              <a:t> προσανατολισμού h</a:t>
            </a:r>
            <a:r>
              <a:rPr lang="el-GR" sz="2200" baseline="-25000" dirty="0"/>
              <a:t>ij</a:t>
            </a:r>
            <a:r>
              <a:rPr lang="el-GR" sz="2200" dirty="0"/>
              <a:t> να μεταβάλλεται με τον χρόνο.</a:t>
            </a:r>
          </a:p>
          <a:p>
            <a:pPr algn="just">
              <a:spcBef>
                <a:spcPts val="0"/>
              </a:spcBef>
              <a:spcAft>
                <a:spcPts val="2400"/>
              </a:spcAft>
              <a:buClr>
                <a:schemeClr val="tx2">
                  <a:lumMod val="75000"/>
                </a:schemeClr>
              </a:buClr>
              <a:buFont typeface="Wingdings" pitchFamily="2" charset="2"/>
              <a:buChar char="q"/>
            </a:pPr>
            <a:r>
              <a:rPr lang="el-GR" sz="2200" dirty="0"/>
              <a:t> Σε </a:t>
            </a:r>
            <a:r>
              <a:rPr lang="el-GR" sz="2200" dirty="0" err="1"/>
              <a:t>ομοιοστατική</a:t>
            </a:r>
            <a:r>
              <a:rPr lang="el-GR" sz="2200" dirty="0"/>
              <a:t> κατάσταση, οι κύριοι άξονες του </a:t>
            </a:r>
            <a:r>
              <a:rPr lang="el-GR" sz="2200" dirty="0" err="1"/>
              <a:t>τανυστή</a:t>
            </a:r>
            <a:r>
              <a:rPr lang="el-GR" sz="2200" dirty="0"/>
              <a:t> τάσης  σ</a:t>
            </a:r>
            <a:r>
              <a:rPr lang="el-GR" sz="2200" baseline="-25000" dirty="0"/>
              <a:t>ij</a:t>
            </a:r>
            <a:r>
              <a:rPr lang="el-GR" sz="2200" dirty="0"/>
              <a:t>  και του </a:t>
            </a:r>
            <a:r>
              <a:rPr lang="el-GR" sz="2200" dirty="0" err="1"/>
              <a:t>τανυστή</a:t>
            </a:r>
            <a:r>
              <a:rPr lang="el-GR" sz="2200" dirty="0"/>
              <a:t> προσανατολισμού συμπίπτουν. </a:t>
            </a:r>
          </a:p>
          <a:p>
            <a:pPr algn="just">
              <a:spcBef>
                <a:spcPts val="0"/>
              </a:spcBef>
              <a:buClr>
                <a:schemeClr val="tx2">
                  <a:lumMod val="75000"/>
                </a:schemeClr>
              </a:buClr>
              <a:buFont typeface="Wingdings" pitchFamily="2" charset="2"/>
              <a:buChar char="q"/>
            </a:pPr>
            <a:r>
              <a:rPr lang="el-GR" sz="2200" dirty="0"/>
              <a:t> Ο νόμος του </a:t>
            </a:r>
            <a:r>
              <a:rPr lang="el-GR" sz="2200" dirty="0" err="1"/>
              <a:t>Wolff</a:t>
            </a:r>
            <a:r>
              <a:rPr lang="el-GR" sz="2200" dirty="0"/>
              <a:t> αποτελεί ένα μέρος μιας γενικότερης θεωρίας που καθορίζει τη μεταβολή του </a:t>
            </a:r>
            <a:r>
              <a:rPr lang="el-GR" sz="2200" dirty="0" err="1"/>
              <a:t>τανυστή</a:t>
            </a:r>
            <a:r>
              <a:rPr lang="el-GR" sz="2200" dirty="0"/>
              <a:t> προσανατολισμού σαν συνάρτηση των παρακάτω παραγόντων:</a:t>
            </a:r>
          </a:p>
          <a:p>
            <a:pPr lvl="1" algn="just">
              <a:spcBef>
                <a:spcPts val="0"/>
              </a:spcBef>
              <a:buClr>
                <a:schemeClr val="tx2">
                  <a:lumMod val="75000"/>
                </a:schemeClr>
              </a:buClr>
              <a:buFont typeface="Wingdings" panose="05000000000000000000" pitchFamily="2" charset="2"/>
              <a:buChar char="§"/>
            </a:pPr>
            <a:r>
              <a:rPr lang="el-GR" sz="1900" dirty="0"/>
              <a:t>τάσεων</a:t>
            </a:r>
          </a:p>
          <a:p>
            <a:pPr lvl="1" algn="just">
              <a:spcBef>
                <a:spcPts val="0"/>
              </a:spcBef>
              <a:buClr>
                <a:schemeClr val="tx2">
                  <a:lumMod val="75000"/>
                </a:schemeClr>
              </a:buClr>
              <a:buFont typeface="Wingdings" panose="05000000000000000000" pitchFamily="2" charset="2"/>
              <a:buChar char="§"/>
            </a:pPr>
            <a:r>
              <a:rPr lang="el-GR" sz="1900" dirty="0"/>
              <a:t>τροπών </a:t>
            </a:r>
          </a:p>
          <a:p>
            <a:pPr lvl="1" algn="just">
              <a:spcBef>
                <a:spcPts val="0"/>
              </a:spcBef>
              <a:buClr>
                <a:schemeClr val="tx2">
                  <a:lumMod val="75000"/>
                </a:schemeClr>
              </a:buClr>
              <a:buFont typeface="Wingdings" panose="05000000000000000000" pitchFamily="2" charset="2"/>
              <a:buChar char="§"/>
            </a:pPr>
            <a:r>
              <a:rPr lang="el-GR" sz="1900" dirty="0"/>
              <a:t>ροής αίματος </a:t>
            </a:r>
          </a:p>
          <a:p>
            <a:pPr lvl="1" algn="just">
              <a:spcBef>
                <a:spcPts val="0"/>
              </a:spcBef>
              <a:buClr>
                <a:schemeClr val="tx2">
                  <a:lumMod val="75000"/>
                </a:schemeClr>
              </a:buClr>
              <a:buFont typeface="Wingdings" panose="05000000000000000000" pitchFamily="2" charset="2"/>
              <a:buChar char="§"/>
            </a:pPr>
            <a:r>
              <a:rPr lang="el-GR" sz="1900" dirty="0"/>
              <a:t>βιοχημικών παραγόντων</a:t>
            </a:r>
          </a:p>
          <a:p>
            <a:pPr lvl="1" algn="just">
              <a:spcBef>
                <a:spcPts val="0"/>
              </a:spcBef>
              <a:buClr>
                <a:schemeClr val="tx2">
                  <a:lumMod val="75000"/>
                </a:schemeClr>
              </a:buClr>
              <a:buFont typeface="Wingdings" panose="05000000000000000000" pitchFamily="2" charset="2"/>
              <a:buChar char="§"/>
            </a:pPr>
            <a:r>
              <a:rPr lang="el-GR" sz="1900" dirty="0"/>
              <a:t>ηλικίας και χρόνου</a:t>
            </a:r>
          </a:p>
          <a:p>
            <a:pPr algn="just">
              <a:spcBef>
                <a:spcPts val="0"/>
              </a:spcBef>
              <a:spcAft>
                <a:spcPts val="2400"/>
              </a:spcAft>
              <a:buClr>
                <a:schemeClr val="tx2">
                  <a:lumMod val="75000"/>
                </a:schemeClr>
              </a:buClr>
              <a:buFont typeface="Wingdings" pitchFamily="2" charset="2"/>
              <a:buChar char="q"/>
            </a:pPr>
            <a:endParaRPr lang="el-GR" sz="2200" dirty="0"/>
          </a:p>
        </p:txBody>
      </p:sp>
    </p:spTree>
    <p:extLst>
      <p:ext uri="{BB962C8B-B14F-4D97-AF65-F5344CB8AC3E}">
        <p14:creationId xmlns:p14="http://schemas.microsoft.com/office/powerpoint/2010/main" val="185737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3 - Διάγραμμα"/>
          <p:cNvGraphicFramePr>
            <a:graphicFrameLocks noGrp="1"/>
          </p:cNvGraphicFramePr>
          <p:nvPr>
            <p:ph sz="quarter" idx="1"/>
            <p:extLst>
              <p:ext uri="{D42A27DB-BD31-4B8C-83A1-F6EECF244321}">
                <p14:modId xmlns:p14="http://schemas.microsoft.com/office/powerpoint/2010/main" val="1851218771"/>
              </p:ext>
            </p:extLst>
          </p:nvPr>
        </p:nvGraphicFramePr>
        <p:xfrm>
          <a:off x="1181100" y="2050504"/>
          <a:ext cx="6629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Σύσταση μακρών οστών</a:t>
            </a:r>
            <a:endParaRPr lang="en-US" sz="3600" b="1" dirty="0">
              <a:solidFill>
                <a:srgbClr val="002060"/>
              </a:solidFill>
            </a:endParaRPr>
          </a:p>
        </p:txBody>
      </p:sp>
    </p:spTree>
    <p:extLst>
      <p:ext uri="{BB962C8B-B14F-4D97-AF65-F5344CB8AC3E}">
        <p14:creationId xmlns:p14="http://schemas.microsoft.com/office/powerpoint/2010/main" val="29127846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8567</TotalTime>
  <Words>5921</Words>
  <Application>Microsoft Office PowerPoint</Application>
  <PresentationFormat>Προβολή στην οθόνη (4:3)</PresentationFormat>
  <Paragraphs>771</Paragraphs>
  <Slides>73</Slides>
  <Notes>45</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73</vt:i4>
      </vt:variant>
    </vt:vector>
  </HeadingPairs>
  <TitlesOfParts>
    <vt:vector size="82" baseType="lpstr">
      <vt:lpstr>Arial</vt:lpstr>
      <vt:lpstr>Calibri</vt:lpstr>
      <vt:lpstr>Cambria Math</vt:lpstr>
      <vt:lpstr>Tw Cen MT</vt:lpstr>
      <vt:lpstr>Wingdings</vt:lpstr>
      <vt:lpstr>Wingdings 2</vt:lpstr>
      <vt:lpstr>Median</vt:lpstr>
      <vt:lpstr>Equation</vt:lpstr>
      <vt:lpstr>Equation.DSMT4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baso</dc:creator>
  <cp:lastModifiedBy>ALEXANDRA NIAKOPOULOU</cp:lastModifiedBy>
  <cp:revision>883</cp:revision>
  <dcterms:created xsi:type="dcterms:W3CDTF">2006-08-16T00:00:00Z</dcterms:created>
  <dcterms:modified xsi:type="dcterms:W3CDTF">2023-09-29T09:47:02Z</dcterms:modified>
</cp:coreProperties>
</file>