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5"/>
  </p:notesMasterIdLst>
  <p:sldIdLst>
    <p:sldId id="259" r:id="rId2"/>
    <p:sldId id="354" r:id="rId3"/>
    <p:sldId id="353" r:id="rId4"/>
    <p:sldId id="498" r:id="rId5"/>
    <p:sldId id="499" r:id="rId6"/>
    <p:sldId id="459" r:id="rId7"/>
    <p:sldId id="460" r:id="rId8"/>
    <p:sldId id="461" r:id="rId9"/>
    <p:sldId id="462" r:id="rId10"/>
    <p:sldId id="464" r:id="rId11"/>
    <p:sldId id="465" r:id="rId12"/>
    <p:sldId id="467" r:id="rId13"/>
    <p:sldId id="469" r:id="rId14"/>
    <p:sldId id="470" r:id="rId15"/>
    <p:sldId id="466" r:id="rId16"/>
    <p:sldId id="471" r:id="rId17"/>
    <p:sldId id="472" r:id="rId18"/>
    <p:sldId id="473" r:id="rId19"/>
    <p:sldId id="474" r:id="rId20"/>
    <p:sldId id="475" r:id="rId21"/>
    <p:sldId id="463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7" r:id="rId33"/>
    <p:sldId id="486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496" r:id="rId43"/>
    <p:sldId id="497" r:id="rId44"/>
    <p:sldId id="513" r:id="rId45"/>
    <p:sldId id="521" r:id="rId46"/>
    <p:sldId id="524" r:id="rId47"/>
    <p:sldId id="522" r:id="rId48"/>
    <p:sldId id="508" r:id="rId49"/>
    <p:sldId id="525" r:id="rId50"/>
    <p:sldId id="526" r:id="rId51"/>
    <p:sldId id="527" r:id="rId52"/>
    <p:sldId id="515" r:id="rId53"/>
    <p:sldId id="519" r:id="rId54"/>
    <p:sldId id="516" r:id="rId55"/>
    <p:sldId id="504" r:id="rId56"/>
    <p:sldId id="528" r:id="rId57"/>
    <p:sldId id="529" r:id="rId58"/>
    <p:sldId id="530" r:id="rId59"/>
    <p:sldId id="531" r:id="rId60"/>
    <p:sldId id="532" r:id="rId61"/>
    <p:sldId id="533" r:id="rId62"/>
    <p:sldId id="510" r:id="rId63"/>
    <p:sldId id="38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E56"/>
    <a:srgbClr val="474F6D"/>
    <a:srgbClr val="CD4C49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0219" autoAdjust="0"/>
  </p:normalViewPr>
  <p:slideViewPr>
    <p:cSldViewPr>
      <p:cViewPr varScale="1">
        <p:scale>
          <a:sx n="100" d="100"/>
          <a:sy n="100" d="100"/>
        </p:scale>
        <p:origin x="18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2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E035-42C0-44B7-A092-7CE8089955CB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E64B-EEB0-46E3-864B-FE1B8AA1B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2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6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E64B-EEB0-46E3-864B-FE1B8AA1B5A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tiadis@cs.uo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otiadis@uoi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85800"/>
            <a:ext cx="7772400" cy="5181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6172200"/>
            <a:ext cx="60198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kumimoji="0" lang="el-GR" sz="28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5320" y="1143000"/>
            <a:ext cx="8640960" cy="4267200"/>
          </a:xfrm>
          <a:prstGeom prst="rect">
            <a:avLst/>
          </a:prstGeom>
        </p:spPr>
        <p:txBody>
          <a:bodyPr vert="horz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l-GR" sz="16000" b="1" dirty="0">
                <a:solidFill>
                  <a:schemeClr val="bg1"/>
                </a:solidFill>
                <a:latin typeface="Calibri" pitchFamily="34" charset="0"/>
              </a:rPr>
              <a:t>ΜΗΧΑΝΙΚΗ ΜΑΛΑΚΩΝ ΙΣΤΩΝ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144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9600" dirty="0">
                <a:solidFill>
                  <a:schemeClr val="bg1"/>
                </a:solidFill>
                <a:latin typeface="Calibri" pitchFamily="34" charset="0"/>
              </a:rPr>
              <a:t>Δημήτριος Ι. Φωτιάδης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8800" dirty="0">
                <a:solidFill>
                  <a:schemeClr val="bg1"/>
                </a:solidFill>
                <a:latin typeface="Calibri" pitchFamily="34" charset="0"/>
              </a:rPr>
              <a:t>Καθηγητής </a:t>
            </a:r>
            <a:r>
              <a:rPr lang="el-GR" sz="8800" dirty="0" err="1">
                <a:solidFill>
                  <a:schemeClr val="bg1"/>
                </a:solidFill>
                <a:latin typeface="Calibri" pitchFamily="34" charset="0"/>
              </a:rPr>
              <a:t>Βιοϊατρικής</a:t>
            </a:r>
            <a:r>
              <a:rPr lang="el-GR" sz="8800" dirty="0">
                <a:solidFill>
                  <a:schemeClr val="bg1"/>
                </a:solidFill>
                <a:latin typeface="Calibri" pitchFamily="34" charset="0"/>
              </a:rPr>
              <a:t> Τεχνολογίας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8800" dirty="0">
              <a:solidFill>
                <a:schemeClr val="bg1"/>
              </a:solidFill>
              <a:latin typeface="Calibri" pitchFamily="34" charset="0"/>
              <a:hlinkClick r:id="rId3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88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fotiadis</a:t>
            </a:r>
            <a:r>
              <a:rPr lang="el-GR" sz="88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sz="8800" u="sng" dirty="0" err="1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uoi</a:t>
            </a:r>
            <a:r>
              <a:rPr lang="el-GR" sz="88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8800" u="sng" dirty="0">
                <a:solidFill>
                  <a:srgbClr val="3366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gr</a:t>
            </a:r>
            <a:endParaRPr lang="el-GR" sz="96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l-GR" sz="60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60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9600" dirty="0">
                <a:solidFill>
                  <a:schemeClr val="bg1"/>
                </a:solidFill>
                <a:latin typeface="Calibri" pitchFamily="34" charset="0"/>
              </a:rPr>
              <a:t>Πανεπιστήμιο Ιωαννίνων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l-GR" sz="9600" dirty="0">
                <a:solidFill>
                  <a:schemeClr val="bg1"/>
                </a:solidFill>
                <a:latin typeface="Calibri" pitchFamily="34" charset="0"/>
              </a:rPr>
              <a:t> Τμήμα Μηχανικών Επιστήμης Υλικών</a:t>
            </a:r>
            <a:endParaRPr lang="en-US" sz="9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el-GR" sz="24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b="1" dirty="0"/>
              <a:t>μέγιστη ενεργή τάση </a:t>
            </a:r>
            <a:r>
              <a:rPr lang="el-GR" sz="2200" dirty="0"/>
              <a:t>ή αλλιώς </a:t>
            </a:r>
            <a:r>
              <a:rPr lang="el-GR" sz="2200" b="1" dirty="0"/>
              <a:t>ειδική ένταση </a:t>
            </a:r>
            <a:r>
              <a:rPr lang="el-GR" sz="2200" dirty="0"/>
              <a:t>προσδιορίζει την τάση που μπορεί να ασκήσει ένας μυς συγκεκριμένης διατομής.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ειδική ένταση μπορεί να υπολογιστεί σε μεμονωμένες μυϊκές ίνες ή σε κινητικές μονάδες στις οποίες έχει γίνει εκτίμηση του εμβαδού διατομής.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τιμές ειδικής έντασης διαφέρουν ανάλογα με τον τύπο των ινών του κάθε μυ και κυμαίνονται γύρω από μια τυπική τιμή των </a:t>
            </a:r>
            <a:r>
              <a:rPr lang="el-GR" sz="2200" b="1" dirty="0"/>
              <a:t>250 </a:t>
            </a:r>
            <a:r>
              <a:rPr lang="el-GR" sz="2200" b="1" dirty="0" err="1"/>
              <a:t>kPa</a:t>
            </a:r>
            <a:r>
              <a:rPr lang="el-GR" sz="2200" dirty="0"/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ενδεικτικές τιμές ειδικής έντασης που αναφέρονται στη βιβλιογραφία εμφανίζουν μεγάλη μεταβλητότητα καθώς οι μετρήσεις του εμβαδού συστολής είναι δύσκολες και πολλές φορές ανακριβείς.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Ειδική ένταση μυών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8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Για φυσιολογικό εμβαδόν διατομής, η μέγιστη δύναμη που παράγεται από έναν μυ μπορεί να υπολογιστεί πολλαπλασιάζοντας την τιμή του εμβαδού αυτού με τις τιμές ειδικής έντασης του πίνακα: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Ειδική ένταση μυών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62279"/>
              </p:ext>
            </p:extLst>
          </p:nvPr>
        </p:nvGraphicFramePr>
        <p:xfrm>
          <a:off x="1830261" y="3140968"/>
          <a:ext cx="5411470" cy="33480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9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Είδος</a:t>
                      </a:r>
                      <a:endParaRPr lang="el-G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Προέλευση</a:t>
                      </a:r>
                      <a:endParaRPr lang="el-G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Ειδική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1600" b="1" dirty="0" err="1">
                          <a:effectLst/>
                          <a:latin typeface="Calibri" panose="020F0502020204030204" pitchFamily="34" charset="0"/>
                        </a:rPr>
                        <a:t>έντα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ση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</a:rPr>
                        <a:t>kPa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l-G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0" noProof="0" dirty="0">
                          <a:effectLst/>
                          <a:latin typeface="Calibri" panose="020F0502020204030204" pitchFamily="34" charset="0"/>
                        </a:rPr>
                        <a:t>Ποντίκι</a:t>
                      </a:r>
                      <a:endParaRPr lang="el-GR" sz="14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noProof="0" dirty="0">
                          <a:effectLst/>
                          <a:latin typeface="Calibri" panose="020F0502020204030204" pitchFamily="34" charset="0"/>
                        </a:rPr>
                        <a:t>Μεμονωμένη ίνα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0" noProof="0" dirty="0">
                          <a:effectLst/>
                          <a:latin typeface="Calibri" panose="020F0502020204030204" pitchFamily="34" charset="0"/>
                        </a:rPr>
                        <a:t>Άνθρωπος</a:t>
                      </a:r>
                      <a:endParaRPr lang="el-GR" sz="14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noProof="0" dirty="0">
                          <a:effectLst/>
                          <a:latin typeface="Calibri" panose="020F0502020204030204" pitchFamily="34" charset="0"/>
                        </a:rPr>
                        <a:t>Μεμονωμένη ίνα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0" noProof="0" dirty="0">
                          <a:effectLst/>
                          <a:latin typeface="Calibri" panose="020F0502020204030204" pitchFamily="34" charset="0"/>
                        </a:rPr>
                        <a:t>Γάτα</a:t>
                      </a:r>
                      <a:endParaRPr lang="el-GR" sz="14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noProof="0" dirty="0">
                          <a:effectLst/>
                          <a:latin typeface="Calibri" panose="020F0502020204030204" pitchFamily="34" charset="0"/>
                        </a:rPr>
                        <a:t>Κινητική μονάδα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284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0" noProof="0" dirty="0">
                          <a:effectLst/>
                          <a:latin typeface="Calibri" panose="020F0502020204030204" pitchFamily="34" charset="0"/>
                        </a:rPr>
                        <a:t>Άνθρωπος</a:t>
                      </a:r>
                      <a:endParaRPr lang="el-GR" sz="14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noProof="0" dirty="0">
                          <a:effectLst/>
                          <a:latin typeface="Calibri" panose="020F0502020204030204" pitchFamily="34" charset="0"/>
                        </a:rPr>
                        <a:t>Μυς αγκώνα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</a:rPr>
                        <a:t>συνολικά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230-420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0" noProof="0" dirty="0">
                          <a:effectLst/>
                          <a:latin typeface="Calibri" panose="020F0502020204030204" pitchFamily="34" charset="0"/>
                        </a:rPr>
                        <a:t>Άνθρωπος</a:t>
                      </a:r>
                      <a:endParaRPr lang="el-GR" sz="14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Calibri" panose="020F0502020204030204" pitchFamily="34" charset="0"/>
                        </a:rPr>
                        <a:t>Μυς</a:t>
                      </a:r>
                      <a:r>
                        <a:rPr lang="el-GR" sz="1400" baseline="0" dirty="0">
                          <a:effectLst/>
                          <a:latin typeface="Calibri" panose="020F0502020204030204" pitchFamily="34" charset="0"/>
                        </a:rPr>
                        <a:t> αστραγάλου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</a:rPr>
                        <a:t>συνολικά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45-250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b="0" noProof="0" dirty="0">
                          <a:effectLst/>
                          <a:latin typeface="Calibri" panose="020F0502020204030204" pitchFamily="34" charset="0"/>
                        </a:rPr>
                        <a:t>Ινδικό χοιρίδιο</a:t>
                      </a:r>
                      <a:endParaRPr lang="el-GR" sz="14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Calibri" panose="020F0502020204030204" pitchFamily="34" charset="0"/>
                        </a:rPr>
                        <a:t>Μυς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</a:rPr>
                        <a:t>οπίσθιου</a:t>
                      </a:r>
                      <a:r>
                        <a:rPr lang="el-GR" sz="1400" baseline="0" dirty="0">
                          <a:effectLst/>
                          <a:latin typeface="Calibri" panose="020F0502020204030204" pitchFamily="34" charset="0"/>
                        </a:rPr>
                        <a:t> άκρου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</a:rPr>
                        <a:t>συνολικά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225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6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Μυϊκή συστολή είναι η λειτουργία που οδηγεί στην ανάπτυξη δύναμης από τους μύες στα σημεία σύνδεσής τους με τα οστά.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 Η συστολή των μυών πραγματοποιείται μέσω ερεθισμάτων του κεντρικού νευρικού συστήματος.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Διακρίνονται τρία είδη μυϊκής συστολής: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Συστολή μυών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3" r="7323" b="20998"/>
          <a:stretch/>
        </p:blipFill>
        <p:spPr bwMode="auto">
          <a:xfrm>
            <a:off x="7380312" y="4581128"/>
            <a:ext cx="172819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-108520" y="4149080"/>
            <a:ext cx="73448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900" b="1" dirty="0"/>
              <a:t>Συγκεντρική συστολή</a:t>
            </a:r>
            <a:r>
              <a:rPr lang="el-GR" sz="1900" dirty="0"/>
              <a:t> </a:t>
            </a:r>
          </a:p>
          <a:p>
            <a:pPr marL="709200" lvl="2" indent="-25200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Η τάση του μυός είναι σταθερή και το μήκος του μεταβάλλεται καθώς ο μυς συμπτύσσεται. </a:t>
            </a:r>
          </a:p>
          <a:p>
            <a:pPr marL="709200" lvl="2" indent="-25200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Η συστολή προκαλεί κίνηση του μέλους στο οποίο συνδέεται ο μυς, ξεπερνώντας την αντίσταση που δέχεται.</a:t>
            </a:r>
          </a:p>
          <a:p>
            <a:pPr marL="709200" lvl="2" indent="-25200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Η συγκεντρική συστολή είναι η αιτία που παράγει δύναμη στους μύες.</a:t>
            </a:r>
          </a:p>
        </p:txBody>
      </p:sp>
    </p:spTree>
    <p:extLst>
      <p:ext uri="{BB962C8B-B14F-4D97-AF65-F5344CB8AC3E}">
        <p14:creationId xmlns:p14="http://schemas.microsoft.com/office/powerpoint/2010/main" val="689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Μυϊκή συστολή είναι η λειτουργία που οδηγεί στην ανάπτυξη δύναμης από τους μύες στα σημεία σύνδεσής τους με τα οστά.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 Η συστολή των μυών πραγματοποιείται μέσω ερεθισμάτων του κεντρικού νευρικού συστήματος.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Διακρίνονται τρία είδη μυϊκής συστολής: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Συστολή μυών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8520" y="4149080"/>
            <a:ext cx="7416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900" b="1" dirty="0"/>
              <a:t>Εκκεντρική συστολή</a:t>
            </a:r>
            <a:r>
              <a:rPr lang="el-GR" sz="1900" dirty="0"/>
              <a:t> </a:t>
            </a:r>
          </a:p>
          <a:p>
            <a:pPr marL="709200" lvl="2" indent="-25200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Η τάση του μυός είναι σταθερή και το μήκος του μεταβάλλεται καθώς ο μυς επιμηκύνεται επιστρέφοντας σε χαλαρή θέση.</a:t>
            </a:r>
          </a:p>
          <a:p>
            <a:pPr marL="709200" lvl="2" indent="-25200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Το μέλος να επιστρέφει ελεγχόμενα στην αρχική θέση που βρισκόταν πριν από τη συγκεντρική συστολή.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92" b="24516"/>
          <a:stretch/>
        </p:blipFill>
        <p:spPr bwMode="auto">
          <a:xfrm>
            <a:off x="7380312" y="4509120"/>
            <a:ext cx="1656184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19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Μυϊκή συστολή είναι η λειτουργία που οδηγεί στην ανάπτυξη δύναμης από τους μύες στα σημεία σύνδεσής τους με τα οστά.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 Η συστολή των μυών πραγματοποιείται μέσω ερεθισμάτων του κεντρικού νευρικού συστήματος.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Διακρίνονται τρία είδη μυϊκής συστολής: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Συστολή μυών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8520" y="4149080"/>
            <a:ext cx="741682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900" b="1" dirty="0"/>
              <a:t>Ισομετρική συστολή</a:t>
            </a:r>
            <a:r>
              <a:rPr lang="el-GR" sz="1900" dirty="0"/>
              <a:t> </a:t>
            </a:r>
          </a:p>
          <a:p>
            <a:pPr marL="709200" lvl="2" indent="-25200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Η τάση του μυός αυξάνεται, αλλά ο μυς δεν μπορεί να ξεπεράσει την αντίσταση και δεν παράγεται κίνηση.</a:t>
            </a:r>
          </a:p>
          <a:p>
            <a:pPr marL="709200" lvl="2" indent="-252000" algn="just"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Παρά την απουσία κίνησης καταναλώνεται ενέργεια για την υποστήριξη της παραγόμενης τάσης ακόμα και σε μικρές τιμές (π.χ. ελαφρά αντικείμενα)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4" t="-754" r="37807" b="20998"/>
          <a:stretch/>
        </p:blipFill>
        <p:spPr bwMode="auto">
          <a:xfrm>
            <a:off x="7540344" y="4077072"/>
            <a:ext cx="1584176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74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σχέση δύναμης-ταχύτητας περιγράφει το πως η δύναμη των πλήρως ενεργοποιημένων μυών ποικίλλει ανάλογα με την ταχύτητα.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Κάτω από συνθήκες σταθερής συσταλτικής φόρτισης η σχέση μεταξύ της μυϊκής δύναμης και της ταχύτητας δίνεται από την εξίσωση </a:t>
            </a:r>
            <a:r>
              <a:rPr lang="el-GR" sz="2200" dirty="0" err="1"/>
              <a:t>Hill</a:t>
            </a:r>
            <a:r>
              <a:rPr lang="el-GR" sz="2200" dirty="0"/>
              <a:t>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marL="365760" lvl="1" indent="0"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None/>
            </a:pPr>
            <a:r>
              <a:rPr lang="el-GR" sz="1700" dirty="0"/>
              <a:t>Όπου: 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700" dirty="0"/>
              <a:t>	</a:t>
            </a:r>
            <a:r>
              <a:rPr lang="en-US" sz="1700" b="1" dirty="0"/>
              <a:t>a</a:t>
            </a:r>
            <a:r>
              <a:rPr lang="el-GR" sz="1700" dirty="0"/>
              <a:t> και </a:t>
            </a:r>
            <a:r>
              <a:rPr lang="en-US" sz="1700" b="1" dirty="0"/>
              <a:t>b</a:t>
            </a:r>
            <a:r>
              <a:rPr lang="el-GR" sz="1700" dirty="0"/>
              <a:t> είναι σταθερές που προκύπτουν πειραματικά (προσεγγίζουν την τιμή 0.25),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700" dirty="0"/>
              <a:t>	</a:t>
            </a:r>
            <a:r>
              <a:rPr lang="en-US" sz="1700" b="1" dirty="0"/>
              <a:t>P</a:t>
            </a:r>
            <a:r>
              <a:rPr lang="el-GR" sz="1700" dirty="0"/>
              <a:t> είναι η δύναμη του μυ, 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700" dirty="0"/>
              <a:t>	</a:t>
            </a:r>
            <a:r>
              <a:rPr lang="en-US" sz="1700" b="1" dirty="0"/>
              <a:t>P</a:t>
            </a:r>
            <a:r>
              <a:rPr lang="en-US" sz="1700" b="1" baseline="-25000" dirty="0"/>
              <a:t>o</a:t>
            </a:r>
            <a:r>
              <a:rPr lang="el-GR" sz="1700" baseline="-25000" dirty="0"/>
              <a:t>  </a:t>
            </a:r>
            <a:r>
              <a:rPr lang="el-GR" sz="1700" dirty="0"/>
              <a:t>είναι μια μεταβλητή που αντιστοιχεί στη </a:t>
            </a:r>
            <a:r>
              <a:rPr lang="el-GR" sz="1700" i="1" dirty="0"/>
              <a:t>μέγιστη τάση</a:t>
            </a:r>
            <a:r>
              <a:rPr lang="el-GR" sz="1700" dirty="0"/>
              <a:t> 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700" dirty="0"/>
              <a:t>	</a:t>
            </a:r>
            <a:r>
              <a:rPr lang="el-GR" sz="1700" b="1" dirty="0"/>
              <a:t>ν</a:t>
            </a:r>
            <a:r>
              <a:rPr lang="el-GR" sz="1700" dirty="0"/>
              <a:t> είναι η ταχύτητα του μυ.</a:t>
            </a:r>
            <a:endParaRPr lang="el-GR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δύναμης-ταχύτητας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85300" y="3645024"/>
                <a:ext cx="265156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l-GR" sz="22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2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e>
                    </m:d>
                    <m:r>
                      <m:rPr>
                        <m:nor/>
                      </m:rPr>
                      <a:rPr lang="el-GR" sz="22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m:rPr>
                        <m:nor/>
                      </m:rPr>
                      <a:rPr lang="el-GR" sz="22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2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2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l-GR" sz="22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2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el-GR" sz="2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2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l-GR" sz="22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l-GR" sz="2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l-GR" sz="2200" b="1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00" y="3645024"/>
                <a:ext cx="2651560" cy="430887"/>
              </a:xfrm>
              <a:prstGeom prst="rect">
                <a:avLst/>
              </a:prstGeom>
              <a:blipFill rotWithShape="0">
                <a:blip r:embed="rId2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040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εξίσωση </a:t>
            </a:r>
            <a:r>
              <a:rPr lang="el-GR" sz="2200" dirty="0" err="1"/>
              <a:t>Hill</a:t>
            </a:r>
            <a:r>
              <a:rPr lang="el-GR" sz="2200" dirty="0"/>
              <a:t> περιγράφει ένα από τα πιο σημαντικά μηχανικά χαρακτηριστικά του μυ, που απεικονίζεται στο γράφημα δύναμης-ταχύτητας: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δύναμη (ή ένταση) που παράγει ένας μυς ποικίλει ανάλογα με τις δράσεις και τις ταχύτητες κίνησης.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1900" dirty="0"/>
              <a:t>η δύναμη που μπορεί να παράγει ο μυς μειώνεται με την αύξηση της ταχύτητας βράχυνσης (συγκεντρική συστολή)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19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δύναμης-ταχύτητας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80" y="2780928"/>
            <a:ext cx="3733800" cy="210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086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δύναμη που μπορεί να παράγει ο μυς μειώνεται με την αύξηση της ταχύτητας συστολής (συγκεντρική συστολή).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δύναμη που μπορεί να δεχτεί ένας μυς αυξάνεται με την αύξηση της ταχύτητας της επιμήκυνσης (εκκεντρική συστολή).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Στην εκκεντρική συστολή παρατηρούνται υψηλότερες τιμές δύναμης από τα άλλα δύο είδη μυϊκής συστολής. </a:t>
            </a:r>
            <a:endParaRPr lang="el-GR" sz="19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δύναμης-ταχύτητας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96" y="4653136"/>
            <a:ext cx="3733800" cy="210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52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Ενώ μπορούν να παράγουν υψηλές τάσεις κατά την έναρξη της κίνησης, οι μύες δεν μπορούν να παράγουν υψηλές δυνάμεις σε υψηλές ταχύτητες σύμπτυξης.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Όσο η ταχύτητα σύμπτυξης αυξάνεται τόσο πιο γρήγορα μειώνεται η ικανότητα παραγωγής δύναμης για τη διατήρηση του αρχικού ρυθμού επιτάχυνσης.</a:t>
            </a:r>
            <a:endParaRPr lang="el-GR" sz="19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δύναμης-ταχύτητας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96" y="4653136"/>
            <a:ext cx="3733800" cy="210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61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 σχήμα παρουσιάζεται η επίδραση της εξάσκησης ενός μυ στη σχέση δύναμης-ταχύτητας: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φύση του διαγράμματος είναι ίδια, αλλά η άσκηση δύναμης (π.χ. με βάρη) μετατοπίζει την καμπύλη προς τα πάνω για ισομετρική και συγκεντρική συστολή, ενώ η άσκηση ταχύτητας βελτιώνει την μυϊκή δύναμη σε υψηλότερες συγκεντρικές ταχύτητες.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δύναμης-ταχύτητας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3924300" cy="223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99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87072" cy="4495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Μυοσκελετικό σύστημα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Δομή μυών και συστολή μυών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Σχέση δύναμης-ταχύτητας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Σχέση δύναμης-μήκους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Σχέση δύναμης-χρόνου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Μηχανικές ιδιότητες τενόντων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800" dirty="0"/>
              <a:t>Φυσιολογία της άσκησης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Θεματικές ενότητες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3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μέγιστη μυϊκή ταχύτητα συστολής εξαρτάται κυρίως από το είδος και τον αριθμό των </a:t>
            </a:r>
            <a:r>
              <a:rPr lang="el-GR" sz="2200" dirty="0" err="1"/>
              <a:t>σαρκομερίων</a:t>
            </a:r>
            <a:r>
              <a:rPr lang="el-GR" sz="2200" dirty="0"/>
              <a:t> σε σειρά κατά μήκος των μυϊκών ινών.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Μπορεί να υπολογιστεί πολλαπλασιάζοντας το πλήθος των σειριακών </a:t>
            </a:r>
            <a:r>
              <a:rPr lang="el-GR" sz="2200" dirty="0" err="1"/>
              <a:t>σαρκομερίων</a:t>
            </a:r>
            <a:r>
              <a:rPr lang="el-GR" sz="2200" dirty="0"/>
              <a:t> κατά μήκος του μυός με την μέγιστη ταχύτητα συστολής ενός επιμέρους </a:t>
            </a:r>
            <a:r>
              <a:rPr lang="el-GR" sz="2200" dirty="0" err="1"/>
              <a:t>σαρκομερίου</a:t>
            </a:r>
            <a:r>
              <a:rPr lang="el-GR" sz="2200" dirty="0"/>
              <a:t>. </a:t>
            </a:r>
            <a:endParaRPr lang="en-US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ταχύτητα </a:t>
            </a:r>
            <a:r>
              <a:rPr lang="el-GR" sz="2200" dirty="0" err="1"/>
              <a:t>σαρκομερίου</a:t>
            </a:r>
            <a:r>
              <a:rPr lang="el-GR" sz="2200" dirty="0"/>
              <a:t> ποικίλλει ευρέως μεταξύ διαφορετικών ζωικών ειδών και διαφορετικών τύπων ινών: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δύναμης-ταχύτητας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51836"/>
              </p:ext>
            </p:extLst>
          </p:nvPr>
        </p:nvGraphicFramePr>
        <p:xfrm>
          <a:off x="2018792" y="5301208"/>
          <a:ext cx="5184576" cy="13320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8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Είδος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Calibri" panose="020F0502020204030204" pitchFamily="34" charset="0"/>
                        </a:rPr>
                        <a:t>Μέγιστη ταχύτητα συστολής </a:t>
                      </a:r>
                      <a:r>
                        <a:rPr lang="el-GR" sz="1400" dirty="0" err="1">
                          <a:effectLst/>
                          <a:latin typeface="Calibri" panose="020F0502020204030204" pitchFamily="34" charset="0"/>
                        </a:rPr>
                        <a:t>σαρκομερίου</a:t>
                      </a:r>
                      <a:r>
                        <a:rPr lang="el-GR" sz="1400" baseline="30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l-GR" sz="14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b="0" noProof="0" dirty="0">
                          <a:effectLst/>
                        </a:rPr>
                        <a:t>Ποντίκι</a:t>
                      </a:r>
                      <a:endParaRPr lang="el-GR" sz="11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60</a:t>
                      </a:r>
                      <a:r>
                        <a:rPr lang="el-GR" sz="1200" dirty="0">
                          <a:effectLst/>
                        </a:rPr>
                        <a:t>,</a:t>
                      </a: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el-GR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en-US" sz="1200" baseline="30000" dirty="0">
                          <a:effectLst/>
                        </a:rPr>
                        <a:t>-6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l-GR" sz="1200" b="0" noProof="0" dirty="0">
                          <a:effectLst/>
                        </a:rPr>
                        <a:t>Γάτα</a:t>
                      </a:r>
                      <a:endParaRPr lang="el-GR" sz="11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r>
                        <a:rPr lang="el-GR" sz="12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en-US" sz="1200" baseline="30000" dirty="0">
                          <a:effectLst/>
                        </a:rPr>
                        <a:t>-6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l-GR" sz="1200" b="0" noProof="0" dirty="0">
                          <a:effectLst/>
                        </a:rPr>
                        <a:t>Γάτα</a:t>
                      </a:r>
                      <a:endParaRPr lang="el-GR" sz="1100" b="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</a:t>
                      </a:r>
                      <a:r>
                        <a:rPr lang="el-GR" sz="1200" baseline="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en-US" sz="1200" baseline="30000" dirty="0">
                          <a:effectLst/>
                        </a:rPr>
                        <a:t>-6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11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μηχανικές ιδιότητες των μυών εξαρτώνται από τις ενδογενείς ιδιότητες των μυϊκών</a:t>
            </a:r>
            <a:r>
              <a:rPr lang="el-GR" sz="2200" b="1" dirty="0"/>
              <a:t> </a:t>
            </a:r>
            <a:r>
              <a:rPr lang="el-GR" sz="2200" dirty="0"/>
              <a:t>ινών και την εξωγενή διάταξή τους. 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Υπάρχουν δύο τύποι σκελετικών μυϊκών ινών: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Βραδείας σύσπασης </a:t>
            </a:r>
            <a:r>
              <a:rPr lang="el-GR" sz="2000" dirty="0"/>
              <a:t>(τύπου Ι), είναι ικανές για συνεχείς  συστολές και δεν υφίστανται ταχεία κόπωση.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Ταχείας σύσπασης </a:t>
            </a:r>
            <a:r>
              <a:rPr lang="el-GR" sz="2000" dirty="0"/>
              <a:t>(τύπου II), ανταποκρίνονται σε σύντομες ταχείες εκρήξεις ενέργειας με αποτέλεσμα η κόπωση να επέρχεται πιο γρήγορα.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Οι μυϊκές ίνες περιβάλλονται από ένα κάλυμμα συνδετικού ιστού, που ονομάζεται </a:t>
            </a:r>
            <a:r>
              <a:rPr lang="el-GR" sz="2200" b="1" dirty="0" err="1"/>
              <a:t>ενδομύκιο</a:t>
            </a:r>
            <a:r>
              <a:rPr lang="el-GR" sz="22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Αρχιτεκτονική Μυών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2564904"/>
            <a:ext cx="5904656" cy="2952328"/>
          </a:xfrm>
        </p:spPr>
        <p:txBody>
          <a:bodyPr>
            <a:noAutofit/>
          </a:bodyPr>
          <a:lstStyle/>
          <a:p>
            <a:pPr lvl="1"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200" b="1" dirty="0"/>
              <a:t>ίνες</a:t>
            </a:r>
            <a:r>
              <a:rPr lang="el-GR" sz="2200" dirty="0"/>
              <a:t> </a:t>
            </a:r>
            <a:r>
              <a:rPr lang="el-GR" sz="2200" b="1" dirty="0"/>
              <a:t>ταχείας</a:t>
            </a:r>
            <a:r>
              <a:rPr lang="el-GR" sz="2200" dirty="0"/>
              <a:t> </a:t>
            </a:r>
            <a:r>
              <a:rPr lang="el-GR" sz="2200" b="1" dirty="0"/>
              <a:t>σύσπασης</a:t>
            </a:r>
            <a:r>
              <a:rPr lang="el-GR" sz="2200" dirty="0"/>
              <a:t>,</a:t>
            </a:r>
          </a:p>
          <a:p>
            <a:pPr marL="685800" lvl="2" indent="0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η μέγιστη τάση επιτυγχάνεται γρήγορα μεταξύ 20-50 </a:t>
            </a:r>
            <a:r>
              <a:rPr lang="en-US" sz="2000" dirty="0" err="1"/>
              <a:t>ms</a:t>
            </a:r>
            <a:r>
              <a:rPr lang="el-GR" sz="2000" dirty="0"/>
              <a:t> και η απόσβεση της σύσπασης είναι άμεση.</a:t>
            </a:r>
          </a:p>
          <a:p>
            <a:pPr lvl="1"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200" b="1" dirty="0"/>
              <a:t>ίνες</a:t>
            </a:r>
            <a:r>
              <a:rPr lang="el-GR" sz="2200" dirty="0"/>
              <a:t> </a:t>
            </a:r>
            <a:r>
              <a:rPr lang="el-GR" sz="2200" b="1" dirty="0"/>
              <a:t>βραδείας σύσπασης</a:t>
            </a:r>
            <a:r>
              <a:rPr lang="el-GR" sz="2200" dirty="0"/>
              <a:t>,</a:t>
            </a:r>
          </a:p>
          <a:p>
            <a:pPr marL="685800" lvl="2" indent="0"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None/>
            </a:pPr>
            <a:r>
              <a:rPr lang="el-GR" sz="2000" dirty="0"/>
              <a:t>η καμπύλη φτάνει σταδιακά στη μέγιστη τάση μεταξύ 60-120 </a:t>
            </a:r>
            <a:r>
              <a:rPr lang="en-US" sz="2000" dirty="0" err="1"/>
              <a:t>ms</a:t>
            </a:r>
            <a:r>
              <a:rPr lang="el-GR" sz="2000" dirty="0"/>
              <a:t> και η απόσβεση της σύσπασης διαρκεί περισσότερο.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Απόκριση σύσπασης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54" y="2708920"/>
            <a:ext cx="2762250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-2988840" y="4077072"/>
            <a:ext cx="8568952" cy="49685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251520" y="1772816"/>
            <a:ext cx="8568952" cy="49685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Ανάλογα με τον χρόνο που απαιτείται για παράγουν δύναμη, οι μυϊκές ίνες κατηγοριοποιούνται σε: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Παρά τη διαφορά στους χρόνους, η δύναμη που παράγουν οι μυϊκές ίνες ταχείας και βραδείας σύσπασης ανά εμβαδό εγκάρσιας διατομής είναι περίπου η ίδια. 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92745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διαφορές στην απόκριση της σύσπασης των διαφορετικών τύπων ινών μετρούνται εύκολα πειραματικά διεγείροντας μια μυϊκή ίνα σε μία τυχαία χρονική στιγμή.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Ένας μυς με μεγαλύτερο ποσοστό </a:t>
            </a:r>
            <a:r>
              <a:rPr lang="el-GR" sz="2200" b="1" dirty="0"/>
              <a:t>ινών ταχείας απόκρισης </a:t>
            </a:r>
            <a:r>
              <a:rPr lang="el-GR" sz="2200" dirty="0"/>
              <a:t>μπορεί να δημιουργήσει </a:t>
            </a:r>
            <a:r>
              <a:rPr lang="el-GR" sz="2200" b="1" dirty="0"/>
              <a:t>μεγαλύτερη ταχύτητα σύμπτυξης </a:t>
            </a:r>
            <a:r>
              <a:rPr lang="el-GR" sz="2200" dirty="0"/>
              <a:t>σε σχέση με έναν παρόμοιο μυ (ίδιος αριθμός </a:t>
            </a:r>
            <a:r>
              <a:rPr lang="el-GR" sz="2200" dirty="0" err="1"/>
              <a:t>σαρκομερίων</a:t>
            </a:r>
            <a:r>
              <a:rPr lang="el-GR" sz="2200" dirty="0"/>
              <a:t>) με μεγαλύτερο ποσοστό ινών βραχείας απόκρισης.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Αντιθέτως, ένας μυς με μεγαλύτερο ποσοστό </a:t>
            </a:r>
            <a:r>
              <a:rPr lang="el-GR" sz="2200" b="1" dirty="0"/>
              <a:t>ινών βραχείας απόκρισης</a:t>
            </a:r>
            <a:r>
              <a:rPr lang="el-GR" sz="2200" dirty="0"/>
              <a:t> πλεονεκτεί σε </a:t>
            </a:r>
            <a:r>
              <a:rPr lang="el-GR" sz="2200" b="1" dirty="0"/>
              <a:t>μακράς διάρκειας γεγονότα </a:t>
            </a:r>
            <a:r>
              <a:rPr lang="el-GR" sz="2200" dirty="0"/>
              <a:t>όπου η παράμετρος ενδιαφέροντος είναι η </a:t>
            </a:r>
            <a:r>
              <a:rPr lang="el-GR" sz="2200" b="1" dirty="0"/>
              <a:t>αντοχή</a:t>
            </a:r>
            <a:r>
              <a:rPr lang="el-GR" sz="2200" dirty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Απόκριση σύσπασης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8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μήκος ενός μυ επηρεάζει την ικανότητά του να παράγει τάση και έχει σημαντική επίδραση στον τρόπο που δημιουργείται η κίνηση.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σχέση δύναμης-μήκους αναφέρεται στη μεταβολή της μυϊκής τάσης σε διαφορετικά μήκη μυός. Η τάση αποτελείται από ενεργητικές και παθητικές συνιστώσες: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σημείο μέγιστης μυϊκής δύναμης ονομάζεται μήκος ηρεμίας (</a:t>
            </a:r>
            <a:r>
              <a:rPr lang="el-GR" sz="2200" b="1" dirty="0"/>
              <a:t>L</a:t>
            </a:r>
            <a:r>
              <a:rPr lang="el-GR" sz="2200" b="1" baseline="-25000" dirty="0"/>
              <a:t>0</a:t>
            </a:r>
            <a:r>
              <a:rPr lang="el-GR" sz="2200" dirty="0"/>
              <a:t>) και προσεγγίζει το μέσο του εύρους κίνησης.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δύναμης-μήκους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80" y="3861048"/>
            <a:ext cx="3200400" cy="203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948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ενεργητική συνιστώσα εμφανίζεται κατά τη συστολή του μυός για μήκη μικρότερα από L</a:t>
            </a:r>
            <a:r>
              <a:rPr lang="el-GR" sz="2200" baseline="-25000" dirty="0"/>
              <a:t>0</a:t>
            </a:r>
            <a:r>
              <a:rPr lang="el-GR" sz="2200" dirty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ενεργητική συνιστώσα έχει φυσική συσχέτιση με τις «γέφυρες» που ενώνουν τα νημάτια της </a:t>
            </a:r>
            <a:r>
              <a:rPr lang="el-GR" sz="2200" dirty="0" err="1"/>
              <a:t>ακτίνης</a:t>
            </a:r>
            <a:r>
              <a:rPr lang="el-GR" sz="2200" dirty="0"/>
              <a:t> και της </a:t>
            </a:r>
            <a:r>
              <a:rPr lang="el-GR" sz="2200" dirty="0" err="1"/>
              <a:t>μυοσίνης</a:t>
            </a:r>
            <a:r>
              <a:rPr lang="el-GR" sz="2200" dirty="0"/>
              <a:t> στα </a:t>
            </a:r>
            <a:r>
              <a:rPr lang="el-GR" sz="2200" dirty="0" err="1"/>
              <a:t>σαρκομέρια</a:t>
            </a:r>
            <a:r>
              <a:rPr lang="el-GR" sz="2200" dirty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μέγιστη μυϊκή δύναμη παράγεται όταν έχουμε το μέγιστο αριθμό αυτών των γεφυρών.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δύναμης-μήκους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80" y="4797152"/>
            <a:ext cx="3200400" cy="203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928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ενεργητική μυϊκή τάση </a:t>
            </a:r>
            <a:r>
              <a:rPr lang="el-GR" sz="2200" b="1" dirty="0"/>
              <a:t>μειώνεται για μήκη μικρότερα ή μεγαλύτερα του L</a:t>
            </a:r>
            <a:r>
              <a:rPr lang="el-GR" sz="2200" b="1" baseline="-25000" dirty="0"/>
              <a:t>0</a:t>
            </a:r>
            <a:r>
              <a:rPr lang="el-GR" sz="2200" b="1" dirty="0"/>
              <a:t> </a:t>
            </a:r>
            <a:r>
              <a:rPr lang="el-GR" sz="2200" dirty="0"/>
              <a:t>καθώς υπάρχουν λιγότερες γέφυρες διαθέσιμες για την αλληλεπίδραση </a:t>
            </a:r>
            <a:r>
              <a:rPr lang="el-GR" sz="2200" dirty="0" err="1"/>
              <a:t>ακτίνης</a:t>
            </a:r>
            <a:r>
              <a:rPr lang="el-GR" sz="2200" dirty="0"/>
              <a:t> και </a:t>
            </a:r>
            <a:r>
              <a:rPr lang="el-GR" sz="2200" dirty="0" err="1"/>
              <a:t>μυοσίνης</a:t>
            </a:r>
            <a:r>
              <a:rPr lang="el-GR" sz="2200" dirty="0"/>
              <a:t>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ενεργητική συνιστώσα αποτελείται από τρεις επιμέρους περιοχές: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αύξουσα περιοχή</a:t>
            </a:r>
            <a:r>
              <a:rPr lang="el-GR" sz="2000" dirty="0"/>
              <a:t>, </a:t>
            </a:r>
            <a:r>
              <a:rPr lang="el-GR" sz="1800" dirty="0"/>
              <a:t>αναπαριστά τη μείωση της δύναμης καθώς ο μυς συμπτύσσεται πέρα από το μήκος ηρεμίας,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19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δύναμης-μήκους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65104"/>
            <a:ext cx="3200400" cy="2031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44776" y="4149080"/>
            <a:ext cx="5379912" cy="266429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περιοχή μέγιστης τιμής, </a:t>
            </a:r>
            <a:r>
              <a:rPr lang="el-GR" sz="1800" dirty="0"/>
              <a:t>συναντάται στο μεσαίο τμήμα του ανατομικού εύρους κίνησης κοντά στο μήκος ηρεμίας,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φθίνουσα περιοχή, </a:t>
            </a:r>
            <a:r>
              <a:rPr lang="el-GR" sz="1800" dirty="0"/>
              <a:t>αναπαριστά τη μείωση της ενεργής τάσης καθώς ο μυς επιμηκύνεται πέρα από το μήκος ηρεμίας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2687772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b="1" dirty="0"/>
              <a:t>παθητική συνιστώσα </a:t>
            </a:r>
            <a:r>
              <a:rPr lang="el-GR" sz="2200" dirty="0"/>
              <a:t>της τάσης αυξάνεται πολύ αργά κοντά στο μήκος ηρεμίας L</a:t>
            </a:r>
            <a:r>
              <a:rPr lang="el-GR" sz="2200" baseline="-25000" dirty="0"/>
              <a:t>0</a:t>
            </a:r>
            <a:r>
              <a:rPr lang="el-GR" sz="2200" dirty="0"/>
              <a:t> και πιο γρήγορα όσο ο μυς επιμηκύνεται περεταίρω.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παθητική μυϊκή τάση συνήθως δεν συμβάλλει σε κινήσεις στο  μεσαίο τμήμα του εύρους της κίνησης, αλλά συμβάλλει σημαντικά στην κίνηση όταν οι μύες είναι τεντωμένοι ή σε διάφορες </a:t>
            </a:r>
            <a:r>
              <a:rPr lang="el-GR" sz="2200" dirty="0" err="1"/>
              <a:t>νευρομυϊκές</a:t>
            </a:r>
            <a:r>
              <a:rPr lang="el-GR" sz="2200" dirty="0"/>
              <a:t> διαταραχές.</a:t>
            </a:r>
            <a:endParaRPr lang="el-GR" sz="19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δύναμης-μήκους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80" y="2780928"/>
            <a:ext cx="3200400" cy="203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58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</a:t>
            </a:r>
            <a:r>
              <a:rPr lang="el-GR" sz="2200" b="1" dirty="0"/>
              <a:t>έργο που παράγει ένας μυς </a:t>
            </a:r>
            <a:r>
              <a:rPr lang="el-GR" sz="2200" dirty="0"/>
              <a:t>(δύναμη x μετατόπιση) μπορεί επίσης να υπολογιστεί από το </a:t>
            </a:r>
            <a:r>
              <a:rPr lang="el-GR" sz="2200" b="1" dirty="0"/>
              <a:t>εμβαδό της καμπύλης </a:t>
            </a:r>
            <a:r>
              <a:rPr lang="el-GR" sz="2200" dirty="0"/>
              <a:t>του διαγράμματος δύναμης-μετατόπισης.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 παρακάτω σχήμα απεικονίζεται η μεταβολή στο έργο ενός μυ στην αύξουσα περιοχή (</a:t>
            </a:r>
            <a:r>
              <a:rPr lang="el-GR" sz="2200" b="1" dirty="0"/>
              <a:t>W</a:t>
            </a:r>
            <a:r>
              <a:rPr lang="el-GR" sz="2200" b="1" baseline="-25000" dirty="0"/>
              <a:t>A</a:t>
            </a:r>
            <a:r>
              <a:rPr lang="el-GR" sz="2200" dirty="0"/>
              <a:t>) σε σχέση με την περιοχή μέγιστης δύναμης (</a:t>
            </a:r>
            <a:r>
              <a:rPr lang="el-GR" sz="2200" b="1" dirty="0"/>
              <a:t>W</a:t>
            </a:r>
            <a:r>
              <a:rPr lang="el-GR" sz="2200" b="1" baseline="-25000" dirty="0"/>
              <a:t>Μ</a:t>
            </a:r>
            <a:r>
              <a:rPr lang="el-GR" sz="2200" dirty="0"/>
              <a:t>):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δύναμης-μήκους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27" y="4365104"/>
            <a:ext cx="3227705" cy="1906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234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Ένα εξίσου σημαντικό χαρακτηριστικό της μηχανικής των μυών είναι η </a:t>
            </a:r>
            <a:r>
              <a:rPr lang="el-GR" sz="2200" b="1" dirty="0"/>
              <a:t>χρονική καθυστέρηση στην ανάπτυξη της τάσης</a:t>
            </a:r>
            <a:r>
              <a:rPr lang="el-GR" sz="2200" dirty="0"/>
              <a:t>, η οποία έχει επίπτωση στο συντονισμό και τη ρύθμιση της κίνησης.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σχέση δύναμης-χρόνου αναφέρεται στην καθυστέρηση ανάπτυξης μυϊκής τάσης συνολικά για την μονάδα μυ-τένοντα και εκφράζεται ως ο χρόνος από το δυναμικό δράσης έως την αύξηση της μυϊκής τάσης.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b="1" dirty="0"/>
              <a:t>Δυναμικό δράσης </a:t>
            </a:r>
            <a:r>
              <a:rPr lang="el-GR" sz="2200" dirty="0"/>
              <a:t>είναι το ηλεκτρικό σήμα που παράγεται από την </a:t>
            </a:r>
            <a:r>
              <a:rPr lang="el-GR" sz="2200" dirty="0" err="1"/>
              <a:t>εκπόλωση</a:t>
            </a:r>
            <a:r>
              <a:rPr lang="el-GR" sz="2200" dirty="0"/>
              <a:t> της ίνας που δημιουργεί το </a:t>
            </a:r>
            <a:r>
              <a:rPr lang="el-GR" sz="2200" dirty="0" err="1"/>
              <a:t>ηλεκτρομυογραφικό</a:t>
            </a:r>
            <a:r>
              <a:rPr lang="el-GR" sz="2200" dirty="0"/>
              <a:t> σήμα.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χρονική καθυστέρηση αποτελείται από δύο επιμέρους τμήματα: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 </a:t>
            </a:r>
            <a:r>
              <a:rPr lang="el-GR" sz="2000" b="1" dirty="0"/>
              <a:t>δυναμική διέγερση</a:t>
            </a:r>
            <a:r>
              <a:rPr lang="el-GR" sz="2000" dirty="0"/>
              <a:t>, καθυστέρηση στην αύξηση της μυϊκής διέγερσης.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 </a:t>
            </a:r>
            <a:r>
              <a:rPr lang="el-GR" sz="2000" b="1" dirty="0"/>
              <a:t>δυναμική συστολή</a:t>
            </a:r>
            <a:r>
              <a:rPr lang="el-GR" sz="2000" dirty="0"/>
              <a:t>, καθυστέρηση στη συσσώρευση τάσης.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δύναμης-χρόνου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2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 κεφάλαιο αυτό περιγράφονται η αρχιτεκτονική των μαλακών ιστών του </a:t>
            </a:r>
            <a:r>
              <a:rPr lang="el-GR" sz="2200" dirty="0" err="1"/>
              <a:t>μυοσκελετικού</a:t>
            </a:r>
            <a:r>
              <a:rPr lang="el-GR" sz="2200" dirty="0"/>
              <a:t> συστήματος και οι βασικές έννοιες της μηχανικής των μυών.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μύες μετατρέπουν τη χημική ενέργεια σε μηχανικό έργο και θερμότητα και είναι υπεύθυνοι για την κίνηση και στάση του σώματος.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μελέτη των μυών περιλαμβάνει την ανάλυση παραγόντων που επηρεάζουν: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το μέγεθος της μυϊκής δύναμης,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 μέγιστη ταχύτητα συστολής των μυών,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την ευαισθησία της παραγόμενης δύναμης ως προς το μήκος και την ταχύτητα.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Μύες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61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πρώτο τμήμα της δυναμικής διέγερσης δηλώνει την καθυστέρηση που σχετίζεται με την αύξηση στη μυϊκή διέγερση και συχνά αναφέρεται και ως ενεργή κατάσταση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Σε περιπτώσεις που απαιτούνται </a:t>
            </a:r>
            <a:r>
              <a:rPr lang="el-GR" sz="2200" b="1" dirty="0"/>
              <a:t>γρήγορες κινήσεις υψηλής ισχύος</a:t>
            </a:r>
            <a:r>
              <a:rPr lang="el-GR" sz="2200" dirty="0"/>
              <a:t>,</a:t>
            </a:r>
            <a:r>
              <a:rPr lang="el-GR" sz="2200" b="1" dirty="0"/>
              <a:t> </a:t>
            </a:r>
            <a:r>
              <a:rPr lang="el-GR" sz="2200" dirty="0"/>
              <a:t>το </a:t>
            </a:r>
            <a:r>
              <a:rPr lang="el-GR" sz="2200" dirty="0" err="1"/>
              <a:t>νευρομυϊκό</a:t>
            </a:r>
            <a:r>
              <a:rPr lang="el-GR" sz="2200" dirty="0"/>
              <a:t> σύστημα μπορεί να αυξήσει τη μυϊκή διέγερση για την εφαρμογή τάσης από το μυ σε χρόνο περίπου 20 </a:t>
            </a:r>
            <a:r>
              <a:rPr lang="el-GR" sz="2200" dirty="0" err="1"/>
              <a:t>ms</a:t>
            </a:r>
            <a:r>
              <a:rPr lang="el-GR" sz="2200" dirty="0"/>
              <a:t>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δεύτερο τμήμα της διέγερσης δηλώνει την καθυστέρηση στην απόκριση της σύσπασης του μυός που εξαρτάται από τον τύπο ίνας.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Όπως αναφέρθηκε προηγουμένως υπάρχουν ίνες ταχείας και βραχείας απόκρισης (περίπου </a:t>
            </a:r>
            <a:r>
              <a:rPr lang="el-GR" sz="2200" b="1" dirty="0"/>
              <a:t>20 </a:t>
            </a:r>
            <a:r>
              <a:rPr lang="el-GR" sz="2200" b="1" dirty="0" err="1"/>
              <a:t>ms</a:t>
            </a:r>
            <a:r>
              <a:rPr lang="el-GR" sz="2200" b="1" dirty="0"/>
              <a:t> για ίνες ταχείας απόκρισης </a:t>
            </a:r>
            <a:r>
              <a:rPr lang="el-GR" sz="2200" dirty="0"/>
              <a:t>και </a:t>
            </a:r>
            <a:r>
              <a:rPr lang="el-GR" sz="2200" b="1" dirty="0"/>
              <a:t>120 </a:t>
            </a:r>
            <a:r>
              <a:rPr lang="el-GR" sz="2200" b="1" dirty="0" err="1"/>
              <a:t>ms</a:t>
            </a:r>
            <a:r>
              <a:rPr lang="el-GR" sz="2200" b="1" dirty="0"/>
              <a:t> για ίνες βραχείας απόκρισης</a:t>
            </a:r>
            <a:r>
              <a:rPr lang="el-GR" sz="2200" dirty="0"/>
              <a:t>).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δύναμης-χρόνου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47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καθυστέρηση στη διέγερση ενός μυ επηρεάζεται επίσης από την εφαρμογή επαναλαμβανόμενων διεγέρσεων των μυϊκών ινών.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b="1" dirty="0"/>
              <a:t>συσσώρευση πολλών συνεχών συσπάσεων </a:t>
            </a:r>
            <a:r>
              <a:rPr lang="el-GR" sz="2200" dirty="0"/>
              <a:t>οδηγεί σε αύξηση του χρονικού διαστήματος που απαιτείται για την αύξηση της τάσης.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Συνολικά, το χρονικό διάστημα διέγερσης εξαρτάται σημαντικά: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από την προσπάθεια του ατόμου,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τον τύπο της άσκησης,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το είδος της δράσης των μυών, και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το ιστορικό ενεργοποίησης μιας ομάδας μυών.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δύναμης-χρόνου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3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καθυστέρηση στη διέγερση μπορεί να φανεί και να μετρηθεί με το </a:t>
            </a:r>
            <a:r>
              <a:rPr lang="el-GR" sz="2200" b="1" dirty="0"/>
              <a:t>ηλεκτρομυογράφημα</a:t>
            </a:r>
            <a:r>
              <a:rPr lang="el-GR" sz="2200" dirty="0"/>
              <a:t>.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σχήμα απεικονίζει (α) ένα ηλεκτρομυογράφημα από τον τετρακέφαλο για τη μέτρηση της ηλεκτρικής ενεργοποίησης και (β) τη δύναμη της επέκτασης του γόνατος σε μια ισομετρική δράση ως προς το χρόνο: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δύναμης-χρόνου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10" y="4208358"/>
            <a:ext cx="3177540" cy="2172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77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καθυστέρηση μεταξύ της ενεργοποίησης και της συσσώρευσης της δύναμης σε ολόκληρο τον μυ είναι η </a:t>
            </a:r>
            <a:r>
              <a:rPr lang="el-GR" sz="2200" b="1" dirty="0"/>
              <a:t>ηλεκτρομηχανική καθυστέρηση </a:t>
            </a:r>
            <a:r>
              <a:rPr lang="el-GR" sz="2200" dirty="0"/>
              <a:t>και αντιπροσωπεύει τη σχέση δύναμης-χρόνου του μυός. </a:t>
            </a:r>
          </a:p>
          <a:p>
            <a:pPr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Όπως φαίνεται στο διάγραμμα, απαιτείται χρονικό διάστημα μεταξύ </a:t>
            </a:r>
            <a:r>
              <a:rPr lang="el-GR" sz="2200" b="1" dirty="0"/>
              <a:t>250-400 </a:t>
            </a:r>
            <a:r>
              <a:rPr lang="el-GR" sz="2200" b="1" dirty="0" err="1"/>
              <a:t>ms</a:t>
            </a:r>
            <a:r>
              <a:rPr lang="el-GR" sz="2200" b="1" dirty="0"/>
              <a:t> </a:t>
            </a:r>
            <a:r>
              <a:rPr lang="el-GR" sz="2200" dirty="0"/>
              <a:t>για να αναπτυχθεί η </a:t>
            </a:r>
            <a:r>
              <a:rPr lang="el-GR" sz="2200" b="1" dirty="0"/>
              <a:t>μέγιστη δύναμη</a:t>
            </a:r>
            <a:r>
              <a:rPr lang="el-GR" sz="2200" dirty="0"/>
              <a:t> μετά την αρχική διέγερση της ομάδας μυών του τετρακέφαλου: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Σχέση δύναμης-χρόνου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310" y="4365104"/>
            <a:ext cx="3177540" cy="2172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60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τένοντες είναι μια σκληρή ζώνη ινώδους ιστού που αποτελεί </a:t>
            </a:r>
            <a:r>
              <a:rPr lang="el-GR" sz="2200" b="1" dirty="0"/>
              <a:t>τον συνδετικό κρίκο μεταξύ των μυών και των οστών </a:t>
            </a:r>
            <a:r>
              <a:rPr lang="el-GR" sz="2200" dirty="0"/>
              <a:t>του </a:t>
            </a:r>
            <a:r>
              <a:rPr lang="el-GR" sz="2200" dirty="0" err="1"/>
              <a:t>μυοσκελετικού</a:t>
            </a:r>
            <a:r>
              <a:rPr lang="el-GR" sz="2200" dirty="0"/>
              <a:t> συστήματος.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 ιστός τους αποτελείται από ένα δίκτυο από </a:t>
            </a:r>
            <a:r>
              <a:rPr lang="el-GR" sz="2200" b="1" dirty="0"/>
              <a:t>ινίδια κολλαγόνου </a:t>
            </a:r>
            <a:r>
              <a:rPr lang="el-GR" sz="2200" dirty="0"/>
              <a:t>σε μία </a:t>
            </a:r>
            <a:r>
              <a:rPr lang="el-GR" sz="2200" b="1" dirty="0"/>
              <a:t>μήτρα </a:t>
            </a:r>
            <a:r>
              <a:rPr lang="el-GR" sz="2200" b="1" dirty="0" err="1"/>
              <a:t>ελαστίνης</a:t>
            </a:r>
            <a:r>
              <a:rPr lang="el-GR" sz="2200" b="1" dirty="0"/>
              <a:t> </a:t>
            </a:r>
            <a:r>
              <a:rPr lang="el-GR" sz="2200" dirty="0"/>
              <a:t>και </a:t>
            </a:r>
            <a:r>
              <a:rPr lang="el-GR" sz="2200" b="1" dirty="0" err="1"/>
              <a:t>πρωτεογλυκανών</a:t>
            </a:r>
            <a:r>
              <a:rPr lang="el-GR" sz="2200" dirty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τένοντες, όπως οι περισσότερες βιολογικές δομές, εμφανίζουν ιδιαίτερα </a:t>
            </a:r>
            <a:r>
              <a:rPr lang="el-GR" sz="2200" b="1" dirty="0"/>
              <a:t>μη γραμμικές ιδιότητες </a:t>
            </a:r>
            <a:r>
              <a:rPr lang="el-GR" sz="2200" dirty="0"/>
              <a:t>τάσης-παραμόρφωσης.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Επειδή οι τένοντες στερούνται ελαστικότητας, μπορεί να ερεθιστούν ή να πάθουν διάρρηξη από απότομες κινήσεις των μυών που εξασκούν μεγάλη ένταση.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Μηχανικές ιδιότητες τενόντων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3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τένοντες βρίσκονται σε θέση έντασης και μπορούν μόνο να ασκήσουν μια δύναμη εφελκυσμού (τραβήγματος) από την συστολή των συνδεδεμένων μυών.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Σε κατάσταση ηρεμίας, τα ινίδια κολλαγόνου είναι σημαντικά πτυχωτά ή κυματιστά και η αρχική φόρτιση δρα κυρίως </a:t>
            </a:r>
            <a:r>
              <a:rPr lang="el-GR" sz="2200" dirty="0" err="1"/>
              <a:t>ευθυγραμμίζοτνας</a:t>
            </a:r>
            <a:r>
              <a:rPr lang="el-GR" sz="2200" dirty="0"/>
              <a:t> τα ινίδια αυτά.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Σε υψηλότερες παραμορφώσεις, τα ευθυγραμμισμένα πλέον ινίδια κολλαγόνου επιμηκύνονται καθώς αναπτύσσονται υψηλότερες τάσεις από την εφαρμογή δύναμης από τον μυ.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Μηχανικές ιδιότητες τενόντων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98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γνώση ως προς τις μηχανικές ιδιότητες των τενόντων προέρχεται από εμβιομηχανικές μεθόδους αξιολόγησης όπως: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</a:t>
            </a:r>
            <a:r>
              <a:rPr lang="el-GR" sz="2000" b="1" dirty="0"/>
              <a:t>μέθοδος ελεύθερης δόνησης</a:t>
            </a:r>
            <a:r>
              <a:rPr lang="el-GR" sz="2000" dirty="0"/>
              <a:t>, βασίζεται στην ποσοτικοποίηση της απόσβεσης του πλάτους ταλάντωσης που εμφανίζεται όταν εφαρμόζεται παροδικά φορτίο σε ένα δείγμα.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</a:t>
            </a:r>
            <a:r>
              <a:rPr lang="el-GR" sz="2000" b="1" dirty="0"/>
              <a:t>μέθοδος δοκιμής σε εφελκυσμό</a:t>
            </a:r>
            <a:r>
              <a:rPr lang="el-GR" sz="2000" dirty="0"/>
              <a:t>, βασίζεται στην καταγραφή της παραμόρφωσης καθώς το δείγμα επιμηκύνεται λόγω της εφαρμογής εξωτερικής δύναμης.</a:t>
            </a:r>
          </a:p>
          <a:p>
            <a:pPr marL="388620" indent="-34290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Η μέθοδος δοκιμής εφελκυσμού είναι προτιμότερη, καθώς θεωρείται ότι μιμείται επαρκώς τον τρόπο που εφαρμόζεται η πραγματική φόρτιση στους ιστούς των τενόντων.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Μηχανικές ιδιότητες τενόντων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97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σχήμα απεικονίζει ένα τυπικό διάγραμμα τάσης-παραμόρφωσης τένοντα. Το διάγραμμα αποτελείται από τέσσερις διακριτές περιοχές.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Μηχανικές ιδιότητες τενόντων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Εικόνα 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08" y="2852936"/>
            <a:ext cx="394754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322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b="1" dirty="0"/>
              <a:t>Περιοχή Ι</a:t>
            </a:r>
            <a:r>
              <a:rPr lang="el-GR" sz="2200" dirty="0"/>
              <a:t> αντιστοιχεί στο αρχικό κοίλο τμήμα της καμπύλης που ονομάζεται περιοχή δακτύλου (</a:t>
            </a:r>
            <a:r>
              <a:rPr lang="en-US" sz="2200" i="1" dirty="0"/>
              <a:t>toe region</a:t>
            </a:r>
            <a:r>
              <a:rPr lang="el-GR" sz="2200" dirty="0"/>
              <a:t>). Στο τμήμα αυτό η ακαμψία αυξάνεται σταδιακά.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φορτία επιμηκύνουν τον τένοντα προκαλώντας τη μείωση της </a:t>
            </a:r>
            <a:r>
              <a:rPr lang="el-GR" sz="2200" b="1" dirty="0"/>
              <a:t>γωνίας πτύχωσης </a:t>
            </a:r>
            <a:r>
              <a:rPr lang="el-GR" sz="2200" dirty="0"/>
              <a:t>των ινών κολλαγόνου χωρίς να οδηγούν σε </a:t>
            </a:r>
            <a:r>
              <a:rPr lang="el-GR" sz="2200" b="1" dirty="0"/>
              <a:t>περαιτέρω έκταση</a:t>
            </a:r>
            <a:r>
              <a:rPr lang="el-GR" sz="2200" dirty="0"/>
              <a:t> των ινών.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Μηχανικές ιδιότητες τενόντων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Εικόνα 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0" y="4193704"/>
            <a:ext cx="3947544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51520" y="4363968"/>
            <a:ext cx="4608512" cy="223338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φόρτιση εντός της Περιοχής Ι </a:t>
            </a:r>
            <a:r>
              <a:rPr lang="el-GR" sz="2200" b="1" dirty="0"/>
              <a:t>δεν υπερβαίνει το όριο ελαστικότητας </a:t>
            </a:r>
            <a:r>
              <a:rPr lang="el-GR" sz="2200" dirty="0"/>
              <a:t>του τένοντα και όταν σταματήσει η εφαρμογή του φορτίου ο τένοντας ανακτά το αρχικό του μήκος.</a:t>
            </a:r>
          </a:p>
        </p:txBody>
      </p:sp>
    </p:spTree>
    <p:extLst>
      <p:ext uri="{BB962C8B-B14F-4D97-AF65-F5344CB8AC3E}">
        <p14:creationId xmlns:p14="http://schemas.microsoft.com/office/powerpoint/2010/main" val="2846235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Περαιτέρω επιμήκυνση οδηγεί στην </a:t>
            </a:r>
            <a:r>
              <a:rPr lang="el-GR" sz="2200" b="1" dirty="0"/>
              <a:t>Περιοχή ΙΙ </a:t>
            </a:r>
            <a:r>
              <a:rPr lang="el-GR" sz="2200" dirty="0"/>
              <a:t>που καλείται γραμμική περιοχή, στην οποία η ακαμψία παραμένει επίσης σταθερή ως συνάρτηση της επιμήκυνσης.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επιμήκυνση είναι το αποτέλεσμα της έκτασης που επιβάλλεται στις </a:t>
            </a:r>
            <a:r>
              <a:rPr lang="el-GR" sz="2200" b="1" dirty="0"/>
              <a:t>ήδη ευθυγραμμισμένες ίνες </a:t>
            </a:r>
            <a:r>
              <a:rPr lang="el-GR" sz="2200" dirty="0"/>
              <a:t>από το φορτίο στην Περιοχή Ι.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Μηχανικές ιδιότητες τενόντων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Εικόνα 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0" y="4193704"/>
            <a:ext cx="3947544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51520" y="4005064"/>
            <a:ext cx="4837432" cy="280831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 τελικό σημείο της Περιοχής ΙΙ παρατηρείται αστοχία στη λειτουργία κάποιων ινών το οποίο σημαίνει ότι: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ακαμψία του τένοντα μειώνεται,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</a:t>
            </a:r>
            <a:r>
              <a:rPr lang="el-GR" sz="2000" dirty="0" err="1"/>
              <a:t>εκφόρτιση</a:t>
            </a:r>
            <a:r>
              <a:rPr lang="el-GR" sz="2000" dirty="0"/>
              <a:t> δεν αποκαθιστά πλήρως το αρχικό μήκος του τένοντα. </a:t>
            </a:r>
          </a:p>
        </p:txBody>
      </p:sp>
    </p:spTree>
    <p:extLst>
      <p:ext uri="{BB962C8B-B14F-4D97-AF65-F5344CB8AC3E}">
        <p14:creationId xmlns:p14="http://schemas.microsoft.com/office/powerpoint/2010/main" val="263393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34608"/>
            <a:ext cx="481207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Κατανομή μυών στο </a:t>
            </a:r>
            <a:r>
              <a:rPr lang="el-GR" sz="2200" dirty="0" err="1"/>
              <a:t>μυοσκελετικό</a:t>
            </a:r>
            <a:r>
              <a:rPr lang="el-GR" sz="2200" dirty="0"/>
              <a:t> σύστημα του ανθρώπου: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Μυοσκελετικό σύστημα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Ορθογώνιο 1"/>
          <p:cNvSpPr/>
          <p:nvPr/>
        </p:nvSpPr>
        <p:spPr>
          <a:xfrm>
            <a:off x="3131840" y="6669940"/>
            <a:ext cx="6012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anose="020F0502020204030204" pitchFamily="34" charset="0"/>
              </a:rPr>
              <a:t>http://www.merckmanuals.com/home/bone_joint_and_muscle_disorders/biology_of_the_musculoskeletal_system/muscles.html</a:t>
            </a:r>
            <a:endParaRPr lang="el-GR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71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b="1" dirty="0"/>
              <a:t>Περιοχή ΙΙΙ </a:t>
            </a:r>
            <a:r>
              <a:rPr lang="el-GR" sz="2200" dirty="0"/>
              <a:t>δηλώνει την περαιτέρω επιμήκυνση πέρα από την γραμμική περιοχή, όπου παρατηρείται επιπλέον αστοχία ινών με τρόπο απρόβλεπτο.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 τελικό στάδιο του διαγράμματος εμφανίζεται η </a:t>
            </a:r>
            <a:r>
              <a:rPr lang="el-GR" sz="2200" b="1" dirty="0"/>
              <a:t>Περιοχή IV </a:t>
            </a:r>
            <a:r>
              <a:rPr lang="el-GR" sz="2200" dirty="0"/>
              <a:t>που χαρακτηρίζεται από απόλυτη αστοχία και συνοδεύεται συνήθως από ρήξη των ινών του τένοντα.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Μηχανικές ιδιότητες τενόντων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Εικόνα 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08" y="4149080"/>
            <a:ext cx="394754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145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Περιοχή Ι συναντάται προσεγγιστικά μέχρι το </a:t>
            </a:r>
            <a:r>
              <a:rPr lang="el-GR" sz="2200" b="1" dirty="0"/>
              <a:t>3% της συνολικής παραμόρφωσης</a:t>
            </a:r>
            <a:r>
              <a:rPr lang="el-GR" sz="2200" dirty="0"/>
              <a:t> και τάση περίπου στα </a:t>
            </a:r>
            <a:r>
              <a:rPr lang="el-GR" sz="2200" b="1" dirty="0"/>
              <a:t>5 </a:t>
            </a:r>
            <a:r>
              <a:rPr lang="el-GR" sz="2200" b="1" dirty="0" err="1"/>
              <a:t>MPa</a:t>
            </a:r>
            <a:r>
              <a:rPr lang="el-GR" sz="2200" dirty="0"/>
              <a:t>. 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γραμμική περιοχή όπου οι τένοντες εμφανίζουν τυπικά </a:t>
            </a:r>
            <a:r>
              <a:rPr lang="el-GR" sz="2200" b="1" dirty="0"/>
              <a:t>γραμμικές ιδιότητες</a:t>
            </a:r>
            <a:r>
              <a:rPr lang="el-GR" sz="2200" dirty="0"/>
              <a:t> εκτείνεται από το 3% της παραμόρφωσης έως την </a:t>
            </a:r>
            <a:r>
              <a:rPr lang="el-GR" sz="2200" b="1" dirty="0"/>
              <a:t>οριακή τιμή της που προσεγγίζει το 11%</a:t>
            </a:r>
            <a:r>
              <a:rPr lang="el-GR" sz="2200" dirty="0"/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Μηχανικές ιδιότητες τενόντων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Εικόνα 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08" y="4149080"/>
            <a:ext cx="394754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282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</a:t>
            </a:r>
            <a:r>
              <a:rPr lang="el-GR" sz="2200" dirty="0" err="1"/>
              <a:t>εφαπτομενικό</a:t>
            </a:r>
            <a:r>
              <a:rPr lang="el-GR" sz="2200" dirty="0"/>
              <a:t> μέτρο στη γραμμική περιοχή μέχρι την Περιοχή ΙΙ είναι περίπου 1.5 G</a:t>
            </a:r>
            <a:r>
              <a:rPr lang="en-US" sz="2200" dirty="0"/>
              <a:t>p</a:t>
            </a:r>
            <a:r>
              <a:rPr lang="el-GR" sz="2200" dirty="0"/>
              <a:t>a.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τένοντες λειτουργούν φυσιολογικά για </a:t>
            </a:r>
            <a:r>
              <a:rPr lang="el-GR" sz="2200" b="1" dirty="0"/>
              <a:t>τάσεις 5-10 M</a:t>
            </a:r>
            <a:r>
              <a:rPr lang="en-US" sz="2200" b="1" dirty="0"/>
              <a:t>p</a:t>
            </a:r>
            <a:r>
              <a:rPr lang="el-GR" sz="2200" b="1" dirty="0"/>
              <a:t>a </a:t>
            </a:r>
            <a:r>
              <a:rPr lang="el-GR" sz="2200" dirty="0"/>
              <a:t>και παραμορφώσεις μικρότερες του </a:t>
            </a:r>
            <a:r>
              <a:rPr lang="el-GR" sz="2200" b="1" dirty="0"/>
              <a:t>5%</a:t>
            </a:r>
            <a:r>
              <a:rPr lang="el-GR" sz="2200" dirty="0"/>
              <a:t> με αποτέλεσμα οι τένοντες να λειτουργούν με ένα συντελεστή ασφαλείας </a:t>
            </a:r>
            <a:r>
              <a:rPr lang="el-GR" sz="2200" b="1" dirty="0"/>
              <a:t>n:  5 ≤ n ≤ 10</a:t>
            </a:r>
            <a:r>
              <a:rPr lang="el-GR" sz="22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Μηχανικές ιδιότητες τενόντων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Εικόνα 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08" y="4149080"/>
            <a:ext cx="394754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651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Σύμφωνα με τη βιβλιογραφία, η οριακή τάση κυμαίνεται ανάλογα με τον τύπο του τένοντα. Στον παρακάτω πίνακα δίνονται τυπικές τιμές για τις μηχανικές ιδιότητες τενόντων από διάφορα ζωικά είδη: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Μηχανικές ιδιότητες τενόντων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73422"/>
              </p:ext>
            </p:extLst>
          </p:nvPr>
        </p:nvGraphicFramePr>
        <p:xfrm>
          <a:off x="563283" y="3096688"/>
          <a:ext cx="8095593" cy="33264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1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6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noProof="0" dirty="0">
                          <a:effectLst/>
                          <a:latin typeface="+mn-lt"/>
                        </a:rPr>
                        <a:t>Οριακή τάση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(MPa)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noProof="0" dirty="0">
                          <a:effectLst/>
                          <a:latin typeface="+mn-lt"/>
                        </a:rPr>
                        <a:t>Οριακή</a:t>
                      </a:r>
                      <a:r>
                        <a:rPr lang="el-GR" sz="1200" dirty="0">
                          <a:effectLst/>
                          <a:latin typeface="+mn-lt"/>
                        </a:rPr>
                        <a:t> παραμόρφωση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(%)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</a:rPr>
                        <a:t>Τάση υπό φυσιολογικά φορτία (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MPa</a:t>
                      </a:r>
                      <a:r>
                        <a:rPr lang="el-GR" sz="1200" dirty="0">
                          <a:effectLst/>
                          <a:latin typeface="+mn-lt"/>
                        </a:rPr>
                        <a:t>)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+mn-lt"/>
                        </a:rPr>
                        <a:t>Παραμόρφωση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υπό </a:t>
                      </a:r>
                      <a:r>
                        <a:rPr lang="el-GR" sz="1200" noProof="0" dirty="0">
                          <a:effectLst/>
                          <a:latin typeface="+mn-lt"/>
                        </a:rPr>
                        <a:t>φυσιολογικά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200" noProof="0" dirty="0">
                          <a:effectLst/>
                          <a:latin typeface="+mn-lt"/>
                        </a:rPr>
                        <a:t>φορτία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(%)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noProof="0" dirty="0" err="1">
                          <a:effectLst/>
                          <a:latin typeface="+mn-lt"/>
                        </a:rPr>
                        <a:t>Εφαπτομενικό</a:t>
                      </a:r>
                      <a:r>
                        <a:rPr lang="el-GR" sz="1200" baseline="0" noProof="0" dirty="0">
                          <a:effectLst/>
                          <a:latin typeface="+mn-lt"/>
                        </a:rPr>
                        <a:t> </a:t>
                      </a:r>
                      <a:r>
                        <a:rPr lang="el-GR" sz="1200" noProof="0" dirty="0">
                          <a:effectLst/>
                          <a:latin typeface="+mn-lt"/>
                        </a:rPr>
                        <a:t>μέτρο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 (</a:t>
                      </a:r>
                      <a:r>
                        <a:rPr lang="en-US" sz="1200" dirty="0" err="1">
                          <a:effectLst/>
                          <a:latin typeface="+mn-lt"/>
                        </a:rPr>
                        <a:t>GPa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)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200" noProof="0" dirty="0">
                          <a:effectLst/>
                          <a:latin typeface="+mn-lt"/>
                        </a:rPr>
                        <a:t>Χοίρος</a:t>
                      </a:r>
                      <a:endParaRPr lang="el-GR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40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9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l-GR" sz="1200" noProof="0" dirty="0">
                          <a:effectLst/>
                          <a:latin typeface="+mn-lt"/>
                        </a:rPr>
                        <a:t>Καγκουρό</a:t>
                      </a:r>
                      <a:endParaRPr lang="el-GR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15-40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1.56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l-GR" sz="1200" noProof="0" dirty="0">
                          <a:effectLst/>
                          <a:latin typeface="+mn-lt"/>
                        </a:rPr>
                        <a:t>Δελφίνι</a:t>
                      </a:r>
                      <a:endParaRPr lang="el-GR" sz="12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1.43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l-GR" sz="1200" dirty="0">
                          <a:effectLst/>
                          <a:latin typeface="+mn-lt"/>
                        </a:rPr>
                        <a:t>Όνος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22-44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1.25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l-GR" sz="1200" noProof="0" dirty="0">
                          <a:effectLst/>
                          <a:latin typeface="+mn-lt"/>
                        </a:rPr>
                        <a:t>Ανθρώπινο πόδι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53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1.0-1.2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l-GR" sz="1200" noProof="0" dirty="0">
                          <a:effectLst/>
                          <a:latin typeface="+mn-lt"/>
                        </a:rPr>
                        <a:t>Ανθρώπινο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 άκρο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60-120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l-GR" sz="1200" noProof="0" dirty="0">
                          <a:effectLst/>
                          <a:latin typeface="+mn-lt"/>
                        </a:rPr>
                        <a:t>Ανθρώπινη</a:t>
                      </a:r>
                      <a:r>
                        <a:rPr lang="el-GR" sz="1200" baseline="0" noProof="0" dirty="0">
                          <a:effectLst/>
                          <a:latin typeface="+mn-lt"/>
                        </a:rPr>
                        <a:t> πτέρνα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55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9.5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el-GR" sz="1200" noProof="0" dirty="0">
                          <a:effectLst/>
                          <a:latin typeface="+mn-lt"/>
                        </a:rPr>
                        <a:t>Ανθρώπινος</a:t>
                      </a:r>
                      <a:r>
                        <a:rPr lang="el-GR" sz="1200" baseline="0" noProof="0" dirty="0">
                          <a:effectLst/>
                          <a:latin typeface="+mn-lt"/>
                        </a:rPr>
                        <a:t> καρπός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52-74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11-17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3.2-3.3</a:t>
                      </a:r>
                      <a:endParaRPr lang="el-GR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1.5-3.5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375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μελέτη της φυσιολογίας της άσκησης οδηγεί σε καλύτερη κατανόηση του τρόπου με τον οποίο εργάζεται το σώμα κατά την εκτέλεση κινήσεων και των φυσιολογικών καταπονήσεων στις οποίες υποβάλλεται το σώμα.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</a:t>
            </a:r>
            <a:r>
              <a:rPr lang="el-GR" sz="2200" b="1" dirty="0"/>
              <a:t>άμεσες επιπτώσεις</a:t>
            </a:r>
            <a:r>
              <a:rPr lang="el-GR" sz="2200" dirty="0"/>
              <a:t> της άσκησης περιλαμβάνουν την αύξηση της απαίτησης θρεπτικών συστατικών που απαιτεί αυξημένη αιμάτωση και οδηγεί στην παραγωγή επιπλέον θερμότητας.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b="1" dirty="0"/>
              <a:t>διαρκής άσκηση </a:t>
            </a:r>
            <a:r>
              <a:rPr lang="el-GR" sz="2200" dirty="0"/>
              <a:t>προκαλεί μακροπρόθεσμα αύξηση της μυϊκής μάζας που συνεπάγεται αύξηση της δύναμης και του μεταβολισμού ακόμα και σε συνθήκες ηρεμίας.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Φυσιολογία 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46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5400600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Στα φυτά η μετατροπή της ενέργειας αρχίζει με τη διαδικασία της </a:t>
            </a:r>
            <a:r>
              <a:rPr lang="el-GR" sz="2200" b="1" dirty="0"/>
              <a:t>φωτοσύνθεσης </a:t>
            </a:r>
            <a:r>
              <a:rPr lang="el-GR" sz="2200" dirty="0"/>
              <a:t>και τελειώνει με την παραγωγή μηχανικού έργου.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Με την βοήθεια της ηλιακής ακτινοβολίας το φυτό μετασχηματίζει το διοξείδιο του άνθρακα και το νερό σε οξυγόνο και γλυκόζη.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Στον άνθρωπο το μηχανικό έργο παράγεται μέσω της </a:t>
            </a:r>
            <a:r>
              <a:rPr lang="el-GR" sz="2200" b="1" dirty="0"/>
              <a:t>κυτταρικής αναπνοής </a:t>
            </a:r>
            <a:r>
              <a:rPr lang="el-GR" sz="2200" dirty="0"/>
              <a:t>μετατρέποντας τη χημική ενέργεια υπό τη μορφή </a:t>
            </a:r>
            <a:r>
              <a:rPr lang="el-GR" sz="2200" b="1" dirty="0" err="1"/>
              <a:t>τριφωσφορικής</a:t>
            </a:r>
            <a:r>
              <a:rPr lang="el-GR" sz="2200" b="1" dirty="0"/>
              <a:t> </a:t>
            </a:r>
            <a:r>
              <a:rPr lang="el-GR" sz="2200" b="1" dirty="0" err="1"/>
              <a:t>αδενοσίνης</a:t>
            </a:r>
            <a:r>
              <a:rPr lang="el-GR" sz="2200" b="1" dirty="0"/>
              <a:t> (ATP)</a:t>
            </a:r>
            <a:r>
              <a:rPr lang="el-GR" sz="2200" dirty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Χημικές διεργασίες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49838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42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</a:t>
            </a:r>
            <a:r>
              <a:rPr lang="el-GR" sz="2200" dirty="0" err="1"/>
              <a:t>τριφωσφορική</a:t>
            </a:r>
            <a:r>
              <a:rPr lang="el-GR" sz="2200" dirty="0"/>
              <a:t> </a:t>
            </a:r>
            <a:r>
              <a:rPr lang="el-GR" sz="2200" dirty="0" err="1"/>
              <a:t>αδενοσίνη</a:t>
            </a:r>
            <a:r>
              <a:rPr lang="el-GR" sz="2200" dirty="0"/>
              <a:t> (ΑΤΡ) είναι η άμεση </a:t>
            </a:r>
            <a:r>
              <a:rPr lang="el-GR" sz="2200" b="1" dirty="0"/>
              <a:t>πηγή ενέργειας </a:t>
            </a:r>
            <a:r>
              <a:rPr lang="el-GR" sz="2200" dirty="0"/>
              <a:t>και χρησιμοποιείται σε πολλές βιολογικές διεργασίες όπως: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200" dirty="0"/>
              <a:t>η μυϊκή συστολή για την παραγωγή μηχανικού έργου, 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200" dirty="0"/>
              <a:t>η σύνθεση νέων ιστών και η αναδόμηση των βλαβών,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200" dirty="0"/>
              <a:t>η μεταφορά θρεπτικών συστατικών και </a:t>
            </a:r>
            <a:r>
              <a:rPr lang="el-GR" sz="2200" dirty="0" err="1"/>
              <a:t>οξυγώνου</a:t>
            </a:r>
            <a:r>
              <a:rPr lang="el-GR" sz="2200" dirty="0"/>
              <a:t>,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200" dirty="0"/>
              <a:t>η πραγματοποίηση </a:t>
            </a:r>
            <a:r>
              <a:rPr lang="el-GR" sz="2200" dirty="0" err="1"/>
              <a:t>ενδόθερμων</a:t>
            </a:r>
            <a:r>
              <a:rPr lang="el-GR" sz="2200" dirty="0"/>
              <a:t> αντιδράσεων για τη διατήρηση σταθερής θερμοκρασίας σώματος.</a:t>
            </a:r>
          </a:p>
          <a:p>
            <a:pPr marL="388620" indent="-342900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l-GR" sz="2200" dirty="0"/>
              <a:t>Η </a:t>
            </a:r>
            <a:r>
              <a:rPr lang="el-GR" sz="2200" dirty="0" err="1"/>
              <a:t>τριφωσφορική</a:t>
            </a:r>
            <a:r>
              <a:rPr lang="el-GR" sz="2200" dirty="0"/>
              <a:t> </a:t>
            </a:r>
            <a:r>
              <a:rPr lang="el-GR" sz="2200" dirty="0" err="1"/>
              <a:t>αδενοσίνη</a:t>
            </a:r>
            <a:r>
              <a:rPr lang="el-GR" sz="2200" dirty="0"/>
              <a:t> παράγεται στον ανθρώπινο οργανισμό απορροφώντας θρεπτικά συστατικά από το περιβάλλον μέσω της τροφής.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Χημικές διεργασίες</a:t>
            </a:r>
          </a:p>
        </p:txBody>
      </p:sp>
    </p:spTree>
    <p:extLst>
      <p:ext uri="{BB962C8B-B14F-4D97-AF65-F5344CB8AC3E}">
        <p14:creationId xmlns:p14="http://schemas.microsoft.com/office/powerpoint/2010/main" val="3361286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τρεις κύριες τάξεις θρεπτικών συστατικών για την παραγωγή ενέργειας στον ανθρώπινο οργανισμό είναι: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</a:t>
            </a:r>
            <a:r>
              <a:rPr lang="el-GR" sz="2000" b="1" dirty="0"/>
              <a:t>γλυκόζη</a:t>
            </a:r>
            <a:r>
              <a:rPr lang="el-GR" sz="2000" dirty="0"/>
              <a:t>, αποθηκεύεται στους ιστούς ως γλυκογόνα.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Τα </a:t>
            </a:r>
            <a:r>
              <a:rPr lang="el-GR" sz="2000" b="1" dirty="0"/>
              <a:t>αμινοξέα</a:t>
            </a:r>
            <a:r>
              <a:rPr lang="el-GR" sz="2000" dirty="0"/>
              <a:t>, αποθηκεύονται στους ιστούς ως πρωτεΐνες.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Τα </a:t>
            </a:r>
            <a:r>
              <a:rPr lang="el-GR" sz="2000" b="1" dirty="0"/>
              <a:t>λίπη</a:t>
            </a:r>
            <a:r>
              <a:rPr lang="el-GR" sz="2000" dirty="0"/>
              <a:t>, αποθηκεύονται στους ιστούς ως </a:t>
            </a:r>
            <a:r>
              <a:rPr lang="el-GR" sz="2000" dirty="0" err="1"/>
              <a:t>τριγλυκερίδια</a:t>
            </a:r>
            <a:r>
              <a:rPr lang="el-GR" sz="2000" dirty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Ακολουθώντας διαφορετικές χημικές διεργασίες ο οργανισμός μπορεί να συνθέσει και να αποσυνθέσει θρεπτικά συστατικά για να αποθηκεύει ή να παράγει αντίστοιχα ενέργεια.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χημικό έργο μετατρέπεται στη συνέχεια σε μηχανικό έργο μέσω των μυϊκών συστολών.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Χημικές διεργασίες</a:t>
            </a:r>
          </a:p>
        </p:txBody>
      </p:sp>
    </p:spTree>
    <p:extLst>
      <p:ext uri="{BB962C8B-B14F-4D97-AF65-F5344CB8AC3E}">
        <p14:creationId xmlns:p14="http://schemas.microsoft.com/office/powerpoint/2010/main" val="1728819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323529" y="1772816"/>
            <a:ext cx="8496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ct val="80000"/>
              <a:buFont typeface="Wingdings" panose="05000000000000000000" pitchFamily="2" charset="2"/>
              <a:buChar char="q"/>
            </a:pPr>
            <a:r>
              <a:rPr lang="el-GR" sz="2200" dirty="0"/>
              <a:t>Η μυϊκή απόδοση συνδέεται με το εξωτερικό ή σωματικό έργο που παράγεται προς την χημική ενέργεια που καταναλώνεται: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260648"/>
            <a:ext cx="915485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Μηχανικό έργο</a:t>
            </a: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97800"/>
              </p:ext>
            </p:extLst>
          </p:nvPr>
        </p:nvGraphicFramePr>
        <p:xfrm>
          <a:off x="2817812" y="2704256"/>
          <a:ext cx="35083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68400" imgH="431640" progId="Equation.DSMT4">
                  <p:embed/>
                </p:oleObj>
              </mc:Choice>
              <mc:Fallback>
                <p:oleObj name="Equation" r:id="rId3" imgW="2768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2704256"/>
                        <a:ext cx="35083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323529" y="3573016"/>
            <a:ext cx="84969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SzPct val="80000"/>
              <a:buFont typeface="Wingdings" panose="05000000000000000000" pitchFamily="2" charset="2"/>
              <a:buChar char="q"/>
            </a:pPr>
            <a:r>
              <a:rPr lang="el-GR" sz="2200" dirty="0"/>
              <a:t>Το εύρος της μυϊκής απόδοσης κυμαίνεται από περίπου μηδέν έως 20-25%. </a:t>
            </a:r>
          </a:p>
          <a:p>
            <a:pPr marL="285750" indent="-285750" algn="just">
              <a:spcAft>
                <a:spcPts val="1800"/>
              </a:spcAft>
              <a:buSzPct val="80000"/>
              <a:buFont typeface="Wingdings" panose="05000000000000000000" pitchFamily="2" charset="2"/>
              <a:buChar char="q"/>
            </a:pPr>
            <a:r>
              <a:rPr lang="el-GR" sz="2200" dirty="0"/>
              <a:t>Τα μεγαλύτερα ποσοστά αντιστοιχούν σε ασκήσεις των ποδιών που περιλαμβάνουν την ανύψωση του βάρους του σώματος.</a:t>
            </a:r>
          </a:p>
          <a:p>
            <a:pPr marL="285750" indent="-285750" algn="just">
              <a:spcAft>
                <a:spcPts val="1800"/>
              </a:spcAft>
              <a:buSzPct val="80000"/>
              <a:buFont typeface="Wingdings" panose="05000000000000000000" pitchFamily="2" charset="2"/>
              <a:buChar char="q"/>
            </a:pPr>
            <a:r>
              <a:rPr lang="el-GR" sz="2200" dirty="0"/>
              <a:t>Σε βαριές εργασίες, όπου χρησιμοποιούνται έντονα και τα χέρια και τα πόδια, η μέση μηχανική απόδοση μειώνεται σε περίπου 10%.</a:t>
            </a:r>
          </a:p>
        </p:txBody>
      </p:sp>
    </p:spTree>
    <p:extLst>
      <p:ext uri="{BB962C8B-B14F-4D97-AF65-F5344CB8AC3E}">
        <p14:creationId xmlns:p14="http://schemas.microsoft.com/office/powerpoint/2010/main" val="2607877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Στα πιο έντονα επίπεδα άσκησης που διαρκούν </a:t>
            </a:r>
            <a:r>
              <a:rPr lang="el-GR" sz="2200" b="1" dirty="0"/>
              <a:t>έως 10 δευτερόλεπτα</a:t>
            </a:r>
            <a:r>
              <a:rPr lang="el-GR" sz="2200" dirty="0"/>
              <a:t>,</a:t>
            </a:r>
            <a:r>
              <a:rPr lang="el-GR" sz="2200" b="1" dirty="0"/>
              <a:t> </a:t>
            </a:r>
            <a:r>
              <a:rPr lang="el-GR" sz="2200" dirty="0"/>
              <a:t>η ενέργεια εξασφαλίζεται από τη διάσπαση της </a:t>
            </a:r>
            <a:r>
              <a:rPr lang="el-GR" sz="2200" dirty="0" err="1"/>
              <a:t>φωσφοκρεατίνης</a:t>
            </a:r>
            <a:r>
              <a:rPr lang="el-GR" sz="2200" dirty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αναερόβια </a:t>
            </a:r>
            <a:r>
              <a:rPr lang="el-GR" sz="2200" dirty="0" err="1"/>
              <a:t>γλυκόλυση</a:t>
            </a:r>
            <a:r>
              <a:rPr lang="el-GR" sz="2200" dirty="0"/>
              <a:t> δεν μπορεί να ανταποκριθεί τόσο γρήγορα.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Πηγές ενέργειας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76" y="3038080"/>
            <a:ext cx="3672408" cy="3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251520" y="3026664"/>
            <a:ext cx="4536504" cy="266429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35567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Κατανομή μυών στο </a:t>
            </a:r>
            <a:r>
              <a:rPr lang="el-GR" sz="2200" dirty="0" err="1"/>
              <a:t>μυοσκελετικό</a:t>
            </a:r>
            <a:r>
              <a:rPr lang="el-GR" sz="2200" dirty="0"/>
              <a:t> σύστημα του ανθρώπου: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Μυοσκελετικό σύστημα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33464"/>
            <a:ext cx="489654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1"/>
          <p:cNvSpPr/>
          <p:nvPr/>
        </p:nvSpPr>
        <p:spPr>
          <a:xfrm>
            <a:off x="3131840" y="6669940"/>
            <a:ext cx="6012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800" dirty="0">
                <a:latin typeface="Calibri" panose="020F0502020204030204" pitchFamily="34" charset="0"/>
              </a:rPr>
              <a:t>http://www.merckmanuals.com/home/bone_joint_and_muscle_disorders/biology_of_the_musculoskeletal_system/muscles.html</a:t>
            </a:r>
            <a:endParaRPr lang="el-GR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87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Σε έντονα επίπεδα άσκησης που διαρκούν </a:t>
            </a:r>
            <a:r>
              <a:rPr lang="el-GR" sz="2200" b="1" dirty="0"/>
              <a:t>έως και 1 λεπτό</a:t>
            </a:r>
            <a:r>
              <a:rPr lang="el-GR" sz="2200" dirty="0"/>
              <a:t>, το μεγαλύτερο ποσοστό της απαιτούμενης ενέργειας παράγεται από την αναερόβια </a:t>
            </a:r>
            <a:r>
              <a:rPr lang="el-GR" sz="2200" dirty="0" err="1"/>
              <a:t>γλυκόλυση</a:t>
            </a:r>
            <a:r>
              <a:rPr lang="el-GR" sz="22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Πηγές ενέργειας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251520" y="3026664"/>
            <a:ext cx="4536504" cy="266429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76" y="3038080"/>
            <a:ext cx="3672408" cy="3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03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Σε έντονα επίπεδα άσκησης που διαρκούν </a:t>
            </a:r>
            <a:r>
              <a:rPr lang="el-GR" sz="2200" b="1" dirty="0"/>
              <a:t>έως και 30 λεπτά</a:t>
            </a:r>
            <a:r>
              <a:rPr lang="el-GR" sz="2200" dirty="0"/>
              <a:t>, το μεγαλύτερο ποσοστό της απαιτούμενης ενέργειας παράγεται μέσω ο αερόβιος μεταβολισμός.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Πηγές ενέργειας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251520" y="3026664"/>
            <a:ext cx="4536504" cy="2664296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76" y="3038080"/>
            <a:ext cx="3672408" cy="3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805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 διάγραμμα απεικονίζεται η ρύθμιση της αρτηριακής πίεσης κατά την άσκηση: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Οι διακεκομμένες γραμμές υποδηλώνουν τη </a:t>
            </a:r>
            <a:r>
              <a:rPr lang="el-GR" sz="2000" b="1" dirty="0"/>
              <a:t>νευρική επικοινωνία</a:t>
            </a:r>
            <a:r>
              <a:rPr lang="el-GR" sz="2000" dirty="0"/>
              <a:t>. Το κεντρικό νευρικό σύστημα εξετάζει μια εργασία πριν την υλοποίησή της ώστε να αξιολογήσει πόση μυϊκή δύναμη απαιτείται και να υπολογίσει την τροχιά για να επιτευχθεί η απαιτούμενη κίνηση.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Φυσιολογία 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8511" r="2122" b="4255"/>
          <a:stretch/>
        </p:blipFill>
        <p:spPr bwMode="auto">
          <a:xfrm>
            <a:off x="686643" y="3789040"/>
            <a:ext cx="784887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035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Στο διάγραμμα απεικονίζεται η ρύθμιση της αρτηριακής πίεσης κατά την άσκηση: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Οι συμπαγείς γραμμές υποδεικνύουν το άμεσο μηχανικό αποτέλεσμα. Ο </a:t>
            </a:r>
            <a:r>
              <a:rPr lang="el-GR" sz="2000" b="1" dirty="0"/>
              <a:t>καρδιακός ρυθμός </a:t>
            </a:r>
            <a:r>
              <a:rPr lang="el-GR" sz="2000" dirty="0"/>
              <a:t>και ο </a:t>
            </a:r>
            <a:r>
              <a:rPr lang="el-GR" sz="2000" b="1" dirty="0"/>
              <a:t>ρυθμός αναπνοής </a:t>
            </a:r>
            <a:r>
              <a:rPr lang="el-GR" sz="2000" dirty="0"/>
              <a:t>αυξάνονται λόγω των αυξημένων απαιτήσεων σε οξυγόνο.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l-GR" sz="20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Φυσιολογία 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8511" r="2122" b="4255"/>
          <a:stretch/>
        </p:blipFill>
        <p:spPr bwMode="auto">
          <a:xfrm>
            <a:off x="686643" y="3789040"/>
            <a:ext cx="784887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288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ένταση της άσκησης εκφράζεται με το μεταβολικό ισοδύναμο σε ηρεμία (ΜΕΤ), που αντιστοιχεί σε κατανάλωση 3,5 </a:t>
            </a:r>
            <a:r>
              <a:rPr lang="el-GR" sz="2200" dirty="0" err="1"/>
              <a:t>ml</a:t>
            </a:r>
            <a:r>
              <a:rPr lang="el-GR" sz="2200" dirty="0"/>
              <a:t> O</a:t>
            </a:r>
            <a:r>
              <a:rPr lang="el-GR" sz="2200" baseline="-25000" dirty="0"/>
              <a:t>2</a:t>
            </a:r>
            <a:r>
              <a:rPr lang="el-GR" sz="2200" dirty="0"/>
              <a:t> ανά κιλό σωματικού βάρους και ανά λεπτό.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Μερικές ενδεικτικές τιμές παραμέτρων του καρδιαγγειακού συστήματος που μεταβάλλονται μακροπρόθεσμα από πολύ συχνή άσκηση παρουσιάζονται στον πίνακα: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Φυσιολογία 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731097"/>
              </p:ext>
            </p:extLst>
          </p:nvPr>
        </p:nvGraphicFramePr>
        <p:xfrm>
          <a:off x="1082688" y="4185084"/>
          <a:ext cx="7056784" cy="24994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56">
                <a:tc>
                  <a:txBody>
                    <a:bodyPr/>
                    <a:lstStyle/>
                    <a:p>
                      <a:pPr algn="ctr"/>
                      <a:endParaRPr lang="el-GR" sz="1400" dirty="0">
                        <a:latin typeface="+mn-lt"/>
                      </a:endParaRPr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+mn-lt"/>
                        </a:rPr>
                        <a:t>Καρδιακή παροχή (</a:t>
                      </a:r>
                      <a:r>
                        <a:rPr lang="en-US" sz="1400" dirty="0">
                          <a:latin typeface="+mn-lt"/>
                        </a:rPr>
                        <a:t>l/min</a:t>
                      </a:r>
                      <a:r>
                        <a:rPr lang="el-GR" sz="1400" dirty="0">
                          <a:latin typeface="+mn-lt"/>
                        </a:rPr>
                        <a:t>)</a:t>
                      </a:r>
                    </a:p>
                  </a:txBody>
                  <a:tcPr marL="91438" marR="91438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Όγκος αίματος παλμού (</a:t>
                      </a:r>
                      <a:r>
                        <a:rPr lang="en-US" sz="1400" dirty="0"/>
                        <a:t>ml)</a:t>
                      </a:r>
                      <a:endParaRPr lang="el-GR" sz="1400" dirty="0"/>
                    </a:p>
                  </a:txBody>
                  <a:tcPr marL="91433" marR="9143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Καρδιακή</a:t>
                      </a:r>
                      <a:r>
                        <a:rPr lang="el-GR" sz="1400" baseline="0" dirty="0"/>
                        <a:t> συχνότητα (παλμοί/λεπτό)</a:t>
                      </a:r>
                      <a:endParaRPr lang="el-GR" sz="1400" dirty="0"/>
                    </a:p>
                  </a:txBody>
                  <a:tcPr marL="91433" marR="91433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+mn-lt"/>
                        </a:rPr>
                        <a:t>Νέος άνδρας, μη προπονημένος: σε ηρεμία</a:t>
                      </a:r>
                    </a:p>
                  </a:txBody>
                  <a:tcPr marL="91438" marR="91438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+mn-lt"/>
                        </a:rPr>
                        <a:t>5,5</a:t>
                      </a:r>
                    </a:p>
                  </a:txBody>
                  <a:tcPr marL="91438" marR="91438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+mn-lt"/>
                        </a:rPr>
                        <a:t>75</a:t>
                      </a:r>
                    </a:p>
                  </a:txBody>
                  <a:tcPr marL="91438" marR="91438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+mn-lt"/>
                        </a:rPr>
                        <a:t>75</a:t>
                      </a:r>
                    </a:p>
                  </a:txBody>
                  <a:tcPr marL="91438" marR="91438" marT="45734" marB="4573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+mn-lt"/>
                        </a:rPr>
                        <a:t>Νέος άνδρας, μη προπονημένος:</a:t>
                      </a:r>
                      <a:r>
                        <a:rPr lang="el-GR" sz="1400" b="1" baseline="0" dirty="0">
                          <a:latin typeface="+mn-lt"/>
                        </a:rPr>
                        <a:t> σε μ</a:t>
                      </a:r>
                      <a:r>
                        <a:rPr lang="el-GR" sz="1400" b="1" dirty="0">
                          <a:latin typeface="+mn-lt"/>
                        </a:rPr>
                        <a:t>έγιστη </a:t>
                      </a:r>
                      <a:r>
                        <a:rPr lang="el-GR" sz="1400" b="1" baseline="0" dirty="0">
                          <a:latin typeface="+mn-lt"/>
                        </a:rPr>
                        <a:t>μυϊκή δραστηριότητα</a:t>
                      </a:r>
                      <a:endParaRPr lang="el-GR" sz="1400" b="1" dirty="0">
                        <a:latin typeface="+mn-lt"/>
                      </a:endParaRPr>
                    </a:p>
                  </a:txBody>
                  <a:tcPr marL="91438" marR="91438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+mn-lt"/>
                        </a:rPr>
                        <a:t>23</a:t>
                      </a:r>
                    </a:p>
                  </a:txBody>
                  <a:tcPr marL="91438" marR="91438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+mn-lt"/>
                        </a:rPr>
                        <a:t>110</a:t>
                      </a:r>
                    </a:p>
                  </a:txBody>
                  <a:tcPr marL="91438" marR="91438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+mn-lt"/>
                        </a:rPr>
                        <a:t>195</a:t>
                      </a:r>
                    </a:p>
                  </a:txBody>
                  <a:tcPr marL="91438" marR="91438" marT="45734" marB="4573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+mn-lt"/>
                        </a:rPr>
                        <a:t>Νέος άνδρας, προπονημένος:</a:t>
                      </a:r>
                      <a:r>
                        <a:rPr lang="el-GR" sz="1400" b="1" baseline="0" dirty="0">
                          <a:latin typeface="+mn-lt"/>
                        </a:rPr>
                        <a:t> σε</a:t>
                      </a:r>
                      <a:r>
                        <a:rPr lang="el-GR" sz="1400" b="1" dirty="0">
                          <a:latin typeface="+mn-lt"/>
                        </a:rPr>
                        <a:t> μέγιστη μυϊκή δραστηριότητα</a:t>
                      </a:r>
                    </a:p>
                  </a:txBody>
                  <a:tcPr marL="91438" marR="91438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+mn-lt"/>
                        </a:rPr>
                        <a:t>30</a:t>
                      </a:r>
                    </a:p>
                  </a:txBody>
                  <a:tcPr marL="91438" marR="91438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+mn-lt"/>
                        </a:rPr>
                        <a:t>162</a:t>
                      </a:r>
                    </a:p>
                  </a:txBody>
                  <a:tcPr marL="91438" marR="91438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+mn-lt"/>
                        </a:rPr>
                        <a:t>185</a:t>
                      </a:r>
                    </a:p>
                  </a:txBody>
                  <a:tcPr marL="91438" marR="91438" marT="45734" marB="4573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858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19" y="260648"/>
            <a:ext cx="8903331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Φυσιολογία της άσκησης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l-GR" sz="4000" b="1" dirty="0">
              <a:solidFill>
                <a:srgbClr val="002060"/>
              </a:solidFill>
            </a:endParaRP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23528" y="162880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Τυπικές μεταβολές στο αίμα και τις αναπνευστικές παραμέτρους από την  ανάπαυση σε μέγιστους ρυθμούς άσκησης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61" y="2341235"/>
            <a:ext cx="6002854" cy="42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318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πρόσληψη οξυγόνου για να καλυφθούν οι ανάγκες του οργανισμού κατά την άσκηση εμφανίζει τρεις διακριτές φάσεις: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 </a:t>
            </a:r>
            <a:r>
              <a:rPr lang="el-GR" sz="2000" b="1" dirty="0"/>
              <a:t>μεταβατική  φάση </a:t>
            </a:r>
            <a:r>
              <a:rPr lang="el-GR" sz="2000" dirty="0"/>
              <a:t>στην αρχή της άσκησης,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 </a:t>
            </a:r>
            <a:r>
              <a:rPr lang="el-GR" sz="2000" b="1" dirty="0"/>
              <a:t>φάση σταθεροποίησης</a:t>
            </a:r>
            <a:r>
              <a:rPr lang="el-GR" sz="2000" dirty="0"/>
              <a:t> κατά τη διάρκεια της άσκησης,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τη </a:t>
            </a:r>
            <a:r>
              <a:rPr lang="el-GR" sz="2000" b="1" dirty="0"/>
              <a:t>φάση αποκατάστασης </a:t>
            </a:r>
            <a:r>
              <a:rPr lang="el-GR" sz="2000" dirty="0"/>
              <a:t>μετά το τέλος της άσκησης.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Κατανάλωση οξυγόνου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7"/>
          <a:stretch/>
        </p:blipFill>
        <p:spPr bwMode="auto">
          <a:xfrm>
            <a:off x="756670" y="3637359"/>
            <a:ext cx="7708819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170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Στη </a:t>
            </a:r>
            <a:r>
              <a:rPr lang="el-GR" sz="2200" b="1" dirty="0"/>
              <a:t>μεταβατική φάση </a:t>
            </a:r>
            <a:r>
              <a:rPr lang="el-GR" sz="2200" dirty="0"/>
              <a:t>το προσλαμβανόμενο Ο</a:t>
            </a:r>
            <a:r>
              <a:rPr lang="el-GR" sz="2200" baseline="-25000" dirty="0"/>
              <a:t>2</a:t>
            </a:r>
            <a:r>
              <a:rPr lang="el-GR" sz="2200" dirty="0"/>
              <a:t> είναι λιγότερο από το απαιτούμενο για να καλυφθούν οι ενεργειακές ανάγκες της άσκησης με αποτέλεσμα να </a:t>
            </a:r>
            <a:r>
              <a:rPr lang="el-GR" sz="2200" b="1" dirty="0"/>
              <a:t>εμφανίζεται έλλειψη </a:t>
            </a:r>
            <a:r>
              <a:rPr lang="el-GR" sz="2200" dirty="0"/>
              <a:t>(</a:t>
            </a:r>
            <a:r>
              <a:rPr lang="en-US" sz="2200" i="1" dirty="0"/>
              <a:t>oxygen deficit</a:t>
            </a:r>
            <a:r>
              <a:rPr lang="el-GR" sz="2200" dirty="0"/>
              <a:t>).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Κατανάλωση οξυγόνου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7"/>
          <a:stretch/>
        </p:blipFill>
        <p:spPr bwMode="auto">
          <a:xfrm>
            <a:off x="756670" y="3284984"/>
            <a:ext cx="7708819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0309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έλλειμα σε Ο</a:t>
            </a:r>
            <a:r>
              <a:rPr lang="el-GR" sz="2200" baseline="-25000" dirty="0"/>
              <a:t>2</a:t>
            </a:r>
            <a:r>
              <a:rPr lang="el-GR" sz="2200" dirty="0"/>
              <a:t> προκύπτει λόγω καθυστερήσεων: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στο </a:t>
            </a:r>
            <a:r>
              <a:rPr lang="el-GR" sz="2000" b="1" dirty="0" err="1"/>
              <a:t>καρδιο</a:t>
            </a:r>
            <a:r>
              <a:rPr lang="el-GR" sz="2000" b="1" dirty="0"/>
              <a:t>-αναπνευστικό σύστημα </a:t>
            </a:r>
            <a:r>
              <a:rPr lang="el-GR" sz="2000" dirty="0"/>
              <a:t>που χρειάζεται χρόνο για να προσαρμοστεί στις αυξημένες ανάγκες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στις </a:t>
            </a:r>
            <a:r>
              <a:rPr lang="el-GR" sz="2000" b="1" dirty="0"/>
              <a:t>αερόβιες χημικές διεργασίες </a:t>
            </a:r>
            <a:r>
              <a:rPr lang="el-GR" sz="2000" dirty="0"/>
              <a:t>στα μυϊκά κύτταρα οι οποίες γίνονται με σχετική βραδύτητα. </a:t>
            </a:r>
            <a:endParaRPr lang="el-GR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Κατανάλωση οξυγόνου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7"/>
          <a:stretch/>
        </p:blipFill>
        <p:spPr bwMode="auto">
          <a:xfrm>
            <a:off x="756670" y="3593927"/>
            <a:ext cx="7708819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838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Στη </a:t>
            </a:r>
            <a:r>
              <a:rPr lang="el-GR" sz="2200" b="1" dirty="0"/>
              <a:t>φάση σταθεροποίησης</a:t>
            </a:r>
            <a:r>
              <a:rPr lang="el-GR" sz="2200" dirty="0"/>
              <a:t>, αν η ένταση και οι ενεργειακές απαιτήσεις της άσκησης είναι χαμηλές, η </a:t>
            </a:r>
            <a:r>
              <a:rPr lang="el-GR" sz="2200" b="1" dirty="0"/>
              <a:t>πρόσληψη Ο</a:t>
            </a:r>
            <a:r>
              <a:rPr lang="el-GR" sz="2200" b="1" baseline="-25000" dirty="0"/>
              <a:t>2</a:t>
            </a:r>
            <a:r>
              <a:rPr lang="el-GR" sz="2200" b="1" dirty="0"/>
              <a:t> ανακάμπτει </a:t>
            </a:r>
            <a:r>
              <a:rPr lang="el-GR" sz="2200" dirty="0"/>
              <a:t>και συμβαδίζει με την απαιτούμενη ποσότητα.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Κατανάλωση οξυγόνου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7"/>
          <a:stretch/>
        </p:blipFill>
        <p:spPr bwMode="auto">
          <a:xfrm>
            <a:off x="756670" y="3068960"/>
            <a:ext cx="7708819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30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σκελετικοί μύες αντιπροσωπεύουν περίπου το 40-50% της μάζας του κανονικού βάρους ενός ενήλικα.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μύες είναι επεκτάσιμοι και ελαστικοί, ώστε να μπορούν να συσταλούν και να επανακτήσουν το μήκος ηρεμίας τους.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Εμφανίζουν διεγερσιμότητα και συσταλτικότητα: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Ο όρος </a:t>
            </a:r>
            <a:r>
              <a:rPr lang="el-GR" sz="2000" b="1" dirty="0"/>
              <a:t>διεγερσιμότητα</a:t>
            </a:r>
            <a:r>
              <a:rPr lang="el-GR" sz="2000" dirty="0"/>
              <a:t> δηλώνει ότι ανταποκρίνονται σε ένα χημικό ερέθισμα, δημιουργώντας ένα ηλεκτρικό σήμα (δυναμικό δράσης) κατά μήκος της μεμβράνης του πλάσματος. 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Η </a:t>
            </a:r>
            <a:r>
              <a:rPr lang="el-GR" sz="2000" b="1" dirty="0"/>
              <a:t>συσταλτικότητα </a:t>
            </a:r>
            <a:r>
              <a:rPr lang="el-GR" sz="2000" dirty="0"/>
              <a:t>αναφέρεται στη μοναδική ικανότητα των μυών να συμπτύσσονται και ως εκ τούτου να παράγουν κίνηση. </a:t>
            </a:r>
          </a:p>
          <a:p>
            <a:pPr marL="45720" indent="0"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None/>
            </a:pPr>
            <a:endParaRPr lang="el-GR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Μύες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59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Αν η άσκηση είναι </a:t>
            </a:r>
            <a:r>
              <a:rPr lang="el-GR" sz="2200" b="1" dirty="0"/>
              <a:t>πολύ έντονη </a:t>
            </a:r>
            <a:r>
              <a:rPr lang="el-GR" sz="2200" dirty="0"/>
              <a:t>η ανάγκη για Ο</a:t>
            </a:r>
            <a:r>
              <a:rPr lang="el-GR" sz="2200" baseline="-25000" dirty="0"/>
              <a:t>2</a:t>
            </a:r>
            <a:r>
              <a:rPr lang="el-GR" sz="2200" dirty="0"/>
              <a:t> ενδέχεται να μην μπορεί να καλυφθεί από τη μέγιστη δυνατότητα πρόσληψης του ατόμου με αποτέλεσμα να </a:t>
            </a:r>
            <a:r>
              <a:rPr lang="el-GR" sz="2200" b="1" dirty="0"/>
              <a:t>παραμένει σε μεταβατική φάση </a:t>
            </a:r>
            <a:r>
              <a:rPr lang="el-GR" sz="2200" dirty="0"/>
              <a:t>και συνεχές έλλειμα οξυγόνου.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Εφόσον η αερόβιες αντιδράσεις δεν επαρκούν για να </a:t>
            </a:r>
            <a:r>
              <a:rPr lang="el-GR" sz="2200" dirty="0" err="1"/>
              <a:t>παράξουν</a:t>
            </a:r>
            <a:r>
              <a:rPr lang="el-GR" sz="2200" dirty="0"/>
              <a:t> την απαιτούμενη ενέργεια, ο οργανισμός πραγματοποιεί </a:t>
            </a:r>
            <a:r>
              <a:rPr lang="el-GR" sz="2200" b="1" dirty="0"/>
              <a:t>αναερόβιες αντιδράσεις</a:t>
            </a:r>
            <a:r>
              <a:rPr lang="el-GR" sz="2200" dirty="0"/>
              <a:t> για να καλύψει το έλλειμα ενέργειας.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αναερόβιες διεργασίες περιλαμβάνουν τη διάσπαση </a:t>
            </a:r>
            <a:r>
              <a:rPr lang="el-GR" sz="2200" dirty="0" err="1"/>
              <a:t>φωσφοκρεατίνης</a:t>
            </a:r>
            <a:r>
              <a:rPr lang="el-GR" sz="2200" dirty="0"/>
              <a:t> (CP) και το μετασχηματισμό του γαλακτικού οξέος σε γλυκόζη.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Κατανάλωση οξυγόνου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394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7"/>
          <a:stretch/>
        </p:blipFill>
        <p:spPr bwMode="auto">
          <a:xfrm>
            <a:off x="756670" y="3637359"/>
            <a:ext cx="7708819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Στη </a:t>
            </a:r>
            <a:r>
              <a:rPr lang="el-GR" sz="2200" b="1" dirty="0"/>
              <a:t>φάση αποκατάστασης</a:t>
            </a:r>
            <a:r>
              <a:rPr lang="el-GR" sz="2200" dirty="0"/>
              <a:t>,</a:t>
            </a:r>
            <a:r>
              <a:rPr lang="el-GR" sz="2200" b="1" dirty="0"/>
              <a:t> </a:t>
            </a:r>
            <a:r>
              <a:rPr lang="el-GR" sz="2200" dirty="0"/>
              <a:t>παρά τη λήξη της άσκησης, η πρόσληψη Ο</a:t>
            </a:r>
            <a:r>
              <a:rPr lang="el-GR" sz="2200" baseline="-25000" dirty="0"/>
              <a:t>2</a:t>
            </a:r>
            <a:r>
              <a:rPr lang="el-GR" sz="2200" dirty="0"/>
              <a:t> παραμένει αυξημένη για αρκετό χρόνο και ανάλογα με την ένταση της άσκησης, προκειμένου να: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Απομακρυνθεί το γαλακτικό οξύ που συσσωρεύθηκε.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Αναδημιουργηθούν θρεπτικά συστατικά και να επιδιορθωθούν βλάβες στους ιστούς.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Κατανάλωση οξυγόνου</a:t>
            </a:r>
          </a:p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858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7504" y="1556792"/>
            <a:ext cx="885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el-GR" b="1" dirty="0">
                <a:solidFill>
                  <a:srgbClr val="474F6D"/>
                </a:solidFill>
              </a:rPr>
              <a:t>Ισχύς που απαιτείται για περπάτημα, τρέξιμο και</a:t>
            </a:r>
            <a:r>
              <a:rPr lang="en-US" b="1" dirty="0">
                <a:solidFill>
                  <a:srgbClr val="474F6D"/>
                </a:solidFill>
              </a:rPr>
              <a:t> </a:t>
            </a:r>
            <a:r>
              <a:rPr lang="el-GR" b="1" dirty="0">
                <a:solidFill>
                  <a:srgbClr val="474F6D"/>
                </a:solidFill>
              </a:rPr>
              <a:t>ποδηλασία από έναν ενήλικο άντρα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" y="260648"/>
            <a:ext cx="915485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Μηχανικό έργο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22" y="1916832"/>
            <a:ext cx="4948518" cy="366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229816" y="5733256"/>
            <a:ext cx="859065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l-GR" dirty="0"/>
              <a:t>Οι καμπύλες για περπάτημα και τρέξιμο αλληλεπιδρούν περίπου στα 2.3 m/s.</a:t>
            </a:r>
          </a:p>
          <a:p>
            <a:pPr marL="285750" indent="-285750" algn="just">
              <a:spcAft>
                <a:spcPts val="600"/>
              </a:spcAft>
              <a:buSzPct val="80000"/>
              <a:buFont typeface="Wingdings" panose="05000000000000000000" pitchFamily="2" charset="2"/>
              <a:buChar char="ü"/>
            </a:pPr>
            <a:r>
              <a:rPr lang="el-GR" dirty="0"/>
              <a:t>Το περπάτημα είναι πιο αποτελεσματικό κάτω από το σημείο αλληλεπίδρασης και το τρέξιμο είναι πιο αποτελεσματικό πάνω από το σημείο αυτό.</a:t>
            </a:r>
          </a:p>
        </p:txBody>
      </p:sp>
    </p:spTree>
    <p:extLst>
      <p:ext uri="{BB962C8B-B14F-4D97-AF65-F5344CB8AC3E}">
        <p14:creationId xmlns:p14="http://schemas.microsoft.com/office/powerpoint/2010/main" val="1218758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7669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4000" b="1" dirty="0">
                <a:solidFill>
                  <a:srgbClr val="002060"/>
                </a:solidFill>
              </a:rPr>
              <a:t>Βιβλιογραφία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6290" y="1700808"/>
            <a:ext cx="853418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  <a:buSzPct val="70000"/>
              <a:buBlip>
                <a:blip r:embed="rId2"/>
              </a:buBlip>
            </a:pPr>
            <a:r>
              <a:rPr lang="el-GR" b="1" dirty="0">
                <a:cs typeface="Calibri" pitchFamily="34" charset="0"/>
              </a:rPr>
              <a:t> Χ. </a:t>
            </a:r>
            <a:r>
              <a:rPr lang="el-GR" b="1" dirty="0" err="1">
                <a:cs typeface="Calibri" pitchFamily="34" charset="0"/>
              </a:rPr>
              <a:t>Μασσαλάς</a:t>
            </a:r>
            <a:r>
              <a:rPr lang="el-GR" b="1" dirty="0">
                <a:cs typeface="Calibri" pitchFamily="34" charset="0"/>
              </a:rPr>
              <a:t>, Β. </a:t>
            </a:r>
            <a:r>
              <a:rPr lang="el-GR" b="1" dirty="0" err="1">
                <a:cs typeface="Calibri" pitchFamily="34" charset="0"/>
              </a:rPr>
              <a:t>Ποτσίκα</a:t>
            </a:r>
            <a:r>
              <a:rPr lang="el-GR" b="1" dirty="0">
                <a:cs typeface="Calibri" pitchFamily="34" charset="0"/>
              </a:rPr>
              <a:t>, Δ. Φωτιάδης,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l-GR" b="1" dirty="0">
                <a:cs typeface="Calibri" pitchFamily="34" charset="0"/>
              </a:rPr>
              <a:t>Εισαγωγή στην </a:t>
            </a:r>
            <a:r>
              <a:rPr lang="el-GR" b="1" dirty="0" err="1">
                <a:cs typeface="Calibri" pitchFamily="34" charset="0"/>
              </a:rPr>
              <a:t>Εμβιομηχανική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”</a:t>
            </a:r>
            <a:r>
              <a:rPr lang="el-GR" b="1" dirty="0">
                <a:cs typeface="Calibri" pitchFamily="34" charset="0"/>
              </a:rPr>
              <a:t>, Εκδόσεις </a:t>
            </a:r>
            <a:r>
              <a:rPr lang="el-GR" b="1" dirty="0" err="1">
                <a:cs typeface="Calibri" pitchFamily="34" charset="0"/>
              </a:rPr>
              <a:t>Gutenberg</a:t>
            </a:r>
            <a:r>
              <a:rPr lang="el-GR" b="1" dirty="0">
                <a:cs typeface="Calibri" pitchFamily="34" charset="0"/>
              </a:rPr>
              <a:t>, Αθήνα</a:t>
            </a:r>
            <a:r>
              <a:rPr lang="en-US" b="1" dirty="0">
                <a:cs typeface="Calibri" pitchFamily="34" charset="0"/>
              </a:rPr>
              <a:t>,</a:t>
            </a:r>
            <a:r>
              <a:rPr lang="el-GR" b="1" dirty="0">
                <a:cs typeface="Calibri" pitchFamily="34" charset="0"/>
              </a:rPr>
              <a:t> 2018. 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spcAft>
                <a:spcPts val="300"/>
              </a:spcAft>
              <a:buSzPct val="70000"/>
              <a:buBlip>
                <a:blip r:embed="rId2"/>
              </a:buBlip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Goswami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T., “Human Musculoskeletal Biomechanics”,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InTech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2012.</a:t>
            </a:r>
          </a:p>
          <a:p>
            <a:pPr algn="just">
              <a:spcAft>
                <a:spcPts val="300"/>
              </a:spcAft>
              <a:buSzPct val="70000"/>
              <a:buBlip>
                <a:blip r:embed="rId2"/>
              </a:buBlip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Hill A.V., “The heat of shortening and the dynamic constants of muscle”,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Proc.R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Soc.Lond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., pp. 136-195, 1938. </a:t>
            </a:r>
          </a:p>
          <a:p>
            <a:pPr algn="just">
              <a:spcAft>
                <a:spcPts val="300"/>
              </a:spcAft>
              <a:buSzPct val="70000"/>
              <a:buBlip>
                <a:blip r:embed="rId2"/>
              </a:buBlip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Knudson D.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“Fundamentals of Biomechanics”, Springer, 2007.</a:t>
            </a:r>
          </a:p>
          <a:p>
            <a:pPr algn="just">
              <a:spcAft>
                <a:spcPts val="300"/>
              </a:spcAft>
              <a:buSzPct val="70000"/>
              <a:buBlip>
                <a:blip r:embed="rId2"/>
              </a:buBlip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Kutz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M., “Standard Handbook of Biomedical Engineering &amp; Design”, The McGraw-Hill Companies, Inc., 2003.</a:t>
            </a:r>
          </a:p>
          <a:p>
            <a:pPr algn="just">
              <a:spcAft>
                <a:spcPts val="300"/>
              </a:spcAft>
              <a:buSzPct val="70000"/>
              <a:buBlip>
                <a:blip r:embed="rId2"/>
              </a:buBlip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Maganaris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C.N.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Narici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M.V.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“Mechanical properties of tendons”, Tendon Injuries, Springer London, pp.14-21, 2005.</a:t>
            </a:r>
          </a:p>
          <a:p>
            <a:pPr algn="just">
              <a:spcAft>
                <a:spcPts val="300"/>
              </a:spcAft>
              <a:buSzPct val="70000"/>
              <a:buBlip>
                <a:blip r:embed="rId2"/>
              </a:buBlip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Nordin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>
                <a:cs typeface="Calibri" pitchFamily="34" charset="0"/>
              </a:rPr>
              <a:t>Μ.,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Frankel V.H.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“Basic Biomechanics of the Musculoskeletal System-fourth edition”, Lippincott Williams &amp; Wilkins, USA, 2012.</a:t>
            </a:r>
          </a:p>
          <a:p>
            <a:pPr algn="just">
              <a:spcAft>
                <a:spcPts val="300"/>
              </a:spcAft>
              <a:buSzPct val="70000"/>
              <a:buBlip>
                <a:blip r:embed="rId2"/>
              </a:buBlip>
            </a:pPr>
            <a:r>
              <a:rPr lang="el-G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Peterson D.R.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Bronzino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J.D.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“Biomechanics”, CRC Press, New York, 2007.</a:t>
            </a:r>
          </a:p>
          <a:p>
            <a:pPr algn="just">
              <a:spcAft>
                <a:spcPts val="300"/>
              </a:spcAft>
              <a:buSzPct val="70000"/>
              <a:buBlip>
                <a:blip r:embed="rId2"/>
              </a:buBlip>
            </a:pPr>
            <a:r>
              <a:rPr lang="en-US" b="1" dirty="0">
                <a:cs typeface="Calibri" pitchFamily="34" charset="0"/>
              </a:rPr>
              <a:t> </a:t>
            </a:r>
            <a:r>
              <a:rPr lang="el-GR" b="1" dirty="0">
                <a:cs typeface="Calibri" pitchFamily="34" charset="0"/>
              </a:rPr>
              <a:t>Διονυσίου-Αστερίου Α.</a:t>
            </a:r>
            <a:r>
              <a:rPr lang="en-US" b="1" dirty="0">
                <a:cs typeface="Calibri" pitchFamily="34" charset="0"/>
              </a:rPr>
              <a:t>,</a:t>
            </a:r>
            <a:r>
              <a:rPr lang="el-GR" b="1" dirty="0"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l-GR" b="1" dirty="0">
                <a:cs typeface="Calibri" pitchFamily="34" charset="0"/>
              </a:rPr>
              <a:t>Βιοχημεία στην Ιατρική - Μεταβολικά διαγράμματα ΙΙ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”</a:t>
            </a:r>
            <a:r>
              <a:rPr lang="en-US" b="1" dirty="0">
                <a:cs typeface="Calibri" pitchFamily="34" charset="0"/>
              </a:rPr>
              <a:t>,</a:t>
            </a:r>
            <a:r>
              <a:rPr lang="el-GR" b="1" dirty="0">
                <a:cs typeface="Calibri" pitchFamily="34" charset="0"/>
              </a:rPr>
              <a:t> Ιατρικές εκδόσεις Πασχαλίδη</a:t>
            </a:r>
            <a:r>
              <a:rPr lang="en-US" b="1" dirty="0">
                <a:cs typeface="Calibri" pitchFamily="34" charset="0"/>
              </a:rPr>
              <a:t>,</a:t>
            </a:r>
            <a:r>
              <a:rPr lang="el-GR" b="1" dirty="0">
                <a:cs typeface="Calibri" pitchFamily="34" charset="0"/>
              </a:rPr>
              <a:t> Αθήνα</a:t>
            </a:r>
            <a:r>
              <a:rPr lang="en-US" b="1" dirty="0">
                <a:cs typeface="Calibri" pitchFamily="34" charset="0"/>
              </a:rPr>
              <a:t>,</a:t>
            </a:r>
            <a:r>
              <a:rPr lang="el-GR" b="1" dirty="0">
                <a:cs typeface="Calibri" pitchFamily="34" charset="0"/>
              </a:rPr>
              <a:t> 2004. </a:t>
            </a:r>
          </a:p>
          <a:p>
            <a:pPr algn="just">
              <a:spcAft>
                <a:spcPts val="300"/>
              </a:spcAft>
              <a:buSzPct val="70000"/>
              <a:buBlip>
                <a:blip r:embed="rId2"/>
              </a:buBlip>
            </a:pPr>
            <a:r>
              <a:rPr lang="el-GR" b="1" dirty="0">
                <a:cs typeface="Calibri" pitchFamily="34" charset="0"/>
              </a:rPr>
              <a:t> </a:t>
            </a:r>
            <a:r>
              <a:rPr lang="el-GR" b="1" dirty="0" err="1">
                <a:cs typeface="Calibri" pitchFamily="34" charset="0"/>
              </a:rPr>
              <a:t>Guyton</a:t>
            </a:r>
            <a:r>
              <a:rPr lang="el-GR" b="1" dirty="0">
                <a:cs typeface="Calibri" pitchFamily="34" charset="0"/>
              </a:rPr>
              <a:t> A., </a:t>
            </a:r>
            <a:r>
              <a:rPr lang="el-GR" b="1" dirty="0" err="1">
                <a:cs typeface="Calibri" pitchFamily="34" charset="0"/>
              </a:rPr>
              <a:t>Hall</a:t>
            </a:r>
            <a:r>
              <a:rPr lang="el-GR" b="1" dirty="0">
                <a:cs typeface="Calibri" pitchFamily="34" charset="0"/>
              </a:rPr>
              <a:t> J.,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l-GR" b="1" dirty="0">
                <a:cs typeface="Calibri" pitchFamily="34" charset="0"/>
              </a:rPr>
              <a:t>Ιατρική Φυσιολογία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”,</a:t>
            </a:r>
            <a:r>
              <a:rPr lang="el-GR" b="1" dirty="0">
                <a:cs typeface="Calibri" pitchFamily="34" charset="0"/>
              </a:rPr>
              <a:t> Εκδόσεις </a:t>
            </a:r>
            <a:r>
              <a:rPr lang="el-GR" b="1" dirty="0" err="1">
                <a:cs typeface="Calibri" pitchFamily="34" charset="0"/>
              </a:rPr>
              <a:t>Παρισιάνου</a:t>
            </a:r>
            <a:r>
              <a:rPr lang="en-US" b="1" dirty="0">
                <a:cs typeface="Calibri" pitchFamily="34" charset="0"/>
              </a:rPr>
              <a:t>,</a:t>
            </a:r>
            <a:r>
              <a:rPr lang="el-GR" b="1" dirty="0">
                <a:cs typeface="Calibri" pitchFamily="34" charset="0"/>
              </a:rPr>
              <a:t> Αθήνα</a:t>
            </a:r>
            <a:r>
              <a:rPr lang="en-US" b="1" dirty="0">
                <a:cs typeface="Calibri" pitchFamily="34" charset="0"/>
              </a:rPr>
              <a:t>,</a:t>
            </a:r>
            <a:r>
              <a:rPr lang="el-GR" b="1" dirty="0">
                <a:cs typeface="Calibri" pitchFamily="34" charset="0"/>
              </a:rPr>
              <a:t> 1998. 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5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Οι σκελετικοί μύες σχηματίζονται από </a:t>
            </a:r>
            <a:r>
              <a:rPr lang="el-GR" sz="2200" b="1" dirty="0"/>
              <a:t>μακρά </a:t>
            </a:r>
            <a:r>
              <a:rPr lang="el-GR" sz="2200" b="1" dirty="0" err="1"/>
              <a:t>πολυπυρηνικά</a:t>
            </a:r>
            <a:r>
              <a:rPr lang="el-GR" sz="2200" b="1" dirty="0"/>
              <a:t>, κυλινδρικά κύτταρα </a:t>
            </a:r>
            <a:r>
              <a:rPr lang="el-GR" sz="2200" dirty="0"/>
              <a:t>που αποτελούνται από </a:t>
            </a:r>
            <a:r>
              <a:rPr lang="el-GR" sz="2200" b="1" dirty="0"/>
              <a:t>μυϊκές ίνες</a:t>
            </a:r>
            <a:r>
              <a:rPr lang="el-GR" sz="2200" dirty="0"/>
              <a:t>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Μία μυϊκή ίνα αποτελείται από πολλές δομικές μονάδες σε συνεχή διάταξη από άκρο σε άκρο, που ονομάζονται </a:t>
            </a:r>
            <a:r>
              <a:rPr lang="el-GR" sz="2200" b="1" dirty="0" err="1"/>
              <a:t>σαρκομέρια</a:t>
            </a:r>
            <a:r>
              <a:rPr lang="el-GR" sz="2200" dirty="0"/>
              <a:t>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Αρχιτεκτονική Μυών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6277"/>
            <a:ext cx="3284220" cy="31502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46960" y="3789040"/>
            <a:ext cx="5289292" cy="2736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Τα </a:t>
            </a:r>
            <a:r>
              <a:rPr lang="el-GR" sz="2200" dirty="0" err="1"/>
              <a:t>σαρκομέρια</a:t>
            </a:r>
            <a:r>
              <a:rPr lang="el-GR" sz="2200" dirty="0"/>
              <a:t> αποτελούν την ελάχιστη μονάδα συστολής ενός μυός.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συντονισμένη συστολή και επιμήκυνση εκατομμυρίων </a:t>
            </a:r>
            <a:r>
              <a:rPr lang="el-GR" sz="2200" dirty="0" err="1"/>
              <a:t>σαρκομερίων</a:t>
            </a:r>
            <a:r>
              <a:rPr lang="el-GR" sz="2200" dirty="0"/>
              <a:t> σε έναν μυ δημιουργεί τη μηχανική σκελετική δραστηριότητα.</a:t>
            </a:r>
          </a:p>
        </p:txBody>
      </p:sp>
    </p:spTree>
    <p:extLst>
      <p:ext uri="{BB962C8B-B14F-4D97-AF65-F5344CB8AC3E}">
        <p14:creationId xmlns:p14="http://schemas.microsoft.com/office/powerpoint/2010/main" val="202297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δομή των μυών περιγράφεται με συγκεκριμένες παραμέτρους όπως: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το μήκος και η μάζα των μυών,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το μήκος των μυϊκών ινών,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τη γωνία μεταξύ της γραμμής δράσης και του μακρύ άξονα των μυϊκών ινών,</a:t>
            </a:r>
          </a:p>
          <a:p>
            <a:pPr lvl="1" algn="just">
              <a:spcBef>
                <a:spcPts val="0"/>
              </a:spcBef>
              <a:spcAft>
                <a:spcPts val="3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1900" dirty="0"/>
              <a:t>το φυσιολογικό εμβαδόν διατομής (</a:t>
            </a:r>
            <a:r>
              <a:rPr lang="el-GR" sz="1900" dirty="0" err="1"/>
              <a:t>physiological</a:t>
            </a:r>
            <a:r>
              <a:rPr lang="el-GR" sz="1900" dirty="0"/>
              <a:t> </a:t>
            </a:r>
            <a:r>
              <a:rPr lang="el-GR" sz="1900" dirty="0" err="1"/>
              <a:t>cross-sectional</a:t>
            </a:r>
            <a:r>
              <a:rPr lang="el-GR" sz="1900" dirty="0"/>
              <a:t> </a:t>
            </a:r>
            <a:r>
              <a:rPr lang="el-GR" sz="1900" dirty="0" err="1"/>
              <a:t>area</a:t>
            </a:r>
            <a:r>
              <a:rPr lang="el-GR" sz="1900" dirty="0"/>
              <a:t>, PCSA). 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</a:t>
            </a:r>
            <a:r>
              <a:rPr lang="el-GR" sz="2200" b="1" dirty="0"/>
              <a:t>φυσιολογικό εμβαδόν διατομής </a:t>
            </a:r>
            <a:r>
              <a:rPr lang="el-GR" sz="2200" dirty="0"/>
              <a:t>είναι μια προσέγγιση του συνολικού εμβαδού διατομής όλων των μυϊκών ινών και της γραμμής ενέργειας μυός.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Αρχιτεκτονική Μυών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3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568952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φυσιολογικό εμβαδόν διατομής (</a:t>
            </a:r>
            <a:r>
              <a:rPr lang="en-US" sz="2200" dirty="0"/>
              <a:t>PCSA</a:t>
            </a:r>
            <a:r>
              <a:rPr lang="el-GR" sz="2200" dirty="0"/>
              <a:t>) υπολογίζεται από τη σχέση:</a:t>
            </a:r>
          </a:p>
          <a:p>
            <a:pPr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700" dirty="0"/>
              <a:t>Όπου: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700" dirty="0"/>
              <a:t>	</a:t>
            </a:r>
            <a:r>
              <a:rPr lang="en-US" sz="1800" b="1" dirty="0">
                <a:latin typeface="Calibri" panose="020F0502020204030204" pitchFamily="34" charset="0"/>
              </a:rPr>
              <a:t>M</a:t>
            </a:r>
            <a:r>
              <a:rPr lang="el-GR" sz="1800" dirty="0">
                <a:latin typeface="Calibri" panose="020F0502020204030204" pitchFamily="34" charset="0"/>
              </a:rPr>
              <a:t> η μυϊκή μάζα,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800" dirty="0">
                <a:latin typeface="Calibri" panose="020F0502020204030204" pitchFamily="34" charset="0"/>
              </a:rPr>
              <a:t>	</a:t>
            </a:r>
            <a:r>
              <a:rPr lang="el-GR" sz="1800" b="1" dirty="0">
                <a:latin typeface="Calibri" panose="020F0502020204030204" pitchFamily="34" charset="0"/>
              </a:rPr>
              <a:t>ρ</a:t>
            </a:r>
            <a:r>
              <a:rPr lang="el-GR" sz="1800" dirty="0">
                <a:latin typeface="Calibri" panose="020F0502020204030204" pitchFamily="34" charset="0"/>
              </a:rPr>
              <a:t> η πυκνότητα των μυών (1.056 </a:t>
            </a:r>
            <a:r>
              <a:rPr lang="en-US" sz="1800" dirty="0">
                <a:latin typeface="Calibri" panose="020F0502020204030204" pitchFamily="34" charset="0"/>
              </a:rPr>
              <a:t>g</a:t>
            </a:r>
            <a:r>
              <a:rPr lang="el-GR" sz="1800" dirty="0">
                <a:latin typeface="Calibri" panose="020F0502020204030204" pitchFamily="34" charset="0"/>
              </a:rPr>
              <a:t>/</a:t>
            </a:r>
            <a:r>
              <a:rPr lang="en-US" sz="1800" dirty="0">
                <a:latin typeface="Calibri" panose="020F0502020204030204" pitchFamily="34" charset="0"/>
              </a:rPr>
              <a:t>cm</a:t>
            </a:r>
            <a:r>
              <a:rPr lang="el-GR" sz="1800" baseline="30000" dirty="0">
                <a:latin typeface="Calibri" panose="020F0502020204030204" pitchFamily="34" charset="0"/>
              </a:rPr>
              <a:t>3 </a:t>
            </a:r>
            <a:r>
              <a:rPr lang="el-GR" sz="1800" dirty="0">
                <a:latin typeface="Calibri" panose="020F0502020204030204" pitchFamily="34" charset="0"/>
              </a:rPr>
              <a:t>σε φρέσκο ιστό), 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800" dirty="0">
                <a:latin typeface="Calibri" panose="020F0502020204030204" pitchFamily="34" charset="0"/>
              </a:rPr>
              <a:t>	</a:t>
            </a:r>
            <a:r>
              <a:rPr lang="el-GR" sz="1800" b="1" dirty="0">
                <a:latin typeface="Calibri" panose="020F0502020204030204" pitchFamily="34" charset="0"/>
              </a:rPr>
              <a:t>θ</a:t>
            </a:r>
            <a:r>
              <a:rPr lang="el-GR" sz="1800" dirty="0">
                <a:latin typeface="Calibri" panose="020F0502020204030204" pitchFamily="34" charset="0"/>
              </a:rPr>
              <a:t> η γωνία μεταξύ της γραμμής δράσης και του μακρύ άξονα των μυϊκών ινών</a:t>
            </a:r>
          </a:p>
          <a:p>
            <a:pPr marL="365760" lvl="1" indent="0"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el-GR" sz="1800" dirty="0">
                <a:latin typeface="Calibri" panose="020F0502020204030204" pitchFamily="34" charset="0"/>
              </a:rPr>
              <a:t>	</a:t>
            </a:r>
            <a:r>
              <a:rPr lang="en-US" sz="1800" b="1" dirty="0">
                <a:latin typeface="Calibri" panose="020F0502020204030204" pitchFamily="34" charset="0"/>
              </a:rPr>
              <a:t>L</a:t>
            </a:r>
            <a:r>
              <a:rPr lang="en-US" sz="1800" b="1" baseline="-25000" dirty="0">
                <a:latin typeface="Calibri" panose="020F0502020204030204" pitchFamily="34" charset="0"/>
              </a:rPr>
              <a:t>f</a:t>
            </a:r>
            <a:r>
              <a:rPr lang="el-GR" sz="1800" dirty="0">
                <a:latin typeface="Calibri" panose="020F0502020204030204" pitchFamily="34" charset="0"/>
              </a:rPr>
              <a:t> το μήκος της </a:t>
            </a:r>
            <a:r>
              <a:rPr lang="el-GR" sz="1800" dirty="0" err="1">
                <a:latin typeface="Calibri" panose="020F0502020204030204" pitchFamily="34" charset="0"/>
              </a:rPr>
              <a:t>μυοΐνας</a:t>
            </a:r>
            <a:r>
              <a:rPr lang="el-GR" sz="1800" dirty="0">
                <a:latin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endParaRPr lang="el-GR" sz="2200" dirty="0"/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Το εμβαδόν της διατομής των μυών μετριέται σε </a:t>
            </a:r>
            <a:r>
              <a:rPr lang="en-US" sz="2200" b="1" dirty="0"/>
              <a:t>mm</a:t>
            </a:r>
            <a:r>
              <a:rPr lang="en-US" sz="2200" b="1" baseline="30000" dirty="0"/>
              <a:t>2</a:t>
            </a:r>
            <a:r>
              <a:rPr lang="el-GR" sz="2200" dirty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q"/>
            </a:pPr>
            <a:r>
              <a:rPr lang="el-GR" sz="2200" dirty="0"/>
              <a:t>Η παραπάνω εξίσωση έχει δειχθεί ότι προσεγγίζει ικανοποιητικά τις πραγματικές μετρούμενες τιμές από πειραματικά δεδομένα.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4880" y="273968"/>
            <a:ext cx="7772400" cy="106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l-GR" sz="3600" b="1" dirty="0">
                <a:solidFill>
                  <a:srgbClr val="002060"/>
                </a:solidFill>
              </a:rPr>
              <a:t>Αρχιτεκτονική Μυών</a:t>
            </a:r>
            <a:endParaRPr lang="en-US" sz="36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99424" y="2348880"/>
                <a:ext cx="2023311" cy="758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2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PCSA</m:t>
                    </m:r>
                    <m:r>
                      <m:rPr>
                        <m:nor/>
                      </m:rPr>
                      <a:rPr lang="en-US" sz="22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200" b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200" b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l-GR" sz="22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l-GR" sz="22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200" b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ρ</m:t>
                        </m:r>
                        <m:r>
                          <a:rPr lang="el-GR" sz="2200" b="1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2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2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200" b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den>
                    </m:f>
                  </m:oMath>
                </a14:m>
                <a:endParaRPr lang="el-GR" sz="2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424" y="2348880"/>
                <a:ext cx="2023311" cy="7589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37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27878</TotalTime>
  <Words>4221</Words>
  <Application>Microsoft Office PowerPoint</Application>
  <PresentationFormat>Προβολή στην οθόνη (4:3)</PresentationFormat>
  <Paragraphs>433</Paragraphs>
  <Slides>63</Slides>
  <Notes>4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70" baseType="lpstr">
      <vt:lpstr>Calibri</vt:lpstr>
      <vt:lpstr>Cambria Math</vt:lpstr>
      <vt:lpstr>Tw Cen MT</vt:lpstr>
      <vt:lpstr>Wingdings</vt:lpstr>
      <vt:lpstr>Wingdings 2</vt:lpstr>
      <vt:lpstr>Median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baso</dc:creator>
  <cp:lastModifiedBy>ALEXANDRA NIAKOPOULOU</cp:lastModifiedBy>
  <cp:revision>1510</cp:revision>
  <dcterms:created xsi:type="dcterms:W3CDTF">2006-08-16T00:00:00Z</dcterms:created>
  <dcterms:modified xsi:type="dcterms:W3CDTF">2023-09-29T09:48:06Z</dcterms:modified>
</cp:coreProperties>
</file>