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5" r:id="rId3"/>
    <p:sldId id="289" r:id="rId4"/>
    <p:sldId id="290" r:id="rId5"/>
    <p:sldId id="291" r:id="rId6"/>
    <p:sldId id="277" r:id="rId7"/>
    <p:sldId id="292" r:id="rId8"/>
    <p:sldId id="293" r:id="rId9"/>
    <p:sldId id="278" r:id="rId10"/>
    <p:sldId id="294" r:id="rId11"/>
    <p:sldId id="297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30" r:id="rId35"/>
    <p:sldId id="331" r:id="rId36"/>
    <p:sldId id="332" r:id="rId37"/>
    <p:sldId id="333" r:id="rId38"/>
    <p:sldId id="321" r:id="rId39"/>
    <p:sldId id="322" r:id="rId40"/>
    <p:sldId id="324" r:id="rId41"/>
    <p:sldId id="334" r:id="rId42"/>
    <p:sldId id="325" r:id="rId43"/>
    <p:sldId id="326" r:id="rId44"/>
    <p:sldId id="328" r:id="rId45"/>
    <p:sldId id="329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0" autoAdjust="0"/>
    <p:restoredTop sz="94622" autoAdjust="0"/>
  </p:normalViewPr>
  <p:slideViewPr>
    <p:cSldViewPr>
      <p:cViewPr varScale="1">
        <p:scale>
          <a:sx n="75" d="100"/>
          <a:sy n="75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87FE-FEB4-4F51-AB14-B53E3A1888F6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B3AB-2641-463D-8E29-1FAA2D37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2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7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6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3" imgW="3048426" imgH="2029108" progId="PBrush">
                  <p:embed/>
                </p:oleObj>
              </mc:Choice>
              <mc:Fallback>
                <p:oleObj name="Bitmap Image" r:id="rId13" imgW="3048426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Kλικ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9" name="Picture 4" descr="medlab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</p:spPr>
      </p:pic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107950" y="6237288"/>
            <a:ext cx="8964613" cy="0"/>
          </a:xfrm>
          <a:prstGeom prst="line">
            <a:avLst/>
          </a:prstGeom>
          <a:noFill/>
          <a:ln w="22225">
            <a:solidFill>
              <a:srgbClr val="1C3EEA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l-GR"/>
          </a:p>
        </p:txBody>
      </p:sp>
      <p:sp>
        <p:nvSpPr>
          <p:cNvPr id="12" name="TextBox 12"/>
          <p:cNvSpPr txBox="1"/>
          <p:nvPr userDrawn="1"/>
        </p:nvSpPr>
        <p:spPr>
          <a:xfrm>
            <a:off x="1223628" y="6392361"/>
            <a:ext cx="759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200" dirty="0"/>
              <a:t>Το</a:t>
            </a:r>
            <a:r>
              <a:rPr lang="el-GR" sz="1200" baseline="0" dirty="0"/>
              <a:t> περιεχόμενο βασίζεται στο βιβλίο: Μ.Ν. </a:t>
            </a:r>
            <a:r>
              <a:rPr lang="el-GR" sz="1200" baseline="0" dirty="0" err="1"/>
              <a:t>Βραχάτης</a:t>
            </a:r>
            <a:r>
              <a:rPr lang="el-GR" sz="1200" baseline="0" dirty="0"/>
              <a:t>, Αριθμητική Ανάλυση, Κλειδάριθμος, 2012.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25.wmf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" Type="http://schemas.openxmlformats.org/officeDocument/2006/relationships/oleObject" Target="../embeddings/oleObject24.bin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0.bin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7.bin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6.bin"/><Relationship Id="rId3" Type="http://schemas.openxmlformats.org/officeDocument/2006/relationships/image" Target="../media/image49.wmf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6.wmf"/><Relationship Id="rId2" Type="http://schemas.openxmlformats.org/officeDocument/2006/relationships/oleObject" Target="../embeddings/oleObject48.bin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4.bin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1.bin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8.wmf"/><Relationship Id="rId18" Type="http://schemas.openxmlformats.org/officeDocument/2006/relationships/image" Target="../media/image80.wmf"/><Relationship Id="rId3" Type="http://schemas.openxmlformats.org/officeDocument/2006/relationships/image" Target="../media/image73.wmf"/><Relationship Id="rId21" Type="http://schemas.openxmlformats.org/officeDocument/2006/relationships/oleObject" Target="../embeddings/oleObject82.bin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0.bin"/><Relationship Id="rId2" Type="http://schemas.openxmlformats.org/officeDocument/2006/relationships/oleObject" Target="../embeddings/oleObject72.bin"/><Relationship Id="rId16" Type="http://schemas.openxmlformats.org/officeDocument/2006/relationships/oleObject" Target="../embeddings/oleObject79.bin"/><Relationship Id="rId20" Type="http://schemas.openxmlformats.org/officeDocument/2006/relationships/image" Target="../media/image8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76.bin"/><Relationship Id="rId19" Type="http://schemas.openxmlformats.org/officeDocument/2006/relationships/oleObject" Target="../embeddings/oleObject81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8.bin"/><Relationship Id="rId22" Type="http://schemas.openxmlformats.org/officeDocument/2006/relationships/image" Target="../media/image8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5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8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1.bin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image" Target="../media/image90.wmf"/><Relationship Id="rId7" Type="http://schemas.openxmlformats.org/officeDocument/2006/relationships/image" Target="../media/image93.wmf"/><Relationship Id="rId2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7.wmf"/><Relationship Id="rId4" Type="http://schemas.openxmlformats.org/officeDocument/2006/relationships/oleObject" Target="../embeddings/oleObject9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image" Target="../media/image98.wmf"/><Relationship Id="rId7" Type="http://schemas.openxmlformats.org/officeDocument/2006/relationships/image" Target="../media/image100.wmf"/><Relationship Id="rId2" Type="http://schemas.openxmlformats.org/officeDocument/2006/relationships/oleObject" Target="../embeddings/oleObject9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99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oleObject" Target="../embeddings/oleObject103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5.wmf"/><Relationship Id="rId12" Type="http://schemas.openxmlformats.org/officeDocument/2006/relationships/oleObject" Target="../embeddings/oleObject109.bin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107.wmf"/><Relationship Id="rId5" Type="http://schemas.openxmlformats.org/officeDocument/2006/relationships/image" Target="../media/image104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10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oleObject" Target="../embeddings/oleObject110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image" Target="../media/image111.wmf"/><Relationship Id="rId7" Type="http://schemas.openxmlformats.org/officeDocument/2006/relationships/image" Target="../media/image113.w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112.wmf"/><Relationship Id="rId10" Type="http://schemas.openxmlformats.org/officeDocument/2006/relationships/image" Target="../media/image110.wmf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6.wmf"/><Relationship Id="rId12" Type="http://schemas.openxmlformats.org/officeDocument/2006/relationships/oleObject" Target="../embeddings/oleObject122.bin"/><Relationship Id="rId2" Type="http://schemas.openxmlformats.org/officeDocument/2006/relationships/oleObject" Target="../embeddings/oleObject1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18.wmf"/><Relationship Id="rId5" Type="http://schemas.openxmlformats.org/officeDocument/2006/relationships/image" Target="../media/image115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17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12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oleObject" Target="../embeddings/oleObject133.bin"/><Relationship Id="rId3" Type="http://schemas.openxmlformats.org/officeDocument/2006/relationships/image" Target="../media/image123.wmf"/><Relationship Id="rId7" Type="http://schemas.openxmlformats.org/officeDocument/2006/relationships/image" Target="../media/image125.wmf"/><Relationship Id="rId12" Type="http://schemas.openxmlformats.org/officeDocument/2006/relationships/image" Target="../media/image126.wmf"/><Relationship Id="rId2" Type="http://schemas.openxmlformats.org/officeDocument/2006/relationships/oleObject" Target="../embeddings/oleObject126.bin"/><Relationship Id="rId16" Type="http://schemas.openxmlformats.org/officeDocument/2006/relationships/oleObject" Target="../embeddings/oleObject1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2.bin"/><Relationship Id="rId5" Type="http://schemas.openxmlformats.org/officeDocument/2006/relationships/image" Target="../media/image124.wmf"/><Relationship Id="rId15" Type="http://schemas.openxmlformats.org/officeDocument/2006/relationships/oleObject" Target="../embeddings/oleObject134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2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oleObject" Target="../embeddings/oleObject13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9.wmf"/><Relationship Id="rId4" Type="http://schemas.openxmlformats.org/officeDocument/2006/relationships/oleObject" Target="../embeddings/oleObject13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oleObject" Target="../embeddings/oleObject1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1.wmf"/><Relationship Id="rId4" Type="http://schemas.openxmlformats.org/officeDocument/2006/relationships/oleObject" Target="../embeddings/oleObject13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4.wmf"/><Relationship Id="rId2" Type="http://schemas.openxmlformats.org/officeDocument/2006/relationships/oleObject" Target="../embeddings/oleObject1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2.bin"/><Relationship Id="rId5" Type="http://schemas.openxmlformats.org/officeDocument/2006/relationships/image" Target="../media/image133.wmf"/><Relationship Id="rId4" Type="http://schemas.openxmlformats.org/officeDocument/2006/relationships/oleObject" Target="../embeddings/oleObject14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image" Target="../media/image135.wmf"/><Relationship Id="rId7" Type="http://schemas.openxmlformats.org/officeDocument/2006/relationships/image" Target="../media/image137.wmf"/><Relationship Id="rId2" Type="http://schemas.openxmlformats.org/officeDocument/2006/relationships/oleObject" Target="../embeddings/oleObject1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39.wmf"/><Relationship Id="rId5" Type="http://schemas.openxmlformats.org/officeDocument/2006/relationships/image" Target="../media/image136.w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3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oleObject" Target="../embeddings/oleObject148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image" Target="../media/image146.wmf"/><Relationship Id="rId3" Type="http://schemas.openxmlformats.org/officeDocument/2006/relationships/image" Target="../media/image141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54.bin"/><Relationship Id="rId2" Type="http://schemas.openxmlformats.org/officeDocument/2006/relationships/oleObject" Target="../embeddings/oleObject14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1.bin"/><Relationship Id="rId11" Type="http://schemas.openxmlformats.org/officeDocument/2006/relationships/image" Target="../media/image145.wmf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50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5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7" Type="http://schemas.openxmlformats.org/officeDocument/2006/relationships/image" Target="../media/image150.wmf"/><Relationship Id="rId2" Type="http://schemas.openxmlformats.org/officeDocument/2006/relationships/oleObject" Target="../embeddings/oleObject1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8.bin"/><Relationship Id="rId5" Type="http://schemas.openxmlformats.org/officeDocument/2006/relationships/image" Target="../media/image149.wmf"/><Relationship Id="rId4" Type="http://schemas.openxmlformats.org/officeDocument/2006/relationships/oleObject" Target="../embeddings/oleObject15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7" Type="http://schemas.openxmlformats.org/officeDocument/2006/relationships/image" Target="../media/image153.wmf"/><Relationship Id="rId2" Type="http://schemas.openxmlformats.org/officeDocument/2006/relationships/oleObject" Target="../embeddings/oleObject1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1.bin"/><Relationship Id="rId5" Type="http://schemas.openxmlformats.org/officeDocument/2006/relationships/image" Target="../media/image152.wmf"/><Relationship Id="rId4" Type="http://schemas.openxmlformats.org/officeDocument/2006/relationships/oleObject" Target="../embeddings/oleObject160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oleObject" Target="../embeddings/oleObject16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5.wmf"/><Relationship Id="rId4" Type="http://schemas.openxmlformats.org/officeDocument/2006/relationships/oleObject" Target="../embeddings/oleObject16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4800" dirty="0"/>
              <a:t>Αριθμητική Ανάλυση &amp; Εφαρμογές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143008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Τμήμα Μηχανικών Επιστήμης Υλικών</a:t>
            </a:r>
          </a:p>
          <a:p>
            <a:r>
              <a:rPr lang="el-GR" sz="2400" dirty="0">
                <a:solidFill>
                  <a:schemeClr val="tx1"/>
                </a:solidFill>
              </a:rPr>
              <a:t>Ιωάννινα 20</a:t>
            </a:r>
            <a:r>
              <a:rPr lang="en-US" sz="2400" dirty="0">
                <a:solidFill>
                  <a:schemeClr val="tx1"/>
                </a:solidFill>
              </a:rPr>
              <a:t>23-2024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928794" y="3571876"/>
            <a:ext cx="5286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chemeClr val="tx1"/>
                </a:solidFill>
              </a:rPr>
              <a:t>Διδάσκων: Δημήτριος Ι. Φωτιάδης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l-GR" b="1" dirty="0"/>
              <a:t>	Αλγόριθμος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1: </a:t>
            </a:r>
            <a:r>
              <a:rPr lang="el-GR" dirty="0"/>
              <a:t>Είσοδος 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2: </a:t>
            </a:r>
            <a:r>
              <a:rPr lang="el-GR" dirty="0"/>
              <a:t>Θέσε           και 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3: </a:t>
            </a:r>
            <a:r>
              <a:rPr lang="el-GR" dirty="0"/>
              <a:t>Αν ισχύει           υπολόγισε το                                       </a:t>
            </a:r>
            <a:r>
              <a:rPr lang="el-GR" dirty="0">
                <a:solidFill>
                  <a:schemeClr val="bg1"/>
                </a:solidFill>
              </a:rPr>
              <a:t>…</a:t>
            </a:r>
            <a:endParaRPr lang="el-GR" dirty="0"/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4: </a:t>
            </a:r>
            <a:r>
              <a:rPr lang="el-GR" dirty="0"/>
              <a:t>Αν ισχύει             τότε θέσε              και πήγαινε στο Βήμα 6, διαφορετικά υπολόγισε το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5: </a:t>
            </a:r>
            <a:r>
              <a:rPr lang="el-GR" dirty="0"/>
              <a:t>Αντικατάστησε το    με το        και πήγαινε στο Βήμα 4.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6: </a:t>
            </a:r>
            <a:r>
              <a:rPr lang="el-GR" dirty="0"/>
              <a:t>Έξοδος 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790647" y="2148315"/>
          <a:ext cx="11779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253800" progId="Equation.DSMT4">
                  <p:embed/>
                </p:oleObj>
              </mc:Choice>
              <mc:Fallback>
                <p:oleObj name="Equation" r:id="rId2" imgW="6476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647" y="2148315"/>
                        <a:ext cx="11779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483768" y="2737156"/>
          <a:ext cx="5778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177480" progId="Equation.DSMT4">
                  <p:embed/>
                </p:oleObj>
              </mc:Choice>
              <mc:Fallback>
                <p:oleObj name="Equation" r:id="rId4" imgW="317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737156"/>
                        <a:ext cx="5778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563888" y="2691119"/>
          <a:ext cx="80803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691119"/>
                        <a:ext cx="808037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951328" y="3252788"/>
          <a:ext cx="5778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328" y="3252788"/>
                        <a:ext cx="5778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5160417" y="3182938"/>
          <a:ext cx="21478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0800" imgH="253800" progId="Equation.DSMT4">
                  <p:embed/>
                </p:oleObj>
              </mc:Choice>
              <mc:Fallback>
                <p:oleObj name="Equation" r:id="rId10" imgW="11808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417" y="3182938"/>
                        <a:ext cx="21478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933572" y="3774907"/>
          <a:ext cx="7159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572" y="3774907"/>
                        <a:ext cx="7159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4859048" y="3774907"/>
          <a:ext cx="785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31640" imgH="228600" progId="Equation.DSMT4">
                  <p:embed/>
                </p:oleObj>
              </mc:Choice>
              <mc:Fallback>
                <p:oleObj name="Equation" r:id="rId14" imgW="4316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048" y="3774907"/>
                        <a:ext cx="7858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954756" y="4113213"/>
          <a:ext cx="1595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76240" imgH="228600" progId="Equation.DSMT4">
                  <p:embed/>
                </p:oleObj>
              </mc:Choice>
              <mc:Fallback>
                <p:oleObj name="Equation" r:id="rId16" imgW="87624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756" y="4113213"/>
                        <a:ext cx="15954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3879538" y="4687577"/>
          <a:ext cx="188054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538" y="4687577"/>
                        <a:ext cx="188054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2699792" y="5157192"/>
          <a:ext cx="17795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77760" imgH="253800" progId="Equation.DSMT4">
                  <p:embed/>
                </p:oleObj>
              </mc:Choice>
              <mc:Fallback>
                <p:oleObj name="Equation" r:id="rId20" imgW="9777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157192"/>
                        <a:ext cx="17795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4742650" y="4687577"/>
          <a:ext cx="47148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79360" imgH="177480" progId="Equation.DSMT4">
                  <p:embed/>
                </p:oleObj>
              </mc:Choice>
              <mc:Fallback>
                <p:oleObj name="Equation" r:id="rId22" imgW="27936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650" y="4687577"/>
                        <a:ext cx="47148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400" dirty="0"/>
              <a:t>Όπως έχουμε αναφέρει ένα αριθμητικό πρόβλημα θεωρείται λυμένο με την παράθεση ενός αλγορίθμου που εφαρμοζόμενος δίνει τη</a:t>
            </a:r>
            <a:r>
              <a:rPr lang="en-US" sz="2400" dirty="0"/>
              <a:t> </a:t>
            </a:r>
            <a:r>
              <a:rPr lang="el-GR" sz="2400" dirty="0"/>
              <a:t>λύση του προβλήματος. 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l-GR" sz="2400" dirty="0"/>
              <a:t>Έτσι , υλοποιώντας τον αντίστοιχο αλγόριθμο σε μία γλώσσα προγραμματισμού μπορούμε να πάρουμε τα αριθμητικά αποτελέσματα με τη χρήση ενός υπολογιστή.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	</a:t>
            </a:r>
            <a:r>
              <a:rPr lang="el-GR" sz="2400" b="1" dirty="0"/>
              <a:t>Παράδειγμα  </a:t>
            </a:r>
          </a:p>
          <a:p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524000" y="274829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857356" y="2819734"/>
          <a:ext cx="1444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DSMT4">
                  <p:embed/>
                </p:oleObj>
              </mc:Choice>
              <mc:Fallback>
                <p:oleObj name="Equation" r:id="rId2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819734"/>
                        <a:ext cx="1444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714612" y="2748296"/>
          <a:ext cx="2492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228600" progId="Equation.DSMT4">
                  <p:embed/>
                </p:oleObj>
              </mc:Choice>
              <mc:Fallback>
                <p:oleObj name="Equation" r:id="rId4" imgW="152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48296"/>
                        <a:ext cx="24923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5605473" y="2748296"/>
          <a:ext cx="395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228600" progId="Equation.DSMT4">
                  <p:embed/>
                </p:oleObj>
              </mc:Choice>
              <mc:Fallback>
                <p:oleObj name="Equation" r:id="rId6" imgW="2412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73" y="2748296"/>
                        <a:ext cx="3952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6929454" y="2748296"/>
          <a:ext cx="2492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2748296"/>
                        <a:ext cx="2492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857620" y="2819734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819734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714612" y="1571612"/>
          <a:ext cx="26146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07880" imgH="253800" progId="Equation.DSMT4">
                  <p:embed/>
                </p:oleObj>
              </mc:Choice>
              <mc:Fallback>
                <p:oleObj name="Equation" r:id="rId12" imgW="130788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571612"/>
                        <a:ext cx="26146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714612" y="2031990"/>
          <a:ext cx="42402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20760" imgH="253800" progId="Equation.DSMT4">
                  <p:embed/>
                </p:oleObj>
              </mc:Choice>
              <mc:Fallback>
                <p:oleObj name="Equation" r:id="rId14" imgW="21207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031990"/>
                        <a:ext cx="42402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Επαναληπτική διαδικασία </a:t>
            </a:r>
            <a:r>
              <a:rPr lang="el-GR" sz="2400" dirty="0"/>
              <a:t>για τον υπολογισμό των ψηφίων </a:t>
            </a:r>
            <a:r>
              <a:rPr lang="el-GR" sz="2400" dirty="0">
                <a:solidFill>
                  <a:schemeClr val="bg1"/>
                </a:solidFill>
              </a:rPr>
              <a:t>……                              </a:t>
            </a:r>
            <a:r>
              <a:rPr lang="el-GR" sz="2400" dirty="0"/>
              <a:t>ενός αριθμού στο σύστημα αριθμών με βάση   , ο οποίος μονοσήμαντα παριστάνει το δεκαδικό μέρος    ενός αριθμού    που ανήκει στο δεκαδικό σύστημα αριθμών: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	                                                                                                   </a:t>
            </a:r>
          </a:p>
          <a:p>
            <a:pPr>
              <a:buNone/>
            </a:pPr>
            <a:r>
              <a:rPr lang="el-GR" sz="2400" dirty="0"/>
              <a:t>   </a:t>
            </a:r>
          </a:p>
          <a:p>
            <a:pPr>
              <a:buNone/>
            </a:pPr>
            <a:r>
              <a:rPr lang="el-GR" sz="2400" dirty="0"/>
              <a:t>     όπου</a:t>
            </a:r>
            <a:endParaRPr lang="en-US" sz="24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874070" y="2000250"/>
          <a:ext cx="2436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228600" progId="Equation.DSMT4">
                  <p:embed/>
                </p:oleObj>
              </mc:Choice>
              <mc:Fallback>
                <p:oleObj name="Equation" r:id="rId2" imgW="1218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070" y="2000250"/>
                        <a:ext cx="24368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553136" y="2390250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136" y="2390250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74604" y="2823804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604" y="2823804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2604616" y="3589338"/>
          <a:ext cx="1878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616" y="3589338"/>
                        <a:ext cx="1878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93803" y="3643313"/>
          <a:ext cx="1522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803" y="3643313"/>
                        <a:ext cx="15224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539823"/>
              </p:ext>
            </p:extLst>
          </p:nvPr>
        </p:nvGraphicFramePr>
        <p:xfrm>
          <a:off x="1927225" y="4572000"/>
          <a:ext cx="529113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00120" imgH="507960" progId="Equation.DSMT4">
                  <p:embed/>
                </p:oleObj>
              </mc:Choice>
              <mc:Fallback>
                <p:oleObj name="Equation" r:id="rId12" imgW="240012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572000"/>
                        <a:ext cx="5291138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el-GR" sz="2000" b="1" dirty="0"/>
              <a:t>	Αλγόριθμος</a:t>
            </a:r>
            <a:endParaRPr lang="en-US" sz="2000" b="1" dirty="0"/>
          </a:p>
          <a:p>
            <a:pPr>
              <a:spcBef>
                <a:spcPts val="1600"/>
              </a:spcBef>
              <a:buNone/>
            </a:pPr>
            <a:r>
              <a:rPr lang="en-US" sz="2000" b="1" i="1" dirty="0"/>
              <a:t>	</a:t>
            </a:r>
            <a:r>
              <a:rPr lang="el-GR" sz="2000" i="1" dirty="0"/>
              <a:t>Βήμα 1: </a:t>
            </a:r>
            <a:r>
              <a:rPr lang="el-GR" sz="2000" dirty="0"/>
              <a:t>Είσοδος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2: </a:t>
            </a:r>
            <a:r>
              <a:rPr lang="el-GR" sz="2000" dirty="0"/>
              <a:t>Θέσε           και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3: </a:t>
            </a:r>
            <a:r>
              <a:rPr lang="el-GR" sz="2000" dirty="0"/>
              <a:t>Αν ισχύει           υπολόγισε το                           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>
                <a:solidFill>
                  <a:srgbClr val="FF0000"/>
                </a:solidFill>
              </a:rPr>
              <a:t>	</a:t>
            </a:r>
            <a:r>
              <a:rPr lang="el-GR" sz="2000" i="1" dirty="0"/>
              <a:t>Βήμα 4: </a:t>
            </a:r>
            <a:r>
              <a:rPr lang="el-GR" sz="2000" dirty="0"/>
              <a:t>Αν ισχύει                τότε πήγαινε στο Βήμα 6, διαφορετικά υπολόγισε το               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5: </a:t>
            </a:r>
            <a:r>
              <a:rPr lang="el-GR" sz="2000" dirty="0"/>
              <a:t>Αν ισχύει            αντικατάστησε το     με το          και πήγαινε στο Βήμα 3.</a:t>
            </a:r>
            <a:endParaRPr lang="el-GR" sz="2000" i="1" dirty="0"/>
          </a:p>
          <a:p>
            <a:pPr>
              <a:spcBef>
                <a:spcPts val="1600"/>
              </a:spcBef>
              <a:buNone/>
            </a:pPr>
            <a:r>
              <a:rPr lang="el-GR" sz="2000" i="1" dirty="0"/>
              <a:t>	 Βήμα 6: </a:t>
            </a:r>
            <a:r>
              <a:rPr lang="el-GR" sz="2000" dirty="0"/>
              <a:t>Έξοδος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627784" y="2102731"/>
          <a:ext cx="14160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53800" progId="Equation.DSMT4">
                  <p:embed/>
                </p:oleObj>
              </mc:Choice>
              <mc:Fallback>
                <p:oleObj name="Equation" r:id="rId2" imgW="774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102731"/>
                        <a:ext cx="14160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330874" y="2639219"/>
          <a:ext cx="531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874" y="2639219"/>
                        <a:ext cx="53181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290888" y="2593975"/>
          <a:ext cx="8763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400" imgH="228600" progId="Equation.DSMT4">
                  <p:embed/>
                </p:oleObj>
              </mc:Choice>
              <mc:Fallback>
                <p:oleObj name="Equation" r:id="rId6" imgW="482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593975"/>
                        <a:ext cx="8763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771800" y="4491364"/>
          <a:ext cx="5794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491364"/>
                        <a:ext cx="57943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4749608" y="3086716"/>
          <a:ext cx="253206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84200" imgH="253800" progId="Equation.DSMT4">
                  <p:embed/>
                </p:oleObj>
              </mc:Choice>
              <mc:Fallback>
                <p:oleObj name="Equation" r:id="rId10" imgW="13842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608" y="3086716"/>
                        <a:ext cx="2532062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2747603" y="3645024"/>
          <a:ext cx="8350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228600" progId="Equation.DSMT4">
                  <p:embed/>
                </p:oleObj>
              </mc:Choice>
              <mc:Fallback>
                <p:oleObj name="Equation" r:id="rId12" imgW="4572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603" y="3645024"/>
                        <a:ext cx="8350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2305050" y="3933056"/>
          <a:ext cx="16970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27000" imgH="253800" progId="Equation.DSMT4">
                  <p:embed/>
                </p:oleObj>
              </mc:Choice>
              <mc:Fallback>
                <p:oleObj name="Equation" r:id="rId14" imgW="92700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933056"/>
                        <a:ext cx="169703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2591288" y="5255859"/>
          <a:ext cx="19954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91880" imgH="253800" progId="Equation.DSMT4">
                  <p:embed/>
                </p:oleObj>
              </mc:Choice>
              <mc:Fallback>
                <p:oleObj name="Equation" r:id="rId16" imgW="10918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288" y="5255859"/>
                        <a:ext cx="199548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0" name="Object 14"/>
          <p:cNvGraphicFramePr>
            <a:graphicFrameLocks noChangeAspect="1"/>
          </p:cNvGraphicFramePr>
          <p:nvPr/>
        </p:nvGraphicFramePr>
        <p:xfrm>
          <a:off x="5264462" y="4503271"/>
          <a:ext cx="1635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462" y="4503271"/>
                        <a:ext cx="16351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2" name="Object 16"/>
          <p:cNvGraphicFramePr>
            <a:graphicFrameLocks noChangeAspect="1"/>
          </p:cNvGraphicFramePr>
          <p:nvPr/>
        </p:nvGraphicFramePr>
        <p:xfrm>
          <a:off x="6100940" y="4491365"/>
          <a:ext cx="5111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79360" imgH="177480" progId="Equation.DSMT4">
                  <p:embed/>
                </p:oleObj>
              </mc:Choice>
              <mc:Fallback>
                <p:oleObj name="Equation" r:id="rId20" imgW="2793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940" y="4491365"/>
                        <a:ext cx="5111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3" name="Object 17"/>
          <p:cNvGraphicFramePr>
            <a:graphicFrameLocks noChangeAspect="1"/>
          </p:cNvGraphicFramePr>
          <p:nvPr/>
        </p:nvGraphicFramePr>
        <p:xfrm>
          <a:off x="2761938" y="3168280"/>
          <a:ext cx="531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91960" imgH="177480" progId="Equation.DSMT4">
                  <p:embed/>
                </p:oleObj>
              </mc:Choice>
              <mc:Fallback>
                <p:oleObj name="Equation" r:id="rId22" imgW="29196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938" y="3168280"/>
                        <a:ext cx="53181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l-GR" sz="2400" b="1" dirty="0"/>
              <a:t>Παράδειγμα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00166" y="29184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0.59375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0.1875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0.1875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0.375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0.375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797998" y="2959115"/>
          <a:ext cx="14446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DSMT4">
                  <p:embed/>
                </p:oleObj>
              </mc:Choice>
              <mc:Fallback>
                <p:oleObj name="Equation" r:id="rId2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998" y="2959115"/>
                        <a:ext cx="14446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5383213" y="2904831"/>
          <a:ext cx="5000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60" imgH="228600" progId="Equation.DSMT4">
                  <p:embed/>
                </p:oleObj>
              </mc:Choice>
              <mc:Fallback>
                <p:oleObj name="Equation" r:id="rId4" imgW="3045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2904831"/>
                        <a:ext cx="5000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849688" y="2972763"/>
          <a:ext cx="2079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2972763"/>
                        <a:ext cx="2079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773363" y="2890838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40" imgH="228600" progId="Equation.DSMT4">
                  <p:embed/>
                </p:oleObj>
              </mc:Choice>
              <mc:Fallback>
                <p:oleObj name="Equation" r:id="rId8" imgW="2156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2890838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786563" y="2918479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2918479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643174" y="1557964"/>
          <a:ext cx="3859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30320" imgH="253800" progId="Equation.DSMT4">
                  <p:embed/>
                </p:oleObj>
              </mc:Choice>
              <mc:Fallback>
                <p:oleObj name="Equation" r:id="rId12" imgW="19303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557964"/>
                        <a:ext cx="38592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643174" y="2063744"/>
          <a:ext cx="36560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28800" imgH="253800" progId="Equation.DSMT4">
                  <p:embed/>
                </p:oleObj>
              </mc:Choice>
              <mc:Fallback>
                <p:oleObj name="Equation" r:id="rId14" imgW="18288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063744"/>
                        <a:ext cx="36560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	</a:t>
            </a:r>
            <a:r>
              <a:rPr lang="el-GR" sz="1800" dirty="0"/>
              <a:t>Υπάρχει περίπτωση ένας αριθμός που εκφράζεται με πεπερασμένα στοιχεία σε ένα σύστημα αριθμών μίας συγκεκριμένης βάσης να μην έχει πεπερασμένη παράσταση σε ένα σύστημα αριθμών διαφορετικής βάσης π.χ.</a:t>
            </a:r>
          </a:p>
          <a:p>
            <a:endParaRPr lang="el-GR" sz="2400" dirty="0"/>
          </a:p>
          <a:p>
            <a:endParaRPr lang="en-US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76396" y="2506682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601788" y="2599377"/>
          <a:ext cx="1444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560" imgH="164880" progId="Equation.DSMT4">
                  <p:embed/>
                </p:oleObj>
              </mc:Choice>
              <mc:Fallback>
                <p:oleObj name="Equation" r:id="rId2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599377"/>
                        <a:ext cx="1444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574913" y="2500306"/>
          <a:ext cx="3540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13" y="2500306"/>
                        <a:ext cx="3540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3807954" y="2571744"/>
          <a:ext cx="20796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954" y="2571744"/>
                        <a:ext cx="20796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5286384" y="2500306"/>
          <a:ext cx="5000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228600" progId="Equation.DSMT4">
                  <p:embed/>
                </p:oleObj>
              </mc:Choice>
              <mc:Fallback>
                <p:oleObj name="Equation" r:id="rId8" imgW="3045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4" y="2500306"/>
                        <a:ext cx="5000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6800226" y="2500306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226" y="2500306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6781827" y="2051998"/>
          <a:ext cx="16478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02960" imgH="253800" progId="Equation.DSMT4">
                  <p:embed/>
                </p:oleObj>
              </mc:Choice>
              <mc:Fallback>
                <p:oleObj name="Equation" r:id="rId12" imgW="10029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27" y="2051998"/>
                        <a:ext cx="16478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Δεν μπορούμε  να εκφράσουμε με πεπερασμένη παράσταση όλους τους αριθμούς.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Σε αυτήν την περίπτωση μπορούμε να πάρουμε μόνο προσεγγίσεις, οι οποίες γίνονται ακριβέστερες όσο αυξάνει ο χώρος αποθήκευσης.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π.χ. ο αριθμός 0.000110011</a:t>
            </a:r>
            <a:r>
              <a:rPr lang="el-GR" baseline="-25000" dirty="0"/>
              <a:t>2</a:t>
            </a:r>
            <a:r>
              <a:rPr lang="el-GR" dirty="0"/>
              <a:t> του δυαδικού συστήματος αριθμών αντιστοιχεί στον 0.0996093</a:t>
            </a:r>
            <a:r>
              <a:rPr lang="el-GR" baseline="-25000" dirty="0"/>
              <a:t>10</a:t>
            </a:r>
            <a:r>
              <a:rPr lang="el-GR" dirty="0"/>
              <a:t> και προσεγγίζει τον 0.1</a:t>
            </a:r>
            <a:r>
              <a:rPr lang="el-GR" baseline="-25000" dirty="0"/>
              <a:t>10</a:t>
            </a:r>
            <a:r>
              <a:rPr lang="el-GR" dirty="0"/>
              <a:t>.</a:t>
            </a:r>
            <a:endParaRPr lang="el-GR" baseline="-250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Συχνά και κυρίως στον επιστημονικό υπολογισμό απαιτείται μεγάλη ακρίβεια στην παράσταση των αριθμών, γεγονός το οποίο σημαίνει μεγάλο αποθηκευτικό χώρο σε μία μηχανή επεξεργασίας αριθμών.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b="1" dirty="0"/>
              <a:t>Τι γίνεται στην περίπτωση που θέλουμε να αποθηκεύσουμε τον αριθμό 0.0000000019</a:t>
            </a:r>
            <a:r>
              <a:rPr lang="el-GR" b="1" baseline="-25000" dirty="0"/>
              <a:t>10</a:t>
            </a:r>
            <a:r>
              <a:rPr lang="en-US" b="1" dirty="0"/>
              <a:t> </a:t>
            </a:r>
            <a:r>
              <a:rPr lang="el-GR" b="1" dirty="0"/>
              <a:t>όταν ο αποθηκευτικός μας χώρος μπορεί να αποθηκεύσει μόνο οκτώ δεκαδικά ψηφία</a:t>
            </a:r>
            <a:r>
              <a:rPr lang="en-US" b="1" dirty="0"/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Ένας αριθμός   </a:t>
            </a:r>
            <a:r>
              <a:rPr lang="en-US" sz="2200" dirty="0"/>
              <a:t> </a:t>
            </a:r>
            <a:r>
              <a:rPr lang="el-GR" sz="2200" dirty="0"/>
              <a:t>σε ένα σύστημα αριθμών με βάση    μπορεί να γραφεί ως εξής:</a:t>
            </a:r>
            <a:br>
              <a:rPr lang="el-GR" sz="2200" dirty="0"/>
            </a:br>
            <a:br>
              <a:rPr lang="el-GR" sz="2200" b="1" dirty="0"/>
            </a:br>
            <a:endParaRPr lang="el-GR" sz="2200" b="1" dirty="0"/>
          </a:p>
          <a:p>
            <a:r>
              <a:rPr lang="el-GR" sz="2200" dirty="0"/>
              <a:t>Όπου     ένας μη αρνητικός ακέραιος και    ένας αριθμός στο σύστημα αριθμών με βάση   </a:t>
            </a:r>
            <a:r>
              <a:rPr lang="en-US" sz="2200" dirty="0"/>
              <a:t>. </a:t>
            </a:r>
            <a:r>
              <a:rPr lang="el-GR" sz="2200" dirty="0"/>
              <a:t> </a:t>
            </a:r>
          </a:p>
          <a:p>
            <a:pPr>
              <a:spcBef>
                <a:spcPts val="1200"/>
              </a:spcBef>
            </a:pPr>
            <a:r>
              <a:rPr lang="el-GR" sz="2200" dirty="0"/>
              <a:t>Αυτή η παράσταση ονομάζεται </a:t>
            </a:r>
            <a:r>
              <a:rPr lang="el-GR" sz="2200" b="1" dirty="0"/>
              <a:t>παράσταση κινητής υποδιαστολής</a:t>
            </a:r>
            <a:r>
              <a:rPr lang="el-GR" sz="2200" dirty="0"/>
              <a:t> για τον αριθμό    σε ένα σύστημα αριθμών με βάση   , με εκθέτη     και ουρά ή κλάσμα   </a:t>
            </a:r>
            <a:r>
              <a:rPr lang="en-US" sz="2200" dirty="0"/>
              <a:t>.</a:t>
            </a:r>
            <a:endParaRPr lang="el-GR" sz="2200" dirty="0"/>
          </a:p>
          <a:p>
            <a:pPr>
              <a:spcBef>
                <a:spcPts val="1200"/>
              </a:spcBef>
            </a:pPr>
            <a:r>
              <a:rPr lang="el-GR" sz="2200" dirty="0"/>
              <a:t>Η παράσταση κινητής υποδιαστολής δεν είναι μοναδική εφόσον μπορούμε να γράψουμε                                 .</a:t>
            </a:r>
            <a:endParaRPr lang="en-US" sz="2200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2428860" y="1708802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708802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6594634" y="1645812"/>
          <a:ext cx="2555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634" y="1645812"/>
                        <a:ext cx="25558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809206" y="2357430"/>
          <a:ext cx="15255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206" y="2357430"/>
                        <a:ext cx="15255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517012" y="3044514"/>
          <a:ext cx="306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012" y="3044514"/>
                        <a:ext cx="3063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476696" y="3115622"/>
          <a:ext cx="2301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20" imgH="126720" progId="Equation.DSMT4">
                  <p:embed/>
                </p:oleObj>
              </mc:Choice>
              <mc:Fallback>
                <p:oleObj name="Equation" r:id="rId10" imgW="114120" imgH="126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696" y="3115622"/>
                        <a:ext cx="2301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6753590" y="4225268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590" y="4225268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2574934" y="4269410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34" y="4269410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3978288" y="3388056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88" y="3388056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8204452" y="4201170"/>
          <a:ext cx="306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4452" y="4201170"/>
                        <a:ext cx="3063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3071802" y="4598974"/>
          <a:ext cx="2301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4120" imgH="126720" progId="Equation.DSMT4">
                  <p:embed/>
                </p:oleObj>
              </mc:Choice>
              <mc:Fallback>
                <p:oleObj name="Equation" r:id="rId19" imgW="114120" imgH="126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598974"/>
                        <a:ext cx="2301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3711546" y="5302552"/>
          <a:ext cx="20796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41120" imgH="253800" progId="Equation.DSMT4">
                  <p:embed/>
                </p:oleObj>
              </mc:Choice>
              <mc:Fallback>
                <p:oleObj name="Equation" r:id="rId21" imgW="104112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46" y="5302552"/>
                        <a:ext cx="20796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Για να διατηρήσουμε την παράσταση κινητής υποδιαστολής μοναδική ως προς την παράστασή της, έχει επικρατήσει να χρησιμοποιείται η </a:t>
            </a:r>
            <a:r>
              <a:rPr lang="el-GR" sz="2200" dirty="0" err="1"/>
              <a:t>κανονικοποιημένη</a:t>
            </a:r>
            <a:r>
              <a:rPr lang="el-GR" sz="2200" dirty="0"/>
              <a:t> παράσταση κινητής υποδιαστολής.</a:t>
            </a:r>
          </a:p>
          <a:p>
            <a:pPr>
              <a:buNone/>
            </a:pPr>
            <a:endParaRPr lang="el-GR" sz="2200" dirty="0"/>
          </a:p>
          <a:p>
            <a:r>
              <a:rPr lang="el-GR" sz="2200" dirty="0"/>
              <a:t>Η </a:t>
            </a:r>
            <a:r>
              <a:rPr lang="el-GR" sz="2200" b="1" dirty="0" err="1"/>
              <a:t>κανονικοποιημένη</a:t>
            </a:r>
            <a:r>
              <a:rPr lang="el-GR" sz="2200" b="1" dirty="0"/>
              <a:t> παράσταση κινητής υποδιαστολής</a:t>
            </a:r>
            <a:r>
              <a:rPr lang="el-GR" sz="2200" dirty="0"/>
              <a:t> είναι η παράσταση εκείνη σύμφωνα με την οποία ένας αριθμός     σε σύστημα αριθμών με βάση το     γράφεται ως εξής:</a:t>
            </a:r>
            <a:endParaRPr lang="en-US" sz="2200" dirty="0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7311776" y="3850332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776" y="3850332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357686" y="4131322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131322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3111500" y="4572008"/>
          <a:ext cx="292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4572008"/>
                        <a:ext cx="2921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Υπολογισμοί και Σφάλματα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Υποθέτουμε ότι </a:t>
            </a:r>
            <a:r>
              <a:rPr lang="en-US" sz="2400" dirty="0"/>
              <a:t> </a:t>
            </a:r>
            <a:r>
              <a:rPr lang="el-GR" sz="2400" dirty="0"/>
              <a:t>   είναι η αληθής (ακριβή) τιμή ενός μεγέθους ή μιας ποσότητας και ότι      μια προσεγγιστική τιμή που προσεγγίστηκε με έναν οποιοδήποτε τρόπο, τότε η παρακάτω διαφορά: 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ονομάζεται </a:t>
            </a:r>
            <a:r>
              <a:rPr lang="el-GR" sz="2400" b="1" dirty="0"/>
              <a:t>σφάλμα</a:t>
            </a:r>
            <a:r>
              <a:rPr lang="el-GR" sz="2400" dirty="0"/>
              <a:t> (</a:t>
            </a:r>
            <a:r>
              <a:rPr lang="en-US" sz="2400" dirty="0"/>
              <a:t>error</a:t>
            </a:r>
            <a:r>
              <a:rPr lang="el-GR" sz="2400" dirty="0"/>
              <a:t>), ενώ η ποσότητα η οποία είναι αντίθετη προς το σφάλμα: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ονομάζεται </a:t>
            </a:r>
            <a:r>
              <a:rPr lang="el-GR" sz="2400" b="1" dirty="0"/>
              <a:t>διόρθωση</a:t>
            </a:r>
            <a:r>
              <a:rPr lang="el-GR" sz="2400" dirty="0"/>
              <a:t> (</a:t>
            </a:r>
            <a:r>
              <a:rPr lang="en-US" sz="2400" dirty="0"/>
              <a:t>correction</a:t>
            </a:r>
            <a:r>
              <a:rPr lang="el-GR" sz="2400" dirty="0"/>
              <a:t>)</a:t>
            </a:r>
            <a:r>
              <a:rPr lang="en-US" sz="2400" dirty="0"/>
              <a:t>.</a:t>
            </a:r>
            <a:endParaRPr lang="el-GR" sz="2400" dirty="0"/>
          </a:p>
          <a:p>
            <a:pPr>
              <a:spcBef>
                <a:spcPts val="1200"/>
              </a:spcBef>
            </a:pPr>
            <a:r>
              <a:rPr lang="el-GR" sz="2400" dirty="0"/>
              <a:t>Η απόλυτη τιμή του σφάλματος                             ονομάζεται </a:t>
            </a:r>
            <a:r>
              <a:rPr lang="el-GR" sz="2400" b="1" dirty="0"/>
              <a:t>απόλυτο σφάλμα</a:t>
            </a:r>
            <a:r>
              <a:rPr lang="el-GR" sz="2400" dirty="0"/>
              <a:t>.</a:t>
            </a:r>
            <a:endParaRPr lang="en-US" sz="24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874334" y="1714488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334" y="1714488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5272732" y="1963090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732" y="1963090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937000" y="2879724"/>
          <a:ext cx="127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879724"/>
                        <a:ext cx="127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643313" y="4143380"/>
          <a:ext cx="18573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203040" progId="Equation.DSMT4">
                  <p:embed/>
                </p:oleObj>
              </mc:Choice>
              <mc:Fallback>
                <p:oleObj name="Equation" r:id="rId8" imgW="9270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4143380"/>
                        <a:ext cx="18573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887917" y="5165122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7" y="5165122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5268928" y="5013340"/>
          <a:ext cx="14462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23600" imgH="279360" progId="Equation.DSMT4">
                  <p:embed/>
                </p:oleObj>
              </mc:Choice>
              <mc:Fallback>
                <p:oleObj name="Equation" r:id="rId12" imgW="72360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28" y="5013340"/>
                        <a:ext cx="144621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l-GR" sz="2400" dirty="0"/>
              <a:t>Η ποσότητα που εκφράζει το λόγο του σφάλματος    προς την ακριβή τιμή          , δηλαδή η ποσότητα </a:t>
            </a:r>
            <a:br>
              <a:rPr lang="el-GR" sz="2400" dirty="0"/>
            </a:br>
            <a:endParaRPr lang="el-GR" sz="2400" dirty="0"/>
          </a:p>
          <a:p>
            <a:pPr>
              <a:spcBef>
                <a:spcPts val="1000"/>
              </a:spcBef>
              <a:buNone/>
            </a:pPr>
            <a:br>
              <a:rPr lang="el-GR" sz="1200" dirty="0"/>
            </a:br>
            <a:r>
              <a:rPr lang="el-GR" sz="2400" dirty="0"/>
              <a:t>ονομάζεται </a:t>
            </a:r>
            <a:r>
              <a:rPr lang="el-GR" sz="2400" b="1" dirty="0"/>
              <a:t>σχετικό σφάλμα</a:t>
            </a:r>
            <a:r>
              <a:rPr lang="el-GR" sz="2400" dirty="0"/>
              <a:t>.</a:t>
            </a:r>
          </a:p>
          <a:p>
            <a:pPr>
              <a:spcBef>
                <a:spcPts val="1000"/>
              </a:spcBef>
            </a:pPr>
            <a:r>
              <a:rPr lang="el-GR" sz="2400" dirty="0"/>
              <a:t>Το σχετικό σφάλμα κατά προσέγγιση είναι ίσο με:</a:t>
            </a:r>
            <a:endParaRPr lang="el-GR" sz="1200" dirty="0"/>
          </a:p>
          <a:p>
            <a:pPr>
              <a:spcBef>
                <a:spcPts val="1000"/>
              </a:spcBef>
            </a:pPr>
            <a:endParaRPr lang="el-GR" sz="2400" dirty="0"/>
          </a:p>
          <a:p>
            <a:pPr>
              <a:spcBef>
                <a:spcPts val="1000"/>
              </a:spcBef>
            </a:pPr>
            <a:endParaRPr lang="el-GR" sz="2400" dirty="0"/>
          </a:p>
          <a:p>
            <a:pPr>
              <a:spcBef>
                <a:spcPts val="1000"/>
              </a:spcBef>
            </a:pPr>
            <a:r>
              <a:rPr lang="el-GR" sz="2400" dirty="0"/>
              <a:t>Η ποσότητα      εκφράζει το </a:t>
            </a:r>
            <a:r>
              <a:rPr lang="el-GR" sz="2400" b="1" dirty="0"/>
              <a:t>απόλυτο σχετικό σφάλμα</a:t>
            </a:r>
            <a:r>
              <a:rPr lang="el-GR" sz="2400" dirty="0"/>
              <a:t>.</a:t>
            </a:r>
            <a:endParaRPr lang="en-US" sz="2400" dirty="0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7130120" y="1728136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120" y="1728136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2359014" y="2027536"/>
          <a:ext cx="712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14" y="2027536"/>
                        <a:ext cx="712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3657600" y="2305048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419040" progId="Equation.DSMT4">
                  <p:embed/>
                </p:oleObj>
              </mc:Choice>
              <mc:Fallback>
                <p:oleObj name="Equation" r:id="rId6" imgW="9144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05048"/>
                        <a:ext cx="1828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8" name="Object 8"/>
          <p:cNvGraphicFramePr>
            <a:graphicFrameLocks noChangeAspect="1"/>
          </p:cNvGraphicFramePr>
          <p:nvPr/>
        </p:nvGraphicFramePr>
        <p:xfrm>
          <a:off x="3555206" y="3929066"/>
          <a:ext cx="2033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19040" progId="Equation.DSMT4">
                  <p:embed/>
                </p:oleObj>
              </mc:Choice>
              <mc:Fallback>
                <p:oleObj name="Equation" r:id="rId8" imgW="101592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206" y="3929066"/>
                        <a:ext cx="20335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2404762" y="4970142"/>
          <a:ext cx="38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253800" progId="Equation.DSMT4">
                  <p:embed/>
                </p:oleObj>
              </mc:Choice>
              <mc:Fallback>
                <p:oleObj name="Equation" r:id="rId10" imgW="190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762" y="4970142"/>
                        <a:ext cx="381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502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200" dirty="0"/>
              <a:t>Το σχετικό σφάλμα είναι ανεξάρτητο από τη μονάδα της προσεγγιστικής μέτρησης     </a:t>
            </a:r>
            <a:r>
              <a:rPr lang="en-US" sz="2200" dirty="0"/>
              <a:t>, </a:t>
            </a:r>
            <a:r>
              <a:rPr lang="el-GR" sz="2200" dirty="0"/>
              <a:t> σε αντίθεση με το απόλυτο σφάλμα το οποίο εξαρτάται από τη χρησιμοποιούμενη μονάδα μέτρησης.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200" dirty="0"/>
              <a:t>Όταν χρησιμοποιούμε το σχετικό σφάλμα, λαμβάνουμε υπόψη και το μέγεθος της ποσότητας που μετράμε, σε αντίθεση με το απόλυτο σφάλμα στο οποίο το μέγεθος δε συμμετέχει.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l-GR" sz="2400" b="1" dirty="0"/>
              <a:t>	Παράδειγμα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endParaRPr lang="en-US" sz="2400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3879150" y="1978676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150" y="1978676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754063" y="4625975"/>
          <a:ext cx="8154987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92560" imgH="812520" progId="Equation.DSMT4">
                  <p:embed/>
                </p:oleObj>
              </mc:Choice>
              <mc:Fallback>
                <p:oleObj name="Equation" r:id="rId4" imgW="5092560" imgH="8125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625975"/>
                        <a:ext cx="8154987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Η λύση ενός προβλήματος με τη βοήθεια αριθμητικών μεθόδων διαφέρει πάντοτε από την ακριβή λύση λόγω της παρουσίας σφαλμάτων.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Αρχικά σφάλματα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Σφάλμα του μαθηματικού προβλήματος ή σφάλμα της μαθηματικής περιγραφής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Προβλήματα κακής κατάστασης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Η λύση των αριθμητικών προβλημάτων είναι πολύ ευαίσθητη σε μικρές μεταβολές των δεδομένων του προβλήματος και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μικρές μεταβολές των δεδομένων του προβλήματος δημιουργούν μεγάλη μεταβολή στα αποτελέσματα.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el-GR" sz="2400" b="1" dirty="0"/>
              <a:t>Παράδειγμα προβλήματος κακής κατάστασης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 Η λύση του συστήματος γραμμικών εξισώσεων</a:t>
            </a:r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  <a:buNone/>
            </a:pPr>
            <a:r>
              <a:rPr lang="el-GR" sz="2400" dirty="0"/>
              <a:t>	είναι 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Αν ο συντελεστής 0.5 του     στη 2</a:t>
            </a:r>
            <a:r>
              <a:rPr lang="el-GR" sz="2400" baseline="30000" dirty="0"/>
              <a:t>η</a:t>
            </a:r>
            <a:r>
              <a:rPr lang="el-GR" sz="2400" dirty="0"/>
              <a:t> εξίσωση διαταραχθεί με μία ποσότητα -0.001 και γίνει 0.499, τότε η λύση του προβλήματος είναι:  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389313" y="2786063"/>
          <a:ext cx="2365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431640" progId="Equation.DSMT4">
                  <p:embed/>
                </p:oleObj>
              </mc:Choice>
              <mc:Fallback>
                <p:oleObj name="Equation" r:id="rId2" imgW="11808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2786063"/>
                        <a:ext cx="2365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511291" y="3670300"/>
          <a:ext cx="1774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53800" progId="Equation.DSMT4">
                  <p:embed/>
                </p:oleObj>
              </mc:Choice>
              <mc:Fallback>
                <p:oleObj name="Equation" r:id="rId4" imgW="8888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291" y="3670300"/>
                        <a:ext cx="17748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4058286" y="4321514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286" y="4321514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3327060" y="4915540"/>
          <a:ext cx="1700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253800" progId="Equation.DSMT4">
                  <p:embed/>
                </p:oleObj>
              </mc:Choice>
              <mc:Fallback>
                <p:oleObj name="Equation" r:id="rId8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060" y="4915540"/>
                        <a:ext cx="17002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</a:t>
            </a:r>
            <a:r>
              <a:rPr lang="el-GR" sz="2400" b="1" dirty="0"/>
              <a:t>σφάλμα αποκοπής </a:t>
            </a:r>
            <a:r>
              <a:rPr lang="el-GR" sz="2400" dirty="0"/>
              <a:t>είναι σφάλμα που δημιουργείται από το χρησιμοποιούμενο αλγόριθμο και προσέγγιση με την υπόθεση ότι όλες οι αριθμητικές πράξεις είναι ακριβείς.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Παράδειγμα: </a:t>
            </a:r>
            <a:r>
              <a:rPr lang="el-GR" sz="2400" dirty="0"/>
              <a:t>Υπολογισμός μίας σειράς απείρων όρων χρησιμοποιώντας πεπερασμένο πλήθος όρων.</a:t>
            </a:r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 marL="627063" indent="-271463">
              <a:spcBef>
                <a:spcPts val="3600"/>
              </a:spcBef>
              <a:buFont typeface="Wingdings" pitchFamily="2" charset="2"/>
              <a:buChar char="v"/>
            </a:pPr>
            <a:r>
              <a:rPr lang="el-GR" sz="2400" dirty="0"/>
              <a:t>Ανάλογα με την επιθυμητή προσέγγιση χρησιμοποιείται ένα ορισμένο πλήθος όρων της σειράς.</a:t>
            </a:r>
            <a:endParaRPr lang="el-GR" sz="2000" dirty="0"/>
          </a:p>
          <a:p>
            <a:pPr marL="627063" indent="-271463">
              <a:spcBef>
                <a:spcPts val="1200"/>
              </a:spcBef>
              <a:buFont typeface="Wingdings" pitchFamily="2" charset="2"/>
              <a:buChar char="v"/>
            </a:pPr>
            <a:r>
              <a:rPr lang="el-GR" sz="2400" dirty="0"/>
              <a:t>Οι άπειροι στο πλήθος όροι που αποκόπτονται εισάγουν το σφάλμα αποκοπής</a:t>
            </a:r>
            <a:r>
              <a:rPr lang="el-GR" sz="2000" dirty="0"/>
              <a:t>.</a:t>
            </a:r>
            <a:endParaRPr lang="el-GR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221706" y="2925736"/>
          <a:ext cx="47005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838080" progId="Equation.DSMT4">
                  <p:embed/>
                </p:oleObj>
              </mc:Choice>
              <mc:Fallback>
                <p:oleObj name="Equation" r:id="rId2" imgW="2349360" imgH="838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706" y="2925736"/>
                        <a:ext cx="47005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23148" cy="5091744"/>
          </a:xfrm>
        </p:spPr>
        <p:txBody>
          <a:bodyPr/>
          <a:lstStyle/>
          <a:p>
            <a:pPr>
              <a:buNone/>
            </a:pPr>
            <a:r>
              <a:rPr lang="el-GR" sz="2400" b="1" dirty="0"/>
              <a:t>	Παράδειγμα </a:t>
            </a:r>
          </a:p>
          <a:p>
            <a:pPr>
              <a:buNone/>
            </a:pPr>
            <a:r>
              <a:rPr lang="el-GR" sz="2400" dirty="0"/>
              <a:t>	Υπολογισμός του      χρησιμοποιώντας τους    όρους της σειράς</a:t>
            </a:r>
          </a:p>
          <a:p>
            <a:pPr lvl="1"/>
            <a:r>
              <a:rPr lang="el-GR" sz="2000" dirty="0"/>
              <a:t>Πραγματική τιμή</a:t>
            </a:r>
          </a:p>
          <a:p>
            <a:pPr lvl="1"/>
            <a:r>
              <a:rPr lang="el-GR" sz="2000" dirty="0"/>
              <a:t>Προσεγγιστική τιμή</a:t>
            </a:r>
          </a:p>
          <a:p>
            <a:pPr lvl="1"/>
            <a:r>
              <a:rPr lang="el-GR" sz="2000" dirty="0"/>
              <a:t>Σφάλμα </a:t>
            </a:r>
          </a:p>
          <a:p>
            <a:pPr lvl="1"/>
            <a:endParaRPr lang="el-GR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328738" y="3500438"/>
          <a:ext cx="49434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97080" imgH="444240" progId="Equation.DSMT4">
                  <p:embed/>
                </p:oleObj>
              </mc:Choice>
              <mc:Fallback>
                <p:oleObj name="Equation" r:id="rId2" imgW="219708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3500438"/>
                        <a:ext cx="49434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3041308" y="2041184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308" y="2041184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6245568" y="2112622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568" y="2112622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102296" y="2428868"/>
          <a:ext cx="78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296" y="2428868"/>
                        <a:ext cx="787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3391246" y="2786058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203040" progId="Equation.DSMT4">
                  <p:embed/>
                </p:oleObj>
              </mc:Choice>
              <mc:Fallback>
                <p:oleObj name="Equation" r:id="rId10" imgW="1648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246" y="2786058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2173602" y="3269278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602" y="3269278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b="1" dirty="0"/>
              <a:t>Σφάλμα στρογγυλοποίησης: </a:t>
            </a:r>
            <a:r>
              <a:rPr lang="el-GR" sz="2400" dirty="0"/>
              <a:t>Κάθε αριθμός που χρησιμοποιείται σε έναν υπολογισμό ως δεδομένο ή ως αποτέλεσμα μιας πράξης πρέπει να προσεγγιστεί με έναν αριθμό που έχει περιορισμένο πλήθος ψηφίων.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l-GR" sz="2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l-GR" sz="2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Ο μεγαλύτερος επιτρεπτός αριθμός ψηφίων εξαρτάται από το μέσο επεξεργασίας αριθμών.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Κατά τη διαδικασία της στρογγυλοποίησης το ζητούμενο είναι η ελαχιστοποίηση του σφάλματος στρογγυλοποίησης.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2643188" y="3209932"/>
          <a:ext cx="3556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609480" progId="Equation.DSMT4">
                  <p:embed/>
                </p:oleObj>
              </mc:Choice>
              <mc:Fallback>
                <p:oleObj name="Equation" r:id="rId2" imgW="177768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209932"/>
                        <a:ext cx="3556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l-GR" sz="2600" b="1" dirty="0"/>
              <a:t>Διαδικασία στρογγυλοποίησης ενός αριθμού σε </a:t>
            </a:r>
            <a:r>
              <a:rPr lang="en-US" sz="2600" b="1" i="1" dirty="0"/>
              <a:t>k</a:t>
            </a:r>
            <a:r>
              <a:rPr lang="en-US" sz="2600" b="1" dirty="0"/>
              <a:t> </a:t>
            </a:r>
            <a:r>
              <a:rPr lang="el-GR" sz="2600" b="1" dirty="0"/>
              <a:t>δεκαδικά ψηφία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Παραλείπονται όλα τα δεκαδικά ψηφία που υπάρχουν μετά την  δεκαδική θέση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Αν το πρώτο ψηφίο που αποκόπτεται είναι μεγαλύτερο του 5, το τελευταίο ψηφίο που παραμένει αυξάνεται κατά μία μονάδα.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Αν το πρώτο ψηφίο που αποκόπτεται είναι μικρότερο του 5, το τελευταίο ψηφίο που παραμένει δεν αλλάζει.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Διαφορετικά το τελευταίο ψηφίο που παραμένει: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δεν αλλάζει, αν αυτό είναι άρτιο.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αυξάνεται κατά μία μονάδα, αν αυτό είναι περιττό.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endParaRPr lang="el-GR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8181316" y="2102175"/>
          <a:ext cx="2555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DSMT4">
                  <p:embed/>
                </p:oleObj>
              </mc:Choice>
              <mc:Fallback>
                <p:oleObj name="Equation" r:id="rId2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316" y="2102175"/>
                        <a:ext cx="2555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	Αν     είναι η ακριβής τιμή που στρογγυλοποιείται και    </a:t>
            </a:r>
            <a:r>
              <a:rPr lang="en-US" sz="2400" dirty="0"/>
              <a:t> </a:t>
            </a:r>
            <a:r>
              <a:rPr lang="el-GR" sz="2400" dirty="0"/>
              <a:t>είναι η προσεγγιστική τιμή μετά την στρογγυλοποίηση της    </a:t>
            </a:r>
            <a:r>
              <a:rPr lang="en-US" sz="2400" dirty="0"/>
              <a:t> </a:t>
            </a:r>
            <a:r>
              <a:rPr lang="el-GR" sz="2400" dirty="0"/>
              <a:t>σε </a:t>
            </a:r>
            <a:r>
              <a:rPr lang="en-US" sz="2400" dirty="0"/>
              <a:t> </a:t>
            </a:r>
            <a:r>
              <a:rPr lang="el-GR" sz="2400" dirty="0"/>
              <a:t>δεκαδικά ψηφία, τότε για το απόλυτο σφάλμα θα ισχύει ότι:</a:t>
            </a:r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endParaRPr lang="el-GR" sz="2400" dirty="0"/>
          </a:p>
          <a:p>
            <a:pPr lvl="1"/>
            <a:endParaRPr lang="en-US" sz="2400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714744" y="3357561"/>
          <a:ext cx="13747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93480" progId="Equation.DSMT4">
                  <p:embed/>
                </p:oleObj>
              </mc:Choice>
              <mc:Fallback>
                <p:oleObj name="Equation" r:id="rId2" imgW="685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357561"/>
                        <a:ext cx="13747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214414" y="2285991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285991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473662" y="2187257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662" y="2187257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7473662" y="2656829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662" y="2656829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8102956" y="2602239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956" y="2602239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Πραγματικών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800" dirty="0"/>
              <a:t>Συστήματα Αριθμών</a:t>
            </a:r>
          </a:p>
          <a:p>
            <a:pPr>
              <a:spcBef>
                <a:spcPts val="1800"/>
              </a:spcBef>
            </a:pPr>
            <a:r>
              <a:rPr lang="el-GR" sz="2800" dirty="0"/>
              <a:t>Παράσταση Ακέραιου Μέρους ενός Πραγματικού Αριθμού</a:t>
            </a:r>
          </a:p>
          <a:p>
            <a:pPr>
              <a:spcBef>
                <a:spcPts val="1800"/>
              </a:spcBef>
            </a:pPr>
            <a:r>
              <a:rPr lang="el-GR" sz="2800" dirty="0"/>
              <a:t>Παράσταση Δεκαδικού Μέρους ενός Πραγματικού Αριθμού</a:t>
            </a:r>
          </a:p>
          <a:p>
            <a:pPr algn="just">
              <a:spcBef>
                <a:spcPts val="1800"/>
              </a:spcBef>
            </a:pPr>
            <a:r>
              <a:rPr lang="el-GR" sz="2800" dirty="0"/>
              <a:t>Παράσταση Κινητής Υποδιαστολής 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	</a:t>
            </a:r>
            <a:r>
              <a:rPr lang="el-GR" sz="2400" b="1" dirty="0"/>
              <a:t>Παράδειγμα: </a:t>
            </a:r>
            <a:r>
              <a:rPr lang="el-GR" sz="2400" dirty="0"/>
              <a:t>Στρογγυλοποίηση του αριθμού                           σε                      δεκαδικά ψηφία και υπολογισμός των αντίστοιχων απόλυτων σχετικών σφαλμάτων.</a:t>
            </a:r>
          </a:p>
          <a:p>
            <a:endParaRPr lang="el-GR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304769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2.645751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0.0000003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0.0000005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2.64575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0.0000013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2.6458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0.0002486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0.0042486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0.0457513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6442102" y="1598908"/>
          <a:ext cx="2058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228600" progId="Equation.DSMT4">
                  <p:embed/>
                </p:oleObj>
              </mc:Choice>
              <mc:Fallback>
                <p:oleObj name="Equation" r:id="rId2" imgW="1028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102" y="1598908"/>
                        <a:ext cx="20589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241710" y="1983394"/>
          <a:ext cx="1397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53800" progId="Equation.DSMT4">
                  <p:embed/>
                </p:oleObj>
              </mc:Choice>
              <mc:Fallback>
                <p:oleObj name="Equation" r:id="rId4" imgW="6984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710" y="1983394"/>
                        <a:ext cx="1397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1571604" y="3099106"/>
          <a:ext cx="2079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099106"/>
                        <a:ext cx="2079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3143240" y="3044514"/>
          <a:ext cx="2698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044514"/>
                        <a:ext cx="2698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4643438" y="3043569"/>
          <a:ext cx="2905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53800" progId="Equation.DSMT4">
                  <p:embed/>
                </p:oleObj>
              </mc:Choice>
              <mc:Fallback>
                <p:oleObj name="Equation" r:id="rId10" imgW="1774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043569"/>
                        <a:ext cx="2905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6143636" y="3058162"/>
          <a:ext cx="9779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880" imgH="203040" progId="Equation.DSMT4">
                  <p:embed/>
                </p:oleObj>
              </mc:Choice>
              <mc:Fallback>
                <p:oleObj name="Equation" r:id="rId12" imgW="5968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058162"/>
                        <a:ext cx="9779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Η ανάγκη της χρήσης αριθμών με πεπερασμένο πλήθος ψηφίων έχει ως συνέπεια να μην ισχύουν πάντα οι ιδιότητες των πραγματικών αριθμών.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π.χ. </a:t>
            </a:r>
            <a:r>
              <a:rPr lang="el-GR" sz="2000" dirty="0" err="1"/>
              <a:t>αντιμεταθετική</a:t>
            </a:r>
            <a:r>
              <a:rPr lang="el-GR" sz="2000" dirty="0"/>
              <a:t>, </a:t>
            </a:r>
            <a:r>
              <a:rPr lang="el-GR" sz="2000" dirty="0" err="1"/>
              <a:t>προσεταιριστική</a:t>
            </a:r>
            <a:r>
              <a:rPr lang="el-GR" sz="2000" dirty="0"/>
              <a:t>, επιμεριστική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Η σειρά εκτέλεσης των πράξεων για την επίλυση ενός αριθμητικού προβλήματος έχει μεγάλη σημασία.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l-GR" sz="2400" dirty="0"/>
              <a:t>	</a:t>
            </a:r>
            <a:r>
              <a:rPr lang="el-GR" sz="2200" b="1" dirty="0"/>
              <a:t>Παράδειγμα</a:t>
            </a:r>
            <a:r>
              <a:rPr lang="el-GR" sz="2200" dirty="0"/>
              <a:t>: </a:t>
            </a:r>
          </a:p>
          <a:p>
            <a:pPr>
              <a:lnSpc>
                <a:spcPct val="110000"/>
              </a:lnSpc>
              <a:buNone/>
            </a:pPr>
            <a:r>
              <a:rPr lang="el-GR" sz="2400" dirty="0"/>
              <a:t>	</a:t>
            </a:r>
            <a:r>
              <a:rPr lang="el-GR" sz="2200" dirty="0"/>
              <a:t>Υπολογισμός του αθροίσματος                                 σε μέσο </a:t>
            </a:r>
          </a:p>
          <a:p>
            <a:pPr>
              <a:lnSpc>
                <a:spcPct val="110000"/>
              </a:lnSpc>
              <a:buNone/>
            </a:pPr>
            <a:r>
              <a:rPr lang="el-GR" sz="8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επεξεργασίας αριθμών που αποθηκεύει 2 μόνο ψηφία.</a:t>
            </a:r>
          </a:p>
          <a:p>
            <a:pPr>
              <a:lnSpc>
                <a:spcPct val="110000"/>
              </a:lnSpc>
              <a:buNone/>
            </a:pPr>
            <a:r>
              <a:rPr lang="el-GR" sz="16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1000" dirty="0"/>
              <a:t>	</a:t>
            </a:r>
            <a:r>
              <a:rPr lang="el-GR" sz="2200" dirty="0"/>
              <a:t>Εφαρμόζοντας τα γνωστό τρόπο πρόσθεσης αριθμών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έχουμε διαδοχικά</a:t>
            </a:r>
          </a:p>
          <a:p>
            <a:pPr>
              <a:lnSpc>
                <a:spcPct val="110000"/>
              </a:lnSpc>
              <a:buNone/>
            </a:pPr>
            <a:r>
              <a:rPr lang="el-GR" sz="1100" b="1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400" b="1" dirty="0"/>
              <a:t>	</a:t>
            </a:r>
            <a:r>
              <a:rPr lang="el-GR" sz="2200" b="1" dirty="0"/>
              <a:t>Λύση: </a:t>
            </a:r>
            <a:r>
              <a:rPr lang="el-GR" sz="2200" dirty="0"/>
              <a:t>Υπολογισμός δύο μερικών αθροισμάτων που το καθένα είναι ίσο με 10 και πρόσθεση αυτών.</a:t>
            </a:r>
            <a:endParaRPr lang="en-US" sz="2200" dirty="0"/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73267" y="1945658"/>
          <a:ext cx="1990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431640" progId="Equation.DSMT4">
                  <p:embed/>
                </p:oleObj>
              </mc:Choice>
              <mc:Fallback>
                <p:oleObj name="Equation" r:id="rId3" imgW="11048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267" y="1945658"/>
                        <a:ext cx="1990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2405063" y="3857628"/>
          <a:ext cx="47259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28720" imgH="330120" progId="Equation.DSMT4">
                  <p:embed/>
                </p:oleObj>
              </mc:Choice>
              <mc:Fallback>
                <p:oleObj name="Equation" r:id="rId5" imgW="262872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857628"/>
                        <a:ext cx="472598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939376" y="4398638"/>
          <a:ext cx="52070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82880" imgH="203040" progId="Equation.DSMT4">
                  <p:embed/>
                </p:oleObj>
              </mc:Choice>
              <mc:Fallback>
                <p:oleObj name="Equation" r:id="rId7" imgW="2882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376" y="4398638"/>
                        <a:ext cx="52070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l-GR" sz="2200" dirty="0"/>
              <a:t>Ένα </a:t>
            </a:r>
            <a:r>
              <a:rPr lang="el-GR" sz="2200" b="1" dirty="0"/>
              <a:t>σημαντικό ψηφίο </a:t>
            </a:r>
            <a:r>
              <a:rPr lang="el-GR" sz="2200" dirty="0"/>
              <a:t>ενός προσεγγιστικού αριθμού     είναι </a:t>
            </a:r>
            <a:r>
              <a:rPr lang="el-GR" sz="2200" b="1" dirty="0"/>
              <a:t>ακριβές</a:t>
            </a:r>
            <a:r>
              <a:rPr lang="el-GR" sz="2200" dirty="0"/>
              <a:t>, εάν το απόλυτο σφάλμα δεν υπερβαίνει τη μισή μονάδα της τάξεως που αντιστοιχεί σε αυτό το ψηφίο.</a:t>
            </a:r>
          </a:p>
          <a:p>
            <a:pPr lvl="1">
              <a:spcBef>
                <a:spcPts val="1000"/>
              </a:spcBef>
            </a:pPr>
            <a:r>
              <a:rPr lang="el-GR" sz="2000" dirty="0"/>
              <a:t>Αν     σημαντικά ψηφία του     είναι ακριβή, τότε θα λέμε ότι ο αριθμός είναι </a:t>
            </a:r>
            <a:r>
              <a:rPr lang="el-GR" sz="2000" b="1" dirty="0"/>
              <a:t>ακριβής σε</a:t>
            </a:r>
            <a:r>
              <a:rPr lang="el-GR" sz="2000" dirty="0"/>
              <a:t>     </a:t>
            </a:r>
            <a:r>
              <a:rPr lang="el-GR" sz="2000" b="1" dirty="0"/>
              <a:t>σημαντικά ψηφία</a:t>
            </a:r>
            <a:r>
              <a:rPr lang="el-GR" sz="2000" dirty="0"/>
              <a:t>.</a:t>
            </a:r>
          </a:p>
          <a:p>
            <a:pPr lvl="1">
              <a:spcBef>
                <a:spcPts val="1000"/>
              </a:spcBef>
            </a:pPr>
            <a:r>
              <a:rPr lang="el-GR" sz="2000" dirty="0"/>
              <a:t>Εάν όλα τα σημαντικά ψηφία του     είναι ακριβή, τότε ο     είναι </a:t>
            </a:r>
            <a:r>
              <a:rPr lang="el-GR" sz="2000" b="1" dirty="0"/>
              <a:t>ακριβής στο δοθέντα αριθμό ψηφίων</a:t>
            </a:r>
            <a:r>
              <a:rPr lang="el-GR" sz="2000" dirty="0"/>
              <a:t>.</a:t>
            </a:r>
          </a:p>
          <a:p>
            <a:pPr>
              <a:spcBef>
                <a:spcPts val="1000"/>
              </a:spcBef>
            </a:pPr>
            <a:r>
              <a:rPr lang="el-GR" sz="2200" b="1" dirty="0"/>
              <a:t>Δύο αριθμοί συμφωνούν σε</a:t>
            </a:r>
            <a:r>
              <a:rPr lang="el-GR" sz="2200" dirty="0"/>
              <a:t>    </a:t>
            </a:r>
            <a:r>
              <a:rPr lang="el-GR" sz="2200" b="1" dirty="0"/>
              <a:t>δεκαδικά ψηφία</a:t>
            </a:r>
            <a:r>
              <a:rPr lang="el-GR" sz="2200" dirty="0"/>
              <a:t>, αν η απόλυτη τιμή της διαφοράς τους είναι μικρότερη ή ίση από</a:t>
            </a:r>
          </a:p>
          <a:p>
            <a:pPr>
              <a:spcBef>
                <a:spcPts val="1000"/>
              </a:spcBef>
            </a:pPr>
            <a:r>
              <a:rPr lang="el-GR" sz="2200" b="1" dirty="0"/>
              <a:t>Δύο αριθμοί συμφωνούν</a:t>
            </a:r>
            <a:r>
              <a:rPr lang="el-GR" sz="2200" dirty="0"/>
              <a:t> σε    </a:t>
            </a:r>
            <a:r>
              <a:rPr lang="el-GR" sz="2200" b="1" dirty="0"/>
              <a:t>σημαντικά ψηφία</a:t>
            </a:r>
            <a:r>
              <a:rPr lang="el-GR" sz="2200" dirty="0"/>
              <a:t>, αν μετά τη </a:t>
            </a:r>
            <a:r>
              <a:rPr lang="el-GR" sz="2200" dirty="0" err="1"/>
              <a:t>στρογγυλοποίησή</a:t>
            </a:r>
            <a:r>
              <a:rPr lang="el-GR" sz="2200" dirty="0"/>
              <a:t> τους σε    σημαντικά ψηφία οι αριθμοί ταυτίζονται.</a:t>
            </a:r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6930322" y="1560726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0322" y="1560726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576368" y="2786058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68" y="2786058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4118660" y="2730831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660" y="2730831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3973535" y="3092758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35" y="3092758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4734690" y="3472706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690" y="3472706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7078496" y="3465018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203040" progId="Equation.DSMT4">
                  <p:embed/>
                </p:oleObj>
              </mc:Choice>
              <mc:Fallback>
                <p:oleObj name="Equation" r:id="rId10" imgW="1648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496" y="3465018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210645" y="4260047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645" y="4260047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6643702" y="4580577"/>
          <a:ext cx="10255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22080" imgH="203040" progId="Equation.DSMT4">
                  <p:embed/>
                </p:oleObj>
              </mc:Choice>
              <mc:Fallback>
                <p:oleObj name="Equation" r:id="rId13" imgW="622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4580577"/>
                        <a:ext cx="10255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0093" y="5063726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093" y="5063726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3892168" y="5396382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168" y="5396382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Θεώρημα 1: </a:t>
            </a:r>
            <a:r>
              <a:rPr lang="el-GR" sz="2400" dirty="0"/>
              <a:t>Το απόλυτο σφάλμα του αθροίσματος δύο αριθμών είναι μικρότερο ή ίσο με το άθροισμα των απολύτων σφαλμάτων των αριθμών αυτών. </a:t>
            </a:r>
          </a:p>
          <a:p>
            <a:endParaRPr lang="el-GR" sz="1000" b="1" dirty="0"/>
          </a:p>
          <a:p>
            <a:pPr>
              <a:buNone/>
            </a:pPr>
            <a:r>
              <a:rPr lang="el-GR" sz="2400" b="1" dirty="0"/>
              <a:t>	Απόδειξη: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		   </a:t>
            </a:r>
          </a:p>
          <a:p>
            <a:pPr>
              <a:buNone/>
            </a:pPr>
            <a:r>
              <a:rPr lang="el-GR" sz="2400" dirty="0"/>
              <a:t>	Οπότε </a:t>
            </a:r>
            <a:endParaRPr lang="en-US" sz="2400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857224" y="3429000"/>
          <a:ext cx="28940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799920" progId="Equation.DSMT4">
                  <p:embed/>
                </p:oleObj>
              </mc:Choice>
              <mc:Fallback>
                <p:oleObj name="Equation" r:id="rId2" imgW="144756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429000"/>
                        <a:ext cx="28940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1851025" y="5135578"/>
          <a:ext cx="2792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253800" progId="Equation.DSMT4">
                  <p:embed/>
                </p:oleObj>
              </mc:Choice>
              <mc:Fallback>
                <p:oleObj name="Equation" r:id="rId4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135578"/>
                        <a:ext cx="27924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Θεώρημα 2: </a:t>
            </a:r>
            <a:r>
              <a:rPr lang="el-GR" sz="2400" dirty="0"/>
              <a:t>Το απόλυτο σφάλμα της διαφοράς δύο αριθμών είναι μικρότερο ή ίσο με το άθροισμα των απολύτων σφαλμάτων των αριθμών αυτών. </a:t>
            </a:r>
          </a:p>
          <a:p>
            <a:pPr>
              <a:buNone/>
            </a:pPr>
            <a:r>
              <a:rPr lang="el-GR" sz="1000" b="1" dirty="0"/>
              <a:t>	</a:t>
            </a:r>
          </a:p>
          <a:p>
            <a:pPr>
              <a:buNone/>
            </a:pPr>
            <a:r>
              <a:rPr lang="el-GR" sz="2400" b="1" dirty="0"/>
              <a:t>	Απόδειξη: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Οπότε</a:t>
            </a:r>
            <a:endParaRPr lang="en-US" sz="2400" dirty="0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855663" y="3429000"/>
          <a:ext cx="28686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799920" progId="Equation.DSMT4">
                  <p:embed/>
                </p:oleObj>
              </mc:Choice>
              <mc:Fallback>
                <p:oleObj name="Equation" r:id="rId2" imgW="143496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429000"/>
                        <a:ext cx="28686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851025" y="5135563"/>
          <a:ext cx="2792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253800" progId="Equation.DSMT4">
                  <p:embed/>
                </p:oleObj>
              </mc:Choice>
              <mc:Fallback>
                <p:oleObj name="Equation" r:id="rId4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135563"/>
                        <a:ext cx="27924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l-GR" sz="2400" dirty="0"/>
              <a:t>Πρέπει να αποφεύγεται, εκεί που είναι δυνατόν, η αφαίρεση δύο περίπου ίσων προσεγγιστικών αριθμών, διότι αυτή η αφαίρεση οδηγεί στη μείωση της ακρίβειας του αποτελέσματος.</a:t>
            </a:r>
            <a:endParaRPr lang="el-GR" sz="2400" b="1" dirty="0"/>
          </a:p>
          <a:p>
            <a:pPr>
              <a:spcBef>
                <a:spcPts val="2400"/>
              </a:spcBef>
            </a:pPr>
            <a:r>
              <a:rPr lang="el-GR" sz="2400" b="1" dirty="0"/>
              <a:t>Καταστροφική ακύρωση σημαντικών ψηφίων: </a:t>
            </a:r>
            <a:r>
              <a:rPr lang="el-GR" sz="2400" dirty="0"/>
              <a:t>Σχετίζεται με την απώλεια σωστών σημαντικών ψηφίων μικρών αριθμών, οι οποίοι απορρέουν από πράξεις μεταξύ μεγάλων αριθμών.</a:t>
            </a:r>
            <a:endParaRPr lang="el-GR" sz="2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000" b="1" dirty="0"/>
              <a:t>	Παράδειγμα 1: </a:t>
            </a:r>
            <a:r>
              <a:rPr lang="el-GR" sz="2000" dirty="0"/>
              <a:t>Υπολογισμός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i="1" dirty="0"/>
              <a:t> </a:t>
            </a:r>
            <a:r>
              <a:rPr lang="el-GR" sz="2000" dirty="0"/>
              <a:t>με χρήση της σειράς </a:t>
            </a:r>
            <a:r>
              <a:rPr lang="en-US" sz="2000" dirty="0"/>
              <a:t>Taylor </a:t>
            </a:r>
            <a:r>
              <a:rPr lang="el-GR" sz="2000" dirty="0"/>
              <a:t>όταν </a:t>
            </a:r>
            <a:r>
              <a:rPr lang="el-GR" sz="2000" i="1" dirty="0"/>
              <a:t>α</a:t>
            </a:r>
            <a:r>
              <a:rPr lang="el-GR" sz="2000" dirty="0"/>
              <a:t> &gt; 0. Στην περίπτωση αυτή ο υπολογισμός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i="1" dirty="0"/>
              <a:t> </a:t>
            </a:r>
            <a:r>
              <a:rPr lang="el-GR" sz="2000" dirty="0"/>
              <a:t>πραγματοποιείται με αθροίσεις των παρακάτω όρων:</a:t>
            </a:r>
          </a:p>
          <a:p>
            <a:endParaRPr lang="el-GR" sz="2000" dirty="0"/>
          </a:p>
          <a:p>
            <a:endParaRPr lang="el-GR" sz="2000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000" dirty="0"/>
              <a:t>Όταν το </a:t>
            </a:r>
            <a:r>
              <a:rPr lang="el-GR" sz="2000" i="1" dirty="0"/>
              <a:t>α </a:t>
            </a:r>
            <a:r>
              <a:rPr lang="el-GR" sz="2000" dirty="0"/>
              <a:t>είναι σχετικά μεγάλο, τότε το σφάλμα στρογγυλοποίησης μπορεί να είναι μεγαλύτερο από την πραγματική τιμή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dirty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000" dirty="0"/>
              <a:t>Για </a:t>
            </a:r>
            <a:r>
              <a:rPr lang="el-GR" sz="2000" i="1" dirty="0"/>
              <a:t>α</a:t>
            </a:r>
            <a:r>
              <a:rPr lang="el-GR" sz="2000" dirty="0"/>
              <a:t> = -5.5 αν αθροίσουμε τους 25 πρώτους χρησιμοποιώντας 5 σημαντικά ψηφία, τότε η άθροιση θα μας δώσει: </a:t>
            </a:r>
          </a:p>
          <a:p>
            <a:pPr algn="ctr"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	ενώ το σωστό αποτέλεσμα είναι:</a:t>
            </a:r>
          </a:p>
          <a:p>
            <a:pPr algn="ctr"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	δηλαδή δεν έχουμε κανένα σημαντικό ψηφίο σωστό.</a:t>
            </a:r>
          </a:p>
          <a:p>
            <a:endParaRPr lang="en-US" sz="2000" dirty="0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3013869" y="2428868"/>
          <a:ext cx="31162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419040" progId="Equation.DSMT4">
                  <p:embed/>
                </p:oleObj>
              </mc:Choice>
              <mc:Fallback>
                <p:oleObj name="Equation" r:id="rId2" imgW="18288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869" y="2428868"/>
                        <a:ext cx="31162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3641725" y="4572000"/>
          <a:ext cx="1860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28600" progId="Equation.DSMT4">
                  <p:embed/>
                </p:oleObj>
              </mc:Choice>
              <mc:Fallback>
                <p:oleObj name="Equation" r:id="rId4" imgW="1091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4572000"/>
                        <a:ext cx="18605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3641725" y="5214938"/>
          <a:ext cx="1860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228600" progId="Equation.DSMT4">
                  <p:embed/>
                </p:oleObj>
              </mc:Choice>
              <mc:Fallback>
                <p:oleObj name="Equation" r:id="rId6" imgW="10918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5214938"/>
                        <a:ext cx="18605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φαινόμενο αυτό μπορεί να αντιμετωπιστεί υπολογίζοντας τους μεγάλους σε μέγεθος όρους με μεγαλύτερη ακρίβεια σημαντικών ψηφίων, έτσι ώστε να είναι δυνατόν να συνεισφέρουν στην απάντηση. 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Κοστίζει σε μνήμη καθώς και σε υπολογιστικό χρόνο.</a:t>
            </a:r>
          </a:p>
          <a:p>
            <a:pPr>
              <a:spcBef>
                <a:spcPts val="2400"/>
              </a:spcBef>
            </a:pPr>
            <a:r>
              <a:rPr lang="el-GR" sz="2400" dirty="0"/>
              <a:t>Εναλλακτικά, αντί του </a:t>
            </a:r>
            <a:r>
              <a:rPr lang="en-US" sz="2400" i="1" dirty="0"/>
              <a:t>e</a:t>
            </a:r>
            <a:r>
              <a:rPr lang="en-US" sz="2400" baseline="30000" dirty="0"/>
              <a:t>-</a:t>
            </a:r>
            <a:r>
              <a:rPr lang="el-GR" sz="2400" baseline="30000" dirty="0"/>
              <a:t>α</a:t>
            </a:r>
            <a:r>
              <a:rPr lang="en-US" sz="2400" dirty="0"/>
              <a:t> </a:t>
            </a:r>
            <a:r>
              <a:rPr lang="el-GR" sz="2400" dirty="0"/>
              <a:t>μπορεί να υπολογιστεί το </a:t>
            </a:r>
            <a:r>
              <a:rPr lang="en-US" sz="2400" i="1" dirty="0"/>
              <a:t>e</a:t>
            </a:r>
            <a:r>
              <a:rPr lang="el-GR" sz="2400" baseline="30000" dirty="0"/>
              <a:t>α</a:t>
            </a:r>
            <a:r>
              <a:rPr lang="en-US" sz="2400" dirty="0"/>
              <a:t> </a:t>
            </a:r>
            <a:r>
              <a:rPr lang="el-GR" sz="2400" dirty="0"/>
              <a:t>και μετά να αντιστραφεί το τελικό εξαγόμενο. 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Το αποτέλεσμα της άθροισης δεν είναι μικρός αριθμός και έτσι δεν υφίσταται το φαινόμενο της καταστροφικής ακύρωσης.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b="1" dirty="0"/>
              <a:t>	Παράδειγμα 2: </a:t>
            </a:r>
            <a:r>
              <a:rPr lang="el-GR" sz="2200" dirty="0"/>
              <a:t>Υπολογισμός της διαφοράς</a:t>
            </a:r>
          </a:p>
          <a:p>
            <a:pPr>
              <a:buNone/>
            </a:pPr>
            <a:r>
              <a:rPr lang="el-GR" sz="2200" dirty="0"/>
              <a:t>	για </a:t>
            </a:r>
            <a:r>
              <a:rPr lang="el-GR" sz="2200" i="1" dirty="0"/>
              <a:t>               </a:t>
            </a:r>
            <a:r>
              <a:rPr lang="el-GR" sz="2200" dirty="0"/>
              <a:t>  χρησιμοποιώντας τέσσερα σημαντικά ψηφία.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l-GR" sz="2200" dirty="0"/>
              <a:t>Τότε θα έχουμε:</a:t>
            </a:r>
          </a:p>
          <a:p>
            <a:pPr>
              <a:buFont typeface="Wingdings" pitchFamily="2" charset="2"/>
              <a:buChar char="Ø"/>
            </a:pPr>
            <a:endParaRPr lang="el-GR" sz="2200" i="1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200" dirty="0"/>
              <a:t>Αφού οι αριθμοί είναι στρογγυλοποιημένοι σε τέσσερα σημαντικά ψηφία, τότε τα απόλυτα σφάλματα των αριθμών αυτών είναι μικρότερα ή ίσα με                 και επομένως το απόλυτο σφάλμα της διαφοράς τους είναι μικρότερο ή ίσο με </a:t>
            </a:r>
            <a:r>
              <a:rPr lang="en-US" sz="2200" dirty="0"/>
              <a:t> </a:t>
            </a:r>
            <a:endParaRPr lang="el-GR" sz="2200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200" dirty="0"/>
              <a:t>Έτσι η τιμή 0.02 δεν είναι αρκετά ακριβής.</a:t>
            </a:r>
            <a:endParaRPr lang="el-GR" sz="2200" i="1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5786446" y="1558617"/>
          <a:ext cx="1497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228600" progId="Equation.DSMT4">
                  <p:embed/>
                </p:oleObj>
              </mc:Choice>
              <mc:Fallback>
                <p:oleObj name="Equation" r:id="rId2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558617"/>
                        <a:ext cx="1497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2727325" y="3000372"/>
          <a:ext cx="3689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241200" progId="Equation.DSMT4">
                  <p:embed/>
                </p:oleObj>
              </mc:Choice>
              <mc:Fallback>
                <p:oleObj name="Equation" r:id="rId4" imgW="2222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000372"/>
                        <a:ext cx="36893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260784" y="2043113"/>
          <a:ext cx="10906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784" y="2043113"/>
                        <a:ext cx="10906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3113396" y="4156715"/>
          <a:ext cx="10080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396" y="4156715"/>
                        <a:ext cx="1008063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5500688" y="4500563"/>
          <a:ext cx="24685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84200" imgH="203040" progId="Equation.DSMT4">
                  <p:embed/>
                </p:oleObj>
              </mc:Choice>
              <mc:Fallback>
                <p:oleObj name="Equation" r:id="rId10" imgW="1384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4500563"/>
                        <a:ext cx="2468562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/>
              <a:t>	Κάθε πραγματικός αριθμός </a:t>
            </a:r>
            <a:r>
              <a:rPr lang="en-US" sz="2200" dirty="0"/>
              <a:t> </a:t>
            </a:r>
            <a:r>
              <a:rPr lang="el-GR" sz="2200" dirty="0"/>
              <a:t>   μπορεί να παρασταθεί μονοσήμαντα σε ένα σύστημα αριθμών με </a:t>
            </a:r>
            <a:r>
              <a:rPr lang="el-GR" sz="2200" b="1" dirty="0"/>
              <a:t>βάση</a:t>
            </a:r>
            <a:r>
              <a:rPr lang="el-GR" sz="2200" dirty="0"/>
              <a:t>            με τη μορφή:</a:t>
            </a:r>
          </a:p>
          <a:p>
            <a:endParaRPr lang="el-GR" sz="2200" dirty="0"/>
          </a:p>
          <a:p>
            <a:endParaRPr lang="el-GR" sz="2200" dirty="0"/>
          </a:p>
          <a:p>
            <a:pPr>
              <a:buNone/>
            </a:pPr>
            <a:r>
              <a:rPr lang="el-GR" sz="2200" dirty="0"/>
              <a:t>	όπου οι συντελεστές      της σειράς αυτής είναι στοιχεία από το σύνολο των ψηφίων </a:t>
            </a:r>
          </a:p>
          <a:p>
            <a:endParaRPr lang="el-GR" sz="2200" dirty="0"/>
          </a:p>
          <a:p>
            <a:pPr>
              <a:buNone/>
            </a:pPr>
            <a:r>
              <a:rPr lang="el-GR" sz="2200" dirty="0"/>
              <a:t>	και ονομάζονται </a:t>
            </a:r>
            <a:r>
              <a:rPr lang="el-GR" sz="2200" b="1" dirty="0"/>
              <a:t>ψηφία</a:t>
            </a:r>
            <a:r>
              <a:rPr lang="el-GR" sz="2200" dirty="0"/>
              <a:t> του αριθμού   . Συμβολικά ο αριθμός γράφεται ως εξής </a:t>
            </a:r>
          </a:p>
          <a:p>
            <a:endParaRPr lang="el-GR" sz="2200" dirty="0"/>
          </a:p>
          <a:p>
            <a:endParaRPr lang="el-GR" sz="2200" dirty="0"/>
          </a:p>
          <a:p>
            <a:endParaRPr lang="el-GR" sz="22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006438" y="1713203"/>
          <a:ext cx="2555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438" y="1713203"/>
                        <a:ext cx="2555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784600" y="2279648"/>
          <a:ext cx="157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31640" progId="Equation.DSMT4">
                  <p:embed/>
                </p:oleObj>
              </mc:Choice>
              <mc:Fallback>
                <p:oleObj name="Equation" r:id="rId4" imgW="7873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279648"/>
                        <a:ext cx="1574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275756" y="3140798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756" y="3140798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315494" y="3786188"/>
          <a:ext cx="2513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253800" progId="Equation.DSMT4">
                  <p:embed/>
                </p:oleObj>
              </mc:Choice>
              <mc:Fallback>
                <p:oleObj name="Equation" r:id="rId8" imgW="125712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494" y="3786188"/>
                        <a:ext cx="2513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108575" y="4374718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4374718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475233"/>
              </p:ext>
            </p:extLst>
          </p:nvPr>
        </p:nvGraphicFramePr>
        <p:xfrm>
          <a:off x="1512888" y="4918075"/>
          <a:ext cx="61182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060360" imgH="711000" progId="Equation.DSMT4">
                  <p:embed/>
                </p:oleObj>
              </mc:Choice>
              <mc:Fallback>
                <p:oleObj name="Equation" r:id="rId12" imgW="3060360" imgH="711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918075"/>
                        <a:ext cx="611822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4848225" y="1984233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2720" imgH="177480" progId="Equation.DSMT4">
                  <p:embed/>
                </p:oleObj>
              </mc:Choice>
              <mc:Fallback>
                <p:oleObj name="Equation" r:id="rId14" imgW="3427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1984233"/>
                        <a:ext cx="685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7850758" y="4373130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39680" progId="Equation.DSMT4">
                  <p:embed/>
                </p:oleObj>
              </mc:Choice>
              <mc:Fallback>
                <p:oleObj name="Equation" r:id="rId16" imgW="126720" imgH="1396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758" y="4373130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	</a:t>
            </a:r>
            <a:r>
              <a:rPr lang="el-GR" sz="2400" b="1" dirty="0"/>
              <a:t>Εναλλακτική μέθοδος: </a:t>
            </a:r>
            <a:br>
              <a:rPr lang="el-GR" sz="2400" dirty="0"/>
            </a:br>
            <a:endParaRPr lang="el-GR" sz="2400" dirty="0"/>
          </a:p>
          <a:p>
            <a:pPr>
              <a:buNone/>
            </a:pPr>
            <a:br>
              <a:rPr lang="el-GR" sz="2400" dirty="0"/>
            </a:br>
            <a:endParaRPr lang="el-GR" sz="2400" dirty="0"/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endParaRPr lang="el-GR" sz="2400" dirty="0"/>
          </a:p>
          <a:p>
            <a:pPr>
              <a:spcBef>
                <a:spcPts val="600"/>
              </a:spcBef>
              <a:buNone/>
            </a:pPr>
            <a:r>
              <a:rPr lang="el-GR" sz="2400" dirty="0"/>
              <a:t>	Προφανώς, η παραπάνω διαδικασία δίνει πιο ακριβείς τιμές και ο λόγος είναι ότι αποφεύχθηκε η αφαίρεση δύο περίπου ίσων αριθμών.</a:t>
            </a:r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1811338" y="2071678"/>
          <a:ext cx="55213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939600" progId="Equation.DSMT4">
                  <p:embed/>
                </p:oleObj>
              </mc:Choice>
              <mc:Fallback>
                <p:oleObj name="Equation" r:id="rId2" imgW="30603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071678"/>
                        <a:ext cx="5521325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l-GR" sz="2600" b="1" dirty="0"/>
              <a:t>	</a:t>
            </a:r>
            <a:r>
              <a:rPr lang="el-GR" sz="2400" b="1" dirty="0"/>
              <a:t>Θεώρημα 3: </a:t>
            </a:r>
            <a:r>
              <a:rPr lang="el-GR" sz="2400" dirty="0"/>
              <a:t>Το απόλυτο σχετικό σφάλμα του γινομένου δύο αριθμών είναι κατά προσέγγιση μικρότερο ή ίσο από το άθροισμα των απολύτων σχετικών σφαλμάτων των αριθμών αυτών.</a:t>
            </a:r>
          </a:p>
          <a:p>
            <a:pPr>
              <a:spcBef>
                <a:spcPts val="3000"/>
              </a:spcBef>
              <a:buNone/>
            </a:pPr>
            <a:r>
              <a:rPr lang="el-GR" sz="2400" b="1" dirty="0"/>
              <a:t>	Θεώρημα 4: </a:t>
            </a:r>
            <a:r>
              <a:rPr lang="el-GR" sz="2400" dirty="0"/>
              <a:t>Το απόλυτο σχετικό σφάλμα του πηλίκου δύο αριθμών είναι κατά προσέγγιση μικρότερο ή ίσο από το άθροισμα των απολύτων σχετικών σφαλμάτων των αριθμών αυτών.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1800" b="1" dirty="0"/>
              <a:t>Παράδειγμα</a:t>
            </a:r>
          </a:p>
          <a:p>
            <a:pPr>
              <a:buNone/>
            </a:pPr>
            <a:r>
              <a:rPr lang="el-GR" sz="1800" dirty="0"/>
              <a:t>	Έστω ότι οι αριθμοί      και      δίνονται στρογγυλοποιημένοι σε 2 δεκαδικά ψηφία. Θα δείξουμε ότι το απόλυτο σφάλμα της έκφρασης                          είναι μικρότερο ή ίσο από 0.03, με την υπόθεση ότι οι συντελεστές 3.1 και 3.2 είναι ακριβείς.</a:t>
            </a:r>
          </a:p>
          <a:p>
            <a:pPr>
              <a:buNone/>
            </a:pPr>
            <a:r>
              <a:rPr lang="el-GR" sz="1800" b="1" dirty="0"/>
              <a:t>Λύση</a:t>
            </a:r>
            <a:endParaRPr lang="el-GR" sz="1800" dirty="0"/>
          </a:p>
          <a:p>
            <a:endParaRPr lang="el-GR" sz="1800" dirty="0"/>
          </a:p>
          <a:p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dirty="0"/>
              <a:t>	Επειδή οι αριθμοί δίνονται στρογγυλοποιημένοι σε 2 δεκαδικά ψηφία , τότε θα ισχύει: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dirty="0"/>
              <a:t>	</a:t>
            </a:r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862013" y="3071813"/>
          <a:ext cx="4448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92080" imgH="583920" progId="Equation.DSMT4">
                  <p:embed/>
                </p:oleObj>
              </mc:Choice>
              <mc:Fallback>
                <p:oleObj name="Equation" r:id="rId2" imgW="269208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071813"/>
                        <a:ext cx="44481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2759075" y="1942769"/>
          <a:ext cx="250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215640" progId="Equation.DSMT4">
                  <p:embed/>
                </p:oleObj>
              </mc:Choice>
              <mc:Fallback>
                <p:oleObj name="Equation" r:id="rId4" imgW="15228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1942769"/>
                        <a:ext cx="2508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3343915" y="1942130"/>
          <a:ext cx="271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15640" progId="Equation.DSMT4">
                  <p:embed/>
                </p:oleObj>
              </mc:Choice>
              <mc:Fallback>
                <p:oleObj name="Equation" r:id="rId6" imgW="1648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915" y="1942130"/>
                        <a:ext cx="2714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5742304" y="2217754"/>
          <a:ext cx="12985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215640" progId="Equation.DSMT4">
                  <p:embed/>
                </p:oleObj>
              </mc:Choice>
              <mc:Fallback>
                <p:oleObj name="Equation" r:id="rId8" imgW="78732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304" y="2217754"/>
                        <a:ext cx="12985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928688" y="4714875"/>
          <a:ext cx="26400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00200" imgH="393480" progId="Equation.DSMT4">
                  <p:embed/>
                </p:oleObj>
              </mc:Choice>
              <mc:Fallback>
                <p:oleObj name="Equation" r:id="rId10" imgW="16002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714875"/>
                        <a:ext cx="2640012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2917825" y="5551488"/>
          <a:ext cx="2063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5551488"/>
                        <a:ext cx="20637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9"/>
          <p:cNvGraphicFramePr>
            <a:graphicFrameLocks noChangeAspect="1"/>
          </p:cNvGraphicFramePr>
          <p:nvPr/>
        </p:nvGraphicFramePr>
        <p:xfrm>
          <a:off x="928688" y="5372000"/>
          <a:ext cx="6578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987720" imgH="393480" progId="Equation.DSMT4">
                  <p:embed/>
                </p:oleObj>
              </mc:Choice>
              <mc:Fallback>
                <p:oleObj name="Equation" r:id="rId14" imgW="39877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372000"/>
                        <a:ext cx="65786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l-GR" sz="2000" dirty="0"/>
              <a:t>	Έστω ότι το προς εξέταση αριθμητικό πρόβλημα είναι η εύρεση μιας τιμής της συνάρτησης </a:t>
            </a:r>
            <a:r>
              <a:rPr lang="en-US" sz="2000" i="1" dirty="0"/>
              <a:t>f(x)</a:t>
            </a:r>
            <a:r>
              <a:rPr lang="el-GR" sz="2000" dirty="0"/>
              <a:t> για κάποια τιμή της ανεξάρτητης μεταβλητής </a:t>
            </a:r>
            <a:r>
              <a:rPr lang="en-US" sz="2000" i="1" dirty="0"/>
              <a:t>x. </a:t>
            </a:r>
            <a:endParaRPr lang="el-GR" sz="20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Πολλές φορές στην πράξη αντί της συνάρτησης </a:t>
            </a:r>
            <a:r>
              <a:rPr lang="en-US" sz="2000" i="1" dirty="0"/>
              <a:t>f(x)</a:t>
            </a:r>
            <a:r>
              <a:rPr lang="el-GR" sz="2000" i="1" dirty="0"/>
              <a:t> </a:t>
            </a:r>
            <a:r>
              <a:rPr lang="el-GR" sz="2000" dirty="0"/>
              <a:t>χρησιμοποιείται μια απλούστερη και πιο εύχρηστη συνάρτηση </a:t>
            </a:r>
            <a:r>
              <a:rPr lang="en-US" sz="2000" i="1" dirty="0"/>
              <a:t>g(x).</a:t>
            </a:r>
            <a:r>
              <a:rPr lang="en-US" sz="2000" dirty="0"/>
              <a:t> </a:t>
            </a:r>
            <a:endParaRPr lang="el-GR" sz="2000" dirty="0"/>
          </a:p>
          <a:p>
            <a:pPr lvl="1">
              <a:spcBef>
                <a:spcPts val="600"/>
              </a:spcBef>
            </a:pPr>
            <a:r>
              <a:rPr lang="el-GR" sz="1800" dirty="0"/>
              <a:t>σφάλμα αποκοπής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Αντί όμως της ακριβούς τιμής της ανεξάρτητης μεταβλητής </a:t>
            </a:r>
            <a:r>
              <a:rPr lang="en-US" sz="2000" dirty="0"/>
              <a:t>x</a:t>
            </a:r>
            <a:r>
              <a:rPr lang="el-GR" sz="2000" dirty="0"/>
              <a:t> χρησιμοποιείται μια προσεγγιστική τιμή </a:t>
            </a:r>
            <a:r>
              <a:rPr lang="en-US" sz="2000" dirty="0"/>
              <a:t>x* </a:t>
            </a:r>
            <a:endParaRPr lang="el-GR" sz="2000" dirty="0"/>
          </a:p>
          <a:p>
            <a:pPr lvl="1">
              <a:spcBef>
                <a:spcPts val="600"/>
              </a:spcBef>
            </a:pPr>
            <a:r>
              <a:rPr lang="el-GR" sz="1800" dirty="0"/>
              <a:t>σφάλμα διάδοσης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Όμως μετά του αριθμητικούς υπολογισμούς και λόγω των διαφορετικών προσεγγιστικών πράξεων που γίνονται κατά τη διάρκεια αυτών, η τελική τιμή είναι μια προσέγγιση </a:t>
            </a:r>
            <a:r>
              <a:rPr lang="en-US" sz="2000" i="1" dirty="0"/>
              <a:t>g</a:t>
            </a:r>
            <a:r>
              <a:rPr lang="el-GR" sz="2000" i="1" dirty="0"/>
              <a:t>*</a:t>
            </a:r>
            <a:r>
              <a:rPr lang="en-US" sz="2000" i="1" dirty="0"/>
              <a:t>(x</a:t>
            </a:r>
            <a:r>
              <a:rPr lang="el-GR" sz="2000" i="1" dirty="0"/>
              <a:t>*</a:t>
            </a:r>
            <a:r>
              <a:rPr lang="en-US" sz="2000" i="1" dirty="0"/>
              <a:t>)</a:t>
            </a:r>
            <a:r>
              <a:rPr lang="el-GR" sz="2000" i="1" dirty="0"/>
              <a:t> </a:t>
            </a:r>
            <a:r>
              <a:rPr lang="el-GR" sz="2000" dirty="0"/>
              <a:t>της πραγματικής τιμή </a:t>
            </a:r>
            <a:r>
              <a:rPr lang="en-US" sz="2000" i="1" dirty="0"/>
              <a:t>g(x</a:t>
            </a:r>
            <a:r>
              <a:rPr lang="el-GR" sz="2000" i="1" dirty="0"/>
              <a:t>*</a:t>
            </a:r>
            <a:r>
              <a:rPr lang="en-US" sz="2000" i="1" dirty="0"/>
              <a:t>)</a:t>
            </a:r>
            <a:r>
              <a:rPr lang="el-GR" sz="2000" i="1" dirty="0"/>
              <a:t>. </a:t>
            </a:r>
          </a:p>
          <a:p>
            <a:pPr lvl="1">
              <a:spcBef>
                <a:spcPts val="600"/>
              </a:spcBef>
            </a:pPr>
            <a:r>
              <a:rPr lang="el-GR" sz="1800" dirty="0"/>
              <a:t>παραχθέν σφάλμα</a:t>
            </a:r>
            <a:endParaRPr lang="el-GR" sz="1800" i="1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3086100" y="2990850"/>
          <a:ext cx="17748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253800" progId="Equation.DSMT4">
                  <p:embed/>
                </p:oleObj>
              </mc:Choice>
              <mc:Fallback>
                <p:oleObj name="Equation" r:id="rId2" imgW="10792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990850"/>
                        <a:ext cx="17748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3081338" y="4111625"/>
          <a:ext cx="18224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4111625"/>
                        <a:ext cx="18224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3143250" y="5540393"/>
          <a:ext cx="20732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279360" progId="Equation.DSMT4">
                  <p:embed/>
                </p:oleObj>
              </mc:Choice>
              <mc:Fallback>
                <p:oleObj name="Equation" r:id="rId6" imgW="12571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540393"/>
                        <a:ext cx="20732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7348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l-GR" dirty="0"/>
              <a:t>	Με βάση τα παραπάνω για το ολικό σφάλμα </a:t>
            </a:r>
            <a:r>
              <a:rPr lang="el-GR" i="1" dirty="0" err="1"/>
              <a:t>ε</a:t>
            </a:r>
            <a:r>
              <a:rPr lang="el-GR" i="1" baseline="-25000" dirty="0" err="1"/>
              <a:t>ο</a:t>
            </a:r>
            <a:r>
              <a:rPr lang="el-GR" i="1" dirty="0"/>
              <a:t> </a:t>
            </a:r>
            <a:r>
              <a:rPr lang="el-GR" dirty="0"/>
              <a:t>στην τελική τιμή </a:t>
            </a:r>
            <a:r>
              <a:rPr lang="en-US" i="1" dirty="0"/>
              <a:t>g*(x*)</a:t>
            </a:r>
            <a:r>
              <a:rPr lang="en-US" dirty="0"/>
              <a:t> </a:t>
            </a:r>
            <a:r>
              <a:rPr lang="el-GR" dirty="0"/>
              <a:t>θα ισχύουν διαδοχικά τα παρακάτω:</a:t>
            </a:r>
            <a:endParaRPr lang="en-US" dirty="0"/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br>
              <a:rPr lang="el-GR" i="1" dirty="0"/>
            </a:br>
            <a:br>
              <a:rPr lang="el-GR" i="1" dirty="0"/>
            </a:br>
            <a:r>
              <a:rPr lang="el-GR" dirty="0"/>
              <a:t>και τελικά θα έχουμε:</a:t>
            </a:r>
            <a:br>
              <a:rPr lang="el-GR" dirty="0"/>
            </a:br>
            <a:br>
              <a:rPr lang="en-US" dirty="0"/>
            </a:br>
            <a:r>
              <a:rPr lang="el-GR" dirty="0"/>
              <a:t>Τέλος, αν λάβουμε υπόψη το υπολογιστικό σφάλμα </a:t>
            </a:r>
            <a:r>
              <a:rPr lang="el-GR" i="1" dirty="0"/>
              <a:t>ε</a:t>
            </a:r>
            <a:r>
              <a:rPr lang="el-GR" i="1" baseline="-25000" dirty="0"/>
              <a:t>υ</a:t>
            </a:r>
            <a:r>
              <a:rPr lang="en-US" dirty="0"/>
              <a:t>, </a:t>
            </a:r>
            <a:r>
              <a:rPr lang="el-GR" dirty="0"/>
              <a:t>που δημιουργείται από τη διαφορά της προσεγγιστικής τιμής </a:t>
            </a:r>
            <a:r>
              <a:rPr lang="en-US" i="1" dirty="0"/>
              <a:t>g*(x*)</a:t>
            </a:r>
            <a:r>
              <a:rPr lang="en-US" dirty="0"/>
              <a:t> </a:t>
            </a:r>
            <a:r>
              <a:rPr lang="el-GR" dirty="0"/>
              <a:t>από την πραγματική τιμή </a:t>
            </a:r>
            <a:r>
              <a:rPr lang="en-US" i="1" dirty="0"/>
              <a:t>g(x)</a:t>
            </a:r>
            <a:r>
              <a:rPr lang="el-GR" i="1" dirty="0"/>
              <a:t>, </a:t>
            </a:r>
            <a:r>
              <a:rPr lang="el-GR" dirty="0"/>
              <a:t>τότε για το υπολογιστικό σφάλμα θα ισχύει ότι: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931055" y="2428875"/>
          <a:ext cx="73421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70120" imgH="304560" progId="Equation.DSMT4">
                  <p:embed/>
                </p:oleObj>
              </mc:Choice>
              <mc:Fallback>
                <p:oleObj name="Equation" r:id="rId2" imgW="447012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55" y="2428875"/>
                        <a:ext cx="73421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3606786" y="3429000"/>
          <a:ext cx="1990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28600" progId="Equation.DSMT4">
                  <p:embed/>
                </p:oleObj>
              </mc:Choice>
              <mc:Fallback>
                <p:oleObj name="Equation" r:id="rId4" imgW="1079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786" y="3429000"/>
                        <a:ext cx="19907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427942" y="5286388"/>
          <a:ext cx="63484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41600" imgH="304560" progId="Equation.DSMT4">
                  <p:embed/>
                </p:oleObj>
              </mc:Choice>
              <mc:Fallback>
                <p:oleObj name="Equation" r:id="rId6" imgW="344160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942" y="5286388"/>
                        <a:ext cx="634841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l-GR" sz="2400" dirty="0"/>
              <a:t>	Επομένως:</a:t>
            </a:r>
            <a:br>
              <a:rPr lang="el-GR" sz="2400" dirty="0"/>
            </a:br>
            <a:endParaRPr lang="en-US" sz="2400" dirty="0"/>
          </a:p>
          <a:p>
            <a:pPr>
              <a:spcBef>
                <a:spcPts val="1200"/>
              </a:spcBef>
              <a:buNone/>
            </a:pPr>
            <a:br>
              <a:rPr lang="el-GR" sz="2400" dirty="0"/>
            </a:br>
            <a:r>
              <a:rPr lang="el-GR" sz="2400" dirty="0"/>
              <a:t>Με βάση το παραπάνω υπολογιστικό σφάλμα το ολικό</a:t>
            </a:r>
            <a:r>
              <a:rPr lang="el-GR" sz="2400" i="1" dirty="0"/>
              <a:t> </a:t>
            </a:r>
            <a:r>
              <a:rPr lang="el-GR" sz="2400" i="1" dirty="0" err="1"/>
              <a:t>ε</a:t>
            </a:r>
            <a:r>
              <a:rPr lang="el-GR" sz="2400" i="1" baseline="-25000" dirty="0" err="1"/>
              <a:t>ο</a:t>
            </a:r>
            <a:r>
              <a:rPr lang="el-GR" sz="2400" dirty="0"/>
              <a:t> στην τελική τιμή </a:t>
            </a:r>
            <a:r>
              <a:rPr lang="en-US" sz="2400" i="1" dirty="0"/>
              <a:t>g*(x*)</a:t>
            </a:r>
            <a:r>
              <a:rPr lang="en-US" sz="2400" dirty="0"/>
              <a:t> </a:t>
            </a:r>
            <a:r>
              <a:rPr lang="el-GR" sz="2400" dirty="0"/>
              <a:t>θα είναι:</a:t>
            </a:r>
            <a:br>
              <a:rPr lang="el-GR" sz="2400" i="1" dirty="0"/>
            </a:br>
            <a:endParaRPr lang="en-US" sz="2400" i="1" dirty="0"/>
          </a:p>
          <a:p>
            <a:pPr>
              <a:spcBef>
                <a:spcPts val="1200"/>
              </a:spcBef>
              <a:buNone/>
            </a:pPr>
            <a:br>
              <a:rPr lang="el-GR" sz="2400" i="1" dirty="0"/>
            </a:br>
            <a:r>
              <a:rPr lang="el-GR" sz="2400" dirty="0"/>
              <a:t>Έτσι το ολικό σφάλμα δίνεται από το άθροισμα του υπολογιστικού σφάλματος και του σφάλματος  αποκοπής</a:t>
            </a:r>
            <a:r>
              <a:rPr lang="el-GR" dirty="0"/>
              <a:t>.</a:t>
            </a: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857625" y="2114544"/>
          <a:ext cx="1550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28600" progId="Equation.DSMT4">
                  <p:embed/>
                </p:oleObj>
              </mc:Choice>
              <mc:Fallback>
                <p:oleObj name="Equation" r:id="rId2" imgW="7743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2114544"/>
                        <a:ext cx="1550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857625" y="3865563"/>
          <a:ext cx="1550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28600" progId="Equation.DSMT4">
                  <p:embed/>
                </p:oleObj>
              </mc:Choice>
              <mc:Fallback>
                <p:oleObj name="Equation" r:id="rId4" imgW="774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3865563"/>
                        <a:ext cx="1550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Ανάλογα με την τιμή της βάσης     σε ένα σύστημα αριθμών έχουμε αντίστοιχα την ονομασία του συστήματος.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               </a:t>
            </a:r>
            <a:r>
              <a:rPr lang="el-GR" b="1" dirty="0"/>
              <a:t>δυαδικό</a:t>
            </a:r>
            <a:r>
              <a:rPr lang="el-GR" dirty="0"/>
              <a:t> σύστημα αριθμών 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               </a:t>
            </a:r>
            <a:r>
              <a:rPr lang="el-GR" b="1" dirty="0"/>
              <a:t>δεκαδικό</a:t>
            </a:r>
            <a:r>
              <a:rPr lang="el-GR" dirty="0"/>
              <a:t> σύστημα αριθμών</a:t>
            </a:r>
          </a:p>
          <a:p>
            <a:pPr>
              <a:spcBef>
                <a:spcPts val="800"/>
              </a:spcBef>
            </a:pPr>
            <a:r>
              <a:rPr lang="el-GR" dirty="0"/>
              <a:t>Κάθε αριθμός έχει </a:t>
            </a:r>
            <a:r>
              <a:rPr lang="el-GR" b="1" dirty="0"/>
              <a:t>πεπερασμένη παράσταση </a:t>
            </a:r>
            <a:r>
              <a:rPr lang="el-GR" dirty="0"/>
              <a:t>σε ένα σύστημα αριθμών, αν υπάρχει ακέραιος     με           :</a:t>
            </a:r>
          </a:p>
          <a:p>
            <a:pPr>
              <a:spcBef>
                <a:spcPts val="800"/>
              </a:spcBef>
              <a:buNone/>
            </a:pPr>
            <a:r>
              <a:rPr lang="el-GR" dirty="0"/>
              <a:t>                                                  για  όλα τα     </a:t>
            </a:r>
          </a:p>
          <a:p>
            <a:pPr>
              <a:spcBef>
                <a:spcPts val="800"/>
              </a:spcBef>
            </a:pPr>
            <a:r>
              <a:rPr lang="el-GR" b="1" dirty="0"/>
              <a:t>Σημαντικά ψηφία </a:t>
            </a:r>
            <a:r>
              <a:rPr lang="el-GR" dirty="0"/>
              <a:t>ενός πραγματικού αριθμού ονομάζονται όλα τα ψηφία του αριθμού εκτός των μηδενικών ψηφίων που βρίσκονται στην αρχή του αριθμού.</a:t>
            </a:r>
          </a:p>
          <a:p>
            <a:pPr lvl="1">
              <a:spcBef>
                <a:spcPts val="800"/>
              </a:spcBef>
            </a:pPr>
            <a:r>
              <a:rPr lang="el-GR" dirty="0"/>
              <a:t>Το πρώτο διάφορο του μηδενός ψηφίο αποτελεί το </a:t>
            </a:r>
            <a:r>
              <a:rPr lang="el-GR" b="1" dirty="0"/>
              <a:t>πρώτο σημαντικό ψηφίο </a:t>
            </a:r>
            <a:r>
              <a:rPr lang="el-GR" dirty="0"/>
              <a:t>του αριθμού.</a:t>
            </a:r>
          </a:p>
          <a:p>
            <a:pPr lvl="1">
              <a:spcBef>
                <a:spcPts val="800"/>
              </a:spcBef>
            </a:pPr>
            <a:r>
              <a:rPr lang="el-GR" dirty="0"/>
              <a:t>π.χ. ο αριθμός του δεκαδικού συστήματος 0.0007374 έχει 4 σημαντικά ψηφία και πρώτο σημαντικό ψηφίο το 7.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184940" y="1668320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DSMT4">
                  <p:embed/>
                </p:oleObj>
              </mc:Choice>
              <mc:Fallback>
                <p:oleObj name="Equation" r:id="rId2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940" y="1668320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357313" y="2340698"/>
          <a:ext cx="5826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340698"/>
                        <a:ext cx="58261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357313" y="2715780"/>
          <a:ext cx="6651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177480" progId="Equation.DSMT4">
                  <p:embed/>
                </p:oleObj>
              </mc:Choice>
              <mc:Fallback>
                <p:oleObj name="Equation" r:id="rId6" imgW="4060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715780"/>
                        <a:ext cx="6651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089708" y="3314991"/>
          <a:ext cx="2079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708" y="3314991"/>
                        <a:ext cx="2079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643306" y="3314990"/>
          <a:ext cx="5826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314990"/>
                        <a:ext cx="5826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435215" y="3614738"/>
          <a:ext cx="7080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228600" progId="Equation.DSMT4">
                  <p:embed/>
                </p:oleObj>
              </mc:Choice>
              <mc:Fallback>
                <p:oleObj name="Equation" r:id="rId12" imgW="4316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15" y="3614738"/>
                        <a:ext cx="7080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4643438" y="3656013"/>
          <a:ext cx="19145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68200" imgH="203040" progId="Equation.DSMT4">
                  <p:embed/>
                </p:oleObj>
              </mc:Choice>
              <mc:Fallback>
                <p:oleObj name="Equation" r:id="rId14" imgW="11682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656013"/>
                        <a:ext cx="19145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buNone/>
            </a:pPr>
            <a:r>
              <a:rPr lang="el-GR" b="1" dirty="0"/>
              <a:t>Κανόνες στα συστήματα αριθμών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βάση κάθε συστήματος αριθμών είναι κατά ένα μεγαλύτερη του μεγαλύτερου ψηφίου του συστήματος.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Πολλαπλασιασμός ή διαίρεση με τη βάση γίνεται με μια μετάθεση της υποδιαστολής δεξιά ή αριστερά αντίστοιχα.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Αν η βάση του συστήματος αριθμών είναι μεγαλύτερη από το δέκα, τότε χρησιμοποιούνται τα γράμματα </a:t>
            </a:r>
            <a:r>
              <a:rPr lang="en-US" dirty="0"/>
              <a:t>A,</a:t>
            </a:r>
            <a:r>
              <a:rPr lang="el-GR" dirty="0"/>
              <a:t> </a:t>
            </a:r>
            <a:r>
              <a:rPr lang="en-US" dirty="0"/>
              <a:t>B,</a:t>
            </a:r>
            <a:r>
              <a:rPr lang="el-GR" dirty="0"/>
              <a:t> </a:t>
            </a:r>
            <a:r>
              <a:rPr lang="en-US" dirty="0"/>
              <a:t>C,</a:t>
            </a:r>
            <a:r>
              <a:rPr lang="el-GR" dirty="0"/>
              <a:t> </a:t>
            </a:r>
            <a:r>
              <a:rPr lang="en-US" dirty="0"/>
              <a:t>D,</a:t>
            </a:r>
            <a:r>
              <a:rPr lang="el-GR" dirty="0"/>
              <a:t> </a:t>
            </a:r>
            <a:r>
              <a:rPr lang="en-US" dirty="0"/>
              <a:t>E,</a:t>
            </a:r>
            <a:r>
              <a:rPr lang="el-GR" dirty="0"/>
              <a:t> </a:t>
            </a:r>
            <a:r>
              <a:rPr lang="en-US" dirty="0"/>
              <a:t>F</a:t>
            </a:r>
            <a:r>
              <a:rPr lang="el-GR" dirty="0"/>
              <a:t>,</a:t>
            </a:r>
            <a:r>
              <a:rPr lang="en-US" dirty="0"/>
              <a:t>…</a:t>
            </a:r>
            <a:r>
              <a:rPr lang="el-GR" dirty="0"/>
              <a:t> για να παραστήσουν αντίστοιχα τα ψηφία: 10, 11, 12, 13, 14, 15, 16,…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π.χ. το </a:t>
            </a:r>
            <a:r>
              <a:rPr lang="el-GR" dirty="0" err="1"/>
              <a:t>δεκαεξαδικό</a:t>
            </a:r>
            <a:r>
              <a:rPr lang="el-GR" dirty="0"/>
              <a:t> σύστημα αριθμών έχει τα ψηφία 0, 1, 2, …, 9 , Α, Β, </a:t>
            </a:r>
            <a:r>
              <a:rPr lang="en-US" dirty="0"/>
              <a:t>C, D, E, </a:t>
            </a:r>
            <a:r>
              <a:rPr lang="el-GR" dirty="0"/>
              <a:t>και </a:t>
            </a:r>
            <a:r>
              <a:rPr lang="en-US" dirty="0"/>
              <a:t>F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sz="4200" b="1" dirty="0"/>
              <a:t>Κανόνες στα συστήματα αριθμών</a:t>
            </a:r>
            <a:endParaRPr lang="en-US" sz="4200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4200" dirty="0"/>
              <a:t>Για να διαχωρίσουμε τους αριθμούς μεταξύ διαφόρων συστημάτων αριθμών τοποθετούμε στο τέλος του αριθμού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ως </a:t>
            </a:r>
            <a:r>
              <a:rPr lang="el-GR" sz="3600" dirty="0" err="1"/>
              <a:t>υποδείκτη</a:t>
            </a:r>
            <a:r>
              <a:rPr lang="el-GR" sz="3600" dirty="0"/>
              <a:t> τη βάση του συστήματος (π.χ. 101.1</a:t>
            </a:r>
            <a:r>
              <a:rPr lang="en-US" sz="3600" dirty="0"/>
              <a:t>1</a:t>
            </a:r>
            <a:r>
              <a:rPr lang="en-US" sz="3600" baseline="-25000" dirty="0"/>
              <a:t>2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10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8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16</a:t>
            </a:r>
            <a:r>
              <a:rPr lang="en-US" sz="3600" dirty="0"/>
              <a:t>)</a:t>
            </a:r>
            <a:r>
              <a:rPr lang="el-GR" sz="3600" dirty="0"/>
              <a:t>ή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το κεφαλαίο γράμμα της βάσης του συστήματος αριθμών που ανήκει (π.χ. 101.11Β, 101.11</a:t>
            </a:r>
            <a:r>
              <a:rPr lang="en-US" sz="3600" dirty="0"/>
              <a:t>D</a:t>
            </a:r>
            <a:r>
              <a:rPr lang="el-GR" sz="3600" dirty="0"/>
              <a:t>, 101.11Ο ή 101.11</a:t>
            </a:r>
            <a:r>
              <a:rPr lang="en-US" sz="3600" dirty="0"/>
              <a:t>Q, 101.11H)</a:t>
            </a:r>
            <a:r>
              <a:rPr lang="el-GR" sz="3600" dirty="0"/>
              <a:t>.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Αν κάποιος αριθμός δε δηλώνεται, αυτό σημαίνει ότι ανήκει στο δεκαδικό σύστημα αριθμών.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4200" dirty="0"/>
              <a:t>Το πλήθος των σημαντικών ψηφίων ενός ακέραιου αριθμού που απαιτούνται για να παρασταθεί σε ένα σύστημα αριθμών με βάση </a:t>
            </a:r>
            <a:r>
              <a:rPr lang="en-US" sz="4200" dirty="0"/>
              <a:t>b</a:t>
            </a:r>
            <a:r>
              <a:rPr lang="en-US" sz="4200" baseline="-25000" dirty="0"/>
              <a:t>1</a:t>
            </a:r>
            <a:r>
              <a:rPr lang="el-GR" sz="4200" dirty="0"/>
              <a:t> είναι μεγαλύτερο ή ίσο από το πλήθος των σημαντικών ψηφίων του ίδιου αριθμού που απαιτούνται για να παρασταθεί σε ένα σύστημα αριθμών με βάση</a:t>
            </a:r>
            <a:r>
              <a:rPr lang="en-US" sz="4200" dirty="0"/>
              <a:t> b</a:t>
            </a:r>
            <a:r>
              <a:rPr lang="en-US" sz="4200" baseline="-25000" dirty="0"/>
              <a:t>2</a:t>
            </a:r>
            <a:r>
              <a:rPr lang="el-GR" sz="4200" dirty="0"/>
              <a:t> όταν</a:t>
            </a:r>
            <a:r>
              <a:rPr lang="en-US" sz="4200" dirty="0"/>
              <a:t> b</a:t>
            </a:r>
            <a:r>
              <a:rPr lang="en-US" sz="4200" baseline="-25000" dirty="0"/>
              <a:t>1</a:t>
            </a:r>
            <a:r>
              <a:rPr lang="en-US" sz="4200" dirty="0"/>
              <a:t>&lt;b</a:t>
            </a:r>
            <a:r>
              <a:rPr lang="en-US" sz="4200" baseline="-25000" dirty="0"/>
              <a:t>2</a:t>
            </a:r>
            <a:r>
              <a:rPr lang="el-GR" sz="4200" baseline="-25000" dirty="0"/>
              <a:t>.</a:t>
            </a:r>
            <a:endParaRPr lang="en-US" sz="4200" baseline="-250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b="1" dirty="0"/>
              <a:t>Παραδείγματα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 αριθμός 101.1</a:t>
            </a:r>
            <a:r>
              <a:rPr lang="el-GR" sz="2400" baseline="-25000" dirty="0"/>
              <a:t>2</a:t>
            </a:r>
            <a:r>
              <a:rPr lang="el-GR" sz="2400" dirty="0"/>
              <a:t> μπορεί να παρασταθεί μονοσήμαντα στο δεκαδικό σύστημα αριθμών ως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>
              <a:buFont typeface="+mj-lt"/>
              <a:buAutoNum type="arabicPeriod"/>
            </a:pPr>
            <a:endParaRPr lang="el-GR" sz="8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 αριθμός </a:t>
            </a:r>
            <a:r>
              <a:rPr lang="en-US" sz="2400" dirty="0"/>
              <a:t>F2</a:t>
            </a:r>
            <a:r>
              <a:rPr lang="el-GR" sz="2400" dirty="0"/>
              <a:t>Β</a:t>
            </a:r>
            <a:r>
              <a:rPr lang="en-US" sz="2400" baseline="-25000" dirty="0"/>
              <a:t>16</a:t>
            </a:r>
            <a:r>
              <a:rPr lang="en-US" sz="2400" dirty="0"/>
              <a:t> </a:t>
            </a:r>
            <a:r>
              <a:rPr lang="el-GR" sz="2400" dirty="0"/>
              <a:t>μπορεί να παρασταθεί μονοσήμαντα στο δεκαδικό σύστημα αριθμών ως</a:t>
            </a:r>
          </a:p>
          <a:p>
            <a:pPr lvl="1"/>
            <a:endParaRPr lang="el-GR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324894" y="2928934"/>
          <a:ext cx="4494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47840" imgH="457200" progId="Equation.DSMT4">
                  <p:embed/>
                </p:oleObj>
              </mc:Choice>
              <mc:Fallback>
                <p:oleObj name="Equation" r:id="rId2" imgW="22478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894" y="2928934"/>
                        <a:ext cx="4494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451894" y="4643446"/>
          <a:ext cx="42402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723600" progId="Equation.DSMT4">
                  <p:embed/>
                </p:oleObj>
              </mc:Choice>
              <mc:Fallback>
                <p:oleObj name="Equation" r:id="rId4" imgW="2120760" imgH="723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894" y="4643446"/>
                        <a:ext cx="42402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Επαναληπτική διαδικασία </a:t>
            </a:r>
            <a:r>
              <a:rPr lang="el-GR" sz="2400" dirty="0"/>
              <a:t>για τον υπολογισμό των ψηφίων                                       </a:t>
            </a:r>
            <a:r>
              <a:rPr lang="el-GR" sz="2400" dirty="0">
                <a:solidFill>
                  <a:schemeClr val="bg1"/>
                </a:solidFill>
              </a:rPr>
              <a:t>ενός</a:t>
            </a:r>
            <a:r>
              <a:rPr lang="el-GR" sz="2400" dirty="0"/>
              <a:t>                </a:t>
            </a:r>
            <a:r>
              <a:rPr lang="el-GR" sz="2400" dirty="0" err="1"/>
              <a:t>ενός</a:t>
            </a:r>
            <a:r>
              <a:rPr lang="el-GR" sz="2400" dirty="0"/>
              <a:t> αριθμού στο σύστημα αριθμών με βάση  , ο οποίος μονοσήμαντα παριστάνει το ακέραιο μέρος    ενός αριθμού που ανήκει στο δεκαδικό σύστημα αριθμών:</a:t>
            </a:r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r>
              <a:rPr lang="el-GR" sz="2400" dirty="0"/>
              <a:t>	όπου</a:t>
            </a:r>
            <a:endParaRPr lang="en-US" sz="2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450080" y="2443156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080" y="2443156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8143900" y="2028816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900" y="2028816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009900" y="3400425"/>
          <a:ext cx="3546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12800" imgH="228600" progId="Equation.DSMT4">
                  <p:embed/>
                </p:oleObj>
              </mc:Choice>
              <mc:Fallback>
                <p:oleObj name="Equation" r:id="rId6" imgW="1612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400425"/>
                        <a:ext cx="35464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966184"/>
              </p:ext>
            </p:extLst>
          </p:nvPr>
        </p:nvGraphicFramePr>
        <p:xfrm>
          <a:off x="2324100" y="4395788"/>
          <a:ext cx="488632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2280" imgH="660240" progId="Equation.DSMT4">
                  <p:embed/>
                </p:oleObj>
              </mc:Choice>
              <mc:Fallback>
                <p:oleObj name="Equation" r:id="rId8" imgW="2222280" imgH="660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395788"/>
                        <a:ext cx="4886325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57224" y="1971664"/>
          <a:ext cx="157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87320" imgH="253800" progId="Equation.DSMT4">
                  <p:embed/>
                </p:oleObj>
              </mc:Choice>
              <mc:Fallback>
                <p:oleObj name="Equation" r:id="rId10" imgW="7873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971664"/>
                        <a:ext cx="157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2764</Words>
  <Application>Microsoft Office PowerPoint</Application>
  <PresentationFormat>On-screen Show (4:3)</PresentationFormat>
  <Paragraphs>454</Paragraphs>
  <Slides>45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Wingdings</vt:lpstr>
      <vt:lpstr>Θέμα του Office</vt:lpstr>
      <vt:lpstr>Bitmap Image</vt:lpstr>
      <vt:lpstr>Equation</vt:lpstr>
      <vt:lpstr>Αριθμητική Ανάλυση &amp; Εφαρμογές</vt:lpstr>
      <vt:lpstr>Υπολογισμοί και Σφάλματα</vt:lpstr>
      <vt:lpstr>Παράσταση Πραγματικών Αριθμών</vt:lpstr>
      <vt:lpstr>Συστήματα Αριθμών</vt:lpstr>
      <vt:lpstr>Συστήματα Αριθμών</vt:lpstr>
      <vt:lpstr>Συστήματα Αριθμών</vt:lpstr>
      <vt:lpstr>Συστήματα Αριθμών</vt:lpstr>
      <vt:lpstr>Συστήματα Αριθμών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Κινητής Υποδιαστολής</vt:lpstr>
      <vt:lpstr>Παράσταση Κινητής Υποδιαστολής</vt:lpstr>
      <vt:lpstr>Παράσταση Κινητής Υποδιαστολής</vt:lpstr>
      <vt:lpstr>Απόλυτο και Σχετικό Σφάλμα</vt:lpstr>
      <vt:lpstr>Απόλυτο και Σχετικό Σφάλμα</vt:lpstr>
      <vt:lpstr>Απόλυτο και Σχετικό Σφάλμα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Ολικό Σφάλμα</vt:lpstr>
      <vt:lpstr>Ολικό Σφάλμα</vt:lpstr>
      <vt:lpstr>Ολικό Σφάλμα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Αριθμητική Ανάλυση</dc:title>
  <dc:creator>User</dc:creator>
  <cp:lastModifiedBy>Konstantina-Helen Tsarapatsani</cp:lastModifiedBy>
  <cp:revision>306</cp:revision>
  <dcterms:created xsi:type="dcterms:W3CDTF">2009-10-03T09:52:05Z</dcterms:created>
  <dcterms:modified xsi:type="dcterms:W3CDTF">2023-09-27T22:25:25Z</dcterms:modified>
</cp:coreProperties>
</file>